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71" r:id="rId5"/>
    <p:sldId id="265" r:id="rId6"/>
    <p:sldId id="266" r:id="rId7"/>
    <p:sldId id="267" r:id="rId8"/>
    <p:sldId id="268" r:id="rId9"/>
    <p:sldId id="269" r:id="rId10"/>
    <p:sldId id="270"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C99A98-5516-4577-A086-E156A398ABF5}">
  <a:tblStyle styleId="{A7C99A98-5516-4577-A086-E156A398AB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0"/>
    <p:restoredTop sz="94649"/>
  </p:normalViewPr>
  <p:slideViewPr>
    <p:cSldViewPr snapToGrid="0">
      <p:cViewPr varScale="1">
        <p:scale>
          <a:sx n="142" d="100"/>
          <a:sy n="142" d="100"/>
        </p:scale>
        <p:origin x="75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1e36e011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1e36e01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0000FF"/>
                </a:solidFill>
              </a:rPr>
              <a:t>We will be increasing Student and Faculty Support under AB 705. I’m part of the CSI Taskforce subgroup working on developing Professional Development workshops, activities, and exercises to prepare faculty AND staff for AB705</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We take seriously the goal to improve success and retention rates especially for disproportionately impacted students; one way we do this is in our department meetings, which we have restructured into English faculty workshops to strengthen our equity based pedagogy. </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We will continue to foster greater inclusion and support for our wonderful Part Time Faculty-- especially because they make up 70% of Skyline College Workforce, and, well, we like them. </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And finally, we look forward to opportunities to hire more Full-Time Faculty so that we can continue to create exciting new pedagogy to ensure our classes are student ready.</a:t>
            </a:r>
            <a:endParaRPr/>
          </a:p>
          <a:p>
            <a:pPr marL="0" lvl="0" indent="0" algn="l" rtl="0">
              <a:spcBef>
                <a:spcPts val="0"/>
              </a:spcBef>
              <a:spcAft>
                <a:spcPts val="0"/>
              </a:spcAft>
              <a:buNone/>
            </a:pPr>
            <a:endParaRPr>
              <a:highlight>
                <a:srgbClr val="FFFF00"/>
              </a:highlight>
            </a:endParaRPr>
          </a:p>
        </p:txBody>
      </p:sp>
    </p:spTree>
    <p:extLst>
      <p:ext uri="{BB962C8B-B14F-4D97-AF65-F5344CB8AC3E}">
        <p14:creationId xmlns:p14="http://schemas.microsoft.com/office/powerpoint/2010/main" val="254474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1f749250d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1f749250d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 (</a:t>
            </a:r>
            <a:r>
              <a:rPr lang="en">
                <a:solidFill>
                  <a:srgbClr val="0000FF"/>
                </a:solidFill>
              </a:rPr>
              <a:t>read ad-lib)</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1e36e0111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1e36e0111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a:t>
            </a:r>
            <a:r>
              <a:rPr lang="en">
                <a:solidFill>
                  <a:srgbClr val="0000FF"/>
                </a:solidFill>
              </a:rPr>
              <a:t> (Read)</a:t>
            </a:r>
            <a:endParaRPr>
              <a:solidFill>
                <a:srgbClr val="0000FF"/>
              </a:solidFill>
            </a:endParaRPr>
          </a:p>
          <a:p>
            <a:pPr marL="0" lvl="0" indent="0" algn="l" rtl="0">
              <a:spcBef>
                <a:spcPts val="0"/>
              </a:spcBef>
              <a:spcAft>
                <a:spcPts val="0"/>
              </a:spcAft>
              <a:buNone/>
            </a:pPr>
            <a:endParaRPr>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1e36e011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1e36e011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a:t>
            </a:r>
            <a:endParaRPr/>
          </a:p>
          <a:p>
            <a:pPr marL="0" lvl="0" indent="0" algn="l" rtl="0">
              <a:spcBef>
                <a:spcPts val="0"/>
              </a:spcBef>
              <a:spcAft>
                <a:spcPts val="0"/>
              </a:spcAft>
              <a:buNone/>
            </a:pPr>
            <a:r>
              <a:rPr lang="en"/>
              <a:t>One class we are especially proud of is English 105: Composition with Support. Nearly all of our full and part time faculty have taken part in a training program for this course, which we call a Community of Practice. These COP trainings have been held since 2014 and are facilitated by our interim Dean, Chris Gibson, and Faculty Member Jarrod Feiner. </a:t>
            </a:r>
            <a:endParaRPr/>
          </a:p>
          <a:p>
            <a:pPr marL="0" lvl="0" indent="0" algn="l" rtl="0">
              <a:spcBef>
                <a:spcPts val="0"/>
              </a:spcBef>
              <a:spcAft>
                <a:spcPts val="0"/>
              </a:spcAft>
              <a:buNone/>
            </a:pPr>
            <a:endParaRPr/>
          </a:p>
          <a:p>
            <a:pPr marL="0" lvl="0" indent="0" algn="l" rtl="0">
              <a:spcBef>
                <a:spcPts val="0"/>
              </a:spcBef>
              <a:spcAft>
                <a:spcPts val="0"/>
              </a:spcAft>
              <a:buNone/>
            </a:pPr>
            <a:r>
              <a:rPr lang="en"/>
              <a:t>English 105 has put emphasis on Affective Domain--and we have been implementing this into our pedagogy long before learning about AB705. </a:t>
            </a:r>
            <a:endParaRPr/>
          </a:p>
          <a:p>
            <a:pPr marL="0" lvl="0" indent="0" algn="l" rtl="0">
              <a:spcBef>
                <a:spcPts val="0"/>
              </a:spcBef>
              <a:spcAft>
                <a:spcPts val="0"/>
              </a:spcAft>
              <a:buNone/>
            </a:pPr>
            <a:endParaRPr/>
          </a:p>
          <a:p>
            <a:pPr marL="0" lvl="0" indent="0" algn="l" rtl="0">
              <a:spcBef>
                <a:spcPts val="0"/>
              </a:spcBef>
              <a:spcAft>
                <a:spcPts val="0"/>
              </a:spcAft>
              <a:buNone/>
            </a:pPr>
            <a:endParaRPr>
              <a:highlight>
                <a:srgbClr val="FFFF00"/>
              </a:highlight>
            </a:endParaRPr>
          </a:p>
        </p:txBody>
      </p:sp>
    </p:spTree>
    <p:extLst>
      <p:ext uri="{BB962C8B-B14F-4D97-AF65-F5344CB8AC3E}">
        <p14:creationId xmlns:p14="http://schemas.microsoft.com/office/powerpoint/2010/main" val="300129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48c671f3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48c671f3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latin typeface="Calibri"/>
                <a:ea typeface="Calibri"/>
                <a:cs typeface="Calibri"/>
                <a:sym typeface="Calibri"/>
              </a:rPr>
              <a:t>All Fall 2016 enrollment based on Skyline College courses; Progression columns based on District-wide course-taking.</a:t>
            </a:r>
            <a:endParaRPr sz="1200" i="1">
              <a:latin typeface="Calibri"/>
              <a:ea typeface="Calibri"/>
              <a:cs typeface="Calibri"/>
              <a:sym typeface="Calibri"/>
            </a:endParaRPr>
          </a:p>
          <a:p>
            <a:pPr marL="0" lvl="0" indent="0" algn="l" rtl="0">
              <a:lnSpc>
                <a:spcPct val="115000"/>
              </a:lnSpc>
              <a:spcBef>
                <a:spcPts val="0"/>
              </a:spcBef>
              <a:spcAft>
                <a:spcPts val="0"/>
              </a:spcAft>
              <a:buNone/>
            </a:pPr>
            <a:r>
              <a:rPr lang="en" sz="1200" i="1">
                <a:latin typeface="Calibri"/>
                <a:ea typeface="Calibri"/>
                <a:cs typeface="Calibri"/>
                <a:sym typeface="Calibri"/>
              </a:rPr>
              <a:t>The way to interpret this slide is the share of students who enrolled in and passed ENGL 100 in Fall 2016 and went on to ever pass ENGL 110 by Spring 2018 is 48%</a:t>
            </a:r>
            <a:endParaRPr sz="1200" i="1">
              <a:latin typeface="Calibri"/>
              <a:ea typeface="Calibri"/>
              <a:cs typeface="Calibri"/>
              <a:sym typeface="Calibri"/>
            </a:endParaRPr>
          </a:p>
          <a:p>
            <a:pPr marL="0" lvl="0" indent="0" algn="l" rtl="0">
              <a:lnSpc>
                <a:spcPct val="115000"/>
              </a:lnSpc>
              <a:spcBef>
                <a:spcPts val="0"/>
              </a:spcBef>
              <a:spcAft>
                <a:spcPts val="0"/>
              </a:spcAft>
              <a:buNone/>
            </a:pPr>
            <a:r>
              <a:rPr lang="en" sz="1200" i="1">
                <a:latin typeface="Calibri"/>
                <a:ea typeface="Calibri"/>
                <a:cs typeface="Calibri"/>
                <a:sym typeface="Calibri"/>
              </a:rPr>
              <a:t>Etc…..etc….</a:t>
            </a:r>
            <a:endParaRPr sz="1200" i="1">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1e36e011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e36e011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2"/>
                </a:solidFill>
                <a:latin typeface="Proxima Nova"/>
                <a:ea typeface="Proxima Nova"/>
                <a:cs typeface="Proxima Nova"/>
                <a:sym typeface="Proxima Nova"/>
              </a:rPr>
              <a:t>Nathan</a:t>
            </a:r>
            <a:endParaRPr sz="1200">
              <a:solidFill>
                <a:schemeClr val="dk2"/>
              </a:solidFill>
              <a:latin typeface="Proxima Nova"/>
              <a:ea typeface="Proxima Nova"/>
              <a:cs typeface="Proxima Nova"/>
              <a:sym typeface="Proxima Nova"/>
            </a:endParaRPr>
          </a:p>
          <a:p>
            <a:pPr marL="457200" lvl="0" indent="-304800" algn="l" rtl="0">
              <a:lnSpc>
                <a:spcPct val="115000"/>
              </a:lnSpc>
              <a:spcBef>
                <a:spcPts val="0"/>
              </a:spcBef>
              <a:spcAft>
                <a:spcPts val="0"/>
              </a:spcAft>
              <a:buClr>
                <a:srgbClr val="0000FF"/>
              </a:buClr>
              <a:buSzPts val="1200"/>
              <a:buFont typeface="Proxima Nova"/>
              <a:buChar char="●"/>
            </a:pPr>
            <a:r>
              <a:rPr lang="en" sz="1200">
                <a:solidFill>
                  <a:srgbClr val="0000FF"/>
                </a:solidFill>
                <a:latin typeface="Proxima Nova"/>
                <a:ea typeface="Proxima Nova"/>
                <a:cs typeface="Proxima Nova"/>
                <a:sym typeface="Proxima Nova"/>
              </a:rPr>
              <a:t>Core Classes: Success: 68.7% ;  Retention 83.1%  </a:t>
            </a:r>
            <a:r>
              <a:rPr lang="en" sz="1200">
                <a:solidFill>
                  <a:srgbClr val="FF0000"/>
                </a:solidFill>
                <a:latin typeface="Proxima Nova"/>
                <a:ea typeface="Proxima Nova"/>
                <a:cs typeface="Proxima Nova"/>
                <a:sym typeface="Proxima Nova"/>
              </a:rPr>
              <a:t>(3 point climb since last PR)</a:t>
            </a:r>
            <a:endParaRPr sz="1200">
              <a:solidFill>
                <a:srgbClr val="FF0000"/>
              </a:solidFill>
              <a:latin typeface="Proxima Nova"/>
              <a:ea typeface="Proxima Nova"/>
              <a:cs typeface="Proxima Nova"/>
              <a:sym typeface="Proxima Nova"/>
            </a:endParaRPr>
          </a:p>
          <a:p>
            <a:pPr marL="457200" lvl="0" indent="-304800" algn="l" rtl="0">
              <a:lnSpc>
                <a:spcPct val="115000"/>
              </a:lnSpc>
              <a:spcBef>
                <a:spcPts val="0"/>
              </a:spcBef>
              <a:spcAft>
                <a:spcPts val="0"/>
              </a:spcAft>
              <a:buClr>
                <a:srgbClr val="0000FF"/>
              </a:buClr>
              <a:buSzPts val="1200"/>
              <a:buFont typeface="Proxima Nova"/>
              <a:buChar char="●"/>
            </a:pPr>
            <a:r>
              <a:rPr lang="en" sz="1200">
                <a:solidFill>
                  <a:srgbClr val="0000FF"/>
                </a:solidFill>
                <a:latin typeface="Proxima Nova"/>
                <a:ea typeface="Proxima Nova"/>
                <a:cs typeface="Proxima Nova"/>
                <a:sym typeface="Proxima Nova"/>
              </a:rPr>
              <a:t>Literature classes: Success: 80.7% ; Retention: 87.3% (Increase due to Online Courses)</a:t>
            </a:r>
            <a:endParaRPr sz="1200">
              <a:solidFill>
                <a:srgbClr val="0000FF"/>
              </a:solidFill>
              <a:highlight>
                <a:srgbClr val="FFFF00"/>
              </a:highlight>
              <a:latin typeface="Proxima Nova"/>
              <a:ea typeface="Proxima Nova"/>
              <a:cs typeface="Proxima Nova"/>
              <a:sym typeface="Proxima Nova"/>
            </a:endParaRPr>
          </a:p>
          <a:p>
            <a:pPr marL="457200" lvl="0" indent="0" algn="l" rtl="0">
              <a:lnSpc>
                <a:spcPct val="115000"/>
              </a:lnSpc>
              <a:spcBef>
                <a:spcPts val="0"/>
              </a:spcBef>
              <a:spcAft>
                <a:spcPts val="0"/>
              </a:spcAft>
              <a:buNone/>
            </a:pPr>
            <a:r>
              <a:rPr lang="en" sz="1200">
                <a:solidFill>
                  <a:srgbClr val="FF0000"/>
                </a:solidFill>
                <a:latin typeface="Proxima Nova"/>
                <a:ea typeface="Proxima Nova"/>
                <a:cs typeface="Proxima Nova"/>
                <a:sym typeface="Proxima Nova"/>
              </a:rPr>
              <a:t>Read only the General Skyline, Core English Classes and Lit Online</a:t>
            </a:r>
            <a:endParaRPr sz="1200">
              <a:solidFill>
                <a:srgbClr val="FF0000"/>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a:solidFill>
                  <a:srgbClr val="0000FF"/>
                </a:solidFill>
                <a:highlight>
                  <a:srgbClr val="FFFF00"/>
                </a:highlight>
                <a:latin typeface="Proxima Nova"/>
                <a:ea typeface="Proxima Nova"/>
                <a:cs typeface="Proxima Nova"/>
                <a:sym typeface="Proxima Nova"/>
              </a:rPr>
              <a:t>Chris:  It would be good to include disaggregated data if possible.--maybe a new slide with this? Rob emailing Zahra</a:t>
            </a:r>
            <a:endParaRPr sz="1200">
              <a:solidFill>
                <a:srgbClr val="FF0000"/>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1e36e011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1e36e011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 </a:t>
            </a:r>
            <a:endParaRPr/>
          </a:p>
          <a:p>
            <a:pPr marL="0" lvl="0" indent="0" algn="l" rtl="0">
              <a:spcBef>
                <a:spcPts val="0"/>
              </a:spcBef>
              <a:spcAft>
                <a:spcPts val="0"/>
              </a:spcAft>
              <a:buNone/>
            </a:pPr>
            <a:endParaRPr/>
          </a:p>
          <a:p>
            <a:pPr marL="457200" lvl="0" indent="-298450" algn="l" rtl="0">
              <a:spcBef>
                <a:spcPts val="0"/>
              </a:spcBef>
              <a:spcAft>
                <a:spcPts val="0"/>
              </a:spcAft>
              <a:buClr>
                <a:srgbClr val="0000FF"/>
              </a:buClr>
              <a:buSzPts val="1100"/>
              <a:buAutoNum type="arabicPeriod"/>
            </a:pPr>
            <a:r>
              <a:rPr lang="en">
                <a:solidFill>
                  <a:srgbClr val="0000FF"/>
                </a:solidFill>
              </a:rPr>
              <a:t>As an English Department we take pride in offering culturally relevant literature courses </a:t>
            </a:r>
            <a:endParaRPr>
              <a:solidFill>
                <a:srgbClr val="0000FF"/>
              </a:solidFill>
            </a:endParaRPr>
          </a:p>
          <a:p>
            <a:pPr marL="457200" lvl="0" indent="-298450" algn="l" rtl="0">
              <a:spcBef>
                <a:spcPts val="0"/>
              </a:spcBef>
              <a:spcAft>
                <a:spcPts val="0"/>
              </a:spcAft>
              <a:buSzPts val="1100"/>
              <a:buAutoNum type="arabicPeriod"/>
            </a:pPr>
            <a:r>
              <a:rPr lang="en">
                <a:solidFill>
                  <a:srgbClr val="FF0000"/>
                </a:solidFill>
              </a:rPr>
              <a:t>Social Justice:</a:t>
            </a:r>
            <a:r>
              <a:rPr lang="en">
                <a:solidFill>
                  <a:srgbClr val="0000FF"/>
                </a:solidFill>
              </a:rPr>
              <a:t> As previously mentioned, we are planning to align our Ethnic Literature courses with the Social Justice Studies Program</a:t>
            </a:r>
            <a:endParaRPr>
              <a:solidFill>
                <a:srgbClr val="0000FF"/>
              </a:solidFill>
            </a:endParaRPr>
          </a:p>
          <a:p>
            <a:pPr marL="457200" lvl="0" indent="-298450" algn="l" rtl="0">
              <a:spcBef>
                <a:spcPts val="0"/>
              </a:spcBef>
              <a:spcAft>
                <a:spcPts val="0"/>
              </a:spcAft>
              <a:buClr>
                <a:srgbClr val="0000FF"/>
              </a:buClr>
              <a:buSzPts val="1100"/>
              <a:buAutoNum type="arabicPeriod"/>
            </a:pPr>
            <a:r>
              <a:rPr lang="en">
                <a:solidFill>
                  <a:srgbClr val="0000FF"/>
                </a:solidFill>
              </a:rPr>
              <a:t>Many of our courses are designed with a Social Justice focus which connects to Skyline’s “Mission and Vision”</a:t>
            </a:r>
            <a:endParaRPr>
              <a:solidFill>
                <a:srgbClr val="0000FF"/>
              </a:solidFill>
            </a:endParaRPr>
          </a:p>
          <a:p>
            <a:pPr marL="457200" lvl="0" indent="-298450" algn="l" rtl="0">
              <a:spcBef>
                <a:spcPts val="0"/>
              </a:spcBef>
              <a:spcAft>
                <a:spcPts val="0"/>
              </a:spcAft>
              <a:buClr>
                <a:srgbClr val="0000FF"/>
              </a:buClr>
              <a:buSzPts val="1100"/>
              <a:buAutoNum type="arabicPeriod"/>
            </a:pPr>
            <a:r>
              <a:rPr lang="en">
                <a:solidFill>
                  <a:srgbClr val="FF0000"/>
                </a:solidFill>
              </a:rPr>
              <a:t>Inclusive Curriculum</a:t>
            </a:r>
            <a:r>
              <a:rPr lang="en">
                <a:solidFill>
                  <a:srgbClr val="0000FF"/>
                </a:solidFill>
              </a:rPr>
              <a:t>: We design dynamic curriculum that speaks to our students’ individual experiences and their lives</a:t>
            </a:r>
            <a:endParaRPr>
              <a:solidFill>
                <a:srgbClr val="0000FF"/>
              </a:solidFill>
            </a:endParaRPr>
          </a:p>
          <a:p>
            <a:pPr marL="457200" lvl="0" indent="0" algn="l" rtl="0">
              <a:spcBef>
                <a:spcPts val="0"/>
              </a:spcBef>
              <a:spcAft>
                <a:spcPts val="0"/>
              </a:spcAft>
              <a:buNone/>
            </a:pPr>
            <a:r>
              <a:rPr lang="en">
                <a:solidFill>
                  <a:srgbClr val="0000FF"/>
                </a:solidFill>
              </a:rPr>
              <a:t>ensuring that our syllabi, books, and assignments reflect our student population and their learning needs.</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1e36e011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1e36e01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a:t>
            </a:r>
            <a:endParaRPr/>
          </a:p>
          <a:p>
            <a:pPr marL="457200" lvl="0" indent="-298450" algn="l" rtl="0">
              <a:spcBef>
                <a:spcPts val="0"/>
              </a:spcBef>
              <a:spcAft>
                <a:spcPts val="0"/>
              </a:spcAft>
              <a:buClr>
                <a:srgbClr val="0000FF"/>
              </a:buClr>
              <a:buSzPts val="1100"/>
              <a:buAutoNum type="arabicPeriod"/>
            </a:pPr>
            <a:r>
              <a:rPr lang="en">
                <a:solidFill>
                  <a:srgbClr val="0000FF"/>
                </a:solidFill>
              </a:rPr>
              <a:t>Our department has enjoyed continued collaboration with the Learning Center</a:t>
            </a:r>
            <a:endParaRPr>
              <a:solidFill>
                <a:srgbClr val="0000FF"/>
              </a:solidFill>
            </a:endParaRPr>
          </a:p>
          <a:p>
            <a:pPr marL="457200" lvl="0" indent="-298450" algn="l" rtl="0">
              <a:spcBef>
                <a:spcPts val="0"/>
              </a:spcBef>
              <a:spcAft>
                <a:spcPts val="0"/>
              </a:spcAft>
              <a:buClr>
                <a:srgbClr val="0000FF"/>
              </a:buClr>
              <a:buSzPts val="1100"/>
              <a:buAutoNum type="arabicPeriod"/>
            </a:pPr>
            <a:r>
              <a:rPr lang="en">
                <a:solidFill>
                  <a:srgbClr val="0000FF"/>
                </a:solidFill>
              </a:rPr>
              <a:t>We have expanded our Distance Education offerings to make sure courses are available to all students, which helps us support Skyline’s focus on completely online degrees as well as </a:t>
            </a:r>
            <a:r>
              <a:rPr lang="en" i="1">
                <a:solidFill>
                  <a:srgbClr val="0000FF"/>
                </a:solidFill>
              </a:rPr>
              <a:t>Skyline Now.</a:t>
            </a:r>
            <a:r>
              <a:rPr lang="en">
                <a:solidFill>
                  <a:srgbClr val="0000FF"/>
                </a:solidFill>
              </a:rPr>
              <a:t> </a:t>
            </a:r>
            <a:endParaRPr>
              <a:solidFill>
                <a:srgbClr val="0000FF"/>
              </a:solidFill>
            </a:endParaRPr>
          </a:p>
          <a:p>
            <a:pPr marL="457200" lvl="0" indent="-298450" algn="l" rtl="0">
              <a:spcBef>
                <a:spcPts val="0"/>
              </a:spcBef>
              <a:spcAft>
                <a:spcPts val="0"/>
              </a:spcAft>
              <a:buClr>
                <a:srgbClr val="0000FF"/>
              </a:buClr>
              <a:buSzPts val="1100"/>
              <a:buAutoNum type="arabicPeriod"/>
            </a:pPr>
            <a:r>
              <a:rPr lang="en">
                <a:solidFill>
                  <a:srgbClr val="0000FF"/>
                </a:solidFill>
              </a:rPr>
              <a:t>English 105 classes have contributed to the success of English students by removing multiple barriers to historically underserved and disproportionately impacted students, thus providing them with access to Transfer Level English courses.</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FF0000"/>
                </a:solidFill>
              </a:rPr>
              <a:t>5 Cohort  CoP in our English Department</a:t>
            </a:r>
            <a:endParaRPr>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1e36e011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1e36e01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0000FF"/>
                </a:solidFill>
              </a:rPr>
              <a:t>We will be increasing Student and Faculty Support under AB 705. I’m part of the CSI Taskforce subgroup working on developing Professional Development workshops, activities, and exercises to prepare faculty AND staff for AB705</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We take seriously the goal to improve success and retention rates especially for disproportionately impacted students; one way we do this is in our department meetings, which we have restructured into English faculty workshops to strengthen our equity based pedagogy. </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We will continue to foster greater inclusion and support for our wonderful Part Time Faculty-- especially because they make up 70% of Skyline College Workforce, and, well, we like them. </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And finally, we look forward to opportunities to hire more Full-Time Faculty so that we can continue to create exciting new pedagogy to ensure our classes are student ready.</a:t>
            </a:r>
            <a:endParaRPr/>
          </a:p>
          <a:p>
            <a:pPr marL="0" lvl="0" indent="0" algn="l" rtl="0">
              <a:spcBef>
                <a:spcPts val="0"/>
              </a:spcBef>
              <a:spcAft>
                <a:spcPts val="0"/>
              </a:spcAft>
              <a:buNone/>
            </a:pPr>
            <a:endParaRPr>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gradFill>
          <a:gsLst>
            <a:gs pos="0">
              <a:srgbClr val="FFFFFF"/>
            </a:gs>
            <a:gs pos="100000">
              <a:srgbClr val="B3B3B3"/>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0000"/>
                </a:solidFill>
              </a:rPr>
              <a:t>October 25, 2019</a:t>
            </a:r>
            <a:endParaRPr dirty="0">
              <a:solidFill>
                <a:srgbClr val="000000"/>
              </a:solidFill>
            </a:endParaRPr>
          </a:p>
          <a:p>
            <a:pPr marL="0" lvl="0" indent="0" algn="ctr" rtl="0">
              <a:spcBef>
                <a:spcPts val="0"/>
              </a:spcBef>
              <a:spcAft>
                <a:spcPts val="0"/>
              </a:spcAft>
              <a:buNone/>
            </a:pPr>
            <a:r>
              <a:rPr lang="en-US" dirty="0">
                <a:solidFill>
                  <a:srgbClr val="000000"/>
                </a:solidFill>
              </a:rPr>
              <a:t>Language Arts Retreat</a:t>
            </a:r>
            <a:endParaRPr dirty="0">
              <a:solidFill>
                <a:srgbClr val="000000"/>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7" name="Google Shape;57;p13"/>
          <p:cNvSpPr txBox="1">
            <a:spLocks noGrp="1"/>
          </p:cNvSpPr>
          <p:nvPr>
            <p:ph type="ctrTitle"/>
          </p:nvPr>
        </p:nvSpPr>
        <p:spPr>
          <a:xfrm>
            <a:off x="247200" y="547600"/>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n" dirty="0"/>
              <a:t>What’s going on in English, you ask?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9975" y="196475"/>
            <a:ext cx="8512500" cy="8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Challenges:</a:t>
            </a:r>
            <a:endParaRPr dirty="0"/>
          </a:p>
        </p:txBody>
      </p:sp>
      <p:sp>
        <p:nvSpPr>
          <p:cNvPr id="143" name="Google Shape;143;p26"/>
          <p:cNvSpPr txBox="1">
            <a:spLocks noGrp="1"/>
          </p:cNvSpPr>
          <p:nvPr>
            <p:ph type="body" idx="1"/>
          </p:nvPr>
        </p:nvSpPr>
        <p:spPr>
          <a:xfrm>
            <a:off x="319974" y="747674"/>
            <a:ext cx="8608435" cy="45390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000000"/>
              </a:buClr>
              <a:buSzPts val="1700"/>
              <a:buChar char="❏"/>
            </a:pPr>
            <a:r>
              <a:rPr lang="en" sz="1400" dirty="0">
                <a:solidFill>
                  <a:srgbClr val="000000"/>
                </a:solidFill>
              </a:rPr>
              <a:t>Increasing Student and Faculty Support under AB-705 </a:t>
            </a:r>
          </a:p>
          <a:p>
            <a:pPr marL="120650" lvl="0" indent="0" algn="l" rtl="0">
              <a:lnSpc>
                <a:spcPct val="115000"/>
              </a:lnSpc>
              <a:spcBef>
                <a:spcPts val="0"/>
              </a:spcBef>
              <a:spcAft>
                <a:spcPts val="0"/>
              </a:spcAft>
              <a:buClr>
                <a:srgbClr val="000000"/>
              </a:buClr>
              <a:buSzPts val="1700"/>
              <a:buNone/>
            </a:pPr>
            <a:r>
              <a:rPr lang="en" sz="1400" dirty="0">
                <a:solidFill>
                  <a:srgbClr val="000000"/>
                </a:solidFill>
              </a:rPr>
              <a:t>      </a:t>
            </a:r>
            <a:r>
              <a:rPr lang="en" sz="1400" dirty="0">
                <a:solidFill>
                  <a:srgbClr val="FF0000"/>
                </a:solidFill>
              </a:rPr>
              <a:t>Challenge: budget to upscale embedded tutors, librarians, counselors, tutors</a:t>
            </a:r>
            <a:endParaRPr sz="1400" dirty="0">
              <a:solidFill>
                <a:srgbClr val="FF0000"/>
              </a:solidFill>
            </a:endParaRPr>
          </a:p>
          <a:p>
            <a:pPr marL="457200" lvl="0" indent="-336550" algn="l" rtl="0">
              <a:lnSpc>
                <a:spcPct val="115000"/>
              </a:lnSpc>
              <a:spcBef>
                <a:spcPts val="0"/>
              </a:spcBef>
              <a:spcAft>
                <a:spcPts val="0"/>
              </a:spcAft>
              <a:buClr>
                <a:srgbClr val="000000"/>
              </a:buClr>
              <a:buSzPts val="1700"/>
              <a:buChar char="❏"/>
            </a:pPr>
            <a:r>
              <a:rPr lang="en" sz="1400" dirty="0">
                <a:solidFill>
                  <a:srgbClr val="000000"/>
                </a:solidFill>
              </a:rPr>
              <a:t>Continuing Involvement in Comprehensive College Redesign</a:t>
            </a:r>
            <a:br>
              <a:rPr lang="en" sz="1400" dirty="0">
                <a:solidFill>
                  <a:srgbClr val="000000"/>
                </a:solidFill>
              </a:rPr>
            </a:br>
            <a:r>
              <a:rPr lang="en" sz="1400" dirty="0">
                <a:solidFill>
                  <a:srgbClr val="0070C0"/>
                </a:solidFill>
              </a:rPr>
              <a:t>Challenge: Having time to commit to major initiatives</a:t>
            </a:r>
            <a:endParaRPr sz="1400" dirty="0">
              <a:solidFill>
                <a:srgbClr val="0070C0"/>
              </a:solidFill>
            </a:endParaRPr>
          </a:p>
          <a:p>
            <a:pPr marL="457200" lvl="0" indent="-336550" algn="l" rtl="0">
              <a:lnSpc>
                <a:spcPct val="115000"/>
              </a:lnSpc>
              <a:spcBef>
                <a:spcPts val="0"/>
              </a:spcBef>
              <a:spcAft>
                <a:spcPts val="0"/>
              </a:spcAft>
              <a:buClr>
                <a:srgbClr val="000000"/>
              </a:buClr>
              <a:buSzPts val="1700"/>
              <a:buChar char="❏"/>
            </a:pPr>
            <a:r>
              <a:rPr lang="en" sz="1400" dirty="0">
                <a:solidFill>
                  <a:srgbClr val="000000"/>
                </a:solidFill>
              </a:rPr>
              <a:t>Improving Success and Retention Rates Especially for Disproportionately  Impacted Students  </a:t>
            </a:r>
            <a:br>
              <a:rPr lang="en" sz="1400" dirty="0">
                <a:solidFill>
                  <a:srgbClr val="000000"/>
                </a:solidFill>
              </a:rPr>
            </a:br>
            <a:r>
              <a:rPr lang="en" sz="1400" dirty="0">
                <a:solidFill>
                  <a:srgbClr val="FF0000"/>
                </a:solidFill>
              </a:rPr>
              <a:t>Challenge: Especially with post AB-705 with more under-prepared students in transfer level classes</a:t>
            </a:r>
            <a:endParaRPr sz="1400" dirty="0">
              <a:solidFill>
                <a:srgbClr val="FF0000"/>
              </a:solidFill>
            </a:endParaRPr>
          </a:p>
          <a:p>
            <a:pPr marL="457200" lvl="0" indent="-336550" algn="l" rtl="0">
              <a:lnSpc>
                <a:spcPct val="115000"/>
              </a:lnSpc>
              <a:spcBef>
                <a:spcPts val="0"/>
              </a:spcBef>
              <a:spcAft>
                <a:spcPts val="0"/>
              </a:spcAft>
              <a:buClr>
                <a:srgbClr val="000000"/>
              </a:buClr>
              <a:buSzPts val="1700"/>
              <a:buChar char="❏"/>
            </a:pPr>
            <a:r>
              <a:rPr lang="en" sz="1400" dirty="0">
                <a:solidFill>
                  <a:srgbClr val="000000"/>
                </a:solidFill>
              </a:rPr>
              <a:t>Strengthening the Literature Course Offerings </a:t>
            </a:r>
            <a:br>
              <a:rPr lang="en" sz="1400" dirty="0">
                <a:solidFill>
                  <a:srgbClr val="000000"/>
                </a:solidFill>
              </a:rPr>
            </a:br>
            <a:r>
              <a:rPr lang="en" sz="1400" dirty="0">
                <a:solidFill>
                  <a:srgbClr val="0070C0"/>
                </a:solidFill>
              </a:rPr>
              <a:t>Challenge: the Lit courses are not consistently filling and are getting cancelled</a:t>
            </a:r>
            <a:endParaRPr sz="1400" dirty="0">
              <a:solidFill>
                <a:srgbClr val="0070C0"/>
              </a:solidFill>
            </a:endParaRPr>
          </a:p>
          <a:p>
            <a:pPr marL="457200" lvl="0" indent="-336550" algn="l" rtl="0">
              <a:lnSpc>
                <a:spcPct val="115000"/>
              </a:lnSpc>
              <a:spcBef>
                <a:spcPts val="0"/>
              </a:spcBef>
              <a:spcAft>
                <a:spcPts val="0"/>
              </a:spcAft>
              <a:buClr>
                <a:srgbClr val="000000"/>
              </a:buClr>
              <a:buSzPts val="1700"/>
              <a:buChar char="❏"/>
            </a:pPr>
            <a:r>
              <a:rPr lang="en" sz="1400" dirty="0">
                <a:solidFill>
                  <a:srgbClr val="000000"/>
                </a:solidFill>
              </a:rPr>
              <a:t>Continuing Refining Assessment Methods</a:t>
            </a:r>
            <a:br>
              <a:rPr lang="en" sz="1400" dirty="0">
                <a:solidFill>
                  <a:srgbClr val="000000"/>
                </a:solidFill>
              </a:rPr>
            </a:br>
            <a:r>
              <a:rPr lang="en" sz="1400" dirty="0">
                <a:solidFill>
                  <a:srgbClr val="FF0000"/>
                </a:solidFill>
              </a:rPr>
              <a:t>Challenge: Need to pilot the new assessment model and make sure we are reaching 100% compliance for all classes in a 3-year cycle</a:t>
            </a:r>
            <a:endParaRPr sz="1400" dirty="0">
              <a:solidFill>
                <a:srgbClr val="FF0000"/>
              </a:solidFill>
            </a:endParaRPr>
          </a:p>
          <a:p>
            <a:pPr marL="457200" lvl="0" indent="-342900" algn="l" rtl="0">
              <a:spcBef>
                <a:spcPts val="0"/>
              </a:spcBef>
              <a:spcAft>
                <a:spcPts val="0"/>
              </a:spcAft>
              <a:buClr>
                <a:srgbClr val="000000"/>
              </a:buClr>
              <a:buSzPts val="1800"/>
              <a:buChar char="❏"/>
            </a:pPr>
            <a:r>
              <a:rPr lang="en" sz="1400" dirty="0">
                <a:solidFill>
                  <a:srgbClr val="000000"/>
                </a:solidFill>
              </a:rPr>
              <a:t>Fostering Greater Inclusion and Support for Part Time Faculty</a:t>
            </a:r>
            <a:br>
              <a:rPr lang="en" sz="1400" dirty="0">
                <a:solidFill>
                  <a:srgbClr val="000000"/>
                </a:solidFill>
              </a:rPr>
            </a:br>
            <a:r>
              <a:rPr lang="en" sz="1400" dirty="0">
                <a:solidFill>
                  <a:srgbClr val="0070C0"/>
                </a:solidFill>
              </a:rPr>
              <a:t>Challenge: Budget cuts for meeting attendance</a:t>
            </a:r>
            <a:endParaRPr sz="1400" dirty="0">
              <a:solidFill>
                <a:srgbClr val="0070C0"/>
              </a:solidFill>
            </a:endParaRPr>
          </a:p>
          <a:p>
            <a:pPr marL="457200" lvl="0" indent="-342900" algn="l" rtl="0">
              <a:spcBef>
                <a:spcPts val="0"/>
              </a:spcBef>
              <a:spcAft>
                <a:spcPts val="0"/>
              </a:spcAft>
              <a:buClr>
                <a:srgbClr val="000000"/>
              </a:buClr>
              <a:buSzPts val="1800"/>
              <a:buChar char="❏"/>
            </a:pPr>
            <a:r>
              <a:rPr lang="en" sz="1400" dirty="0">
                <a:solidFill>
                  <a:srgbClr val="000000"/>
                </a:solidFill>
              </a:rPr>
              <a:t>Hiring More Full-Time Faculty</a:t>
            </a:r>
            <a:br>
              <a:rPr lang="en" sz="1400" dirty="0">
                <a:solidFill>
                  <a:srgbClr val="000000"/>
                </a:solidFill>
              </a:rPr>
            </a:br>
            <a:r>
              <a:rPr lang="en-US" sz="1400" dirty="0">
                <a:solidFill>
                  <a:srgbClr val="000000"/>
                </a:solidFill>
              </a:rPr>
              <a:t> </a:t>
            </a:r>
            <a:r>
              <a:rPr lang="en-US" sz="1400" dirty="0">
                <a:solidFill>
                  <a:srgbClr val="FF0000"/>
                </a:solidFill>
              </a:rPr>
              <a:t>Challenge: Budget!  </a:t>
            </a:r>
            <a:r>
              <a:rPr lang="en-US" sz="1400">
                <a:solidFill>
                  <a:srgbClr val="FF0000"/>
                </a:solidFill>
                <a:sym typeface="Wingdings" panose="05000000000000000000" pitchFamily="2" charset="2"/>
              </a:rPr>
              <a:t></a:t>
            </a:r>
            <a:endParaRPr sz="1400" dirty="0">
              <a:solidFill>
                <a:srgbClr val="FF0000"/>
              </a:solidFill>
            </a:endParaRPr>
          </a:p>
        </p:txBody>
      </p:sp>
    </p:spTree>
    <p:extLst>
      <p:ext uri="{BB962C8B-B14F-4D97-AF65-F5344CB8AC3E}">
        <p14:creationId xmlns:p14="http://schemas.microsoft.com/office/powerpoint/2010/main" val="133900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English Department Philosophy</a:t>
            </a:r>
            <a:endParaRPr/>
          </a:p>
        </p:txBody>
      </p:sp>
      <p:sp>
        <p:nvSpPr>
          <p:cNvPr id="63" name="Google Shape;63;p14"/>
          <p:cNvSpPr txBox="1"/>
          <p:nvPr/>
        </p:nvSpPr>
        <p:spPr>
          <a:xfrm>
            <a:off x="397500" y="1273000"/>
            <a:ext cx="2897700" cy="3309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latin typeface="Proxima Nova"/>
                <a:ea typeface="Proxima Nova"/>
                <a:cs typeface="Proxima Nova"/>
                <a:sym typeface="Proxima Nova"/>
              </a:rPr>
              <a:t>The English Department philosophy integrates curriculum with multiple cultural and political perspectives enabling our students to gain social awareness through considering views from different cultural, ethnic, gender, sexual orientation, socio-economic, political, and religious backgrounds.</a:t>
            </a:r>
            <a:endParaRPr sz="1500">
              <a:latin typeface="Proxima Nova"/>
              <a:ea typeface="Proxima Nova"/>
              <a:cs typeface="Proxima Nova"/>
              <a:sym typeface="Proxima Nova"/>
            </a:endParaRPr>
          </a:p>
        </p:txBody>
      </p:sp>
      <p:pic>
        <p:nvPicPr>
          <p:cNvPr id="64" name="Google Shape;64;p14"/>
          <p:cNvPicPr preferRelativeResize="0"/>
          <p:nvPr/>
        </p:nvPicPr>
        <p:blipFill rotWithShape="1">
          <a:blip r:embed="rId3">
            <a:alphaModFix/>
          </a:blip>
          <a:srcRect l="2666" t="7465" b="5932"/>
          <a:stretch/>
        </p:blipFill>
        <p:spPr>
          <a:xfrm>
            <a:off x="3295200" y="1273062"/>
            <a:ext cx="4958624" cy="3308876"/>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English Department General Overview</a:t>
            </a:r>
            <a:endParaRPr/>
          </a:p>
        </p:txBody>
      </p:sp>
      <p:sp>
        <p:nvSpPr>
          <p:cNvPr id="70" name="Google Shape;70;p15"/>
          <p:cNvSpPr txBox="1"/>
          <p:nvPr/>
        </p:nvSpPr>
        <p:spPr>
          <a:xfrm>
            <a:off x="3787800" y="1241763"/>
            <a:ext cx="5044500" cy="3536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latin typeface="Proxima Nova"/>
                <a:ea typeface="Proxima Nova"/>
                <a:cs typeface="Proxima Nova"/>
                <a:sym typeface="Proxima Nova"/>
              </a:rPr>
              <a:t>Our Student-Centered English Program Offers A Diverse Range of Courses, Including:</a:t>
            </a:r>
            <a:endParaRPr sz="1800">
              <a:latin typeface="Proxima Nova"/>
              <a:ea typeface="Proxima Nova"/>
              <a:cs typeface="Proxima Nova"/>
              <a:sym typeface="Proxima Nova"/>
            </a:endParaRPr>
          </a:p>
          <a:p>
            <a:pPr marL="457200" lvl="0" indent="-342900" algn="l" rtl="0">
              <a:lnSpc>
                <a:spcPct val="115000"/>
              </a:lnSpc>
              <a:spcBef>
                <a:spcPts val="1600"/>
              </a:spcBef>
              <a:spcAft>
                <a:spcPts val="0"/>
              </a:spcAft>
              <a:buClr>
                <a:srgbClr val="000000"/>
              </a:buClr>
              <a:buSzPts val="1800"/>
              <a:buFont typeface="Proxima Nova"/>
              <a:buChar char="❏"/>
            </a:pPr>
            <a:r>
              <a:rPr lang="en" sz="1800">
                <a:latin typeface="Proxima Nova"/>
                <a:ea typeface="Proxima Nova"/>
                <a:cs typeface="Proxima Nova"/>
                <a:sym typeface="Proxima Nova"/>
              </a:rPr>
              <a:t>Developmental and Transfer-Level Composition </a:t>
            </a:r>
            <a:endParaRPr sz="1800">
              <a:latin typeface="Proxima Nova"/>
              <a:ea typeface="Proxima Nova"/>
              <a:cs typeface="Proxima Nova"/>
              <a:sym typeface="Proxima Nova"/>
            </a:endParaRPr>
          </a:p>
          <a:p>
            <a:pPr marL="457200" lvl="0" indent="-342900" algn="l" rtl="0">
              <a:lnSpc>
                <a:spcPct val="115000"/>
              </a:lnSpc>
              <a:spcBef>
                <a:spcPts val="0"/>
              </a:spcBef>
              <a:spcAft>
                <a:spcPts val="0"/>
              </a:spcAft>
              <a:buClr>
                <a:srgbClr val="000000"/>
              </a:buClr>
              <a:buSzPts val="1800"/>
              <a:buFont typeface="Proxima Nova"/>
              <a:buChar char="❏"/>
            </a:pPr>
            <a:r>
              <a:rPr lang="en" sz="1800">
                <a:latin typeface="Proxima Nova"/>
                <a:ea typeface="Proxima Nova"/>
                <a:cs typeface="Proxima Nova"/>
                <a:sym typeface="Proxima Nova"/>
              </a:rPr>
              <a:t>Literature</a:t>
            </a:r>
            <a:endParaRPr sz="1800">
              <a:latin typeface="Proxima Nova"/>
              <a:ea typeface="Proxima Nova"/>
              <a:cs typeface="Proxima Nova"/>
              <a:sym typeface="Proxima Nova"/>
            </a:endParaRPr>
          </a:p>
          <a:p>
            <a:pPr marL="457200" lvl="0" indent="-342900" algn="l" rtl="0">
              <a:lnSpc>
                <a:spcPct val="115000"/>
              </a:lnSpc>
              <a:spcBef>
                <a:spcPts val="0"/>
              </a:spcBef>
              <a:spcAft>
                <a:spcPts val="0"/>
              </a:spcAft>
              <a:buClr>
                <a:srgbClr val="000000"/>
              </a:buClr>
              <a:buSzPts val="1800"/>
              <a:buFont typeface="Proxima Nova"/>
              <a:buChar char="❏"/>
            </a:pPr>
            <a:r>
              <a:rPr lang="en" sz="1800">
                <a:latin typeface="Proxima Nova"/>
                <a:ea typeface="Proxima Nova"/>
                <a:cs typeface="Proxima Nova"/>
                <a:sym typeface="Proxima Nova"/>
              </a:rPr>
              <a:t>Creative Writing</a:t>
            </a:r>
            <a:endParaRPr>
              <a:latin typeface="Proxima Nova"/>
              <a:ea typeface="Proxima Nova"/>
              <a:cs typeface="Proxima Nova"/>
              <a:sym typeface="Proxima Nova"/>
            </a:endParaRPr>
          </a:p>
        </p:txBody>
      </p:sp>
      <p:pic>
        <p:nvPicPr>
          <p:cNvPr id="71" name="Google Shape;71;p15"/>
          <p:cNvPicPr preferRelativeResize="0"/>
          <p:nvPr/>
        </p:nvPicPr>
        <p:blipFill>
          <a:blip r:embed="rId3">
            <a:alphaModFix/>
          </a:blip>
          <a:stretch>
            <a:fillRect/>
          </a:stretch>
        </p:blipFill>
        <p:spPr>
          <a:xfrm>
            <a:off x="435275" y="1950875"/>
            <a:ext cx="3087350" cy="2117925"/>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we are now (in response to AB-705)…</a:t>
            </a:r>
            <a:br>
              <a:rPr lang="en" dirty="0"/>
            </a:br>
            <a:endParaRPr dirty="0"/>
          </a:p>
        </p:txBody>
      </p:sp>
      <p:sp>
        <p:nvSpPr>
          <p:cNvPr id="109" name="Google Shape;109;p21"/>
          <p:cNvSpPr txBox="1">
            <a:spLocks noGrp="1"/>
          </p:cNvSpPr>
          <p:nvPr>
            <p:ph type="body" idx="1"/>
          </p:nvPr>
        </p:nvSpPr>
        <p:spPr>
          <a:xfrm>
            <a:off x="3545231" y="945517"/>
            <a:ext cx="5239139"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666666"/>
                </a:solidFill>
                <a:highlight>
                  <a:srgbClr val="B7B7B7"/>
                </a:highlight>
              </a:rPr>
              <a:t> </a:t>
            </a:r>
            <a:endParaRPr sz="1100" dirty="0">
              <a:solidFill>
                <a:srgbClr val="000000"/>
              </a:solidFill>
              <a:highlight>
                <a:srgbClr val="B7B7B7"/>
              </a:highlight>
            </a:endParaRPr>
          </a:p>
          <a:p>
            <a:pPr marL="457200" lvl="0" indent="-342900" algn="l" rtl="0">
              <a:spcBef>
                <a:spcPts val="0"/>
              </a:spcBef>
              <a:spcAft>
                <a:spcPts val="0"/>
              </a:spcAft>
              <a:buClr>
                <a:srgbClr val="000000"/>
              </a:buClr>
              <a:buSzPts val="1800"/>
              <a:buChar char="❏"/>
            </a:pPr>
            <a:r>
              <a:rPr lang="en" dirty="0">
                <a:solidFill>
                  <a:srgbClr val="000000"/>
                </a:solidFill>
              </a:rPr>
              <a:t>We created Transfer-Level, Equivalent to ENGL 100, with more support = English 105</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This Eliminated Two Exit Points: 828 and 846</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Affective Domain: Student-Focused</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All Full-time and nearly all Part-time faculty participated in the Community of Practice Pedagogy Sessions</a:t>
            </a:r>
          </a:p>
          <a:p>
            <a:pPr>
              <a:buClr>
                <a:srgbClr val="000000"/>
              </a:buClr>
              <a:buFont typeface="Proxima Nova"/>
              <a:buChar char="❏"/>
            </a:pPr>
            <a:r>
              <a:rPr lang="en-US" dirty="0">
                <a:solidFill>
                  <a:srgbClr val="000000"/>
                </a:solidFill>
              </a:rPr>
              <a:t>We have reconnected with our sister campuses—3-department Flex meeting</a:t>
            </a:r>
          </a:p>
          <a:p>
            <a:pPr>
              <a:buClr>
                <a:srgbClr val="000000"/>
              </a:buClr>
              <a:buFont typeface="Proxima Nova"/>
              <a:buChar char="❏"/>
            </a:pPr>
            <a:r>
              <a:rPr lang="en-US" dirty="0">
                <a:solidFill>
                  <a:srgbClr val="000000"/>
                </a:solidFill>
              </a:rPr>
              <a:t>Building stronger bridges with the Learning Center, DRC, Library and other campus resources</a:t>
            </a:r>
          </a:p>
        </p:txBody>
      </p:sp>
      <p:pic>
        <p:nvPicPr>
          <p:cNvPr id="3" name="Picture 2">
            <a:extLst>
              <a:ext uri="{FF2B5EF4-FFF2-40B4-BE49-F238E27FC236}">
                <a16:creationId xmlns:a16="http://schemas.microsoft.com/office/drawing/2014/main" id="{7223C327-64F6-B243-8C22-E1DA8E84826F}"/>
              </a:ext>
            </a:extLst>
          </p:cNvPr>
          <p:cNvPicPr>
            <a:picLocks noChangeAspect="1"/>
          </p:cNvPicPr>
          <p:nvPr/>
        </p:nvPicPr>
        <p:blipFill>
          <a:blip r:embed="rId3"/>
          <a:stretch>
            <a:fillRect/>
          </a:stretch>
        </p:blipFill>
        <p:spPr>
          <a:xfrm>
            <a:off x="311700" y="1610139"/>
            <a:ext cx="3233531" cy="2425148"/>
          </a:xfrm>
          <a:prstGeom prst="rect">
            <a:avLst/>
          </a:prstGeom>
        </p:spPr>
      </p:pic>
    </p:spTree>
    <p:extLst>
      <p:ext uri="{BB962C8B-B14F-4D97-AF65-F5344CB8AC3E}">
        <p14:creationId xmlns:p14="http://schemas.microsoft.com/office/powerpoint/2010/main" val="3987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English Course Progression Comparison</a:t>
            </a:r>
            <a:r>
              <a:rPr lang="en-US" dirty="0"/>
              <a:t>s</a:t>
            </a:r>
            <a:endParaRPr dirty="0"/>
          </a:p>
        </p:txBody>
      </p:sp>
      <p:graphicFrame>
        <p:nvGraphicFramePr>
          <p:cNvPr id="116" name="Google Shape;116;p22"/>
          <p:cNvGraphicFramePr/>
          <p:nvPr/>
        </p:nvGraphicFramePr>
        <p:xfrm>
          <a:off x="205400" y="1215438"/>
          <a:ext cx="8680075" cy="3465456"/>
        </p:xfrm>
        <a:graphic>
          <a:graphicData uri="http://schemas.openxmlformats.org/drawingml/2006/table">
            <a:tbl>
              <a:tblPr>
                <a:noFill/>
                <a:tableStyleId>{A7C99A98-5516-4577-A086-E156A398ABF5}</a:tableStyleId>
              </a:tblPr>
              <a:tblGrid>
                <a:gridCol w="1411475">
                  <a:extLst>
                    <a:ext uri="{9D8B030D-6E8A-4147-A177-3AD203B41FA5}">
                      <a16:colId xmlns:a16="http://schemas.microsoft.com/office/drawing/2014/main" val="20000"/>
                    </a:ext>
                  </a:extLst>
                </a:gridCol>
                <a:gridCol w="1184850">
                  <a:extLst>
                    <a:ext uri="{9D8B030D-6E8A-4147-A177-3AD203B41FA5}">
                      <a16:colId xmlns:a16="http://schemas.microsoft.com/office/drawing/2014/main" val="20001"/>
                    </a:ext>
                  </a:extLst>
                </a:gridCol>
                <a:gridCol w="1184850">
                  <a:extLst>
                    <a:ext uri="{9D8B030D-6E8A-4147-A177-3AD203B41FA5}">
                      <a16:colId xmlns:a16="http://schemas.microsoft.com/office/drawing/2014/main" val="20002"/>
                    </a:ext>
                  </a:extLst>
                </a:gridCol>
                <a:gridCol w="1184850">
                  <a:extLst>
                    <a:ext uri="{9D8B030D-6E8A-4147-A177-3AD203B41FA5}">
                      <a16:colId xmlns:a16="http://schemas.microsoft.com/office/drawing/2014/main" val="20003"/>
                    </a:ext>
                  </a:extLst>
                </a:gridCol>
                <a:gridCol w="1184850">
                  <a:extLst>
                    <a:ext uri="{9D8B030D-6E8A-4147-A177-3AD203B41FA5}">
                      <a16:colId xmlns:a16="http://schemas.microsoft.com/office/drawing/2014/main" val="20004"/>
                    </a:ext>
                  </a:extLst>
                </a:gridCol>
                <a:gridCol w="1184850">
                  <a:extLst>
                    <a:ext uri="{9D8B030D-6E8A-4147-A177-3AD203B41FA5}">
                      <a16:colId xmlns:a16="http://schemas.microsoft.com/office/drawing/2014/main" val="20005"/>
                    </a:ext>
                  </a:extLst>
                </a:gridCol>
                <a:gridCol w="1344350">
                  <a:extLst>
                    <a:ext uri="{9D8B030D-6E8A-4147-A177-3AD203B41FA5}">
                      <a16:colId xmlns:a16="http://schemas.microsoft.com/office/drawing/2014/main" val="20006"/>
                    </a:ext>
                  </a:extLst>
                </a:gridCol>
              </a:tblGrid>
              <a:tr h="425225">
                <a:tc>
                  <a:txBody>
                    <a:bodyPr/>
                    <a:lstStyle/>
                    <a:p>
                      <a:pPr marL="457200" lvl="0" indent="-400050" algn="ctr" rtl="0">
                        <a:lnSpc>
                          <a:spcPct val="115000"/>
                        </a:lnSpc>
                        <a:spcBef>
                          <a:spcPts val="0"/>
                        </a:spcBef>
                        <a:spcAft>
                          <a:spcPts val="0"/>
                        </a:spcAft>
                        <a:buNone/>
                      </a:pP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latin typeface="Proxima Nova"/>
                          <a:ea typeface="Proxima Nova"/>
                          <a:cs typeface="Proxima Nova"/>
                          <a:sym typeface="Proxima Nova"/>
                        </a:rPr>
                        <a:t>Enrolled</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Fall 2016</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n</a:t>
                      </a:r>
                      <a:endParaRPr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b="1">
                          <a:latin typeface="Proxima Nova"/>
                          <a:ea typeface="Proxima Nova"/>
                          <a:cs typeface="Proxima Nova"/>
                          <a:sym typeface="Proxima Nova"/>
                        </a:rPr>
                        <a:t>Passed</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Fall 2016</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n</a:t>
                      </a:r>
                      <a:endParaRPr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b="1">
                          <a:latin typeface="Proxima Nova"/>
                          <a:ea typeface="Proxima Nova"/>
                          <a:cs typeface="Proxima Nova"/>
                          <a:sym typeface="Proxima Nova"/>
                        </a:rPr>
                        <a:t>Passed</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Fall 2016</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a:t>
                      </a:r>
                      <a:endParaRPr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b="1">
                          <a:latin typeface="Proxima Nova"/>
                          <a:ea typeface="Proxima Nova"/>
                          <a:cs typeface="Proxima Nova"/>
                          <a:sym typeface="Proxima Nova"/>
                        </a:rPr>
                        <a:t>Progressed</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to ENGL 110</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by Spring 2018</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n</a:t>
                      </a:r>
                      <a:endParaRPr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b="1">
                          <a:latin typeface="Proxima Nova"/>
                          <a:ea typeface="Proxima Nova"/>
                          <a:cs typeface="Proxima Nova"/>
                          <a:sym typeface="Proxima Nova"/>
                        </a:rPr>
                        <a:t>Passed</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ENGL 110</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by Spring 2018</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n</a:t>
                      </a:r>
                      <a:endParaRPr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b="1">
                          <a:latin typeface="Proxima Nova"/>
                          <a:ea typeface="Proxima Nova"/>
                          <a:cs typeface="Proxima Nova"/>
                          <a:sym typeface="Proxima Nova"/>
                        </a:rPr>
                        <a:t>Passed</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ENGL 110</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by Spring 2018</a:t>
                      </a:r>
                      <a:endParaRPr b="1">
                        <a:latin typeface="Proxima Nova"/>
                        <a:ea typeface="Proxima Nova"/>
                        <a:cs typeface="Proxima Nova"/>
                        <a:sym typeface="Proxima Nova"/>
                      </a:endParaRPr>
                    </a:p>
                    <a:p>
                      <a:pPr marL="0" lvl="0" indent="0" algn="ctr" rtl="0">
                        <a:lnSpc>
                          <a:spcPct val="115000"/>
                        </a:lnSpc>
                        <a:spcBef>
                          <a:spcPts val="0"/>
                        </a:spcBef>
                        <a:spcAft>
                          <a:spcPts val="0"/>
                        </a:spcAft>
                        <a:buNone/>
                      </a:pPr>
                      <a:r>
                        <a:rPr lang="en" b="1">
                          <a:latin typeface="Proxima Nova"/>
                          <a:ea typeface="Proxima Nova"/>
                          <a:cs typeface="Proxima Nova"/>
                          <a:sym typeface="Proxima Nova"/>
                        </a:rPr>
                        <a:t>%</a:t>
                      </a:r>
                      <a:endParaRPr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25225">
                <a:tc>
                  <a:txBody>
                    <a:bodyPr/>
                    <a:lstStyle/>
                    <a:p>
                      <a:pPr marL="457200" lvl="0" indent="-400050" algn="ctr" rtl="0">
                        <a:lnSpc>
                          <a:spcPct val="115000"/>
                        </a:lnSpc>
                        <a:spcBef>
                          <a:spcPts val="0"/>
                        </a:spcBef>
                        <a:spcAft>
                          <a:spcPts val="0"/>
                        </a:spcAft>
                        <a:buNone/>
                      </a:pPr>
                      <a:r>
                        <a:rPr lang="en" sz="1800" b="1">
                          <a:latin typeface="Proxima Nova"/>
                          <a:ea typeface="Proxima Nova"/>
                          <a:cs typeface="Proxima Nova"/>
                          <a:sym typeface="Proxima Nova"/>
                        </a:rPr>
                        <a:t>ENGL 100</a:t>
                      </a:r>
                      <a:endParaRPr sz="1800"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742</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487</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66%</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412</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355</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48%</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1"/>
                  </a:ext>
                </a:extLst>
              </a:tr>
              <a:tr h="425225">
                <a:tc>
                  <a:txBody>
                    <a:bodyPr/>
                    <a:lstStyle/>
                    <a:p>
                      <a:pPr marL="457200" lvl="0" indent="-400050" algn="ctr" rtl="0">
                        <a:lnSpc>
                          <a:spcPct val="115000"/>
                        </a:lnSpc>
                        <a:spcBef>
                          <a:spcPts val="0"/>
                        </a:spcBef>
                        <a:spcAft>
                          <a:spcPts val="0"/>
                        </a:spcAft>
                        <a:buNone/>
                      </a:pPr>
                      <a:r>
                        <a:rPr lang="en" sz="1800" b="1">
                          <a:latin typeface="Proxima Nova"/>
                          <a:ea typeface="Proxima Nova"/>
                          <a:cs typeface="Proxima Nova"/>
                          <a:sym typeface="Proxima Nova"/>
                        </a:rPr>
                        <a:t>ENGL 105</a:t>
                      </a:r>
                      <a:endParaRPr sz="1800"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438</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318</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73%</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266</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216</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49%</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2"/>
                  </a:ext>
                </a:extLst>
              </a:tr>
              <a:tr h="425225">
                <a:tc>
                  <a:txBody>
                    <a:bodyPr/>
                    <a:lstStyle/>
                    <a:p>
                      <a:pPr marL="457200" lvl="0" indent="-400050" algn="ctr" rtl="0">
                        <a:lnSpc>
                          <a:spcPct val="115000"/>
                        </a:lnSpc>
                        <a:spcBef>
                          <a:spcPts val="0"/>
                        </a:spcBef>
                        <a:spcAft>
                          <a:spcPts val="0"/>
                        </a:spcAft>
                        <a:buNone/>
                      </a:pPr>
                      <a:r>
                        <a:rPr lang="en" sz="1800" b="1">
                          <a:latin typeface="Proxima Nova"/>
                          <a:ea typeface="Proxima Nova"/>
                          <a:cs typeface="Proxima Nova"/>
                          <a:sym typeface="Proxima Nova"/>
                        </a:rPr>
                        <a:t>ENGL 846</a:t>
                      </a:r>
                      <a:endParaRPr sz="1800" b="1">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ctr" rtl="0">
                        <a:lnSpc>
                          <a:spcPct val="115000"/>
                        </a:lnSpc>
                        <a:spcBef>
                          <a:spcPts val="0"/>
                        </a:spcBef>
                        <a:spcAft>
                          <a:spcPts val="0"/>
                        </a:spcAft>
                        <a:buNone/>
                      </a:pPr>
                      <a:r>
                        <a:rPr lang="en" sz="2400">
                          <a:latin typeface="Proxima Nova"/>
                          <a:ea typeface="Proxima Nova"/>
                          <a:cs typeface="Proxima Nova"/>
                          <a:sym typeface="Proxima Nova"/>
                        </a:rPr>
                        <a:t>292</a:t>
                      </a:r>
                      <a:endParaRPr sz="24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solidFill>
                            <a:srgbClr val="333333"/>
                          </a:solidFill>
                          <a:latin typeface="Proxima Nova"/>
                          <a:ea typeface="Proxima Nova"/>
                          <a:cs typeface="Proxima Nova"/>
                          <a:sym typeface="Proxima Nova"/>
                        </a:rPr>
                        <a:t>171</a:t>
                      </a:r>
                      <a:endParaRPr sz="2400">
                        <a:solidFill>
                          <a:srgbClr val="333333"/>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solidFill>
                            <a:srgbClr val="333333"/>
                          </a:solidFill>
                          <a:latin typeface="Proxima Nova"/>
                          <a:ea typeface="Proxima Nova"/>
                          <a:cs typeface="Proxima Nova"/>
                          <a:sym typeface="Proxima Nova"/>
                        </a:rPr>
                        <a:t>59%</a:t>
                      </a:r>
                      <a:endParaRPr sz="2400">
                        <a:solidFill>
                          <a:srgbClr val="333333"/>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solidFill>
                            <a:srgbClr val="333333"/>
                          </a:solidFill>
                          <a:latin typeface="Proxima Nova"/>
                          <a:ea typeface="Proxima Nova"/>
                          <a:cs typeface="Proxima Nova"/>
                          <a:sym typeface="Proxima Nova"/>
                        </a:rPr>
                        <a:t>47</a:t>
                      </a:r>
                      <a:endParaRPr sz="2400">
                        <a:solidFill>
                          <a:srgbClr val="333333"/>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solidFill>
                            <a:srgbClr val="333333"/>
                          </a:solidFill>
                          <a:latin typeface="Proxima Nova"/>
                          <a:ea typeface="Proxima Nova"/>
                          <a:cs typeface="Proxima Nova"/>
                          <a:sym typeface="Proxima Nova"/>
                        </a:rPr>
                        <a:t>38</a:t>
                      </a:r>
                      <a:endParaRPr sz="2400">
                        <a:solidFill>
                          <a:srgbClr val="333333"/>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15000"/>
                        </a:lnSpc>
                        <a:spcBef>
                          <a:spcPts val="0"/>
                        </a:spcBef>
                        <a:spcAft>
                          <a:spcPts val="0"/>
                        </a:spcAft>
                        <a:buNone/>
                      </a:pPr>
                      <a:r>
                        <a:rPr lang="en" sz="2400">
                          <a:solidFill>
                            <a:srgbClr val="333333"/>
                          </a:solidFill>
                          <a:latin typeface="Proxima Nova"/>
                          <a:ea typeface="Proxima Nova"/>
                          <a:cs typeface="Proxima Nova"/>
                          <a:sym typeface="Proxima Nova"/>
                        </a:rPr>
                        <a:t>13%</a:t>
                      </a:r>
                      <a:endParaRPr sz="2400">
                        <a:solidFill>
                          <a:srgbClr val="333333"/>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 and Retention</a:t>
            </a:r>
            <a:endParaRPr/>
          </a:p>
        </p:txBody>
      </p:sp>
      <p:graphicFrame>
        <p:nvGraphicFramePr>
          <p:cNvPr id="122" name="Google Shape;122;p23"/>
          <p:cNvGraphicFramePr/>
          <p:nvPr>
            <p:extLst>
              <p:ext uri="{D42A27DB-BD31-4B8C-83A1-F6EECF244321}">
                <p14:modId xmlns:p14="http://schemas.microsoft.com/office/powerpoint/2010/main" val="704300315"/>
              </p:ext>
            </p:extLst>
          </p:nvPr>
        </p:nvGraphicFramePr>
        <p:xfrm>
          <a:off x="859988" y="1287575"/>
          <a:ext cx="7424025" cy="2784168"/>
        </p:xfrm>
        <a:graphic>
          <a:graphicData uri="http://schemas.openxmlformats.org/drawingml/2006/table">
            <a:tbl>
              <a:tblPr>
                <a:noFill/>
                <a:tableStyleId>{A7C99A98-5516-4577-A086-E156A398ABF5}</a:tableStyleId>
              </a:tblPr>
              <a:tblGrid>
                <a:gridCol w="3562575">
                  <a:extLst>
                    <a:ext uri="{9D8B030D-6E8A-4147-A177-3AD203B41FA5}">
                      <a16:colId xmlns:a16="http://schemas.microsoft.com/office/drawing/2014/main" val="20000"/>
                    </a:ext>
                  </a:extLst>
                </a:gridCol>
                <a:gridCol w="2209025">
                  <a:extLst>
                    <a:ext uri="{9D8B030D-6E8A-4147-A177-3AD203B41FA5}">
                      <a16:colId xmlns:a16="http://schemas.microsoft.com/office/drawing/2014/main" val="20001"/>
                    </a:ext>
                  </a:extLst>
                </a:gridCol>
                <a:gridCol w="16524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sz="1800">
                        <a:latin typeface="Proxima Nova"/>
                        <a:ea typeface="Proxima Nova"/>
                        <a:cs typeface="Proxima Nova"/>
                        <a:sym typeface="Proxima Nova"/>
                      </a:endParaRPr>
                    </a:p>
                  </a:txBody>
                  <a:tcPr marL="91425" marR="91425" marT="91425" marB="91425">
                    <a:solidFill>
                      <a:srgbClr val="999999"/>
                    </a:solidFill>
                  </a:tcPr>
                </a:tc>
                <a:tc>
                  <a:txBody>
                    <a:bodyPr/>
                    <a:lstStyle/>
                    <a:p>
                      <a:pPr marL="0" lvl="0" indent="0" algn="l" rtl="0">
                        <a:spcBef>
                          <a:spcPts val="0"/>
                        </a:spcBef>
                        <a:spcAft>
                          <a:spcPts val="0"/>
                        </a:spcAft>
                        <a:buNone/>
                      </a:pPr>
                      <a:r>
                        <a:rPr lang="en" sz="1800" b="1">
                          <a:latin typeface="Proxima Nova"/>
                          <a:ea typeface="Proxima Nova"/>
                          <a:cs typeface="Proxima Nova"/>
                          <a:sym typeface="Proxima Nova"/>
                        </a:rPr>
                        <a:t>Success</a:t>
                      </a:r>
                      <a:endParaRPr sz="1800" b="1">
                        <a:latin typeface="Proxima Nova"/>
                        <a:ea typeface="Proxima Nova"/>
                        <a:cs typeface="Proxima Nova"/>
                        <a:sym typeface="Proxima Nova"/>
                      </a:endParaRPr>
                    </a:p>
                  </a:txBody>
                  <a:tcPr marL="91425" marR="91425" marT="91425" marB="91425">
                    <a:solidFill>
                      <a:srgbClr val="999999"/>
                    </a:solidFill>
                  </a:tcPr>
                </a:tc>
                <a:tc>
                  <a:txBody>
                    <a:bodyPr/>
                    <a:lstStyle/>
                    <a:p>
                      <a:pPr marL="0" lvl="0" indent="0" algn="l" rtl="0">
                        <a:spcBef>
                          <a:spcPts val="0"/>
                        </a:spcBef>
                        <a:spcAft>
                          <a:spcPts val="0"/>
                        </a:spcAft>
                        <a:buNone/>
                      </a:pPr>
                      <a:r>
                        <a:rPr lang="en" sz="1800" b="1">
                          <a:latin typeface="Proxima Nova"/>
                          <a:ea typeface="Proxima Nova"/>
                          <a:cs typeface="Proxima Nova"/>
                          <a:sym typeface="Proxima Nova"/>
                        </a:rPr>
                        <a:t>Retention</a:t>
                      </a:r>
                      <a:endParaRPr sz="1800" b="1">
                        <a:latin typeface="Proxima Nova"/>
                        <a:ea typeface="Proxima Nova"/>
                        <a:cs typeface="Proxima Nova"/>
                        <a:sym typeface="Proxima Nova"/>
                      </a:endParaRPr>
                    </a:p>
                  </a:txBody>
                  <a:tcPr marL="91425" marR="91425" marT="91425" marB="91425">
                    <a:solidFill>
                      <a:srgbClr val="99999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b="1">
                          <a:latin typeface="Proxima Nova"/>
                          <a:ea typeface="Proxima Nova"/>
                          <a:cs typeface="Proxima Nova"/>
                          <a:sym typeface="Proxima Nova"/>
                        </a:rPr>
                        <a:t>Statewide For English</a:t>
                      </a:r>
                      <a:endParaRPr sz="1800" b="1">
                        <a:latin typeface="Proxima Nova"/>
                        <a:ea typeface="Proxima Nova"/>
                        <a:cs typeface="Proxima Nova"/>
                        <a:sym typeface="Proxima Nov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Proxima Nova"/>
                          <a:ea typeface="Proxima Nova"/>
                          <a:cs typeface="Proxima Nova"/>
                          <a:sym typeface="Proxima Nova"/>
                        </a:rPr>
                        <a:t>60.4%</a:t>
                      </a:r>
                      <a:endParaRPr sz="1800">
                        <a:latin typeface="Proxima Nova"/>
                        <a:ea typeface="Proxima Nova"/>
                        <a:cs typeface="Proxima Nova"/>
                        <a:sym typeface="Proxima Nov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Proxima Nova"/>
                          <a:ea typeface="Proxima Nova"/>
                          <a:cs typeface="Proxima Nova"/>
                          <a:sym typeface="Proxima Nova"/>
                        </a:rPr>
                        <a:t>81.7%</a:t>
                      </a:r>
                      <a:endParaRPr sz="1800">
                        <a:latin typeface="Proxima Nova"/>
                        <a:ea typeface="Proxima Nova"/>
                        <a:cs typeface="Proxima Nova"/>
                        <a:sym typeface="Proxima Nova"/>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800" b="1">
                          <a:solidFill>
                            <a:srgbClr val="980000"/>
                          </a:solidFill>
                          <a:latin typeface="Proxima Nova"/>
                          <a:ea typeface="Proxima Nova"/>
                          <a:cs typeface="Proxima Nova"/>
                          <a:sym typeface="Proxima Nova"/>
                        </a:rPr>
                        <a:t>General Skyline</a:t>
                      </a:r>
                      <a:endParaRPr sz="1800" b="1">
                        <a:latin typeface="Proxima Nova"/>
                        <a:ea typeface="Proxima Nova"/>
                        <a:cs typeface="Proxima Nova"/>
                        <a:sym typeface="Proxima Nov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sz="1800">
                          <a:latin typeface="Proxima Nova"/>
                          <a:ea typeface="Proxima Nova"/>
                          <a:cs typeface="Proxima Nova"/>
                          <a:sym typeface="Proxima Nova"/>
                        </a:rPr>
                        <a:t>72.3%</a:t>
                      </a:r>
                      <a:endParaRPr sz="1800">
                        <a:latin typeface="Proxima Nova"/>
                        <a:ea typeface="Proxima Nova"/>
                        <a:cs typeface="Proxima Nova"/>
                        <a:sym typeface="Proxima Nov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sz="1800">
                          <a:latin typeface="Proxima Nova"/>
                          <a:ea typeface="Proxima Nova"/>
                          <a:cs typeface="Proxima Nova"/>
                          <a:sym typeface="Proxima Nova"/>
                        </a:rPr>
                        <a:t>86.0%</a:t>
                      </a:r>
                      <a:endParaRPr sz="1800">
                        <a:latin typeface="Proxima Nova"/>
                        <a:ea typeface="Proxima Nova"/>
                        <a:cs typeface="Proxima Nova"/>
                        <a:sym typeface="Proxima Nov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99999"/>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dirty="0">
                          <a:latin typeface="Proxima Nova"/>
                          <a:ea typeface="Proxima Nova"/>
                          <a:cs typeface="Proxima Nova"/>
                          <a:sym typeface="Proxima Nova"/>
                        </a:rPr>
                        <a:t>Core English Classes</a:t>
                      </a:r>
                      <a:endParaRPr sz="1800" dirty="0">
                        <a:latin typeface="Proxima Nova"/>
                        <a:ea typeface="Proxima Nova"/>
                        <a:cs typeface="Proxima Nova"/>
                        <a:sym typeface="Proxima Nova"/>
                      </a:endParaRPr>
                    </a:p>
                  </a:txBody>
                  <a:tcPr marL="91425" marR="91425" marT="91425" marB="91425">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Proxima Nova"/>
                          <a:ea typeface="Proxima Nova"/>
                          <a:cs typeface="Proxima Nova"/>
                          <a:sym typeface="Proxima Nova"/>
                        </a:rPr>
                        <a:t>68.7%</a:t>
                      </a:r>
                      <a:endParaRPr sz="1800">
                        <a:latin typeface="Proxima Nova"/>
                        <a:ea typeface="Proxima Nova"/>
                        <a:cs typeface="Proxima Nova"/>
                        <a:sym typeface="Proxima Nova"/>
                      </a:endParaRPr>
                    </a:p>
                  </a:txBody>
                  <a:tcPr marL="91425" marR="91425" marT="91425" marB="91425">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Proxima Nova"/>
                          <a:ea typeface="Proxima Nova"/>
                          <a:cs typeface="Proxima Nova"/>
                          <a:sym typeface="Proxima Nova"/>
                        </a:rPr>
                        <a:t>83.1%</a:t>
                      </a:r>
                      <a:endParaRPr sz="1800">
                        <a:latin typeface="Proxima Nova"/>
                        <a:ea typeface="Proxima Nova"/>
                        <a:cs typeface="Proxima Nova"/>
                        <a:sym typeface="Proxima Nova"/>
                      </a:endParaRPr>
                    </a:p>
                  </a:txBody>
                  <a:tcPr marL="91425" marR="91425" marT="91425" marB="91425">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800" dirty="0">
                          <a:latin typeface="Proxima Nova"/>
                          <a:ea typeface="Proxima Nova"/>
                          <a:cs typeface="Proxima Nova"/>
                          <a:sym typeface="Proxima Nova"/>
                        </a:rPr>
                        <a:t>Literature</a:t>
                      </a:r>
                      <a:endParaRPr sz="1800" dirty="0">
                        <a:latin typeface="Proxima Nova"/>
                        <a:ea typeface="Proxima Nova"/>
                        <a:cs typeface="Proxima Nova"/>
                        <a:sym typeface="Proxima Nov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sz="1800" dirty="0">
                          <a:latin typeface="Proxima Nova"/>
                          <a:ea typeface="Proxima Nova"/>
                          <a:cs typeface="Proxima Nova"/>
                          <a:sym typeface="Proxima Nova"/>
                        </a:rPr>
                        <a:t>80.7%</a:t>
                      </a:r>
                      <a:endParaRPr sz="1800" dirty="0">
                        <a:latin typeface="Proxima Nova"/>
                        <a:ea typeface="Proxima Nova"/>
                        <a:cs typeface="Proxima Nova"/>
                        <a:sym typeface="Proxima Nov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sz="1800" dirty="0">
                          <a:latin typeface="Proxima Nova"/>
                          <a:ea typeface="Proxima Nova"/>
                          <a:cs typeface="Proxima Nova"/>
                          <a:sym typeface="Proxima Nova"/>
                        </a:rPr>
                        <a:t>87.3%</a:t>
                      </a:r>
                      <a:endParaRPr sz="1800" dirty="0">
                        <a:latin typeface="Proxima Nova"/>
                        <a:ea typeface="Proxima Nova"/>
                        <a:cs typeface="Proxima Nova"/>
                        <a:sym typeface="Proxima Nov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99999"/>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800" dirty="0">
                          <a:latin typeface="Proxima Nova"/>
                          <a:ea typeface="Proxima Nova"/>
                          <a:cs typeface="Proxima Nova"/>
                          <a:sym typeface="Proxima Nova"/>
                        </a:rPr>
                        <a:t>Literature (Online)</a:t>
                      </a:r>
                      <a:endParaRPr sz="1800" dirty="0">
                        <a:latin typeface="Proxima Nova"/>
                        <a:ea typeface="Proxima Nova"/>
                        <a:cs typeface="Proxima Nova"/>
                        <a:sym typeface="Proxima Nova"/>
                      </a:endParaRPr>
                    </a:p>
                  </a:txBody>
                  <a:tcPr marL="91425" marR="91425" marT="91425" marB="91425">
                    <a:lnT w="9525" cap="flat" cmpd="sng" algn="ctr">
                      <a:solidFill>
                        <a:srgbClr val="9E9E9E"/>
                      </a:solidFill>
                      <a:prstDash val="solid"/>
                      <a:round/>
                      <a:headEnd type="none" w="sm" len="sm"/>
                      <a:tailEnd type="none" w="sm" len="sm"/>
                    </a:lnT>
                    <a:solidFill>
                      <a:schemeClr val="bg1">
                        <a:lumMod val="85000"/>
                      </a:schemeClr>
                    </a:solidFill>
                  </a:tcPr>
                </a:tc>
                <a:tc>
                  <a:txBody>
                    <a:bodyPr/>
                    <a:lstStyle/>
                    <a:p>
                      <a:pPr marL="0" lvl="0" indent="0" algn="l" rtl="0">
                        <a:spcBef>
                          <a:spcPts val="0"/>
                        </a:spcBef>
                        <a:spcAft>
                          <a:spcPts val="0"/>
                        </a:spcAft>
                        <a:buNone/>
                      </a:pPr>
                      <a:r>
                        <a:rPr lang="en" sz="1800" dirty="0">
                          <a:latin typeface="Proxima Nova"/>
                          <a:ea typeface="Proxima Nova"/>
                          <a:cs typeface="Proxima Nova"/>
                          <a:sym typeface="Proxima Nova"/>
                        </a:rPr>
                        <a:t>84.5%</a:t>
                      </a:r>
                      <a:endParaRPr sz="1800" dirty="0">
                        <a:latin typeface="Proxima Nova"/>
                        <a:ea typeface="Proxima Nova"/>
                        <a:cs typeface="Proxima Nova"/>
                        <a:sym typeface="Proxima Nova"/>
                      </a:endParaRPr>
                    </a:p>
                  </a:txBody>
                  <a:tcPr marL="91425" marR="91425" marT="91425" marB="91425">
                    <a:lnT w="9525" cap="flat" cmpd="sng" algn="ctr">
                      <a:solidFill>
                        <a:srgbClr val="9E9E9E"/>
                      </a:solidFill>
                      <a:prstDash val="solid"/>
                      <a:round/>
                      <a:headEnd type="none" w="sm" len="sm"/>
                      <a:tailEnd type="none" w="sm" len="sm"/>
                    </a:lnT>
                    <a:solidFill>
                      <a:schemeClr val="bg1">
                        <a:lumMod val="85000"/>
                      </a:schemeClr>
                    </a:solidFill>
                  </a:tcPr>
                </a:tc>
                <a:tc>
                  <a:txBody>
                    <a:bodyPr/>
                    <a:lstStyle/>
                    <a:p>
                      <a:pPr marL="0" lvl="0" indent="0" algn="l" rtl="0">
                        <a:spcBef>
                          <a:spcPts val="0"/>
                        </a:spcBef>
                        <a:spcAft>
                          <a:spcPts val="0"/>
                        </a:spcAft>
                        <a:buNone/>
                      </a:pPr>
                      <a:r>
                        <a:rPr lang="en" sz="1800" dirty="0">
                          <a:latin typeface="Proxima Nova"/>
                          <a:ea typeface="Proxima Nova"/>
                          <a:cs typeface="Proxima Nova"/>
                          <a:sym typeface="Proxima Nova"/>
                        </a:rPr>
                        <a:t>87.3%</a:t>
                      </a:r>
                      <a:endParaRPr sz="1800" dirty="0">
                        <a:latin typeface="Proxima Nova"/>
                        <a:ea typeface="Proxima Nova"/>
                        <a:cs typeface="Proxima Nova"/>
                        <a:sym typeface="Proxima Nova"/>
                      </a:endParaRPr>
                    </a:p>
                  </a:txBody>
                  <a:tcPr marL="91425" marR="91425" marT="91425" marB="91425">
                    <a:lnT w="9525" cap="flat" cmpd="sng" algn="ctr">
                      <a:solidFill>
                        <a:srgbClr val="9E9E9E"/>
                      </a:solidFill>
                      <a:prstDash val="solid"/>
                      <a:round/>
                      <a:headEnd type="none" w="sm" len="sm"/>
                      <a:tailEnd type="none" w="sm" len="sm"/>
                    </a:lnT>
                    <a:solidFill>
                      <a:schemeClr val="bg1">
                        <a:lumMod val="8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260725" y="184625"/>
            <a:ext cx="8571600" cy="83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Equity Projects</a:t>
            </a:r>
            <a:endParaRPr dirty="0"/>
          </a:p>
        </p:txBody>
      </p:sp>
      <p:sp>
        <p:nvSpPr>
          <p:cNvPr id="128" name="Google Shape;128;p24"/>
          <p:cNvSpPr txBox="1">
            <a:spLocks noGrp="1"/>
          </p:cNvSpPr>
          <p:nvPr>
            <p:ph type="body" idx="1"/>
          </p:nvPr>
        </p:nvSpPr>
        <p:spPr>
          <a:xfrm>
            <a:off x="260725" y="812750"/>
            <a:ext cx="5463600" cy="4183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b="1" dirty="0">
                <a:solidFill>
                  <a:srgbClr val="0000FF"/>
                </a:solidFill>
              </a:rPr>
              <a:t>Learning Communities</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ASTEP</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CIPHER</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Kababayan </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Puente </a:t>
            </a: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FYE</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b="1" dirty="0">
                <a:solidFill>
                  <a:srgbClr val="0000FF"/>
                </a:solidFill>
              </a:rPr>
              <a:t>Culturally Relevant Literature Courses</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Asian American Literature  </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Black Literature</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Filipino American Literature</a:t>
            </a:r>
            <a:endParaRPr dirty="0">
              <a:solidFill>
                <a:srgbClr val="000000"/>
              </a:solidFill>
            </a:endParaRPr>
          </a:p>
          <a:p>
            <a:pPr marL="914400" lvl="1" indent="-317500" algn="l" rtl="0">
              <a:lnSpc>
                <a:spcPct val="115000"/>
              </a:lnSpc>
              <a:spcBef>
                <a:spcPts val="0"/>
              </a:spcBef>
              <a:spcAft>
                <a:spcPts val="0"/>
              </a:spcAft>
              <a:buClr>
                <a:srgbClr val="000000"/>
              </a:buClr>
              <a:buSzPts val="1400"/>
              <a:buChar char="○"/>
            </a:pPr>
            <a:r>
              <a:rPr lang="en" dirty="0">
                <a:solidFill>
                  <a:srgbClr val="000000"/>
                </a:solidFill>
              </a:rPr>
              <a:t>Literature of the Latino in the U.S.</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Queer Literature</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b="1" dirty="0">
                <a:solidFill>
                  <a:srgbClr val="0000FF"/>
                </a:solidFill>
              </a:rPr>
              <a:t>Social Justice</a:t>
            </a:r>
            <a:r>
              <a:rPr lang="en" dirty="0">
                <a:solidFill>
                  <a:srgbClr val="000000"/>
                </a:solidFill>
              </a:rPr>
              <a:t> </a:t>
            </a:r>
            <a:r>
              <a:rPr lang="en" b="1" dirty="0">
                <a:solidFill>
                  <a:srgbClr val="0000FF"/>
                </a:solidFill>
              </a:rPr>
              <a:t>Focus</a:t>
            </a:r>
            <a:endParaRPr b="1" dirty="0">
              <a:solidFill>
                <a:srgbClr val="0000FF"/>
              </a:solidFill>
            </a:endParaRPr>
          </a:p>
          <a:p>
            <a:pPr marL="457200" lvl="0" indent="-342900" algn="l" rtl="0">
              <a:lnSpc>
                <a:spcPct val="115000"/>
              </a:lnSpc>
              <a:spcBef>
                <a:spcPts val="0"/>
              </a:spcBef>
              <a:spcAft>
                <a:spcPts val="0"/>
              </a:spcAft>
              <a:buClr>
                <a:srgbClr val="000000"/>
              </a:buClr>
              <a:buSzPts val="1800"/>
              <a:buChar char="●"/>
            </a:pPr>
            <a:r>
              <a:rPr lang="en" b="1" dirty="0">
                <a:solidFill>
                  <a:srgbClr val="0000FF"/>
                </a:solidFill>
              </a:rPr>
              <a:t>Equity Training Series</a:t>
            </a:r>
            <a:r>
              <a:rPr lang="en" dirty="0">
                <a:solidFill>
                  <a:srgbClr val="000000"/>
                </a:solidFill>
              </a:rPr>
              <a:t> </a:t>
            </a:r>
          </a:p>
          <a:p>
            <a:pPr marL="457200" lvl="0" indent="-342900" algn="l" rtl="0">
              <a:lnSpc>
                <a:spcPct val="115000"/>
              </a:lnSpc>
              <a:spcBef>
                <a:spcPts val="0"/>
              </a:spcBef>
              <a:spcAft>
                <a:spcPts val="0"/>
              </a:spcAft>
              <a:buClr>
                <a:srgbClr val="000000"/>
              </a:buClr>
              <a:buSzPts val="1800"/>
              <a:buChar char="●"/>
            </a:pPr>
            <a:r>
              <a:rPr lang="en" b="1" dirty="0">
                <a:solidFill>
                  <a:srgbClr val="0000FF"/>
                </a:solidFill>
              </a:rPr>
              <a:t>Inclusive Curriculum</a:t>
            </a:r>
            <a:endParaRPr dirty="0"/>
          </a:p>
        </p:txBody>
      </p:sp>
      <p:pic>
        <p:nvPicPr>
          <p:cNvPr id="130" name="Google Shape;130;p24"/>
          <p:cNvPicPr preferRelativeResize="0"/>
          <p:nvPr/>
        </p:nvPicPr>
        <p:blipFill rotWithShape="1">
          <a:blip r:embed="rId3">
            <a:alphaModFix/>
          </a:blip>
          <a:srcRect l="6512" t="16254" r="7687"/>
          <a:stretch/>
        </p:blipFill>
        <p:spPr>
          <a:xfrm>
            <a:off x="5724325" y="2472395"/>
            <a:ext cx="3147029" cy="2357431"/>
          </a:xfrm>
          <a:prstGeom prst="rect">
            <a:avLst/>
          </a:prstGeom>
          <a:noFill/>
          <a:ln w="28575" cap="flat" cmpd="sng">
            <a:solidFill>
              <a:schemeClr val="dk2"/>
            </a:solidFill>
            <a:prstDash val="solid"/>
            <a:round/>
            <a:headEnd type="none" w="sm" len="sm"/>
            <a:tailEnd type="none" w="sm" len="sm"/>
          </a:ln>
        </p:spPr>
      </p:pic>
      <p:pic>
        <p:nvPicPr>
          <p:cNvPr id="2050" name="Picture 2" descr="https://www.mercurynews.com/wp-content/uploads/2017/05/sjm-remedial-0515-02.jpg?w=620">
            <a:extLst>
              <a:ext uri="{FF2B5EF4-FFF2-40B4-BE49-F238E27FC236}">
                <a16:creationId xmlns:a16="http://schemas.microsoft.com/office/drawing/2014/main" id="{4E6B83A1-CBF7-254C-B816-D650991D0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673" y="337930"/>
            <a:ext cx="3204332" cy="2134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Accomplishments</a:t>
            </a:r>
            <a:endParaRPr/>
          </a:p>
        </p:txBody>
      </p:sp>
      <p:sp>
        <p:nvSpPr>
          <p:cNvPr id="136" name="Google Shape;136;p25"/>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Char char="❏"/>
            </a:pPr>
            <a:r>
              <a:rPr lang="en">
                <a:solidFill>
                  <a:srgbClr val="000000"/>
                </a:solidFill>
              </a:rPr>
              <a:t>Collaboration with The Learning Center for Student Support</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Active Participation in Middle College</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Faculty Leadership in Jump Start</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Leadership in Learning Communities</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Increased Distance Education Offerings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Online Faculty Training for Core And Literature Classes</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ENGL 105 Community of Practice</a:t>
            </a:r>
            <a:endParaRPr>
              <a:solidFill>
                <a:srgbClr val="000000"/>
              </a:solidFill>
            </a:endParaRPr>
          </a:p>
          <a:p>
            <a:pPr marL="0" lvl="0" indent="0" algn="l" rtl="0">
              <a:spcBef>
                <a:spcPts val="0"/>
              </a:spcBef>
              <a:spcAft>
                <a:spcPts val="1600"/>
              </a:spcAft>
              <a:buNone/>
            </a:pPr>
            <a:endParaRPr/>
          </a:p>
        </p:txBody>
      </p:sp>
      <p:pic>
        <p:nvPicPr>
          <p:cNvPr id="137" name="Google Shape;137;p25"/>
          <p:cNvPicPr preferRelativeResize="0"/>
          <p:nvPr/>
        </p:nvPicPr>
        <p:blipFill>
          <a:blip r:embed="rId3">
            <a:alphaModFix/>
          </a:blip>
          <a:stretch>
            <a:fillRect/>
          </a:stretch>
        </p:blipFill>
        <p:spPr>
          <a:xfrm>
            <a:off x="4572000" y="1376050"/>
            <a:ext cx="4267203" cy="2844107"/>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9975" y="196475"/>
            <a:ext cx="8512500" cy="8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we are going:</a:t>
            </a:r>
            <a:endParaRPr dirty="0"/>
          </a:p>
        </p:txBody>
      </p:sp>
      <p:sp>
        <p:nvSpPr>
          <p:cNvPr id="143" name="Google Shape;143;p26"/>
          <p:cNvSpPr txBox="1">
            <a:spLocks noGrp="1"/>
          </p:cNvSpPr>
          <p:nvPr>
            <p:ph type="body" idx="1"/>
          </p:nvPr>
        </p:nvSpPr>
        <p:spPr>
          <a:xfrm>
            <a:off x="4876800" y="71166"/>
            <a:ext cx="4267200" cy="4539000"/>
          </a:xfrm>
          <a:prstGeom prst="rect">
            <a:avLst/>
          </a:prstGeom>
        </p:spPr>
        <p:txBody>
          <a:bodyPr spcFirstLastPara="1" wrap="square" lIns="91425" tIns="91425" rIns="91425" bIns="91425" anchor="t" anchorCtr="0">
            <a:noAutofit/>
          </a:bodyPr>
          <a:lstStyle/>
          <a:p>
            <a:pPr marL="120650" lvl="0" indent="0" algn="l" rtl="0">
              <a:lnSpc>
                <a:spcPct val="115000"/>
              </a:lnSpc>
              <a:spcBef>
                <a:spcPts val="0"/>
              </a:spcBef>
              <a:spcAft>
                <a:spcPts val="0"/>
              </a:spcAft>
              <a:buClr>
                <a:srgbClr val="000000"/>
              </a:buClr>
              <a:buSzPts val="1700"/>
              <a:buNone/>
            </a:pPr>
            <a:r>
              <a:rPr lang="en" sz="1700" dirty="0">
                <a:solidFill>
                  <a:srgbClr val="000000"/>
                </a:solidFill>
              </a:rPr>
              <a:t>We will focus on:</a:t>
            </a:r>
          </a:p>
          <a:p>
            <a:pPr marL="457200" lvl="0" indent="-336550" algn="l" rtl="0">
              <a:lnSpc>
                <a:spcPct val="115000"/>
              </a:lnSpc>
              <a:spcBef>
                <a:spcPts val="0"/>
              </a:spcBef>
              <a:spcAft>
                <a:spcPts val="0"/>
              </a:spcAft>
              <a:buClr>
                <a:srgbClr val="000000"/>
              </a:buClr>
              <a:buSzPts val="1700"/>
              <a:buChar char="❏"/>
            </a:pPr>
            <a:r>
              <a:rPr lang="en" sz="1700" dirty="0">
                <a:solidFill>
                  <a:srgbClr val="000000"/>
                </a:solidFill>
              </a:rPr>
              <a:t>Increasing Student and Faculty Support under AB-705 </a:t>
            </a:r>
            <a:endParaRPr sz="1700" dirty="0">
              <a:solidFill>
                <a:srgbClr val="000000"/>
              </a:solidFill>
            </a:endParaRPr>
          </a:p>
          <a:p>
            <a:pPr marL="457200" lvl="0" indent="-336550" algn="l" rtl="0">
              <a:lnSpc>
                <a:spcPct val="115000"/>
              </a:lnSpc>
              <a:spcBef>
                <a:spcPts val="0"/>
              </a:spcBef>
              <a:spcAft>
                <a:spcPts val="0"/>
              </a:spcAft>
              <a:buClr>
                <a:srgbClr val="000000"/>
              </a:buClr>
              <a:buSzPts val="1700"/>
              <a:buChar char="❏"/>
            </a:pPr>
            <a:r>
              <a:rPr lang="en" sz="1700" dirty="0">
                <a:solidFill>
                  <a:srgbClr val="000000"/>
                </a:solidFill>
              </a:rPr>
              <a:t>Continuing Involvement in Comprehensive College Redesign</a:t>
            </a:r>
            <a:endParaRPr sz="1700" dirty="0">
              <a:solidFill>
                <a:srgbClr val="000000"/>
              </a:solidFill>
            </a:endParaRPr>
          </a:p>
          <a:p>
            <a:pPr marL="457200" lvl="0" indent="-336550" algn="l" rtl="0">
              <a:lnSpc>
                <a:spcPct val="115000"/>
              </a:lnSpc>
              <a:spcBef>
                <a:spcPts val="0"/>
              </a:spcBef>
              <a:spcAft>
                <a:spcPts val="0"/>
              </a:spcAft>
              <a:buClr>
                <a:srgbClr val="000000"/>
              </a:buClr>
              <a:buSzPts val="1700"/>
              <a:buChar char="❏"/>
            </a:pPr>
            <a:r>
              <a:rPr lang="en" sz="1700" dirty="0">
                <a:solidFill>
                  <a:srgbClr val="000000"/>
                </a:solidFill>
              </a:rPr>
              <a:t>Improving Success and Retention Rates Especially for Disproportionately  Impacted Students  </a:t>
            </a:r>
            <a:endParaRPr sz="1700" dirty="0">
              <a:solidFill>
                <a:srgbClr val="000000"/>
              </a:solidFill>
            </a:endParaRPr>
          </a:p>
          <a:p>
            <a:pPr marL="457200" lvl="0" indent="-336550" algn="l" rtl="0">
              <a:lnSpc>
                <a:spcPct val="115000"/>
              </a:lnSpc>
              <a:spcBef>
                <a:spcPts val="0"/>
              </a:spcBef>
              <a:spcAft>
                <a:spcPts val="0"/>
              </a:spcAft>
              <a:buClr>
                <a:srgbClr val="000000"/>
              </a:buClr>
              <a:buSzPts val="1700"/>
              <a:buChar char="❏"/>
            </a:pPr>
            <a:r>
              <a:rPr lang="en" sz="1700" dirty="0">
                <a:solidFill>
                  <a:srgbClr val="000000"/>
                </a:solidFill>
              </a:rPr>
              <a:t>Strengthening the Literature Course Offerings </a:t>
            </a:r>
            <a:endParaRPr sz="1700" dirty="0">
              <a:solidFill>
                <a:srgbClr val="000000"/>
              </a:solidFill>
            </a:endParaRPr>
          </a:p>
          <a:p>
            <a:pPr marL="457200" lvl="0" indent="-336550" algn="l" rtl="0">
              <a:lnSpc>
                <a:spcPct val="115000"/>
              </a:lnSpc>
              <a:spcBef>
                <a:spcPts val="0"/>
              </a:spcBef>
              <a:spcAft>
                <a:spcPts val="0"/>
              </a:spcAft>
              <a:buClr>
                <a:srgbClr val="000000"/>
              </a:buClr>
              <a:buSzPts val="1700"/>
              <a:buChar char="❏"/>
            </a:pPr>
            <a:r>
              <a:rPr lang="en" sz="1700" dirty="0">
                <a:solidFill>
                  <a:srgbClr val="000000"/>
                </a:solidFill>
              </a:rPr>
              <a:t>Continuing Refining Assessment Methods</a:t>
            </a:r>
            <a:endParaRPr sz="1700"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Fostering Greater Inclusion and Support for Part Time Faculty</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Hiring More Full-Time Faculty</a:t>
            </a:r>
            <a:endParaRPr sz="1700" dirty="0">
              <a:solidFill>
                <a:srgbClr val="000000"/>
              </a:solidFill>
            </a:endParaRPr>
          </a:p>
          <a:p>
            <a:pPr marL="457200" lvl="0" indent="0" algn="l" rtl="0">
              <a:lnSpc>
                <a:spcPct val="115000"/>
              </a:lnSpc>
              <a:spcBef>
                <a:spcPts val="0"/>
              </a:spcBef>
              <a:spcAft>
                <a:spcPts val="0"/>
              </a:spcAft>
              <a:buNone/>
            </a:pPr>
            <a:endParaRPr dirty="0">
              <a:solidFill>
                <a:srgbClr val="666666"/>
              </a:solidFill>
            </a:endParaRPr>
          </a:p>
        </p:txBody>
      </p:sp>
      <p:pic>
        <p:nvPicPr>
          <p:cNvPr id="2" name="Picture 1">
            <a:extLst>
              <a:ext uri="{FF2B5EF4-FFF2-40B4-BE49-F238E27FC236}">
                <a16:creationId xmlns:a16="http://schemas.microsoft.com/office/drawing/2014/main" id="{B2704E60-F213-CC49-8740-F816EBF637BB}"/>
              </a:ext>
            </a:extLst>
          </p:cNvPr>
          <p:cNvPicPr>
            <a:picLocks noChangeAspect="1"/>
          </p:cNvPicPr>
          <p:nvPr/>
        </p:nvPicPr>
        <p:blipFill>
          <a:blip r:embed="rId3"/>
          <a:stretch>
            <a:fillRect/>
          </a:stretch>
        </p:blipFill>
        <p:spPr>
          <a:xfrm>
            <a:off x="89451" y="1442270"/>
            <a:ext cx="4876799" cy="2743200"/>
          </a:xfrm>
          <a:prstGeom prst="rect">
            <a:avLst/>
          </a:prstGeom>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1142</Words>
  <Application>Microsoft Office PowerPoint</Application>
  <PresentationFormat>On-screen Show (16:9)</PresentationFormat>
  <Paragraphs>169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Alfa Slab One</vt:lpstr>
      <vt:lpstr>Arial</vt:lpstr>
      <vt:lpstr>Calibri</vt:lpstr>
      <vt:lpstr>Proxima Nova</vt:lpstr>
      <vt:lpstr>Gameday</vt:lpstr>
      <vt:lpstr>What’s going on in English, you ask?</vt:lpstr>
      <vt:lpstr>English Department Philosophy</vt:lpstr>
      <vt:lpstr>English Department General Overview</vt:lpstr>
      <vt:lpstr>Where we are now (in response to AB-705)… </vt:lpstr>
      <vt:lpstr>English Course Progression Comparisons</vt:lpstr>
      <vt:lpstr>Success and Retention</vt:lpstr>
      <vt:lpstr>Equity Projects</vt:lpstr>
      <vt:lpstr>Accomplishments</vt:lpstr>
      <vt:lpstr>Where we are going:</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CPR!</dc:title>
  <dc:creator>Williams, Rob</dc:creator>
  <cp:lastModifiedBy>Rachel Bell</cp:lastModifiedBy>
  <cp:revision>25</cp:revision>
  <dcterms:modified xsi:type="dcterms:W3CDTF">2019-10-28T19:39:34Z</dcterms:modified>
</cp:coreProperties>
</file>