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2" r:id="rId1"/>
  </p:sldMasterIdLst>
  <p:notesMasterIdLst>
    <p:notesMasterId r:id="rId39"/>
  </p:notesMasterIdLst>
  <p:sldIdLst>
    <p:sldId id="285" r:id="rId2"/>
    <p:sldId id="299" r:id="rId3"/>
    <p:sldId id="284" r:id="rId4"/>
    <p:sldId id="257" r:id="rId5"/>
    <p:sldId id="272" r:id="rId6"/>
    <p:sldId id="274" r:id="rId7"/>
    <p:sldId id="268" r:id="rId8"/>
    <p:sldId id="270" r:id="rId9"/>
    <p:sldId id="271" r:id="rId10"/>
    <p:sldId id="273" r:id="rId11"/>
    <p:sldId id="258" r:id="rId12"/>
    <p:sldId id="295" r:id="rId13"/>
    <p:sldId id="296" r:id="rId14"/>
    <p:sldId id="297" r:id="rId15"/>
    <p:sldId id="276" r:id="rId16"/>
    <p:sldId id="286" r:id="rId17"/>
    <p:sldId id="288" r:id="rId18"/>
    <p:sldId id="275" r:id="rId19"/>
    <p:sldId id="291" r:id="rId20"/>
    <p:sldId id="294" r:id="rId21"/>
    <p:sldId id="259" r:id="rId22"/>
    <p:sldId id="260" r:id="rId23"/>
    <p:sldId id="265" r:id="rId24"/>
    <p:sldId id="261" r:id="rId25"/>
    <p:sldId id="262" r:id="rId26"/>
    <p:sldId id="264" r:id="rId27"/>
    <p:sldId id="263" r:id="rId28"/>
    <p:sldId id="267" r:id="rId29"/>
    <p:sldId id="289" r:id="rId30"/>
    <p:sldId id="290" r:id="rId31"/>
    <p:sldId id="277" r:id="rId32"/>
    <p:sldId id="278" r:id="rId33"/>
    <p:sldId id="279" r:id="rId34"/>
    <p:sldId id="280" r:id="rId35"/>
    <p:sldId id="281" r:id="rId36"/>
    <p:sldId id="282" r:id="rId37"/>
    <p:sldId id="283" r:id="rId3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inimized">
    <p:restoredLeft sz="0" autoAdjust="0"/>
    <p:restoredTop sz="0" autoAdjust="0"/>
  </p:normalViewPr>
  <p:slideViewPr>
    <p:cSldViewPr snapToGrid="0">
      <p:cViewPr varScale="1">
        <p:scale>
          <a:sx n="27" d="100"/>
          <a:sy n="27" d="100"/>
        </p:scale>
        <p:origin x="4428" y="4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897B1C8-3619-43E1-A875-BBC1DD828EAC}" type="doc">
      <dgm:prSet loTypeId="urn:microsoft.com/office/officeart/2005/8/layout/pyramid4" loCatId="pyramid" qsTypeId="urn:microsoft.com/office/officeart/2005/8/quickstyle/simple2" qsCatId="simple" csTypeId="urn:microsoft.com/office/officeart/2005/8/colors/colorful1" csCatId="colorful" phldr="1"/>
      <dgm:spPr/>
      <dgm:t>
        <a:bodyPr/>
        <a:lstStyle/>
        <a:p>
          <a:endParaRPr lang="en-US"/>
        </a:p>
      </dgm:t>
    </dgm:pt>
    <dgm:pt modelId="{2EF08BD7-86C7-4BEC-B2A7-D5C62B190D59}">
      <dgm:prSet phldrT="[Text]" custT="1"/>
      <dgm:spPr/>
      <dgm:t>
        <a:bodyPr/>
        <a:lstStyle/>
        <a:p>
          <a:r>
            <a:rPr lang="en-US" sz="1800" b="1" dirty="0"/>
            <a:t>Accelerated </a:t>
          </a:r>
        </a:p>
        <a:p>
          <a:r>
            <a:rPr lang="en-US" sz="1800" b="1" dirty="0"/>
            <a:t>Developmental</a:t>
          </a:r>
        </a:p>
        <a:p>
          <a:r>
            <a:rPr lang="en-US" sz="1800" b="1" dirty="0"/>
            <a:t>Education</a:t>
          </a:r>
        </a:p>
        <a:p>
          <a:endParaRPr lang="en-US" sz="1600" dirty="0"/>
        </a:p>
      </dgm:t>
    </dgm:pt>
    <dgm:pt modelId="{47CC653A-853C-4BE1-9BFF-B9EDEAB7A0FD}" type="parTrans" cxnId="{851F8B54-D008-42E2-B17F-3197A8E3FCAA}">
      <dgm:prSet/>
      <dgm:spPr/>
      <dgm:t>
        <a:bodyPr/>
        <a:lstStyle/>
        <a:p>
          <a:endParaRPr lang="en-US"/>
        </a:p>
      </dgm:t>
    </dgm:pt>
    <dgm:pt modelId="{D030EEB5-F604-4974-9295-04612F0B0824}" type="sibTrans" cxnId="{851F8B54-D008-42E2-B17F-3197A8E3FCAA}">
      <dgm:prSet/>
      <dgm:spPr/>
      <dgm:t>
        <a:bodyPr/>
        <a:lstStyle/>
        <a:p>
          <a:endParaRPr lang="en-US"/>
        </a:p>
      </dgm:t>
    </dgm:pt>
    <dgm:pt modelId="{1F8DCB75-DEE4-4487-9469-14A1DF8592A5}">
      <dgm:prSet phldrT="[Text]" custT="1"/>
      <dgm:spPr/>
      <dgm:t>
        <a:bodyPr/>
        <a:lstStyle/>
        <a:p>
          <a:endParaRPr lang="en-US" sz="1600" dirty="0"/>
        </a:p>
        <a:p>
          <a:endParaRPr lang="en-US" sz="1600" dirty="0"/>
        </a:p>
        <a:p>
          <a:r>
            <a:rPr lang="en-US" sz="2000" b="1" dirty="0"/>
            <a:t>Educational Access Center</a:t>
          </a:r>
        </a:p>
      </dgm:t>
    </dgm:pt>
    <dgm:pt modelId="{B3F70C74-F411-42B9-B8E6-7029958E5AA1}" type="parTrans" cxnId="{2097317B-0190-4CC4-921C-B4019FF06747}">
      <dgm:prSet/>
      <dgm:spPr/>
      <dgm:t>
        <a:bodyPr/>
        <a:lstStyle/>
        <a:p>
          <a:endParaRPr lang="en-US"/>
        </a:p>
      </dgm:t>
    </dgm:pt>
    <dgm:pt modelId="{E7457C02-0C1D-4296-A012-71B58ADDD1E1}" type="sibTrans" cxnId="{2097317B-0190-4CC4-921C-B4019FF06747}">
      <dgm:prSet/>
      <dgm:spPr/>
      <dgm:t>
        <a:bodyPr/>
        <a:lstStyle/>
        <a:p>
          <a:endParaRPr lang="en-US"/>
        </a:p>
      </dgm:t>
    </dgm:pt>
    <dgm:pt modelId="{66D554CF-264A-4D9E-B0D1-DA296D175470}">
      <dgm:prSet phldrT="[Text]" custT="1"/>
      <dgm:spPr/>
      <dgm:t>
        <a:bodyPr/>
        <a:lstStyle/>
        <a:p>
          <a:r>
            <a:rPr lang="en-US" sz="2000" b="1" dirty="0"/>
            <a:t>AB 705 Response</a:t>
          </a:r>
        </a:p>
      </dgm:t>
    </dgm:pt>
    <dgm:pt modelId="{60C76449-4FB9-44EF-9DBC-22A4CFA4774B}" type="parTrans" cxnId="{C6B352B7-E08C-45A7-AB24-20EE99A52A21}">
      <dgm:prSet/>
      <dgm:spPr/>
      <dgm:t>
        <a:bodyPr/>
        <a:lstStyle/>
        <a:p>
          <a:endParaRPr lang="en-US"/>
        </a:p>
      </dgm:t>
    </dgm:pt>
    <dgm:pt modelId="{E80D6BD1-4E70-4C4A-A4E6-1A09BF790384}" type="sibTrans" cxnId="{C6B352B7-E08C-45A7-AB24-20EE99A52A21}">
      <dgm:prSet/>
      <dgm:spPr/>
      <dgm:t>
        <a:bodyPr/>
        <a:lstStyle/>
        <a:p>
          <a:endParaRPr lang="en-US"/>
        </a:p>
      </dgm:t>
    </dgm:pt>
    <dgm:pt modelId="{BD9313D8-DAAB-4FF0-83C4-E79E4DC3B631}">
      <dgm:prSet phldrT="[Text]" custT="1"/>
      <dgm:spPr/>
      <dgm:t>
        <a:bodyPr/>
        <a:lstStyle/>
        <a:p>
          <a:endParaRPr lang="en-US" sz="1600" dirty="0"/>
        </a:p>
        <a:p>
          <a:endParaRPr lang="en-US" sz="1600" dirty="0"/>
        </a:p>
        <a:p>
          <a:r>
            <a:rPr lang="en-US" sz="2000" b="1" dirty="0"/>
            <a:t>The Learning Commons </a:t>
          </a:r>
        </a:p>
      </dgm:t>
    </dgm:pt>
    <dgm:pt modelId="{2F5EF694-9016-494D-8E68-B1193408FFDE}" type="sibTrans" cxnId="{ED43EC66-9B7D-4BD6-A780-94D0A187C4E7}">
      <dgm:prSet/>
      <dgm:spPr/>
      <dgm:t>
        <a:bodyPr/>
        <a:lstStyle/>
        <a:p>
          <a:endParaRPr lang="en-US"/>
        </a:p>
      </dgm:t>
    </dgm:pt>
    <dgm:pt modelId="{92D8C70C-2507-4135-B54C-5E2EEF83E8A1}" type="parTrans" cxnId="{ED43EC66-9B7D-4BD6-A780-94D0A187C4E7}">
      <dgm:prSet/>
      <dgm:spPr/>
      <dgm:t>
        <a:bodyPr/>
        <a:lstStyle/>
        <a:p>
          <a:endParaRPr lang="en-US"/>
        </a:p>
      </dgm:t>
    </dgm:pt>
    <dgm:pt modelId="{934A4156-942E-4A4A-94F3-11402F16AB92}" type="pres">
      <dgm:prSet presAssocID="{5897B1C8-3619-43E1-A875-BBC1DD828EAC}" presName="compositeShape" presStyleCnt="0">
        <dgm:presLayoutVars>
          <dgm:chMax val="9"/>
          <dgm:dir/>
          <dgm:resizeHandles val="exact"/>
        </dgm:presLayoutVars>
      </dgm:prSet>
      <dgm:spPr/>
    </dgm:pt>
    <dgm:pt modelId="{4EACDE04-97BC-4314-BF30-F64BCF1AB04E}" type="pres">
      <dgm:prSet presAssocID="{5897B1C8-3619-43E1-A875-BBC1DD828EAC}" presName="triangle1" presStyleLbl="node1" presStyleIdx="0" presStyleCnt="4">
        <dgm:presLayoutVars>
          <dgm:bulletEnabled val="1"/>
        </dgm:presLayoutVars>
      </dgm:prSet>
      <dgm:spPr/>
    </dgm:pt>
    <dgm:pt modelId="{A79A3CB8-B0F8-4320-BEDB-2AF8B1E4CF5B}" type="pres">
      <dgm:prSet presAssocID="{5897B1C8-3619-43E1-A875-BBC1DD828EAC}" presName="triangle2" presStyleLbl="node1" presStyleIdx="1" presStyleCnt="4">
        <dgm:presLayoutVars>
          <dgm:bulletEnabled val="1"/>
        </dgm:presLayoutVars>
      </dgm:prSet>
      <dgm:spPr/>
    </dgm:pt>
    <dgm:pt modelId="{A57B7EB2-8F62-4CC0-AD76-7BD325EEA45E}" type="pres">
      <dgm:prSet presAssocID="{5897B1C8-3619-43E1-A875-BBC1DD828EAC}" presName="triangle3" presStyleLbl="node1" presStyleIdx="2" presStyleCnt="4">
        <dgm:presLayoutVars>
          <dgm:bulletEnabled val="1"/>
        </dgm:presLayoutVars>
      </dgm:prSet>
      <dgm:spPr/>
    </dgm:pt>
    <dgm:pt modelId="{84B8EA09-E042-4585-8997-58AA0A7F3AB7}" type="pres">
      <dgm:prSet presAssocID="{5897B1C8-3619-43E1-A875-BBC1DD828EAC}" presName="triangle4" presStyleLbl="node1" presStyleIdx="3" presStyleCnt="4">
        <dgm:presLayoutVars>
          <dgm:bulletEnabled val="1"/>
        </dgm:presLayoutVars>
      </dgm:prSet>
      <dgm:spPr/>
    </dgm:pt>
  </dgm:ptLst>
  <dgm:cxnLst>
    <dgm:cxn modelId="{0704E90A-37A8-4D36-81E9-3D597FF4F5C3}" type="presOf" srcId="{2EF08BD7-86C7-4BEC-B2A7-D5C62B190D59}" destId="{4EACDE04-97BC-4314-BF30-F64BCF1AB04E}" srcOrd="0" destOrd="0" presId="urn:microsoft.com/office/officeart/2005/8/layout/pyramid4"/>
    <dgm:cxn modelId="{25750130-6526-4381-9A65-B8AFECCD2D31}" type="presOf" srcId="{66D554CF-264A-4D9E-B0D1-DA296D175470}" destId="{A57B7EB2-8F62-4CC0-AD76-7BD325EEA45E}" srcOrd="0" destOrd="0" presId="urn:microsoft.com/office/officeart/2005/8/layout/pyramid4"/>
    <dgm:cxn modelId="{5D73235D-3349-4C08-8948-F21BD7F54F73}" type="presOf" srcId="{5897B1C8-3619-43E1-A875-BBC1DD828EAC}" destId="{934A4156-942E-4A4A-94F3-11402F16AB92}" srcOrd="0" destOrd="0" presId="urn:microsoft.com/office/officeart/2005/8/layout/pyramid4"/>
    <dgm:cxn modelId="{AB6CD964-6DCC-4207-B69A-F2B3309D8171}" type="presOf" srcId="{BD9313D8-DAAB-4FF0-83C4-E79E4DC3B631}" destId="{84B8EA09-E042-4585-8997-58AA0A7F3AB7}" srcOrd="0" destOrd="0" presId="urn:microsoft.com/office/officeart/2005/8/layout/pyramid4"/>
    <dgm:cxn modelId="{ED43EC66-9B7D-4BD6-A780-94D0A187C4E7}" srcId="{5897B1C8-3619-43E1-A875-BBC1DD828EAC}" destId="{BD9313D8-DAAB-4FF0-83C4-E79E4DC3B631}" srcOrd="3" destOrd="0" parTransId="{92D8C70C-2507-4135-B54C-5E2EEF83E8A1}" sibTransId="{2F5EF694-9016-494D-8E68-B1193408FFDE}"/>
    <dgm:cxn modelId="{851F8B54-D008-42E2-B17F-3197A8E3FCAA}" srcId="{5897B1C8-3619-43E1-A875-BBC1DD828EAC}" destId="{2EF08BD7-86C7-4BEC-B2A7-D5C62B190D59}" srcOrd="0" destOrd="0" parTransId="{47CC653A-853C-4BE1-9BFF-B9EDEAB7A0FD}" sibTransId="{D030EEB5-F604-4974-9295-04612F0B0824}"/>
    <dgm:cxn modelId="{2097317B-0190-4CC4-921C-B4019FF06747}" srcId="{5897B1C8-3619-43E1-A875-BBC1DD828EAC}" destId="{1F8DCB75-DEE4-4487-9469-14A1DF8592A5}" srcOrd="1" destOrd="0" parTransId="{B3F70C74-F411-42B9-B8E6-7029958E5AA1}" sibTransId="{E7457C02-0C1D-4296-A012-71B58ADDD1E1}"/>
    <dgm:cxn modelId="{C6B352B7-E08C-45A7-AB24-20EE99A52A21}" srcId="{5897B1C8-3619-43E1-A875-BBC1DD828EAC}" destId="{66D554CF-264A-4D9E-B0D1-DA296D175470}" srcOrd="2" destOrd="0" parTransId="{60C76449-4FB9-44EF-9DBC-22A4CFA4774B}" sibTransId="{E80D6BD1-4E70-4C4A-A4E6-1A09BF790384}"/>
    <dgm:cxn modelId="{AFBE93E8-6C52-4155-9552-B194909F93D7}" type="presOf" srcId="{1F8DCB75-DEE4-4487-9469-14A1DF8592A5}" destId="{A79A3CB8-B0F8-4320-BEDB-2AF8B1E4CF5B}" srcOrd="0" destOrd="0" presId="urn:microsoft.com/office/officeart/2005/8/layout/pyramid4"/>
    <dgm:cxn modelId="{E71FD90A-D63E-4D2E-BF19-DE638B77772F}" type="presParOf" srcId="{934A4156-942E-4A4A-94F3-11402F16AB92}" destId="{4EACDE04-97BC-4314-BF30-F64BCF1AB04E}" srcOrd="0" destOrd="0" presId="urn:microsoft.com/office/officeart/2005/8/layout/pyramid4"/>
    <dgm:cxn modelId="{BB611C94-48A6-4100-9675-3AFC2E4352DF}" type="presParOf" srcId="{934A4156-942E-4A4A-94F3-11402F16AB92}" destId="{A79A3CB8-B0F8-4320-BEDB-2AF8B1E4CF5B}" srcOrd="1" destOrd="0" presId="urn:microsoft.com/office/officeart/2005/8/layout/pyramid4"/>
    <dgm:cxn modelId="{C258D366-E865-4012-B0FB-0503581F6B85}" type="presParOf" srcId="{934A4156-942E-4A4A-94F3-11402F16AB92}" destId="{A57B7EB2-8F62-4CC0-AD76-7BD325EEA45E}" srcOrd="2" destOrd="0" presId="urn:microsoft.com/office/officeart/2005/8/layout/pyramid4"/>
    <dgm:cxn modelId="{3BE7C185-B90D-4DB4-B1F4-6FDB9330AC2D}" type="presParOf" srcId="{934A4156-942E-4A4A-94F3-11402F16AB92}" destId="{84B8EA09-E042-4585-8997-58AA0A7F3AB7}" srcOrd="3" destOrd="0" presId="urn:microsoft.com/office/officeart/2005/8/layout/pyramid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9CD3566-A7D8-4BAC-94F1-A2A0DB7F701C}" type="doc">
      <dgm:prSet loTypeId="urn:microsoft.com/office/officeart/2005/8/layout/chevron1" loCatId="process" qsTypeId="urn:microsoft.com/office/officeart/2005/8/quickstyle/simple1" qsCatId="simple" csTypeId="urn:microsoft.com/office/officeart/2005/8/colors/colorful5" csCatId="colorful" phldr="1"/>
      <dgm:spPr/>
    </dgm:pt>
    <dgm:pt modelId="{78013BA0-4422-4B81-9434-32E13B86DD55}">
      <dgm:prSet phldrT="[Text]"/>
      <dgm:spPr/>
      <dgm:t>
        <a:bodyPr/>
        <a:lstStyle/>
        <a:p>
          <a:r>
            <a:rPr lang="en-US" dirty="0"/>
            <a:t>EDAC </a:t>
          </a:r>
        </a:p>
        <a:p>
          <a:r>
            <a:rPr lang="en-US" dirty="0"/>
            <a:t>811</a:t>
          </a:r>
        </a:p>
      </dgm:t>
    </dgm:pt>
    <dgm:pt modelId="{CB2F8D7F-C13D-4319-BFFB-41FEFB2BD62A}" type="parTrans" cxnId="{409B94F7-3F58-41DB-98BA-6BA07C5DB7FF}">
      <dgm:prSet/>
      <dgm:spPr/>
      <dgm:t>
        <a:bodyPr/>
        <a:lstStyle/>
        <a:p>
          <a:endParaRPr lang="en-US"/>
        </a:p>
      </dgm:t>
    </dgm:pt>
    <dgm:pt modelId="{DE5ADEEE-AEF7-403B-9603-0FDEE4713845}" type="sibTrans" cxnId="{409B94F7-3F58-41DB-98BA-6BA07C5DB7FF}">
      <dgm:prSet/>
      <dgm:spPr/>
      <dgm:t>
        <a:bodyPr/>
        <a:lstStyle/>
        <a:p>
          <a:endParaRPr lang="en-US"/>
        </a:p>
      </dgm:t>
    </dgm:pt>
    <dgm:pt modelId="{C158ED8B-CC8A-4DD1-8988-9AB99A0DAFB7}">
      <dgm:prSet phldrT="[Text]"/>
      <dgm:spPr/>
      <dgm:t>
        <a:bodyPr/>
        <a:lstStyle/>
        <a:p>
          <a:r>
            <a:rPr lang="en-US" dirty="0"/>
            <a:t>MATH </a:t>
          </a:r>
        </a:p>
        <a:p>
          <a:r>
            <a:rPr lang="en-US" dirty="0"/>
            <a:t>120 + 820</a:t>
          </a:r>
        </a:p>
      </dgm:t>
    </dgm:pt>
    <dgm:pt modelId="{1B823F73-7AB3-437F-A36B-98E6EB364D69}" type="parTrans" cxnId="{C657821D-D3EF-422E-B229-E95757C4F3E4}">
      <dgm:prSet/>
      <dgm:spPr/>
      <dgm:t>
        <a:bodyPr/>
        <a:lstStyle/>
        <a:p>
          <a:endParaRPr lang="en-US"/>
        </a:p>
      </dgm:t>
    </dgm:pt>
    <dgm:pt modelId="{FF5DDEAD-C8C0-41C8-A74B-F34DD983E4FE}" type="sibTrans" cxnId="{C657821D-D3EF-422E-B229-E95757C4F3E4}">
      <dgm:prSet/>
      <dgm:spPr/>
      <dgm:t>
        <a:bodyPr/>
        <a:lstStyle/>
        <a:p>
          <a:endParaRPr lang="en-US"/>
        </a:p>
      </dgm:t>
    </dgm:pt>
    <dgm:pt modelId="{8CAFDB31-504A-47EF-BCBF-7526DDB73E54}">
      <dgm:prSet phldrT="[Text]"/>
      <dgm:spPr/>
      <dgm:t>
        <a:bodyPr/>
        <a:lstStyle/>
        <a:p>
          <a:r>
            <a:rPr lang="en-US" dirty="0"/>
            <a:t>MATH</a:t>
          </a:r>
        </a:p>
        <a:p>
          <a:r>
            <a:rPr lang="en-US" dirty="0"/>
            <a:t>130 + 830</a:t>
          </a:r>
        </a:p>
        <a:p>
          <a:r>
            <a:rPr lang="en-US" dirty="0"/>
            <a:t>241 + 841</a:t>
          </a:r>
        </a:p>
        <a:p>
          <a:r>
            <a:rPr lang="en-US" dirty="0"/>
            <a:t>225 + 825</a:t>
          </a:r>
        </a:p>
      </dgm:t>
    </dgm:pt>
    <dgm:pt modelId="{B7639087-1396-4327-B44C-20BAB3CC5C6B}" type="parTrans" cxnId="{CFFC977A-9D40-4D85-B5FA-58CDE0069B4C}">
      <dgm:prSet/>
      <dgm:spPr/>
      <dgm:t>
        <a:bodyPr/>
        <a:lstStyle/>
        <a:p>
          <a:endParaRPr lang="en-US"/>
        </a:p>
      </dgm:t>
    </dgm:pt>
    <dgm:pt modelId="{0E961903-3470-448F-AB4C-1604F3557AA5}" type="sibTrans" cxnId="{CFFC977A-9D40-4D85-B5FA-58CDE0069B4C}">
      <dgm:prSet/>
      <dgm:spPr/>
      <dgm:t>
        <a:bodyPr/>
        <a:lstStyle/>
        <a:p>
          <a:endParaRPr lang="en-US"/>
        </a:p>
      </dgm:t>
    </dgm:pt>
    <dgm:pt modelId="{D212F83A-D4BC-4BAA-B2AC-FC8510339936}" type="pres">
      <dgm:prSet presAssocID="{B9CD3566-A7D8-4BAC-94F1-A2A0DB7F701C}" presName="Name0" presStyleCnt="0">
        <dgm:presLayoutVars>
          <dgm:dir/>
          <dgm:animLvl val="lvl"/>
          <dgm:resizeHandles val="exact"/>
        </dgm:presLayoutVars>
      </dgm:prSet>
      <dgm:spPr/>
    </dgm:pt>
    <dgm:pt modelId="{ADA92CD6-2C48-4B74-8C21-773F30AB5D3E}" type="pres">
      <dgm:prSet presAssocID="{78013BA0-4422-4B81-9434-32E13B86DD55}" presName="parTxOnly" presStyleLbl="node1" presStyleIdx="0" presStyleCnt="3" custLinFactNeighborX="-82615" custLinFactNeighborY="-698">
        <dgm:presLayoutVars>
          <dgm:chMax val="0"/>
          <dgm:chPref val="0"/>
          <dgm:bulletEnabled val="1"/>
        </dgm:presLayoutVars>
      </dgm:prSet>
      <dgm:spPr/>
    </dgm:pt>
    <dgm:pt modelId="{15CE046B-D6ED-45C2-81A7-B76B7B40B481}" type="pres">
      <dgm:prSet presAssocID="{DE5ADEEE-AEF7-403B-9603-0FDEE4713845}" presName="parTxOnlySpace" presStyleCnt="0"/>
      <dgm:spPr/>
    </dgm:pt>
    <dgm:pt modelId="{98779B7B-D947-466D-BAF5-70423F83B376}" type="pres">
      <dgm:prSet presAssocID="{C158ED8B-CC8A-4DD1-8988-9AB99A0DAFB7}" presName="parTxOnly" presStyleLbl="node1" presStyleIdx="1" presStyleCnt="3">
        <dgm:presLayoutVars>
          <dgm:chMax val="0"/>
          <dgm:chPref val="0"/>
          <dgm:bulletEnabled val="1"/>
        </dgm:presLayoutVars>
      </dgm:prSet>
      <dgm:spPr/>
    </dgm:pt>
    <dgm:pt modelId="{1BF09458-B2C1-40F5-88AD-89D28857212A}" type="pres">
      <dgm:prSet presAssocID="{FF5DDEAD-C8C0-41C8-A74B-F34DD983E4FE}" presName="parTxOnlySpace" presStyleCnt="0"/>
      <dgm:spPr/>
    </dgm:pt>
    <dgm:pt modelId="{19C658D3-832F-4BD3-950A-7A7269E8046D}" type="pres">
      <dgm:prSet presAssocID="{8CAFDB31-504A-47EF-BCBF-7526DDB73E54}" presName="parTxOnly" presStyleLbl="node1" presStyleIdx="2" presStyleCnt="3">
        <dgm:presLayoutVars>
          <dgm:chMax val="0"/>
          <dgm:chPref val="0"/>
          <dgm:bulletEnabled val="1"/>
        </dgm:presLayoutVars>
      </dgm:prSet>
      <dgm:spPr/>
    </dgm:pt>
  </dgm:ptLst>
  <dgm:cxnLst>
    <dgm:cxn modelId="{DD190E03-80FB-4286-AAEA-1C31CAFFD60B}" type="presOf" srcId="{8CAFDB31-504A-47EF-BCBF-7526DDB73E54}" destId="{19C658D3-832F-4BD3-950A-7A7269E8046D}" srcOrd="0" destOrd="0" presId="urn:microsoft.com/office/officeart/2005/8/layout/chevron1"/>
    <dgm:cxn modelId="{C657821D-D3EF-422E-B229-E95757C4F3E4}" srcId="{B9CD3566-A7D8-4BAC-94F1-A2A0DB7F701C}" destId="{C158ED8B-CC8A-4DD1-8988-9AB99A0DAFB7}" srcOrd="1" destOrd="0" parTransId="{1B823F73-7AB3-437F-A36B-98E6EB364D69}" sibTransId="{FF5DDEAD-C8C0-41C8-A74B-F34DD983E4FE}"/>
    <dgm:cxn modelId="{F832AC40-0383-4197-BC71-3EB1BB698DFD}" type="presOf" srcId="{B9CD3566-A7D8-4BAC-94F1-A2A0DB7F701C}" destId="{D212F83A-D4BC-4BAA-B2AC-FC8510339936}" srcOrd="0" destOrd="0" presId="urn:microsoft.com/office/officeart/2005/8/layout/chevron1"/>
    <dgm:cxn modelId="{CFFC977A-9D40-4D85-B5FA-58CDE0069B4C}" srcId="{B9CD3566-A7D8-4BAC-94F1-A2A0DB7F701C}" destId="{8CAFDB31-504A-47EF-BCBF-7526DDB73E54}" srcOrd="2" destOrd="0" parTransId="{B7639087-1396-4327-B44C-20BAB3CC5C6B}" sibTransId="{0E961903-3470-448F-AB4C-1604F3557AA5}"/>
    <dgm:cxn modelId="{42CE5CBC-85AB-413D-95DD-7CC064E9ED40}" type="presOf" srcId="{C158ED8B-CC8A-4DD1-8988-9AB99A0DAFB7}" destId="{98779B7B-D947-466D-BAF5-70423F83B376}" srcOrd="0" destOrd="0" presId="urn:microsoft.com/office/officeart/2005/8/layout/chevron1"/>
    <dgm:cxn modelId="{76EA5FEA-E241-4988-B94A-D8EC3E9A6576}" type="presOf" srcId="{78013BA0-4422-4B81-9434-32E13B86DD55}" destId="{ADA92CD6-2C48-4B74-8C21-773F30AB5D3E}" srcOrd="0" destOrd="0" presId="urn:microsoft.com/office/officeart/2005/8/layout/chevron1"/>
    <dgm:cxn modelId="{409B94F7-3F58-41DB-98BA-6BA07C5DB7FF}" srcId="{B9CD3566-A7D8-4BAC-94F1-A2A0DB7F701C}" destId="{78013BA0-4422-4B81-9434-32E13B86DD55}" srcOrd="0" destOrd="0" parTransId="{CB2F8D7F-C13D-4319-BFFB-41FEFB2BD62A}" sibTransId="{DE5ADEEE-AEF7-403B-9603-0FDEE4713845}"/>
    <dgm:cxn modelId="{2280C0ED-D8DB-436C-B356-DBEEAA716F80}" type="presParOf" srcId="{D212F83A-D4BC-4BAA-B2AC-FC8510339936}" destId="{ADA92CD6-2C48-4B74-8C21-773F30AB5D3E}" srcOrd="0" destOrd="0" presId="urn:microsoft.com/office/officeart/2005/8/layout/chevron1"/>
    <dgm:cxn modelId="{96260181-4962-433B-B578-14110EBF37E1}" type="presParOf" srcId="{D212F83A-D4BC-4BAA-B2AC-FC8510339936}" destId="{15CE046B-D6ED-45C2-81A7-B76B7B40B481}" srcOrd="1" destOrd="0" presId="urn:microsoft.com/office/officeart/2005/8/layout/chevron1"/>
    <dgm:cxn modelId="{DC8687AF-33E3-43F8-A184-57FF63EB6FF9}" type="presParOf" srcId="{D212F83A-D4BC-4BAA-B2AC-FC8510339936}" destId="{98779B7B-D947-466D-BAF5-70423F83B376}" srcOrd="2" destOrd="0" presId="urn:microsoft.com/office/officeart/2005/8/layout/chevron1"/>
    <dgm:cxn modelId="{C093EAFD-7CF8-429F-B32E-AB93995B7A06}" type="presParOf" srcId="{D212F83A-D4BC-4BAA-B2AC-FC8510339936}" destId="{1BF09458-B2C1-40F5-88AD-89D28857212A}" srcOrd="3" destOrd="0" presId="urn:microsoft.com/office/officeart/2005/8/layout/chevron1"/>
    <dgm:cxn modelId="{649C9353-AB46-4722-9BE7-39F9D3580DD9}" type="presParOf" srcId="{D212F83A-D4BC-4BAA-B2AC-FC8510339936}" destId="{19C658D3-832F-4BD3-950A-7A7269E8046D}" srcOrd="4" destOrd="0" presId="urn:microsoft.com/office/officeart/2005/8/layout/chevro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5F02FA-B811-4778-851C-6CE402F8761E}" type="doc">
      <dgm:prSet loTypeId="urn:microsoft.com/office/officeart/2005/8/layout/chevron1" loCatId="process" qsTypeId="urn:microsoft.com/office/officeart/2005/8/quickstyle/simple1" qsCatId="simple" csTypeId="urn:microsoft.com/office/officeart/2005/8/colors/colorful2" csCatId="colorful" phldr="1"/>
      <dgm:spPr/>
    </dgm:pt>
    <dgm:pt modelId="{9EA3455A-05B6-4B70-869D-AFF54052C093}">
      <dgm:prSet phldrT="[Text]"/>
      <dgm:spPr/>
      <dgm:t>
        <a:bodyPr/>
        <a:lstStyle/>
        <a:p>
          <a:pPr algn="ctr"/>
          <a:r>
            <a:rPr lang="en-US" dirty="0"/>
            <a:t>EDAC </a:t>
          </a:r>
        </a:p>
        <a:p>
          <a:pPr algn="ctr"/>
          <a:r>
            <a:rPr lang="en-US" dirty="0"/>
            <a:t>   811	</a:t>
          </a:r>
        </a:p>
      </dgm:t>
    </dgm:pt>
    <dgm:pt modelId="{42D3A1B2-7BC8-4915-9B35-7CACC6543FED}" type="parTrans" cxnId="{056F74AE-E8BC-4132-BE28-BC7A29D46F39}">
      <dgm:prSet/>
      <dgm:spPr/>
      <dgm:t>
        <a:bodyPr/>
        <a:lstStyle/>
        <a:p>
          <a:endParaRPr lang="en-US"/>
        </a:p>
      </dgm:t>
    </dgm:pt>
    <dgm:pt modelId="{6877395E-270A-4EBC-A357-2C7D31770D80}" type="sibTrans" cxnId="{056F74AE-E8BC-4132-BE28-BC7A29D46F39}">
      <dgm:prSet/>
      <dgm:spPr/>
      <dgm:t>
        <a:bodyPr/>
        <a:lstStyle/>
        <a:p>
          <a:endParaRPr lang="en-US"/>
        </a:p>
      </dgm:t>
    </dgm:pt>
    <dgm:pt modelId="{B78EA9DE-EC75-4038-A974-6C3DEE3906EC}">
      <dgm:prSet phldrT="[Text]"/>
      <dgm:spPr/>
      <dgm:t>
        <a:bodyPr/>
        <a:lstStyle/>
        <a:p>
          <a:r>
            <a:rPr lang="en-US" dirty="0"/>
            <a:t>MATH </a:t>
          </a:r>
        </a:p>
        <a:p>
          <a:r>
            <a:rPr lang="en-US" dirty="0"/>
            <a:t>190 + 890</a:t>
          </a:r>
        </a:p>
      </dgm:t>
    </dgm:pt>
    <dgm:pt modelId="{7A842B42-3BA4-4E4D-8889-C2C7A9B4EF0A}" type="parTrans" cxnId="{9A687649-8181-4825-B42B-8D3146DC4792}">
      <dgm:prSet/>
      <dgm:spPr/>
      <dgm:t>
        <a:bodyPr/>
        <a:lstStyle/>
        <a:p>
          <a:endParaRPr lang="en-US"/>
        </a:p>
      </dgm:t>
    </dgm:pt>
    <dgm:pt modelId="{50C02709-8C3D-44F3-96D6-14068416357E}" type="sibTrans" cxnId="{9A687649-8181-4825-B42B-8D3146DC4792}">
      <dgm:prSet/>
      <dgm:spPr/>
      <dgm:t>
        <a:bodyPr/>
        <a:lstStyle/>
        <a:p>
          <a:endParaRPr lang="en-US"/>
        </a:p>
      </dgm:t>
    </dgm:pt>
    <dgm:pt modelId="{7D2B2399-3380-45AE-939D-111FCE04B5F4}">
      <dgm:prSet phldrT="[Text]"/>
      <dgm:spPr/>
      <dgm:t>
        <a:bodyPr/>
        <a:lstStyle/>
        <a:p>
          <a:r>
            <a:rPr lang="en-US" dirty="0"/>
            <a:t>MATH</a:t>
          </a:r>
        </a:p>
        <a:p>
          <a:r>
            <a:rPr lang="en-US" dirty="0"/>
            <a:t>200 + 800</a:t>
          </a:r>
        </a:p>
        <a:p>
          <a:r>
            <a:rPr lang="en-US" dirty="0"/>
            <a:t>150</a:t>
          </a:r>
        </a:p>
        <a:p>
          <a:r>
            <a:rPr lang="en-US" dirty="0"/>
            <a:t>201</a:t>
          </a:r>
        </a:p>
      </dgm:t>
    </dgm:pt>
    <dgm:pt modelId="{39020D80-5E3C-40FE-A0FD-FFA1D7B0F023}" type="parTrans" cxnId="{86026E1E-3C56-4853-8AB5-7C524BAB0CFC}">
      <dgm:prSet/>
      <dgm:spPr/>
      <dgm:t>
        <a:bodyPr/>
        <a:lstStyle/>
        <a:p>
          <a:endParaRPr lang="en-US"/>
        </a:p>
      </dgm:t>
    </dgm:pt>
    <dgm:pt modelId="{29DFDBD5-D665-4AB8-90B2-0119151A53E7}" type="sibTrans" cxnId="{86026E1E-3C56-4853-8AB5-7C524BAB0CFC}">
      <dgm:prSet/>
      <dgm:spPr/>
      <dgm:t>
        <a:bodyPr/>
        <a:lstStyle/>
        <a:p>
          <a:endParaRPr lang="en-US"/>
        </a:p>
      </dgm:t>
    </dgm:pt>
    <dgm:pt modelId="{B8E026B6-29CA-430C-BB4B-3912EDF62D1D}" type="pres">
      <dgm:prSet presAssocID="{F25F02FA-B811-4778-851C-6CE402F8761E}" presName="Name0" presStyleCnt="0">
        <dgm:presLayoutVars>
          <dgm:dir/>
          <dgm:animLvl val="lvl"/>
          <dgm:resizeHandles val="exact"/>
        </dgm:presLayoutVars>
      </dgm:prSet>
      <dgm:spPr/>
    </dgm:pt>
    <dgm:pt modelId="{3BC23A59-6773-4DFD-AB65-9FDE85C33340}" type="pres">
      <dgm:prSet presAssocID="{9EA3455A-05B6-4B70-869D-AFF54052C093}" presName="parTxOnly" presStyleLbl="node1" presStyleIdx="0" presStyleCnt="3">
        <dgm:presLayoutVars>
          <dgm:chMax val="0"/>
          <dgm:chPref val="0"/>
          <dgm:bulletEnabled val="1"/>
        </dgm:presLayoutVars>
      </dgm:prSet>
      <dgm:spPr/>
    </dgm:pt>
    <dgm:pt modelId="{73E16A36-F282-4A4B-9E9B-7247615FDEFB}" type="pres">
      <dgm:prSet presAssocID="{6877395E-270A-4EBC-A357-2C7D31770D80}" presName="parTxOnlySpace" presStyleCnt="0"/>
      <dgm:spPr/>
    </dgm:pt>
    <dgm:pt modelId="{E45DCB0E-3CEE-4A94-A5E1-24F6B29B68A8}" type="pres">
      <dgm:prSet presAssocID="{B78EA9DE-EC75-4038-A974-6C3DEE3906EC}" presName="parTxOnly" presStyleLbl="node1" presStyleIdx="1" presStyleCnt="3">
        <dgm:presLayoutVars>
          <dgm:chMax val="0"/>
          <dgm:chPref val="0"/>
          <dgm:bulletEnabled val="1"/>
        </dgm:presLayoutVars>
      </dgm:prSet>
      <dgm:spPr/>
    </dgm:pt>
    <dgm:pt modelId="{E226D737-B72B-4ED6-BDAE-42DF39411383}" type="pres">
      <dgm:prSet presAssocID="{50C02709-8C3D-44F3-96D6-14068416357E}" presName="parTxOnlySpace" presStyleCnt="0"/>
      <dgm:spPr/>
    </dgm:pt>
    <dgm:pt modelId="{034B834D-03B4-41F1-A2AA-629D1351002C}" type="pres">
      <dgm:prSet presAssocID="{7D2B2399-3380-45AE-939D-111FCE04B5F4}" presName="parTxOnly" presStyleLbl="node1" presStyleIdx="2" presStyleCnt="3">
        <dgm:presLayoutVars>
          <dgm:chMax val="0"/>
          <dgm:chPref val="0"/>
          <dgm:bulletEnabled val="1"/>
        </dgm:presLayoutVars>
      </dgm:prSet>
      <dgm:spPr/>
    </dgm:pt>
  </dgm:ptLst>
  <dgm:cxnLst>
    <dgm:cxn modelId="{66EFF117-A037-42A7-B3A8-DEA2D4865A36}" type="presOf" srcId="{9EA3455A-05B6-4B70-869D-AFF54052C093}" destId="{3BC23A59-6773-4DFD-AB65-9FDE85C33340}" srcOrd="0" destOrd="0" presId="urn:microsoft.com/office/officeart/2005/8/layout/chevron1"/>
    <dgm:cxn modelId="{86026E1E-3C56-4853-8AB5-7C524BAB0CFC}" srcId="{F25F02FA-B811-4778-851C-6CE402F8761E}" destId="{7D2B2399-3380-45AE-939D-111FCE04B5F4}" srcOrd="2" destOrd="0" parTransId="{39020D80-5E3C-40FE-A0FD-FFA1D7B0F023}" sibTransId="{29DFDBD5-D665-4AB8-90B2-0119151A53E7}"/>
    <dgm:cxn modelId="{FBDABC30-2943-43F1-8527-E4CF2048DFA8}" type="presOf" srcId="{F25F02FA-B811-4778-851C-6CE402F8761E}" destId="{B8E026B6-29CA-430C-BB4B-3912EDF62D1D}" srcOrd="0" destOrd="0" presId="urn:microsoft.com/office/officeart/2005/8/layout/chevron1"/>
    <dgm:cxn modelId="{CFF70B61-9811-4050-A6D4-BD92EE0D132A}" type="presOf" srcId="{7D2B2399-3380-45AE-939D-111FCE04B5F4}" destId="{034B834D-03B4-41F1-A2AA-629D1351002C}" srcOrd="0" destOrd="0" presId="urn:microsoft.com/office/officeart/2005/8/layout/chevron1"/>
    <dgm:cxn modelId="{9A687649-8181-4825-B42B-8D3146DC4792}" srcId="{F25F02FA-B811-4778-851C-6CE402F8761E}" destId="{B78EA9DE-EC75-4038-A974-6C3DEE3906EC}" srcOrd="1" destOrd="0" parTransId="{7A842B42-3BA4-4E4D-8889-C2C7A9B4EF0A}" sibTransId="{50C02709-8C3D-44F3-96D6-14068416357E}"/>
    <dgm:cxn modelId="{62EEA749-76E9-4DC8-AAE0-EE406EED76CF}" type="presOf" srcId="{B78EA9DE-EC75-4038-A974-6C3DEE3906EC}" destId="{E45DCB0E-3CEE-4A94-A5E1-24F6B29B68A8}" srcOrd="0" destOrd="0" presId="urn:microsoft.com/office/officeart/2005/8/layout/chevron1"/>
    <dgm:cxn modelId="{056F74AE-E8BC-4132-BE28-BC7A29D46F39}" srcId="{F25F02FA-B811-4778-851C-6CE402F8761E}" destId="{9EA3455A-05B6-4B70-869D-AFF54052C093}" srcOrd="0" destOrd="0" parTransId="{42D3A1B2-7BC8-4915-9B35-7CACC6543FED}" sibTransId="{6877395E-270A-4EBC-A357-2C7D31770D80}"/>
    <dgm:cxn modelId="{C34AFFBE-7F2C-4262-A4DF-A08DED0E51B2}" type="presParOf" srcId="{B8E026B6-29CA-430C-BB4B-3912EDF62D1D}" destId="{3BC23A59-6773-4DFD-AB65-9FDE85C33340}" srcOrd="0" destOrd="0" presId="urn:microsoft.com/office/officeart/2005/8/layout/chevron1"/>
    <dgm:cxn modelId="{09BDCD82-9388-4958-97D8-6789754B4F14}" type="presParOf" srcId="{B8E026B6-29CA-430C-BB4B-3912EDF62D1D}" destId="{73E16A36-F282-4A4B-9E9B-7247615FDEFB}" srcOrd="1" destOrd="0" presId="urn:microsoft.com/office/officeart/2005/8/layout/chevron1"/>
    <dgm:cxn modelId="{4A9B3999-3807-482F-B3E4-4948ACE2DCAE}" type="presParOf" srcId="{B8E026B6-29CA-430C-BB4B-3912EDF62D1D}" destId="{E45DCB0E-3CEE-4A94-A5E1-24F6B29B68A8}" srcOrd="2" destOrd="0" presId="urn:microsoft.com/office/officeart/2005/8/layout/chevron1"/>
    <dgm:cxn modelId="{90CE2932-CDD9-4C54-A5B4-D2030AFC77A7}" type="presParOf" srcId="{B8E026B6-29CA-430C-BB4B-3912EDF62D1D}" destId="{E226D737-B72B-4ED6-BDAE-42DF39411383}" srcOrd="3" destOrd="0" presId="urn:microsoft.com/office/officeart/2005/8/layout/chevron1"/>
    <dgm:cxn modelId="{34E439D1-B3DB-4640-B893-C6C724D54C05}" type="presParOf" srcId="{B8E026B6-29CA-430C-BB4B-3912EDF62D1D}" destId="{034B834D-03B4-41F1-A2AA-629D1351002C}" srcOrd="4" destOrd="0" presId="urn:microsoft.com/office/officeart/2005/8/layout/chevron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EACDE04-97BC-4314-BF30-F64BCF1AB04E}">
      <dsp:nvSpPr>
        <dsp:cNvPr id="0" name=""/>
        <dsp:cNvSpPr/>
      </dsp:nvSpPr>
      <dsp:spPr>
        <a:xfrm>
          <a:off x="3657600" y="0"/>
          <a:ext cx="3213846" cy="3213846"/>
        </a:xfrm>
        <a:prstGeom prst="triangle">
          <a:avLst/>
        </a:prstGeom>
        <a:solidFill>
          <a:schemeClr val="accent2">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b="1" kern="1200" dirty="0"/>
            <a:t>Accelerated </a:t>
          </a:r>
        </a:p>
        <a:p>
          <a:pPr marL="0" lvl="0" indent="0" algn="ctr" defTabSz="800100">
            <a:lnSpc>
              <a:spcPct val="90000"/>
            </a:lnSpc>
            <a:spcBef>
              <a:spcPct val="0"/>
            </a:spcBef>
            <a:spcAft>
              <a:spcPct val="35000"/>
            </a:spcAft>
            <a:buNone/>
          </a:pPr>
          <a:r>
            <a:rPr lang="en-US" sz="1800" b="1" kern="1200" dirty="0"/>
            <a:t>Developmental</a:t>
          </a:r>
        </a:p>
        <a:p>
          <a:pPr marL="0" lvl="0" indent="0" algn="ctr" defTabSz="800100">
            <a:lnSpc>
              <a:spcPct val="90000"/>
            </a:lnSpc>
            <a:spcBef>
              <a:spcPct val="0"/>
            </a:spcBef>
            <a:spcAft>
              <a:spcPct val="35000"/>
            </a:spcAft>
            <a:buNone/>
          </a:pPr>
          <a:r>
            <a:rPr lang="en-US" sz="1800" b="1" kern="1200" dirty="0"/>
            <a:t>Education</a:t>
          </a:r>
        </a:p>
        <a:p>
          <a:pPr marL="0" lvl="0" indent="0" algn="ctr" defTabSz="800100">
            <a:lnSpc>
              <a:spcPct val="90000"/>
            </a:lnSpc>
            <a:spcBef>
              <a:spcPct val="0"/>
            </a:spcBef>
            <a:spcAft>
              <a:spcPct val="35000"/>
            </a:spcAft>
            <a:buNone/>
          </a:pPr>
          <a:endParaRPr lang="en-US" sz="1600" kern="1200" dirty="0"/>
        </a:p>
      </dsp:txBody>
      <dsp:txXfrm>
        <a:off x="4461062" y="1606923"/>
        <a:ext cx="1606923" cy="1606923"/>
      </dsp:txXfrm>
    </dsp:sp>
    <dsp:sp modelId="{A79A3CB8-B0F8-4320-BEDB-2AF8B1E4CF5B}">
      <dsp:nvSpPr>
        <dsp:cNvPr id="0" name=""/>
        <dsp:cNvSpPr/>
      </dsp:nvSpPr>
      <dsp:spPr>
        <a:xfrm>
          <a:off x="2050676" y="3213846"/>
          <a:ext cx="3213846" cy="3213846"/>
        </a:xfrm>
        <a:prstGeom prst="triangle">
          <a:avLst/>
        </a:prstGeom>
        <a:solidFill>
          <a:schemeClr val="accent3">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2000" b="1" kern="1200" dirty="0"/>
            <a:t>Educational Access Center</a:t>
          </a:r>
        </a:p>
      </dsp:txBody>
      <dsp:txXfrm>
        <a:off x="2854138" y="4820769"/>
        <a:ext cx="1606923" cy="1606923"/>
      </dsp:txXfrm>
    </dsp:sp>
    <dsp:sp modelId="{A57B7EB2-8F62-4CC0-AD76-7BD325EEA45E}">
      <dsp:nvSpPr>
        <dsp:cNvPr id="0" name=""/>
        <dsp:cNvSpPr/>
      </dsp:nvSpPr>
      <dsp:spPr>
        <a:xfrm rot="10800000">
          <a:off x="3657600" y="3213846"/>
          <a:ext cx="3213846" cy="3213846"/>
        </a:xfrm>
        <a:prstGeom prst="triangle">
          <a:avLst/>
        </a:prstGeom>
        <a:solidFill>
          <a:schemeClr val="accent4">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t>AB 705 Response</a:t>
          </a:r>
        </a:p>
      </dsp:txBody>
      <dsp:txXfrm rot="10800000">
        <a:off x="4461061" y="3213846"/>
        <a:ext cx="1606923" cy="1606923"/>
      </dsp:txXfrm>
    </dsp:sp>
    <dsp:sp modelId="{84B8EA09-E042-4585-8997-58AA0A7F3AB7}">
      <dsp:nvSpPr>
        <dsp:cNvPr id="0" name=""/>
        <dsp:cNvSpPr/>
      </dsp:nvSpPr>
      <dsp:spPr>
        <a:xfrm>
          <a:off x="5264523" y="3213846"/>
          <a:ext cx="3213846" cy="3213846"/>
        </a:xfrm>
        <a:prstGeom prst="triangle">
          <a:avLst/>
        </a:prstGeom>
        <a:solidFill>
          <a:schemeClr val="accent5">
            <a:hueOff val="0"/>
            <a:satOff val="0"/>
            <a:lumOff val="0"/>
            <a:alphaOff val="0"/>
          </a:schemeClr>
        </a:solidFill>
        <a:ln w="19050" cap="flat" cmpd="sng" algn="in">
          <a:solidFill>
            <a:schemeClr val="lt1">
              <a:hueOff val="0"/>
              <a:satOff val="0"/>
              <a:lumOff val="0"/>
              <a:alphaOff val="0"/>
            </a:schemeClr>
          </a:solidFill>
          <a:prstDash val="solid"/>
        </a:ln>
        <a:effectLst/>
      </dsp:spPr>
      <dsp:style>
        <a:lnRef idx="3">
          <a:scrgbClr r="0" g="0" b="0"/>
        </a:lnRef>
        <a:fillRef idx="1">
          <a:scrgbClr r="0" g="0" b="0"/>
        </a:fillRef>
        <a:effectRef idx="1">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endParaRPr lang="en-US" sz="1600" kern="1200" dirty="0"/>
        </a:p>
        <a:p>
          <a:pPr marL="0" lvl="0" indent="0" algn="ctr" defTabSz="711200">
            <a:lnSpc>
              <a:spcPct val="90000"/>
            </a:lnSpc>
            <a:spcBef>
              <a:spcPct val="0"/>
            </a:spcBef>
            <a:spcAft>
              <a:spcPct val="35000"/>
            </a:spcAft>
            <a:buNone/>
          </a:pPr>
          <a:r>
            <a:rPr lang="en-US" sz="2000" b="1" kern="1200" dirty="0"/>
            <a:t>The Learning Commons </a:t>
          </a:r>
        </a:p>
      </dsp:txBody>
      <dsp:txXfrm>
        <a:off x="6067985" y="4820769"/>
        <a:ext cx="1606923" cy="160692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A92CD6-2C48-4B74-8C21-773F30AB5D3E}">
      <dsp:nvSpPr>
        <dsp:cNvPr id="0" name=""/>
        <dsp:cNvSpPr/>
      </dsp:nvSpPr>
      <dsp:spPr>
        <a:xfrm>
          <a:off x="0" y="568708"/>
          <a:ext cx="4031141" cy="1612456"/>
        </a:xfrm>
        <a:prstGeom prst="chevron">
          <a:avLst/>
        </a:prstGeom>
        <a:solidFill>
          <a:schemeClr val="accent5">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EDAC </a:t>
          </a:r>
        </a:p>
        <a:p>
          <a:pPr marL="0" lvl="0" indent="0" algn="ctr" defTabSz="1022350">
            <a:lnSpc>
              <a:spcPct val="90000"/>
            </a:lnSpc>
            <a:spcBef>
              <a:spcPct val="0"/>
            </a:spcBef>
            <a:spcAft>
              <a:spcPct val="35000"/>
            </a:spcAft>
            <a:buNone/>
          </a:pPr>
          <a:r>
            <a:rPr lang="en-US" sz="2300" kern="1200" dirty="0"/>
            <a:t>811</a:t>
          </a:r>
        </a:p>
      </dsp:txBody>
      <dsp:txXfrm>
        <a:off x="806228" y="568708"/>
        <a:ext cx="2418685" cy="1612456"/>
      </dsp:txXfrm>
    </dsp:sp>
    <dsp:sp modelId="{98779B7B-D947-466D-BAF5-70423F83B376}">
      <dsp:nvSpPr>
        <dsp:cNvPr id="0" name=""/>
        <dsp:cNvSpPr/>
      </dsp:nvSpPr>
      <dsp:spPr>
        <a:xfrm>
          <a:off x="3631335" y="579963"/>
          <a:ext cx="4031141" cy="1612456"/>
        </a:xfrm>
        <a:prstGeom prst="chevron">
          <a:avLst/>
        </a:prstGeom>
        <a:solidFill>
          <a:schemeClr val="accent5">
            <a:hueOff val="0"/>
            <a:satOff val="-39920"/>
            <a:lumOff val="686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MATH </a:t>
          </a:r>
        </a:p>
        <a:p>
          <a:pPr marL="0" lvl="0" indent="0" algn="ctr" defTabSz="1022350">
            <a:lnSpc>
              <a:spcPct val="90000"/>
            </a:lnSpc>
            <a:spcBef>
              <a:spcPct val="0"/>
            </a:spcBef>
            <a:spcAft>
              <a:spcPct val="35000"/>
            </a:spcAft>
            <a:buNone/>
          </a:pPr>
          <a:r>
            <a:rPr lang="en-US" sz="2300" kern="1200" dirty="0"/>
            <a:t>120 + 820</a:t>
          </a:r>
        </a:p>
      </dsp:txBody>
      <dsp:txXfrm>
        <a:off x="4437563" y="579963"/>
        <a:ext cx="2418685" cy="1612456"/>
      </dsp:txXfrm>
    </dsp:sp>
    <dsp:sp modelId="{19C658D3-832F-4BD3-950A-7A7269E8046D}">
      <dsp:nvSpPr>
        <dsp:cNvPr id="0" name=""/>
        <dsp:cNvSpPr/>
      </dsp:nvSpPr>
      <dsp:spPr>
        <a:xfrm>
          <a:off x="7259363" y="579963"/>
          <a:ext cx="4031141" cy="1612456"/>
        </a:xfrm>
        <a:prstGeom prst="chevron">
          <a:avLst/>
        </a:prstGeom>
        <a:solidFill>
          <a:schemeClr val="accent5">
            <a:hueOff val="0"/>
            <a:satOff val="-79839"/>
            <a:lumOff val="1372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MATH</a:t>
          </a:r>
        </a:p>
        <a:p>
          <a:pPr marL="0" lvl="0" indent="0" algn="ctr" defTabSz="1022350">
            <a:lnSpc>
              <a:spcPct val="90000"/>
            </a:lnSpc>
            <a:spcBef>
              <a:spcPct val="0"/>
            </a:spcBef>
            <a:spcAft>
              <a:spcPct val="35000"/>
            </a:spcAft>
            <a:buNone/>
          </a:pPr>
          <a:r>
            <a:rPr lang="en-US" sz="2300" kern="1200" dirty="0"/>
            <a:t>130 + 830</a:t>
          </a:r>
        </a:p>
        <a:p>
          <a:pPr marL="0" lvl="0" indent="0" algn="ctr" defTabSz="1022350">
            <a:lnSpc>
              <a:spcPct val="90000"/>
            </a:lnSpc>
            <a:spcBef>
              <a:spcPct val="0"/>
            </a:spcBef>
            <a:spcAft>
              <a:spcPct val="35000"/>
            </a:spcAft>
            <a:buNone/>
          </a:pPr>
          <a:r>
            <a:rPr lang="en-US" sz="2300" kern="1200" dirty="0"/>
            <a:t>241 + 841</a:t>
          </a:r>
        </a:p>
        <a:p>
          <a:pPr marL="0" lvl="0" indent="0" algn="ctr" defTabSz="1022350">
            <a:lnSpc>
              <a:spcPct val="90000"/>
            </a:lnSpc>
            <a:spcBef>
              <a:spcPct val="0"/>
            </a:spcBef>
            <a:spcAft>
              <a:spcPct val="35000"/>
            </a:spcAft>
            <a:buNone/>
          </a:pPr>
          <a:r>
            <a:rPr lang="en-US" sz="2300" kern="1200" dirty="0"/>
            <a:t>225 + 825</a:t>
          </a:r>
        </a:p>
      </dsp:txBody>
      <dsp:txXfrm>
        <a:off x="8065591" y="579963"/>
        <a:ext cx="2418685" cy="161245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23A59-6773-4DFD-AB65-9FDE85C33340}">
      <dsp:nvSpPr>
        <dsp:cNvPr id="0" name=""/>
        <dsp:cNvSpPr/>
      </dsp:nvSpPr>
      <dsp:spPr>
        <a:xfrm>
          <a:off x="3308" y="667601"/>
          <a:ext cx="4031140" cy="1612456"/>
        </a:xfrm>
        <a:prstGeom prst="chevron">
          <a:avLst/>
        </a:prstGeom>
        <a:solidFill>
          <a:schemeClr val="accent2">
            <a:hueOff val="0"/>
            <a:satOff val="0"/>
            <a:lumOff val="0"/>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EDAC </a:t>
          </a:r>
        </a:p>
        <a:p>
          <a:pPr marL="0" lvl="0" indent="0" algn="ctr" defTabSz="1022350">
            <a:lnSpc>
              <a:spcPct val="90000"/>
            </a:lnSpc>
            <a:spcBef>
              <a:spcPct val="0"/>
            </a:spcBef>
            <a:spcAft>
              <a:spcPct val="35000"/>
            </a:spcAft>
            <a:buNone/>
          </a:pPr>
          <a:r>
            <a:rPr lang="en-US" sz="2300" kern="1200" dirty="0"/>
            <a:t>   811	</a:t>
          </a:r>
        </a:p>
      </dsp:txBody>
      <dsp:txXfrm>
        <a:off x="809536" y="667601"/>
        <a:ext cx="2418684" cy="1612456"/>
      </dsp:txXfrm>
    </dsp:sp>
    <dsp:sp modelId="{E45DCB0E-3CEE-4A94-A5E1-24F6B29B68A8}">
      <dsp:nvSpPr>
        <dsp:cNvPr id="0" name=""/>
        <dsp:cNvSpPr/>
      </dsp:nvSpPr>
      <dsp:spPr>
        <a:xfrm>
          <a:off x="3631335" y="667601"/>
          <a:ext cx="4031140" cy="1612456"/>
        </a:xfrm>
        <a:prstGeom prst="chevron">
          <a:avLst/>
        </a:prstGeom>
        <a:solidFill>
          <a:schemeClr val="accent2">
            <a:hueOff val="0"/>
            <a:satOff val="-40000"/>
            <a:lumOff val="21176"/>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MATH </a:t>
          </a:r>
        </a:p>
        <a:p>
          <a:pPr marL="0" lvl="0" indent="0" algn="ctr" defTabSz="1022350">
            <a:lnSpc>
              <a:spcPct val="90000"/>
            </a:lnSpc>
            <a:spcBef>
              <a:spcPct val="0"/>
            </a:spcBef>
            <a:spcAft>
              <a:spcPct val="35000"/>
            </a:spcAft>
            <a:buNone/>
          </a:pPr>
          <a:r>
            <a:rPr lang="en-US" sz="2300" kern="1200" dirty="0"/>
            <a:t>190 + 890</a:t>
          </a:r>
        </a:p>
      </dsp:txBody>
      <dsp:txXfrm>
        <a:off x="4437563" y="667601"/>
        <a:ext cx="2418684" cy="1612456"/>
      </dsp:txXfrm>
    </dsp:sp>
    <dsp:sp modelId="{034B834D-03B4-41F1-A2AA-629D1351002C}">
      <dsp:nvSpPr>
        <dsp:cNvPr id="0" name=""/>
        <dsp:cNvSpPr/>
      </dsp:nvSpPr>
      <dsp:spPr>
        <a:xfrm>
          <a:off x="7259362" y="667601"/>
          <a:ext cx="4031140" cy="1612456"/>
        </a:xfrm>
        <a:prstGeom prst="chevron">
          <a:avLst/>
        </a:prstGeom>
        <a:solidFill>
          <a:schemeClr val="accent2">
            <a:hueOff val="0"/>
            <a:satOff val="-80000"/>
            <a:lumOff val="42353"/>
            <a:alphaOff val="0"/>
          </a:schemeClr>
        </a:solidFill>
        <a:ln w="34925" cap="flat" cmpd="sng" algn="in">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2012" tIns="30671" rIns="30671" bIns="30671" numCol="1" spcCol="1270" anchor="ctr" anchorCtr="0">
          <a:noAutofit/>
        </a:bodyPr>
        <a:lstStyle/>
        <a:p>
          <a:pPr marL="0" lvl="0" indent="0" algn="ctr" defTabSz="1022350">
            <a:lnSpc>
              <a:spcPct val="90000"/>
            </a:lnSpc>
            <a:spcBef>
              <a:spcPct val="0"/>
            </a:spcBef>
            <a:spcAft>
              <a:spcPct val="35000"/>
            </a:spcAft>
            <a:buNone/>
          </a:pPr>
          <a:r>
            <a:rPr lang="en-US" sz="2300" kern="1200" dirty="0"/>
            <a:t>MATH</a:t>
          </a:r>
        </a:p>
        <a:p>
          <a:pPr marL="0" lvl="0" indent="0" algn="ctr" defTabSz="1022350">
            <a:lnSpc>
              <a:spcPct val="90000"/>
            </a:lnSpc>
            <a:spcBef>
              <a:spcPct val="0"/>
            </a:spcBef>
            <a:spcAft>
              <a:spcPct val="35000"/>
            </a:spcAft>
            <a:buNone/>
          </a:pPr>
          <a:r>
            <a:rPr lang="en-US" sz="2300" kern="1200" dirty="0"/>
            <a:t>200 + 800</a:t>
          </a:r>
        </a:p>
        <a:p>
          <a:pPr marL="0" lvl="0" indent="0" algn="ctr" defTabSz="1022350">
            <a:lnSpc>
              <a:spcPct val="90000"/>
            </a:lnSpc>
            <a:spcBef>
              <a:spcPct val="0"/>
            </a:spcBef>
            <a:spcAft>
              <a:spcPct val="35000"/>
            </a:spcAft>
            <a:buNone/>
          </a:pPr>
          <a:r>
            <a:rPr lang="en-US" sz="2300" kern="1200" dirty="0"/>
            <a:t>150</a:t>
          </a:r>
        </a:p>
        <a:p>
          <a:pPr marL="0" lvl="0" indent="0" algn="ctr" defTabSz="1022350">
            <a:lnSpc>
              <a:spcPct val="90000"/>
            </a:lnSpc>
            <a:spcBef>
              <a:spcPct val="0"/>
            </a:spcBef>
            <a:spcAft>
              <a:spcPct val="35000"/>
            </a:spcAft>
            <a:buNone/>
          </a:pPr>
          <a:r>
            <a:rPr lang="en-US" sz="2300" kern="1200" dirty="0"/>
            <a:t>201</a:t>
          </a:r>
        </a:p>
      </dsp:txBody>
      <dsp:txXfrm>
        <a:off x="8065590" y="667601"/>
        <a:ext cx="2418684" cy="16124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4">
  <dgm:title val=""/>
  <dgm:desc val=""/>
  <dgm:catLst>
    <dgm:cat type="pyramid" pri="4000"/>
    <dgm:cat type="relationship" pri="9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useDef="1">
    <dgm:dataModel>
      <dgm:ptLst/>
      <dgm:bg/>
      <dgm:whole/>
    </dgm:dataModel>
  </dgm:styleData>
  <dgm:clrData useDef="1">
    <dgm:dataModel>
      <dgm:ptLst/>
      <dgm:bg/>
      <dgm:whole/>
    </dgm:dataModel>
  </dgm:clrData>
  <dgm:layoutNode name="compositeShape">
    <dgm:varLst>
      <dgm:chMax val="9"/>
      <dgm:dir/>
      <dgm:resizeHandles val="exact"/>
    </dgm:varLst>
    <dgm:alg type="composite">
      <dgm:param type="ar" val="1"/>
    </dgm:alg>
    <dgm:shape xmlns:r="http://schemas.openxmlformats.org/officeDocument/2006/relationships" r:blip="">
      <dgm:adjLst/>
    </dgm:shape>
    <dgm:presOf/>
    <dgm:choose name="Name0">
      <dgm:if name="Name1" axis="ch" ptType="node" func="cnt" op="lte" val="4">
        <dgm:choose name="Name2">
          <dgm:if name="Name3" axis="ch" ptType="node" func="cnt" op="equ" val="1">
            <dgm:constrLst>
              <dgm:constr type="primFontSz" for="ch" ptType="node" op="equ" val="65"/>
              <dgm:constr type="t" for="ch" forName="triangle1"/>
              <dgm:constr type="l" for="ch" forName="triangle1"/>
              <dgm:constr type="h" for="ch" forName="triangle1" refType="h"/>
              <dgm:constr type="w" for="ch" forName="triangle1" refType="h"/>
            </dgm:constrLst>
          </dgm:if>
          <dgm:else name="Name4">
            <dgm:constrLst>
              <dgm:constr type="primFontSz" for="ch" ptType="node" op="equ" val="65"/>
              <dgm:constr type="t" for="ch" forName="triangle1"/>
              <dgm:constr type="l" for="ch" forName="triangle1" refType="h" fact="0.25"/>
              <dgm:constr type="h" for="ch" forName="triangle1" refType="h" fact="0.5"/>
              <dgm:constr type="w" for="ch" forName="triangle1" refType="h" fact="0.5"/>
              <dgm:constr type="t" for="ch" forName="triangle2" refType="h" fact="0.5"/>
              <dgm:constr type="l" for="ch" forName="triangle2"/>
              <dgm:constr type="h" for="ch" forName="triangle2" refType="h" fact="0.5"/>
              <dgm:constr type="w" for="ch" forName="triangle2" refType="h" fact="0.5"/>
              <dgm:constr type="t" for="ch" forName="triangle3" refType="h" fact="0.5"/>
              <dgm:constr type="l" for="ch" forName="triangle3" refType="h" fact="0.25"/>
              <dgm:constr type="h" for="ch" forName="triangle3" refType="h" fact="0.5"/>
              <dgm:constr type="w" for="ch" forName="triangle3" refType="h" fact="0.5"/>
              <dgm:constr type="t" for="ch" forName="triangle4" refType="h" fact="0.5"/>
              <dgm:constr type="l" for="ch" forName="triangle4" refType="h" fact="0.5"/>
              <dgm:constr type="h" for="ch" forName="triangle4" refType="h" fact="0.5"/>
              <dgm:constr type="w" for="ch" forName="triangle4" refType="h" fact="0.5"/>
            </dgm:constrLst>
          </dgm:else>
        </dgm:choose>
      </dgm:if>
      <dgm:else name="Name5">
        <dgm:constrLst>
          <dgm:constr type="primFontSz" for="ch" ptType="node" op="equ" val="65"/>
          <dgm:constr type="t" for="ch" forName="triangle1"/>
          <dgm:constr type="l" for="ch" forName="triangle1" refType="h" fact="0.33"/>
          <dgm:constr type="h" for="ch" forName="triangle1" refType="h" fact="0.33"/>
          <dgm:constr type="w" for="ch" forName="triangle1" refType="h" fact="0.33"/>
          <dgm:constr type="t" for="ch" forName="triangle2" refType="h" fact="0.33"/>
          <dgm:constr type="l" for="ch" forName="triangle2" refType="h" fact="0.165"/>
          <dgm:constr type="h" for="ch" forName="triangle2" refType="h" fact="0.33"/>
          <dgm:constr type="w" for="ch" forName="triangle2" refType="h" fact="0.33"/>
          <dgm:constr type="t" for="ch" forName="triangle3" refType="h" fact="0.33"/>
          <dgm:constr type="l" for="ch" forName="triangle3" refType="h" fact="0.33"/>
          <dgm:constr type="h" for="ch" forName="triangle3" refType="h" fact="0.33"/>
          <dgm:constr type="w" for="ch" forName="triangle3" refType="h" fact="0.33"/>
          <dgm:constr type="t" for="ch" forName="triangle4" refType="h" fact="0.33"/>
          <dgm:constr type="l" for="ch" forName="triangle4" refType="h" fact="0.495"/>
          <dgm:constr type="h" for="ch" forName="triangle4" refType="h" fact="0.33"/>
          <dgm:constr type="w" for="ch" forName="triangle4" refType="h" fact="0.33"/>
          <dgm:constr type="t" for="ch" forName="triangle5" refType="h" fact="0.66"/>
          <dgm:constr type="l" for="ch" forName="triangle5"/>
          <dgm:constr type="h" for="ch" forName="triangle5" refType="h" fact="0.33"/>
          <dgm:constr type="w" for="ch" forName="triangle5" refType="h" fact="0.33"/>
          <dgm:constr type="t" for="ch" forName="triangle6" refType="h" fact="0.66"/>
          <dgm:constr type="l" for="ch" forName="triangle6" refType="h" fact="0.165"/>
          <dgm:constr type="h" for="ch" forName="triangle6" refType="h" fact="0.33"/>
          <dgm:constr type="w" for="ch" forName="triangle6" refType="h" fact="0.33"/>
          <dgm:constr type="t" for="ch" forName="triangle7" refType="h" fact="0.66"/>
          <dgm:constr type="l" for="ch" forName="triangle7" refType="h" fact="0.33"/>
          <dgm:constr type="h" for="ch" forName="triangle7" refType="h" fact="0.33"/>
          <dgm:constr type="w" for="ch" forName="triangle7" refType="h" fact="0.33"/>
          <dgm:constr type="t" for="ch" forName="triangle8" refType="h" fact="0.66"/>
          <dgm:constr type="l" for="ch" forName="triangle8" refType="h" fact="0.495"/>
          <dgm:constr type="h" for="ch" forName="triangle8" refType="h" fact="0.33"/>
          <dgm:constr type="w" for="ch" forName="triangle8" refType="h" fact="0.33"/>
          <dgm:constr type="t" for="ch" forName="triangle9" refType="h" fact="0.66"/>
          <dgm:constr type="l" for="ch" forName="triangle9" refType="h" fact="0.66"/>
          <dgm:constr type="h" for="ch" forName="triangle9" refType="h" fact="0.33"/>
          <dgm:constr type="w" for="ch" forName="triangle9" refType="h" fact="0.33"/>
        </dgm:constrLst>
      </dgm:else>
    </dgm:choose>
    <dgm:ruleLst/>
    <dgm:choose name="Name6">
      <dgm:if name="Name7" axis="ch" ptType="node" func="cnt" op="gte" val="1">
        <dgm:layoutNode name="triangle1" styleLbl="node1">
          <dgm:varLst>
            <dgm:bulletEnabled val="1"/>
          </dgm:varLst>
          <dgm:alg type="tx">
            <dgm:param type="txAnchorVertCh" val="mid"/>
          </dgm:alg>
          <dgm:shape xmlns:r="http://schemas.openxmlformats.org/officeDocument/2006/relationships" type="triangle"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8"/>
    </dgm:choose>
    <dgm:choose name="Name9">
      <dgm:if name="Name10" axis="ch" ptType="node" func="cnt" op="gte" val="2">
        <dgm:layoutNode name="triangle2" styleLbl="node1">
          <dgm:varLst>
            <dgm:bulletEnabled val="1"/>
          </dgm:varLst>
          <dgm:alg type="tx">
            <dgm:param type="txAnchorVertCh" val="mid"/>
          </dgm:alg>
          <dgm:shape xmlns:r="http://schemas.openxmlformats.org/officeDocument/2006/relationships" type="triangle" r:blip="">
            <dgm:adjLst/>
          </dgm:shape>
          <dgm:choose name="Name11">
            <dgm:if name="Name12" func="var" arg="dir" op="equ" val="norm">
              <dgm:presOf axis="ch desOrSelf" ptType="node node" st="2 1" cnt="1 0"/>
            </dgm:if>
            <dgm:else name="Name13">
              <dgm:presOf axis="ch desOrSelf" ptType="node node" st="4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3" styleLbl="node1">
          <dgm:varLst>
            <dgm:bulletEnabled val="1"/>
          </dgm:varLst>
          <dgm:alg type="tx">
            <dgm:param type="txAnchorVertCh" val="mid"/>
          </dgm:alg>
          <dgm:shape xmlns:r="http://schemas.openxmlformats.org/officeDocument/2006/relationships" rot="180" type="triangle" r:blip="">
            <dgm:adjLst/>
          </dgm:shape>
          <dgm:presOf axis="ch desOrSelf"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4" styleLbl="node1">
          <dgm:varLst>
            <dgm:bulletEnabled val="1"/>
          </dgm:varLst>
          <dgm:alg type="tx">
            <dgm:param type="txAnchorVertCh" val="mid"/>
          </dgm:alg>
          <dgm:shape xmlns:r="http://schemas.openxmlformats.org/officeDocument/2006/relationships" type="triangle" r:blip="">
            <dgm:adjLst/>
          </dgm:shape>
          <dgm:choose name="Name14">
            <dgm:if name="Name15" func="var" arg="dir" op="equ" val="norm">
              <dgm:presOf axis="ch desOrSelf" ptType="node node" st="4 1" cnt="1 0"/>
            </dgm:if>
            <dgm:else name="Name16">
              <dgm:presOf axis="ch desOrSelf" ptType="node node" st="2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17"/>
    </dgm:choose>
    <dgm:choose name="Name18">
      <dgm:if name="Name19" axis="ch" ptType="node" func="cnt" op="gte" val="5">
        <dgm:layoutNode name="triangle5" styleLbl="node1">
          <dgm:varLst>
            <dgm:bulletEnabled val="1"/>
          </dgm:varLst>
          <dgm:alg type="tx">
            <dgm:param type="txAnchorVertCh" val="mid"/>
          </dgm:alg>
          <dgm:shape xmlns:r="http://schemas.openxmlformats.org/officeDocument/2006/relationships" type="triangle" r:blip="">
            <dgm:adjLst/>
          </dgm:shape>
          <dgm:choose name="Name20">
            <dgm:if name="Name21" func="var" arg="dir" op="equ" val="norm">
              <dgm:presOf axis="ch desOrSelf" ptType="node node" st="5 1" cnt="1 0"/>
            </dgm:if>
            <dgm:else name="Name22">
              <dgm:presOf axis="ch desOrSelf" ptType="node node" st="9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6" styleLbl="node1">
          <dgm:varLst>
            <dgm:bulletEnabled val="1"/>
          </dgm:varLst>
          <dgm:alg type="tx">
            <dgm:param type="txAnchorVertCh" val="mid"/>
          </dgm:alg>
          <dgm:shape xmlns:r="http://schemas.openxmlformats.org/officeDocument/2006/relationships" rot="180" type="triangle" r:blip="">
            <dgm:adjLst/>
          </dgm:shape>
          <dgm:choose name="Name23">
            <dgm:if name="Name24" func="var" arg="dir" op="equ" val="norm">
              <dgm:presOf axis="ch desOrSelf" ptType="node node" st="6 1" cnt="1 0"/>
            </dgm:if>
            <dgm:else name="Name25">
              <dgm:presOf axis="ch desOrSelf" ptType="node node" st="8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7" styleLbl="node1">
          <dgm:varLst>
            <dgm:bulletEnabled val="1"/>
          </dgm:varLst>
          <dgm:alg type="tx">
            <dgm:param type="txAnchorVertCh" val="mid"/>
          </dgm:alg>
          <dgm:shape xmlns:r="http://schemas.openxmlformats.org/officeDocument/2006/relationships" type="triangle" r:blip="">
            <dgm:adjLst/>
          </dgm:shape>
          <dgm:presOf axis="ch desOrSelf" ptType="node node" st="7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8" styleLbl="node1">
          <dgm:varLst>
            <dgm:bulletEnabled val="1"/>
          </dgm:varLst>
          <dgm:alg type="tx">
            <dgm:param type="txAnchorVertCh" val="mid"/>
          </dgm:alg>
          <dgm:shape xmlns:r="http://schemas.openxmlformats.org/officeDocument/2006/relationships" rot="180" type="triangle" r:blip="">
            <dgm:adjLst/>
          </dgm:shape>
          <dgm:choose name="Name26">
            <dgm:if name="Name27" func="var" arg="dir" op="equ" val="norm">
              <dgm:presOf axis="ch desOrSelf" ptType="node node" st="8 1" cnt="1 0"/>
            </dgm:if>
            <dgm:else name="Name28">
              <dgm:presOf axis="ch desOrSelf" ptType="node node" st="6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triangle9" styleLbl="node1">
          <dgm:varLst>
            <dgm:bulletEnabled val="1"/>
          </dgm:varLst>
          <dgm:alg type="tx">
            <dgm:param type="txAnchorVertCh" val="mid"/>
          </dgm:alg>
          <dgm:shape xmlns:r="http://schemas.openxmlformats.org/officeDocument/2006/relationships" type="triangle" r:blip="">
            <dgm:adjLst/>
          </dgm:shape>
          <dgm:choose name="Name29">
            <dgm:if name="Name30" func="var" arg="dir" op="equ" val="norm">
              <dgm:presOf axis="ch desOrSelf" ptType="node node" st="9 1" cnt="1 0"/>
            </dgm:if>
            <dgm:else name="Name31">
              <dgm:presOf axis="ch desOrSelf" ptType="node node" st="5 1" cnt="1 0"/>
            </dgm:else>
          </dgm:choos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32"/>
    </dgm:choose>
  </dgm:layoutNode>
</dgm:layoutDef>
</file>

<file path=ppt/diagrams/layout2.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3.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9922502B-36D5-4D0C-9817-31E04FE3D3E4}" type="datetimeFigureOut">
              <a:rPr lang="en-US" smtClean="0"/>
              <a:t>9/24/2019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F5B2C393-D3F6-4666-8374-2C5C6D61801D}" type="slidenum">
              <a:rPr lang="en-US" smtClean="0"/>
              <a:t>‹#›</a:t>
            </a:fld>
            <a:endParaRPr lang="en-US"/>
          </a:p>
        </p:txBody>
      </p:sp>
    </p:spTree>
    <p:extLst>
      <p:ext uri="{BB962C8B-B14F-4D97-AF65-F5344CB8AC3E}">
        <p14:creationId xmlns:p14="http://schemas.microsoft.com/office/powerpoint/2010/main" val="2468222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5B2C393-D3F6-4666-8374-2C5C6D61801D}" type="slidenum">
              <a:rPr lang="en-US" smtClean="0"/>
              <a:t>1</a:t>
            </a:fld>
            <a:endParaRPr lang="en-US"/>
          </a:p>
        </p:txBody>
      </p:sp>
    </p:spTree>
    <p:extLst>
      <p:ext uri="{BB962C8B-B14F-4D97-AF65-F5344CB8AC3E}">
        <p14:creationId xmlns:p14="http://schemas.microsoft.com/office/powerpoint/2010/main" val="27732010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p:txBody>
      </p:sp>
      <p:sp>
        <p:nvSpPr>
          <p:cNvPr id="4" name="Slide Number Placeholder 3"/>
          <p:cNvSpPr>
            <a:spLocks noGrp="1"/>
          </p:cNvSpPr>
          <p:nvPr>
            <p:ph type="sldNum" sz="quarter" idx="10"/>
          </p:nvPr>
        </p:nvSpPr>
        <p:spPr/>
        <p:txBody>
          <a:bodyPr/>
          <a:lstStyle/>
          <a:p>
            <a:fld id="{F5B2C393-D3F6-4666-8374-2C5C6D61801D}" type="slidenum">
              <a:rPr lang="en-US" smtClean="0"/>
              <a:t>10</a:t>
            </a:fld>
            <a:endParaRPr lang="en-US"/>
          </a:p>
        </p:txBody>
      </p:sp>
    </p:spTree>
    <p:extLst>
      <p:ext uri="{BB962C8B-B14F-4D97-AF65-F5344CB8AC3E}">
        <p14:creationId xmlns:p14="http://schemas.microsoft.com/office/powerpoint/2010/main" val="149527184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CDB</a:t>
            </a:r>
          </a:p>
        </p:txBody>
      </p:sp>
      <p:sp>
        <p:nvSpPr>
          <p:cNvPr id="4" name="Slide Number Placeholder 3"/>
          <p:cNvSpPr>
            <a:spLocks noGrp="1"/>
          </p:cNvSpPr>
          <p:nvPr>
            <p:ph type="sldNum" sz="quarter" idx="10"/>
          </p:nvPr>
        </p:nvSpPr>
        <p:spPr/>
        <p:txBody>
          <a:bodyPr/>
          <a:lstStyle/>
          <a:p>
            <a:fld id="{F5B2C393-D3F6-4666-8374-2C5C6D61801D}" type="slidenum">
              <a:rPr lang="en-US" smtClean="0"/>
              <a:t>11</a:t>
            </a:fld>
            <a:endParaRPr lang="en-US"/>
          </a:p>
        </p:txBody>
      </p:sp>
    </p:spTree>
    <p:extLst>
      <p:ext uri="{BB962C8B-B14F-4D97-AF65-F5344CB8AC3E}">
        <p14:creationId xmlns:p14="http://schemas.microsoft.com/office/powerpoint/2010/main" val="208221905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CDB</a:t>
            </a:r>
          </a:p>
        </p:txBody>
      </p:sp>
      <p:sp>
        <p:nvSpPr>
          <p:cNvPr id="4" name="Slide Number Placeholder 3"/>
          <p:cNvSpPr>
            <a:spLocks noGrp="1"/>
          </p:cNvSpPr>
          <p:nvPr>
            <p:ph type="sldNum" sz="quarter" idx="10"/>
          </p:nvPr>
        </p:nvSpPr>
        <p:spPr/>
        <p:txBody>
          <a:bodyPr/>
          <a:lstStyle/>
          <a:p>
            <a:fld id="{F5B2C393-D3F6-4666-8374-2C5C6D61801D}" type="slidenum">
              <a:rPr lang="en-US" smtClean="0"/>
              <a:t>12</a:t>
            </a:fld>
            <a:endParaRPr lang="en-US"/>
          </a:p>
        </p:txBody>
      </p:sp>
    </p:spTree>
    <p:extLst>
      <p:ext uri="{BB962C8B-B14F-4D97-AF65-F5344CB8AC3E}">
        <p14:creationId xmlns:p14="http://schemas.microsoft.com/office/powerpoint/2010/main" val="8882170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CDB</a:t>
            </a:r>
          </a:p>
        </p:txBody>
      </p:sp>
      <p:sp>
        <p:nvSpPr>
          <p:cNvPr id="4" name="Slide Number Placeholder 3"/>
          <p:cNvSpPr>
            <a:spLocks noGrp="1"/>
          </p:cNvSpPr>
          <p:nvPr>
            <p:ph type="sldNum" sz="quarter" idx="10"/>
          </p:nvPr>
        </p:nvSpPr>
        <p:spPr/>
        <p:txBody>
          <a:bodyPr/>
          <a:lstStyle/>
          <a:p>
            <a:fld id="{F5B2C393-D3F6-4666-8374-2C5C6D61801D}" type="slidenum">
              <a:rPr lang="en-US" smtClean="0"/>
              <a:t>13</a:t>
            </a:fld>
            <a:endParaRPr lang="en-US"/>
          </a:p>
        </p:txBody>
      </p:sp>
    </p:spTree>
    <p:extLst>
      <p:ext uri="{BB962C8B-B14F-4D97-AF65-F5344CB8AC3E}">
        <p14:creationId xmlns:p14="http://schemas.microsoft.com/office/powerpoint/2010/main" val="26149518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14</a:t>
            </a:fld>
            <a:endParaRPr lang="en-US"/>
          </a:p>
        </p:txBody>
      </p:sp>
    </p:spTree>
    <p:extLst>
      <p:ext uri="{BB962C8B-B14F-4D97-AF65-F5344CB8AC3E}">
        <p14:creationId xmlns:p14="http://schemas.microsoft.com/office/powerpoint/2010/main" val="32335623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Slide Number Placeholder 3"/>
          <p:cNvSpPr>
            <a:spLocks noGrp="1"/>
          </p:cNvSpPr>
          <p:nvPr>
            <p:ph type="sldNum" sz="quarter" idx="10"/>
          </p:nvPr>
        </p:nvSpPr>
        <p:spPr/>
        <p:txBody>
          <a:bodyPr/>
          <a:lstStyle/>
          <a:p>
            <a:fld id="{F5B2C393-D3F6-4666-8374-2C5C6D61801D}" type="slidenum">
              <a:rPr lang="en-US" smtClean="0"/>
              <a:t>15</a:t>
            </a:fld>
            <a:endParaRPr lang="en-US"/>
          </a:p>
        </p:txBody>
      </p:sp>
    </p:spTree>
    <p:extLst>
      <p:ext uri="{BB962C8B-B14F-4D97-AF65-F5344CB8AC3E}">
        <p14:creationId xmlns:p14="http://schemas.microsoft.com/office/powerpoint/2010/main" val="1934069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Around</a:t>
            </a:r>
            <a:r>
              <a:rPr lang="en-US" baseline="0" dirty="0"/>
              <a:t> 28% of students at Skyline are beyond 10 years out from high school; research finds older, returning students have more negative feelings towards math and have less academic preparedness for math; additionally, they find it more challenging to seek support outside of the classroom. Gateway to Math would allow them to close the skill gap before moving into higher stakes coursework. </a:t>
            </a:r>
            <a:endParaRPr lang="en-US" dirty="0"/>
          </a:p>
        </p:txBody>
      </p:sp>
      <p:sp>
        <p:nvSpPr>
          <p:cNvPr id="4" name="Slide Number Placeholder 3"/>
          <p:cNvSpPr>
            <a:spLocks noGrp="1"/>
          </p:cNvSpPr>
          <p:nvPr>
            <p:ph type="sldNum" sz="quarter" idx="10"/>
          </p:nvPr>
        </p:nvSpPr>
        <p:spPr/>
        <p:txBody>
          <a:bodyPr/>
          <a:lstStyle/>
          <a:p>
            <a:fld id="{F5B2C393-D3F6-4666-8374-2C5C6D61801D}" type="slidenum">
              <a:rPr lang="en-US" smtClean="0"/>
              <a:t>16</a:t>
            </a:fld>
            <a:endParaRPr lang="en-US"/>
          </a:p>
        </p:txBody>
      </p:sp>
    </p:spTree>
    <p:extLst>
      <p:ext uri="{BB962C8B-B14F-4D97-AF65-F5344CB8AC3E}">
        <p14:creationId xmlns:p14="http://schemas.microsoft.com/office/powerpoint/2010/main" val="29998394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Research</a:t>
            </a:r>
            <a:r>
              <a:rPr lang="en-US" baseline="0" dirty="0"/>
              <a:t> shows benefits of UDL; there’s a gap in research about the use of </a:t>
            </a:r>
            <a:r>
              <a:rPr lang="en-US" baseline="0" dirty="0" err="1"/>
              <a:t>EdTech</a:t>
            </a:r>
            <a:r>
              <a:rPr lang="en-US" baseline="0" dirty="0"/>
              <a:t> for students to create their own UDL, our AT Specialist is interested in conducting research in this area. </a:t>
            </a:r>
            <a:endParaRPr lang="en-US" dirty="0"/>
          </a:p>
        </p:txBody>
      </p:sp>
      <p:sp>
        <p:nvSpPr>
          <p:cNvPr id="4" name="Slide Number Placeholder 3"/>
          <p:cNvSpPr>
            <a:spLocks noGrp="1"/>
          </p:cNvSpPr>
          <p:nvPr>
            <p:ph type="sldNum" sz="quarter" idx="10"/>
          </p:nvPr>
        </p:nvSpPr>
        <p:spPr/>
        <p:txBody>
          <a:bodyPr/>
          <a:lstStyle/>
          <a:p>
            <a:fld id="{F5B2C393-D3F6-4666-8374-2C5C6D61801D}" type="slidenum">
              <a:rPr lang="en-US" smtClean="0"/>
              <a:t>17</a:t>
            </a:fld>
            <a:endParaRPr lang="en-US"/>
          </a:p>
        </p:txBody>
      </p:sp>
    </p:spTree>
    <p:extLst>
      <p:ext uri="{BB962C8B-B14F-4D97-AF65-F5344CB8AC3E}">
        <p14:creationId xmlns:p14="http://schemas.microsoft.com/office/powerpoint/2010/main" val="133622231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We’re projecting around</a:t>
            </a:r>
            <a:r>
              <a:rPr lang="en-US" baseline="0" dirty="0"/>
              <a:t> $65,000/yr. Could potential get </a:t>
            </a:r>
            <a:r>
              <a:rPr lang="en-US" baseline="0" dirty="0" err="1"/>
              <a:t>EdTech</a:t>
            </a:r>
            <a:r>
              <a:rPr lang="en-US" baseline="0" dirty="0"/>
              <a:t> funding through Instructional Equipment or PIF. </a:t>
            </a:r>
            <a:endParaRPr lang="en-US" dirty="0"/>
          </a:p>
        </p:txBody>
      </p:sp>
      <p:sp>
        <p:nvSpPr>
          <p:cNvPr id="4" name="Slide Number Placeholder 3"/>
          <p:cNvSpPr>
            <a:spLocks noGrp="1"/>
          </p:cNvSpPr>
          <p:nvPr>
            <p:ph type="sldNum" sz="quarter" idx="10"/>
          </p:nvPr>
        </p:nvSpPr>
        <p:spPr/>
        <p:txBody>
          <a:bodyPr/>
          <a:lstStyle/>
          <a:p>
            <a:fld id="{F5B2C393-D3F6-4666-8374-2C5C6D61801D}" type="slidenum">
              <a:rPr lang="en-US" smtClean="0"/>
              <a:t>18</a:t>
            </a:fld>
            <a:endParaRPr lang="en-US"/>
          </a:p>
        </p:txBody>
      </p:sp>
    </p:spTree>
    <p:extLst>
      <p:ext uri="{BB962C8B-B14F-4D97-AF65-F5344CB8AC3E}">
        <p14:creationId xmlns:p14="http://schemas.microsoft.com/office/powerpoint/2010/main" val="146107426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Focus group conducted by CSI Committee</a:t>
            </a:r>
            <a:r>
              <a:rPr lang="en-US" baseline="0" dirty="0"/>
              <a:t> found that faculty would like training in how to address the skills gap and how to infuse soft skills into their classrooms. </a:t>
            </a:r>
            <a:endParaRPr lang="en-US" dirty="0"/>
          </a:p>
        </p:txBody>
      </p:sp>
      <p:sp>
        <p:nvSpPr>
          <p:cNvPr id="4" name="Slide Number Placeholder 3"/>
          <p:cNvSpPr>
            <a:spLocks noGrp="1"/>
          </p:cNvSpPr>
          <p:nvPr>
            <p:ph type="sldNum" sz="quarter" idx="10"/>
          </p:nvPr>
        </p:nvSpPr>
        <p:spPr/>
        <p:txBody>
          <a:bodyPr/>
          <a:lstStyle/>
          <a:p>
            <a:fld id="{F5B2C393-D3F6-4666-8374-2C5C6D61801D}" type="slidenum">
              <a:rPr lang="en-US" smtClean="0"/>
              <a:t>19</a:t>
            </a:fld>
            <a:endParaRPr lang="en-US"/>
          </a:p>
        </p:txBody>
      </p:sp>
    </p:spTree>
    <p:extLst>
      <p:ext uri="{BB962C8B-B14F-4D97-AF65-F5344CB8AC3E}">
        <p14:creationId xmlns:p14="http://schemas.microsoft.com/office/powerpoint/2010/main" val="34701199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2</a:t>
            </a:fld>
            <a:endParaRPr lang="en-US"/>
          </a:p>
        </p:txBody>
      </p:sp>
    </p:spTree>
    <p:extLst>
      <p:ext uri="{BB962C8B-B14F-4D97-AF65-F5344CB8AC3E}">
        <p14:creationId xmlns:p14="http://schemas.microsoft.com/office/powerpoint/2010/main" val="617605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MM</a:t>
            </a:r>
          </a:p>
        </p:txBody>
      </p:sp>
      <p:sp>
        <p:nvSpPr>
          <p:cNvPr id="4" name="Slide Number Placeholder 3"/>
          <p:cNvSpPr>
            <a:spLocks noGrp="1"/>
          </p:cNvSpPr>
          <p:nvPr>
            <p:ph type="sldNum" sz="quarter" idx="10"/>
          </p:nvPr>
        </p:nvSpPr>
        <p:spPr/>
        <p:txBody>
          <a:bodyPr/>
          <a:lstStyle/>
          <a:p>
            <a:fld id="{F5B2C393-D3F6-4666-8374-2C5C6D61801D}" type="slidenum">
              <a:rPr lang="en-US" smtClean="0"/>
              <a:t>20</a:t>
            </a:fld>
            <a:endParaRPr lang="en-US"/>
          </a:p>
        </p:txBody>
      </p:sp>
    </p:spTree>
    <p:extLst>
      <p:ext uri="{BB962C8B-B14F-4D97-AF65-F5344CB8AC3E}">
        <p14:creationId xmlns:p14="http://schemas.microsoft.com/office/powerpoint/2010/main" val="114212375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21</a:t>
            </a:fld>
            <a:endParaRPr lang="en-US"/>
          </a:p>
        </p:txBody>
      </p:sp>
    </p:spTree>
    <p:extLst>
      <p:ext uri="{BB962C8B-B14F-4D97-AF65-F5344CB8AC3E}">
        <p14:creationId xmlns:p14="http://schemas.microsoft.com/office/powerpoint/2010/main" val="40028749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 –1 year from the time they start </a:t>
            </a:r>
            <a:r>
              <a:rPr lang="en-US" dirty="0" err="1"/>
              <a:t>Engl</a:t>
            </a:r>
            <a:r>
              <a:rPr lang="en-US" dirty="0"/>
              <a:t>/Math</a:t>
            </a:r>
            <a:r>
              <a:rPr lang="en-US" baseline="0" dirty="0"/>
              <a:t> to complete the sequence; prep activities do not start the clock </a:t>
            </a:r>
            <a:endParaRPr lang="en-US" dirty="0"/>
          </a:p>
        </p:txBody>
      </p:sp>
      <p:sp>
        <p:nvSpPr>
          <p:cNvPr id="4" name="Slide Number Placeholder 3"/>
          <p:cNvSpPr>
            <a:spLocks noGrp="1"/>
          </p:cNvSpPr>
          <p:nvPr>
            <p:ph type="sldNum" sz="quarter" idx="10"/>
          </p:nvPr>
        </p:nvSpPr>
        <p:spPr/>
        <p:txBody>
          <a:bodyPr/>
          <a:lstStyle/>
          <a:p>
            <a:fld id="{F5B2C393-D3F6-4666-8374-2C5C6D61801D}" type="slidenum">
              <a:rPr lang="en-US" smtClean="0"/>
              <a:t>22</a:t>
            </a:fld>
            <a:endParaRPr lang="en-US"/>
          </a:p>
        </p:txBody>
      </p:sp>
    </p:spTree>
    <p:extLst>
      <p:ext uri="{BB962C8B-B14F-4D97-AF65-F5344CB8AC3E}">
        <p14:creationId xmlns:p14="http://schemas.microsoft.com/office/powerpoint/2010/main" val="99856274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 – placement recommendations looking</a:t>
            </a:r>
            <a:r>
              <a:rPr lang="en-US" baseline="0" dirty="0"/>
              <a:t> at someone who has completed high school w/in 10 years; need to innovate for returning students who were beyond the 10 years </a:t>
            </a:r>
            <a:endParaRPr lang="en-US" dirty="0"/>
          </a:p>
        </p:txBody>
      </p:sp>
      <p:sp>
        <p:nvSpPr>
          <p:cNvPr id="4" name="Slide Number Placeholder 3"/>
          <p:cNvSpPr>
            <a:spLocks noGrp="1"/>
          </p:cNvSpPr>
          <p:nvPr>
            <p:ph type="sldNum" sz="quarter" idx="10"/>
          </p:nvPr>
        </p:nvSpPr>
        <p:spPr/>
        <p:txBody>
          <a:bodyPr/>
          <a:lstStyle/>
          <a:p>
            <a:fld id="{F5B2C393-D3F6-4666-8374-2C5C6D61801D}" type="slidenum">
              <a:rPr lang="en-US" smtClean="0"/>
              <a:t>23</a:t>
            </a:fld>
            <a:endParaRPr lang="en-US"/>
          </a:p>
        </p:txBody>
      </p:sp>
    </p:spTree>
    <p:extLst>
      <p:ext uri="{BB962C8B-B14F-4D97-AF65-F5344CB8AC3E}">
        <p14:creationId xmlns:p14="http://schemas.microsoft.com/office/powerpoint/2010/main" val="34871483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 - Unfunded mandate</a:t>
            </a:r>
            <a:r>
              <a:rPr lang="en-US" baseline="0" dirty="0"/>
              <a:t> – use SEA funds and be creative </a:t>
            </a:r>
            <a:endParaRPr lang="en-US" dirty="0"/>
          </a:p>
        </p:txBody>
      </p:sp>
      <p:sp>
        <p:nvSpPr>
          <p:cNvPr id="4" name="Slide Number Placeholder 3"/>
          <p:cNvSpPr>
            <a:spLocks noGrp="1"/>
          </p:cNvSpPr>
          <p:nvPr>
            <p:ph type="sldNum" sz="quarter" idx="10"/>
          </p:nvPr>
        </p:nvSpPr>
        <p:spPr/>
        <p:txBody>
          <a:bodyPr/>
          <a:lstStyle/>
          <a:p>
            <a:fld id="{F5B2C393-D3F6-4666-8374-2C5C6D61801D}" type="slidenum">
              <a:rPr lang="en-US" smtClean="0"/>
              <a:t>24</a:t>
            </a:fld>
            <a:endParaRPr lang="en-US"/>
          </a:p>
        </p:txBody>
      </p:sp>
    </p:spTree>
    <p:extLst>
      <p:ext uri="{BB962C8B-B14F-4D97-AF65-F5344CB8AC3E}">
        <p14:creationId xmlns:p14="http://schemas.microsoft.com/office/powerpoint/2010/main" val="3890249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25</a:t>
            </a:fld>
            <a:endParaRPr lang="en-US"/>
          </a:p>
        </p:txBody>
      </p:sp>
    </p:spTree>
    <p:extLst>
      <p:ext uri="{BB962C8B-B14F-4D97-AF65-F5344CB8AC3E}">
        <p14:creationId xmlns:p14="http://schemas.microsoft.com/office/powerpoint/2010/main" val="87243903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 – we’re currently in alignment w/ the Chancellor’s recommendations </a:t>
            </a:r>
          </a:p>
        </p:txBody>
      </p:sp>
      <p:sp>
        <p:nvSpPr>
          <p:cNvPr id="4" name="Slide Number Placeholder 3"/>
          <p:cNvSpPr>
            <a:spLocks noGrp="1"/>
          </p:cNvSpPr>
          <p:nvPr>
            <p:ph type="sldNum" sz="quarter" idx="10"/>
          </p:nvPr>
        </p:nvSpPr>
        <p:spPr/>
        <p:txBody>
          <a:bodyPr/>
          <a:lstStyle/>
          <a:p>
            <a:fld id="{F5B2C393-D3F6-4666-8374-2C5C6D61801D}" type="slidenum">
              <a:rPr lang="en-US" smtClean="0"/>
              <a:t>26</a:t>
            </a:fld>
            <a:endParaRPr lang="en-US"/>
          </a:p>
        </p:txBody>
      </p:sp>
    </p:spTree>
    <p:extLst>
      <p:ext uri="{BB962C8B-B14F-4D97-AF65-F5344CB8AC3E}">
        <p14:creationId xmlns:p14="http://schemas.microsoft.com/office/powerpoint/2010/main" val="1239135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 - </a:t>
            </a:r>
          </a:p>
        </p:txBody>
      </p:sp>
      <p:sp>
        <p:nvSpPr>
          <p:cNvPr id="4" name="Slide Number Placeholder 3"/>
          <p:cNvSpPr>
            <a:spLocks noGrp="1"/>
          </p:cNvSpPr>
          <p:nvPr>
            <p:ph type="sldNum" sz="quarter" idx="10"/>
          </p:nvPr>
        </p:nvSpPr>
        <p:spPr/>
        <p:txBody>
          <a:bodyPr/>
          <a:lstStyle/>
          <a:p>
            <a:fld id="{F5B2C393-D3F6-4666-8374-2C5C6D61801D}" type="slidenum">
              <a:rPr lang="en-US" smtClean="0"/>
              <a:t>27</a:t>
            </a:fld>
            <a:endParaRPr lang="en-US"/>
          </a:p>
        </p:txBody>
      </p:sp>
    </p:spTree>
    <p:extLst>
      <p:ext uri="{BB962C8B-B14F-4D97-AF65-F5344CB8AC3E}">
        <p14:creationId xmlns:p14="http://schemas.microsoft.com/office/powerpoint/2010/main" val="406989065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p:txBody>
      </p:sp>
      <p:sp>
        <p:nvSpPr>
          <p:cNvPr id="4" name="Slide Number Placeholder 3"/>
          <p:cNvSpPr>
            <a:spLocks noGrp="1"/>
          </p:cNvSpPr>
          <p:nvPr>
            <p:ph type="sldNum" sz="quarter" idx="10"/>
          </p:nvPr>
        </p:nvSpPr>
        <p:spPr/>
        <p:txBody>
          <a:bodyPr/>
          <a:lstStyle/>
          <a:p>
            <a:fld id="{F5B2C393-D3F6-4666-8374-2C5C6D61801D}" type="slidenum">
              <a:rPr lang="en-US" smtClean="0"/>
              <a:t>28</a:t>
            </a:fld>
            <a:endParaRPr lang="en-US"/>
          </a:p>
        </p:txBody>
      </p:sp>
    </p:spTree>
    <p:extLst>
      <p:ext uri="{BB962C8B-B14F-4D97-AF65-F5344CB8AC3E}">
        <p14:creationId xmlns:p14="http://schemas.microsoft.com/office/powerpoint/2010/main" val="217786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29</a:t>
            </a:fld>
            <a:endParaRPr lang="en-US"/>
          </a:p>
        </p:txBody>
      </p:sp>
    </p:spTree>
    <p:extLst>
      <p:ext uri="{BB962C8B-B14F-4D97-AF65-F5344CB8AC3E}">
        <p14:creationId xmlns:p14="http://schemas.microsoft.com/office/powerpoint/2010/main" val="2777702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3</a:t>
            </a:fld>
            <a:endParaRPr lang="en-US"/>
          </a:p>
        </p:txBody>
      </p:sp>
    </p:spTree>
    <p:extLst>
      <p:ext uri="{BB962C8B-B14F-4D97-AF65-F5344CB8AC3E}">
        <p14:creationId xmlns:p14="http://schemas.microsoft.com/office/powerpoint/2010/main" val="12031251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30</a:t>
            </a:fld>
            <a:endParaRPr lang="en-US"/>
          </a:p>
        </p:txBody>
      </p:sp>
    </p:spTree>
    <p:extLst>
      <p:ext uri="{BB962C8B-B14F-4D97-AF65-F5344CB8AC3E}">
        <p14:creationId xmlns:p14="http://schemas.microsoft.com/office/powerpoint/2010/main" val="1169325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31</a:t>
            </a:fld>
            <a:endParaRPr lang="en-US"/>
          </a:p>
        </p:txBody>
      </p:sp>
    </p:spTree>
    <p:extLst>
      <p:ext uri="{BB962C8B-B14F-4D97-AF65-F5344CB8AC3E}">
        <p14:creationId xmlns:p14="http://schemas.microsoft.com/office/powerpoint/2010/main" val="3944774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32</a:t>
            </a:fld>
            <a:endParaRPr lang="en-US"/>
          </a:p>
        </p:txBody>
      </p:sp>
    </p:spTree>
    <p:extLst>
      <p:ext uri="{BB962C8B-B14F-4D97-AF65-F5344CB8AC3E}">
        <p14:creationId xmlns:p14="http://schemas.microsoft.com/office/powerpoint/2010/main" val="14741250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33</a:t>
            </a:fld>
            <a:endParaRPr lang="en-US"/>
          </a:p>
        </p:txBody>
      </p:sp>
    </p:spTree>
    <p:extLst>
      <p:ext uri="{BB962C8B-B14F-4D97-AF65-F5344CB8AC3E}">
        <p14:creationId xmlns:p14="http://schemas.microsoft.com/office/powerpoint/2010/main" val="2279727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34</a:t>
            </a:fld>
            <a:endParaRPr lang="en-US"/>
          </a:p>
        </p:txBody>
      </p:sp>
    </p:spTree>
    <p:extLst>
      <p:ext uri="{BB962C8B-B14F-4D97-AF65-F5344CB8AC3E}">
        <p14:creationId xmlns:p14="http://schemas.microsoft.com/office/powerpoint/2010/main" val="20038340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35</a:t>
            </a:fld>
            <a:endParaRPr lang="en-US"/>
          </a:p>
        </p:txBody>
      </p:sp>
    </p:spTree>
    <p:extLst>
      <p:ext uri="{BB962C8B-B14F-4D97-AF65-F5344CB8AC3E}">
        <p14:creationId xmlns:p14="http://schemas.microsoft.com/office/powerpoint/2010/main" val="52034130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36</a:t>
            </a:fld>
            <a:endParaRPr lang="en-US"/>
          </a:p>
        </p:txBody>
      </p:sp>
    </p:spTree>
    <p:extLst>
      <p:ext uri="{BB962C8B-B14F-4D97-AF65-F5344CB8AC3E}">
        <p14:creationId xmlns:p14="http://schemas.microsoft.com/office/powerpoint/2010/main" val="119759377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5B2C393-D3F6-4666-8374-2C5C6D61801D}" type="slidenum">
              <a:rPr lang="en-US" smtClean="0"/>
              <a:t>37</a:t>
            </a:fld>
            <a:endParaRPr lang="en-US"/>
          </a:p>
        </p:txBody>
      </p:sp>
    </p:spTree>
    <p:extLst>
      <p:ext uri="{BB962C8B-B14F-4D97-AF65-F5344CB8AC3E}">
        <p14:creationId xmlns:p14="http://schemas.microsoft.com/office/powerpoint/2010/main" val="1151703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CDB</a:t>
            </a:r>
          </a:p>
        </p:txBody>
      </p:sp>
      <p:sp>
        <p:nvSpPr>
          <p:cNvPr id="4" name="Slide Number Placeholder 3"/>
          <p:cNvSpPr>
            <a:spLocks noGrp="1"/>
          </p:cNvSpPr>
          <p:nvPr>
            <p:ph type="sldNum" sz="quarter" idx="10"/>
          </p:nvPr>
        </p:nvSpPr>
        <p:spPr/>
        <p:txBody>
          <a:bodyPr/>
          <a:lstStyle/>
          <a:p>
            <a:fld id="{F5B2C393-D3F6-4666-8374-2C5C6D61801D}" type="slidenum">
              <a:rPr lang="en-US" smtClean="0"/>
              <a:t>4</a:t>
            </a:fld>
            <a:endParaRPr lang="en-US"/>
          </a:p>
        </p:txBody>
      </p:sp>
    </p:spTree>
    <p:extLst>
      <p:ext uri="{BB962C8B-B14F-4D97-AF65-F5344CB8AC3E}">
        <p14:creationId xmlns:p14="http://schemas.microsoft.com/office/powerpoint/2010/main" val="19667176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a:t>
            </a:r>
            <a:r>
              <a:rPr lang="en-US" baseline="0" dirty="0"/>
              <a:t> </a:t>
            </a:r>
            <a:endParaRPr lang="en-US" dirty="0"/>
          </a:p>
        </p:txBody>
      </p:sp>
      <p:sp>
        <p:nvSpPr>
          <p:cNvPr id="4" name="Slide Number Placeholder 3"/>
          <p:cNvSpPr>
            <a:spLocks noGrp="1"/>
          </p:cNvSpPr>
          <p:nvPr>
            <p:ph type="sldNum" sz="quarter" idx="10"/>
          </p:nvPr>
        </p:nvSpPr>
        <p:spPr/>
        <p:txBody>
          <a:bodyPr/>
          <a:lstStyle/>
          <a:p>
            <a:fld id="{F5B2C393-D3F6-4666-8374-2C5C6D61801D}" type="slidenum">
              <a:rPr lang="en-US" smtClean="0"/>
              <a:t>5</a:t>
            </a:fld>
            <a:endParaRPr lang="en-US"/>
          </a:p>
        </p:txBody>
      </p:sp>
    </p:spTree>
    <p:extLst>
      <p:ext uri="{BB962C8B-B14F-4D97-AF65-F5344CB8AC3E}">
        <p14:creationId xmlns:p14="http://schemas.microsoft.com/office/powerpoint/2010/main" val="18956256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CG</a:t>
            </a:r>
          </a:p>
        </p:txBody>
      </p:sp>
      <p:sp>
        <p:nvSpPr>
          <p:cNvPr id="4" name="Slide Number Placeholder 3"/>
          <p:cNvSpPr>
            <a:spLocks noGrp="1"/>
          </p:cNvSpPr>
          <p:nvPr>
            <p:ph type="sldNum" sz="quarter" idx="10"/>
          </p:nvPr>
        </p:nvSpPr>
        <p:spPr/>
        <p:txBody>
          <a:bodyPr/>
          <a:lstStyle/>
          <a:p>
            <a:fld id="{F5B2C393-D3F6-4666-8374-2C5C6D61801D}" type="slidenum">
              <a:rPr lang="en-US" smtClean="0"/>
              <a:t>6</a:t>
            </a:fld>
            <a:endParaRPr lang="en-US"/>
          </a:p>
        </p:txBody>
      </p:sp>
    </p:spTree>
    <p:extLst>
      <p:ext uri="{BB962C8B-B14F-4D97-AF65-F5344CB8AC3E}">
        <p14:creationId xmlns:p14="http://schemas.microsoft.com/office/powerpoint/2010/main" val="18732429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p:txBody>
      </p:sp>
      <p:sp>
        <p:nvSpPr>
          <p:cNvPr id="4" name="Slide Number Placeholder 3"/>
          <p:cNvSpPr>
            <a:spLocks noGrp="1"/>
          </p:cNvSpPr>
          <p:nvPr>
            <p:ph type="sldNum" sz="quarter" idx="10"/>
          </p:nvPr>
        </p:nvSpPr>
        <p:spPr/>
        <p:txBody>
          <a:bodyPr/>
          <a:lstStyle/>
          <a:p>
            <a:fld id="{F5B2C393-D3F6-4666-8374-2C5C6D61801D}" type="slidenum">
              <a:rPr lang="en-US" smtClean="0"/>
              <a:t>7</a:t>
            </a:fld>
            <a:endParaRPr lang="en-US"/>
          </a:p>
        </p:txBody>
      </p:sp>
    </p:spTree>
    <p:extLst>
      <p:ext uri="{BB962C8B-B14F-4D97-AF65-F5344CB8AC3E}">
        <p14:creationId xmlns:p14="http://schemas.microsoft.com/office/powerpoint/2010/main" val="19440000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p:txBody>
      </p:sp>
      <p:sp>
        <p:nvSpPr>
          <p:cNvPr id="4" name="Slide Number Placeholder 3"/>
          <p:cNvSpPr>
            <a:spLocks noGrp="1"/>
          </p:cNvSpPr>
          <p:nvPr>
            <p:ph type="sldNum" sz="quarter" idx="10"/>
          </p:nvPr>
        </p:nvSpPr>
        <p:spPr/>
        <p:txBody>
          <a:bodyPr/>
          <a:lstStyle/>
          <a:p>
            <a:fld id="{F5B2C393-D3F6-4666-8374-2C5C6D61801D}" type="slidenum">
              <a:rPr lang="en-US" smtClean="0"/>
              <a:t>8</a:t>
            </a:fld>
            <a:endParaRPr lang="en-US"/>
          </a:p>
        </p:txBody>
      </p:sp>
    </p:spTree>
    <p:extLst>
      <p:ext uri="{BB962C8B-B14F-4D97-AF65-F5344CB8AC3E}">
        <p14:creationId xmlns:p14="http://schemas.microsoft.com/office/powerpoint/2010/main" val="26960538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DH</a:t>
            </a:r>
          </a:p>
        </p:txBody>
      </p:sp>
      <p:sp>
        <p:nvSpPr>
          <p:cNvPr id="4" name="Slide Number Placeholder 3"/>
          <p:cNvSpPr>
            <a:spLocks noGrp="1"/>
          </p:cNvSpPr>
          <p:nvPr>
            <p:ph type="sldNum" sz="quarter" idx="10"/>
          </p:nvPr>
        </p:nvSpPr>
        <p:spPr/>
        <p:txBody>
          <a:bodyPr/>
          <a:lstStyle/>
          <a:p>
            <a:fld id="{F5B2C393-D3F6-4666-8374-2C5C6D61801D}" type="slidenum">
              <a:rPr lang="en-US" smtClean="0"/>
              <a:t>9</a:t>
            </a:fld>
            <a:endParaRPr lang="en-US"/>
          </a:p>
        </p:txBody>
      </p:sp>
    </p:spTree>
    <p:extLst>
      <p:ext uri="{BB962C8B-B14F-4D97-AF65-F5344CB8AC3E}">
        <p14:creationId xmlns:p14="http://schemas.microsoft.com/office/powerpoint/2010/main" val="3811208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9/24/2019</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1769557818"/>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9107675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9629447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9/24/2019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50536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9/24/2019</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248971223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9/24/2019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79684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9/24/2019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7400776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9/24/2019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4611782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9/24/2019</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23686271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9/24/2019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28513054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9/24/2019</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3423222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9/24/2019</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88311321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image" Target="../media/image7.jpe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6.xml"/><Relationship Id="rId1" Type="http://schemas.openxmlformats.org/officeDocument/2006/relationships/slideLayout" Target="../slideLayouts/slideLayout8.xml"/><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8.xml"/><Relationship Id="rId5" Type="http://schemas.openxmlformats.org/officeDocument/2006/relationships/image" Target="../media/image13.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3.xml"/><Relationship Id="rId1" Type="http://schemas.openxmlformats.org/officeDocument/2006/relationships/slideLayout" Target="../slideLayouts/slideLayout8.xml"/><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8" Type="http://schemas.openxmlformats.org/officeDocument/2006/relationships/diagramData" Target="../diagrams/data3.xml"/><Relationship Id="rId3" Type="http://schemas.openxmlformats.org/officeDocument/2006/relationships/diagramData" Target="../diagrams/data2.xml"/><Relationship Id="rId7" Type="http://schemas.microsoft.com/office/2007/relationships/diagramDrawing" Target="../diagrams/drawing2.xml"/><Relationship Id="rId12" Type="http://schemas.microsoft.com/office/2007/relationships/diagramDrawing" Target="../diagrams/drawing3.xml"/><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diagramColors" Target="../diagrams/colors2.xml"/><Relationship Id="rId11" Type="http://schemas.openxmlformats.org/officeDocument/2006/relationships/diagramColors" Target="../diagrams/colors3.xml"/><Relationship Id="rId5" Type="http://schemas.openxmlformats.org/officeDocument/2006/relationships/diagramQuickStyle" Target="../diagrams/quickStyle2.xml"/><Relationship Id="rId10" Type="http://schemas.openxmlformats.org/officeDocument/2006/relationships/diagramQuickStyle" Target="../diagrams/quickStyle3.xml"/><Relationship Id="rId4" Type="http://schemas.openxmlformats.org/officeDocument/2006/relationships/diagramLayout" Target="../diagrams/layout2.xml"/><Relationship Id="rId9" Type="http://schemas.openxmlformats.org/officeDocument/2006/relationships/diagramLayout" Target="../diagrams/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915126" y="2227634"/>
            <a:ext cx="8361229" cy="2738816"/>
          </a:xfrm>
        </p:spPr>
        <p:txBody>
          <a:bodyPr/>
          <a:lstStyle/>
          <a:p>
            <a:r>
              <a:rPr lang="en-US" sz="9600" b="1" dirty="0">
                <a:solidFill>
                  <a:srgbClr val="C00000"/>
                </a:solidFill>
              </a:rPr>
              <a:t>AB 705 </a:t>
            </a:r>
            <a:br>
              <a:rPr lang="en-US" sz="9600" b="1" dirty="0"/>
            </a:br>
            <a:r>
              <a:rPr lang="en-US" sz="9600" b="1" dirty="0"/>
              <a:t>Deep dive</a:t>
            </a:r>
          </a:p>
        </p:txBody>
      </p:sp>
      <p:sp>
        <p:nvSpPr>
          <p:cNvPr id="3" name="Subtitle 2"/>
          <p:cNvSpPr>
            <a:spLocks noGrp="1"/>
          </p:cNvSpPr>
          <p:nvPr>
            <p:ph type="subTitle" idx="1"/>
          </p:nvPr>
        </p:nvSpPr>
        <p:spPr>
          <a:xfrm>
            <a:off x="1576873" y="5104142"/>
            <a:ext cx="9417941" cy="1086237"/>
          </a:xfrm>
        </p:spPr>
        <p:txBody>
          <a:bodyPr/>
          <a:lstStyle/>
          <a:p>
            <a:r>
              <a:rPr lang="en-US" dirty="0"/>
              <a:t>Chelssee De Barra, Chris Gibson, David Hasson, Melissa Matthews</a:t>
            </a:r>
          </a:p>
        </p:txBody>
      </p:sp>
      <p:pic>
        <p:nvPicPr>
          <p:cNvPr id="5122" name="Picture 2" descr="Image result for scuba div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3711" y="919263"/>
            <a:ext cx="6419850" cy="3333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22988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4186" y="1256564"/>
            <a:ext cx="5068111" cy="753894"/>
          </a:xfrm>
        </p:spPr>
        <p:txBody>
          <a:bodyPr/>
          <a:lstStyle/>
          <a:p>
            <a:r>
              <a:rPr lang="en-US" dirty="0"/>
              <a:t>B-STEM Coordinator </a:t>
            </a:r>
          </a:p>
        </p:txBody>
      </p:sp>
      <p:pic>
        <p:nvPicPr>
          <p:cNvPr id="6" name="Picture 2" descr="Image result for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3872" y="2549523"/>
            <a:ext cx="1773556" cy="2286001"/>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0" y="0"/>
            <a:ext cx="12191999" cy="1245140"/>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a:t>Resources Needed </a:t>
            </a:r>
          </a:p>
        </p:txBody>
      </p:sp>
      <p:sp>
        <p:nvSpPr>
          <p:cNvPr id="10" name="Title 1"/>
          <p:cNvSpPr txBox="1">
            <a:spLocks/>
          </p:cNvSpPr>
          <p:nvPr/>
        </p:nvSpPr>
        <p:spPr>
          <a:xfrm>
            <a:off x="7527526" y="1256564"/>
            <a:ext cx="3630099" cy="753894"/>
          </a:xfrm>
          <a:prstGeom prst="rect">
            <a:avLst/>
          </a:prstGeom>
        </p:spPr>
        <p:txBody>
          <a:bodyPr vert="horz" lIns="91440" tIns="45720" rIns="91440" bIns="45720" rtlCol="0" anchor="t">
            <a:noAutofit/>
          </a:bodyPr>
          <a:lstStyle>
            <a:lvl1pPr algn="l" defTabSz="914400" rtl="0" eaLnBrk="1" latinLnBrk="0" hangingPunct="1">
              <a:lnSpc>
                <a:spcPct val="84000"/>
              </a:lnSpc>
              <a:spcBef>
                <a:spcPct val="0"/>
              </a:spcBef>
              <a:buNone/>
              <a:defRPr sz="4800" kern="1200" baseline="0">
                <a:solidFill>
                  <a:schemeClr val="tx2"/>
                </a:solidFill>
                <a:latin typeface="+mj-lt"/>
                <a:ea typeface="+mj-ea"/>
                <a:cs typeface="+mj-cs"/>
              </a:defRPr>
            </a:lvl1pPr>
          </a:lstStyle>
          <a:p>
            <a:r>
              <a:rPr lang="en-US" dirty="0"/>
              <a:t>SLAM Coordinator </a:t>
            </a:r>
          </a:p>
        </p:txBody>
      </p:sp>
      <p:pic>
        <p:nvPicPr>
          <p:cNvPr id="12" name="Picture 2" descr="Image result for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1755" y="2549523"/>
            <a:ext cx="1773556" cy="2286001"/>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8398993" y="3692523"/>
            <a:ext cx="1099225" cy="1077218"/>
          </a:xfrm>
          <a:prstGeom prst="rect">
            <a:avLst/>
          </a:prstGeom>
          <a:noFill/>
        </p:spPr>
        <p:txBody>
          <a:bodyPr wrap="square" rtlCol="0">
            <a:spAutoFit/>
          </a:bodyPr>
          <a:lstStyle/>
          <a:p>
            <a:r>
              <a:rPr lang="en-US" sz="3200" b="1" dirty="0">
                <a:solidFill>
                  <a:schemeClr val="accent2"/>
                </a:solidFill>
              </a:rPr>
              <a:t>0.2</a:t>
            </a:r>
          </a:p>
          <a:p>
            <a:r>
              <a:rPr lang="en-US" sz="3200" b="1" dirty="0">
                <a:solidFill>
                  <a:schemeClr val="accent2"/>
                </a:solidFill>
              </a:rPr>
              <a:t>FTE</a:t>
            </a:r>
          </a:p>
        </p:txBody>
      </p:sp>
      <p:sp>
        <p:nvSpPr>
          <p:cNvPr id="15" name="Rectangle 14"/>
          <p:cNvSpPr/>
          <p:nvPr/>
        </p:nvSpPr>
        <p:spPr>
          <a:xfrm>
            <a:off x="0" y="5804954"/>
            <a:ext cx="12191999" cy="10512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57200" indent="-457200">
              <a:buFont typeface="Arial" panose="020B0604020202020204" pitchFamily="34" charset="0"/>
              <a:buChar char="•"/>
            </a:pPr>
            <a:r>
              <a:rPr lang="en-US" sz="2800" dirty="0"/>
              <a:t>Training for faculty in Transformative Teaching &amp; Learning </a:t>
            </a:r>
          </a:p>
          <a:p>
            <a:pPr marL="457200" indent="-457200">
              <a:buFont typeface="Arial" panose="020B0604020202020204" pitchFamily="34" charset="0"/>
              <a:buChar char="•"/>
            </a:pPr>
            <a:r>
              <a:rPr lang="en-US" sz="2800" dirty="0"/>
              <a:t>Faculty, IA-II, instructional design, and technical support for creation of DLAs</a:t>
            </a:r>
          </a:p>
        </p:txBody>
      </p:sp>
      <p:sp>
        <p:nvSpPr>
          <p:cNvPr id="16" name="TextBox 15"/>
          <p:cNvSpPr txBox="1"/>
          <p:nvPr/>
        </p:nvSpPr>
        <p:spPr>
          <a:xfrm>
            <a:off x="2178007" y="3758307"/>
            <a:ext cx="1099225" cy="1077218"/>
          </a:xfrm>
          <a:prstGeom prst="rect">
            <a:avLst/>
          </a:prstGeom>
          <a:noFill/>
        </p:spPr>
        <p:txBody>
          <a:bodyPr wrap="square" rtlCol="0">
            <a:spAutoFit/>
          </a:bodyPr>
          <a:lstStyle/>
          <a:p>
            <a:r>
              <a:rPr lang="en-US" sz="3200" b="1" dirty="0">
                <a:solidFill>
                  <a:schemeClr val="accent2"/>
                </a:solidFill>
              </a:rPr>
              <a:t>0.2</a:t>
            </a:r>
          </a:p>
          <a:p>
            <a:r>
              <a:rPr lang="en-US" sz="3200" b="1" dirty="0">
                <a:solidFill>
                  <a:schemeClr val="accent2"/>
                </a:solidFill>
              </a:rPr>
              <a:t>FTE</a:t>
            </a:r>
          </a:p>
        </p:txBody>
      </p:sp>
    </p:spTree>
    <p:extLst>
      <p:ext uri="{BB962C8B-B14F-4D97-AF65-F5344CB8AC3E}">
        <p14:creationId xmlns:p14="http://schemas.microsoft.com/office/powerpoint/2010/main" val="26788434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4046988" y="1193376"/>
            <a:ext cx="5010912" cy="4087368"/>
            <a:chOff x="4816083" y="2885044"/>
            <a:chExt cx="2885044" cy="2885044"/>
          </a:xfrm>
        </p:grpSpPr>
        <p:sp>
          <p:nvSpPr>
            <p:cNvPr id="8" name="Isosceles Triangle 7"/>
            <p:cNvSpPr/>
            <p:nvPr/>
          </p:nvSpPr>
          <p:spPr>
            <a:xfrm>
              <a:off x="4816083" y="2885044"/>
              <a:ext cx="2885044" cy="2885044"/>
            </a:xfrm>
            <a:prstGeom prst="triangle">
              <a:avLst/>
            </a:prstGeom>
            <a:ln>
              <a:noFill/>
            </a:ln>
          </p:spPr>
          <p:style>
            <a:lnRef idx="2">
              <a:schemeClr val="accent5">
                <a:shade val="50000"/>
              </a:schemeClr>
            </a:lnRef>
            <a:fillRef idx="1">
              <a:schemeClr val="accent5"/>
            </a:fillRef>
            <a:effectRef idx="0">
              <a:schemeClr val="accent5"/>
            </a:effectRef>
            <a:fontRef idx="minor">
              <a:schemeClr val="lt1"/>
            </a:fontRef>
          </p:style>
        </p:sp>
        <p:sp>
          <p:nvSpPr>
            <p:cNvPr id="9" name="Isosceles Triangle 4"/>
            <p:cNvSpPr txBox="1"/>
            <p:nvPr/>
          </p:nvSpPr>
          <p:spPr>
            <a:xfrm>
              <a:off x="5537344" y="4327566"/>
              <a:ext cx="1442522" cy="1442522"/>
            </a:xfrm>
            <a:prstGeom prst="rect">
              <a:avLst/>
            </a:prstGeom>
            <a:ln>
              <a:noFill/>
            </a:ln>
          </p:spPr>
          <p:style>
            <a:lnRef idx="2">
              <a:schemeClr val="accent5">
                <a:shade val="50000"/>
              </a:schemeClr>
            </a:lnRef>
            <a:fillRef idx="1">
              <a:schemeClr val="accent5"/>
            </a:fillRef>
            <a:effectRef idx="0">
              <a:schemeClr val="accent5"/>
            </a:effectRef>
            <a:fontRef idx="minor">
              <a:schemeClr val="lt1"/>
            </a:fontRef>
          </p:style>
          <p:txBody>
            <a:bodyPr spcFirstLastPara="0" vert="horz" wrap="square" lIns="60960" tIns="60960" rIns="60960" bIns="60960" numCol="1" spcCol="1270" anchor="ctr" anchorCtr="0">
              <a:noAutofit/>
            </a:bodyPr>
            <a:lstStyle/>
            <a:p>
              <a:pPr lvl="0" algn="ctr" defTabSz="711200">
                <a:lnSpc>
                  <a:spcPct val="90000"/>
                </a:lnSpc>
                <a:spcBef>
                  <a:spcPct val="0"/>
                </a:spcBef>
                <a:spcAft>
                  <a:spcPct val="35000"/>
                </a:spcAft>
              </a:pPr>
              <a:r>
                <a:rPr lang="en-US" sz="2800" b="1" kern="1200" dirty="0"/>
                <a:t>The Learning Commons </a:t>
              </a:r>
            </a:p>
          </p:txBody>
        </p:sp>
      </p:grpSp>
      <p:sp>
        <p:nvSpPr>
          <p:cNvPr id="10" name="TextBox 9"/>
          <p:cNvSpPr txBox="1"/>
          <p:nvPr/>
        </p:nvSpPr>
        <p:spPr>
          <a:xfrm>
            <a:off x="3694840" y="1355750"/>
            <a:ext cx="1410878"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5"/>
                </a:solidFill>
              </a:rPr>
              <a:t>1:1 math tutoring </a:t>
            </a:r>
          </a:p>
        </p:txBody>
      </p:sp>
      <p:sp>
        <p:nvSpPr>
          <p:cNvPr id="11" name="TextBox 10"/>
          <p:cNvSpPr txBox="1"/>
          <p:nvPr/>
        </p:nvSpPr>
        <p:spPr>
          <a:xfrm>
            <a:off x="2542553" y="3014508"/>
            <a:ext cx="1328361"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5"/>
                </a:solidFill>
              </a:rPr>
              <a:t>Reading support</a:t>
            </a:r>
          </a:p>
        </p:txBody>
      </p:sp>
      <p:sp>
        <p:nvSpPr>
          <p:cNvPr id="12" name="TextBox 11"/>
          <p:cNvSpPr txBox="1"/>
          <p:nvPr/>
        </p:nvSpPr>
        <p:spPr>
          <a:xfrm>
            <a:off x="9410048" y="4853087"/>
            <a:ext cx="2130357"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5"/>
                </a:solidFill>
              </a:rPr>
              <a:t>Supplemental Instruction</a:t>
            </a:r>
          </a:p>
        </p:txBody>
      </p:sp>
      <p:sp>
        <p:nvSpPr>
          <p:cNvPr id="13" name="TextBox 12"/>
          <p:cNvSpPr txBox="1"/>
          <p:nvPr/>
        </p:nvSpPr>
        <p:spPr>
          <a:xfrm>
            <a:off x="1002437" y="4676068"/>
            <a:ext cx="2087301"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5"/>
                </a:solidFill>
              </a:rPr>
              <a:t>Academic support plans</a:t>
            </a:r>
          </a:p>
        </p:txBody>
      </p:sp>
      <p:sp>
        <p:nvSpPr>
          <p:cNvPr id="14" name="TextBox 13"/>
          <p:cNvSpPr txBox="1"/>
          <p:nvPr/>
        </p:nvSpPr>
        <p:spPr>
          <a:xfrm>
            <a:off x="5105718" y="172654"/>
            <a:ext cx="291461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5"/>
                </a:solidFill>
              </a:rPr>
              <a:t>Increased online access to services </a:t>
            </a:r>
          </a:p>
        </p:txBody>
      </p:sp>
      <p:sp>
        <p:nvSpPr>
          <p:cNvPr id="15" name="TextBox 14"/>
          <p:cNvSpPr txBox="1"/>
          <p:nvPr/>
        </p:nvSpPr>
        <p:spPr>
          <a:xfrm>
            <a:off x="8020328" y="1512078"/>
            <a:ext cx="2607415"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5"/>
                </a:solidFill>
              </a:rPr>
              <a:t>Increased support </a:t>
            </a:r>
          </a:p>
          <a:p>
            <a:r>
              <a:rPr lang="en-US" sz="2400" dirty="0">
                <a:solidFill>
                  <a:schemeClr val="accent5"/>
                </a:solidFill>
              </a:rPr>
              <a:t>for technology </a:t>
            </a:r>
          </a:p>
        </p:txBody>
      </p:sp>
      <p:sp>
        <p:nvSpPr>
          <p:cNvPr id="16" name="TextBox 15"/>
          <p:cNvSpPr txBox="1"/>
          <p:nvPr/>
        </p:nvSpPr>
        <p:spPr>
          <a:xfrm>
            <a:off x="9057900" y="2902747"/>
            <a:ext cx="1631241"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5"/>
                </a:solidFill>
              </a:rPr>
              <a:t>Embedded tutors</a:t>
            </a:r>
          </a:p>
        </p:txBody>
      </p:sp>
      <p:sp>
        <p:nvSpPr>
          <p:cNvPr id="18" name="TextBox 17"/>
          <p:cNvSpPr txBox="1"/>
          <p:nvPr/>
        </p:nvSpPr>
        <p:spPr>
          <a:xfrm>
            <a:off x="4759752" y="5507065"/>
            <a:ext cx="324465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5"/>
                </a:solidFill>
              </a:rPr>
              <a:t>On-demand classroom tutoring &amp; workshops</a:t>
            </a:r>
          </a:p>
        </p:txBody>
      </p:sp>
    </p:spTree>
    <p:extLst>
      <p:ext uri="{BB962C8B-B14F-4D97-AF65-F5344CB8AC3E}">
        <p14:creationId xmlns:p14="http://schemas.microsoft.com/office/powerpoint/2010/main" val="5636184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973209" y="1545842"/>
            <a:ext cx="4443984" cy="583499"/>
          </a:xfrm>
        </p:spPr>
        <p:txBody>
          <a:bodyPr/>
          <a:lstStyle/>
          <a:p>
            <a:pPr algn="ctr"/>
            <a:r>
              <a:rPr lang="en-US" sz="4000" dirty="0"/>
              <a:t>2018-2019</a:t>
            </a:r>
          </a:p>
        </p:txBody>
      </p:sp>
      <p:sp>
        <p:nvSpPr>
          <p:cNvPr id="4" name="Content Placeholder 3"/>
          <p:cNvSpPr>
            <a:spLocks noGrp="1"/>
          </p:cNvSpPr>
          <p:nvPr>
            <p:ph sz="half" idx="2"/>
          </p:nvPr>
        </p:nvSpPr>
        <p:spPr>
          <a:xfrm>
            <a:off x="758057" y="2081277"/>
            <a:ext cx="5625980" cy="5287711"/>
          </a:xfrm>
        </p:spPr>
        <p:txBody>
          <a:bodyPr>
            <a:noAutofit/>
          </a:bodyPr>
          <a:lstStyle/>
          <a:p>
            <a:pPr>
              <a:lnSpc>
                <a:spcPct val="150000"/>
              </a:lnSpc>
            </a:pPr>
            <a:r>
              <a:rPr lang="en-US" sz="2400" dirty="0"/>
              <a:t>25 sections supported by embedded tutors</a:t>
            </a:r>
          </a:p>
          <a:p>
            <a:pPr>
              <a:lnSpc>
                <a:spcPct val="150000"/>
              </a:lnSpc>
            </a:pPr>
            <a:r>
              <a:rPr lang="en-US" sz="2400" dirty="0"/>
              <a:t>70 sections supported by SI Leaders</a:t>
            </a:r>
          </a:p>
          <a:p>
            <a:pPr>
              <a:lnSpc>
                <a:spcPct val="100000"/>
              </a:lnSpc>
            </a:pPr>
            <a:r>
              <a:rPr lang="en-US" sz="2400" dirty="0"/>
              <a:t>Pilot of in-classroom tutoring and workshops by request</a:t>
            </a:r>
          </a:p>
          <a:p>
            <a:pPr>
              <a:lnSpc>
                <a:spcPct val="150000"/>
              </a:lnSpc>
            </a:pPr>
            <a:r>
              <a:rPr lang="en-US" sz="2400" dirty="0"/>
              <a:t>Online tutoring through </a:t>
            </a:r>
            <a:r>
              <a:rPr lang="en-US" sz="2400" dirty="0" err="1"/>
              <a:t>NetTutor</a:t>
            </a:r>
            <a:r>
              <a:rPr lang="en-US" sz="2400" dirty="0"/>
              <a:t> only</a:t>
            </a:r>
          </a:p>
          <a:p>
            <a:pPr>
              <a:lnSpc>
                <a:spcPct val="200000"/>
              </a:lnSpc>
            </a:pPr>
            <a:r>
              <a:rPr lang="en-US" sz="2400" dirty="0"/>
              <a:t>Math tutoring via group tutoring only</a:t>
            </a:r>
          </a:p>
        </p:txBody>
      </p:sp>
      <p:sp>
        <p:nvSpPr>
          <p:cNvPr id="5" name="Text Placeholder 4"/>
          <p:cNvSpPr>
            <a:spLocks noGrp="1"/>
          </p:cNvSpPr>
          <p:nvPr>
            <p:ph type="body" sz="quarter" idx="3"/>
          </p:nvPr>
        </p:nvSpPr>
        <p:spPr>
          <a:xfrm>
            <a:off x="7066027" y="1541447"/>
            <a:ext cx="4443984" cy="583498"/>
          </a:xfrm>
        </p:spPr>
        <p:txBody>
          <a:bodyPr/>
          <a:lstStyle/>
          <a:p>
            <a:pPr algn="ctr"/>
            <a:r>
              <a:rPr lang="en-US" sz="4000" dirty="0"/>
              <a:t>2019-2020</a:t>
            </a:r>
          </a:p>
        </p:txBody>
      </p:sp>
      <p:sp>
        <p:nvSpPr>
          <p:cNvPr id="6" name="Content Placeholder 5"/>
          <p:cNvSpPr>
            <a:spLocks noGrp="1"/>
          </p:cNvSpPr>
          <p:nvPr>
            <p:ph sz="quarter" idx="4"/>
          </p:nvPr>
        </p:nvSpPr>
        <p:spPr>
          <a:xfrm>
            <a:off x="6384037" y="2124945"/>
            <a:ext cx="5807964" cy="4985532"/>
          </a:xfrm>
        </p:spPr>
        <p:txBody>
          <a:bodyPr>
            <a:normAutofit/>
          </a:bodyPr>
          <a:lstStyle/>
          <a:p>
            <a:pPr>
              <a:lnSpc>
                <a:spcPct val="150000"/>
              </a:lnSpc>
            </a:pPr>
            <a:r>
              <a:rPr lang="en-US" sz="2400" dirty="0"/>
              <a:t>50 sections supported by embedded tutors</a:t>
            </a:r>
          </a:p>
          <a:p>
            <a:pPr>
              <a:lnSpc>
                <a:spcPct val="150000"/>
              </a:lnSpc>
            </a:pPr>
            <a:r>
              <a:rPr lang="en-US" sz="2400" dirty="0"/>
              <a:t>90 sections supported by SI Leaders</a:t>
            </a:r>
          </a:p>
          <a:p>
            <a:pPr>
              <a:lnSpc>
                <a:spcPct val="100000"/>
              </a:lnSpc>
            </a:pPr>
            <a:r>
              <a:rPr lang="en-US" sz="2400" dirty="0"/>
              <a:t>In classroom workshop and tutoring by request available across disciplines</a:t>
            </a:r>
          </a:p>
          <a:p>
            <a:pPr>
              <a:lnSpc>
                <a:spcPct val="100000"/>
              </a:lnSpc>
            </a:pPr>
            <a:r>
              <a:rPr lang="en-US" sz="2400" dirty="0"/>
              <a:t>6 sections supported by embedded online tutoring + </a:t>
            </a:r>
            <a:r>
              <a:rPr lang="en-US" sz="2400" dirty="0" err="1"/>
              <a:t>NetTutor</a:t>
            </a:r>
            <a:r>
              <a:rPr lang="en-US" sz="2400" dirty="0"/>
              <a:t> online tutoring</a:t>
            </a:r>
          </a:p>
          <a:p>
            <a:pPr>
              <a:lnSpc>
                <a:spcPct val="150000"/>
              </a:lnSpc>
            </a:pPr>
            <a:r>
              <a:rPr lang="en-US" sz="2400" dirty="0"/>
              <a:t>1:1 to 1:3 math tutoring</a:t>
            </a:r>
          </a:p>
        </p:txBody>
      </p:sp>
      <p:sp>
        <p:nvSpPr>
          <p:cNvPr id="20" name="Rectangle 19"/>
          <p:cNvSpPr/>
          <p:nvPr/>
        </p:nvSpPr>
        <p:spPr>
          <a:xfrm>
            <a:off x="1" y="0"/>
            <a:ext cx="12192000" cy="1250576"/>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dirty="0"/>
              <a:t> Academic Support in the Classroom</a:t>
            </a:r>
          </a:p>
        </p:txBody>
      </p:sp>
      <p:cxnSp>
        <p:nvCxnSpPr>
          <p:cNvPr id="7" name="Straight Connector 6"/>
          <p:cNvCxnSpPr/>
          <p:nvPr/>
        </p:nvCxnSpPr>
        <p:spPr>
          <a:xfrm flipH="1">
            <a:off x="6096001" y="1541447"/>
            <a:ext cx="26894" cy="5141741"/>
          </a:xfrm>
          <a:prstGeom prst="line">
            <a:avLst/>
          </a:prstGeom>
        </p:spPr>
        <p:style>
          <a:lnRef idx="2">
            <a:schemeClr val="accent5"/>
          </a:lnRef>
          <a:fillRef idx="0">
            <a:schemeClr val="accent5"/>
          </a:fillRef>
          <a:effectRef idx="1">
            <a:schemeClr val="accent5"/>
          </a:effectRef>
          <a:fontRef idx="minor">
            <a:schemeClr val="tx1"/>
          </a:fontRef>
        </p:style>
      </p:cxnSp>
    </p:spTree>
    <p:extLst>
      <p:ext uri="{BB962C8B-B14F-4D97-AF65-F5344CB8AC3E}">
        <p14:creationId xmlns:p14="http://schemas.microsoft.com/office/powerpoint/2010/main" val="12774266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1527586" y="1374290"/>
            <a:ext cx="10058400" cy="5887122"/>
          </a:xfrm>
        </p:spPr>
        <p:txBody>
          <a:bodyPr>
            <a:noAutofit/>
          </a:bodyPr>
          <a:lstStyle/>
          <a:p>
            <a:pPr>
              <a:lnSpc>
                <a:spcPct val="150000"/>
              </a:lnSpc>
            </a:pPr>
            <a:r>
              <a:rPr lang="en-US" sz="2400" dirty="0"/>
              <a:t>Reading support strategies across disciplines </a:t>
            </a:r>
          </a:p>
          <a:p>
            <a:pPr>
              <a:lnSpc>
                <a:spcPct val="150000"/>
              </a:lnSpc>
            </a:pPr>
            <a:r>
              <a:rPr lang="en-US" sz="2400" dirty="0"/>
              <a:t>Increased academic and soft skill coaching through Peer Mentors</a:t>
            </a:r>
          </a:p>
          <a:p>
            <a:pPr>
              <a:lnSpc>
                <a:spcPct val="150000"/>
              </a:lnSpc>
            </a:pPr>
            <a:r>
              <a:rPr lang="en-US" sz="2400" dirty="0"/>
              <a:t>Online Peer Mentor pilot</a:t>
            </a:r>
          </a:p>
          <a:p>
            <a:pPr>
              <a:lnSpc>
                <a:spcPct val="100000"/>
              </a:lnSpc>
            </a:pPr>
            <a:r>
              <a:rPr lang="en-US" sz="2400" dirty="0"/>
              <a:t>Collaboration/data sharing with Meta-Major counselors and Promise Scholar staff</a:t>
            </a:r>
          </a:p>
          <a:p>
            <a:pPr>
              <a:lnSpc>
                <a:spcPct val="150000"/>
              </a:lnSpc>
            </a:pPr>
            <a:r>
              <a:rPr lang="en-US" sz="2400" dirty="0"/>
              <a:t>Customized academic support plans </a:t>
            </a:r>
          </a:p>
          <a:p>
            <a:pPr>
              <a:lnSpc>
                <a:spcPct val="100000"/>
              </a:lnSpc>
            </a:pPr>
            <a:r>
              <a:rPr lang="en-US" sz="2400" dirty="0"/>
              <a:t>Additional research and technology support for students in collaboration with the Library and CTTL</a:t>
            </a:r>
          </a:p>
          <a:p>
            <a:pPr>
              <a:lnSpc>
                <a:spcPct val="150000"/>
              </a:lnSpc>
            </a:pPr>
            <a:r>
              <a:rPr lang="en-US" sz="2400" dirty="0"/>
              <a:t>Centralized academic support training</a:t>
            </a:r>
          </a:p>
        </p:txBody>
      </p:sp>
      <p:sp>
        <p:nvSpPr>
          <p:cNvPr id="20" name="Rectangle 19"/>
          <p:cNvSpPr/>
          <p:nvPr/>
        </p:nvSpPr>
        <p:spPr>
          <a:xfrm>
            <a:off x="0" y="0"/>
            <a:ext cx="12192000" cy="1252728"/>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dirty="0"/>
              <a:t> Additional Support</a:t>
            </a:r>
          </a:p>
        </p:txBody>
      </p:sp>
    </p:spTree>
    <p:extLst>
      <p:ext uri="{BB962C8B-B14F-4D97-AF65-F5344CB8AC3E}">
        <p14:creationId xmlns:p14="http://schemas.microsoft.com/office/powerpoint/2010/main" val="7631444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1999" cy="1517515"/>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pPr algn="ctr"/>
            <a:r>
              <a:rPr lang="en-US" sz="4800" dirty="0"/>
              <a:t>Resources Needed </a:t>
            </a:r>
          </a:p>
        </p:txBody>
      </p:sp>
      <p:sp>
        <p:nvSpPr>
          <p:cNvPr id="6" name="TextBox 5"/>
          <p:cNvSpPr txBox="1"/>
          <p:nvPr/>
        </p:nvSpPr>
        <p:spPr>
          <a:xfrm>
            <a:off x="1654963" y="1814698"/>
            <a:ext cx="6908124" cy="2246769"/>
          </a:xfrm>
          <a:prstGeom prst="rect">
            <a:avLst/>
          </a:prstGeom>
          <a:noFill/>
        </p:spPr>
        <p:txBody>
          <a:bodyPr wrap="square" rtlCol="0">
            <a:spAutoFit/>
          </a:bodyPr>
          <a:lstStyle/>
          <a:p>
            <a:pPr marL="285750" indent="-285750">
              <a:buFont typeface="Arial" panose="020B0604020202020204" pitchFamily="34" charset="0"/>
              <a:buChar char="•"/>
            </a:pPr>
            <a:r>
              <a:rPr lang="en-US" sz="2800" dirty="0"/>
              <a:t>Budget increase for peer &amp; </a:t>
            </a:r>
            <a:br>
              <a:rPr lang="en-US" sz="2800" dirty="0"/>
            </a:br>
            <a:r>
              <a:rPr lang="en-US" sz="2800" dirty="0"/>
              <a:t>graduate academic support leaders</a:t>
            </a:r>
          </a:p>
          <a:p>
            <a:pPr marL="285750" indent="-285750">
              <a:lnSpc>
                <a:spcPct val="150000"/>
              </a:lnSpc>
              <a:buFont typeface="Arial" panose="020B0604020202020204" pitchFamily="34" charset="0"/>
              <a:buChar char="•"/>
            </a:pPr>
            <a:r>
              <a:rPr lang="en-US" sz="2800" dirty="0"/>
              <a:t>Reading Apprenticeship training </a:t>
            </a:r>
          </a:p>
          <a:p>
            <a:pPr marL="285750" indent="-285750">
              <a:lnSpc>
                <a:spcPct val="150000"/>
              </a:lnSpc>
              <a:buFont typeface="Arial" panose="020B0604020202020204" pitchFamily="34" charset="0"/>
              <a:buChar char="•"/>
            </a:pPr>
            <a:r>
              <a:rPr lang="en-US" sz="2800" dirty="0"/>
              <a:t>English and Math manipulatives </a:t>
            </a:r>
          </a:p>
        </p:txBody>
      </p:sp>
      <p:pic>
        <p:nvPicPr>
          <p:cNvPr id="9" name="Picture 2" descr="Image result for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23873" y="4370442"/>
            <a:ext cx="177355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mage result for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8365" y="4358651"/>
            <a:ext cx="1773555" cy="22860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1950778" y="5816673"/>
            <a:ext cx="1408176" cy="707886"/>
          </a:xfrm>
          <a:prstGeom prst="rect">
            <a:avLst/>
          </a:prstGeom>
          <a:noFill/>
        </p:spPr>
        <p:txBody>
          <a:bodyPr wrap="square" rtlCol="0">
            <a:spAutoFit/>
          </a:bodyPr>
          <a:lstStyle/>
          <a:p>
            <a:r>
              <a:rPr lang="en-US" sz="2000" b="1" dirty="0">
                <a:solidFill>
                  <a:schemeClr val="accent5"/>
                </a:solidFill>
              </a:rPr>
              <a:t>Peer leaders</a:t>
            </a:r>
          </a:p>
        </p:txBody>
      </p:sp>
      <p:sp>
        <p:nvSpPr>
          <p:cNvPr id="13" name="TextBox 12"/>
          <p:cNvSpPr txBox="1"/>
          <p:nvPr/>
        </p:nvSpPr>
        <p:spPr>
          <a:xfrm>
            <a:off x="5109025" y="5816673"/>
            <a:ext cx="1408176" cy="646331"/>
          </a:xfrm>
          <a:prstGeom prst="rect">
            <a:avLst/>
          </a:prstGeom>
          <a:noFill/>
        </p:spPr>
        <p:txBody>
          <a:bodyPr wrap="square" rtlCol="0">
            <a:spAutoFit/>
          </a:bodyPr>
          <a:lstStyle/>
          <a:p>
            <a:pPr algn="ctr"/>
            <a:r>
              <a:rPr lang="en-US" b="1" dirty="0">
                <a:solidFill>
                  <a:schemeClr val="accent5"/>
                </a:solidFill>
              </a:rPr>
              <a:t>Graduate Tutors/IA II’s</a:t>
            </a:r>
          </a:p>
        </p:txBody>
      </p:sp>
      <p:pic>
        <p:nvPicPr>
          <p:cNvPr id="10" name="Picture 4" descr="Image result for math manipulative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62348" y="4302256"/>
            <a:ext cx="3929652" cy="2555744"/>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8"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62348" y="1517514"/>
            <a:ext cx="3929652" cy="2852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79700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sosceles Triangle 2"/>
          <p:cNvSpPr/>
          <p:nvPr/>
        </p:nvSpPr>
        <p:spPr>
          <a:xfrm>
            <a:off x="3657599" y="1551480"/>
            <a:ext cx="5010912" cy="4087368"/>
          </a:xfrm>
          <a:prstGeom prst="triangle">
            <a:avLst/>
          </a:prstGeom>
        </p:spPr>
        <p:style>
          <a:lnRef idx="2">
            <a:schemeClr val="accent3">
              <a:shade val="50000"/>
            </a:schemeClr>
          </a:lnRef>
          <a:fillRef idx="1">
            <a:schemeClr val="accent3"/>
          </a:fillRef>
          <a:effectRef idx="0">
            <a:schemeClr val="accent3"/>
          </a:effectRef>
          <a:fontRef idx="minor">
            <a:schemeClr val="lt1"/>
          </a:fontRef>
        </p:style>
      </p:sp>
      <p:sp>
        <p:nvSpPr>
          <p:cNvPr id="5" name="TextBox 4"/>
          <p:cNvSpPr txBox="1"/>
          <p:nvPr/>
        </p:nvSpPr>
        <p:spPr>
          <a:xfrm>
            <a:off x="1431206" y="3036914"/>
            <a:ext cx="2733869"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3">
                    <a:lumMod val="50000"/>
                  </a:schemeClr>
                </a:solidFill>
              </a:rPr>
              <a:t>Gateway to English </a:t>
            </a:r>
          </a:p>
        </p:txBody>
      </p:sp>
      <p:sp>
        <p:nvSpPr>
          <p:cNvPr id="6" name="TextBox 5"/>
          <p:cNvSpPr txBox="1"/>
          <p:nvPr/>
        </p:nvSpPr>
        <p:spPr>
          <a:xfrm>
            <a:off x="8668511" y="3036913"/>
            <a:ext cx="2621902"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3">
                    <a:lumMod val="50000"/>
                  </a:schemeClr>
                </a:solidFill>
              </a:rPr>
              <a:t>Gateway to Math </a:t>
            </a:r>
          </a:p>
        </p:txBody>
      </p:sp>
      <p:sp>
        <p:nvSpPr>
          <p:cNvPr id="7" name="TextBox 6"/>
          <p:cNvSpPr txBox="1"/>
          <p:nvPr/>
        </p:nvSpPr>
        <p:spPr>
          <a:xfrm>
            <a:off x="5663683" y="5906277"/>
            <a:ext cx="1156666" cy="461665"/>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err="1">
                <a:solidFill>
                  <a:schemeClr val="accent3">
                    <a:lumMod val="50000"/>
                  </a:schemeClr>
                </a:solidFill>
              </a:rPr>
              <a:t>EdTech</a:t>
            </a:r>
            <a:r>
              <a:rPr lang="en-US" sz="2400" dirty="0"/>
              <a:t> </a:t>
            </a:r>
          </a:p>
        </p:txBody>
      </p:sp>
      <p:sp>
        <p:nvSpPr>
          <p:cNvPr id="8" name="TextBox 7"/>
          <p:cNvSpPr txBox="1"/>
          <p:nvPr/>
        </p:nvSpPr>
        <p:spPr>
          <a:xfrm>
            <a:off x="5402424" y="453054"/>
            <a:ext cx="1735495"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3">
                    <a:lumMod val="50000"/>
                  </a:schemeClr>
                </a:solidFill>
              </a:rPr>
              <a:t>Disability Resources</a:t>
            </a:r>
          </a:p>
        </p:txBody>
      </p:sp>
      <p:sp>
        <p:nvSpPr>
          <p:cNvPr id="9" name="TextBox 8"/>
          <p:cNvSpPr txBox="1"/>
          <p:nvPr/>
        </p:nvSpPr>
        <p:spPr>
          <a:xfrm>
            <a:off x="5402424" y="3695070"/>
            <a:ext cx="2506531" cy="1384995"/>
          </a:xfrm>
          <a:prstGeom prst="rect">
            <a:avLst/>
          </a:prstGeom>
          <a:noFill/>
        </p:spPr>
        <p:txBody>
          <a:bodyPr wrap="square" rtlCol="0">
            <a:spAutoFit/>
          </a:bodyPr>
          <a:lstStyle/>
          <a:p>
            <a:r>
              <a:rPr lang="en-US" sz="2800" dirty="0">
                <a:solidFill>
                  <a:schemeClr val="bg1"/>
                </a:solidFill>
              </a:rPr>
              <a:t>Educational Access</a:t>
            </a:r>
          </a:p>
          <a:p>
            <a:r>
              <a:rPr lang="en-US" sz="2800" dirty="0">
                <a:solidFill>
                  <a:schemeClr val="bg1"/>
                </a:solidFill>
              </a:rPr>
              <a:t>Center</a:t>
            </a:r>
          </a:p>
        </p:txBody>
      </p:sp>
    </p:spTree>
    <p:extLst>
      <p:ext uri="{BB962C8B-B14F-4D97-AF65-F5344CB8AC3E}">
        <p14:creationId xmlns:p14="http://schemas.microsoft.com/office/powerpoint/2010/main" val="14152647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575" y="356281"/>
            <a:ext cx="5253135" cy="1327458"/>
          </a:xfrm>
        </p:spPr>
        <p:txBody>
          <a:bodyPr/>
          <a:lstStyle/>
          <a:p>
            <a:r>
              <a:rPr lang="en-US" b="1" dirty="0">
                <a:solidFill>
                  <a:schemeClr val="accent6"/>
                </a:solidFill>
              </a:rPr>
              <a:t>Gateway to Math/English</a:t>
            </a:r>
            <a:br>
              <a:rPr lang="en-US" b="1" dirty="0">
                <a:solidFill>
                  <a:schemeClr val="accent6"/>
                </a:solidFill>
              </a:rPr>
            </a:br>
            <a:endParaRPr lang="en-US" b="1" dirty="0">
              <a:solidFill>
                <a:schemeClr val="accent6"/>
              </a:solidFill>
            </a:endParaRPr>
          </a:p>
        </p:txBody>
      </p:sp>
      <p:sp>
        <p:nvSpPr>
          <p:cNvPr id="4" name="Text Placeholder 3"/>
          <p:cNvSpPr>
            <a:spLocks noGrp="1"/>
          </p:cNvSpPr>
          <p:nvPr>
            <p:ph type="body" sz="half" idx="2"/>
          </p:nvPr>
        </p:nvSpPr>
        <p:spPr>
          <a:xfrm>
            <a:off x="155575" y="1879682"/>
            <a:ext cx="5085184" cy="4886878"/>
          </a:xfrm>
        </p:spPr>
        <p:txBody>
          <a:bodyPr>
            <a:normAutofit/>
          </a:bodyPr>
          <a:lstStyle/>
          <a:p>
            <a:pPr marL="285750" indent="-285750">
              <a:buFont typeface="Wingdings" panose="05000000000000000000" pitchFamily="2" charset="2"/>
              <a:buChar char="§"/>
            </a:pPr>
            <a:r>
              <a:rPr lang="en-US" sz="2800" dirty="0"/>
              <a:t>Non-high school graduates</a:t>
            </a:r>
          </a:p>
          <a:p>
            <a:pPr marL="285750" indent="-285750">
              <a:buFont typeface="Wingdings" panose="05000000000000000000" pitchFamily="2" charset="2"/>
              <a:buChar char="§"/>
            </a:pPr>
            <a:r>
              <a:rPr lang="en-US" sz="2800" dirty="0"/>
              <a:t>Returning adult learners (+10 years outside of high school) </a:t>
            </a:r>
          </a:p>
          <a:p>
            <a:pPr marL="285750" indent="-285750">
              <a:buFont typeface="Wingdings" panose="05000000000000000000" pitchFamily="2" charset="2"/>
              <a:buChar char="§"/>
            </a:pPr>
            <a:r>
              <a:rPr lang="en-US" sz="2800" dirty="0"/>
              <a:t>Students with disabilities who had significant modification of their high school curriculum </a:t>
            </a:r>
          </a:p>
          <a:p>
            <a:pPr marL="285750" indent="-285750">
              <a:buFont typeface="Wingdings" panose="05000000000000000000" pitchFamily="2" charset="2"/>
              <a:buChar char="§"/>
            </a:pPr>
            <a:r>
              <a:rPr lang="en-US" sz="2800" dirty="0"/>
              <a:t>Students who do not have a transfer/degree goal</a:t>
            </a:r>
          </a:p>
          <a:p>
            <a:pPr marL="285750" indent="-285750">
              <a:buFont typeface="Wingdings" panose="05000000000000000000" pitchFamily="2" charset="2"/>
              <a:buChar char="§"/>
            </a:pPr>
            <a:endParaRPr lang="en-US" dirty="0"/>
          </a:p>
        </p:txBody>
      </p:sp>
      <p:sp>
        <p:nvSpPr>
          <p:cNvPr id="5" name="AutoShape 6"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ounded Rectangle 7"/>
          <p:cNvSpPr/>
          <p:nvPr/>
        </p:nvSpPr>
        <p:spPr>
          <a:xfrm>
            <a:off x="7417837" y="569167"/>
            <a:ext cx="4774163" cy="1894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EDAC 811 – Self paced, individualized modules  to provide accelerated acquisition of fundamental math skills. Facilitated by IA-II provides structured environment for completion. Utilize DLAs that span the curriculum.  </a:t>
            </a:r>
          </a:p>
        </p:txBody>
      </p:sp>
      <p:sp>
        <p:nvSpPr>
          <p:cNvPr id="15" name="Rounded Rectangle 14"/>
          <p:cNvSpPr/>
          <p:nvPr/>
        </p:nvSpPr>
        <p:spPr>
          <a:xfrm>
            <a:off x="7417837" y="3921968"/>
            <a:ext cx="4774163" cy="189411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tx1"/>
                </a:solidFill>
              </a:rPr>
              <a:t>EDAC 846 – Self-paced, individualized modules to provide accelerated acquisition of fundamental English skills. Utilize DLAs that span the curriculum. </a:t>
            </a:r>
          </a:p>
        </p:txBody>
      </p:sp>
      <p:pic>
        <p:nvPicPr>
          <p:cNvPr id="9" name="Pictur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01972" y="620485"/>
            <a:ext cx="1791477" cy="1791477"/>
          </a:xfrm>
          <a:prstGeom prst="rect">
            <a:avLst/>
          </a:prstGeom>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625613" y="3870648"/>
            <a:ext cx="1792224" cy="1792224"/>
          </a:xfrm>
          <a:prstGeom prst="rect">
            <a:avLst/>
          </a:prstGeom>
        </p:spPr>
      </p:pic>
    </p:spTree>
    <p:extLst>
      <p:ext uri="{BB962C8B-B14F-4D97-AF65-F5344CB8AC3E}">
        <p14:creationId xmlns:p14="http://schemas.microsoft.com/office/powerpoint/2010/main" val="22874212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234400" y="1556103"/>
            <a:ext cx="4918513" cy="4511210"/>
          </a:xfrm>
        </p:spPr>
        <p:txBody>
          <a:bodyPr>
            <a:noAutofit/>
          </a:bodyPr>
          <a:lstStyle/>
          <a:p>
            <a:pPr marL="285750" indent="-285750">
              <a:buFont typeface="Arial" panose="020B0604020202020204" pitchFamily="34" charset="0"/>
              <a:buChar char="•"/>
            </a:pPr>
            <a:r>
              <a:rPr lang="en-US" sz="2800" dirty="0"/>
              <a:t>Available to all students </a:t>
            </a:r>
          </a:p>
          <a:p>
            <a:pPr marL="285750" indent="-285750">
              <a:buFont typeface="Arial" panose="020B0604020202020204" pitchFamily="34" charset="0"/>
              <a:buChar char="•"/>
            </a:pPr>
            <a:r>
              <a:rPr lang="en-US" sz="2800" dirty="0"/>
              <a:t>Provides students opportunity for Universal Design for Learning by giving them access to technology tools (hardware and software) along with support/strategies to use these tools successfully </a:t>
            </a:r>
          </a:p>
        </p:txBody>
      </p:sp>
      <p:sp>
        <p:nvSpPr>
          <p:cNvPr id="5" name="Title 1"/>
          <p:cNvSpPr>
            <a:spLocks noGrp="1"/>
          </p:cNvSpPr>
          <p:nvPr>
            <p:ph type="title"/>
          </p:nvPr>
        </p:nvSpPr>
        <p:spPr>
          <a:xfrm>
            <a:off x="234400" y="524182"/>
            <a:ext cx="4700359" cy="655403"/>
          </a:xfrm>
        </p:spPr>
        <p:txBody>
          <a:bodyPr/>
          <a:lstStyle/>
          <a:p>
            <a:r>
              <a:rPr lang="en-US" b="1" dirty="0" err="1">
                <a:solidFill>
                  <a:schemeClr val="accent6"/>
                </a:solidFill>
              </a:rPr>
              <a:t>EdTech</a:t>
            </a:r>
            <a:r>
              <a:rPr lang="en-US" b="1" dirty="0">
                <a:solidFill>
                  <a:schemeClr val="accent6"/>
                </a:solidFill>
              </a:rPr>
              <a:t> </a:t>
            </a:r>
            <a:br>
              <a:rPr lang="en-US" b="1" dirty="0">
                <a:solidFill>
                  <a:schemeClr val="accent6"/>
                </a:solidFill>
              </a:rPr>
            </a:br>
            <a:r>
              <a:rPr lang="en-US" b="1" dirty="0">
                <a:solidFill>
                  <a:schemeClr val="accent6"/>
                </a:solidFill>
              </a:rPr>
              <a:t> </a:t>
            </a:r>
          </a:p>
        </p:txBody>
      </p:sp>
      <p:pic>
        <p:nvPicPr>
          <p:cNvPr id="2050" name="Picture 2" descr="Image result for smartpe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6048110">
            <a:off x="8981136" y="3774126"/>
            <a:ext cx="3692091" cy="212429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Export to Microsoft Word"/>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1322893">
            <a:off x="6671347" y="332826"/>
            <a:ext cx="4215201" cy="2446555"/>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a:stretch>
            <a:fillRect/>
          </a:stretch>
        </p:blipFill>
        <p:spPr>
          <a:xfrm>
            <a:off x="5993605" y="3079393"/>
            <a:ext cx="3741883" cy="2490691"/>
          </a:xfrm>
          <a:prstGeom prst="rect">
            <a:avLst/>
          </a:prstGeom>
        </p:spPr>
      </p:pic>
    </p:spTree>
    <p:extLst>
      <p:ext uri="{BB962C8B-B14F-4D97-AF65-F5344CB8AC3E}">
        <p14:creationId xmlns:p14="http://schemas.microsoft.com/office/powerpoint/2010/main" val="12377272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1"/>
            <a:ext cx="12191999" cy="1517515"/>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4800" dirty="0"/>
              <a:t>Resources Needed </a:t>
            </a:r>
          </a:p>
        </p:txBody>
      </p:sp>
      <p:sp>
        <p:nvSpPr>
          <p:cNvPr id="3" name="Rectangle 2"/>
          <p:cNvSpPr/>
          <p:nvPr/>
        </p:nvSpPr>
        <p:spPr>
          <a:xfrm>
            <a:off x="0" y="6139910"/>
            <a:ext cx="12191999" cy="71629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dirty="0"/>
              <a:t>Faculty, IA-II, instructional design, and technical support for creation of DLAs</a:t>
            </a:r>
          </a:p>
        </p:txBody>
      </p:sp>
      <p:pic>
        <p:nvPicPr>
          <p:cNvPr id="5" name="Picture 2" descr="Image result for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8400" y="1665082"/>
            <a:ext cx="1773556" cy="228600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Image result for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1956" y="3448652"/>
            <a:ext cx="1773556" cy="228600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Image result for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41306" y="1665082"/>
            <a:ext cx="1773556" cy="2286001"/>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1272742" y="2808082"/>
            <a:ext cx="1446774" cy="954107"/>
          </a:xfrm>
          <a:prstGeom prst="rect">
            <a:avLst/>
          </a:prstGeom>
          <a:noFill/>
        </p:spPr>
        <p:txBody>
          <a:bodyPr wrap="square" rtlCol="0">
            <a:spAutoFit/>
          </a:bodyPr>
          <a:lstStyle/>
          <a:p>
            <a:pPr algn="ctr"/>
            <a:r>
              <a:rPr lang="en-US" sz="3200" b="1" dirty="0">
                <a:solidFill>
                  <a:schemeClr val="accent3"/>
                </a:solidFill>
              </a:rPr>
              <a:t>OVL</a:t>
            </a:r>
          </a:p>
          <a:p>
            <a:r>
              <a:rPr lang="en-US" sz="2400" b="1" dirty="0">
                <a:solidFill>
                  <a:schemeClr val="accent3"/>
                </a:solidFill>
              </a:rPr>
              <a:t>3 </a:t>
            </a:r>
            <a:r>
              <a:rPr lang="en-US" sz="2400" b="1" dirty="0" err="1">
                <a:solidFill>
                  <a:schemeClr val="accent3"/>
                </a:solidFill>
              </a:rPr>
              <a:t>hrs</a:t>
            </a:r>
            <a:r>
              <a:rPr lang="en-US" sz="2400" b="1" dirty="0">
                <a:solidFill>
                  <a:schemeClr val="accent3"/>
                </a:solidFill>
              </a:rPr>
              <a:t>/</a:t>
            </a:r>
            <a:r>
              <a:rPr lang="en-US" sz="2400" b="1" dirty="0" err="1">
                <a:solidFill>
                  <a:schemeClr val="accent3"/>
                </a:solidFill>
              </a:rPr>
              <a:t>wk</a:t>
            </a:r>
            <a:r>
              <a:rPr lang="en-US" sz="2400" b="1" dirty="0">
                <a:solidFill>
                  <a:schemeClr val="accent3"/>
                </a:solidFill>
              </a:rPr>
              <a:t> </a:t>
            </a:r>
          </a:p>
        </p:txBody>
      </p:sp>
      <p:sp>
        <p:nvSpPr>
          <p:cNvPr id="9" name="TextBox 8"/>
          <p:cNvSpPr txBox="1"/>
          <p:nvPr/>
        </p:nvSpPr>
        <p:spPr>
          <a:xfrm>
            <a:off x="4739615" y="3059270"/>
            <a:ext cx="1675247" cy="769441"/>
          </a:xfrm>
          <a:prstGeom prst="rect">
            <a:avLst/>
          </a:prstGeom>
          <a:noFill/>
        </p:spPr>
        <p:txBody>
          <a:bodyPr wrap="square" rtlCol="0">
            <a:spAutoFit/>
          </a:bodyPr>
          <a:lstStyle/>
          <a:p>
            <a:pPr algn="ctr"/>
            <a:r>
              <a:rPr lang="en-US" sz="2200" b="1" dirty="0">
                <a:solidFill>
                  <a:schemeClr val="accent3"/>
                </a:solidFill>
              </a:rPr>
              <a:t>IA-II Math </a:t>
            </a:r>
          </a:p>
          <a:p>
            <a:r>
              <a:rPr lang="en-US" sz="2200" b="1" dirty="0">
                <a:solidFill>
                  <a:schemeClr val="accent3"/>
                </a:solidFill>
              </a:rPr>
              <a:t>40% of FT</a:t>
            </a:r>
          </a:p>
        </p:txBody>
      </p:sp>
      <p:sp>
        <p:nvSpPr>
          <p:cNvPr id="10" name="TextBox 9"/>
          <p:cNvSpPr txBox="1"/>
          <p:nvPr/>
        </p:nvSpPr>
        <p:spPr>
          <a:xfrm>
            <a:off x="2843391" y="4534324"/>
            <a:ext cx="1870686" cy="1200329"/>
          </a:xfrm>
          <a:prstGeom prst="rect">
            <a:avLst/>
          </a:prstGeom>
          <a:noFill/>
        </p:spPr>
        <p:txBody>
          <a:bodyPr wrap="square" rtlCol="0">
            <a:spAutoFit/>
          </a:bodyPr>
          <a:lstStyle/>
          <a:p>
            <a:pPr algn="ctr"/>
            <a:r>
              <a:rPr lang="en-US" sz="2400" b="1" dirty="0">
                <a:solidFill>
                  <a:schemeClr val="accent3"/>
                </a:solidFill>
              </a:rPr>
              <a:t>IA-II </a:t>
            </a:r>
          </a:p>
          <a:p>
            <a:pPr algn="ctr"/>
            <a:r>
              <a:rPr lang="en-US" sz="2400" b="1" dirty="0">
                <a:solidFill>
                  <a:schemeClr val="accent3"/>
                </a:solidFill>
              </a:rPr>
              <a:t>English</a:t>
            </a:r>
          </a:p>
          <a:p>
            <a:pPr algn="ctr"/>
            <a:r>
              <a:rPr lang="en-US" sz="2400" b="1" dirty="0">
                <a:solidFill>
                  <a:schemeClr val="accent3"/>
                </a:solidFill>
              </a:rPr>
              <a:t>PT</a:t>
            </a:r>
          </a:p>
        </p:txBody>
      </p:sp>
      <p:pic>
        <p:nvPicPr>
          <p:cNvPr id="3074" name="Picture 2" descr="Image result for computer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19090" y="2107657"/>
            <a:ext cx="3492501" cy="3492501"/>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7384190" y="2995015"/>
            <a:ext cx="3162300" cy="1200329"/>
          </a:xfrm>
          <a:prstGeom prst="rect">
            <a:avLst/>
          </a:prstGeom>
          <a:noFill/>
        </p:spPr>
        <p:txBody>
          <a:bodyPr wrap="square" rtlCol="0">
            <a:spAutoFit/>
          </a:bodyPr>
          <a:lstStyle/>
          <a:p>
            <a:pPr algn="ctr"/>
            <a:r>
              <a:rPr lang="en-US" sz="3600" b="1" dirty="0" err="1">
                <a:solidFill>
                  <a:schemeClr val="accent6">
                    <a:lumMod val="75000"/>
                  </a:schemeClr>
                </a:solidFill>
              </a:rPr>
              <a:t>EdTech</a:t>
            </a:r>
            <a:r>
              <a:rPr lang="en-US" sz="3600" b="1" dirty="0">
                <a:solidFill>
                  <a:schemeClr val="accent6">
                    <a:lumMod val="75000"/>
                  </a:schemeClr>
                </a:solidFill>
              </a:rPr>
              <a:t> for Loans  </a:t>
            </a:r>
          </a:p>
        </p:txBody>
      </p:sp>
    </p:spTree>
    <p:extLst>
      <p:ext uri="{BB962C8B-B14F-4D97-AF65-F5344CB8AC3E}">
        <p14:creationId xmlns:p14="http://schemas.microsoft.com/office/powerpoint/2010/main" val="39328457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3349" y="3426"/>
            <a:ext cx="10330250" cy="923330"/>
          </a:xfrm>
          <a:prstGeom prst="rect">
            <a:avLst/>
          </a:prstGeom>
          <a:noFill/>
        </p:spPr>
        <p:txBody>
          <a:bodyPr wrap="square" rtlCol="0">
            <a:spAutoFit/>
          </a:bodyPr>
          <a:lstStyle/>
          <a:p>
            <a:r>
              <a:rPr lang="en-US" sz="5400" b="1" dirty="0">
                <a:solidFill>
                  <a:srgbClr val="C00000"/>
                </a:solidFill>
              </a:rPr>
              <a:t>Training: Wanted and Needed! </a:t>
            </a:r>
          </a:p>
        </p:txBody>
      </p:sp>
      <p:pic>
        <p:nvPicPr>
          <p:cNvPr id="4100" name="Picture 4" descr="Image result for train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960" y="926756"/>
            <a:ext cx="11466040" cy="593124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988541" y="1188366"/>
            <a:ext cx="2718486" cy="1323439"/>
          </a:xfrm>
          <a:prstGeom prst="rect">
            <a:avLst/>
          </a:prstGeom>
          <a:noFill/>
        </p:spPr>
        <p:txBody>
          <a:bodyPr wrap="square" rtlCol="0">
            <a:spAutoFit/>
          </a:bodyPr>
          <a:lstStyle/>
          <a:p>
            <a:r>
              <a:rPr lang="en-US" sz="4000" dirty="0"/>
              <a:t>Addressing skill gaps </a:t>
            </a:r>
          </a:p>
        </p:txBody>
      </p:sp>
      <p:sp>
        <p:nvSpPr>
          <p:cNvPr id="6" name="TextBox 5"/>
          <p:cNvSpPr txBox="1"/>
          <p:nvPr/>
        </p:nvSpPr>
        <p:spPr>
          <a:xfrm>
            <a:off x="9572368" y="1188366"/>
            <a:ext cx="2619632" cy="1323439"/>
          </a:xfrm>
          <a:prstGeom prst="rect">
            <a:avLst/>
          </a:prstGeom>
          <a:noFill/>
        </p:spPr>
        <p:txBody>
          <a:bodyPr wrap="square" rtlCol="0">
            <a:spAutoFit/>
          </a:bodyPr>
          <a:lstStyle/>
          <a:p>
            <a:r>
              <a:rPr lang="en-US" sz="4000" dirty="0"/>
              <a:t>Infusing soft skills</a:t>
            </a:r>
          </a:p>
        </p:txBody>
      </p:sp>
      <p:sp>
        <p:nvSpPr>
          <p:cNvPr id="7" name="TextBox 6"/>
          <p:cNvSpPr txBox="1"/>
          <p:nvPr/>
        </p:nvSpPr>
        <p:spPr>
          <a:xfrm>
            <a:off x="725960" y="6488668"/>
            <a:ext cx="6326659" cy="369332"/>
          </a:xfrm>
          <a:prstGeom prst="rect">
            <a:avLst/>
          </a:prstGeom>
          <a:noFill/>
        </p:spPr>
        <p:txBody>
          <a:bodyPr wrap="square" rtlCol="0">
            <a:spAutoFit/>
          </a:bodyPr>
          <a:lstStyle/>
          <a:p>
            <a:r>
              <a:rPr lang="en-US" dirty="0"/>
              <a:t>Source: Faculty focus group conducted by CSI Committee </a:t>
            </a:r>
          </a:p>
        </p:txBody>
      </p:sp>
    </p:spTree>
    <p:extLst>
      <p:ext uri="{BB962C8B-B14F-4D97-AF65-F5344CB8AC3E}">
        <p14:creationId xmlns:p14="http://schemas.microsoft.com/office/powerpoint/2010/main" val="121753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Image result for fram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38" y="-94891"/>
            <a:ext cx="12269638" cy="6952891"/>
          </a:xfrm>
          <a:prstGeom prst="rect">
            <a:avLst/>
          </a:prstGeom>
          <a:noFill/>
          <a:extLst>
            <a:ext uri="{909E8E84-426E-40DD-AFC4-6F175D3DCCD1}">
              <a14:hiddenFill xmlns:a14="http://schemas.microsoft.com/office/drawing/2010/main">
                <a:solidFill>
                  <a:srgbClr val="FFFFFF"/>
                </a:solidFill>
              </a14:hiddenFill>
            </a:ext>
          </a:extLst>
        </p:spPr>
      </p:pic>
      <p:sp>
        <p:nvSpPr>
          <p:cNvPr id="3" name="Content Placeholder 2"/>
          <p:cNvSpPr>
            <a:spLocks noGrp="1"/>
          </p:cNvSpPr>
          <p:nvPr>
            <p:ph idx="1"/>
          </p:nvPr>
        </p:nvSpPr>
        <p:spPr>
          <a:xfrm>
            <a:off x="1256581" y="1000663"/>
            <a:ext cx="9601200" cy="4804913"/>
          </a:xfrm>
        </p:spPr>
        <p:txBody>
          <a:bodyPr>
            <a:noAutofit/>
          </a:bodyPr>
          <a:lstStyle/>
          <a:p>
            <a:r>
              <a:rPr lang="en-US" sz="3200" b="1" dirty="0">
                <a:solidFill>
                  <a:schemeClr val="accent5"/>
                </a:solidFill>
              </a:rPr>
              <a:t>The Problem: </a:t>
            </a:r>
            <a:r>
              <a:rPr lang="en-US" sz="2800" dirty="0"/>
              <a:t>Historical inequities in English and Math placement disproportionally impacts students of color and their college completion </a:t>
            </a:r>
          </a:p>
          <a:p>
            <a:r>
              <a:rPr lang="en-US" sz="3200" b="1" dirty="0">
                <a:solidFill>
                  <a:schemeClr val="accent5"/>
                </a:solidFill>
              </a:rPr>
              <a:t>The State’s Fix: </a:t>
            </a:r>
            <a:r>
              <a:rPr lang="en-US" sz="2800" dirty="0"/>
              <a:t>AB 705, unfunded mandate, eliminates placements based on high-stakes testing and limits pre-transfer course sequences </a:t>
            </a:r>
          </a:p>
          <a:p>
            <a:r>
              <a:rPr lang="en-US" sz="3200" b="1" dirty="0">
                <a:solidFill>
                  <a:schemeClr val="accent5"/>
                </a:solidFill>
              </a:rPr>
              <a:t>The Goal: </a:t>
            </a:r>
            <a:r>
              <a:rPr lang="en-US" sz="2800" dirty="0"/>
              <a:t>Increase English and Math throughput </a:t>
            </a:r>
          </a:p>
          <a:p>
            <a:r>
              <a:rPr lang="en-US" sz="3200" b="1" dirty="0">
                <a:solidFill>
                  <a:schemeClr val="accent5"/>
                </a:solidFill>
              </a:rPr>
              <a:t>The Charge: </a:t>
            </a:r>
            <a:r>
              <a:rPr lang="en-US" sz="2800" dirty="0"/>
              <a:t>Colleges must innovate to integrate services and supports as students take college level English and Math classes </a:t>
            </a:r>
          </a:p>
        </p:txBody>
      </p:sp>
    </p:spTree>
    <p:extLst>
      <p:ext uri="{BB962C8B-B14F-4D97-AF65-F5344CB8AC3E}">
        <p14:creationId xmlns:p14="http://schemas.microsoft.com/office/powerpoint/2010/main" val="39947846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5727" y="1153936"/>
            <a:ext cx="6586273" cy="4295396"/>
          </a:xfrm>
          <a:prstGeom prst="rect">
            <a:avLst/>
          </a:prstGeom>
          <a:noFill/>
          <a:extLst>
            <a:ext uri="{909E8E84-426E-40DD-AFC4-6F175D3DCCD1}">
              <a14:hiddenFill xmlns:a14="http://schemas.microsoft.com/office/drawing/2010/main">
                <a:solidFill>
                  <a:srgbClr val="FFFFFF"/>
                </a:solidFill>
              </a14:hiddenFill>
            </a:ext>
          </a:extLst>
        </p:spPr>
      </p:pic>
      <p:sp>
        <p:nvSpPr>
          <p:cNvPr id="6" name="Subtitle 2"/>
          <p:cNvSpPr txBox="1">
            <a:spLocks/>
          </p:cNvSpPr>
          <p:nvPr/>
        </p:nvSpPr>
        <p:spPr>
          <a:xfrm>
            <a:off x="259493" y="2052379"/>
            <a:ext cx="4905632" cy="3063319"/>
          </a:xfrm>
          <a:prstGeom prst="rect">
            <a:avLst/>
          </a:prstGeom>
        </p:spPr>
        <p:txBody>
          <a:bodyPr vert="horz" lIns="91440" tIns="45720" rIns="91440" bIns="45720" rtlCol="0">
            <a:noAutofit/>
          </a:bodyPr>
          <a:lst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9pPr>
          </a:lstStyle>
          <a:p>
            <a:pPr marL="0" indent="0">
              <a:buNone/>
            </a:pPr>
            <a:r>
              <a:rPr lang="en-US" sz="4800" b="1" dirty="0">
                <a:solidFill>
                  <a:srgbClr val="C00000"/>
                </a:solidFill>
              </a:rPr>
              <a:t>Increased persistence = Increased graduation rates! </a:t>
            </a:r>
          </a:p>
        </p:txBody>
      </p:sp>
    </p:spTree>
    <p:extLst>
      <p:ext uri="{BB962C8B-B14F-4D97-AF65-F5344CB8AC3E}">
        <p14:creationId xmlns:p14="http://schemas.microsoft.com/office/powerpoint/2010/main" val="32820924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31952" y="1655421"/>
            <a:ext cx="9612971" cy="2852737"/>
          </a:xfrm>
        </p:spPr>
        <p:txBody>
          <a:bodyPr>
            <a:normAutofit fontScale="90000"/>
          </a:bodyPr>
          <a:lstStyle/>
          <a:p>
            <a:r>
              <a:rPr lang="en-US" b="1" dirty="0">
                <a:solidFill>
                  <a:schemeClr val="accent5"/>
                </a:solidFill>
              </a:rPr>
              <a:t>Addendum :</a:t>
            </a:r>
            <a:br>
              <a:rPr lang="en-US" b="1" dirty="0">
                <a:solidFill>
                  <a:schemeClr val="accent5"/>
                </a:solidFill>
              </a:rPr>
            </a:br>
            <a:r>
              <a:rPr lang="en-US" b="1" dirty="0"/>
              <a:t>The </a:t>
            </a:r>
            <a:br>
              <a:rPr lang="en-US" b="1" dirty="0"/>
            </a:br>
            <a:r>
              <a:rPr lang="en-US" b="1" dirty="0">
                <a:solidFill>
                  <a:schemeClr val="tx1"/>
                </a:solidFill>
              </a:rPr>
              <a:t>Memos</a:t>
            </a:r>
          </a:p>
        </p:txBody>
      </p:sp>
      <p:sp>
        <p:nvSpPr>
          <p:cNvPr id="3" name="Text Placeholder 2"/>
          <p:cNvSpPr>
            <a:spLocks noGrp="1"/>
          </p:cNvSpPr>
          <p:nvPr>
            <p:ph type="body" idx="1"/>
          </p:nvPr>
        </p:nvSpPr>
        <p:spPr>
          <a:xfrm>
            <a:off x="1319501" y="4702711"/>
            <a:ext cx="9612971" cy="1143324"/>
          </a:xfrm>
        </p:spPr>
        <p:txBody>
          <a:bodyPr>
            <a:normAutofit/>
          </a:bodyPr>
          <a:lstStyle/>
          <a:p>
            <a:r>
              <a:rPr lang="en-US" dirty="0"/>
              <a:t>Guidance from California Community Colleges Chancellor’s Office (CCCCO)</a:t>
            </a:r>
          </a:p>
        </p:txBody>
      </p:sp>
    </p:spTree>
    <p:extLst>
      <p:ext uri="{BB962C8B-B14F-4D97-AF65-F5344CB8AC3E}">
        <p14:creationId xmlns:p14="http://schemas.microsoft.com/office/powerpoint/2010/main" val="105696032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648774" y="0"/>
            <a:ext cx="11645563" cy="6858000"/>
          </a:xfrm>
          <a:prstGeom prst="rect">
            <a:avLst/>
          </a:prstGeom>
        </p:spPr>
      </p:pic>
      <p:sp>
        <p:nvSpPr>
          <p:cNvPr id="3" name="TextBox 2"/>
          <p:cNvSpPr txBox="1"/>
          <p:nvPr/>
        </p:nvSpPr>
        <p:spPr>
          <a:xfrm>
            <a:off x="723898" y="139960"/>
            <a:ext cx="5564935" cy="4893647"/>
          </a:xfrm>
          <a:prstGeom prst="rect">
            <a:avLst/>
          </a:prstGeom>
          <a:noFill/>
        </p:spPr>
        <p:txBody>
          <a:bodyPr wrap="square" rtlCol="0">
            <a:spAutoFit/>
          </a:bodyPr>
          <a:lstStyle/>
          <a:p>
            <a:pPr marL="285750" indent="-285750">
              <a:buFont typeface="Arial" panose="020B0604020202020204" pitchFamily="34" charset="0"/>
              <a:buChar char="•"/>
            </a:pPr>
            <a:r>
              <a:rPr lang="en-US" sz="2400" dirty="0"/>
              <a:t>AB 705 stresses a maximum of 1 year time frame</a:t>
            </a:r>
          </a:p>
          <a:p>
            <a:pPr marL="285750" indent="-285750">
              <a:buFont typeface="Arial" panose="020B0604020202020204" pitchFamily="34" charset="0"/>
              <a:buChar char="•"/>
            </a:pPr>
            <a:r>
              <a:rPr lang="en-US" sz="2400" dirty="0"/>
              <a:t>One year limit begins once individual students begin taking math &amp; English courses that are part of a sequence leading to transfer level </a:t>
            </a:r>
          </a:p>
          <a:p>
            <a:pPr marL="285750" indent="-285750">
              <a:buFont typeface="Arial" panose="020B0604020202020204" pitchFamily="34" charset="0"/>
              <a:buChar char="•"/>
            </a:pPr>
            <a:r>
              <a:rPr lang="en-US" sz="2400" dirty="0">
                <a:solidFill>
                  <a:srgbClr val="C00000"/>
                </a:solidFill>
              </a:rPr>
              <a:t>Prep activities do not count as part of the 1 year time frame for AB 705 </a:t>
            </a:r>
          </a:p>
          <a:p>
            <a:pPr marL="285750" indent="-285750">
              <a:buFont typeface="Arial" panose="020B0604020202020204" pitchFamily="34" charset="0"/>
              <a:buChar char="•"/>
            </a:pPr>
            <a:r>
              <a:rPr lang="en-US" sz="2400" i="1" dirty="0"/>
              <a:t>Funding formula favors completion of math &amp; English in 1</a:t>
            </a:r>
            <a:r>
              <a:rPr lang="en-US" sz="2400" i="1" baseline="30000" dirty="0"/>
              <a:t>st</a:t>
            </a:r>
            <a:r>
              <a:rPr lang="en-US" sz="2400" i="1" dirty="0"/>
              <a:t> year of enrollment</a:t>
            </a:r>
          </a:p>
          <a:p>
            <a:r>
              <a:rPr lang="en-US" dirty="0"/>
              <a:t>			    - July 11, 2018 Memo from CCCCO</a:t>
            </a:r>
          </a:p>
          <a:p>
            <a:endParaRPr lang="en-US" sz="2400" i="1" dirty="0"/>
          </a:p>
        </p:txBody>
      </p:sp>
      <p:sp>
        <p:nvSpPr>
          <p:cNvPr id="6" name="TextBox 5"/>
          <p:cNvSpPr txBox="1"/>
          <p:nvPr/>
        </p:nvSpPr>
        <p:spPr>
          <a:xfrm>
            <a:off x="575124" y="4664275"/>
            <a:ext cx="4516016" cy="2277547"/>
          </a:xfrm>
          <a:prstGeom prst="rect">
            <a:avLst/>
          </a:prstGeom>
          <a:noFill/>
        </p:spPr>
        <p:txBody>
          <a:bodyPr wrap="square" rtlCol="0">
            <a:spAutoFit/>
          </a:bodyPr>
          <a:lstStyle/>
          <a:p>
            <a:pPr lvl="1"/>
            <a:r>
              <a:rPr lang="en-US" sz="2000" dirty="0">
                <a:solidFill>
                  <a:srgbClr val="C00000"/>
                </a:solidFill>
              </a:rPr>
              <a:t>For funding &amp; educational reasons, colleges will want to try to ensure as many students as possible complete in the 1</a:t>
            </a:r>
            <a:r>
              <a:rPr lang="en-US" sz="2000" baseline="30000" dirty="0">
                <a:solidFill>
                  <a:srgbClr val="C00000"/>
                </a:solidFill>
              </a:rPr>
              <a:t>st</a:t>
            </a:r>
            <a:r>
              <a:rPr lang="en-US" sz="2000" dirty="0">
                <a:solidFill>
                  <a:srgbClr val="C00000"/>
                </a:solidFill>
              </a:rPr>
              <a:t> year; however,</a:t>
            </a:r>
            <a:r>
              <a:rPr lang="en-US" sz="2000" b="1" dirty="0">
                <a:solidFill>
                  <a:srgbClr val="C00000"/>
                </a:solidFill>
              </a:rPr>
              <a:t> </a:t>
            </a:r>
            <a:r>
              <a:rPr lang="en-US" sz="2400" b="1" i="1" dirty="0">
                <a:solidFill>
                  <a:srgbClr val="C00000"/>
                </a:solidFill>
              </a:rPr>
              <a:t>AB 705 does not require it. </a:t>
            </a:r>
          </a:p>
          <a:p>
            <a:pPr lvl="1"/>
            <a:r>
              <a:rPr lang="en-US" b="1" i="1" dirty="0">
                <a:solidFill>
                  <a:srgbClr val="C00000"/>
                </a:solidFill>
              </a:rPr>
              <a:t>        – </a:t>
            </a:r>
            <a:r>
              <a:rPr lang="en-US" dirty="0">
                <a:solidFill>
                  <a:srgbClr val="C00000"/>
                </a:solidFill>
              </a:rPr>
              <a:t>Dec. 7, 2018 Memo from CCCCO</a:t>
            </a:r>
          </a:p>
          <a:p>
            <a:endParaRPr lang="en-US" dirty="0"/>
          </a:p>
        </p:txBody>
      </p:sp>
    </p:spTree>
    <p:extLst>
      <p:ext uri="{BB962C8B-B14F-4D97-AF65-F5344CB8AC3E}">
        <p14:creationId xmlns:p14="http://schemas.microsoft.com/office/powerpoint/2010/main" val="831076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75004" y="411354"/>
            <a:ext cx="4630366" cy="1846659"/>
          </a:xfrm>
          <a:prstGeom prst="rect">
            <a:avLst/>
          </a:prstGeom>
          <a:noFill/>
        </p:spPr>
        <p:txBody>
          <a:bodyPr wrap="square" rtlCol="0">
            <a:spAutoFit/>
          </a:bodyPr>
          <a:lstStyle/>
          <a:p>
            <a:r>
              <a:rPr lang="en-US" sz="2400" dirty="0"/>
              <a:t>Colleges are required to use </a:t>
            </a:r>
            <a:r>
              <a:rPr lang="en-US" sz="2400" b="1" dirty="0">
                <a:solidFill>
                  <a:srgbClr val="C00000"/>
                </a:solidFill>
              </a:rPr>
              <a:t>high school transcript </a:t>
            </a:r>
            <a:r>
              <a:rPr lang="en-US" sz="2400" dirty="0"/>
              <a:t>information to place students in their initial English and math courses. </a:t>
            </a:r>
          </a:p>
          <a:p>
            <a:pPr algn="r"/>
            <a:r>
              <a:rPr lang="en-US" dirty="0"/>
              <a:t>- July 11, 2018 Memo from CCCCO</a:t>
            </a:r>
          </a:p>
        </p:txBody>
      </p:sp>
      <p:sp>
        <p:nvSpPr>
          <p:cNvPr id="4" name="TextBox 3"/>
          <p:cNvSpPr txBox="1"/>
          <p:nvPr/>
        </p:nvSpPr>
        <p:spPr>
          <a:xfrm>
            <a:off x="5817140" y="3257014"/>
            <a:ext cx="6254885" cy="3600986"/>
          </a:xfrm>
          <a:prstGeom prst="rect">
            <a:avLst/>
          </a:prstGeom>
          <a:noFill/>
        </p:spPr>
        <p:txBody>
          <a:bodyPr wrap="square" rtlCol="0">
            <a:spAutoFit/>
          </a:bodyPr>
          <a:lstStyle/>
          <a:p>
            <a:r>
              <a:rPr lang="en-US" sz="2400" dirty="0"/>
              <a:t>Colleges will need to </a:t>
            </a:r>
            <a:r>
              <a:rPr lang="en-US" sz="2400" b="1" dirty="0">
                <a:solidFill>
                  <a:srgbClr val="C00000"/>
                </a:solidFill>
              </a:rPr>
              <a:t>innovate</a:t>
            </a:r>
            <a:r>
              <a:rPr lang="en-US" sz="2400" dirty="0"/>
              <a:t> to determine how best </a:t>
            </a:r>
            <a:r>
              <a:rPr lang="en-US" sz="2400" b="1" dirty="0">
                <a:solidFill>
                  <a:srgbClr val="C00000"/>
                </a:solidFill>
              </a:rPr>
              <a:t>to serve returning students</a:t>
            </a:r>
            <a:r>
              <a:rPr lang="en-US" sz="2400" dirty="0"/>
              <a:t>.  Similarly, colleges must also serve other populations who may have foundational learning needs, and these students must also be served within the context of AB 705, but their needs may require colleges to consider other curricular supports or reforms.  </a:t>
            </a:r>
          </a:p>
          <a:p>
            <a:pPr algn="r"/>
            <a:r>
              <a:rPr lang="en-US" dirty="0"/>
              <a:t>- July 11, 2018 Memo from CCCO </a:t>
            </a:r>
          </a:p>
          <a:p>
            <a:endParaRPr lang="en-US" dirty="0"/>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6031" y="0"/>
            <a:ext cx="3138822" cy="3127847"/>
          </a:xfrm>
          <a:prstGeom prst="rect">
            <a:avLst/>
          </a:prstGeom>
        </p:spPr>
      </p:pic>
      <p:pic>
        <p:nvPicPr>
          <p:cNvPr id="3082" name="Picture 10" descr="Image result for high school gradua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97828" y="2197866"/>
            <a:ext cx="3584718" cy="46601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897767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31029" y="2424011"/>
            <a:ext cx="8605869" cy="4368673"/>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681136" y="465869"/>
            <a:ext cx="4973216" cy="4154984"/>
          </a:xfrm>
          <a:prstGeom prst="rect">
            <a:avLst/>
          </a:prstGeom>
          <a:noFill/>
        </p:spPr>
        <p:txBody>
          <a:bodyPr wrap="square" rtlCol="0">
            <a:spAutoFit/>
          </a:bodyPr>
          <a:lstStyle/>
          <a:p>
            <a:pPr marL="285750" indent="-285750">
              <a:buFont typeface="Arial" panose="020B0604020202020204" pitchFamily="34" charset="0"/>
              <a:buChar char="•"/>
            </a:pPr>
            <a:r>
              <a:rPr lang="en-US" sz="2400" dirty="0"/>
              <a:t>Colleges can use a variety of funding sources to support the work of implementing AB 705.</a:t>
            </a:r>
          </a:p>
          <a:p>
            <a:endParaRPr lang="en-US" sz="2400" dirty="0"/>
          </a:p>
          <a:p>
            <a:pPr marL="285750" indent="-285750">
              <a:buFont typeface="Arial" panose="020B0604020202020204" pitchFamily="34" charset="0"/>
              <a:buChar char="•"/>
            </a:pPr>
            <a:r>
              <a:rPr lang="en-US" sz="2400" dirty="0"/>
              <a:t>Student Equity and Achievement Program (SEA) funding, which encompasses what was formerly known as Basic Skills, can support this work, as can Guided Pathways funding in addition to general fund dollars. </a:t>
            </a:r>
          </a:p>
        </p:txBody>
      </p:sp>
      <p:sp>
        <p:nvSpPr>
          <p:cNvPr id="3" name="TextBox 2"/>
          <p:cNvSpPr txBox="1"/>
          <p:nvPr/>
        </p:nvSpPr>
        <p:spPr>
          <a:xfrm>
            <a:off x="7588503" y="1163944"/>
            <a:ext cx="4603497" cy="2677656"/>
          </a:xfrm>
          <a:prstGeom prst="rect">
            <a:avLst/>
          </a:prstGeom>
          <a:noFill/>
        </p:spPr>
        <p:txBody>
          <a:bodyPr wrap="square" rtlCol="0">
            <a:spAutoFit/>
          </a:bodyPr>
          <a:lstStyle/>
          <a:p>
            <a:r>
              <a:rPr lang="en-US" sz="2400" i="1" dirty="0">
                <a:solidFill>
                  <a:srgbClr val="C00000"/>
                </a:solidFill>
              </a:rPr>
              <a:t>Colleges should examine the use of SEA funding to ensure that planning and activities are not solely housed in either student services or academic affairs but instead address the needs of the colleges and students holistically.</a:t>
            </a:r>
          </a:p>
        </p:txBody>
      </p:sp>
      <p:sp>
        <p:nvSpPr>
          <p:cNvPr id="4" name="TextBox 3"/>
          <p:cNvSpPr txBox="1"/>
          <p:nvPr/>
        </p:nvSpPr>
        <p:spPr>
          <a:xfrm>
            <a:off x="830424" y="6488668"/>
            <a:ext cx="4366727" cy="369332"/>
          </a:xfrm>
          <a:prstGeom prst="rect">
            <a:avLst/>
          </a:prstGeom>
          <a:noFill/>
        </p:spPr>
        <p:txBody>
          <a:bodyPr wrap="square" rtlCol="0">
            <a:spAutoFit/>
          </a:bodyPr>
          <a:lstStyle/>
          <a:p>
            <a:r>
              <a:rPr lang="en-US" dirty="0"/>
              <a:t>Dec. 7, 2018 Memo from CCCCO</a:t>
            </a:r>
          </a:p>
        </p:txBody>
      </p:sp>
    </p:spTree>
    <p:extLst>
      <p:ext uri="{BB962C8B-B14F-4D97-AF65-F5344CB8AC3E}">
        <p14:creationId xmlns:p14="http://schemas.microsoft.com/office/powerpoint/2010/main" val="9266830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80591" y="1453287"/>
            <a:ext cx="9612971" cy="3735808"/>
          </a:xfrm>
        </p:spPr>
        <p:txBody>
          <a:bodyPr>
            <a:noAutofit/>
          </a:bodyPr>
          <a:lstStyle/>
          <a:p>
            <a:r>
              <a:rPr lang="en-US" sz="6600" b="1" dirty="0">
                <a:solidFill>
                  <a:schemeClr val="accent5"/>
                </a:solidFill>
              </a:rPr>
              <a:t> </a:t>
            </a:r>
            <a:br>
              <a:rPr lang="en-US" sz="6600" b="1" dirty="0">
                <a:solidFill>
                  <a:schemeClr val="accent5"/>
                </a:solidFill>
              </a:rPr>
            </a:br>
            <a:br>
              <a:rPr lang="en-US" sz="6600" b="1" dirty="0">
                <a:solidFill>
                  <a:schemeClr val="accent5"/>
                </a:solidFill>
              </a:rPr>
            </a:br>
            <a:r>
              <a:rPr lang="en-US" sz="6000" b="1" dirty="0">
                <a:solidFill>
                  <a:schemeClr val="accent5"/>
                </a:solidFill>
              </a:rPr>
              <a:t>Addendum:</a:t>
            </a:r>
            <a:r>
              <a:rPr lang="en-US" sz="6500" b="1" dirty="0"/>
              <a:t> </a:t>
            </a:r>
            <a:br>
              <a:rPr lang="en-US" sz="6500" b="1" dirty="0"/>
            </a:br>
            <a:r>
              <a:rPr lang="en-US" sz="6500" b="1" dirty="0"/>
              <a:t>English </a:t>
            </a:r>
            <a:r>
              <a:rPr lang="en-US" sz="6500" b="1" dirty="0">
                <a:solidFill>
                  <a:srgbClr val="C00000"/>
                </a:solidFill>
              </a:rPr>
              <a:t>&amp;</a:t>
            </a:r>
            <a:r>
              <a:rPr lang="en-US" sz="6500" b="1" dirty="0"/>
              <a:t> </a:t>
            </a:r>
            <a:br>
              <a:rPr lang="en-US" sz="6500" b="1" dirty="0"/>
            </a:br>
            <a:r>
              <a:rPr lang="en-US" sz="6500" b="1" dirty="0"/>
              <a:t>Math</a:t>
            </a:r>
            <a:br>
              <a:rPr lang="en-US" sz="6500" b="1" dirty="0"/>
            </a:br>
            <a:r>
              <a:rPr lang="en-US" sz="6500" b="1" dirty="0"/>
              <a:t> Placement </a:t>
            </a:r>
          </a:p>
        </p:txBody>
      </p:sp>
      <p:sp>
        <p:nvSpPr>
          <p:cNvPr id="3" name="Text Placeholder 2"/>
          <p:cNvSpPr>
            <a:spLocks noGrp="1"/>
          </p:cNvSpPr>
          <p:nvPr>
            <p:ph type="body" idx="1"/>
          </p:nvPr>
        </p:nvSpPr>
        <p:spPr>
          <a:xfrm>
            <a:off x="1436234" y="5189095"/>
            <a:ext cx="9612971" cy="1143324"/>
          </a:xfrm>
        </p:spPr>
        <p:txBody>
          <a:bodyPr>
            <a:normAutofit/>
          </a:bodyPr>
          <a:lstStyle/>
          <a:p>
            <a:r>
              <a:rPr lang="en-US" sz="3200" dirty="0"/>
              <a:t>Guidance from SMCCCD</a:t>
            </a:r>
          </a:p>
        </p:txBody>
      </p:sp>
    </p:spTree>
    <p:extLst>
      <p:ext uri="{BB962C8B-B14F-4D97-AF65-F5344CB8AC3E}">
        <p14:creationId xmlns:p14="http://schemas.microsoft.com/office/powerpoint/2010/main" val="33617545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762" y="131323"/>
            <a:ext cx="9601200" cy="1485900"/>
          </a:xfrm>
        </p:spPr>
        <p:txBody>
          <a:bodyPr/>
          <a:lstStyle/>
          <a:p>
            <a:r>
              <a:rPr lang="en-US" dirty="0"/>
              <a:t>English </a:t>
            </a:r>
          </a:p>
        </p:txBody>
      </p:sp>
      <p:graphicFrame>
        <p:nvGraphicFramePr>
          <p:cNvPr id="3" name="Table 2"/>
          <p:cNvGraphicFramePr>
            <a:graphicFrameLocks noGrp="1"/>
          </p:cNvGraphicFramePr>
          <p:nvPr>
            <p:extLst>
              <p:ext uri="{D42A27DB-BD31-4B8C-83A1-F6EECF244321}">
                <p14:modId xmlns:p14="http://schemas.microsoft.com/office/powerpoint/2010/main" val="2500361075"/>
              </p:ext>
            </p:extLst>
          </p:nvPr>
        </p:nvGraphicFramePr>
        <p:xfrm>
          <a:off x="1098145" y="1617223"/>
          <a:ext cx="10565319" cy="3965496"/>
        </p:xfrm>
        <a:graphic>
          <a:graphicData uri="http://schemas.openxmlformats.org/drawingml/2006/table">
            <a:tbl>
              <a:tblPr firstRow="1" bandRow="1">
                <a:tableStyleId>{00A15C55-8517-42AA-B614-E9B94910E393}</a:tableStyleId>
              </a:tblPr>
              <a:tblGrid>
                <a:gridCol w="3521773">
                  <a:extLst>
                    <a:ext uri="{9D8B030D-6E8A-4147-A177-3AD203B41FA5}">
                      <a16:colId xmlns:a16="http://schemas.microsoft.com/office/drawing/2014/main" val="1644217201"/>
                    </a:ext>
                  </a:extLst>
                </a:gridCol>
                <a:gridCol w="3521773">
                  <a:extLst>
                    <a:ext uri="{9D8B030D-6E8A-4147-A177-3AD203B41FA5}">
                      <a16:colId xmlns:a16="http://schemas.microsoft.com/office/drawing/2014/main" val="762795770"/>
                    </a:ext>
                  </a:extLst>
                </a:gridCol>
                <a:gridCol w="3521773">
                  <a:extLst>
                    <a:ext uri="{9D8B030D-6E8A-4147-A177-3AD203B41FA5}">
                      <a16:colId xmlns:a16="http://schemas.microsoft.com/office/drawing/2014/main" val="1314256092"/>
                    </a:ext>
                  </a:extLst>
                </a:gridCol>
              </a:tblGrid>
              <a:tr h="594132">
                <a:tc>
                  <a:txBody>
                    <a:bodyPr/>
                    <a:lstStyle/>
                    <a:p>
                      <a:pPr algn="ctr"/>
                      <a:r>
                        <a:rPr lang="en-US" dirty="0"/>
                        <a:t>Group </a:t>
                      </a:r>
                      <a:endParaRPr lang="en-US" dirty="0">
                        <a:solidFill>
                          <a:srgbClr val="C00000"/>
                        </a:solidFill>
                      </a:endParaRPr>
                    </a:p>
                  </a:txBody>
                  <a:tcPr/>
                </a:tc>
                <a:tc>
                  <a:txBody>
                    <a:bodyPr/>
                    <a:lstStyle/>
                    <a:p>
                      <a:pPr algn="ctr"/>
                      <a:r>
                        <a:rPr lang="en-US" dirty="0"/>
                        <a:t>HS GPA </a:t>
                      </a:r>
                      <a:endParaRPr lang="en-US" dirty="0">
                        <a:solidFill>
                          <a:srgbClr val="C00000"/>
                        </a:solidFill>
                      </a:endParaRPr>
                    </a:p>
                  </a:txBody>
                  <a:tcPr/>
                </a:tc>
                <a:tc>
                  <a:txBody>
                    <a:bodyPr/>
                    <a:lstStyle/>
                    <a:p>
                      <a:pPr algn="ctr"/>
                      <a:r>
                        <a:rPr lang="en-US" dirty="0"/>
                        <a:t>Placement</a:t>
                      </a:r>
                      <a:r>
                        <a:rPr lang="en-US" baseline="0" dirty="0"/>
                        <a:t> </a:t>
                      </a:r>
                      <a:endParaRPr lang="en-US" dirty="0">
                        <a:solidFill>
                          <a:srgbClr val="C00000"/>
                        </a:solidFill>
                      </a:endParaRPr>
                    </a:p>
                  </a:txBody>
                  <a:tcPr/>
                </a:tc>
                <a:extLst>
                  <a:ext uri="{0D108BD9-81ED-4DB2-BD59-A6C34878D82A}">
                    <a16:rowId xmlns:a16="http://schemas.microsoft.com/office/drawing/2014/main" val="838648812"/>
                  </a:ext>
                </a:extLst>
              </a:tr>
              <a:tr h="1091322">
                <a:tc>
                  <a:txBody>
                    <a:bodyPr/>
                    <a:lstStyle/>
                    <a:p>
                      <a:pPr algn="ctr"/>
                      <a:r>
                        <a:rPr lang="en-US" dirty="0"/>
                        <a:t>1</a:t>
                      </a:r>
                    </a:p>
                  </a:txBody>
                  <a:tcPr/>
                </a:tc>
                <a:tc>
                  <a:txBody>
                    <a:bodyPr/>
                    <a:lstStyle/>
                    <a:p>
                      <a:pPr algn="ctr"/>
                      <a:r>
                        <a:rPr lang="en-US" dirty="0"/>
                        <a:t>≥ 2.6</a:t>
                      </a:r>
                    </a:p>
                  </a:txBody>
                  <a:tcPr/>
                </a:tc>
                <a:tc>
                  <a:txBody>
                    <a:bodyPr/>
                    <a:lstStyle/>
                    <a:p>
                      <a:pPr algn="ctr"/>
                      <a:r>
                        <a:rPr lang="en-US" dirty="0"/>
                        <a:t>ENGL 100</a:t>
                      </a:r>
                    </a:p>
                  </a:txBody>
                  <a:tcPr/>
                </a:tc>
                <a:extLst>
                  <a:ext uri="{0D108BD9-81ED-4DB2-BD59-A6C34878D82A}">
                    <a16:rowId xmlns:a16="http://schemas.microsoft.com/office/drawing/2014/main" val="2159751927"/>
                  </a:ext>
                </a:extLst>
              </a:tr>
              <a:tr h="1091322">
                <a:tc>
                  <a:txBody>
                    <a:bodyPr/>
                    <a:lstStyle/>
                    <a:p>
                      <a:pPr algn="ctr"/>
                      <a:r>
                        <a:rPr lang="en-US" dirty="0"/>
                        <a:t>2</a:t>
                      </a:r>
                    </a:p>
                  </a:txBody>
                  <a:tcPr/>
                </a:tc>
                <a:tc>
                  <a:txBody>
                    <a:bodyPr/>
                    <a:lstStyle/>
                    <a:p>
                      <a:pPr algn="ctr"/>
                      <a:r>
                        <a:rPr lang="en-US" dirty="0"/>
                        <a:t>1.9 – 2.6</a:t>
                      </a:r>
                    </a:p>
                  </a:txBody>
                  <a:tcPr/>
                </a:tc>
                <a:tc>
                  <a:txBody>
                    <a:bodyPr/>
                    <a:lstStyle/>
                    <a:p>
                      <a:pPr algn="ctr"/>
                      <a:r>
                        <a:rPr lang="en-US" dirty="0"/>
                        <a:t>ENGL</a:t>
                      </a:r>
                      <a:r>
                        <a:rPr lang="en-US" baseline="0" dirty="0"/>
                        <a:t> 105 </a:t>
                      </a:r>
                    </a:p>
                    <a:p>
                      <a:pPr algn="ctr"/>
                      <a:r>
                        <a:rPr lang="en-US" baseline="0" dirty="0"/>
                        <a:t>(including additional academic &amp; concurrent support) </a:t>
                      </a:r>
                      <a:endParaRPr lang="en-US" dirty="0"/>
                    </a:p>
                  </a:txBody>
                  <a:tcPr/>
                </a:tc>
                <a:extLst>
                  <a:ext uri="{0D108BD9-81ED-4DB2-BD59-A6C34878D82A}">
                    <a16:rowId xmlns:a16="http://schemas.microsoft.com/office/drawing/2014/main" val="1311860571"/>
                  </a:ext>
                </a:extLst>
              </a:tr>
              <a:tr h="1091322">
                <a:tc>
                  <a:txBody>
                    <a:bodyPr/>
                    <a:lstStyle/>
                    <a:p>
                      <a:pPr algn="ctr"/>
                      <a:r>
                        <a:rPr lang="en-US" dirty="0"/>
                        <a:t>3</a:t>
                      </a:r>
                    </a:p>
                  </a:txBody>
                  <a:tcPr/>
                </a:tc>
                <a:tc>
                  <a:txBody>
                    <a:bodyPr/>
                    <a:lstStyle/>
                    <a:p>
                      <a:pPr algn="ctr"/>
                      <a:r>
                        <a:rPr lang="en-US" dirty="0"/>
                        <a:t>&lt; 1.9</a:t>
                      </a:r>
                    </a:p>
                  </a:txBody>
                  <a:tcPr/>
                </a:tc>
                <a:tc>
                  <a:txBody>
                    <a:bodyPr/>
                    <a:lstStyle/>
                    <a:p>
                      <a:pPr algn="ctr"/>
                      <a:r>
                        <a:rPr lang="en-US" dirty="0"/>
                        <a:t>ENGL</a:t>
                      </a:r>
                      <a:r>
                        <a:rPr lang="en-US" baseline="0" dirty="0"/>
                        <a:t> 105 </a:t>
                      </a:r>
                    </a:p>
                    <a:p>
                      <a:pPr algn="ctr"/>
                      <a:r>
                        <a:rPr lang="en-US" baseline="0" dirty="0"/>
                        <a:t>(including additional academic &amp; concurrent support) </a:t>
                      </a:r>
                      <a:endParaRPr lang="en-US" dirty="0"/>
                    </a:p>
                    <a:p>
                      <a:pPr algn="ctr"/>
                      <a:endParaRPr lang="en-US" dirty="0"/>
                    </a:p>
                  </a:txBody>
                  <a:tcPr/>
                </a:tc>
                <a:extLst>
                  <a:ext uri="{0D108BD9-81ED-4DB2-BD59-A6C34878D82A}">
                    <a16:rowId xmlns:a16="http://schemas.microsoft.com/office/drawing/2014/main" val="3391564098"/>
                  </a:ext>
                </a:extLst>
              </a:tr>
            </a:tbl>
          </a:graphicData>
        </a:graphic>
      </p:graphicFrame>
      <p:sp>
        <p:nvSpPr>
          <p:cNvPr id="4" name="TextBox 3"/>
          <p:cNvSpPr txBox="1"/>
          <p:nvPr/>
        </p:nvSpPr>
        <p:spPr>
          <a:xfrm>
            <a:off x="7626485" y="6534834"/>
            <a:ext cx="4990291" cy="646331"/>
          </a:xfrm>
          <a:prstGeom prst="rect">
            <a:avLst/>
          </a:prstGeom>
          <a:noFill/>
        </p:spPr>
        <p:txBody>
          <a:bodyPr wrap="square" rtlCol="0">
            <a:spAutoFit/>
          </a:bodyPr>
          <a:lstStyle/>
          <a:p>
            <a:r>
              <a:rPr lang="en-US" dirty="0"/>
              <a:t>Oct. 30, 2018 Guidance Memo from SMCCCD</a:t>
            </a:r>
          </a:p>
          <a:p>
            <a:endParaRPr lang="en-US" dirty="0"/>
          </a:p>
        </p:txBody>
      </p:sp>
    </p:spTree>
    <p:extLst>
      <p:ext uri="{BB962C8B-B14F-4D97-AF65-F5344CB8AC3E}">
        <p14:creationId xmlns:p14="http://schemas.microsoft.com/office/powerpoint/2010/main" val="304794065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SLAM Pathway</a:t>
            </a:r>
          </a:p>
        </p:txBody>
      </p:sp>
      <p:graphicFrame>
        <p:nvGraphicFramePr>
          <p:cNvPr id="5" name="Table 4"/>
          <p:cNvGraphicFramePr>
            <a:graphicFrameLocks noGrp="1"/>
          </p:cNvGraphicFramePr>
          <p:nvPr>
            <p:extLst>
              <p:ext uri="{D42A27DB-BD31-4B8C-83A1-F6EECF244321}">
                <p14:modId xmlns:p14="http://schemas.microsoft.com/office/powerpoint/2010/main" val="3435050676"/>
              </p:ext>
            </p:extLst>
          </p:nvPr>
        </p:nvGraphicFramePr>
        <p:xfrm>
          <a:off x="5614052" y="406815"/>
          <a:ext cx="6431768" cy="6040638"/>
        </p:xfrm>
        <a:graphic>
          <a:graphicData uri="http://schemas.openxmlformats.org/drawingml/2006/table">
            <a:tbl>
              <a:tblPr firstRow="1" bandRow="1">
                <a:tableStyleId>{7DF18680-E054-41AD-8BC1-D1AEF772440D}</a:tableStyleId>
              </a:tblPr>
              <a:tblGrid>
                <a:gridCol w="1031777">
                  <a:extLst>
                    <a:ext uri="{9D8B030D-6E8A-4147-A177-3AD203B41FA5}">
                      <a16:colId xmlns:a16="http://schemas.microsoft.com/office/drawing/2014/main" val="4043686173"/>
                    </a:ext>
                  </a:extLst>
                </a:gridCol>
                <a:gridCol w="1666080">
                  <a:extLst>
                    <a:ext uri="{9D8B030D-6E8A-4147-A177-3AD203B41FA5}">
                      <a16:colId xmlns:a16="http://schemas.microsoft.com/office/drawing/2014/main" val="2989755797"/>
                    </a:ext>
                  </a:extLst>
                </a:gridCol>
                <a:gridCol w="1934045">
                  <a:extLst>
                    <a:ext uri="{9D8B030D-6E8A-4147-A177-3AD203B41FA5}">
                      <a16:colId xmlns:a16="http://schemas.microsoft.com/office/drawing/2014/main" val="1611884778"/>
                    </a:ext>
                  </a:extLst>
                </a:gridCol>
                <a:gridCol w="1799866">
                  <a:extLst>
                    <a:ext uri="{9D8B030D-6E8A-4147-A177-3AD203B41FA5}">
                      <a16:colId xmlns:a16="http://schemas.microsoft.com/office/drawing/2014/main" val="1998438941"/>
                    </a:ext>
                  </a:extLst>
                </a:gridCol>
              </a:tblGrid>
              <a:tr h="370840">
                <a:tc>
                  <a:txBody>
                    <a:bodyPr/>
                    <a:lstStyle/>
                    <a:p>
                      <a:r>
                        <a:rPr lang="en-US" dirty="0"/>
                        <a:t>SLAM Level</a:t>
                      </a:r>
                    </a:p>
                  </a:txBody>
                  <a:tcPr/>
                </a:tc>
                <a:tc>
                  <a:txBody>
                    <a:bodyPr/>
                    <a:lstStyle/>
                    <a:p>
                      <a:r>
                        <a:rPr lang="en-US" dirty="0"/>
                        <a:t>HSGPA</a:t>
                      </a:r>
                    </a:p>
                  </a:txBody>
                  <a:tcPr/>
                </a:tc>
                <a:tc>
                  <a:txBody>
                    <a:bodyPr/>
                    <a:lstStyle/>
                    <a:p>
                      <a:r>
                        <a:rPr lang="en-US" dirty="0"/>
                        <a:t>Default Rec</a:t>
                      </a:r>
                    </a:p>
                  </a:txBody>
                  <a:tcPr/>
                </a:tc>
                <a:tc>
                  <a:txBody>
                    <a:bodyPr/>
                    <a:lstStyle/>
                    <a:p>
                      <a:r>
                        <a:rPr lang="en-US" dirty="0"/>
                        <a:t>Expected success w/out co-</a:t>
                      </a:r>
                      <a:r>
                        <a:rPr lang="en-US" dirty="0" err="1"/>
                        <a:t>req</a:t>
                      </a:r>
                      <a:endParaRPr lang="en-US" dirty="0"/>
                    </a:p>
                  </a:txBody>
                  <a:tcPr/>
                </a:tc>
                <a:extLst>
                  <a:ext uri="{0D108BD9-81ED-4DB2-BD59-A6C34878D82A}">
                    <a16:rowId xmlns:a16="http://schemas.microsoft.com/office/drawing/2014/main" val="1669183356"/>
                  </a:ext>
                </a:extLst>
              </a:tr>
              <a:tr h="370840">
                <a:tc>
                  <a:txBody>
                    <a:bodyPr/>
                    <a:lstStyle/>
                    <a:p>
                      <a:r>
                        <a:rPr lang="en-US" dirty="0"/>
                        <a:t>1</a:t>
                      </a:r>
                    </a:p>
                  </a:txBody>
                  <a:tcPr/>
                </a:tc>
                <a:tc>
                  <a:txBody>
                    <a:bodyPr/>
                    <a:lstStyle/>
                    <a:p>
                      <a:r>
                        <a:rPr lang="en-US" dirty="0"/>
                        <a:t>HS </a:t>
                      </a:r>
                      <a:r>
                        <a:rPr lang="en-US" dirty="0" err="1"/>
                        <a:t>Alg</a:t>
                      </a:r>
                      <a:r>
                        <a:rPr lang="en-US" dirty="0"/>
                        <a:t> 1/</a:t>
                      </a:r>
                      <a:r>
                        <a:rPr lang="en-US" baseline="0" dirty="0"/>
                        <a:t> </a:t>
                      </a:r>
                      <a:r>
                        <a:rPr lang="en-US" baseline="0" dirty="0" err="1"/>
                        <a:t>Intergrated</a:t>
                      </a:r>
                      <a:r>
                        <a:rPr lang="en-US" baseline="0" dirty="0"/>
                        <a:t> Math 2 not taken</a:t>
                      </a:r>
                      <a:endParaRPr lang="en-US" dirty="0"/>
                    </a:p>
                  </a:txBody>
                  <a:tcPr/>
                </a:tc>
                <a:tc rowSpan="2">
                  <a:txBody>
                    <a:bodyPr/>
                    <a:lstStyle/>
                    <a:p>
                      <a:pPr algn="ctr"/>
                      <a:r>
                        <a:rPr lang="en-US" dirty="0"/>
                        <a:t>Path</a:t>
                      </a:r>
                      <a:r>
                        <a:rPr lang="en-US" baseline="0" dirty="0"/>
                        <a:t> to Statistics </a:t>
                      </a:r>
                    </a:p>
                    <a:p>
                      <a:pPr algn="ctr"/>
                      <a:r>
                        <a:rPr lang="en-US" baseline="0" dirty="0"/>
                        <a:t>MATH 190 </a:t>
                      </a:r>
                      <a:endParaRPr lang="en-US" dirty="0"/>
                    </a:p>
                  </a:txBody>
                  <a:tcPr/>
                </a:tc>
                <a:tc>
                  <a:txBody>
                    <a:bodyPr/>
                    <a:lstStyle/>
                    <a:p>
                      <a:r>
                        <a:rPr lang="en-US" dirty="0"/>
                        <a:t>Low</a:t>
                      </a:r>
                    </a:p>
                  </a:txBody>
                  <a:tcPr/>
                </a:tc>
                <a:extLst>
                  <a:ext uri="{0D108BD9-81ED-4DB2-BD59-A6C34878D82A}">
                    <a16:rowId xmlns:a16="http://schemas.microsoft.com/office/drawing/2014/main" val="764625931"/>
                  </a:ext>
                </a:extLst>
              </a:tr>
              <a:tr h="1335927">
                <a:tc>
                  <a:txBody>
                    <a:bodyPr/>
                    <a:lstStyle/>
                    <a:p>
                      <a:r>
                        <a:rPr lang="en-US" dirty="0"/>
                        <a:t>2</a:t>
                      </a:r>
                    </a:p>
                  </a:txBody>
                  <a:tcPr/>
                </a:tc>
                <a:tc>
                  <a:txBody>
                    <a:bodyPr/>
                    <a:lstStyle/>
                    <a:p>
                      <a:r>
                        <a:rPr lang="en-US" dirty="0"/>
                        <a:t>HS </a:t>
                      </a:r>
                      <a:r>
                        <a:rPr lang="en-US" dirty="0" err="1"/>
                        <a:t>Alg</a:t>
                      </a:r>
                      <a:r>
                        <a:rPr lang="en-US" dirty="0"/>
                        <a:t> 1/ Integrated</a:t>
                      </a:r>
                      <a:r>
                        <a:rPr lang="en-US" baseline="0" dirty="0"/>
                        <a:t> Math 2 w/ a grade ≤ C-</a:t>
                      </a:r>
                      <a:endParaRPr lang="en-US" dirty="0"/>
                    </a:p>
                  </a:txBody>
                  <a:tcPr/>
                </a:tc>
                <a:tc vMerge="1">
                  <a:txBody>
                    <a:bodyPr/>
                    <a:lstStyle/>
                    <a:p>
                      <a:endParaRPr lang="en-US" dirty="0"/>
                    </a:p>
                  </a:txBody>
                  <a:tcPr/>
                </a:tc>
                <a:tc>
                  <a:txBody>
                    <a:bodyPr/>
                    <a:lstStyle/>
                    <a:p>
                      <a:r>
                        <a:rPr lang="en-US" dirty="0"/>
                        <a:t>Moderate</a:t>
                      </a:r>
                    </a:p>
                  </a:txBody>
                  <a:tcPr/>
                </a:tc>
                <a:extLst>
                  <a:ext uri="{0D108BD9-81ED-4DB2-BD59-A6C34878D82A}">
                    <a16:rowId xmlns:a16="http://schemas.microsoft.com/office/drawing/2014/main" val="2687345220"/>
                  </a:ext>
                </a:extLst>
              </a:tr>
              <a:tr h="370840">
                <a:tc>
                  <a:txBody>
                    <a:bodyPr/>
                    <a:lstStyle/>
                    <a:p>
                      <a:r>
                        <a:rPr lang="en-US" dirty="0"/>
                        <a:t>3</a:t>
                      </a:r>
                    </a:p>
                  </a:txBody>
                  <a:tcPr/>
                </a:tc>
                <a:tc>
                  <a:txBody>
                    <a:bodyPr/>
                    <a:lstStyle/>
                    <a:p>
                      <a:r>
                        <a:rPr lang="en-US" dirty="0">
                          <a:solidFill>
                            <a:srgbClr val="C00000"/>
                          </a:solidFill>
                        </a:rPr>
                        <a:t>Less than 2.3</a:t>
                      </a:r>
                    </a:p>
                  </a:txBody>
                  <a:tcPr/>
                </a:tc>
                <a:tc rowSpan="3">
                  <a:txBody>
                    <a:bodyPr/>
                    <a:lstStyle/>
                    <a:p>
                      <a:pPr algn="ctr"/>
                      <a:r>
                        <a:rPr lang="en-US" b="0" dirty="0"/>
                        <a:t>Math for Elem</a:t>
                      </a:r>
                      <a:r>
                        <a:rPr lang="en-US" b="0" baseline="0" dirty="0"/>
                        <a:t> School Teachers MATH 150</a:t>
                      </a:r>
                    </a:p>
                    <a:p>
                      <a:pPr algn="ctr"/>
                      <a:endParaRPr lang="en-US" b="0" baseline="0" dirty="0"/>
                    </a:p>
                    <a:p>
                      <a:pPr algn="ctr"/>
                      <a:r>
                        <a:rPr lang="en-US" b="0" baseline="0" dirty="0"/>
                        <a:t>Statistics </a:t>
                      </a:r>
                    </a:p>
                    <a:p>
                      <a:pPr algn="ctr"/>
                      <a:r>
                        <a:rPr lang="en-US" b="0" baseline="0" dirty="0"/>
                        <a:t>MATH 200</a:t>
                      </a:r>
                    </a:p>
                    <a:p>
                      <a:pPr algn="ctr"/>
                      <a:endParaRPr lang="en-US" b="0" baseline="0" dirty="0"/>
                    </a:p>
                    <a:p>
                      <a:pPr algn="ctr"/>
                      <a:r>
                        <a:rPr lang="en-US" b="0" baseline="0" dirty="0"/>
                        <a:t>Math in Society </a:t>
                      </a:r>
                    </a:p>
                    <a:p>
                      <a:pPr algn="ctr"/>
                      <a:r>
                        <a:rPr lang="en-US" b="0" baseline="0" dirty="0"/>
                        <a:t>MATH 201</a:t>
                      </a:r>
                      <a:endParaRPr lang="en-US" b="0" dirty="0"/>
                    </a:p>
                  </a:txBody>
                  <a:tcPr>
                    <a:solidFill>
                      <a:schemeClr val="bg1">
                        <a:lumMod val="95000"/>
                      </a:schemeClr>
                    </a:solidFill>
                  </a:tcPr>
                </a:tc>
                <a:tc>
                  <a:txBody>
                    <a:bodyPr/>
                    <a:lstStyle/>
                    <a:p>
                      <a:r>
                        <a:rPr lang="en-US" dirty="0">
                          <a:solidFill>
                            <a:srgbClr val="C00000"/>
                          </a:solidFill>
                        </a:rPr>
                        <a:t>29%</a:t>
                      </a:r>
                    </a:p>
                  </a:txBody>
                  <a:tcPr/>
                </a:tc>
                <a:extLst>
                  <a:ext uri="{0D108BD9-81ED-4DB2-BD59-A6C34878D82A}">
                    <a16:rowId xmlns:a16="http://schemas.microsoft.com/office/drawing/2014/main" val="3083351534"/>
                  </a:ext>
                </a:extLst>
              </a:tr>
              <a:tr h="370840">
                <a:tc>
                  <a:txBody>
                    <a:bodyPr/>
                    <a:lstStyle/>
                    <a:p>
                      <a:r>
                        <a:rPr lang="en-US" dirty="0"/>
                        <a:t>4</a:t>
                      </a:r>
                    </a:p>
                  </a:txBody>
                  <a:tcPr/>
                </a:tc>
                <a:tc>
                  <a:txBody>
                    <a:bodyPr/>
                    <a:lstStyle/>
                    <a:p>
                      <a:r>
                        <a:rPr lang="en-US" dirty="0"/>
                        <a:t>2.3 to 2.9</a:t>
                      </a:r>
                    </a:p>
                  </a:txBody>
                  <a:tcPr/>
                </a:tc>
                <a:tc vMerge="1">
                  <a:txBody>
                    <a:bodyPr/>
                    <a:lstStyle/>
                    <a:p>
                      <a:endParaRPr lang="en-US" dirty="0"/>
                    </a:p>
                  </a:txBody>
                  <a:tcPr/>
                </a:tc>
                <a:tc>
                  <a:txBody>
                    <a:bodyPr/>
                    <a:lstStyle/>
                    <a:p>
                      <a:r>
                        <a:rPr lang="en-US" dirty="0"/>
                        <a:t>50%</a:t>
                      </a:r>
                    </a:p>
                  </a:txBody>
                  <a:tcPr/>
                </a:tc>
                <a:extLst>
                  <a:ext uri="{0D108BD9-81ED-4DB2-BD59-A6C34878D82A}">
                    <a16:rowId xmlns:a16="http://schemas.microsoft.com/office/drawing/2014/main" val="1116503248"/>
                  </a:ext>
                </a:extLst>
              </a:tr>
              <a:tr h="1859911">
                <a:tc>
                  <a:txBody>
                    <a:bodyPr/>
                    <a:lstStyle/>
                    <a:p>
                      <a:r>
                        <a:rPr lang="en-US" dirty="0"/>
                        <a:t>5</a:t>
                      </a:r>
                    </a:p>
                  </a:txBody>
                  <a:tcPr/>
                </a:tc>
                <a:tc>
                  <a:txBody>
                    <a:bodyPr/>
                    <a:lstStyle/>
                    <a:p>
                      <a:r>
                        <a:rPr lang="en-US" dirty="0"/>
                        <a:t>3.0 or</a:t>
                      </a:r>
                      <a:r>
                        <a:rPr lang="en-US" baseline="0" dirty="0"/>
                        <a:t> greater</a:t>
                      </a:r>
                      <a:endParaRPr lang="en-US" dirty="0"/>
                    </a:p>
                  </a:txBody>
                  <a:tcPr/>
                </a:tc>
                <a:tc vMerge="1">
                  <a:txBody>
                    <a:bodyPr/>
                    <a:lstStyle/>
                    <a:p>
                      <a:endParaRPr lang="en-US" dirty="0"/>
                    </a:p>
                  </a:txBody>
                  <a:tcPr/>
                </a:tc>
                <a:tc>
                  <a:txBody>
                    <a:bodyPr/>
                    <a:lstStyle/>
                    <a:p>
                      <a:r>
                        <a:rPr lang="en-US" dirty="0"/>
                        <a:t>75%</a:t>
                      </a:r>
                    </a:p>
                  </a:txBody>
                  <a:tcPr/>
                </a:tc>
                <a:extLst>
                  <a:ext uri="{0D108BD9-81ED-4DB2-BD59-A6C34878D82A}">
                    <a16:rowId xmlns:a16="http://schemas.microsoft.com/office/drawing/2014/main" val="2302386937"/>
                  </a:ext>
                </a:extLst>
              </a:tr>
            </a:tbl>
          </a:graphicData>
        </a:graphic>
      </p:graphicFrame>
      <p:sp>
        <p:nvSpPr>
          <p:cNvPr id="8" name="Text Placeholder 3"/>
          <p:cNvSpPr>
            <a:spLocks noGrp="1"/>
          </p:cNvSpPr>
          <p:nvPr>
            <p:ph type="body" sz="half" idx="2"/>
          </p:nvPr>
        </p:nvSpPr>
        <p:spPr>
          <a:xfrm>
            <a:off x="73930" y="2192694"/>
            <a:ext cx="5155659" cy="4599992"/>
          </a:xfrm>
        </p:spPr>
        <p:txBody>
          <a:bodyPr>
            <a:normAutofit/>
          </a:bodyPr>
          <a:lstStyle/>
          <a:p>
            <a:r>
              <a:rPr lang="en-US" sz="3500" dirty="0">
                <a:solidFill>
                  <a:srgbClr val="C00000"/>
                </a:solidFill>
              </a:rPr>
              <a:t>S</a:t>
            </a:r>
            <a:r>
              <a:rPr lang="en-US" sz="2600" dirty="0"/>
              <a:t>tatistics and </a:t>
            </a:r>
          </a:p>
          <a:p>
            <a:r>
              <a:rPr lang="en-US" sz="3500" dirty="0">
                <a:solidFill>
                  <a:srgbClr val="C00000"/>
                </a:solidFill>
              </a:rPr>
              <a:t>L</a:t>
            </a:r>
            <a:r>
              <a:rPr lang="en-US" sz="2600" dirty="0"/>
              <a:t>iberal </a:t>
            </a:r>
          </a:p>
          <a:p>
            <a:r>
              <a:rPr lang="en-US" sz="3500" dirty="0">
                <a:solidFill>
                  <a:srgbClr val="C00000"/>
                </a:solidFill>
              </a:rPr>
              <a:t>A</a:t>
            </a:r>
            <a:r>
              <a:rPr lang="en-US" sz="2600" dirty="0"/>
              <a:t>rts </a:t>
            </a:r>
          </a:p>
          <a:p>
            <a:r>
              <a:rPr lang="en-US" sz="3500" dirty="0">
                <a:solidFill>
                  <a:srgbClr val="C00000"/>
                </a:solidFill>
              </a:rPr>
              <a:t>M</a:t>
            </a:r>
            <a:r>
              <a:rPr lang="en-US" sz="2600" dirty="0"/>
              <a:t>athematics </a:t>
            </a:r>
          </a:p>
          <a:p>
            <a:r>
              <a:rPr lang="en-US" sz="2600" dirty="0"/>
              <a:t>&amp; </a:t>
            </a:r>
          </a:p>
          <a:p>
            <a:r>
              <a:rPr lang="en-US" sz="2600" dirty="0"/>
              <a:t>Exploring students </a:t>
            </a:r>
          </a:p>
          <a:p>
            <a:endParaRPr lang="en-US" sz="2400" dirty="0"/>
          </a:p>
        </p:txBody>
      </p:sp>
    </p:spTree>
    <p:extLst>
      <p:ext uri="{BB962C8B-B14F-4D97-AF65-F5344CB8AC3E}">
        <p14:creationId xmlns:p14="http://schemas.microsoft.com/office/powerpoint/2010/main" val="31010807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B-STEM Pathway</a:t>
            </a:r>
          </a:p>
        </p:txBody>
      </p:sp>
      <p:sp>
        <p:nvSpPr>
          <p:cNvPr id="3" name="Text Placeholder 2"/>
          <p:cNvSpPr>
            <a:spLocks noGrp="1"/>
          </p:cNvSpPr>
          <p:nvPr>
            <p:ph type="body" sz="half" idx="2"/>
          </p:nvPr>
        </p:nvSpPr>
        <p:spPr>
          <a:xfrm>
            <a:off x="158620" y="1996751"/>
            <a:ext cx="4421000" cy="4506687"/>
          </a:xfrm>
        </p:spPr>
        <p:txBody>
          <a:bodyPr>
            <a:noAutofit/>
          </a:bodyPr>
          <a:lstStyle/>
          <a:p>
            <a:r>
              <a:rPr lang="en-US" sz="3600" dirty="0">
                <a:solidFill>
                  <a:srgbClr val="C00000"/>
                </a:solidFill>
              </a:rPr>
              <a:t>B</a:t>
            </a:r>
            <a:r>
              <a:rPr lang="en-US" sz="2800" dirty="0"/>
              <a:t>usiness </a:t>
            </a:r>
            <a:endParaRPr lang="en-US" sz="2800" u="sng" dirty="0"/>
          </a:p>
          <a:p>
            <a:r>
              <a:rPr lang="en-US" sz="3600" u="sng" dirty="0">
                <a:solidFill>
                  <a:srgbClr val="C00000"/>
                </a:solidFill>
              </a:rPr>
              <a:t>S</a:t>
            </a:r>
            <a:r>
              <a:rPr lang="en-US" sz="2800" u="sng" dirty="0"/>
              <a:t>cience</a:t>
            </a:r>
          </a:p>
          <a:p>
            <a:r>
              <a:rPr lang="en-US" sz="3600" dirty="0">
                <a:solidFill>
                  <a:srgbClr val="C00000"/>
                </a:solidFill>
              </a:rPr>
              <a:t>T</a:t>
            </a:r>
            <a:r>
              <a:rPr lang="en-US" sz="2800" dirty="0"/>
              <a:t>echnology </a:t>
            </a:r>
          </a:p>
          <a:p>
            <a:r>
              <a:rPr lang="en-US" sz="3600" dirty="0">
                <a:solidFill>
                  <a:srgbClr val="C00000"/>
                </a:solidFill>
              </a:rPr>
              <a:t>E</a:t>
            </a:r>
            <a:r>
              <a:rPr lang="en-US" sz="2800" dirty="0"/>
              <a:t>ngineering</a:t>
            </a:r>
          </a:p>
          <a:p>
            <a:r>
              <a:rPr lang="en-US" sz="2800" dirty="0"/>
              <a:t>&amp;</a:t>
            </a:r>
          </a:p>
          <a:p>
            <a:r>
              <a:rPr lang="en-US" sz="3600" dirty="0">
                <a:solidFill>
                  <a:srgbClr val="C00000"/>
                </a:solidFill>
              </a:rPr>
              <a:t>M</a:t>
            </a:r>
            <a:r>
              <a:rPr lang="en-US" sz="2800" dirty="0"/>
              <a:t>athematics </a:t>
            </a:r>
          </a:p>
        </p:txBody>
      </p:sp>
      <p:graphicFrame>
        <p:nvGraphicFramePr>
          <p:cNvPr id="7" name="Table 6"/>
          <p:cNvGraphicFramePr>
            <a:graphicFrameLocks noGrp="1"/>
          </p:cNvGraphicFramePr>
          <p:nvPr>
            <p:extLst>
              <p:ext uri="{D42A27DB-BD31-4B8C-83A1-F6EECF244321}">
                <p14:modId xmlns:p14="http://schemas.microsoft.com/office/powerpoint/2010/main" val="1169563641"/>
              </p:ext>
            </p:extLst>
          </p:nvPr>
        </p:nvGraphicFramePr>
        <p:xfrm>
          <a:off x="5614052" y="93306"/>
          <a:ext cx="6487753" cy="6671389"/>
        </p:xfrm>
        <a:graphic>
          <a:graphicData uri="http://schemas.openxmlformats.org/drawingml/2006/table">
            <a:tbl>
              <a:tblPr firstRow="1" bandRow="1">
                <a:tableStyleId>{7DF18680-E054-41AD-8BC1-D1AEF772440D}</a:tableStyleId>
              </a:tblPr>
              <a:tblGrid>
                <a:gridCol w="1040758">
                  <a:extLst>
                    <a:ext uri="{9D8B030D-6E8A-4147-A177-3AD203B41FA5}">
                      <a16:colId xmlns:a16="http://schemas.microsoft.com/office/drawing/2014/main" val="4043686173"/>
                    </a:ext>
                  </a:extLst>
                </a:gridCol>
                <a:gridCol w="1680582">
                  <a:extLst>
                    <a:ext uri="{9D8B030D-6E8A-4147-A177-3AD203B41FA5}">
                      <a16:colId xmlns:a16="http://schemas.microsoft.com/office/drawing/2014/main" val="2989755797"/>
                    </a:ext>
                  </a:extLst>
                </a:gridCol>
                <a:gridCol w="1950880">
                  <a:extLst>
                    <a:ext uri="{9D8B030D-6E8A-4147-A177-3AD203B41FA5}">
                      <a16:colId xmlns:a16="http://schemas.microsoft.com/office/drawing/2014/main" val="1611884778"/>
                    </a:ext>
                  </a:extLst>
                </a:gridCol>
                <a:gridCol w="1815533">
                  <a:extLst>
                    <a:ext uri="{9D8B030D-6E8A-4147-A177-3AD203B41FA5}">
                      <a16:colId xmlns:a16="http://schemas.microsoft.com/office/drawing/2014/main" val="1998438941"/>
                    </a:ext>
                  </a:extLst>
                </a:gridCol>
              </a:tblGrid>
              <a:tr h="926582">
                <a:tc>
                  <a:txBody>
                    <a:bodyPr/>
                    <a:lstStyle/>
                    <a:p>
                      <a:r>
                        <a:rPr lang="en-US" sz="1800" dirty="0"/>
                        <a:t>SLAM Level</a:t>
                      </a:r>
                    </a:p>
                  </a:txBody>
                  <a:tcPr/>
                </a:tc>
                <a:tc>
                  <a:txBody>
                    <a:bodyPr/>
                    <a:lstStyle/>
                    <a:p>
                      <a:r>
                        <a:rPr lang="en-US" sz="1800" dirty="0"/>
                        <a:t>HSGPA</a:t>
                      </a:r>
                    </a:p>
                  </a:txBody>
                  <a:tcPr/>
                </a:tc>
                <a:tc>
                  <a:txBody>
                    <a:bodyPr/>
                    <a:lstStyle/>
                    <a:p>
                      <a:r>
                        <a:rPr lang="en-US" sz="1800" dirty="0"/>
                        <a:t>Default Rec</a:t>
                      </a:r>
                    </a:p>
                  </a:txBody>
                  <a:tcPr/>
                </a:tc>
                <a:tc>
                  <a:txBody>
                    <a:bodyPr/>
                    <a:lstStyle/>
                    <a:p>
                      <a:r>
                        <a:rPr lang="en-US" sz="1800" dirty="0"/>
                        <a:t>Expected success w/out co-</a:t>
                      </a:r>
                      <a:r>
                        <a:rPr lang="en-US" sz="1800" dirty="0" err="1"/>
                        <a:t>req</a:t>
                      </a:r>
                      <a:endParaRPr lang="en-US" sz="1800" dirty="0"/>
                    </a:p>
                  </a:txBody>
                  <a:tcPr/>
                </a:tc>
                <a:extLst>
                  <a:ext uri="{0D108BD9-81ED-4DB2-BD59-A6C34878D82A}">
                    <a16:rowId xmlns:a16="http://schemas.microsoft.com/office/drawing/2014/main" val="1669183356"/>
                  </a:ext>
                </a:extLst>
              </a:tr>
              <a:tr h="1204556">
                <a:tc>
                  <a:txBody>
                    <a:bodyPr/>
                    <a:lstStyle/>
                    <a:p>
                      <a:r>
                        <a:rPr lang="en-US" sz="1800" dirty="0"/>
                        <a:t>1</a:t>
                      </a:r>
                    </a:p>
                  </a:txBody>
                  <a:tcPr/>
                </a:tc>
                <a:tc>
                  <a:txBody>
                    <a:bodyPr/>
                    <a:lstStyle/>
                    <a:p>
                      <a:r>
                        <a:rPr lang="en-US" sz="1800" dirty="0"/>
                        <a:t>No HS </a:t>
                      </a:r>
                      <a:r>
                        <a:rPr lang="en-US" sz="1800" dirty="0" err="1"/>
                        <a:t>Alg</a:t>
                      </a:r>
                      <a:r>
                        <a:rPr lang="en-US" sz="1800" dirty="0"/>
                        <a:t> 2/</a:t>
                      </a:r>
                      <a:r>
                        <a:rPr lang="en-US" sz="1800" baseline="0" dirty="0"/>
                        <a:t> </a:t>
                      </a:r>
                      <a:r>
                        <a:rPr lang="en-US" sz="1800" baseline="0" dirty="0" err="1"/>
                        <a:t>Intergrated</a:t>
                      </a:r>
                      <a:r>
                        <a:rPr lang="en-US" sz="1800" baseline="0" dirty="0"/>
                        <a:t> Math 3</a:t>
                      </a:r>
                      <a:endParaRPr lang="en-US" sz="1800" dirty="0"/>
                    </a:p>
                  </a:txBody>
                  <a:tcPr/>
                </a:tc>
                <a:tc rowSpan="2">
                  <a:txBody>
                    <a:bodyPr/>
                    <a:lstStyle/>
                    <a:p>
                      <a:pPr algn="ctr"/>
                      <a:r>
                        <a:rPr lang="en-US" sz="1800" dirty="0"/>
                        <a:t>Intermediate Algebra</a:t>
                      </a:r>
                      <a:endParaRPr lang="en-US" sz="1800" baseline="0" dirty="0"/>
                    </a:p>
                    <a:p>
                      <a:pPr algn="ctr"/>
                      <a:r>
                        <a:rPr lang="en-US" sz="1800" baseline="0" dirty="0"/>
                        <a:t>MATH 120 </a:t>
                      </a:r>
                      <a:endParaRPr lang="en-US" sz="1800" dirty="0"/>
                    </a:p>
                  </a:txBody>
                  <a:tcPr/>
                </a:tc>
                <a:tc>
                  <a:txBody>
                    <a:bodyPr/>
                    <a:lstStyle/>
                    <a:p>
                      <a:r>
                        <a:rPr lang="en-US" sz="1800" dirty="0"/>
                        <a:t>Low</a:t>
                      </a:r>
                    </a:p>
                  </a:txBody>
                  <a:tcPr/>
                </a:tc>
                <a:extLst>
                  <a:ext uri="{0D108BD9-81ED-4DB2-BD59-A6C34878D82A}">
                    <a16:rowId xmlns:a16="http://schemas.microsoft.com/office/drawing/2014/main" val="764625931"/>
                  </a:ext>
                </a:extLst>
              </a:tr>
              <a:tr h="1482531">
                <a:tc>
                  <a:txBody>
                    <a:bodyPr/>
                    <a:lstStyle/>
                    <a:p>
                      <a:r>
                        <a:rPr lang="en-US" sz="1800" dirty="0"/>
                        <a:t>2</a:t>
                      </a:r>
                    </a:p>
                  </a:txBody>
                  <a:tcPr/>
                </a:tc>
                <a:tc>
                  <a:txBody>
                    <a:bodyPr/>
                    <a:lstStyle/>
                    <a:p>
                      <a:r>
                        <a:rPr lang="en-US" sz="1800" dirty="0"/>
                        <a:t>HS </a:t>
                      </a:r>
                      <a:r>
                        <a:rPr lang="en-US" sz="1800" dirty="0" err="1"/>
                        <a:t>Alg</a:t>
                      </a:r>
                      <a:r>
                        <a:rPr lang="en-US" sz="1800" dirty="0"/>
                        <a:t> 2/ Integrated</a:t>
                      </a:r>
                      <a:r>
                        <a:rPr lang="en-US" sz="1800" baseline="0" dirty="0"/>
                        <a:t> Math 3 w/ a grade ≤ C-</a:t>
                      </a:r>
                      <a:endParaRPr lang="en-US" sz="1800" dirty="0"/>
                    </a:p>
                  </a:txBody>
                  <a:tcPr/>
                </a:tc>
                <a:tc vMerge="1">
                  <a:txBody>
                    <a:bodyPr/>
                    <a:lstStyle/>
                    <a:p>
                      <a:endParaRPr lang="en-US" dirty="0"/>
                    </a:p>
                  </a:txBody>
                  <a:tcPr/>
                </a:tc>
                <a:tc>
                  <a:txBody>
                    <a:bodyPr/>
                    <a:lstStyle/>
                    <a:p>
                      <a:r>
                        <a:rPr lang="en-US" sz="1800" dirty="0"/>
                        <a:t>Moderate</a:t>
                      </a:r>
                    </a:p>
                  </a:txBody>
                  <a:tcPr/>
                </a:tc>
                <a:extLst>
                  <a:ext uri="{0D108BD9-81ED-4DB2-BD59-A6C34878D82A}">
                    <a16:rowId xmlns:a16="http://schemas.microsoft.com/office/drawing/2014/main" val="2687345220"/>
                  </a:ext>
                </a:extLst>
              </a:tr>
              <a:tr h="926582">
                <a:tc>
                  <a:txBody>
                    <a:bodyPr/>
                    <a:lstStyle/>
                    <a:p>
                      <a:r>
                        <a:rPr lang="en-US" sz="1800" dirty="0"/>
                        <a:t>3</a:t>
                      </a:r>
                    </a:p>
                  </a:txBody>
                  <a:tcPr/>
                </a:tc>
                <a:tc>
                  <a:txBody>
                    <a:bodyPr/>
                    <a:lstStyle/>
                    <a:p>
                      <a:r>
                        <a:rPr lang="en-US" sz="1800" dirty="0">
                          <a:solidFill>
                            <a:srgbClr val="C00000"/>
                          </a:solidFill>
                        </a:rPr>
                        <a:t>Less than 2.6 &amp; no HS Pre-</a:t>
                      </a:r>
                      <a:r>
                        <a:rPr lang="en-US" sz="1800" dirty="0" err="1">
                          <a:solidFill>
                            <a:srgbClr val="C00000"/>
                          </a:solidFill>
                        </a:rPr>
                        <a:t>Calc</a:t>
                      </a:r>
                      <a:endParaRPr lang="en-US" sz="1800" dirty="0">
                        <a:solidFill>
                          <a:srgbClr val="C00000"/>
                        </a:solidFill>
                      </a:endParaRPr>
                    </a:p>
                  </a:txBody>
                  <a:tcPr/>
                </a:tc>
                <a:tc rowSpan="3">
                  <a:txBody>
                    <a:bodyPr/>
                    <a:lstStyle/>
                    <a:p>
                      <a:pPr algn="ctr"/>
                      <a:r>
                        <a:rPr lang="en-US" sz="1800" b="0" dirty="0"/>
                        <a:t>Trigonometry</a:t>
                      </a:r>
                    </a:p>
                    <a:p>
                      <a:pPr algn="ctr"/>
                      <a:r>
                        <a:rPr lang="en-US" sz="1800" b="0" baseline="0" dirty="0"/>
                        <a:t>MATH 130</a:t>
                      </a:r>
                    </a:p>
                    <a:p>
                      <a:pPr algn="ctr"/>
                      <a:endParaRPr lang="en-US" sz="1800" b="0" baseline="0" dirty="0"/>
                    </a:p>
                    <a:p>
                      <a:pPr algn="ctr"/>
                      <a:r>
                        <a:rPr lang="en-US" sz="1800" b="0" baseline="0" dirty="0"/>
                        <a:t>Path to Calculus </a:t>
                      </a:r>
                    </a:p>
                    <a:p>
                      <a:pPr algn="ctr"/>
                      <a:r>
                        <a:rPr lang="en-US" sz="1800" b="0" baseline="0" dirty="0"/>
                        <a:t>MATH 225</a:t>
                      </a:r>
                    </a:p>
                    <a:p>
                      <a:pPr algn="ctr"/>
                      <a:endParaRPr lang="en-US" sz="1800" b="0" baseline="0" dirty="0"/>
                    </a:p>
                    <a:p>
                      <a:pPr algn="ctr"/>
                      <a:r>
                        <a:rPr lang="en-US" sz="1800" b="0" baseline="0" dirty="0"/>
                        <a:t>Applied Calculus I</a:t>
                      </a:r>
                    </a:p>
                    <a:p>
                      <a:pPr algn="ctr"/>
                      <a:r>
                        <a:rPr lang="en-US" sz="1800" b="0" baseline="0" dirty="0"/>
                        <a:t>MATH 241</a:t>
                      </a:r>
                      <a:endParaRPr lang="en-US" sz="1800" b="0" dirty="0"/>
                    </a:p>
                  </a:txBody>
                  <a:tcPr>
                    <a:solidFill>
                      <a:schemeClr val="bg1">
                        <a:lumMod val="95000"/>
                      </a:schemeClr>
                    </a:solidFill>
                  </a:tcPr>
                </a:tc>
                <a:tc>
                  <a:txBody>
                    <a:bodyPr/>
                    <a:lstStyle/>
                    <a:p>
                      <a:r>
                        <a:rPr lang="en-US" sz="1800" dirty="0">
                          <a:solidFill>
                            <a:srgbClr val="C00000"/>
                          </a:solidFill>
                        </a:rPr>
                        <a:t>28%</a:t>
                      </a:r>
                    </a:p>
                  </a:txBody>
                  <a:tcPr/>
                </a:tc>
                <a:extLst>
                  <a:ext uri="{0D108BD9-81ED-4DB2-BD59-A6C34878D82A}">
                    <a16:rowId xmlns:a16="http://schemas.microsoft.com/office/drawing/2014/main" val="3083351534"/>
                  </a:ext>
                </a:extLst>
              </a:tr>
              <a:tr h="926582">
                <a:tc>
                  <a:txBody>
                    <a:bodyPr/>
                    <a:lstStyle/>
                    <a:p>
                      <a:r>
                        <a:rPr lang="en-US" sz="1800" dirty="0"/>
                        <a:t>4</a:t>
                      </a:r>
                    </a:p>
                  </a:txBody>
                  <a:tcPr/>
                </a:tc>
                <a:tc>
                  <a:txBody>
                    <a:bodyPr/>
                    <a:lstStyle/>
                    <a:p>
                      <a:r>
                        <a:rPr lang="en-US" sz="1800" dirty="0"/>
                        <a:t>2.6 to 3.3</a:t>
                      </a:r>
                      <a:r>
                        <a:rPr lang="en-US" sz="1800" baseline="0" dirty="0"/>
                        <a:t> or took HS Pre-</a:t>
                      </a:r>
                      <a:r>
                        <a:rPr lang="en-US" sz="1800" baseline="0" dirty="0" err="1"/>
                        <a:t>Calc</a:t>
                      </a:r>
                      <a:endParaRPr lang="en-US" sz="1800" dirty="0"/>
                    </a:p>
                  </a:txBody>
                  <a:tcPr/>
                </a:tc>
                <a:tc vMerge="1">
                  <a:txBody>
                    <a:bodyPr/>
                    <a:lstStyle/>
                    <a:p>
                      <a:endParaRPr lang="en-US" dirty="0"/>
                    </a:p>
                  </a:txBody>
                  <a:tcPr/>
                </a:tc>
                <a:tc>
                  <a:txBody>
                    <a:bodyPr/>
                    <a:lstStyle/>
                    <a:p>
                      <a:r>
                        <a:rPr lang="en-US" sz="1800" dirty="0"/>
                        <a:t>53%</a:t>
                      </a:r>
                    </a:p>
                  </a:txBody>
                  <a:tcPr/>
                </a:tc>
                <a:extLst>
                  <a:ext uri="{0D108BD9-81ED-4DB2-BD59-A6C34878D82A}">
                    <a16:rowId xmlns:a16="http://schemas.microsoft.com/office/drawing/2014/main" val="1116503248"/>
                  </a:ext>
                </a:extLst>
              </a:tr>
              <a:tr h="1204556">
                <a:tc>
                  <a:txBody>
                    <a:bodyPr/>
                    <a:lstStyle/>
                    <a:p>
                      <a:r>
                        <a:rPr lang="en-US" sz="1800" dirty="0"/>
                        <a:t>5</a:t>
                      </a:r>
                    </a:p>
                  </a:txBody>
                  <a:tcPr/>
                </a:tc>
                <a:tc>
                  <a:txBody>
                    <a:bodyPr/>
                    <a:lstStyle/>
                    <a:p>
                      <a:r>
                        <a:rPr lang="en-US" sz="1800" dirty="0"/>
                        <a:t>3.4 or</a:t>
                      </a:r>
                      <a:r>
                        <a:rPr lang="en-US" sz="1800" baseline="0" dirty="0"/>
                        <a:t> greater or took HS </a:t>
                      </a:r>
                      <a:r>
                        <a:rPr lang="en-US" sz="1800" baseline="0" dirty="0" err="1"/>
                        <a:t>Calc</a:t>
                      </a:r>
                      <a:endParaRPr lang="en-US" sz="1800" dirty="0"/>
                    </a:p>
                  </a:txBody>
                  <a:tcPr/>
                </a:tc>
                <a:tc vMerge="1">
                  <a:txBody>
                    <a:bodyPr/>
                    <a:lstStyle/>
                    <a:p>
                      <a:endParaRPr lang="en-US" dirty="0"/>
                    </a:p>
                  </a:txBody>
                  <a:tcPr/>
                </a:tc>
                <a:tc>
                  <a:txBody>
                    <a:bodyPr/>
                    <a:lstStyle/>
                    <a:p>
                      <a:r>
                        <a:rPr lang="en-US" sz="1800" dirty="0"/>
                        <a:t>75%</a:t>
                      </a:r>
                    </a:p>
                  </a:txBody>
                  <a:tcPr/>
                </a:tc>
                <a:extLst>
                  <a:ext uri="{0D108BD9-81ED-4DB2-BD59-A6C34878D82A}">
                    <a16:rowId xmlns:a16="http://schemas.microsoft.com/office/drawing/2014/main" val="2302386937"/>
                  </a:ext>
                </a:extLst>
              </a:tr>
            </a:tbl>
          </a:graphicData>
        </a:graphic>
      </p:graphicFrame>
    </p:spTree>
    <p:extLst>
      <p:ext uri="{BB962C8B-B14F-4D97-AF65-F5344CB8AC3E}">
        <p14:creationId xmlns:p14="http://schemas.microsoft.com/office/powerpoint/2010/main" val="40906162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21079" y="2747101"/>
            <a:ext cx="9612971" cy="2852737"/>
          </a:xfrm>
        </p:spPr>
        <p:txBody>
          <a:bodyPr/>
          <a:lstStyle/>
          <a:p>
            <a:r>
              <a:rPr lang="en-US" b="1" dirty="0">
                <a:solidFill>
                  <a:schemeClr val="accent5"/>
                </a:solidFill>
              </a:rPr>
              <a:t>Addendum</a:t>
            </a:r>
            <a:r>
              <a:rPr lang="en-US" b="1" dirty="0"/>
              <a:t>: </a:t>
            </a:r>
            <a:br>
              <a:rPr lang="en-US" b="1" dirty="0"/>
            </a:br>
            <a:r>
              <a:rPr lang="en-US" b="1" dirty="0"/>
              <a:t>Example sequences</a:t>
            </a:r>
          </a:p>
        </p:txBody>
      </p:sp>
    </p:spTree>
    <p:extLst>
      <p:ext uri="{BB962C8B-B14F-4D97-AF65-F5344CB8AC3E}">
        <p14:creationId xmlns:p14="http://schemas.microsoft.com/office/powerpoint/2010/main" val="2696319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03321" y="2536773"/>
            <a:ext cx="5841603" cy="2852737"/>
          </a:xfrm>
        </p:spPr>
        <p:txBody>
          <a:bodyPr>
            <a:noAutofit/>
          </a:bodyPr>
          <a:lstStyle/>
          <a:p>
            <a:r>
              <a:rPr lang="en-US" sz="8800" b="1" dirty="0"/>
              <a:t>The</a:t>
            </a:r>
            <a:br>
              <a:rPr lang="en-US" sz="8800" b="1" dirty="0"/>
            </a:br>
            <a:r>
              <a:rPr lang="en-US" sz="8800" b="1" dirty="0"/>
              <a:t> </a:t>
            </a:r>
            <a:r>
              <a:rPr lang="en-US" sz="8800" b="1" dirty="0">
                <a:solidFill>
                  <a:srgbClr val="C00000"/>
                </a:solidFill>
              </a:rPr>
              <a:t>response</a:t>
            </a:r>
            <a:r>
              <a:rPr lang="en-US" sz="8800" b="1" dirty="0"/>
              <a:t> </a:t>
            </a:r>
          </a:p>
        </p:txBody>
      </p:sp>
    </p:spTree>
    <p:extLst>
      <p:ext uri="{BB962C8B-B14F-4D97-AF65-F5344CB8AC3E}">
        <p14:creationId xmlns:p14="http://schemas.microsoft.com/office/powerpoint/2010/main" val="4000559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832373658"/>
              </p:ext>
            </p:extLst>
          </p:nvPr>
        </p:nvGraphicFramePr>
        <p:xfrm>
          <a:off x="749030" y="-1"/>
          <a:ext cx="11293813" cy="277238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 name="Diagram 2"/>
          <p:cNvGraphicFramePr/>
          <p:nvPr>
            <p:extLst>
              <p:ext uri="{D42A27DB-BD31-4B8C-83A1-F6EECF244321}">
                <p14:modId xmlns:p14="http://schemas.microsoft.com/office/powerpoint/2010/main" val="552854254"/>
              </p:ext>
            </p:extLst>
          </p:nvPr>
        </p:nvGraphicFramePr>
        <p:xfrm>
          <a:off x="749031" y="4134255"/>
          <a:ext cx="11293812" cy="2947660"/>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4" name="Rectangle 3"/>
          <p:cNvSpPr/>
          <p:nvPr/>
        </p:nvSpPr>
        <p:spPr>
          <a:xfrm>
            <a:off x="4640094" y="243191"/>
            <a:ext cx="7402748" cy="2423160"/>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7" name="Rectangle 6"/>
          <p:cNvSpPr/>
          <p:nvPr/>
        </p:nvSpPr>
        <p:spPr>
          <a:xfrm>
            <a:off x="4552545" y="4435812"/>
            <a:ext cx="7490297" cy="2422187"/>
          </a:xfrm>
          <a:prstGeom prst="rect">
            <a:avLst/>
          </a:prstGeom>
          <a:noFill/>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8" name="TextBox 7"/>
          <p:cNvSpPr txBox="1"/>
          <p:nvPr/>
        </p:nvSpPr>
        <p:spPr>
          <a:xfrm>
            <a:off x="1527243" y="3202453"/>
            <a:ext cx="10077855" cy="707886"/>
          </a:xfrm>
          <a:prstGeom prst="rect">
            <a:avLst/>
          </a:prstGeom>
          <a:noFill/>
        </p:spPr>
        <p:txBody>
          <a:bodyPr wrap="square" rtlCol="0">
            <a:spAutoFit/>
          </a:bodyPr>
          <a:lstStyle/>
          <a:p>
            <a:r>
              <a:rPr lang="en-US" sz="2000" dirty="0"/>
              <a:t>Per memo: Student has 2 semesters (1 year) to complete the math sequence, prep activities do not count for the 1 year timeframe. This sequence is in compliance with AB 705.</a:t>
            </a:r>
          </a:p>
        </p:txBody>
      </p:sp>
    </p:spTree>
    <p:extLst>
      <p:ext uri="{BB962C8B-B14F-4D97-AF65-F5344CB8AC3E}">
        <p14:creationId xmlns:p14="http://schemas.microsoft.com/office/powerpoint/2010/main" val="624279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graphicEl>
                                              <a:dgm id="{ADA92CD6-2C48-4B74-8C21-773F30AB5D3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graphicEl>
                                              <a:dgm id="{98779B7B-D947-466D-BAF5-70423F83B376}"/>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graphicEl>
                                              <a:dgm id="{19C658D3-832F-4BD3-950A-7A7269E8046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3BC23A59-6773-4DFD-AB65-9FDE85C3334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E45DCB0E-3CEE-4A94-A5E1-24F6B29B68A8}"/>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graphicEl>
                                              <a:dgm id="{034B834D-03B4-41F1-A2AA-629D1351002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Sub>
          <a:bldDgm bld="one"/>
        </p:bldSub>
      </p:bldGraphic>
      <p:bldGraphic spid="3" grpId="0">
        <p:bldSub>
          <a:bldDgm bld="one"/>
        </p:bldSub>
      </p:bldGraphic>
      <p:bldP spid="4" grpId="0" animBg="1"/>
      <p:bldP spid="7" grpId="0" animBg="1"/>
      <p:bldP spid="8"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61135" y="2702143"/>
            <a:ext cx="9612971" cy="2852737"/>
          </a:xfrm>
        </p:spPr>
        <p:txBody>
          <a:bodyPr>
            <a:noAutofit/>
          </a:bodyPr>
          <a:lstStyle/>
          <a:p>
            <a:r>
              <a:rPr lang="en-US" b="1" dirty="0">
                <a:solidFill>
                  <a:schemeClr val="accent5"/>
                </a:solidFill>
              </a:rPr>
              <a:t>Addendum</a:t>
            </a:r>
            <a:r>
              <a:rPr lang="en-US" b="1" dirty="0"/>
              <a:t>:</a:t>
            </a:r>
            <a:br>
              <a:rPr lang="en-US" b="1" dirty="0"/>
            </a:br>
            <a:r>
              <a:rPr lang="en-US" sz="6000" b="1" dirty="0"/>
              <a:t>Impact on </a:t>
            </a:r>
            <a:r>
              <a:rPr lang="en-US" sz="6000" b="1" i="1" dirty="0"/>
              <a:t>some</a:t>
            </a:r>
            <a:r>
              <a:rPr lang="en-US" sz="6000" b="1" dirty="0"/>
              <a:t> students with disabilities </a:t>
            </a:r>
            <a:endParaRPr lang="en-US" b="1" dirty="0"/>
          </a:p>
        </p:txBody>
      </p:sp>
    </p:spTree>
    <p:extLst>
      <p:ext uri="{BB962C8B-B14F-4D97-AF65-F5344CB8AC3E}">
        <p14:creationId xmlns:p14="http://schemas.microsoft.com/office/powerpoint/2010/main" val="160155906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762" y="131323"/>
            <a:ext cx="9601200" cy="1485900"/>
          </a:xfrm>
        </p:spPr>
        <p:txBody>
          <a:bodyPr/>
          <a:lstStyle/>
          <a:p>
            <a:r>
              <a:rPr lang="en-US" dirty="0"/>
              <a:t>English </a:t>
            </a:r>
          </a:p>
        </p:txBody>
      </p:sp>
      <p:graphicFrame>
        <p:nvGraphicFramePr>
          <p:cNvPr id="3" name="Table 2"/>
          <p:cNvGraphicFramePr>
            <a:graphicFrameLocks noGrp="1"/>
          </p:cNvGraphicFramePr>
          <p:nvPr/>
        </p:nvGraphicFramePr>
        <p:xfrm>
          <a:off x="1098145" y="1617223"/>
          <a:ext cx="10565319" cy="3965496"/>
        </p:xfrm>
        <a:graphic>
          <a:graphicData uri="http://schemas.openxmlformats.org/drawingml/2006/table">
            <a:tbl>
              <a:tblPr firstRow="1" bandRow="1">
                <a:tableStyleId>{00A15C55-8517-42AA-B614-E9B94910E393}</a:tableStyleId>
              </a:tblPr>
              <a:tblGrid>
                <a:gridCol w="3521773">
                  <a:extLst>
                    <a:ext uri="{9D8B030D-6E8A-4147-A177-3AD203B41FA5}">
                      <a16:colId xmlns:a16="http://schemas.microsoft.com/office/drawing/2014/main" val="1644217201"/>
                    </a:ext>
                  </a:extLst>
                </a:gridCol>
                <a:gridCol w="3521773">
                  <a:extLst>
                    <a:ext uri="{9D8B030D-6E8A-4147-A177-3AD203B41FA5}">
                      <a16:colId xmlns:a16="http://schemas.microsoft.com/office/drawing/2014/main" val="762795770"/>
                    </a:ext>
                  </a:extLst>
                </a:gridCol>
                <a:gridCol w="3521773">
                  <a:extLst>
                    <a:ext uri="{9D8B030D-6E8A-4147-A177-3AD203B41FA5}">
                      <a16:colId xmlns:a16="http://schemas.microsoft.com/office/drawing/2014/main" val="1314256092"/>
                    </a:ext>
                  </a:extLst>
                </a:gridCol>
              </a:tblGrid>
              <a:tr h="594132">
                <a:tc>
                  <a:txBody>
                    <a:bodyPr/>
                    <a:lstStyle/>
                    <a:p>
                      <a:pPr algn="ctr"/>
                      <a:r>
                        <a:rPr lang="en-US" dirty="0"/>
                        <a:t>Group </a:t>
                      </a:r>
                      <a:endParaRPr lang="en-US" dirty="0">
                        <a:solidFill>
                          <a:srgbClr val="C00000"/>
                        </a:solidFill>
                      </a:endParaRPr>
                    </a:p>
                  </a:txBody>
                  <a:tcPr/>
                </a:tc>
                <a:tc>
                  <a:txBody>
                    <a:bodyPr/>
                    <a:lstStyle/>
                    <a:p>
                      <a:pPr algn="ctr"/>
                      <a:r>
                        <a:rPr lang="en-US" dirty="0"/>
                        <a:t>HS GPA </a:t>
                      </a:r>
                      <a:endParaRPr lang="en-US" dirty="0">
                        <a:solidFill>
                          <a:srgbClr val="C00000"/>
                        </a:solidFill>
                      </a:endParaRPr>
                    </a:p>
                  </a:txBody>
                  <a:tcPr/>
                </a:tc>
                <a:tc>
                  <a:txBody>
                    <a:bodyPr/>
                    <a:lstStyle/>
                    <a:p>
                      <a:pPr algn="ctr"/>
                      <a:r>
                        <a:rPr lang="en-US" dirty="0"/>
                        <a:t>Placement</a:t>
                      </a:r>
                      <a:r>
                        <a:rPr lang="en-US" baseline="0" dirty="0"/>
                        <a:t> </a:t>
                      </a:r>
                      <a:endParaRPr lang="en-US" dirty="0">
                        <a:solidFill>
                          <a:srgbClr val="C00000"/>
                        </a:solidFill>
                      </a:endParaRPr>
                    </a:p>
                  </a:txBody>
                  <a:tcPr/>
                </a:tc>
                <a:extLst>
                  <a:ext uri="{0D108BD9-81ED-4DB2-BD59-A6C34878D82A}">
                    <a16:rowId xmlns:a16="http://schemas.microsoft.com/office/drawing/2014/main" val="838648812"/>
                  </a:ext>
                </a:extLst>
              </a:tr>
              <a:tr h="1091322">
                <a:tc>
                  <a:txBody>
                    <a:bodyPr/>
                    <a:lstStyle/>
                    <a:p>
                      <a:pPr algn="ctr"/>
                      <a:r>
                        <a:rPr lang="en-US" dirty="0"/>
                        <a:t>1</a:t>
                      </a:r>
                    </a:p>
                  </a:txBody>
                  <a:tcPr/>
                </a:tc>
                <a:tc>
                  <a:txBody>
                    <a:bodyPr/>
                    <a:lstStyle/>
                    <a:p>
                      <a:pPr algn="ctr"/>
                      <a:r>
                        <a:rPr lang="en-US" dirty="0"/>
                        <a:t>≥ 2.6</a:t>
                      </a:r>
                    </a:p>
                  </a:txBody>
                  <a:tcPr/>
                </a:tc>
                <a:tc>
                  <a:txBody>
                    <a:bodyPr/>
                    <a:lstStyle/>
                    <a:p>
                      <a:pPr algn="ctr"/>
                      <a:r>
                        <a:rPr lang="en-US" dirty="0"/>
                        <a:t>ENGL 100</a:t>
                      </a:r>
                    </a:p>
                  </a:txBody>
                  <a:tcPr/>
                </a:tc>
                <a:extLst>
                  <a:ext uri="{0D108BD9-81ED-4DB2-BD59-A6C34878D82A}">
                    <a16:rowId xmlns:a16="http://schemas.microsoft.com/office/drawing/2014/main" val="2159751927"/>
                  </a:ext>
                </a:extLst>
              </a:tr>
              <a:tr h="1091322">
                <a:tc>
                  <a:txBody>
                    <a:bodyPr/>
                    <a:lstStyle/>
                    <a:p>
                      <a:pPr algn="ctr"/>
                      <a:r>
                        <a:rPr lang="en-US" dirty="0"/>
                        <a:t>2</a:t>
                      </a:r>
                    </a:p>
                  </a:txBody>
                  <a:tcPr/>
                </a:tc>
                <a:tc>
                  <a:txBody>
                    <a:bodyPr/>
                    <a:lstStyle/>
                    <a:p>
                      <a:pPr algn="ctr"/>
                      <a:r>
                        <a:rPr lang="en-US" dirty="0"/>
                        <a:t>1.9 – 2.6</a:t>
                      </a:r>
                    </a:p>
                  </a:txBody>
                  <a:tcPr/>
                </a:tc>
                <a:tc>
                  <a:txBody>
                    <a:bodyPr/>
                    <a:lstStyle/>
                    <a:p>
                      <a:pPr algn="ctr"/>
                      <a:r>
                        <a:rPr lang="en-US" dirty="0"/>
                        <a:t>ENGL</a:t>
                      </a:r>
                      <a:r>
                        <a:rPr lang="en-US" baseline="0" dirty="0"/>
                        <a:t> 105 </a:t>
                      </a:r>
                    </a:p>
                    <a:p>
                      <a:pPr algn="ctr"/>
                      <a:r>
                        <a:rPr lang="en-US" baseline="0" dirty="0"/>
                        <a:t>(including additional academic &amp; concurrent support) </a:t>
                      </a:r>
                      <a:endParaRPr lang="en-US" dirty="0"/>
                    </a:p>
                  </a:txBody>
                  <a:tcPr/>
                </a:tc>
                <a:extLst>
                  <a:ext uri="{0D108BD9-81ED-4DB2-BD59-A6C34878D82A}">
                    <a16:rowId xmlns:a16="http://schemas.microsoft.com/office/drawing/2014/main" val="1311860571"/>
                  </a:ext>
                </a:extLst>
              </a:tr>
              <a:tr h="1091322">
                <a:tc>
                  <a:txBody>
                    <a:bodyPr/>
                    <a:lstStyle/>
                    <a:p>
                      <a:pPr algn="ctr"/>
                      <a:r>
                        <a:rPr lang="en-US" dirty="0"/>
                        <a:t>3</a:t>
                      </a:r>
                    </a:p>
                  </a:txBody>
                  <a:tcPr/>
                </a:tc>
                <a:tc>
                  <a:txBody>
                    <a:bodyPr/>
                    <a:lstStyle/>
                    <a:p>
                      <a:pPr algn="ctr"/>
                      <a:r>
                        <a:rPr lang="en-US" dirty="0"/>
                        <a:t>&lt; 1.9</a:t>
                      </a:r>
                    </a:p>
                  </a:txBody>
                  <a:tcPr/>
                </a:tc>
                <a:tc>
                  <a:txBody>
                    <a:bodyPr/>
                    <a:lstStyle/>
                    <a:p>
                      <a:pPr algn="ctr"/>
                      <a:r>
                        <a:rPr lang="en-US" dirty="0"/>
                        <a:t>ENGL</a:t>
                      </a:r>
                      <a:r>
                        <a:rPr lang="en-US" baseline="0" dirty="0"/>
                        <a:t> 105 </a:t>
                      </a:r>
                    </a:p>
                    <a:p>
                      <a:pPr algn="ctr"/>
                      <a:r>
                        <a:rPr lang="en-US" baseline="0" dirty="0"/>
                        <a:t>(including additional academic &amp; concurrent support) </a:t>
                      </a:r>
                      <a:endParaRPr lang="en-US" dirty="0"/>
                    </a:p>
                    <a:p>
                      <a:pPr algn="ctr"/>
                      <a:endParaRPr lang="en-US" dirty="0"/>
                    </a:p>
                  </a:txBody>
                  <a:tcPr/>
                </a:tc>
                <a:extLst>
                  <a:ext uri="{0D108BD9-81ED-4DB2-BD59-A6C34878D82A}">
                    <a16:rowId xmlns:a16="http://schemas.microsoft.com/office/drawing/2014/main" val="3391564098"/>
                  </a:ext>
                </a:extLst>
              </a:tr>
            </a:tbl>
          </a:graphicData>
        </a:graphic>
      </p:graphicFrame>
      <p:sp>
        <p:nvSpPr>
          <p:cNvPr id="4" name="TextBox 3"/>
          <p:cNvSpPr txBox="1"/>
          <p:nvPr/>
        </p:nvSpPr>
        <p:spPr>
          <a:xfrm>
            <a:off x="7626485" y="6534834"/>
            <a:ext cx="4990291" cy="646331"/>
          </a:xfrm>
          <a:prstGeom prst="rect">
            <a:avLst/>
          </a:prstGeom>
          <a:noFill/>
        </p:spPr>
        <p:txBody>
          <a:bodyPr wrap="square" rtlCol="0">
            <a:spAutoFit/>
          </a:bodyPr>
          <a:lstStyle/>
          <a:p>
            <a:r>
              <a:rPr lang="en-US" dirty="0"/>
              <a:t>Oct. 30, 2018 Guidance Memo from SMCCCD</a:t>
            </a:r>
          </a:p>
          <a:p>
            <a:endParaRPr lang="en-US" dirty="0"/>
          </a:p>
        </p:txBody>
      </p:sp>
    </p:spTree>
    <p:extLst>
      <p:ext uri="{BB962C8B-B14F-4D97-AF65-F5344CB8AC3E}">
        <p14:creationId xmlns:p14="http://schemas.microsoft.com/office/powerpoint/2010/main" val="18663922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62721" y="1103499"/>
            <a:ext cx="8247534" cy="4532191"/>
          </a:xfrm>
          <a:prstGeom prst="rect">
            <a:avLst/>
          </a:prstGeom>
        </p:spPr>
      </p:pic>
      <p:sp>
        <p:nvSpPr>
          <p:cNvPr id="3" name="Down Arrow 2"/>
          <p:cNvSpPr/>
          <p:nvPr/>
        </p:nvSpPr>
        <p:spPr>
          <a:xfrm rot="10800000">
            <a:off x="5990253" y="3638936"/>
            <a:ext cx="718458" cy="1455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own Arrow 3"/>
          <p:cNvSpPr/>
          <p:nvPr/>
        </p:nvSpPr>
        <p:spPr>
          <a:xfrm rot="10800000">
            <a:off x="9677013" y="3638936"/>
            <a:ext cx="718458" cy="14555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385138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p:cNvGraphicFramePr>
            <a:graphicFrameLocks noGrp="1"/>
          </p:cNvGraphicFramePr>
          <p:nvPr/>
        </p:nvGraphicFramePr>
        <p:xfrm>
          <a:off x="1098145" y="1617223"/>
          <a:ext cx="10565319" cy="3965496"/>
        </p:xfrm>
        <a:graphic>
          <a:graphicData uri="http://schemas.openxmlformats.org/drawingml/2006/table">
            <a:tbl>
              <a:tblPr firstRow="1" bandRow="1">
                <a:tableStyleId>{00A15C55-8517-42AA-B614-E9B94910E393}</a:tableStyleId>
              </a:tblPr>
              <a:tblGrid>
                <a:gridCol w="3521773">
                  <a:extLst>
                    <a:ext uri="{9D8B030D-6E8A-4147-A177-3AD203B41FA5}">
                      <a16:colId xmlns:a16="http://schemas.microsoft.com/office/drawing/2014/main" val="1644217201"/>
                    </a:ext>
                  </a:extLst>
                </a:gridCol>
                <a:gridCol w="3521773">
                  <a:extLst>
                    <a:ext uri="{9D8B030D-6E8A-4147-A177-3AD203B41FA5}">
                      <a16:colId xmlns:a16="http://schemas.microsoft.com/office/drawing/2014/main" val="762795770"/>
                    </a:ext>
                  </a:extLst>
                </a:gridCol>
                <a:gridCol w="3521773">
                  <a:extLst>
                    <a:ext uri="{9D8B030D-6E8A-4147-A177-3AD203B41FA5}">
                      <a16:colId xmlns:a16="http://schemas.microsoft.com/office/drawing/2014/main" val="1314256092"/>
                    </a:ext>
                  </a:extLst>
                </a:gridCol>
              </a:tblGrid>
              <a:tr h="594132">
                <a:tc>
                  <a:txBody>
                    <a:bodyPr/>
                    <a:lstStyle/>
                    <a:p>
                      <a:pPr algn="ctr"/>
                      <a:r>
                        <a:rPr lang="en-US" dirty="0"/>
                        <a:t>Group </a:t>
                      </a:r>
                      <a:endParaRPr lang="en-US" dirty="0">
                        <a:solidFill>
                          <a:srgbClr val="C00000"/>
                        </a:solidFill>
                      </a:endParaRPr>
                    </a:p>
                  </a:txBody>
                  <a:tcPr/>
                </a:tc>
                <a:tc>
                  <a:txBody>
                    <a:bodyPr/>
                    <a:lstStyle/>
                    <a:p>
                      <a:pPr algn="ctr"/>
                      <a:r>
                        <a:rPr lang="en-US" dirty="0"/>
                        <a:t>HS GPA </a:t>
                      </a:r>
                      <a:endParaRPr lang="en-US" dirty="0">
                        <a:solidFill>
                          <a:srgbClr val="C00000"/>
                        </a:solidFill>
                      </a:endParaRPr>
                    </a:p>
                  </a:txBody>
                  <a:tcPr/>
                </a:tc>
                <a:tc>
                  <a:txBody>
                    <a:bodyPr/>
                    <a:lstStyle/>
                    <a:p>
                      <a:pPr algn="ctr"/>
                      <a:r>
                        <a:rPr lang="en-US" dirty="0"/>
                        <a:t>Placement</a:t>
                      </a:r>
                      <a:r>
                        <a:rPr lang="en-US" baseline="0" dirty="0"/>
                        <a:t> </a:t>
                      </a:r>
                      <a:endParaRPr lang="en-US" dirty="0">
                        <a:solidFill>
                          <a:srgbClr val="C00000"/>
                        </a:solidFill>
                      </a:endParaRPr>
                    </a:p>
                  </a:txBody>
                  <a:tcPr/>
                </a:tc>
                <a:extLst>
                  <a:ext uri="{0D108BD9-81ED-4DB2-BD59-A6C34878D82A}">
                    <a16:rowId xmlns:a16="http://schemas.microsoft.com/office/drawing/2014/main" val="838648812"/>
                  </a:ext>
                </a:extLst>
              </a:tr>
              <a:tr h="1091322">
                <a:tc>
                  <a:txBody>
                    <a:bodyPr/>
                    <a:lstStyle/>
                    <a:p>
                      <a:pPr algn="ctr"/>
                      <a:r>
                        <a:rPr lang="en-US" dirty="0"/>
                        <a:t>1</a:t>
                      </a:r>
                    </a:p>
                  </a:txBody>
                  <a:tcPr/>
                </a:tc>
                <a:tc>
                  <a:txBody>
                    <a:bodyPr/>
                    <a:lstStyle/>
                    <a:p>
                      <a:pPr algn="ctr"/>
                      <a:r>
                        <a:rPr lang="en-US" dirty="0"/>
                        <a:t>≥ 2.6</a:t>
                      </a:r>
                    </a:p>
                  </a:txBody>
                  <a:tcPr/>
                </a:tc>
                <a:tc>
                  <a:txBody>
                    <a:bodyPr/>
                    <a:lstStyle/>
                    <a:p>
                      <a:pPr algn="ctr"/>
                      <a:r>
                        <a:rPr lang="en-US" dirty="0"/>
                        <a:t>ENGL 100</a:t>
                      </a:r>
                    </a:p>
                  </a:txBody>
                  <a:tcPr/>
                </a:tc>
                <a:extLst>
                  <a:ext uri="{0D108BD9-81ED-4DB2-BD59-A6C34878D82A}">
                    <a16:rowId xmlns:a16="http://schemas.microsoft.com/office/drawing/2014/main" val="2159751927"/>
                  </a:ext>
                </a:extLst>
              </a:tr>
              <a:tr h="1091322">
                <a:tc>
                  <a:txBody>
                    <a:bodyPr/>
                    <a:lstStyle/>
                    <a:p>
                      <a:pPr algn="ctr"/>
                      <a:r>
                        <a:rPr lang="en-US" dirty="0"/>
                        <a:t>2</a:t>
                      </a:r>
                    </a:p>
                  </a:txBody>
                  <a:tcPr/>
                </a:tc>
                <a:tc>
                  <a:txBody>
                    <a:bodyPr/>
                    <a:lstStyle/>
                    <a:p>
                      <a:pPr algn="ctr"/>
                      <a:r>
                        <a:rPr lang="en-US" dirty="0"/>
                        <a:t>1.9 – 2.6</a:t>
                      </a:r>
                    </a:p>
                  </a:txBody>
                  <a:tcPr/>
                </a:tc>
                <a:tc>
                  <a:txBody>
                    <a:bodyPr/>
                    <a:lstStyle/>
                    <a:p>
                      <a:pPr algn="ctr"/>
                      <a:r>
                        <a:rPr lang="en-US" dirty="0"/>
                        <a:t>ENGL</a:t>
                      </a:r>
                      <a:r>
                        <a:rPr lang="en-US" baseline="0" dirty="0"/>
                        <a:t> 105 </a:t>
                      </a:r>
                    </a:p>
                    <a:p>
                      <a:pPr algn="ctr"/>
                      <a:r>
                        <a:rPr lang="en-US" baseline="0" dirty="0"/>
                        <a:t>(including additional academic &amp; concurrent support) </a:t>
                      </a:r>
                      <a:endParaRPr lang="en-US" dirty="0"/>
                    </a:p>
                  </a:txBody>
                  <a:tcPr/>
                </a:tc>
                <a:extLst>
                  <a:ext uri="{0D108BD9-81ED-4DB2-BD59-A6C34878D82A}">
                    <a16:rowId xmlns:a16="http://schemas.microsoft.com/office/drawing/2014/main" val="1311860571"/>
                  </a:ext>
                </a:extLst>
              </a:tr>
              <a:tr h="1091322">
                <a:tc>
                  <a:txBody>
                    <a:bodyPr/>
                    <a:lstStyle/>
                    <a:p>
                      <a:pPr algn="ctr"/>
                      <a:r>
                        <a:rPr lang="en-US" dirty="0"/>
                        <a:t>3</a:t>
                      </a:r>
                    </a:p>
                  </a:txBody>
                  <a:tcPr/>
                </a:tc>
                <a:tc>
                  <a:txBody>
                    <a:bodyPr/>
                    <a:lstStyle/>
                    <a:p>
                      <a:pPr algn="ctr"/>
                      <a:r>
                        <a:rPr lang="en-US" dirty="0"/>
                        <a:t>&lt; 1.9</a:t>
                      </a:r>
                    </a:p>
                  </a:txBody>
                  <a:tcPr/>
                </a:tc>
                <a:tc>
                  <a:txBody>
                    <a:bodyPr/>
                    <a:lstStyle/>
                    <a:p>
                      <a:pPr algn="ctr"/>
                      <a:r>
                        <a:rPr lang="en-US" dirty="0"/>
                        <a:t>ENGL</a:t>
                      </a:r>
                      <a:r>
                        <a:rPr lang="en-US" baseline="0" dirty="0"/>
                        <a:t> 105 </a:t>
                      </a:r>
                    </a:p>
                    <a:p>
                      <a:pPr algn="ctr"/>
                      <a:r>
                        <a:rPr lang="en-US" baseline="0" dirty="0"/>
                        <a:t>(including additional academic &amp; concurrent support) </a:t>
                      </a:r>
                      <a:endParaRPr lang="en-US" dirty="0"/>
                    </a:p>
                    <a:p>
                      <a:pPr algn="ctr"/>
                      <a:endParaRPr lang="en-US" dirty="0"/>
                    </a:p>
                  </a:txBody>
                  <a:tcPr/>
                </a:tc>
                <a:extLst>
                  <a:ext uri="{0D108BD9-81ED-4DB2-BD59-A6C34878D82A}">
                    <a16:rowId xmlns:a16="http://schemas.microsoft.com/office/drawing/2014/main" val="3391564098"/>
                  </a:ext>
                </a:extLst>
              </a:tr>
            </a:tbl>
          </a:graphicData>
        </a:graphic>
      </p:graphicFrame>
      <p:sp>
        <p:nvSpPr>
          <p:cNvPr id="2" name="Title 1"/>
          <p:cNvSpPr>
            <a:spLocks noGrp="1"/>
          </p:cNvSpPr>
          <p:nvPr>
            <p:ph type="title"/>
          </p:nvPr>
        </p:nvSpPr>
        <p:spPr>
          <a:xfrm>
            <a:off x="865762" y="131323"/>
            <a:ext cx="9601200" cy="1485900"/>
          </a:xfrm>
        </p:spPr>
        <p:txBody>
          <a:bodyPr/>
          <a:lstStyle/>
          <a:p>
            <a:r>
              <a:rPr lang="en-US" dirty="0"/>
              <a:t>English </a:t>
            </a:r>
          </a:p>
        </p:txBody>
      </p:sp>
      <p:sp>
        <p:nvSpPr>
          <p:cNvPr id="4" name="TextBox 3"/>
          <p:cNvSpPr txBox="1"/>
          <p:nvPr/>
        </p:nvSpPr>
        <p:spPr>
          <a:xfrm>
            <a:off x="7626485" y="6534834"/>
            <a:ext cx="4990291" cy="646331"/>
          </a:xfrm>
          <a:prstGeom prst="rect">
            <a:avLst/>
          </a:prstGeom>
          <a:noFill/>
        </p:spPr>
        <p:txBody>
          <a:bodyPr wrap="square" rtlCol="0">
            <a:spAutoFit/>
          </a:bodyPr>
          <a:lstStyle/>
          <a:p>
            <a:r>
              <a:rPr lang="en-US" dirty="0"/>
              <a:t>Oct. 30, 2018 Guidance Memo from SMCCCD</a:t>
            </a:r>
          </a:p>
          <a:p>
            <a:endParaRPr lang="en-US" dirty="0"/>
          </a:p>
        </p:txBody>
      </p:sp>
      <p:sp>
        <p:nvSpPr>
          <p:cNvPr id="5" name="Down Arrow 4"/>
          <p:cNvSpPr/>
          <p:nvPr/>
        </p:nvSpPr>
        <p:spPr>
          <a:xfrm rot="12173873">
            <a:off x="1510677" y="2465858"/>
            <a:ext cx="1166327" cy="28958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3"/>
          <a:stretch>
            <a:fillRect/>
          </a:stretch>
        </p:blipFill>
        <p:spPr>
          <a:xfrm>
            <a:off x="3194433" y="3290032"/>
            <a:ext cx="8469030" cy="3020576"/>
          </a:xfrm>
          <a:prstGeom prst="rect">
            <a:avLst/>
          </a:prstGeom>
        </p:spPr>
      </p:pic>
    </p:spTree>
    <p:extLst>
      <p:ext uri="{BB962C8B-B14F-4D97-AF65-F5344CB8AC3E}">
        <p14:creationId xmlns:p14="http://schemas.microsoft.com/office/powerpoint/2010/main" val="2153687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1000" fill="hold"/>
                                        <p:tgtEl>
                                          <p:spTgt spid="5"/>
                                        </p:tgtEl>
                                        <p:attrNameLst>
                                          <p:attrName>ppt_x</p:attrName>
                                        </p:attrNameLst>
                                      </p:cBhvr>
                                      <p:tavLst>
                                        <p:tav tm="0">
                                          <p:val>
                                            <p:strVal val="#ppt_x"/>
                                          </p:val>
                                        </p:tav>
                                        <p:tav tm="100000">
                                          <p:val>
                                            <p:strVal val="#ppt_x"/>
                                          </p:val>
                                        </p:tav>
                                      </p:tavLst>
                                    </p:anim>
                                    <p:anim calcmode="lin" valueType="num">
                                      <p:cBhvr additive="base">
                                        <p:cTn id="8" dur="1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841714" y="1294107"/>
            <a:ext cx="11242412" cy="4528652"/>
          </a:xfrm>
          <a:prstGeom prst="rect">
            <a:avLst/>
          </a:prstGeom>
        </p:spPr>
      </p:pic>
      <p:sp>
        <p:nvSpPr>
          <p:cNvPr id="4" name="TextBox 3"/>
          <p:cNvSpPr txBox="1"/>
          <p:nvPr/>
        </p:nvSpPr>
        <p:spPr>
          <a:xfrm>
            <a:off x="1166326" y="214604"/>
            <a:ext cx="3956180" cy="461665"/>
          </a:xfrm>
          <a:prstGeom prst="rect">
            <a:avLst/>
          </a:prstGeom>
          <a:noFill/>
        </p:spPr>
        <p:txBody>
          <a:bodyPr wrap="square" rtlCol="0">
            <a:spAutoFit/>
          </a:bodyPr>
          <a:lstStyle/>
          <a:p>
            <a:r>
              <a:rPr lang="en-US" sz="2400" dirty="0"/>
              <a:t>Spring, Senior Year IEP </a:t>
            </a:r>
          </a:p>
        </p:txBody>
      </p:sp>
    </p:spTree>
    <p:extLst>
      <p:ext uri="{BB962C8B-B14F-4D97-AF65-F5344CB8AC3E}">
        <p14:creationId xmlns:p14="http://schemas.microsoft.com/office/powerpoint/2010/main" val="4267224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1161535" y="3434075"/>
            <a:ext cx="4448050" cy="313848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a:p>
            <a:pPr algn="ctr"/>
            <a:endParaRPr lang="en-US" sz="4000" b="1" dirty="0"/>
          </a:p>
          <a:p>
            <a:pPr algn="ctr"/>
            <a:endParaRPr lang="en-US" sz="4000" b="1" dirty="0"/>
          </a:p>
          <a:p>
            <a:pPr algn="ctr"/>
            <a:r>
              <a:rPr lang="en-US" sz="4000" b="1" dirty="0">
                <a:solidFill>
                  <a:srgbClr val="C00000"/>
                </a:solidFill>
              </a:rPr>
              <a:t>High schools</a:t>
            </a:r>
          </a:p>
          <a:p>
            <a:pPr algn="ctr"/>
            <a:r>
              <a:rPr lang="en-US" sz="4000" b="1" dirty="0">
                <a:solidFill>
                  <a:srgbClr val="C00000"/>
                </a:solidFill>
              </a:rPr>
              <a:t>Follow IDEA, focus is on </a:t>
            </a:r>
            <a:r>
              <a:rPr lang="en-US" sz="4400" b="1" dirty="0">
                <a:solidFill>
                  <a:srgbClr val="C00000"/>
                </a:solidFill>
              </a:rPr>
              <a:t>SUCCESS</a:t>
            </a:r>
            <a:endParaRPr lang="en-US" sz="4000" b="1" dirty="0">
              <a:solidFill>
                <a:srgbClr val="C00000"/>
              </a:solidFill>
            </a:endParaRPr>
          </a:p>
          <a:p>
            <a:pPr algn="ctr"/>
            <a:endParaRPr lang="en-US" sz="4000" b="1" dirty="0"/>
          </a:p>
          <a:p>
            <a:pPr algn="ctr"/>
            <a:endParaRPr lang="en-US" sz="4000" b="1" dirty="0"/>
          </a:p>
          <a:p>
            <a:pPr algn="ctr"/>
            <a:endParaRPr lang="en-US" sz="4000" b="1" dirty="0"/>
          </a:p>
          <a:p>
            <a:pPr algn="ctr"/>
            <a:endParaRPr lang="en-US" sz="2800" dirty="0"/>
          </a:p>
        </p:txBody>
      </p:sp>
      <p:pic>
        <p:nvPicPr>
          <p:cNvPr id="4" name="Picture 3"/>
          <p:cNvPicPr>
            <a:picLocks noChangeAspect="1"/>
          </p:cNvPicPr>
          <p:nvPr/>
        </p:nvPicPr>
        <p:blipFill>
          <a:blip r:embed="rId3"/>
          <a:stretch>
            <a:fillRect/>
          </a:stretch>
        </p:blipFill>
        <p:spPr>
          <a:xfrm>
            <a:off x="1161535" y="98854"/>
            <a:ext cx="4448050" cy="3335221"/>
          </a:xfrm>
          <a:prstGeom prst="rect">
            <a:avLst/>
          </a:prstGeom>
          <a:ln>
            <a:noFill/>
          </a:ln>
          <a:effectLst>
            <a:softEdge rad="112500"/>
          </a:effectLst>
        </p:spPr>
        <p:style>
          <a:lnRef idx="2">
            <a:schemeClr val="accent2"/>
          </a:lnRef>
          <a:fillRef idx="1">
            <a:schemeClr val="lt1"/>
          </a:fillRef>
          <a:effectRef idx="0">
            <a:schemeClr val="accent2"/>
          </a:effectRef>
          <a:fontRef idx="minor">
            <a:schemeClr val="dk1"/>
          </a:fontRef>
        </p:style>
      </p:pic>
      <p:pic>
        <p:nvPicPr>
          <p:cNvPr id="5" name="Picture 1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004709" y="98854"/>
            <a:ext cx="4450080" cy="3337560"/>
          </a:xfrm>
          <a:prstGeom prst="rect">
            <a:avLst/>
          </a:prstGeom>
          <a:ln>
            <a:noFill/>
          </a:ln>
          <a:effectLst>
            <a:softEdge rad="112500"/>
          </a:effectLst>
        </p:spPr>
      </p:pic>
      <p:sp>
        <p:nvSpPr>
          <p:cNvPr id="8" name="Rounded Rectangle 7"/>
          <p:cNvSpPr/>
          <p:nvPr/>
        </p:nvSpPr>
        <p:spPr>
          <a:xfrm>
            <a:off x="7010805" y="3436168"/>
            <a:ext cx="4443984" cy="313639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b="1" dirty="0"/>
          </a:p>
          <a:p>
            <a:pPr algn="ctr"/>
            <a:endParaRPr lang="en-US" sz="4000" b="1" dirty="0"/>
          </a:p>
          <a:p>
            <a:pPr algn="ctr"/>
            <a:endParaRPr lang="en-US" sz="4000" b="1" dirty="0"/>
          </a:p>
          <a:p>
            <a:pPr algn="ctr"/>
            <a:r>
              <a:rPr lang="en-US" sz="4000" b="1" dirty="0">
                <a:solidFill>
                  <a:srgbClr val="C00000"/>
                </a:solidFill>
              </a:rPr>
              <a:t>Colleges </a:t>
            </a:r>
          </a:p>
          <a:p>
            <a:pPr algn="ctr"/>
            <a:r>
              <a:rPr lang="en-US" sz="4000" b="1" dirty="0">
                <a:solidFill>
                  <a:srgbClr val="C00000"/>
                </a:solidFill>
              </a:rPr>
              <a:t>Follow Section 504 &amp; ADA, focus is on </a:t>
            </a:r>
            <a:r>
              <a:rPr lang="en-US" sz="4400" b="1" dirty="0">
                <a:solidFill>
                  <a:srgbClr val="C00000"/>
                </a:solidFill>
              </a:rPr>
              <a:t>ACCESS</a:t>
            </a:r>
            <a:endParaRPr lang="en-US" sz="4000" b="1" dirty="0">
              <a:solidFill>
                <a:srgbClr val="C00000"/>
              </a:solidFill>
            </a:endParaRPr>
          </a:p>
          <a:p>
            <a:pPr algn="ctr"/>
            <a:endParaRPr lang="en-US" sz="4000" b="1" dirty="0"/>
          </a:p>
          <a:p>
            <a:pPr algn="ctr"/>
            <a:endParaRPr lang="en-US" sz="4000" b="1" dirty="0"/>
          </a:p>
          <a:p>
            <a:pPr algn="ctr"/>
            <a:endParaRPr lang="en-US" sz="4000" b="1" dirty="0"/>
          </a:p>
          <a:p>
            <a:pPr algn="ctr"/>
            <a:endParaRPr lang="en-US" sz="2800" dirty="0"/>
          </a:p>
        </p:txBody>
      </p:sp>
    </p:spTree>
    <p:extLst>
      <p:ext uri="{BB962C8B-B14F-4D97-AF65-F5344CB8AC3E}">
        <p14:creationId xmlns:p14="http://schemas.microsoft.com/office/powerpoint/2010/main" val="2437740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807413" y="505838"/>
            <a:ext cx="6215974" cy="5016758"/>
          </a:xfrm>
          <a:prstGeom prst="rect">
            <a:avLst/>
          </a:prstGeom>
          <a:noFill/>
        </p:spPr>
        <p:txBody>
          <a:bodyPr wrap="square" rtlCol="0">
            <a:spAutoFit/>
          </a:bodyPr>
          <a:lstStyle/>
          <a:p>
            <a:endParaRPr lang="en-US" sz="3200" dirty="0"/>
          </a:p>
          <a:p>
            <a:pPr marL="285750" indent="-285750">
              <a:buFont typeface="Wingdings" panose="05000000000000000000" pitchFamily="2" charset="2"/>
              <a:buChar char="Ø"/>
            </a:pPr>
            <a:r>
              <a:rPr lang="en-US" sz="3200" dirty="0"/>
              <a:t>No modification of curriculum at the college</a:t>
            </a:r>
          </a:p>
          <a:p>
            <a:pPr marL="285750" indent="-285750">
              <a:buFont typeface="Wingdings" panose="05000000000000000000" pitchFamily="2" charset="2"/>
              <a:buChar char="Ø"/>
            </a:pPr>
            <a:r>
              <a:rPr lang="en-US" sz="3200" dirty="0"/>
              <a:t>Some students need to build a foundation in classes appropriate to their skill level before moving into transfer level courses</a:t>
            </a:r>
          </a:p>
          <a:p>
            <a:pPr marL="285750" indent="-285750">
              <a:buFont typeface="Wingdings" panose="05000000000000000000" pitchFamily="2" charset="2"/>
              <a:buChar char="Ø"/>
            </a:pPr>
            <a:r>
              <a:rPr lang="en-US" sz="3200" dirty="0"/>
              <a:t>We can offer foundation building courses and stay in compliance with AB 705</a:t>
            </a:r>
          </a:p>
        </p:txBody>
      </p:sp>
      <p:sp>
        <p:nvSpPr>
          <p:cNvPr id="3" name="Title 2"/>
          <p:cNvSpPr>
            <a:spLocks noGrp="1"/>
          </p:cNvSpPr>
          <p:nvPr>
            <p:ph type="title"/>
          </p:nvPr>
        </p:nvSpPr>
        <p:spPr>
          <a:xfrm>
            <a:off x="175097" y="787841"/>
            <a:ext cx="5340485" cy="2157884"/>
          </a:xfrm>
        </p:spPr>
        <p:txBody>
          <a:bodyPr/>
          <a:lstStyle/>
          <a:p>
            <a:r>
              <a:rPr lang="en-US" dirty="0">
                <a:solidFill>
                  <a:srgbClr val="C00000"/>
                </a:solidFill>
              </a:rPr>
              <a:t>Accommodations are not enough to fill the gap. </a:t>
            </a:r>
            <a:br>
              <a:rPr lang="en-US" dirty="0"/>
            </a:br>
            <a:endParaRPr lang="en-US" dirty="0"/>
          </a:p>
        </p:txBody>
      </p:sp>
      <p:pic>
        <p:nvPicPr>
          <p:cNvPr id="6146" name="Picture 2" descr="Image result for JUMPING GA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239311"/>
            <a:ext cx="5396419" cy="308366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836579" y="5097294"/>
            <a:ext cx="3132306" cy="1225685"/>
          </a:xfrm>
          <a:prstGeom prst="round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74062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2742474272"/>
              </p:ext>
            </p:extLst>
          </p:nvPr>
        </p:nvGraphicFramePr>
        <p:xfrm>
          <a:off x="1398494" y="0"/>
          <a:ext cx="10529047" cy="642769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extBox 3"/>
          <p:cNvSpPr txBox="1"/>
          <p:nvPr/>
        </p:nvSpPr>
        <p:spPr>
          <a:xfrm rot="20501253">
            <a:off x="2511043" y="1667206"/>
            <a:ext cx="3113677" cy="2062103"/>
          </a:xfrm>
          <a:prstGeom prst="rect">
            <a:avLst/>
          </a:prstGeom>
          <a:noFill/>
        </p:spPr>
        <p:txBody>
          <a:bodyPr wrap="square" rtlCol="0">
            <a:spAutoFit/>
          </a:bodyPr>
          <a:lstStyle/>
          <a:p>
            <a:r>
              <a:rPr lang="en-US" sz="3200" dirty="0"/>
              <a:t>Directed Learning Activities </a:t>
            </a:r>
          </a:p>
          <a:p>
            <a:r>
              <a:rPr lang="en-US" sz="3200" dirty="0"/>
              <a:t>(DLAS)</a:t>
            </a:r>
          </a:p>
        </p:txBody>
      </p:sp>
      <p:sp>
        <p:nvSpPr>
          <p:cNvPr id="5" name="TextBox 4"/>
          <p:cNvSpPr txBox="1"/>
          <p:nvPr/>
        </p:nvSpPr>
        <p:spPr>
          <a:xfrm rot="1231996">
            <a:off x="8113775" y="2100214"/>
            <a:ext cx="3114667" cy="1569660"/>
          </a:xfrm>
          <a:prstGeom prst="rect">
            <a:avLst/>
          </a:prstGeom>
          <a:noFill/>
        </p:spPr>
        <p:txBody>
          <a:bodyPr wrap="square" rtlCol="0">
            <a:spAutoFit/>
          </a:bodyPr>
          <a:lstStyle/>
          <a:p>
            <a:r>
              <a:rPr lang="en-US" sz="3200" dirty="0"/>
              <a:t>Faculty Training/ Transformative Teaching </a:t>
            </a:r>
          </a:p>
        </p:txBody>
      </p:sp>
      <p:sp>
        <p:nvSpPr>
          <p:cNvPr id="6" name="TextBox 5"/>
          <p:cNvSpPr txBox="1"/>
          <p:nvPr/>
        </p:nvSpPr>
        <p:spPr>
          <a:xfrm>
            <a:off x="4203773" y="6315398"/>
            <a:ext cx="4376058" cy="584775"/>
          </a:xfrm>
          <a:prstGeom prst="rect">
            <a:avLst/>
          </a:prstGeom>
          <a:noFill/>
        </p:spPr>
        <p:txBody>
          <a:bodyPr wrap="square" rtlCol="0">
            <a:spAutoFit/>
          </a:bodyPr>
          <a:lstStyle/>
          <a:p>
            <a:pPr algn="ctr"/>
            <a:r>
              <a:rPr lang="en-US" sz="3200" dirty="0"/>
              <a:t>= Persistence </a:t>
            </a:r>
          </a:p>
        </p:txBody>
      </p:sp>
      <p:sp>
        <p:nvSpPr>
          <p:cNvPr id="10" name="Circular Arrow 9"/>
          <p:cNvSpPr/>
          <p:nvPr/>
        </p:nvSpPr>
        <p:spPr>
          <a:xfrm rot="15747036">
            <a:off x="4915672" y="1576153"/>
            <a:ext cx="2355987" cy="4310702"/>
          </a:xfrm>
          <a:prstGeom prst="circularArrow">
            <a:avLst>
              <a:gd name="adj1" fmla="val 12500"/>
              <a:gd name="adj2" fmla="val 1142319"/>
              <a:gd name="adj3" fmla="val 20457681"/>
              <a:gd name="adj4" fmla="val 599037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Circular Arrow 12"/>
          <p:cNvSpPr/>
          <p:nvPr/>
        </p:nvSpPr>
        <p:spPr>
          <a:xfrm rot="5562872">
            <a:off x="5766248" y="1782436"/>
            <a:ext cx="2355987" cy="4310702"/>
          </a:xfrm>
          <a:prstGeom prst="circularArrow">
            <a:avLst>
              <a:gd name="adj1" fmla="val 12500"/>
              <a:gd name="adj2" fmla="val 1142319"/>
              <a:gd name="adj3" fmla="val 20457681"/>
              <a:gd name="adj4" fmla="val 5990379"/>
              <a:gd name="adj5" fmla="val 125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988438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4EACDE04-97BC-4314-BF30-F64BCF1AB04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graphicEl>
                                              <a:dgm id="{A79A3CB8-B0F8-4320-BEDB-2AF8B1E4CF5B}"/>
                                            </p:graphic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graphicEl>
                                              <a:dgm id="{A57B7EB2-8F62-4CC0-AD76-7BD325EEA45E}"/>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graphicEl>
                                              <a:dgm id="{84B8EA09-E042-4585-8997-58AA0A7F3AB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uiExpand="1">
        <p:bldSub>
          <a:bldDgm/>
        </p:bldSub>
      </p:bldGraphic>
      <p:bldP spid="4" grpId="0"/>
      <p:bldP spid="5" grpId="0"/>
      <p:bldP spid="6" grpId="0"/>
      <p:bldP spid="10" grpId="0" animBg="1"/>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946851" y="5758145"/>
            <a:ext cx="4484455"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Word Jam to provide refresher for students during intersessions </a:t>
            </a:r>
          </a:p>
        </p:txBody>
      </p:sp>
      <p:sp>
        <p:nvSpPr>
          <p:cNvPr id="9" name="Isosceles Triangle 8"/>
          <p:cNvSpPr/>
          <p:nvPr/>
        </p:nvSpPr>
        <p:spPr>
          <a:xfrm>
            <a:off x="3638939" y="1311113"/>
            <a:ext cx="5010539" cy="4083138"/>
          </a:xfrm>
          <a:prstGeom prst="triangle">
            <a:avLst/>
          </a:prstGeom>
        </p:spPr>
        <p:style>
          <a:lnRef idx="3">
            <a:schemeClr val="lt1"/>
          </a:lnRef>
          <a:fillRef idx="1">
            <a:schemeClr val="accent2"/>
          </a:fillRef>
          <a:effectRef idx="1">
            <a:schemeClr val="accent2"/>
          </a:effectRef>
          <a:fontRef idx="minor">
            <a:schemeClr val="lt1"/>
          </a:fontRef>
        </p:style>
        <p:txBody>
          <a:bodyPr/>
          <a:lstStyle/>
          <a:p>
            <a:pPr algn="ctr"/>
            <a:r>
              <a:rPr lang="en-US" sz="2800" dirty="0"/>
              <a:t>Accelerated Developmental Education ENGLISH </a:t>
            </a:r>
          </a:p>
        </p:txBody>
      </p:sp>
      <p:sp>
        <p:nvSpPr>
          <p:cNvPr id="12" name="TextBox 11"/>
          <p:cNvSpPr txBox="1"/>
          <p:nvPr/>
        </p:nvSpPr>
        <p:spPr>
          <a:xfrm>
            <a:off x="1856796" y="2141340"/>
            <a:ext cx="2174031"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Supplemental Instruction</a:t>
            </a:r>
          </a:p>
        </p:txBody>
      </p:sp>
      <p:sp>
        <p:nvSpPr>
          <p:cNvPr id="13" name="TextBox 12"/>
          <p:cNvSpPr txBox="1"/>
          <p:nvPr/>
        </p:nvSpPr>
        <p:spPr>
          <a:xfrm>
            <a:off x="8649478" y="2141340"/>
            <a:ext cx="1637522"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Embedded Tutoring</a:t>
            </a:r>
          </a:p>
        </p:txBody>
      </p:sp>
      <p:sp>
        <p:nvSpPr>
          <p:cNvPr id="6" name="TextBox 5"/>
          <p:cNvSpPr txBox="1"/>
          <p:nvPr/>
        </p:nvSpPr>
        <p:spPr>
          <a:xfrm>
            <a:off x="9775555" y="4927148"/>
            <a:ext cx="1775469"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Embedded Counseling </a:t>
            </a:r>
          </a:p>
        </p:txBody>
      </p:sp>
      <p:sp>
        <p:nvSpPr>
          <p:cNvPr id="2" name="TextBox 1"/>
          <p:cNvSpPr txBox="1"/>
          <p:nvPr/>
        </p:nvSpPr>
        <p:spPr>
          <a:xfrm>
            <a:off x="4651310" y="381193"/>
            <a:ext cx="3080749"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Increased sections of </a:t>
            </a:r>
          </a:p>
          <a:p>
            <a:r>
              <a:rPr lang="en-US" sz="2400" dirty="0">
                <a:solidFill>
                  <a:schemeClr val="accent2"/>
                </a:solidFill>
              </a:rPr>
              <a:t>Learning Communities</a:t>
            </a:r>
          </a:p>
        </p:txBody>
      </p:sp>
      <p:sp>
        <p:nvSpPr>
          <p:cNvPr id="3" name="TextBox 2"/>
          <p:cNvSpPr txBox="1"/>
          <p:nvPr/>
        </p:nvSpPr>
        <p:spPr>
          <a:xfrm>
            <a:off x="1209964" y="5053001"/>
            <a:ext cx="1733847"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Integrated technology </a:t>
            </a:r>
          </a:p>
        </p:txBody>
      </p:sp>
    </p:spTree>
    <p:extLst>
      <p:ext uri="{BB962C8B-B14F-4D97-AF65-F5344CB8AC3E}">
        <p14:creationId xmlns:p14="http://schemas.microsoft.com/office/powerpoint/2010/main" val="27411115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896" y="-26241"/>
            <a:ext cx="12191999" cy="151751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sz="4800" dirty="0"/>
              <a:t>Resources Needed </a:t>
            </a:r>
          </a:p>
        </p:txBody>
      </p:sp>
      <p:sp>
        <p:nvSpPr>
          <p:cNvPr id="4" name="Rectangle 3"/>
          <p:cNvSpPr/>
          <p:nvPr/>
        </p:nvSpPr>
        <p:spPr>
          <a:xfrm>
            <a:off x="0" y="5804954"/>
            <a:ext cx="12191999" cy="1051255"/>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457200" indent="-457200">
              <a:buFont typeface="Arial" panose="020B0604020202020204" pitchFamily="34" charset="0"/>
              <a:buChar char="•"/>
            </a:pPr>
            <a:r>
              <a:rPr lang="en-US" sz="2800" dirty="0"/>
              <a:t>Training for faculty in Transformative Teaching &amp; Learning </a:t>
            </a:r>
          </a:p>
          <a:p>
            <a:pPr marL="457200" indent="-457200">
              <a:buFont typeface="Arial" panose="020B0604020202020204" pitchFamily="34" charset="0"/>
              <a:buChar char="•"/>
            </a:pPr>
            <a:r>
              <a:rPr lang="en-US" sz="2800" dirty="0"/>
              <a:t>Faculty, IA-II, instructional design, and technical support for creation of DLAs</a:t>
            </a:r>
          </a:p>
        </p:txBody>
      </p:sp>
      <p:pic>
        <p:nvPicPr>
          <p:cNvPr id="5" name="Picture 2" descr="Image result for pers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99378" y="2244785"/>
            <a:ext cx="1773555" cy="22860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1053620" y="4656185"/>
            <a:ext cx="3657051" cy="707886"/>
          </a:xfrm>
          <a:prstGeom prst="rect">
            <a:avLst/>
          </a:prstGeom>
          <a:noFill/>
        </p:spPr>
        <p:txBody>
          <a:bodyPr wrap="square" rtlCol="0">
            <a:spAutoFit/>
          </a:bodyPr>
          <a:lstStyle/>
          <a:p>
            <a:r>
              <a:rPr lang="en-US" sz="2000" dirty="0"/>
              <a:t>FTE for the creation of Word Jam/ development of DLAs</a:t>
            </a:r>
          </a:p>
        </p:txBody>
      </p:sp>
      <p:sp>
        <p:nvSpPr>
          <p:cNvPr id="7" name="TextBox 6"/>
          <p:cNvSpPr txBox="1"/>
          <p:nvPr/>
        </p:nvSpPr>
        <p:spPr>
          <a:xfrm>
            <a:off x="2104223" y="3328167"/>
            <a:ext cx="1003732" cy="1077218"/>
          </a:xfrm>
          <a:prstGeom prst="rect">
            <a:avLst/>
          </a:prstGeom>
          <a:noFill/>
        </p:spPr>
        <p:txBody>
          <a:bodyPr wrap="square" rtlCol="0">
            <a:spAutoFit/>
          </a:bodyPr>
          <a:lstStyle/>
          <a:p>
            <a:r>
              <a:rPr lang="en-US" sz="3200" b="1" dirty="0">
                <a:solidFill>
                  <a:schemeClr val="accent2"/>
                </a:solidFill>
              </a:rPr>
              <a:t>0.2</a:t>
            </a:r>
          </a:p>
          <a:p>
            <a:r>
              <a:rPr lang="en-US" sz="3200" b="1" dirty="0">
                <a:solidFill>
                  <a:schemeClr val="accent2"/>
                </a:solidFill>
              </a:rPr>
              <a:t>FTE</a:t>
            </a:r>
          </a:p>
        </p:txBody>
      </p:sp>
      <p:pic>
        <p:nvPicPr>
          <p:cNvPr id="1036" name="Picture 12" descr="Image result for laptop ic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9334" y="1821146"/>
            <a:ext cx="3983807" cy="3983808"/>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8061649" y="3328167"/>
            <a:ext cx="2136710" cy="461665"/>
          </a:xfrm>
          <a:prstGeom prst="rect">
            <a:avLst/>
          </a:prstGeom>
          <a:noFill/>
        </p:spPr>
        <p:txBody>
          <a:bodyPr wrap="square" rtlCol="0">
            <a:spAutoFit/>
          </a:bodyPr>
          <a:lstStyle/>
          <a:p>
            <a:r>
              <a:rPr lang="en-US" sz="2400" b="1" dirty="0">
                <a:solidFill>
                  <a:schemeClr val="accent2"/>
                </a:solidFill>
              </a:rPr>
              <a:t>Chromebooks</a:t>
            </a:r>
          </a:p>
        </p:txBody>
      </p:sp>
    </p:spTree>
    <p:extLst>
      <p:ext uri="{BB962C8B-B14F-4D97-AF65-F5344CB8AC3E}">
        <p14:creationId xmlns:p14="http://schemas.microsoft.com/office/powerpoint/2010/main" val="17529014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38335" y="1783022"/>
            <a:ext cx="3303037"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Co-Requisite courses to build foundational skills while completing core course </a:t>
            </a:r>
          </a:p>
        </p:txBody>
      </p:sp>
      <p:sp>
        <p:nvSpPr>
          <p:cNvPr id="6" name="TextBox 5"/>
          <p:cNvSpPr txBox="1"/>
          <p:nvPr/>
        </p:nvSpPr>
        <p:spPr>
          <a:xfrm>
            <a:off x="8546841" y="1783022"/>
            <a:ext cx="3303037" cy="1569660"/>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BSTEM &amp; SLAM pathways to contextualize math to overall meta-major </a:t>
            </a:r>
          </a:p>
        </p:txBody>
      </p:sp>
      <p:sp>
        <p:nvSpPr>
          <p:cNvPr id="7" name="TextBox 6"/>
          <p:cNvSpPr txBox="1"/>
          <p:nvPr/>
        </p:nvSpPr>
        <p:spPr>
          <a:xfrm>
            <a:off x="3946851" y="5758145"/>
            <a:ext cx="4599990"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Math Jam to provide refresher for students during intersessions </a:t>
            </a:r>
          </a:p>
        </p:txBody>
      </p:sp>
      <p:sp>
        <p:nvSpPr>
          <p:cNvPr id="9" name="Isosceles Triangle 8"/>
          <p:cNvSpPr/>
          <p:nvPr/>
        </p:nvSpPr>
        <p:spPr>
          <a:xfrm>
            <a:off x="3638939" y="1311113"/>
            <a:ext cx="5010539" cy="4083138"/>
          </a:xfrm>
          <a:prstGeom prst="triangle">
            <a:avLst/>
          </a:prstGeom>
        </p:spPr>
        <p:style>
          <a:lnRef idx="3">
            <a:schemeClr val="lt1"/>
          </a:lnRef>
          <a:fillRef idx="1">
            <a:schemeClr val="accent2"/>
          </a:fillRef>
          <a:effectRef idx="1">
            <a:schemeClr val="accent2"/>
          </a:effectRef>
          <a:fontRef idx="minor">
            <a:schemeClr val="lt1"/>
          </a:fontRef>
        </p:style>
        <p:txBody>
          <a:bodyPr/>
          <a:lstStyle/>
          <a:p>
            <a:pPr algn="ctr"/>
            <a:r>
              <a:rPr lang="en-US" sz="2800" b="1" dirty="0"/>
              <a:t>Accelerated Developmental </a:t>
            </a:r>
          </a:p>
          <a:p>
            <a:pPr algn="ctr"/>
            <a:r>
              <a:rPr lang="en-US" sz="2800" b="1" dirty="0"/>
              <a:t>Education </a:t>
            </a:r>
          </a:p>
          <a:p>
            <a:pPr algn="ctr"/>
            <a:r>
              <a:rPr lang="en-US" sz="2800" b="1" dirty="0"/>
              <a:t>MATH</a:t>
            </a:r>
          </a:p>
          <a:p>
            <a:pPr algn="ctr"/>
            <a:endParaRPr lang="en-US" sz="2400" dirty="0"/>
          </a:p>
          <a:p>
            <a:pPr algn="ctr"/>
            <a:r>
              <a:rPr lang="en-US" sz="2400" dirty="0"/>
              <a:t> </a:t>
            </a:r>
          </a:p>
        </p:txBody>
      </p:sp>
      <p:sp>
        <p:nvSpPr>
          <p:cNvPr id="11" name="TextBox 10"/>
          <p:cNvSpPr txBox="1"/>
          <p:nvPr/>
        </p:nvSpPr>
        <p:spPr>
          <a:xfrm>
            <a:off x="5295122" y="380986"/>
            <a:ext cx="1698172"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Embedded counseling</a:t>
            </a:r>
          </a:p>
        </p:txBody>
      </p:sp>
      <p:sp>
        <p:nvSpPr>
          <p:cNvPr id="12" name="TextBox 11"/>
          <p:cNvSpPr txBox="1"/>
          <p:nvPr/>
        </p:nvSpPr>
        <p:spPr>
          <a:xfrm>
            <a:off x="1138335" y="4978752"/>
            <a:ext cx="2174031"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Supplemental Instruction</a:t>
            </a:r>
          </a:p>
        </p:txBody>
      </p:sp>
      <p:sp>
        <p:nvSpPr>
          <p:cNvPr id="13" name="TextBox 12"/>
          <p:cNvSpPr txBox="1"/>
          <p:nvPr/>
        </p:nvSpPr>
        <p:spPr>
          <a:xfrm>
            <a:off x="9420213" y="5011830"/>
            <a:ext cx="2174031" cy="830997"/>
          </a:xfrm>
          <a:prstGeom prst="rect">
            <a:avLst/>
          </a:prstGeom>
        </p:spPr>
        <p:style>
          <a:lnRef idx="3">
            <a:schemeClr val="lt1"/>
          </a:lnRef>
          <a:fillRef idx="1">
            <a:schemeClr val="accent1"/>
          </a:fillRef>
          <a:effectRef idx="1">
            <a:schemeClr val="accent1"/>
          </a:effectRef>
          <a:fontRef idx="minor">
            <a:schemeClr val="lt1"/>
          </a:fontRef>
        </p:style>
        <p:txBody>
          <a:bodyPr wrap="square" rtlCol="0">
            <a:spAutoFit/>
          </a:bodyPr>
          <a:lstStyle/>
          <a:p>
            <a:r>
              <a:rPr lang="en-US" sz="2400" dirty="0">
                <a:solidFill>
                  <a:schemeClr val="accent2"/>
                </a:solidFill>
              </a:rPr>
              <a:t>Embedded tutoring</a:t>
            </a:r>
          </a:p>
        </p:txBody>
      </p:sp>
    </p:spTree>
    <p:extLst>
      <p:ext uri="{BB962C8B-B14F-4D97-AF65-F5344CB8AC3E}">
        <p14:creationId xmlns:p14="http://schemas.microsoft.com/office/powerpoint/2010/main" val="22110365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SLAM Pathway</a:t>
            </a:r>
          </a:p>
        </p:txBody>
      </p:sp>
      <p:graphicFrame>
        <p:nvGraphicFramePr>
          <p:cNvPr id="5" name="Table 4"/>
          <p:cNvGraphicFramePr>
            <a:graphicFrameLocks noGrp="1"/>
          </p:cNvGraphicFramePr>
          <p:nvPr>
            <p:extLst>
              <p:ext uri="{D42A27DB-BD31-4B8C-83A1-F6EECF244321}">
                <p14:modId xmlns:p14="http://schemas.microsoft.com/office/powerpoint/2010/main" val="3661966820"/>
              </p:ext>
            </p:extLst>
          </p:nvPr>
        </p:nvGraphicFramePr>
        <p:xfrm>
          <a:off x="5567399" y="117566"/>
          <a:ext cx="6468893" cy="6675120"/>
        </p:xfrm>
        <a:graphic>
          <a:graphicData uri="http://schemas.openxmlformats.org/drawingml/2006/table">
            <a:tbl>
              <a:tblPr firstRow="1" bandRow="1">
                <a:tableStyleId>{21E4AEA4-8DFA-4A89-87EB-49C32662AFE0}</a:tableStyleId>
              </a:tblPr>
              <a:tblGrid>
                <a:gridCol w="814740">
                  <a:extLst>
                    <a:ext uri="{9D8B030D-6E8A-4147-A177-3AD203B41FA5}">
                      <a16:colId xmlns:a16="http://schemas.microsoft.com/office/drawing/2014/main" val="4043686173"/>
                    </a:ext>
                  </a:extLst>
                </a:gridCol>
                <a:gridCol w="1315616">
                  <a:extLst>
                    <a:ext uri="{9D8B030D-6E8A-4147-A177-3AD203B41FA5}">
                      <a16:colId xmlns:a16="http://schemas.microsoft.com/office/drawing/2014/main" val="2989755797"/>
                    </a:ext>
                  </a:extLst>
                </a:gridCol>
                <a:gridCol w="1527214">
                  <a:extLst>
                    <a:ext uri="{9D8B030D-6E8A-4147-A177-3AD203B41FA5}">
                      <a16:colId xmlns:a16="http://schemas.microsoft.com/office/drawing/2014/main" val="1611884778"/>
                    </a:ext>
                  </a:extLst>
                </a:gridCol>
                <a:gridCol w="1421260">
                  <a:extLst>
                    <a:ext uri="{9D8B030D-6E8A-4147-A177-3AD203B41FA5}">
                      <a16:colId xmlns:a16="http://schemas.microsoft.com/office/drawing/2014/main" val="1998438941"/>
                    </a:ext>
                  </a:extLst>
                </a:gridCol>
                <a:gridCol w="1390063">
                  <a:extLst>
                    <a:ext uri="{9D8B030D-6E8A-4147-A177-3AD203B41FA5}">
                      <a16:colId xmlns:a16="http://schemas.microsoft.com/office/drawing/2014/main" val="1415426647"/>
                    </a:ext>
                  </a:extLst>
                </a:gridCol>
              </a:tblGrid>
              <a:tr h="370840">
                <a:tc>
                  <a:txBody>
                    <a:bodyPr/>
                    <a:lstStyle/>
                    <a:p>
                      <a:r>
                        <a:rPr lang="en-US" dirty="0"/>
                        <a:t>SLAM Level</a:t>
                      </a:r>
                    </a:p>
                  </a:txBody>
                  <a:tcPr/>
                </a:tc>
                <a:tc>
                  <a:txBody>
                    <a:bodyPr/>
                    <a:lstStyle/>
                    <a:p>
                      <a:r>
                        <a:rPr lang="en-US" dirty="0"/>
                        <a:t>HSGPA</a:t>
                      </a:r>
                    </a:p>
                  </a:txBody>
                  <a:tcPr/>
                </a:tc>
                <a:tc>
                  <a:txBody>
                    <a:bodyPr/>
                    <a:lstStyle/>
                    <a:p>
                      <a:r>
                        <a:rPr lang="en-US" dirty="0"/>
                        <a:t>Default Rec</a:t>
                      </a:r>
                    </a:p>
                  </a:txBody>
                  <a:tcPr/>
                </a:tc>
                <a:tc>
                  <a:txBody>
                    <a:bodyPr/>
                    <a:lstStyle/>
                    <a:p>
                      <a:r>
                        <a:rPr lang="en-US" dirty="0"/>
                        <a:t>Expected success w/out co-</a:t>
                      </a:r>
                      <a:r>
                        <a:rPr lang="en-US" dirty="0" err="1"/>
                        <a:t>req</a:t>
                      </a:r>
                      <a:endParaRPr lang="en-US" dirty="0"/>
                    </a:p>
                  </a:txBody>
                  <a:tcPr/>
                </a:tc>
                <a:tc>
                  <a:txBody>
                    <a:bodyPr/>
                    <a:lstStyle/>
                    <a:p>
                      <a:r>
                        <a:rPr lang="en-US" dirty="0"/>
                        <a:t>Co-</a:t>
                      </a:r>
                      <a:r>
                        <a:rPr lang="en-US" dirty="0" err="1"/>
                        <a:t>req</a:t>
                      </a:r>
                      <a:endParaRPr lang="en-US" dirty="0"/>
                    </a:p>
                  </a:txBody>
                  <a:tcPr/>
                </a:tc>
                <a:extLst>
                  <a:ext uri="{0D108BD9-81ED-4DB2-BD59-A6C34878D82A}">
                    <a16:rowId xmlns:a16="http://schemas.microsoft.com/office/drawing/2014/main" val="1669183356"/>
                  </a:ext>
                </a:extLst>
              </a:tr>
              <a:tr h="370840">
                <a:tc>
                  <a:txBody>
                    <a:bodyPr/>
                    <a:lstStyle/>
                    <a:p>
                      <a:r>
                        <a:rPr lang="en-US" dirty="0"/>
                        <a:t>1</a:t>
                      </a:r>
                    </a:p>
                  </a:txBody>
                  <a:tcPr/>
                </a:tc>
                <a:tc>
                  <a:txBody>
                    <a:bodyPr/>
                    <a:lstStyle/>
                    <a:p>
                      <a:r>
                        <a:rPr lang="en-US" dirty="0"/>
                        <a:t>HS </a:t>
                      </a:r>
                      <a:r>
                        <a:rPr lang="en-US" dirty="0" err="1"/>
                        <a:t>Alg</a:t>
                      </a:r>
                      <a:r>
                        <a:rPr lang="en-US" dirty="0"/>
                        <a:t> 1/</a:t>
                      </a:r>
                      <a:r>
                        <a:rPr lang="en-US" baseline="0" dirty="0"/>
                        <a:t> </a:t>
                      </a:r>
                      <a:r>
                        <a:rPr lang="en-US" baseline="0" dirty="0" err="1"/>
                        <a:t>Intergrated</a:t>
                      </a:r>
                      <a:r>
                        <a:rPr lang="en-US" baseline="0" dirty="0"/>
                        <a:t> Math 2 not taken</a:t>
                      </a:r>
                      <a:endParaRPr lang="en-US" dirty="0"/>
                    </a:p>
                  </a:txBody>
                  <a:tcPr/>
                </a:tc>
                <a:tc rowSpan="2">
                  <a:txBody>
                    <a:bodyPr/>
                    <a:lstStyle/>
                    <a:p>
                      <a:pPr algn="ctr"/>
                      <a:r>
                        <a:rPr lang="en-US" dirty="0"/>
                        <a:t>Path</a:t>
                      </a:r>
                      <a:r>
                        <a:rPr lang="en-US" baseline="0" dirty="0"/>
                        <a:t> to Statistics </a:t>
                      </a:r>
                    </a:p>
                    <a:p>
                      <a:pPr algn="ctr"/>
                      <a:r>
                        <a:rPr lang="en-US" baseline="0" dirty="0"/>
                        <a:t>MATH 190 </a:t>
                      </a:r>
                      <a:endParaRPr lang="en-US" dirty="0"/>
                    </a:p>
                  </a:txBody>
                  <a:tcPr/>
                </a:tc>
                <a:tc>
                  <a:txBody>
                    <a:bodyPr/>
                    <a:lstStyle/>
                    <a:p>
                      <a:r>
                        <a:rPr lang="en-US" dirty="0"/>
                        <a:t>Low</a:t>
                      </a:r>
                    </a:p>
                  </a:txBody>
                  <a:tcPr/>
                </a:tc>
                <a:tc>
                  <a:txBody>
                    <a:bodyPr/>
                    <a:lstStyle/>
                    <a:p>
                      <a:r>
                        <a:rPr lang="en-US" dirty="0"/>
                        <a:t>Math 890 strongly</a:t>
                      </a:r>
                      <a:r>
                        <a:rPr lang="en-US" baseline="0" dirty="0"/>
                        <a:t> rec’d</a:t>
                      </a:r>
                      <a:endParaRPr lang="en-US" dirty="0"/>
                    </a:p>
                  </a:txBody>
                  <a:tcPr/>
                </a:tc>
                <a:extLst>
                  <a:ext uri="{0D108BD9-81ED-4DB2-BD59-A6C34878D82A}">
                    <a16:rowId xmlns:a16="http://schemas.microsoft.com/office/drawing/2014/main" val="764625931"/>
                  </a:ext>
                </a:extLst>
              </a:tr>
              <a:tr h="1335927">
                <a:tc>
                  <a:txBody>
                    <a:bodyPr/>
                    <a:lstStyle/>
                    <a:p>
                      <a:r>
                        <a:rPr lang="en-US" dirty="0"/>
                        <a:t>2</a:t>
                      </a:r>
                    </a:p>
                  </a:txBody>
                  <a:tcPr/>
                </a:tc>
                <a:tc>
                  <a:txBody>
                    <a:bodyPr/>
                    <a:lstStyle/>
                    <a:p>
                      <a:r>
                        <a:rPr lang="en-US" dirty="0"/>
                        <a:t>HS </a:t>
                      </a:r>
                      <a:r>
                        <a:rPr lang="en-US" dirty="0" err="1"/>
                        <a:t>Alg</a:t>
                      </a:r>
                      <a:r>
                        <a:rPr lang="en-US" dirty="0"/>
                        <a:t> 1/ Integrated</a:t>
                      </a:r>
                      <a:r>
                        <a:rPr lang="en-US" baseline="0" dirty="0"/>
                        <a:t> Math 2 w/ a grade ≤ C-</a:t>
                      </a:r>
                      <a:endParaRPr lang="en-US" dirty="0"/>
                    </a:p>
                  </a:txBody>
                  <a:tcPr/>
                </a:tc>
                <a:tc vMerge="1">
                  <a:txBody>
                    <a:bodyPr/>
                    <a:lstStyle/>
                    <a:p>
                      <a:endParaRPr lang="en-US" dirty="0"/>
                    </a:p>
                  </a:txBody>
                  <a:tcPr/>
                </a:tc>
                <a:tc>
                  <a:txBody>
                    <a:bodyPr/>
                    <a:lstStyle/>
                    <a:p>
                      <a:r>
                        <a:rPr lang="en-US" dirty="0"/>
                        <a:t>Moderate</a:t>
                      </a:r>
                    </a:p>
                  </a:txBody>
                  <a:tcPr/>
                </a:tc>
                <a:tc>
                  <a:txBody>
                    <a:bodyPr/>
                    <a:lstStyle/>
                    <a:p>
                      <a:r>
                        <a:rPr lang="en-US" dirty="0"/>
                        <a:t>Math 890</a:t>
                      </a:r>
                      <a:r>
                        <a:rPr lang="en-US" baseline="0" dirty="0"/>
                        <a:t> rec’d</a:t>
                      </a:r>
                      <a:endParaRPr lang="en-US" dirty="0"/>
                    </a:p>
                  </a:txBody>
                  <a:tcPr/>
                </a:tc>
                <a:extLst>
                  <a:ext uri="{0D108BD9-81ED-4DB2-BD59-A6C34878D82A}">
                    <a16:rowId xmlns:a16="http://schemas.microsoft.com/office/drawing/2014/main" val="2687345220"/>
                  </a:ext>
                </a:extLst>
              </a:tr>
              <a:tr h="370840">
                <a:tc>
                  <a:txBody>
                    <a:bodyPr/>
                    <a:lstStyle/>
                    <a:p>
                      <a:r>
                        <a:rPr lang="en-US" dirty="0"/>
                        <a:t>3</a:t>
                      </a:r>
                    </a:p>
                  </a:txBody>
                  <a:tcPr/>
                </a:tc>
                <a:tc>
                  <a:txBody>
                    <a:bodyPr/>
                    <a:lstStyle/>
                    <a:p>
                      <a:r>
                        <a:rPr lang="en-US" dirty="0"/>
                        <a:t>Less than 2.3</a:t>
                      </a:r>
                      <a:endParaRPr lang="en-US" dirty="0">
                        <a:solidFill>
                          <a:srgbClr val="C00000"/>
                        </a:solidFill>
                      </a:endParaRPr>
                    </a:p>
                  </a:txBody>
                  <a:tcPr/>
                </a:tc>
                <a:tc rowSpan="3">
                  <a:txBody>
                    <a:bodyPr/>
                    <a:lstStyle/>
                    <a:p>
                      <a:pPr algn="ctr"/>
                      <a:r>
                        <a:rPr lang="en-US" dirty="0"/>
                        <a:t>Math for Elem</a:t>
                      </a:r>
                      <a:r>
                        <a:rPr lang="en-US" baseline="0" dirty="0"/>
                        <a:t> School Teachers MATH 150</a:t>
                      </a:r>
                    </a:p>
                    <a:p>
                      <a:pPr algn="ctr"/>
                      <a:endParaRPr lang="en-US" baseline="0" dirty="0"/>
                    </a:p>
                    <a:p>
                      <a:pPr algn="ctr"/>
                      <a:r>
                        <a:rPr lang="en-US" baseline="0" dirty="0"/>
                        <a:t>Statistics </a:t>
                      </a:r>
                    </a:p>
                    <a:p>
                      <a:pPr algn="ctr"/>
                      <a:r>
                        <a:rPr lang="en-US" baseline="0" dirty="0"/>
                        <a:t>MATH 200</a:t>
                      </a:r>
                    </a:p>
                    <a:p>
                      <a:pPr algn="ctr"/>
                      <a:endParaRPr lang="en-US" baseline="0" dirty="0"/>
                    </a:p>
                    <a:p>
                      <a:pPr algn="ctr"/>
                      <a:r>
                        <a:rPr lang="en-US" baseline="0" dirty="0"/>
                        <a:t>Math in Society </a:t>
                      </a:r>
                    </a:p>
                    <a:p>
                      <a:pPr algn="ctr"/>
                      <a:r>
                        <a:rPr lang="en-US" baseline="0" dirty="0"/>
                        <a:t>MATH 201</a:t>
                      </a:r>
                      <a:endParaRPr lang="en-US" b="0" dirty="0"/>
                    </a:p>
                  </a:txBody>
                  <a:tcPr/>
                </a:tc>
                <a:tc>
                  <a:txBody>
                    <a:bodyPr/>
                    <a:lstStyle/>
                    <a:p>
                      <a:r>
                        <a:rPr lang="en-US" dirty="0"/>
                        <a:t>29%</a:t>
                      </a:r>
                      <a:endParaRPr lang="en-US" dirty="0">
                        <a:solidFill>
                          <a:srgbClr val="C00000"/>
                        </a:solidFill>
                      </a:endParaRPr>
                    </a:p>
                  </a:txBody>
                  <a:tcPr/>
                </a:tc>
                <a:tc>
                  <a:txBody>
                    <a:bodyPr/>
                    <a:lstStyle/>
                    <a:p>
                      <a:r>
                        <a:rPr lang="en-US" dirty="0"/>
                        <a:t>Math</a:t>
                      </a:r>
                      <a:r>
                        <a:rPr lang="en-US" baseline="0" dirty="0"/>
                        <a:t> 800 strongly rec’d</a:t>
                      </a:r>
                      <a:endParaRPr lang="en-US" dirty="0">
                        <a:solidFill>
                          <a:srgbClr val="C00000"/>
                        </a:solidFill>
                      </a:endParaRPr>
                    </a:p>
                  </a:txBody>
                  <a:tcPr/>
                </a:tc>
                <a:extLst>
                  <a:ext uri="{0D108BD9-81ED-4DB2-BD59-A6C34878D82A}">
                    <a16:rowId xmlns:a16="http://schemas.microsoft.com/office/drawing/2014/main" val="3083351534"/>
                  </a:ext>
                </a:extLst>
              </a:tr>
              <a:tr h="370840">
                <a:tc>
                  <a:txBody>
                    <a:bodyPr/>
                    <a:lstStyle/>
                    <a:p>
                      <a:r>
                        <a:rPr lang="en-US" dirty="0"/>
                        <a:t>4</a:t>
                      </a:r>
                    </a:p>
                  </a:txBody>
                  <a:tcPr/>
                </a:tc>
                <a:tc>
                  <a:txBody>
                    <a:bodyPr/>
                    <a:lstStyle/>
                    <a:p>
                      <a:r>
                        <a:rPr lang="en-US" dirty="0"/>
                        <a:t>2.3 to 2.9</a:t>
                      </a:r>
                    </a:p>
                  </a:txBody>
                  <a:tcPr/>
                </a:tc>
                <a:tc vMerge="1">
                  <a:txBody>
                    <a:bodyPr/>
                    <a:lstStyle/>
                    <a:p>
                      <a:endParaRPr lang="en-US" dirty="0"/>
                    </a:p>
                  </a:txBody>
                  <a:tcPr/>
                </a:tc>
                <a:tc>
                  <a:txBody>
                    <a:bodyPr/>
                    <a:lstStyle/>
                    <a:p>
                      <a:r>
                        <a:rPr lang="en-US" dirty="0"/>
                        <a:t>50%</a:t>
                      </a:r>
                    </a:p>
                  </a:txBody>
                  <a:tcPr/>
                </a:tc>
                <a:tc>
                  <a:txBody>
                    <a:bodyPr/>
                    <a:lstStyle/>
                    <a:p>
                      <a:r>
                        <a:rPr lang="en-US" dirty="0"/>
                        <a:t>Math 800 Rec’d</a:t>
                      </a:r>
                    </a:p>
                  </a:txBody>
                  <a:tcPr/>
                </a:tc>
                <a:extLst>
                  <a:ext uri="{0D108BD9-81ED-4DB2-BD59-A6C34878D82A}">
                    <a16:rowId xmlns:a16="http://schemas.microsoft.com/office/drawing/2014/main" val="1116503248"/>
                  </a:ext>
                </a:extLst>
              </a:tr>
              <a:tr h="370840">
                <a:tc>
                  <a:txBody>
                    <a:bodyPr/>
                    <a:lstStyle/>
                    <a:p>
                      <a:r>
                        <a:rPr lang="en-US" dirty="0"/>
                        <a:t>5</a:t>
                      </a:r>
                    </a:p>
                  </a:txBody>
                  <a:tcPr/>
                </a:tc>
                <a:tc>
                  <a:txBody>
                    <a:bodyPr/>
                    <a:lstStyle/>
                    <a:p>
                      <a:r>
                        <a:rPr lang="en-US" dirty="0"/>
                        <a:t>3.0 or</a:t>
                      </a:r>
                      <a:r>
                        <a:rPr lang="en-US" baseline="0" dirty="0"/>
                        <a:t> greater</a:t>
                      </a:r>
                      <a:endParaRPr lang="en-US" dirty="0"/>
                    </a:p>
                  </a:txBody>
                  <a:tcPr/>
                </a:tc>
                <a:tc vMerge="1">
                  <a:txBody>
                    <a:bodyPr/>
                    <a:lstStyle/>
                    <a:p>
                      <a:endParaRPr lang="en-US" dirty="0"/>
                    </a:p>
                  </a:txBody>
                  <a:tcPr/>
                </a:tc>
                <a:tc>
                  <a:txBody>
                    <a:bodyPr/>
                    <a:lstStyle/>
                    <a:p>
                      <a:r>
                        <a:rPr lang="en-US" dirty="0"/>
                        <a:t>75%</a:t>
                      </a:r>
                    </a:p>
                  </a:txBody>
                  <a:tcPr/>
                </a:tc>
                <a:tc>
                  <a:txBody>
                    <a:bodyPr/>
                    <a:lstStyle/>
                    <a:p>
                      <a:r>
                        <a:rPr lang="en-US" dirty="0"/>
                        <a:t>Math 800 optional </a:t>
                      </a:r>
                    </a:p>
                  </a:txBody>
                  <a:tcPr/>
                </a:tc>
                <a:extLst>
                  <a:ext uri="{0D108BD9-81ED-4DB2-BD59-A6C34878D82A}">
                    <a16:rowId xmlns:a16="http://schemas.microsoft.com/office/drawing/2014/main" val="2302386937"/>
                  </a:ext>
                </a:extLst>
              </a:tr>
            </a:tbl>
          </a:graphicData>
        </a:graphic>
      </p:graphicFrame>
      <p:sp>
        <p:nvSpPr>
          <p:cNvPr id="8" name="Text Placeholder 3"/>
          <p:cNvSpPr>
            <a:spLocks noGrp="1"/>
          </p:cNvSpPr>
          <p:nvPr>
            <p:ph type="body" sz="half" idx="2"/>
          </p:nvPr>
        </p:nvSpPr>
        <p:spPr>
          <a:xfrm>
            <a:off x="73930" y="2192694"/>
            <a:ext cx="5155659" cy="4599992"/>
          </a:xfrm>
        </p:spPr>
        <p:txBody>
          <a:bodyPr>
            <a:normAutofit/>
          </a:bodyPr>
          <a:lstStyle/>
          <a:p>
            <a:r>
              <a:rPr lang="en-US" sz="3500" dirty="0">
                <a:solidFill>
                  <a:srgbClr val="C00000"/>
                </a:solidFill>
              </a:rPr>
              <a:t>S</a:t>
            </a:r>
            <a:r>
              <a:rPr lang="en-US" sz="2600" dirty="0"/>
              <a:t>tatistics and </a:t>
            </a:r>
          </a:p>
          <a:p>
            <a:r>
              <a:rPr lang="en-US" sz="3500" dirty="0">
                <a:solidFill>
                  <a:srgbClr val="C00000"/>
                </a:solidFill>
              </a:rPr>
              <a:t>L</a:t>
            </a:r>
            <a:r>
              <a:rPr lang="en-US" sz="2600" dirty="0"/>
              <a:t>iberal </a:t>
            </a:r>
          </a:p>
          <a:p>
            <a:r>
              <a:rPr lang="en-US" sz="3500" dirty="0">
                <a:solidFill>
                  <a:srgbClr val="C00000"/>
                </a:solidFill>
              </a:rPr>
              <a:t>A</a:t>
            </a:r>
            <a:r>
              <a:rPr lang="en-US" sz="2600" dirty="0"/>
              <a:t>rts </a:t>
            </a:r>
          </a:p>
          <a:p>
            <a:r>
              <a:rPr lang="en-US" sz="3500" dirty="0">
                <a:solidFill>
                  <a:srgbClr val="C00000"/>
                </a:solidFill>
              </a:rPr>
              <a:t>M</a:t>
            </a:r>
            <a:r>
              <a:rPr lang="en-US" sz="2600" dirty="0"/>
              <a:t>athematics </a:t>
            </a:r>
          </a:p>
          <a:p>
            <a:r>
              <a:rPr lang="en-US" sz="2600" dirty="0"/>
              <a:t>&amp; </a:t>
            </a:r>
          </a:p>
          <a:p>
            <a:r>
              <a:rPr lang="en-US" sz="2600" dirty="0"/>
              <a:t>Exploring students </a:t>
            </a:r>
          </a:p>
          <a:p>
            <a:endParaRPr lang="en-US" sz="2400" dirty="0"/>
          </a:p>
        </p:txBody>
      </p:sp>
      <p:pic>
        <p:nvPicPr>
          <p:cNvPr id="6146" name="Picture 2" descr="https://lh6.googleusercontent.com/9_NMyViuY-0p_D4odrJyl02rgh8k9bi1OVtOV9eer593e0r7cnnMml0wUHw8wfDzOFJUtsbwOOzaqeWE_3uf8H3gv39nWAZeCxJeYxzLxNHZx-J770Zm7cIGnVBR0VQ3ALufa5AdAH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67399" y="2062065"/>
            <a:ext cx="6530976" cy="30106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2689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5"/>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B-STEM Pathway</a:t>
            </a:r>
          </a:p>
        </p:txBody>
      </p:sp>
      <p:sp>
        <p:nvSpPr>
          <p:cNvPr id="3" name="Text Placeholder 2"/>
          <p:cNvSpPr>
            <a:spLocks noGrp="1"/>
          </p:cNvSpPr>
          <p:nvPr>
            <p:ph type="body" sz="half" idx="2"/>
          </p:nvPr>
        </p:nvSpPr>
        <p:spPr>
          <a:xfrm>
            <a:off x="158620" y="1996751"/>
            <a:ext cx="4421000" cy="4506687"/>
          </a:xfrm>
        </p:spPr>
        <p:txBody>
          <a:bodyPr>
            <a:noAutofit/>
          </a:bodyPr>
          <a:lstStyle/>
          <a:p>
            <a:r>
              <a:rPr lang="en-US" sz="3600" dirty="0">
                <a:solidFill>
                  <a:srgbClr val="C00000"/>
                </a:solidFill>
              </a:rPr>
              <a:t>B</a:t>
            </a:r>
            <a:r>
              <a:rPr lang="en-US" sz="2800" dirty="0"/>
              <a:t>usiness </a:t>
            </a:r>
            <a:endParaRPr lang="en-US" sz="2800" u="sng" dirty="0"/>
          </a:p>
          <a:p>
            <a:r>
              <a:rPr lang="en-US" sz="3600" u="sng" dirty="0">
                <a:solidFill>
                  <a:srgbClr val="C00000"/>
                </a:solidFill>
              </a:rPr>
              <a:t>S</a:t>
            </a:r>
            <a:r>
              <a:rPr lang="en-US" sz="2800" u="sng" dirty="0"/>
              <a:t>cience</a:t>
            </a:r>
          </a:p>
          <a:p>
            <a:r>
              <a:rPr lang="en-US" sz="3600" dirty="0">
                <a:solidFill>
                  <a:srgbClr val="C00000"/>
                </a:solidFill>
              </a:rPr>
              <a:t>T</a:t>
            </a:r>
            <a:r>
              <a:rPr lang="en-US" sz="2800" dirty="0"/>
              <a:t>echnology </a:t>
            </a:r>
          </a:p>
          <a:p>
            <a:r>
              <a:rPr lang="en-US" sz="3600" dirty="0">
                <a:solidFill>
                  <a:srgbClr val="C00000"/>
                </a:solidFill>
              </a:rPr>
              <a:t>E</a:t>
            </a:r>
            <a:r>
              <a:rPr lang="en-US" sz="2800" dirty="0"/>
              <a:t>ngineering</a:t>
            </a:r>
          </a:p>
          <a:p>
            <a:r>
              <a:rPr lang="en-US" sz="2800" dirty="0"/>
              <a:t>&amp;</a:t>
            </a:r>
          </a:p>
          <a:p>
            <a:r>
              <a:rPr lang="en-US" sz="3600" dirty="0">
                <a:solidFill>
                  <a:srgbClr val="C00000"/>
                </a:solidFill>
              </a:rPr>
              <a:t>M</a:t>
            </a:r>
            <a:r>
              <a:rPr lang="en-US" sz="2800" dirty="0"/>
              <a:t>athematics </a:t>
            </a:r>
          </a:p>
        </p:txBody>
      </p:sp>
      <p:graphicFrame>
        <p:nvGraphicFramePr>
          <p:cNvPr id="7" name="Table 6"/>
          <p:cNvGraphicFramePr>
            <a:graphicFrameLocks noGrp="1"/>
          </p:cNvGraphicFramePr>
          <p:nvPr>
            <p:extLst>
              <p:ext uri="{D42A27DB-BD31-4B8C-83A1-F6EECF244321}">
                <p14:modId xmlns:p14="http://schemas.microsoft.com/office/powerpoint/2010/main" val="83041189"/>
              </p:ext>
            </p:extLst>
          </p:nvPr>
        </p:nvGraphicFramePr>
        <p:xfrm>
          <a:off x="5595391" y="0"/>
          <a:ext cx="6468893" cy="6858000"/>
        </p:xfrm>
        <a:graphic>
          <a:graphicData uri="http://schemas.openxmlformats.org/drawingml/2006/table">
            <a:tbl>
              <a:tblPr firstRow="1" bandRow="1">
                <a:tableStyleId>{21E4AEA4-8DFA-4A89-87EB-49C32662AFE0}</a:tableStyleId>
              </a:tblPr>
              <a:tblGrid>
                <a:gridCol w="814740">
                  <a:extLst>
                    <a:ext uri="{9D8B030D-6E8A-4147-A177-3AD203B41FA5}">
                      <a16:colId xmlns:a16="http://schemas.microsoft.com/office/drawing/2014/main" val="4043686173"/>
                    </a:ext>
                  </a:extLst>
                </a:gridCol>
                <a:gridCol w="1315616">
                  <a:extLst>
                    <a:ext uri="{9D8B030D-6E8A-4147-A177-3AD203B41FA5}">
                      <a16:colId xmlns:a16="http://schemas.microsoft.com/office/drawing/2014/main" val="2989755797"/>
                    </a:ext>
                  </a:extLst>
                </a:gridCol>
                <a:gridCol w="1527214">
                  <a:extLst>
                    <a:ext uri="{9D8B030D-6E8A-4147-A177-3AD203B41FA5}">
                      <a16:colId xmlns:a16="http://schemas.microsoft.com/office/drawing/2014/main" val="1611884778"/>
                    </a:ext>
                  </a:extLst>
                </a:gridCol>
                <a:gridCol w="1421260">
                  <a:extLst>
                    <a:ext uri="{9D8B030D-6E8A-4147-A177-3AD203B41FA5}">
                      <a16:colId xmlns:a16="http://schemas.microsoft.com/office/drawing/2014/main" val="1998438941"/>
                    </a:ext>
                  </a:extLst>
                </a:gridCol>
                <a:gridCol w="1390063">
                  <a:extLst>
                    <a:ext uri="{9D8B030D-6E8A-4147-A177-3AD203B41FA5}">
                      <a16:colId xmlns:a16="http://schemas.microsoft.com/office/drawing/2014/main" val="1415426647"/>
                    </a:ext>
                  </a:extLst>
                </a:gridCol>
              </a:tblGrid>
              <a:tr h="370840">
                <a:tc>
                  <a:txBody>
                    <a:bodyPr/>
                    <a:lstStyle/>
                    <a:p>
                      <a:r>
                        <a:rPr lang="en-US" sz="1800" dirty="0"/>
                        <a:t>SLAM Level</a:t>
                      </a:r>
                    </a:p>
                  </a:txBody>
                  <a:tcPr/>
                </a:tc>
                <a:tc>
                  <a:txBody>
                    <a:bodyPr/>
                    <a:lstStyle/>
                    <a:p>
                      <a:r>
                        <a:rPr lang="en-US" sz="1800" dirty="0"/>
                        <a:t>HSGPA</a:t>
                      </a:r>
                    </a:p>
                  </a:txBody>
                  <a:tcPr/>
                </a:tc>
                <a:tc>
                  <a:txBody>
                    <a:bodyPr/>
                    <a:lstStyle/>
                    <a:p>
                      <a:r>
                        <a:rPr lang="en-US" sz="1800" dirty="0"/>
                        <a:t>Default Rec</a:t>
                      </a:r>
                    </a:p>
                  </a:txBody>
                  <a:tcPr/>
                </a:tc>
                <a:tc>
                  <a:txBody>
                    <a:bodyPr/>
                    <a:lstStyle/>
                    <a:p>
                      <a:r>
                        <a:rPr lang="en-US" sz="1800" dirty="0"/>
                        <a:t>Expected success w/out co-</a:t>
                      </a:r>
                      <a:r>
                        <a:rPr lang="en-US" sz="1800" dirty="0" err="1"/>
                        <a:t>req</a:t>
                      </a:r>
                      <a:endParaRPr lang="en-US" sz="1800" dirty="0"/>
                    </a:p>
                  </a:txBody>
                  <a:tcPr/>
                </a:tc>
                <a:tc>
                  <a:txBody>
                    <a:bodyPr/>
                    <a:lstStyle/>
                    <a:p>
                      <a:r>
                        <a:rPr lang="en-US" sz="1800" dirty="0"/>
                        <a:t>Co-</a:t>
                      </a:r>
                      <a:r>
                        <a:rPr lang="en-US" sz="1800" dirty="0" err="1"/>
                        <a:t>req</a:t>
                      </a:r>
                      <a:endParaRPr lang="en-US" sz="1800" dirty="0"/>
                    </a:p>
                  </a:txBody>
                  <a:tcPr/>
                </a:tc>
                <a:extLst>
                  <a:ext uri="{0D108BD9-81ED-4DB2-BD59-A6C34878D82A}">
                    <a16:rowId xmlns:a16="http://schemas.microsoft.com/office/drawing/2014/main" val="1669183356"/>
                  </a:ext>
                </a:extLst>
              </a:tr>
              <a:tr h="370840">
                <a:tc>
                  <a:txBody>
                    <a:bodyPr/>
                    <a:lstStyle/>
                    <a:p>
                      <a:r>
                        <a:rPr lang="en-US" sz="1800" dirty="0"/>
                        <a:t>1</a:t>
                      </a:r>
                    </a:p>
                  </a:txBody>
                  <a:tcPr/>
                </a:tc>
                <a:tc>
                  <a:txBody>
                    <a:bodyPr/>
                    <a:lstStyle/>
                    <a:p>
                      <a:r>
                        <a:rPr lang="en-US" sz="1800" dirty="0"/>
                        <a:t>No HS </a:t>
                      </a:r>
                      <a:r>
                        <a:rPr lang="en-US" sz="1800" dirty="0" err="1"/>
                        <a:t>Alg</a:t>
                      </a:r>
                      <a:r>
                        <a:rPr lang="en-US" sz="1800" dirty="0"/>
                        <a:t> 2/</a:t>
                      </a:r>
                      <a:r>
                        <a:rPr lang="en-US" sz="1800" baseline="0" dirty="0"/>
                        <a:t> </a:t>
                      </a:r>
                      <a:r>
                        <a:rPr lang="en-US" sz="1800" baseline="0" dirty="0" err="1"/>
                        <a:t>Intergrated</a:t>
                      </a:r>
                      <a:r>
                        <a:rPr lang="en-US" sz="1800" baseline="0" dirty="0"/>
                        <a:t> Math 3</a:t>
                      </a:r>
                      <a:endParaRPr lang="en-US" sz="1800" dirty="0"/>
                    </a:p>
                  </a:txBody>
                  <a:tcPr/>
                </a:tc>
                <a:tc rowSpan="2">
                  <a:txBody>
                    <a:bodyPr/>
                    <a:lstStyle/>
                    <a:p>
                      <a:pPr algn="ctr"/>
                      <a:r>
                        <a:rPr lang="en-US" sz="1800" dirty="0"/>
                        <a:t>Intermediate Algebra</a:t>
                      </a:r>
                      <a:endParaRPr lang="en-US" sz="1800" baseline="0" dirty="0"/>
                    </a:p>
                    <a:p>
                      <a:pPr algn="ctr"/>
                      <a:r>
                        <a:rPr lang="en-US" sz="1800" baseline="0" dirty="0"/>
                        <a:t>MATH 120 </a:t>
                      </a:r>
                      <a:endParaRPr lang="en-US" sz="1800" dirty="0"/>
                    </a:p>
                  </a:txBody>
                  <a:tcPr/>
                </a:tc>
                <a:tc>
                  <a:txBody>
                    <a:bodyPr/>
                    <a:lstStyle/>
                    <a:p>
                      <a:r>
                        <a:rPr lang="en-US" sz="1800" dirty="0"/>
                        <a:t>Low</a:t>
                      </a:r>
                    </a:p>
                  </a:txBody>
                  <a:tcPr/>
                </a:tc>
                <a:tc>
                  <a:txBody>
                    <a:bodyPr/>
                    <a:lstStyle/>
                    <a:p>
                      <a:r>
                        <a:rPr lang="en-US" sz="1800" dirty="0"/>
                        <a:t>Math 820 strongly</a:t>
                      </a:r>
                      <a:r>
                        <a:rPr lang="en-US" sz="1800" baseline="0" dirty="0"/>
                        <a:t> rec’d</a:t>
                      </a:r>
                      <a:endParaRPr lang="en-US" sz="1800" dirty="0"/>
                    </a:p>
                  </a:txBody>
                  <a:tcPr/>
                </a:tc>
                <a:extLst>
                  <a:ext uri="{0D108BD9-81ED-4DB2-BD59-A6C34878D82A}">
                    <a16:rowId xmlns:a16="http://schemas.microsoft.com/office/drawing/2014/main" val="764625931"/>
                  </a:ext>
                </a:extLst>
              </a:tr>
              <a:tr h="1335927">
                <a:tc>
                  <a:txBody>
                    <a:bodyPr/>
                    <a:lstStyle/>
                    <a:p>
                      <a:r>
                        <a:rPr lang="en-US" sz="1800" dirty="0"/>
                        <a:t>2</a:t>
                      </a:r>
                    </a:p>
                  </a:txBody>
                  <a:tcPr/>
                </a:tc>
                <a:tc>
                  <a:txBody>
                    <a:bodyPr/>
                    <a:lstStyle/>
                    <a:p>
                      <a:r>
                        <a:rPr lang="en-US" sz="1800" dirty="0"/>
                        <a:t>HS </a:t>
                      </a:r>
                      <a:r>
                        <a:rPr lang="en-US" sz="1800" dirty="0" err="1"/>
                        <a:t>Alg</a:t>
                      </a:r>
                      <a:r>
                        <a:rPr lang="en-US" sz="1800" dirty="0"/>
                        <a:t> 2/ Integrated</a:t>
                      </a:r>
                      <a:r>
                        <a:rPr lang="en-US" sz="1800" baseline="0" dirty="0"/>
                        <a:t> Math 3 w/ a grade ≤ C-</a:t>
                      </a:r>
                      <a:endParaRPr lang="en-US" sz="1800" dirty="0"/>
                    </a:p>
                  </a:txBody>
                  <a:tcPr/>
                </a:tc>
                <a:tc vMerge="1">
                  <a:txBody>
                    <a:bodyPr/>
                    <a:lstStyle/>
                    <a:p>
                      <a:endParaRPr lang="en-US" dirty="0"/>
                    </a:p>
                  </a:txBody>
                  <a:tcPr/>
                </a:tc>
                <a:tc>
                  <a:txBody>
                    <a:bodyPr/>
                    <a:lstStyle/>
                    <a:p>
                      <a:r>
                        <a:rPr lang="en-US" sz="1800" dirty="0"/>
                        <a:t>Moderate</a:t>
                      </a:r>
                    </a:p>
                  </a:txBody>
                  <a:tcPr/>
                </a:tc>
                <a:tc>
                  <a:txBody>
                    <a:bodyPr/>
                    <a:lstStyle/>
                    <a:p>
                      <a:r>
                        <a:rPr lang="en-US" sz="1800" dirty="0"/>
                        <a:t>Math 820</a:t>
                      </a:r>
                      <a:r>
                        <a:rPr lang="en-US" sz="1800" baseline="0" dirty="0"/>
                        <a:t> rec’d</a:t>
                      </a:r>
                      <a:endParaRPr lang="en-US" sz="1800" dirty="0"/>
                    </a:p>
                  </a:txBody>
                  <a:tcPr/>
                </a:tc>
                <a:extLst>
                  <a:ext uri="{0D108BD9-81ED-4DB2-BD59-A6C34878D82A}">
                    <a16:rowId xmlns:a16="http://schemas.microsoft.com/office/drawing/2014/main" val="2687345220"/>
                  </a:ext>
                </a:extLst>
              </a:tr>
              <a:tr h="370840">
                <a:tc>
                  <a:txBody>
                    <a:bodyPr/>
                    <a:lstStyle/>
                    <a:p>
                      <a:r>
                        <a:rPr lang="en-US" sz="1800" dirty="0"/>
                        <a:t>3</a:t>
                      </a:r>
                    </a:p>
                  </a:txBody>
                  <a:tcPr/>
                </a:tc>
                <a:tc>
                  <a:txBody>
                    <a:bodyPr/>
                    <a:lstStyle/>
                    <a:p>
                      <a:r>
                        <a:rPr lang="en-US" sz="1800" dirty="0"/>
                        <a:t>Less than 2.6 &amp; no HS Pre-</a:t>
                      </a:r>
                      <a:r>
                        <a:rPr lang="en-US" sz="1800" dirty="0" err="1"/>
                        <a:t>Calc</a:t>
                      </a:r>
                      <a:endParaRPr lang="en-US" sz="1800" dirty="0">
                        <a:solidFill>
                          <a:srgbClr val="C00000"/>
                        </a:solidFill>
                      </a:endParaRPr>
                    </a:p>
                  </a:txBody>
                  <a:tcPr/>
                </a:tc>
                <a:tc rowSpan="3">
                  <a:txBody>
                    <a:bodyPr/>
                    <a:lstStyle/>
                    <a:p>
                      <a:pPr algn="ctr"/>
                      <a:r>
                        <a:rPr lang="en-US" sz="1800" dirty="0"/>
                        <a:t>Trigonometry</a:t>
                      </a:r>
                    </a:p>
                    <a:p>
                      <a:pPr algn="ctr"/>
                      <a:r>
                        <a:rPr lang="en-US" sz="1800" baseline="0" dirty="0"/>
                        <a:t>MATH 130</a:t>
                      </a:r>
                    </a:p>
                    <a:p>
                      <a:pPr algn="ctr"/>
                      <a:endParaRPr lang="en-US" sz="1800" baseline="0" dirty="0"/>
                    </a:p>
                    <a:p>
                      <a:pPr algn="ctr"/>
                      <a:r>
                        <a:rPr lang="en-US" sz="1800" baseline="0" dirty="0"/>
                        <a:t>Path to Calculus </a:t>
                      </a:r>
                    </a:p>
                    <a:p>
                      <a:pPr algn="ctr"/>
                      <a:r>
                        <a:rPr lang="en-US" sz="1800" baseline="0" dirty="0"/>
                        <a:t>MATH 225</a:t>
                      </a:r>
                    </a:p>
                    <a:p>
                      <a:pPr algn="ctr"/>
                      <a:endParaRPr lang="en-US" sz="1800" baseline="0" dirty="0"/>
                    </a:p>
                    <a:p>
                      <a:pPr algn="ctr"/>
                      <a:r>
                        <a:rPr lang="en-US" sz="1800" baseline="0" dirty="0"/>
                        <a:t>Applied Calculus I</a:t>
                      </a:r>
                    </a:p>
                    <a:p>
                      <a:pPr algn="ctr"/>
                      <a:r>
                        <a:rPr lang="en-US" sz="1800" baseline="0" dirty="0"/>
                        <a:t>MATH 241</a:t>
                      </a:r>
                      <a:endParaRPr lang="en-US" sz="1800" b="0" dirty="0"/>
                    </a:p>
                  </a:txBody>
                  <a:tcPr/>
                </a:tc>
                <a:tc>
                  <a:txBody>
                    <a:bodyPr/>
                    <a:lstStyle/>
                    <a:p>
                      <a:r>
                        <a:rPr lang="en-US" sz="1800" dirty="0"/>
                        <a:t>28%</a:t>
                      </a:r>
                      <a:endParaRPr lang="en-US" sz="1800" dirty="0">
                        <a:solidFill>
                          <a:srgbClr val="C00000"/>
                        </a:solidFill>
                      </a:endParaRPr>
                    </a:p>
                  </a:txBody>
                  <a:tcPr/>
                </a:tc>
                <a:tc>
                  <a:txBody>
                    <a:bodyPr/>
                    <a:lstStyle/>
                    <a:p>
                      <a:r>
                        <a:rPr lang="en-US" sz="1800" dirty="0"/>
                        <a:t>Math</a:t>
                      </a:r>
                      <a:r>
                        <a:rPr lang="en-US" sz="1800" baseline="0" dirty="0"/>
                        <a:t> 825, 830, 841 strongly rec’d</a:t>
                      </a:r>
                      <a:endParaRPr lang="en-US" sz="1800" dirty="0">
                        <a:solidFill>
                          <a:srgbClr val="C00000"/>
                        </a:solidFill>
                      </a:endParaRPr>
                    </a:p>
                  </a:txBody>
                  <a:tcPr/>
                </a:tc>
                <a:extLst>
                  <a:ext uri="{0D108BD9-81ED-4DB2-BD59-A6C34878D82A}">
                    <a16:rowId xmlns:a16="http://schemas.microsoft.com/office/drawing/2014/main" val="3083351534"/>
                  </a:ext>
                </a:extLst>
              </a:tr>
              <a:tr h="370840">
                <a:tc>
                  <a:txBody>
                    <a:bodyPr/>
                    <a:lstStyle/>
                    <a:p>
                      <a:r>
                        <a:rPr lang="en-US" sz="1800" dirty="0"/>
                        <a:t>4</a:t>
                      </a:r>
                    </a:p>
                  </a:txBody>
                  <a:tcPr/>
                </a:tc>
                <a:tc>
                  <a:txBody>
                    <a:bodyPr/>
                    <a:lstStyle/>
                    <a:p>
                      <a:r>
                        <a:rPr lang="en-US" sz="1800" dirty="0"/>
                        <a:t>2.6 to 3.3</a:t>
                      </a:r>
                      <a:r>
                        <a:rPr lang="en-US" sz="1800" baseline="0" dirty="0"/>
                        <a:t> or took HS Pre-</a:t>
                      </a:r>
                      <a:r>
                        <a:rPr lang="en-US" sz="1800" baseline="0" dirty="0" err="1"/>
                        <a:t>Calc</a:t>
                      </a:r>
                      <a:endParaRPr lang="en-US" sz="1800" dirty="0"/>
                    </a:p>
                  </a:txBody>
                  <a:tcPr/>
                </a:tc>
                <a:tc vMerge="1">
                  <a:txBody>
                    <a:bodyPr/>
                    <a:lstStyle/>
                    <a:p>
                      <a:endParaRPr lang="en-US" dirty="0"/>
                    </a:p>
                  </a:txBody>
                  <a:tcPr/>
                </a:tc>
                <a:tc>
                  <a:txBody>
                    <a:bodyPr/>
                    <a:lstStyle/>
                    <a:p>
                      <a:r>
                        <a:rPr lang="en-US" sz="1800" dirty="0"/>
                        <a:t>53%</a:t>
                      </a:r>
                    </a:p>
                  </a:txBody>
                  <a:tcPr/>
                </a:tc>
                <a:tc>
                  <a:txBody>
                    <a:bodyPr/>
                    <a:lstStyle/>
                    <a:p>
                      <a:r>
                        <a:rPr lang="en-US" sz="1800" dirty="0"/>
                        <a:t>Math</a:t>
                      </a:r>
                      <a:r>
                        <a:rPr lang="en-US" sz="1800" baseline="0" dirty="0"/>
                        <a:t> 825, 830, 841 rec’d</a:t>
                      </a:r>
                      <a:endParaRPr lang="en-US" sz="1800" dirty="0">
                        <a:solidFill>
                          <a:schemeClr val="tx1"/>
                        </a:solidFill>
                      </a:endParaRPr>
                    </a:p>
                  </a:txBody>
                  <a:tcPr/>
                </a:tc>
                <a:extLst>
                  <a:ext uri="{0D108BD9-81ED-4DB2-BD59-A6C34878D82A}">
                    <a16:rowId xmlns:a16="http://schemas.microsoft.com/office/drawing/2014/main" val="1116503248"/>
                  </a:ext>
                </a:extLst>
              </a:tr>
              <a:tr h="370840">
                <a:tc>
                  <a:txBody>
                    <a:bodyPr/>
                    <a:lstStyle/>
                    <a:p>
                      <a:r>
                        <a:rPr lang="en-US" sz="1800" dirty="0"/>
                        <a:t>5</a:t>
                      </a:r>
                    </a:p>
                  </a:txBody>
                  <a:tcPr/>
                </a:tc>
                <a:tc>
                  <a:txBody>
                    <a:bodyPr/>
                    <a:lstStyle/>
                    <a:p>
                      <a:r>
                        <a:rPr lang="en-US" sz="1800" dirty="0"/>
                        <a:t>3.4 or</a:t>
                      </a:r>
                      <a:r>
                        <a:rPr lang="en-US" sz="1800" baseline="0" dirty="0"/>
                        <a:t> greater or took HS </a:t>
                      </a:r>
                      <a:r>
                        <a:rPr lang="en-US" sz="1800" baseline="0" dirty="0" err="1"/>
                        <a:t>Calc</a:t>
                      </a:r>
                      <a:endParaRPr lang="en-US" sz="1800" dirty="0"/>
                    </a:p>
                  </a:txBody>
                  <a:tcPr/>
                </a:tc>
                <a:tc vMerge="1">
                  <a:txBody>
                    <a:bodyPr/>
                    <a:lstStyle/>
                    <a:p>
                      <a:endParaRPr lang="en-US" dirty="0"/>
                    </a:p>
                  </a:txBody>
                  <a:tcPr/>
                </a:tc>
                <a:tc>
                  <a:txBody>
                    <a:bodyPr/>
                    <a:lstStyle/>
                    <a:p>
                      <a:r>
                        <a:rPr lang="en-US" sz="1800" dirty="0"/>
                        <a:t>75%</a:t>
                      </a:r>
                    </a:p>
                  </a:txBody>
                  <a:tcPr/>
                </a:tc>
                <a:tc>
                  <a:txBody>
                    <a:bodyPr/>
                    <a:lstStyle/>
                    <a:p>
                      <a:r>
                        <a:rPr lang="en-US" sz="1800" dirty="0"/>
                        <a:t>Math</a:t>
                      </a:r>
                      <a:r>
                        <a:rPr lang="en-US" sz="1800" baseline="0" dirty="0"/>
                        <a:t> 825, 830, 841 option</a:t>
                      </a:r>
                      <a:endParaRPr lang="en-US" sz="1800" dirty="0">
                        <a:solidFill>
                          <a:schemeClr val="tx1"/>
                        </a:solidFill>
                      </a:endParaRPr>
                    </a:p>
                  </a:txBody>
                  <a:tcPr/>
                </a:tc>
                <a:extLst>
                  <a:ext uri="{0D108BD9-81ED-4DB2-BD59-A6C34878D82A}">
                    <a16:rowId xmlns:a16="http://schemas.microsoft.com/office/drawing/2014/main" val="2302386937"/>
                  </a:ext>
                </a:extLst>
              </a:tr>
            </a:tbl>
          </a:graphicData>
        </a:graphic>
      </p:graphicFrame>
      <p:pic>
        <p:nvPicPr>
          <p:cNvPr id="5122" name="Picture 2" descr="https://lh6.googleusercontent.com/3V58ZYJ73MUiw9rWtWWMh-BJDVUmOMhhL31YW5gImxkipBfl4aJSc3U30UniPk7uBSFnwaJlmpsCW0ZEWu2mIoSZTtA77hZnuun7lSiZRgPgOJtGT-LNRih8yxSgvQc5AQzP7m9rgw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81667" y="1996750"/>
            <a:ext cx="6626546" cy="30616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736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xit" presetSubtype="0" fill="hold" nodeType="clickEffect">
                                  <p:stCondLst>
                                    <p:cond delay="0"/>
                                  </p:stCondLst>
                                  <p:childTnLst>
                                    <p:set>
                                      <p:cBhvr>
                                        <p:cTn id="6" dur="1" fill="hold">
                                          <p:stCondLst>
                                            <p:cond delay="0"/>
                                          </p:stCondLst>
                                        </p:cTn>
                                        <p:tgtEl>
                                          <p:spTgt spid="7"/>
                                        </p:tgtEl>
                                        <p:attrNameLst>
                                          <p:attrName>style.visibility</p:attrName>
                                        </p:attrNameLst>
                                      </p:cBhvr>
                                      <p:to>
                                        <p:strVal val="hidden"/>
                                      </p:to>
                                    </p:set>
                                  </p:childTnLst>
                                </p:cTn>
                              </p:par>
                              <p:par>
                                <p:cTn id="7" presetID="1" presetClass="entr" presetSubtype="0" fill="hold" nodeType="withEffect">
                                  <p:stCondLst>
                                    <p:cond delay="0"/>
                                  </p:stCondLst>
                                  <p:childTnLst>
                                    <p:set>
                                      <p:cBhvr>
                                        <p:cTn id="8" dur="1" fill="hold">
                                          <p:stCondLst>
                                            <p:cond delay="0"/>
                                          </p:stCondLst>
                                        </p:cTn>
                                        <p:tgtEl>
                                          <p:spTgt spid="51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Crop">
  <a:themeElements>
    <a:clrScheme name="Custom 17">
      <a:dk1>
        <a:sysClr val="windowText" lastClr="000000"/>
      </a:dk1>
      <a:lt1>
        <a:sysClr val="window" lastClr="FFFFFF"/>
      </a:lt1>
      <a:dk2>
        <a:srgbClr val="39302A"/>
      </a:dk2>
      <a:lt2>
        <a:srgbClr val="EDE9E7"/>
      </a:lt2>
      <a:accent1>
        <a:srgbClr val="FEF8E2"/>
      </a:accent1>
      <a:accent2>
        <a:srgbClr val="900000"/>
      </a:accent2>
      <a:accent3>
        <a:srgbClr val="C3A5A5"/>
      </a:accent3>
      <a:accent4>
        <a:srgbClr val="E8B807"/>
      </a:accent4>
      <a:accent5>
        <a:srgbClr val="C00000"/>
      </a:accent5>
      <a:accent6>
        <a:srgbClr val="9C6A6A"/>
      </a:accent6>
      <a:hlink>
        <a:srgbClr val="2998E3"/>
      </a:hlink>
      <a:folHlink>
        <a:srgbClr val="7F723D"/>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Crop</Template>
  <TotalTime>21150</TotalTime>
  <Words>1899</Words>
  <Application>Microsoft Office PowerPoint</Application>
  <PresentationFormat>Widescreen</PresentationFormat>
  <Paragraphs>444</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Franklin Gothic Book</vt:lpstr>
      <vt:lpstr>Wingdings</vt:lpstr>
      <vt:lpstr>Crop</vt:lpstr>
      <vt:lpstr>AB 705  Deep dive</vt:lpstr>
      <vt:lpstr>PowerPoint Presentation</vt:lpstr>
      <vt:lpstr>The  response </vt:lpstr>
      <vt:lpstr>PowerPoint Presentation</vt:lpstr>
      <vt:lpstr>PowerPoint Presentation</vt:lpstr>
      <vt:lpstr>PowerPoint Presentation</vt:lpstr>
      <vt:lpstr>PowerPoint Presentation</vt:lpstr>
      <vt:lpstr>SLAM Pathway</vt:lpstr>
      <vt:lpstr>B-STEM Pathway</vt:lpstr>
      <vt:lpstr>B-STEM Coordinator </vt:lpstr>
      <vt:lpstr>PowerPoint Presentation</vt:lpstr>
      <vt:lpstr>PowerPoint Presentation</vt:lpstr>
      <vt:lpstr>PowerPoint Presentation</vt:lpstr>
      <vt:lpstr>PowerPoint Presentation</vt:lpstr>
      <vt:lpstr>PowerPoint Presentation</vt:lpstr>
      <vt:lpstr>Gateway to Math/English </vt:lpstr>
      <vt:lpstr>EdTech   </vt:lpstr>
      <vt:lpstr>PowerPoint Presentation</vt:lpstr>
      <vt:lpstr>PowerPoint Presentation</vt:lpstr>
      <vt:lpstr>PowerPoint Presentation</vt:lpstr>
      <vt:lpstr>Addendum : The  Memos</vt:lpstr>
      <vt:lpstr>PowerPoint Presentation</vt:lpstr>
      <vt:lpstr>PowerPoint Presentation</vt:lpstr>
      <vt:lpstr>PowerPoint Presentation</vt:lpstr>
      <vt:lpstr>   Addendum:  English &amp;  Math  Placement </vt:lpstr>
      <vt:lpstr>English </vt:lpstr>
      <vt:lpstr>SLAM Pathway</vt:lpstr>
      <vt:lpstr>B-STEM Pathway</vt:lpstr>
      <vt:lpstr>Addendum:  Example sequences</vt:lpstr>
      <vt:lpstr>PowerPoint Presentation</vt:lpstr>
      <vt:lpstr>Addendum: Impact on some students with disabilities </vt:lpstr>
      <vt:lpstr>English </vt:lpstr>
      <vt:lpstr>PowerPoint Presentation</vt:lpstr>
      <vt:lpstr>English </vt:lpstr>
      <vt:lpstr>PowerPoint Presentation</vt:lpstr>
      <vt:lpstr>PowerPoint Presentation</vt:lpstr>
      <vt:lpstr>Accommodations are not enough to fill the gap.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AB 705</dc:title>
  <dc:creator>Matthews, Melissa</dc:creator>
  <cp:lastModifiedBy>Rachel Bell</cp:lastModifiedBy>
  <cp:revision>103</cp:revision>
  <cp:lastPrinted>2019-04-24T17:26:04Z</cp:lastPrinted>
  <dcterms:created xsi:type="dcterms:W3CDTF">2019-03-18T16:04:09Z</dcterms:created>
  <dcterms:modified xsi:type="dcterms:W3CDTF">2019-09-24T21:07:56Z</dcterms:modified>
</cp:coreProperties>
</file>