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5"/>
  </p:notesMasterIdLst>
  <p:sldIdLst>
    <p:sldId id="256" r:id="rId4"/>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3"/>
  </p:normalViewPr>
  <p:slideViewPr>
    <p:cSldViewPr snapToGrid="0" snapToObjects="1">
      <p:cViewPr>
        <p:scale>
          <a:sx n="24" d="100"/>
          <a:sy n="24" d="100"/>
        </p:scale>
        <p:origin x="248"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368300"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1pPr>
            <a:lvl2pPr marL="2194451" marR="0" lvl="1" indent="358249"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2pPr>
            <a:lvl3pPr marL="4388900" marR="0" lvl="2" indent="360900"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3pPr>
            <a:lvl4pPr marL="6583351" marR="0" lvl="3" indent="363549"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4pPr>
            <a:lvl5pPr marL="8777801" marR="0" lvl="4" indent="366199"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5pPr>
            <a:lvl6pPr marL="10972252" marR="0" lvl="5" indent="356148"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6pPr>
            <a:lvl7pPr marL="13166703" marR="0" lvl="6" indent="358796"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7pPr>
            <a:lvl8pPr marL="15361152" marR="0" lvl="7" indent="361447"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8pPr>
            <a:lvl9pPr marL="17555604" marR="0" lvl="8" indent="364095" algn="l" rtl="0">
              <a:spcBef>
                <a:spcPts val="0"/>
              </a:spcBef>
              <a:buClr>
                <a:schemeClr val="dk1"/>
              </a:buClr>
              <a:buSzPct val="100000"/>
              <a:buFont typeface="Calibri"/>
              <a:buChar char="■"/>
              <a:defRPr sz="5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58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tandard 4 columns">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904187" y="6378480"/>
            <a:ext cx="10056813"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rgbClr val="2C3F71"/>
              </a:buClr>
              <a:buSzPct val="100000"/>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922341" y="5548748"/>
            <a:ext cx="10048875"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922337" y="14212512"/>
            <a:ext cx="10050461"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11587164" y="6378480"/>
            <a:ext cx="10048873"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rgbClr val="2C3F71"/>
              </a:buClr>
              <a:buSzPct val="100000"/>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5"/>
          </p:nvPr>
        </p:nvSpPr>
        <p:spPr>
          <a:xfrm>
            <a:off x="11587164" y="5548748"/>
            <a:ext cx="10048875"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6"/>
          </p:nvPr>
        </p:nvSpPr>
        <p:spPr>
          <a:xfrm>
            <a:off x="22258339" y="6378480"/>
            <a:ext cx="10048873"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rgbClr val="2C3F71"/>
              </a:buClr>
              <a:buSzPct val="100000"/>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7"/>
          </p:nvPr>
        </p:nvSpPr>
        <p:spPr>
          <a:xfrm>
            <a:off x="22250400" y="5548748"/>
            <a:ext cx="10058398"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8"/>
          </p:nvPr>
        </p:nvSpPr>
        <p:spPr>
          <a:xfrm>
            <a:off x="32914028" y="5548748"/>
            <a:ext cx="1004701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9"/>
          </p:nvPr>
        </p:nvSpPr>
        <p:spPr>
          <a:xfrm>
            <a:off x="32914028" y="6378480"/>
            <a:ext cx="10047017"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rgbClr val="2C3F71"/>
              </a:buClr>
              <a:buSzPct val="100000"/>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3"/>
          </p:nvPr>
        </p:nvSpPr>
        <p:spPr>
          <a:xfrm>
            <a:off x="32914028" y="14272737"/>
            <a:ext cx="1004701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4"/>
          </p:nvPr>
        </p:nvSpPr>
        <p:spPr>
          <a:xfrm>
            <a:off x="32914028" y="15011401"/>
            <a:ext cx="10052050"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rgbClr val="2C3F71"/>
              </a:buClr>
              <a:buSzPct val="100000"/>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5"/>
          </p:nvPr>
        </p:nvSpPr>
        <p:spPr>
          <a:xfrm>
            <a:off x="32914028" y="25679401"/>
            <a:ext cx="1004701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6"/>
          </p:nvPr>
        </p:nvSpPr>
        <p:spPr>
          <a:xfrm>
            <a:off x="32914028" y="26433446"/>
            <a:ext cx="10052050"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rgbClr val="2C3F71"/>
              </a:buClr>
              <a:buSzPct val="100000"/>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7"/>
          </p:nvPr>
        </p:nvSpPr>
        <p:spPr>
          <a:xfrm>
            <a:off x="904187" y="14951551"/>
            <a:ext cx="10056813"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rgbClr val="2C3F71"/>
              </a:buClr>
              <a:buSzPct val="100000"/>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8"/>
          </p:nvPr>
        </p:nvSpPr>
        <p:spPr>
          <a:xfrm>
            <a:off x="5932592" y="3383946"/>
            <a:ext cx="31998968" cy="1280158"/>
          </a:xfrm>
          <a:prstGeom prst="rect">
            <a:avLst/>
          </a:prstGeom>
          <a:noFill/>
          <a:ln>
            <a:noFill/>
          </a:ln>
        </p:spPr>
        <p:txBody>
          <a:bodyPr lIns="91425" tIns="91425" rIns="91425" bIns="91425" anchor="t" anchorCtr="0"/>
          <a:lstStyle>
            <a:lvl1pPr marL="0" marR="0" lvl="0" indent="381000" algn="ctr" rtl="0">
              <a:lnSpc>
                <a:spcPct val="100000"/>
              </a:lnSpc>
              <a:spcBef>
                <a:spcPts val="1200"/>
              </a:spcBef>
              <a:spcAft>
                <a:spcPts val="0"/>
              </a:spcAft>
              <a:buClr>
                <a:schemeClr val="lt1"/>
              </a:buClr>
              <a:buSzPct val="100000"/>
              <a:buFont typeface="Arial"/>
              <a:buChar char="●"/>
              <a:defRPr sz="60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9"/>
          </p:nvPr>
        </p:nvSpPr>
        <p:spPr>
          <a:xfrm>
            <a:off x="5932592" y="2103785"/>
            <a:ext cx="31998968" cy="1280158"/>
          </a:xfrm>
          <a:prstGeom prst="rect">
            <a:avLst/>
          </a:prstGeom>
          <a:noFill/>
          <a:ln>
            <a:noFill/>
          </a:ln>
        </p:spPr>
        <p:txBody>
          <a:bodyPr lIns="91425" tIns="91425" rIns="91425" bIns="91425" anchor="t" anchorCtr="1"/>
          <a:lstStyle>
            <a:lvl1pPr marL="0" marR="0" lvl="0" indent="558800" algn="ctr" rtl="0">
              <a:lnSpc>
                <a:spcPct val="100000"/>
              </a:lnSpc>
              <a:spcBef>
                <a:spcPts val="1760"/>
              </a:spcBef>
              <a:spcAft>
                <a:spcPts val="0"/>
              </a:spcAft>
              <a:buClr>
                <a:schemeClr val="lt1"/>
              </a:buClr>
              <a:buSzPct val="100000"/>
              <a:buFont typeface="Arial"/>
              <a:buChar char="●"/>
              <a:defRPr sz="88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0"/>
          </p:nvPr>
        </p:nvSpPr>
        <p:spPr>
          <a:xfrm>
            <a:off x="5932592" y="465812"/>
            <a:ext cx="31998968" cy="1637973"/>
          </a:xfrm>
          <a:prstGeom prst="rect">
            <a:avLst/>
          </a:prstGeom>
          <a:noFill/>
          <a:ln>
            <a:noFill/>
          </a:ln>
        </p:spPr>
        <p:txBody>
          <a:bodyPr lIns="91425" tIns="91425" rIns="91425" bIns="91425" anchor="t" anchorCtr="1"/>
          <a:lstStyle>
            <a:lvl1pPr marL="0" marR="0" lvl="0" indent="730250" algn="ctr" rtl="0">
              <a:lnSpc>
                <a:spcPct val="100000"/>
              </a:lnSpc>
              <a:spcBef>
                <a:spcPts val="2300"/>
              </a:spcBef>
              <a:spcAft>
                <a:spcPts val="0"/>
              </a:spcAft>
              <a:buClr>
                <a:schemeClr val="lt1"/>
              </a:buClr>
              <a:buSzPct val="100000"/>
              <a:buFont typeface="Arial"/>
              <a:buChar char="●"/>
              <a:defRPr sz="115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ndard 3 columns">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904186" y="6295353"/>
            <a:ext cx="13591276" cy="861752"/>
          </a:xfrm>
          <a:prstGeom prst="rect">
            <a:avLst/>
          </a:prstGeom>
          <a:noFill/>
          <a:ln>
            <a:noFill/>
          </a:ln>
        </p:spPr>
        <p:txBody>
          <a:bodyPr lIns="91425" tIns="91425" rIns="91425" bIns="91425" anchor="t" anchorCtr="0"/>
          <a:lstStyle>
            <a:lvl1pPr marL="0" marR="0" lvl="0" indent="165100" algn="l" rtl="0">
              <a:lnSpc>
                <a:spcPct val="100000"/>
              </a:lnSpc>
              <a:spcBef>
                <a:spcPts val="520"/>
              </a:spcBef>
              <a:spcAft>
                <a:spcPts val="0"/>
              </a:spcAft>
              <a:buClr>
                <a:srgbClr val="2C3F71"/>
              </a:buClr>
              <a:buSzPct val="100000"/>
              <a:buFont typeface="Arial"/>
              <a:buChar char="●"/>
              <a:defRPr sz="26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922337" y="5431994"/>
            <a:ext cx="13573126"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3"/>
          </p:nvPr>
        </p:nvSpPr>
        <p:spPr>
          <a:xfrm>
            <a:off x="922337" y="18240478"/>
            <a:ext cx="13592864" cy="861752"/>
          </a:xfrm>
          <a:prstGeom prst="rect">
            <a:avLst/>
          </a:prstGeom>
          <a:noFill/>
          <a:ln>
            <a:noFill/>
          </a:ln>
        </p:spPr>
        <p:txBody>
          <a:bodyPr lIns="91425" tIns="91425" rIns="91425" bIns="91425" anchor="t" anchorCtr="0"/>
          <a:lstStyle>
            <a:lvl1pPr marL="0" marR="0" lvl="0" indent="165100" algn="l" rtl="0">
              <a:lnSpc>
                <a:spcPct val="100000"/>
              </a:lnSpc>
              <a:spcBef>
                <a:spcPts val="520"/>
              </a:spcBef>
              <a:spcAft>
                <a:spcPts val="0"/>
              </a:spcAft>
              <a:buClr>
                <a:srgbClr val="2C3F71"/>
              </a:buClr>
              <a:buSzPct val="100000"/>
              <a:buFont typeface="Arial"/>
              <a:buChar char="●"/>
              <a:defRPr sz="26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4"/>
          </p:nvPr>
        </p:nvSpPr>
        <p:spPr>
          <a:xfrm>
            <a:off x="942079" y="17409229"/>
            <a:ext cx="13573123"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5"/>
          </p:nvPr>
        </p:nvSpPr>
        <p:spPr>
          <a:xfrm>
            <a:off x="15154276" y="21595081"/>
            <a:ext cx="13571534" cy="861752"/>
          </a:xfrm>
          <a:prstGeom prst="rect">
            <a:avLst/>
          </a:prstGeom>
          <a:noFill/>
          <a:ln>
            <a:noFill/>
          </a:ln>
        </p:spPr>
        <p:txBody>
          <a:bodyPr lIns="91425" tIns="91425" rIns="91425" bIns="91425" anchor="t" anchorCtr="0"/>
          <a:lstStyle>
            <a:lvl1pPr marL="0" marR="0" lvl="0" indent="165100" algn="l" rtl="0">
              <a:lnSpc>
                <a:spcPct val="100000"/>
              </a:lnSpc>
              <a:spcBef>
                <a:spcPts val="520"/>
              </a:spcBef>
              <a:spcAft>
                <a:spcPts val="0"/>
              </a:spcAft>
              <a:buClr>
                <a:srgbClr val="2C3F71"/>
              </a:buClr>
              <a:buSzPct val="100000"/>
              <a:buFont typeface="Arial"/>
              <a:buChar char="●"/>
              <a:defRPr sz="26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6"/>
          </p:nvPr>
        </p:nvSpPr>
        <p:spPr>
          <a:xfrm>
            <a:off x="15154276" y="20739662"/>
            <a:ext cx="13571534"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7"/>
          </p:nvPr>
        </p:nvSpPr>
        <p:spPr>
          <a:xfrm>
            <a:off x="15162215" y="6295353"/>
            <a:ext cx="13571534" cy="861752"/>
          </a:xfrm>
          <a:prstGeom prst="rect">
            <a:avLst/>
          </a:prstGeom>
          <a:noFill/>
          <a:ln>
            <a:noFill/>
          </a:ln>
        </p:spPr>
        <p:txBody>
          <a:bodyPr lIns="91425" tIns="91425" rIns="91425" bIns="91425" anchor="t" anchorCtr="0"/>
          <a:lstStyle>
            <a:lvl1pPr marL="0" marR="0" lvl="0" indent="165100" algn="l" rtl="0">
              <a:lnSpc>
                <a:spcPct val="100000"/>
              </a:lnSpc>
              <a:spcBef>
                <a:spcPts val="520"/>
              </a:spcBef>
              <a:spcAft>
                <a:spcPts val="0"/>
              </a:spcAft>
              <a:buClr>
                <a:srgbClr val="2C3F71"/>
              </a:buClr>
              <a:buSzPct val="100000"/>
              <a:buFont typeface="Arial"/>
              <a:buChar char="●"/>
              <a:defRPr sz="26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8"/>
          </p:nvPr>
        </p:nvSpPr>
        <p:spPr>
          <a:xfrm>
            <a:off x="15154276" y="5431994"/>
            <a:ext cx="13579473"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9"/>
          </p:nvPr>
        </p:nvSpPr>
        <p:spPr>
          <a:xfrm>
            <a:off x="29395740" y="5431994"/>
            <a:ext cx="1357602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13"/>
          </p:nvPr>
        </p:nvSpPr>
        <p:spPr>
          <a:xfrm>
            <a:off x="29395740" y="6295353"/>
            <a:ext cx="13576027" cy="861752"/>
          </a:xfrm>
          <a:prstGeom prst="rect">
            <a:avLst/>
          </a:prstGeom>
          <a:noFill/>
          <a:ln>
            <a:noFill/>
          </a:ln>
        </p:spPr>
        <p:txBody>
          <a:bodyPr lIns="91425" tIns="91425" rIns="91425" bIns="91425" anchor="t" anchorCtr="0"/>
          <a:lstStyle>
            <a:lvl1pPr marL="0" marR="0" lvl="0" indent="165100" algn="l" rtl="0">
              <a:lnSpc>
                <a:spcPct val="100000"/>
              </a:lnSpc>
              <a:spcBef>
                <a:spcPts val="520"/>
              </a:spcBef>
              <a:spcAft>
                <a:spcPts val="0"/>
              </a:spcAft>
              <a:buClr>
                <a:srgbClr val="2C3F71"/>
              </a:buClr>
              <a:buSzPct val="100000"/>
              <a:buFont typeface="Arial"/>
              <a:buChar char="●"/>
              <a:defRPr sz="26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14"/>
          </p:nvPr>
        </p:nvSpPr>
        <p:spPr>
          <a:xfrm>
            <a:off x="29395740" y="17377120"/>
            <a:ext cx="1357602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5"/>
          </p:nvPr>
        </p:nvSpPr>
        <p:spPr>
          <a:xfrm>
            <a:off x="29390709" y="18157350"/>
            <a:ext cx="13581061" cy="861752"/>
          </a:xfrm>
          <a:prstGeom prst="rect">
            <a:avLst/>
          </a:prstGeom>
          <a:noFill/>
          <a:ln>
            <a:noFill/>
          </a:ln>
        </p:spPr>
        <p:txBody>
          <a:bodyPr lIns="91425" tIns="91425" rIns="91425" bIns="91425" anchor="t" anchorCtr="0"/>
          <a:lstStyle>
            <a:lvl1pPr marL="0" marR="0" lvl="0" indent="165100" algn="l" rtl="0">
              <a:lnSpc>
                <a:spcPct val="100000"/>
              </a:lnSpc>
              <a:spcBef>
                <a:spcPts val="520"/>
              </a:spcBef>
              <a:spcAft>
                <a:spcPts val="0"/>
              </a:spcAft>
              <a:buClr>
                <a:srgbClr val="2C3F71"/>
              </a:buClr>
              <a:buSzPct val="100000"/>
              <a:buFont typeface="Arial"/>
              <a:buChar char="●"/>
              <a:defRPr sz="26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6"/>
          </p:nvPr>
        </p:nvSpPr>
        <p:spPr>
          <a:xfrm>
            <a:off x="29395740" y="25845656"/>
            <a:ext cx="1357602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7"/>
          </p:nvPr>
        </p:nvSpPr>
        <p:spPr>
          <a:xfrm>
            <a:off x="29395740" y="26625887"/>
            <a:ext cx="13581061" cy="861752"/>
          </a:xfrm>
          <a:prstGeom prst="rect">
            <a:avLst/>
          </a:prstGeom>
          <a:noFill/>
          <a:ln>
            <a:noFill/>
          </a:ln>
        </p:spPr>
        <p:txBody>
          <a:bodyPr lIns="91425" tIns="91425" rIns="91425" bIns="91425" anchor="t" anchorCtr="0"/>
          <a:lstStyle>
            <a:lvl1pPr marL="0" marR="0" lvl="0" indent="165100" algn="l" rtl="0">
              <a:lnSpc>
                <a:spcPct val="100000"/>
              </a:lnSpc>
              <a:spcBef>
                <a:spcPts val="520"/>
              </a:spcBef>
              <a:spcAft>
                <a:spcPts val="0"/>
              </a:spcAft>
              <a:buClr>
                <a:srgbClr val="2C3F71"/>
              </a:buClr>
              <a:buSzPct val="100000"/>
              <a:buFont typeface="Arial"/>
              <a:buChar char="●"/>
              <a:defRPr sz="2600" b="0" i="0" u="none" strike="noStrike" cap="none">
                <a:solidFill>
                  <a:srgbClr val="2C3F71"/>
                </a:solidFill>
                <a:latin typeface="Times New Roman"/>
                <a:ea typeface="Times New Roman"/>
                <a:cs typeface="Times New Roman"/>
                <a:sym typeface="Times New Roman"/>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18"/>
          </p:nvPr>
        </p:nvSpPr>
        <p:spPr>
          <a:xfrm>
            <a:off x="5932592" y="3383946"/>
            <a:ext cx="31998968" cy="1280158"/>
          </a:xfrm>
          <a:prstGeom prst="rect">
            <a:avLst/>
          </a:prstGeom>
          <a:noFill/>
          <a:ln>
            <a:noFill/>
          </a:ln>
        </p:spPr>
        <p:txBody>
          <a:bodyPr lIns="91425" tIns="91425" rIns="91425" bIns="91425" anchor="t" anchorCtr="0"/>
          <a:lstStyle>
            <a:lvl1pPr marL="0" marR="0" lvl="0" indent="381000" algn="ctr" rtl="0">
              <a:lnSpc>
                <a:spcPct val="100000"/>
              </a:lnSpc>
              <a:spcBef>
                <a:spcPts val="1200"/>
              </a:spcBef>
              <a:spcAft>
                <a:spcPts val="0"/>
              </a:spcAft>
              <a:buClr>
                <a:schemeClr val="lt1"/>
              </a:buClr>
              <a:buSzPct val="100000"/>
              <a:buFont typeface="Arial"/>
              <a:buChar char="●"/>
              <a:defRPr sz="60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19"/>
          </p:nvPr>
        </p:nvSpPr>
        <p:spPr>
          <a:xfrm>
            <a:off x="5932592" y="2103785"/>
            <a:ext cx="31998968" cy="1280158"/>
          </a:xfrm>
          <a:prstGeom prst="rect">
            <a:avLst/>
          </a:prstGeom>
          <a:noFill/>
          <a:ln>
            <a:noFill/>
          </a:ln>
        </p:spPr>
        <p:txBody>
          <a:bodyPr lIns="91425" tIns="91425" rIns="91425" bIns="91425" anchor="t" anchorCtr="1"/>
          <a:lstStyle>
            <a:lvl1pPr marL="0" marR="0" lvl="0" indent="558800" algn="ctr" rtl="0">
              <a:lnSpc>
                <a:spcPct val="100000"/>
              </a:lnSpc>
              <a:spcBef>
                <a:spcPts val="1760"/>
              </a:spcBef>
              <a:spcAft>
                <a:spcPts val="0"/>
              </a:spcAft>
              <a:buClr>
                <a:schemeClr val="lt1"/>
              </a:buClr>
              <a:buSzPct val="100000"/>
              <a:buFont typeface="Arial"/>
              <a:buChar char="●"/>
              <a:defRPr sz="88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0"/>
          </p:nvPr>
        </p:nvSpPr>
        <p:spPr>
          <a:xfrm>
            <a:off x="5932592" y="465812"/>
            <a:ext cx="31998968" cy="1637973"/>
          </a:xfrm>
          <a:prstGeom prst="rect">
            <a:avLst/>
          </a:prstGeom>
          <a:noFill/>
          <a:ln>
            <a:noFill/>
          </a:ln>
        </p:spPr>
        <p:txBody>
          <a:bodyPr lIns="91425" tIns="91425" rIns="91425" bIns="91425" anchor="t" anchorCtr="1"/>
          <a:lstStyle>
            <a:lvl1pPr marL="0" marR="0" lvl="0" indent="730250" algn="ctr" rtl="0">
              <a:lnSpc>
                <a:spcPct val="100000"/>
              </a:lnSpc>
              <a:spcBef>
                <a:spcPts val="2300"/>
              </a:spcBef>
              <a:spcAft>
                <a:spcPts val="0"/>
              </a:spcAft>
              <a:buClr>
                <a:schemeClr val="lt1"/>
              </a:buClr>
              <a:buSzPct val="100000"/>
              <a:buFont typeface="Arial"/>
              <a:buChar char="●"/>
              <a:defRPr sz="115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Wide center column">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04187" y="6212225"/>
            <a:ext cx="10056813"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body" idx="2"/>
          </p:nvPr>
        </p:nvSpPr>
        <p:spPr>
          <a:xfrm>
            <a:off x="922341" y="5348867"/>
            <a:ext cx="10048875"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3"/>
          </p:nvPr>
        </p:nvSpPr>
        <p:spPr>
          <a:xfrm>
            <a:off x="902598" y="15043762"/>
            <a:ext cx="10058398"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4"/>
          </p:nvPr>
        </p:nvSpPr>
        <p:spPr>
          <a:xfrm>
            <a:off x="922337" y="14212512"/>
            <a:ext cx="10050461"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5"/>
          </p:nvPr>
        </p:nvSpPr>
        <p:spPr>
          <a:xfrm>
            <a:off x="11587163" y="6204287"/>
            <a:ext cx="20720047"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6"/>
          </p:nvPr>
        </p:nvSpPr>
        <p:spPr>
          <a:xfrm>
            <a:off x="11587164" y="5348867"/>
            <a:ext cx="20720050"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body" idx="7"/>
          </p:nvPr>
        </p:nvSpPr>
        <p:spPr>
          <a:xfrm>
            <a:off x="11587164" y="21896537"/>
            <a:ext cx="20720050"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8"/>
          </p:nvPr>
        </p:nvSpPr>
        <p:spPr>
          <a:xfrm>
            <a:off x="11587160" y="21074745"/>
            <a:ext cx="20720050"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9"/>
          </p:nvPr>
        </p:nvSpPr>
        <p:spPr>
          <a:xfrm>
            <a:off x="32905537" y="5348867"/>
            <a:ext cx="1004701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13"/>
          </p:nvPr>
        </p:nvSpPr>
        <p:spPr>
          <a:xfrm>
            <a:off x="32905537" y="6212225"/>
            <a:ext cx="10047017"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14"/>
          </p:nvPr>
        </p:nvSpPr>
        <p:spPr>
          <a:xfrm>
            <a:off x="32905537" y="14272737"/>
            <a:ext cx="1004701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5"/>
          </p:nvPr>
        </p:nvSpPr>
        <p:spPr>
          <a:xfrm>
            <a:off x="32905537" y="15011401"/>
            <a:ext cx="10052050"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16"/>
          </p:nvPr>
        </p:nvSpPr>
        <p:spPr>
          <a:xfrm>
            <a:off x="32905537" y="25669876"/>
            <a:ext cx="10047017" cy="754045"/>
          </a:xfrm>
          <a:prstGeom prst="rect">
            <a:avLst/>
          </a:prstGeom>
          <a:noFill/>
          <a:ln>
            <a:noFill/>
          </a:ln>
        </p:spPr>
        <p:txBody>
          <a:bodyPr lIns="91425" tIns="91425" rIns="91425" bIns="91425" anchor="ctr" anchorCtr="0"/>
          <a:lstStyle>
            <a:lvl1pPr marL="0" marR="0" lvl="0" indent="234950" algn="ctr" rtl="0">
              <a:lnSpc>
                <a:spcPct val="100000"/>
              </a:lnSpc>
              <a:spcBef>
                <a:spcPts val="740"/>
              </a:spcBef>
              <a:spcAft>
                <a:spcPts val="0"/>
              </a:spcAft>
              <a:buClr>
                <a:srgbClr val="2C3F71"/>
              </a:buClr>
              <a:buSzPct val="100000"/>
              <a:buFont typeface="Arial"/>
              <a:buChar char="●"/>
              <a:defRPr sz="3700" b="1" i="0" u="sng" strike="noStrike" cap="none">
                <a:solidFill>
                  <a:srgbClr val="2C3F71"/>
                </a:solidFill>
                <a:latin typeface="Calibri"/>
                <a:ea typeface="Calibri"/>
                <a:cs typeface="Calibri"/>
                <a:sym typeface="Calibri"/>
              </a:defRPr>
            </a:lvl1pPr>
            <a:lvl2pPr marL="3565982" marR="0" lvl="1" indent="-530681" algn="l" rtl="0">
              <a:lnSpc>
                <a:spcPct val="100000"/>
              </a:lnSpc>
              <a:spcBef>
                <a:spcPts val="2700"/>
              </a:spcBef>
              <a:spcAft>
                <a:spcPts val="0"/>
              </a:spcAft>
              <a:buClr>
                <a:schemeClr val="dk1"/>
              </a:buClr>
              <a:buFont typeface="Calibri"/>
              <a:buChar char="○"/>
              <a:defRPr sz="13500" b="0" i="0" u="none" strike="noStrike" cap="none">
                <a:solidFill>
                  <a:schemeClr val="dk1"/>
                </a:solidFill>
                <a:latin typeface="Calibri"/>
                <a:ea typeface="Calibri"/>
                <a:cs typeface="Calibri"/>
                <a:sym typeface="Calibri"/>
              </a:defRPr>
            </a:lvl2pPr>
            <a:lvl3pPr marL="5486126" marR="0" lvl="2" indent="-368026" algn="l" rtl="0">
              <a:lnSpc>
                <a:spcPct val="100000"/>
              </a:lnSpc>
              <a:spcBef>
                <a:spcPts val="2320"/>
              </a:spcBef>
              <a:spcAft>
                <a:spcPts val="0"/>
              </a:spcAft>
              <a:buClr>
                <a:schemeClr val="dk1"/>
              </a:buClr>
              <a:buFont typeface="Calibri"/>
              <a:buChar char="■"/>
              <a:defRPr sz="11600" b="0" i="0" u="none" strike="noStrike" cap="none">
                <a:solidFill>
                  <a:schemeClr val="dk1"/>
                </a:solidFill>
                <a:latin typeface="Calibri"/>
                <a:ea typeface="Calibri"/>
                <a:cs typeface="Calibri"/>
                <a:sym typeface="Calibri"/>
              </a:defRPr>
            </a:lvl3pPr>
            <a:lvl4pPr marL="7680577" marR="0" lvl="3" indent="-4923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4pPr>
            <a:lvl5pPr marL="9875026" marR="0" lvl="4" indent="-489725"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17"/>
          </p:nvPr>
        </p:nvSpPr>
        <p:spPr>
          <a:xfrm>
            <a:off x="32905537" y="26436775"/>
            <a:ext cx="10052050" cy="846363"/>
          </a:xfrm>
          <a:prstGeom prst="rect">
            <a:avLst/>
          </a:prstGeom>
          <a:noFill/>
          <a:ln>
            <a:noFill/>
          </a:ln>
        </p:spPr>
        <p:txBody>
          <a:bodyPr lIns="91425" tIns="91425" rIns="91425" bIns="91425" anchor="t" anchorCtr="0"/>
          <a:lstStyle>
            <a:lvl1pPr marL="0" marR="0" lvl="0" indent="158750"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1485825" marR="0" lvl="1" indent="-43172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2pPr>
            <a:lvl3pPr marL="2057295" marR="0" lvl="2" indent="-431695"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3pPr>
            <a:lvl4pPr marL="2685916" marR="0" lvl="3" indent="-488816"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4pPr>
            <a:lvl5pPr marL="3143093" marR="0" lvl="4" indent="-310993" algn="l" rtl="0">
              <a:lnSpc>
                <a:spcPct val="100000"/>
              </a:lnSpc>
              <a:spcBef>
                <a:spcPts val="500"/>
              </a:spcBef>
              <a:spcAft>
                <a:spcPts val="0"/>
              </a:spcAft>
              <a:buClr>
                <a:schemeClr val="dk1"/>
              </a:buClr>
              <a:buFont typeface="Arial"/>
              <a:buChar char="○"/>
              <a:defRPr sz="2500" b="0" i="0" u="none" strike="noStrike" cap="none">
                <a:solidFill>
                  <a:schemeClr val="dk1"/>
                </a:solidFill>
                <a:latin typeface="Arial"/>
                <a:ea typeface="Arial"/>
                <a:cs typeface="Arial"/>
                <a:sym typeface="Arial"/>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body" idx="18"/>
          </p:nvPr>
        </p:nvSpPr>
        <p:spPr>
          <a:xfrm>
            <a:off x="5932592" y="3383946"/>
            <a:ext cx="31998968" cy="1280158"/>
          </a:xfrm>
          <a:prstGeom prst="rect">
            <a:avLst/>
          </a:prstGeom>
          <a:noFill/>
          <a:ln>
            <a:noFill/>
          </a:ln>
        </p:spPr>
        <p:txBody>
          <a:bodyPr lIns="91425" tIns="91425" rIns="91425" bIns="91425" anchor="t" anchorCtr="0"/>
          <a:lstStyle>
            <a:lvl1pPr marL="0" marR="0" lvl="0" indent="381000" algn="ctr" rtl="0">
              <a:lnSpc>
                <a:spcPct val="100000"/>
              </a:lnSpc>
              <a:spcBef>
                <a:spcPts val="1200"/>
              </a:spcBef>
              <a:spcAft>
                <a:spcPts val="0"/>
              </a:spcAft>
              <a:buClr>
                <a:schemeClr val="lt1"/>
              </a:buClr>
              <a:buSzPct val="100000"/>
              <a:buFont typeface="Arial"/>
              <a:buChar char="●"/>
              <a:defRPr sz="60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9"/>
          </p:nvPr>
        </p:nvSpPr>
        <p:spPr>
          <a:xfrm>
            <a:off x="5932592" y="2103785"/>
            <a:ext cx="31998968" cy="1280158"/>
          </a:xfrm>
          <a:prstGeom prst="rect">
            <a:avLst/>
          </a:prstGeom>
          <a:noFill/>
          <a:ln>
            <a:noFill/>
          </a:ln>
        </p:spPr>
        <p:txBody>
          <a:bodyPr lIns="91425" tIns="91425" rIns="91425" bIns="91425" anchor="t" anchorCtr="1"/>
          <a:lstStyle>
            <a:lvl1pPr marL="0" marR="0" lvl="0" indent="558800" algn="ctr" rtl="0">
              <a:lnSpc>
                <a:spcPct val="100000"/>
              </a:lnSpc>
              <a:spcBef>
                <a:spcPts val="1760"/>
              </a:spcBef>
              <a:spcAft>
                <a:spcPts val="0"/>
              </a:spcAft>
              <a:buClr>
                <a:schemeClr val="lt1"/>
              </a:buClr>
              <a:buSzPct val="100000"/>
              <a:buFont typeface="Arial"/>
              <a:buChar char="●"/>
              <a:defRPr sz="88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0"/>
          </p:nvPr>
        </p:nvSpPr>
        <p:spPr>
          <a:xfrm>
            <a:off x="5932592" y="465812"/>
            <a:ext cx="31998968" cy="1637973"/>
          </a:xfrm>
          <a:prstGeom prst="rect">
            <a:avLst/>
          </a:prstGeom>
          <a:noFill/>
          <a:ln>
            <a:noFill/>
          </a:ln>
        </p:spPr>
        <p:txBody>
          <a:bodyPr lIns="91425" tIns="91425" rIns="91425" bIns="91425" anchor="t" anchorCtr="1"/>
          <a:lstStyle>
            <a:lvl1pPr marL="0" marR="0" lvl="0" indent="730250" algn="ctr" rtl="0">
              <a:lnSpc>
                <a:spcPct val="100000"/>
              </a:lnSpc>
              <a:spcBef>
                <a:spcPts val="2300"/>
              </a:spcBef>
              <a:spcAft>
                <a:spcPts val="0"/>
              </a:spcAft>
              <a:buClr>
                <a:schemeClr val="lt1"/>
              </a:buClr>
              <a:buSzPct val="100000"/>
              <a:buFont typeface="Arial"/>
              <a:buChar char="●"/>
              <a:defRPr sz="11500" b="0" i="0" u="none" strike="noStrike" cap="none">
                <a:solidFill>
                  <a:schemeClr val="lt1"/>
                </a:solidFill>
                <a:latin typeface="Calibri"/>
                <a:ea typeface="Calibri"/>
                <a:cs typeface="Calibri"/>
                <a:sym typeface="Calibri"/>
              </a:defRPr>
            </a:lvl1pPr>
            <a:lvl2pPr marL="3565982" marR="0" lvl="1" indent="-924381"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2pPr>
            <a:lvl3pPr marL="5486126" marR="0" lvl="2" indent="-64742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3pPr>
            <a:lvl4pPr marL="7680577" marR="0" lvl="3" indent="-644776"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4pPr>
            <a:lvl5pPr marL="9875026" marR="0" lvl="4" indent="-642125" algn="l" rtl="0">
              <a:lnSpc>
                <a:spcPct val="100000"/>
              </a:lnSpc>
              <a:spcBef>
                <a:spcPts val="1440"/>
              </a:spcBef>
              <a:spcAft>
                <a:spcPts val="0"/>
              </a:spcAft>
              <a:buClr>
                <a:schemeClr val="dk1"/>
              </a:buClr>
              <a:buSzPct val="100000"/>
              <a:buFont typeface="Arial"/>
              <a:buChar char="○"/>
              <a:defRPr sz="7200" b="0" i="0" u="none" strike="noStrike" cap="none">
                <a:solidFill>
                  <a:schemeClr val="dk1"/>
                </a:solidFill>
                <a:latin typeface="Calibri"/>
                <a:ea typeface="Calibri"/>
                <a:cs typeface="Calibri"/>
                <a:sym typeface="Calibri"/>
              </a:defRPr>
            </a:lvl5pPr>
            <a:lvl6pPr marL="12069477" marR="0" lvl="5" indent="-49977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6pPr>
            <a:lvl7pPr marL="14263926" marR="0" lvl="6" indent="-49712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7pPr>
            <a:lvl8pPr marL="16458377" marR="0" lvl="7" indent="-494476"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8pPr>
            <a:lvl9pPr marL="18652828" marR="0" lvl="8" indent="-491827" algn="l" rtl="0">
              <a:lnSpc>
                <a:spcPct val="100000"/>
              </a:lnSpc>
              <a:spcBef>
                <a:spcPts val="1920"/>
              </a:spcBef>
              <a:spcAft>
                <a:spcPts val="0"/>
              </a:spcAft>
              <a:buClr>
                <a:schemeClr val="dk1"/>
              </a:buClr>
              <a:buFont typeface="Calibri"/>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10.jpg"/><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10.jpg"/><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C3F71"/>
            </a:gs>
            <a:gs pos="34000">
              <a:srgbClr val="B3BBC9"/>
            </a:gs>
            <a:gs pos="100000">
              <a:srgbClr val="E1E7F4"/>
            </a:gs>
          </a:gsLst>
          <a:lin ang="16200038" scaled="0"/>
        </a:gradFill>
        <a:effectLst/>
      </p:bgPr>
    </p:bg>
    <p:spTree>
      <p:nvGrpSpPr>
        <p:cNvPr id="1" name="Shape 9"/>
        <p:cNvGrpSpPr/>
        <p:nvPr/>
      </p:nvGrpSpPr>
      <p:grpSpPr>
        <a:xfrm>
          <a:off x="0" y="0"/>
          <a:ext cx="0" cy="0"/>
          <a:chOff x="0" y="0"/>
          <a:chExt cx="0" cy="0"/>
        </a:xfrm>
      </p:grpSpPr>
      <p:sp>
        <p:nvSpPr>
          <p:cNvPr id="10" name="Shape 10"/>
          <p:cNvSpPr/>
          <p:nvPr/>
        </p:nvSpPr>
        <p:spPr>
          <a:xfrm>
            <a:off x="0" y="0"/>
            <a:ext cx="43891199" cy="4800600"/>
          </a:xfrm>
          <a:prstGeom prst="rect">
            <a:avLst/>
          </a:prstGeom>
          <a:solidFill>
            <a:srgbClr val="425EA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11" name="Shape 11"/>
          <p:cNvSpPr/>
          <p:nvPr/>
        </p:nvSpPr>
        <p:spPr>
          <a:xfrm>
            <a:off x="0" y="4800600"/>
            <a:ext cx="43891199" cy="45718"/>
          </a:xfrm>
          <a:prstGeom prst="rect">
            <a:avLst/>
          </a:prstGeom>
          <a:solidFill>
            <a:srgbClr val="2C3F71"/>
          </a:solidFill>
          <a:ln w="152400" cap="flat" cmpd="sng">
            <a:solidFill>
              <a:srgbClr val="2C3F7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12" name="Shape 12"/>
          <p:cNvSpPr txBox="1"/>
          <p:nvPr/>
        </p:nvSpPr>
        <p:spPr>
          <a:xfrm>
            <a:off x="1567304" y="32315728"/>
            <a:ext cx="2514599" cy="336819"/>
          </a:xfrm>
          <a:prstGeom prst="rect">
            <a:avLst/>
          </a:prstGeom>
          <a:noFill/>
          <a:ln w="9525" cap="flat" cmpd="sng">
            <a:solidFill>
              <a:srgbClr val="2C3F71"/>
            </a:solidFill>
            <a:prstDash val="solid"/>
            <a:miter/>
            <a:headEnd type="none" w="med" len="med"/>
            <a:tailEnd type="none" w="med" len="med"/>
          </a:ln>
        </p:spPr>
        <p:txBody>
          <a:bodyPr lIns="91250" tIns="45600" rIns="91250" bIns="45600" anchor="t" anchorCtr="0">
            <a:noAutofit/>
          </a:bodyPr>
          <a:lstStyle/>
          <a:p>
            <a:pPr marL="0" marR="0" lvl="0" indent="0" algn="l" rtl="0">
              <a:lnSpc>
                <a:spcPct val="65000"/>
              </a:lnSpc>
              <a:spcBef>
                <a:spcPts val="0"/>
              </a:spcBef>
              <a:spcAft>
                <a:spcPts val="0"/>
              </a:spcAft>
              <a:buClr>
                <a:srgbClr val="BFBFBF"/>
              </a:buClr>
              <a:buSzPct val="25000"/>
              <a:buFont typeface="Arial"/>
              <a:buNone/>
            </a:pPr>
            <a:r>
              <a:rPr lang="en-US" sz="500" b="1" i="0" u="none" strike="noStrike" cap="none">
                <a:solidFill>
                  <a:srgbClr val="BFBFBF"/>
                </a:solidFill>
                <a:latin typeface="Arial"/>
                <a:ea typeface="Arial"/>
                <a:cs typeface="Arial"/>
                <a:sym typeface="Arial"/>
              </a:rPr>
              <a:t>RESEARCH POSTER PRESENTATION DESIGN © 2012</a:t>
            </a:r>
          </a:p>
          <a:p>
            <a:pPr marL="0" marR="0" lvl="0" indent="0" algn="l" rtl="0">
              <a:lnSpc>
                <a:spcPct val="65000"/>
              </a:lnSpc>
              <a:spcBef>
                <a:spcPts val="550"/>
              </a:spcBef>
              <a:spcAft>
                <a:spcPts val="0"/>
              </a:spcAft>
              <a:buClr>
                <a:srgbClr val="BFBFBF"/>
              </a:buClr>
              <a:buSzPct val="25000"/>
              <a:buFont typeface="Arial"/>
              <a:buNone/>
            </a:pPr>
            <a:r>
              <a:rPr lang="en-US" sz="1100" b="1" i="0" u="none" strike="noStrike" cap="none">
                <a:solidFill>
                  <a:srgbClr val="BFBFBF"/>
                </a:solidFill>
                <a:latin typeface="Arial"/>
                <a:ea typeface="Arial"/>
                <a:cs typeface="Arial"/>
                <a:sym typeface="Arial"/>
              </a:rPr>
              <a:t>www.PosterPresentations.com</a:t>
            </a:r>
          </a:p>
        </p:txBody>
      </p:sp>
      <p:sp>
        <p:nvSpPr>
          <p:cNvPr id="13" name="Shape 13"/>
          <p:cNvSpPr/>
          <p:nvPr/>
        </p:nvSpPr>
        <p:spPr>
          <a:xfrm>
            <a:off x="922337" y="5475144"/>
            <a:ext cx="10058398" cy="26736674"/>
          </a:xfrm>
          <a:prstGeom prst="roundRect">
            <a:avLst>
              <a:gd name="adj" fmla="val 9229"/>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4" name="Shape 14"/>
          <p:cNvSpPr/>
          <p:nvPr/>
        </p:nvSpPr>
        <p:spPr>
          <a:xfrm>
            <a:off x="11587692" y="5475144"/>
            <a:ext cx="10058398" cy="26736674"/>
          </a:xfrm>
          <a:prstGeom prst="roundRect">
            <a:avLst>
              <a:gd name="adj" fmla="val 9229"/>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5" name="Shape 15"/>
          <p:cNvSpPr/>
          <p:nvPr/>
        </p:nvSpPr>
        <p:spPr>
          <a:xfrm>
            <a:off x="22253045" y="5475144"/>
            <a:ext cx="10058398" cy="26736674"/>
          </a:xfrm>
          <a:prstGeom prst="roundRect">
            <a:avLst>
              <a:gd name="adj" fmla="val 9229"/>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6" name="Shape 16"/>
          <p:cNvSpPr/>
          <p:nvPr/>
        </p:nvSpPr>
        <p:spPr>
          <a:xfrm>
            <a:off x="32918400" y="5475144"/>
            <a:ext cx="10058398" cy="26736674"/>
          </a:xfrm>
          <a:prstGeom prst="roundRect">
            <a:avLst>
              <a:gd name="adj" fmla="val 9229"/>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grpSp>
        <p:nvGrpSpPr>
          <p:cNvPr id="17" name="Shape 17"/>
          <p:cNvGrpSpPr/>
          <p:nvPr/>
        </p:nvGrpSpPr>
        <p:grpSpPr>
          <a:xfrm>
            <a:off x="-11225189" y="0"/>
            <a:ext cx="11018866" cy="32918400"/>
            <a:chOff x="-11225189" y="0"/>
            <a:chExt cx="11018866" cy="32918400"/>
          </a:xfrm>
        </p:grpSpPr>
        <p:sp>
          <p:nvSpPr>
            <p:cNvPr id="18" name="Shape 18"/>
            <p:cNvSpPr/>
            <p:nvPr/>
          </p:nvSpPr>
          <p:spPr>
            <a:xfrm>
              <a:off x="-11216135" y="0"/>
              <a:ext cx="11009812"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3200" b="1" i="0" u="none" strike="noStrike" cap="none">
                  <a:solidFill>
                    <a:srgbClr val="FF0000"/>
                  </a:solidFill>
                  <a:latin typeface="Arial"/>
                  <a:ea typeface="Arial"/>
                  <a:cs typeface="Arial"/>
                  <a:sym typeface="Arial"/>
                </a:rPr>
                <a:t>(—THIS SIDEBAR DOES NOT PRINT—)</a:t>
              </a:r>
            </a:p>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DESIGN GUIDE</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This PowerPoint 2007 template produces a 36”x48” presentation poster. You can use it to create your research poster and save valuable time placing titles, subtitles, text, and graphics. </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We provide a series of online tutorials that will guide you through the poster design process and answer your poster production questions. To view our template tutorials, go online to </a:t>
              </a:r>
              <a:r>
                <a:rPr lang="en-US" sz="2800" b="1" i="0" u="none" strike="noStrike" cap="none">
                  <a:solidFill>
                    <a:srgbClr val="FFC000"/>
                  </a:solidFill>
                  <a:latin typeface="Arial"/>
                  <a:ea typeface="Arial"/>
                  <a:cs typeface="Arial"/>
                  <a:sym typeface="Arial"/>
                </a:rPr>
                <a:t>PosterPresentations.com</a:t>
              </a:r>
              <a:r>
                <a:rPr lang="en-US" sz="2800" b="1" i="0" u="none" strike="noStrike" cap="none">
                  <a:solidFill>
                    <a:schemeClr val="lt1"/>
                  </a:solidFill>
                  <a:latin typeface="Arial"/>
                  <a:ea typeface="Arial"/>
                  <a:cs typeface="Arial"/>
                  <a:sym typeface="Arial"/>
                </a:rPr>
                <a:t> </a:t>
              </a:r>
              <a:r>
                <a:rPr lang="en-US" sz="2800" b="0" i="0" u="none" strike="noStrike" cap="none">
                  <a:solidFill>
                    <a:schemeClr val="lt1"/>
                  </a:solidFill>
                  <a:latin typeface="Arial"/>
                  <a:ea typeface="Arial"/>
                  <a:cs typeface="Arial"/>
                  <a:sym typeface="Arial"/>
                </a:rPr>
                <a:t>and click on HELP DESK.</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When you are ready to print your poster, go online to PosterPresentations.com</a:t>
              </a:r>
              <a:br>
                <a:rPr lang="en-US" sz="2800" b="0" i="0" u="none" strike="noStrike" cap="none">
                  <a:solidFill>
                    <a:schemeClr val="lt1"/>
                  </a:solidFill>
                  <a:latin typeface="Arial"/>
                  <a:ea typeface="Arial"/>
                  <a:cs typeface="Arial"/>
                  <a:sym typeface="Arial"/>
                </a:rPr>
              </a:br>
              <a:endParaRPr lang="en-US"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Need assistance? Call us at </a:t>
              </a:r>
              <a:r>
                <a:rPr lang="en-US" sz="2800" b="0" i="0" u="none" strike="noStrike" cap="none">
                  <a:solidFill>
                    <a:srgbClr val="FFC000"/>
                  </a:solidFill>
                  <a:latin typeface="Arial"/>
                  <a:ea typeface="Arial"/>
                  <a:cs typeface="Arial"/>
                  <a:sym typeface="Arial"/>
                </a:rPr>
                <a:t>1.510.649.3001</a:t>
              </a: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QUICK START</a:t>
              </a:r>
            </a:p>
            <a:p>
              <a:pPr marL="0" marR="0" lvl="0" indent="0" algn="ctr" rtl="0">
                <a:lnSpc>
                  <a:spcPct val="100000"/>
                </a:lnSpc>
                <a:spcBef>
                  <a:spcPts val="0"/>
                </a:spcBef>
                <a:spcAft>
                  <a:spcPts val="0"/>
                </a:spcAft>
                <a:buClr>
                  <a:srgbClr val="000000"/>
                </a:buClr>
                <a:buFont typeface="Arial"/>
                <a:buNone/>
              </a:pPr>
              <a:endParaRPr sz="3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Zoom in and out</a:t>
              </a:r>
            </a:p>
            <a:p>
              <a:pPr marL="1892300" marR="0" lvl="0" indent="-189230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a:t>
              </a:r>
              <a:r>
                <a:rPr lang="en-US" sz="2400" b="0" i="0" u="none" strike="noStrike" cap="none">
                  <a:solidFill>
                    <a:srgbClr val="BFBFBF"/>
                  </a:solidFill>
                  <a:latin typeface="Arial"/>
                  <a:ea typeface="Arial"/>
                  <a:cs typeface="Arial"/>
                  <a:sym typeface="Arial"/>
                </a:rPr>
                <a:t>As you work on your poster zoom in and out to the level that is more comfortable to you. </a:t>
              </a:r>
            </a:p>
            <a:p>
              <a:pPr marL="1892300" marR="0" lvl="0" indent="-1892300" algn="l" rtl="0">
                <a:lnSpc>
                  <a:spcPct val="100000"/>
                </a:lnSpc>
                <a:spcBef>
                  <a:spcPts val="0"/>
                </a:spcBef>
                <a:spcAft>
                  <a:spcPts val="0"/>
                </a:spcAft>
                <a:buClr>
                  <a:srgbClr val="BFBFBF"/>
                </a:buClr>
                <a:buSzPct val="25000"/>
                <a:buFont typeface="Arial"/>
                <a:buNone/>
              </a:pPr>
              <a:r>
                <a:rPr lang="en-US" sz="2400" b="1" i="0" u="none" strike="noStrike" cap="none">
                  <a:solidFill>
                    <a:srgbClr val="BFBFBF"/>
                  </a:solidFill>
                  <a:latin typeface="Arial"/>
                  <a:ea typeface="Arial"/>
                  <a:cs typeface="Arial"/>
                  <a:sym typeface="Arial"/>
                </a:rPr>
                <a:t>	</a:t>
              </a:r>
              <a:r>
                <a:rPr lang="en-US" sz="2400" b="0" i="0" u="none" strike="noStrike" cap="none">
                  <a:solidFill>
                    <a:srgbClr val="BFBFBF"/>
                  </a:solidFill>
                  <a:latin typeface="Arial"/>
                  <a:ea typeface="Arial"/>
                  <a:cs typeface="Arial"/>
                  <a:sym typeface="Arial"/>
                </a:rPr>
                <a:t>Go to VIEW &gt; ZOOM.</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Title, Authors, and Affiliations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FFC000"/>
                </a:buClr>
                <a:buSzPct val="25000"/>
                <a:buFont typeface="Arial"/>
                <a:buNone/>
              </a:pPr>
              <a:r>
                <a:rPr lang="en-US" sz="2400" b="1" i="0" u="none" strike="noStrike" cap="none">
                  <a:solidFill>
                    <a:srgbClr val="FFC000"/>
                  </a:solidFill>
                  <a:latin typeface="Arial"/>
                  <a:ea typeface="Arial"/>
                  <a:cs typeface="Arial"/>
                  <a:sym typeface="Arial"/>
                </a:rPr>
                <a:t>TIP: </a:t>
              </a:r>
              <a:r>
                <a:rPr lang="en-US" sz="2400" b="0" i="0" u="none" strike="noStrike" cap="none">
                  <a:solidFill>
                    <a:srgbClr val="BFBFBF"/>
                  </a:solidFill>
                  <a:latin typeface="Arial"/>
                  <a:ea typeface="Arial"/>
                  <a:cs typeface="Arial"/>
                  <a:sym typeface="Arial"/>
                </a:rPr>
                <a:t>The font size of your title should be bigger than your name(s) and institution name(s).</a:t>
              </a:r>
            </a:p>
            <a:p>
              <a:pPr marL="0" marR="0" lvl="0" indent="0" algn="l" rtl="0">
                <a:lnSpc>
                  <a:spcPct val="100000"/>
                </a:lnSpc>
                <a:spcBef>
                  <a:spcPts val="0"/>
                </a:spcBef>
                <a:spcAft>
                  <a:spcPts val="0"/>
                </a:spcAft>
                <a:buClr>
                  <a:schemeClr val="lt1"/>
                </a:buClr>
                <a:buSzPct val="25000"/>
                <a:buFont typeface="Arial"/>
                <a:buNone/>
              </a:pPr>
              <a:r>
                <a:rPr lang="en-US" sz="2800" b="1" i="0" u="none" strike="noStrike" cap="none">
                  <a:solidFill>
                    <a:schemeClr val="lt1"/>
                  </a:solidFill>
                  <a:latin typeface="Arial"/>
                  <a:ea typeface="Arial"/>
                  <a:cs typeface="Arial"/>
                  <a:sym typeface="Arial"/>
                </a:rPr>
                <a:t/>
              </a:r>
              <a:br>
                <a:rPr lang="en-US" sz="2800" b="1" i="0" u="none" strike="noStrike" cap="none">
                  <a:solidFill>
                    <a:schemeClr val="lt1"/>
                  </a:solidFill>
                  <a:latin typeface="Arial"/>
                  <a:ea typeface="Arial"/>
                  <a:cs typeface="Arial"/>
                  <a:sym typeface="Arial"/>
                </a:rPr>
              </a:br>
              <a:endParaRPr lang="en-US" sz="2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Adding Logos / Seals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FFC000"/>
                </a:buClr>
                <a:buSzPct val="25000"/>
                <a:buFont typeface="Arial"/>
                <a:buNone/>
              </a:pPr>
              <a:r>
                <a:rPr lang="en-US" sz="2400" b="1" i="0" u="none" strike="noStrike" cap="none">
                  <a:solidFill>
                    <a:srgbClr val="FFC000"/>
                  </a:solidFill>
                  <a:latin typeface="Arial"/>
                  <a:ea typeface="Arial"/>
                  <a:cs typeface="Arial"/>
                  <a:sym typeface="Arial"/>
                </a:rPr>
                <a:t>TIP: </a:t>
              </a:r>
              <a:r>
                <a:rPr lang="en-US" sz="2400" b="0" i="0" u="none" strike="noStrike" cap="none">
                  <a:solidFill>
                    <a:srgbClr val="BFBFBF"/>
                  </a:solidFill>
                  <a:latin typeface="Arial"/>
                  <a:ea typeface="Arial"/>
                  <a:cs typeface="Arial"/>
                  <a:sym typeface="Arial"/>
                </a:rPr>
                <a:t>See if your school’s logo is available on our free poster templates page.</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Photographs / Graphics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Image Quality Check</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Zoom in and look at your images at 100% magnification. If they look good they will print well. </a:t>
              </a:r>
            </a:p>
          </p:txBody>
        </p:sp>
        <p:cxnSp>
          <p:nvCxnSpPr>
            <p:cNvPr id="19" name="Shape 19"/>
            <p:cNvCxnSpPr/>
            <p:nvPr/>
          </p:nvCxnSpPr>
          <p:spPr>
            <a:xfrm>
              <a:off x="-11225189" y="8422500"/>
              <a:ext cx="10999746" cy="3341"/>
            </a:xfrm>
            <a:prstGeom prst="straightConnector1">
              <a:avLst/>
            </a:prstGeom>
            <a:noFill/>
            <a:ln w="9525" cap="flat" cmpd="sng">
              <a:solidFill>
                <a:srgbClr val="FFC000"/>
              </a:solidFill>
              <a:prstDash val="solid"/>
              <a:round/>
              <a:headEnd type="none" w="med" len="med"/>
              <a:tailEnd type="none" w="med" len="med"/>
            </a:ln>
          </p:spPr>
        </p:cxnSp>
        <p:pic>
          <p:nvPicPr>
            <p:cNvPr id="20" name="Shape 20"/>
            <p:cNvPicPr preferRelativeResize="0"/>
            <p:nvPr/>
          </p:nvPicPr>
          <p:blipFill rotWithShape="1">
            <a:blip r:embed="rId3">
              <a:alphaModFix/>
            </a:blip>
            <a:srcRect/>
            <a:stretch/>
          </p:blipFill>
          <p:spPr>
            <a:xfrm>
              <a:off x="-10740739" y="10261717"/>
              <a:ext cx="1597666" cy="1201933"/>
            </a:xfrm>
            <a:prstGeom prst="rect">
              <a:avLst/>
            </a:prstGeom>
            <a:noFill/>
            <a:ln>
              <a:noFill/>
            </a:ln>
          </p:spPr>
        </p:pic>
        <p:pic>
          <p:nvPicPr>
            <p:cNvPr id="21" name="Shape 21"/>
            <p:cNvPicPr preferRelativeResize="0"/>
            <p:nvPr/>
          </p:nvPicPr>
          <p:blipFill rotWithShape="1">
            <a:blip r:embed="rId4">
              <a:alphaModFix/>
            </a:blip>
            <a:srcRect/>
            <a:stretch/>
          </p:blipFill>
          <p:spPr>
            <a:xfrm>
              <a:off x="-10732764" y="15696926"/>
              <a:ext cx="9986808" cy="1053596"/>
            </a:xfrm>
            <a:prstGeom prst="rect">
              <a:avLst/>
            </a:prstGeom>
            <a:noFill/>
            <a:ln>
              <a:noFill/>
            </a:ln>
          </p:spPr>
        </p:pic>
        <p:grpSp>
          <p:nvGrpSpPr>
            <p:cNvPr id="22" name="Shape 22"/>
            <p:cNvGrpSpPr/>
            <p:nvPr/>
          </p:nvGrpSpPr>
          <p:grpSpPr>
            <a:xfrm>
              <a:off x="-9744992" y="23540955"/>
              <a:ext cx="7531183" cy="2120440"/>
              <a:chOff x="-4470426" y="11016657"/>
              <a:chExt cx="3470785" cy="974220"/>
            </a:xfrm>
          </p:grpSpPr>
          <p:grpSp>
            <p:nvGrpSpPr>
              <p:cNvPr id="23" name="Shape 23"/>
              <p:cNvGrpSpPr/>
              <p:nvPr/>
            </p:nvGrpSpPr>
            <p:grpSpPr>
              <a:xfrm>
                <a:off x="-2783494" y="11060886"/>
                <a:ext cx="624430" cy="893534"/>
                <a:chOff x="-3958696" y="11117435"/>
                <a:chExt cx="779337" cy="1280429"/>
              </a:xfrm>
            </p:grpSpPr>
            <p:pic>
              <p:nvPicPr>
                <p:cNvPr id="24" name="Shape 24"/>
                <p:cNvPicPr preferRelativeResize="0"/>
                <p:nvPr/>
              </p:nvPicPr>
              <p:blipFill rotWithShape="1">
                <a:blip r:embed="rId5">
                  <a:alphaModFix/>
                </a:blip>
                <a:srcRect/>
                <a:stretch/>
              </p:blipFill>
              <p:spPr>
                <a:xfrm>
                  <a:off x="-3948160" y="11117435"/>
                  <a:ext cx="768801" cy="1090856"/>
                </a:xfrm>
                <a:prstGeom prst="rect">
                  <a:avLst/>
                </a:prstGeom>
                <a:noFill/>
                <a:ln>
                  <a:noFill/>
                </a:ln>
              </p:spPr>
            </p:pic>
            <p:sp>
              <p:nvSpPr>
                <p:cNvPr id="25" name="Shape 25"/>
                <p:cNvSpPr txBox="1"/>
                <p:nvPr/>
              </p:nvSpPr>
              <p:spPr>
                <a:xfrm>
                  <a:off x="-3958696" y="12114178"/>
                  <a:ext cx="779337" cy="283687"/>
                </a:xfrm>
                <a:prstGeom prst="rect">
                  <a:avLst/>
                </a:prstGeom>
                <a:solidFill>
                  <a:schemeClr val="accent1"/>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600" b="1" i="0" u="none" strike="noStrike" cap="none">
                      <a:solidFill>
                        <a:schemeClr val="dk1"/>
                      </a:solidFill>
                      <a:latin typeface="Calibri"/>
                      <a:ea typeface="Calibri"/>
                      <a:cs typeface="Calibri"/>
                      <a:sym typeface="Calibri"/>
                    </a:rPr>
                    <a:t>ORIGINAL</a:t>
                  </a:r>
                </a:p>
              </p:txBody>
            </p:sp>
          </p:grpSp>
          <p:grpSp>
            <p:nvGrpSpPr>
              <p:cNvPr id="26" name="Shape 26"/>
              <p:cNvGrpSpPr/>
              <p:nvPr/>
            </p:nvGrpSpPr>
            <p:grpSpPr>
              <a:xfrm>
                <a:off x="-2033157" y="11060889"/>
                <a:ext cx="1033516" cy="893527"/>
                <a:chOff x="-2921738" y="11200127"/>
                <a:chExt cx="1420279" cy="1227901"/>
              </a:xfrm>
            </p:grpSpPr>
            <p:pic>
              <p:nvPicPr>
                <p:cNvPr id="27" name="Shape 27"/>
                <p:cNvPicPr preferRelativeResize="0"/>
                <p:nvPr/>
              </p:nvPicPr>
              <p:blipFill rotWithShape="1">
                <a:blip r:embed="rId5">
                  <a:alphaModFix/>
                </a:blip>
                <a:srcRect/>
                <a:stretch/>
              </p:blipFill>
              <p:spPr>
                <a:xfrm>
                  <a:off x="-2921738" y="11200127"/>
                  <a:ext cx="1420279" cy="1029692"/>
                </a:xfrm>
                <a:prstGeom prst="rect">
                  <a:avLst/>
                </a:prstGeom>
                <a:noFill/>
                <a:ln>
                  <a:noFill/>
                </a:ln>
              </p:spPr>
            </p:pic>
            <p:sp>
              <p:nvSpPr>
                <p:cNvPr id="28" name="Shape 28"/>
                <p:cNvSpPr txBox="1"/>
                <p:nvPr/>
              </p:nvSpPr>
              <p:spPr>
                <a:xfrm>
                  <a:off x="-2918991" y="12175417"/>
                  <a:ext cx="1417531" cy="252612"/>
                </a:xfrm>
                <a:prstGeom prst="rect">
                  <a:avLst/>
                </a:prstGeom>
                <a:solidFill>
                  <a:srgbClr val="FF0000"/>
                </a:solidFill>
                <a:ln>
                  <a:noFill/>
                </a:ln>
              </p:spPr>
              <p:txBody>
                <a:bodyPr lIns="457200" tIns="91425" rIns="457200" bIns="91425"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400" b="1" i="0" u="none" strike="noStrike" cap="none">
                      <a:solidFill>
                        <a:schemeClr val="lt1"/>
                      </a:solidFill>
                      <a:latin typeface="Calibri"/>
                      <a:ea typeface="Calibri"/>
                      <a:cs typeface="Calibri"/>
                      <a:sym typeface="Calibri"/>
                    </a:rPr>
                    <a:t>DISTORTED</a:t>
                  </a:r>
                </a:p>
              </p:txBody>
            </p:sp>
          </p:grpSp>
          <p:pic>
            <p:nvPicPr>
              <p:cNvPr id="29" name="Shape 29"/>
              <p:cNvPicPr preferRelativeResize="0"/>
              <p:nvPr/>
            </p:nvPicPr>
            <p:blipFill rotWithShape="1">
              <a:blip r:embed="rId6">
                <a:alphaModFix/>
              </a:blip>
              <a:srcRect/>
              <a:stretch/>
            </p:blipFill>
            <p:spPr>
              <a:xfrm>
                <a:off x="-4470426" y="11016657"/>
                <a:ext cx="1098740" cy="847759"/>
              </a:xfrm>
              <a:prstGeom prst="rect">
                <a:avLst/>
              </a:prstGeom>
              <a:noFill/>
              <a:ln>
                <a:noFill/>
              </a:ln>
            </p:spPr>
          </p:pic>
          <p:sp>
            <p:nvSpPr>
              <p:cNvPr id="30" name="Shape 30"/>
              <p:cNvSpPr txBox="1"/>
              <p:nvPr/>
            </p:nvSpPr>
            <p:spPr>
              <a:xfrm>
                <a:off x="-4440600" y="11665645"/>
                <a:ext cx="1035685" cy="325231"/>
              </a:xfrm>
              <a:prstGeom prst="rect">
                <a:avLst/>
              </a:prstGeom>
              <a:no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600" b="0" i="0" u="none" strike="noStrike" cap="none">
                    <a:solidFill>
                      <a:schemeClr val="lt1"/>
                    </a:solidFill>
                    <a:latin typeface="Calibri"/>
                    <a:ea typeface="Calibri"/>
                    <a:cs typeface="Calibri"/>
                    <a:sym typeface="Calibri"/>
                  </a:rPr>
                  <a:t>Corner handles</a:t>
                </a:r>
              </a:p>
            </p:txBody>
          </p:sp>
        </p:grpSp>
        <p:grpSp>
          <p:nvGrpSpPr>
            <p:cNvPr id="31" name="Shape 31"/>
            <p:cNvGrpSpPr/>
            <p:nvPr/>
          </p:nvGrpSpPr>
          <p:grpSpPr>
            <a:xfrm>
              <a:off x="-10398792" y="27751407"/>
              <a:ext cx="9323011" cy="2453251"/>
              <a:chOff x="-4754996" y="12734134"/>
              <a:chExt cx="4296558" cy="1127127"/>
            </a:xfrm>
          </p:grpSpPr>
          <p:pic>
            <p:nvPicPr>
              <p:cNvPr id="32" name="Shape 32"/>
              <p:cNvPicPr preferRelativeResize="0"/>
              <p:nvPr/>
            </p:nvPicPr>
            <p:blipFill rotWithShape="1">
              <a:blip r:embed="rId7">
                <a:alphaModFix/>
              </a:blip>
              <a:srcRect/>
              <a:stretch/>
            </p:blipFill>
            <p:spPr>
              <a:xfrm>
                <a:off x="-4533346" y="12734142"/>
                <a:ext cx="1828800" cy="1117598"/>
              </a:xfrm>
              <a:prstGeom prst="rect">
                <a:avLst/>
              </a:prstGeom>
              <a:noFill/>
              <a:ln>
                <a:noFill/>
              </a:ln>
            </p:spPr>
          </p:pic>
          <p:pic>
            <p:nvPicPr>
              <p:cNvPr id="33" name="Shape 33"/>
              <p:cNvPicPr preferRelativeResize="0"/>
              <p:nvPr/>
            </p:nvPicPr>
            <p:blipFill rotWithShape="1">
              <a:blip r:embed="rId8">
                <a:alphaModFix/>
              </a:blip>
              <a:srcRect/>
              <a:stretch/>
            </p:blipFill>
            <p:spPr>
              <a:xfrm>
                <a:off x="-2456641" y="12737835"/>
                <a:ext cx="1828800" cy="1117598"/>
              </a:xfrm>
              <a:prstGeom prst="rect">
                <a:avLst/>
              </a:prstGeom>
              <a:noFill/>
              <a:ln>
                <a:noFill/>
              </a:ln>
            </p:spPr>
          </p:pic>
          <p:sp>
            <p:nvSpPr>
              <p:cNvPr id="34" name="Shape 34"/>
              <p:cNvSpPr txBox="1"/>
              <p:nvPr/>
            </p:nvSpPr>
            <p:spPr>
              <a:xfrm rot="-5400000">
                <a:off x="-5235785" y="13214923"/>
                <a:ext cx="1117601" cy="156023"/>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92D050"/>
                  </a:buClr>
                  <a:buSzPct val="25000"/>
                  <a:buFont typeface="Calibri"/>
                  <a:buNone/>
                </a:pPr>
                <a:r>
                  <a:rPr lang="en-US" sz="1600" b="0" i="0" u="none" strike="noStrike" cap="none">
                    <a:solidFill>
                      <a:srgbClr val="92D050"/>
                    </a:solidFill>
                    <a:latin typeface="Calibri"/>
                    <a:ea typeface="Calibri"/>
                    <a:cs typeface="Calibri"/>
                    <a:sym typeface="Calibri"/>
                  </a:rPr>
                  <a:t>Good </a:t>
                </a:r>
                <a:r>
                  <a:rPr lang="en-US" sz="1600" b="0" i="0" u="none" strike="noStrike" cap="none">
                    <a:solidFill>
                      <a:schemeClr val="lt1"/>
                    </a:solidFill>
                    <a:latin typeface="Calibri"/>
                    <a:ea typeface="Calibri"/>
                    <a:cs typeface="Calibri"/>
                    <a:sym typeface="Calibri"/>
                  </a:rPr>
                  <a:t>printing quality</a:t>
                </a:r>
              </a:p>
            </p:txBody>
          </p:sp>
          <p:sp>
            <p:nvSpPr>
              <p:cNvPr id="35" name="Shape 35"/>
              <p:cNvSpPr txBox="1"/>
              <p:nvPr/>
            </p:nvSpPr>
            <p:spPr>
              <a:xfrm rot="-5400000">
                <a:off x="-1095250" y="13224450"/>
                <a:ext cx="1117601" cy="156023"/>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1600" b="0" i="0" u="none" strike="noStrike" cap="none">
                    <a:solidFill>
                      <a:srgbClr val="FF0000"/>
                    </a:solidFill>
                    <a:latin typeface="Calibri"/>
                    <a:ea typeface="Calibri"/>
                    <a:cs typeface="Calibri"/>
                    <a:sym typeface="Calibri"/>
                  </a:rPr>
                  <a:t>Bad </a:t>
                </a:r>
                <a:r>
                  <a:rPr lang="en-US" sz="1600" b="0" i="0" u="none" strike="noStrike" cap="none">
                    <a:solidFill>
                      <a:schemeClr val="lt1"/>
                    </a:solidFill>
                    <a:latin typeface="Calibri"/>
                    <a:ea typeface="Calibri"/>
                    <a:cs typeface="Calibri"/>
                    <a:sym typeface="Calibri"/>
                  </a:rPr>
                  <a:t>printing quality</a:t>
                </a:r>
              </a:p>
            </p:txBody>
          </p:sp>
        </p:grpSp>
      </p:grpSp>
      <p:grpSp>
        <p:nvGrpSpPr>
          <p:cNvPr id="36" name="Shape 36"/>
          <p:cNvGrpSpPr/>
          <p:nvPr/>
        </p:nvGrpSpPr>
        <p:grpSpPr>
          <a:xfrm>
            <a:off x="44157837" y="-55065"/>
            <a:ext cx="11062138" cy="32973464"/>
            <a:chOff x="44157837" y="-55065"/>
            <a:chExt cx="11062138" cy="32973464"/>
          </a:xfrm>
        </p:grpSpPr>
        <p:sp>
          <p:nvSpPr>
            <p:cNvPr id="37" name="Shape 37"/>
            <p:cNvSpPr/>
            <p:nvPr/>
          </p:nvSpPr>
          <p:spPr>
            <a:xfrm>
              <a:off x="44157837" y="-55065"/>
              <a:ext cx="11062138" cy="32973464"/>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QUICK START (cont.)</a:t>
              </a:r>
            </a:p>
            <a:p>
              <a:pPr marL="0" marR="0" lvl="0" indent="0" algn="ctr" rtl="0">
                <a:lnSpc>
                  <a:spcPct val="100000"/>
                </a:lnSpc>
                <a:spcBef>
                  <a:spcPts val="0"/>
                </a:spcBef>
                <a:spcAft>
                  <a:spcPts val="0"/>
                </a:spcAft>
                <a:buClr>
                  <a:srgbClr val="000000"/>
                </a:buClr>
                <a:buFont typeface="Arial"/>
                <a:buNone/>
              </a:pPr>
              <a:endParaRPr sz="3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change the template color theme</a:t>
              </a:r>
            </a:p>
            <a:p>
              <a:pPr marL="0" marR="0" lvl="2"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marR="0" lvl="2"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add Text</a:t>
              </a:r>
            </a:p>
            <a:p>
              <a:pPr marL="3265488" marR="0" lvl="2" indent="-1587"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1518341" marR="0" lvl="2" indent="-7041"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 </a:t>
              </a:r>
              <a:r>
                <a:rPr lang="en-US" sz="3200" b="1" i="0" u="none" strike="noStrike" cap="none">
                  <a:solidFill>
                    <a:srgbClr val="FFC000"/>
                  </a:solidFill>
                  <a:latin typeface="Arial"/>
                  <a:ea typeface="Arial"/>
                  <a:cs typeface="Arial"/>
                  <a:sym typeface="Arial"/>
                </a:rPr>
                <a:t>Text size</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Adjust the size of your text based on how much content you have to present. The default template text offers a good starting point. Follow the conference requirements.</a:t>
              </a:r>
            </a:p>
            <a:p>
              <a:pPr marL="1518341" marR="0" lvl="2" indent="-7041"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add Tables</a:t>
              </a:r>
            </a:p>
            <a:p>
              <a:pPr marL="1730375" marR="0" lvl="1" indent="-3175"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To add a table from scratch go to the INSERT menu and </a:t>
              </a:r>
              <a:br>
                <a:rPr lang="en-US" sz="2400" b="0" i="0" u="none" strike="noStrike" cap="none">
                  <a:solidFill>
                    <a:srgbClr val="BFBFBF"/>
                  </a:solidFill>
                  <a:latin typeface="Arial"/>
                  <a:ea typeface="Arial"/>
                  <a:cs typeface="Arial"/>
                  <a:sym typeface="Arial"/>
                </a:rPr>
              </a:br>
              <a:r>
                <a:rPr lang="en-US" sz="2400" b="0" i="0" u="none" strike="noStrike" cap="none">
                  <a:solidFill>
                    <a:srgbClr val="BFBFBF"/>
                  </a:solidFill>
                  <a:latin typeface="Arial"/>
                  <a:ea typeface="Arial"/>
                  <a:cs typeface="Arial"/>
                  <a:sym typeface="Arial"/>
                </a:rPr>
                <a:t>click on TABLE. A drop-down box will help you select rows and columns. </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Graphs / Charts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change the column configuration</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chemeClr val="lt1"/>
                </a:buClr>
                <a:buFont typeface="Calibri"/>
                <a:buNone/>
              </a:pPr>
              <a:endParaRPr sz="32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remove the info bars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Save your work</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Save your template as a PowerPoint document. For printing, save as PowerPoint of “Print-quality” PDF.</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Print your poster</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chemeClr val="lt1"/>
                </a:buClr>
                <a:buFont typeface="Calibri"/>
                <a:buNone/>
              </a:pPr>
              <a:endParaRPr sz="2800" b="0" i="0" u="none" strike="noStrike" cap="none">
                <a:solidFill>
                  <a:srgbClr val="BFBFBF"/>
                </a:solidFill>
                <a:latin typeface="Arial"/>
                <a:ea typeface="Arial"/>
                <a:cs typeface="Arial"/>
                <a:sym typeface="Arial"/>
              </a:endParaRPr>
            </a:p>
          </p:txBody>
        </p:sp>
        <p:pic>
          <p:nvPicPr>
            <p:cNvPr id="38" name="Shape 38"/>
            <p:cNvPicPr preferRelativeResize="0"/>
            <p:nvPr/>
          </p:nvPicPr>
          <p:blipFill rotWithShape="1">
            <a:blip r:embed="rId9">
              <a:alphaModFix/>
            </a:blip>
            <a:srcRect/>
            <a:stretch/>
          </p:blipFill>
          <p:spPr>
            <a:xfrm>
              <a:off x="46915678" y="3349444"/>
              <a:ext cx="5586150" cy="2063772"/>
            </a:xfrm>
            <a:prstGeom prst="rect">
              <a:avLst/>
            </a:prstGeom>
            <a:noFill/>
            <a:ln>
              <a:noFill/>
            </a:ln>
          </p:spPr>
        </p:pic>
        <p:pic>
          <p:nvPicPr>
            <p:cNvPr id="39" name="Shape 39"/>
            <p:cNvPicPr preferRelativeResize="0"/>
            <p:nvPr/>
          </p:nvPicPr>
          <p:blipFill rotWithShape="1">
            <a:blip r:embed="rId10">
              <a:alphaModFix/>
            </a:blip>
            <a:srcRect/>
            <a:stretch/>
          </p:blipFill>
          <p:spPr>
            <a:xfrm>
              <a:off x="44621818" y="7740039"/>
              <a:ext cx="2969583" cy="1370575"/>
            </a:xfrm>
            <a:prstGeom prst="rect">
              <a:avLst/>
            </a:prstGeom>
            <a:noFill/>
            <a:ln>
              <a:noFill/>
            </a:ln>
          </p:spPr>
        </p:pic>
        <p:pic>
          <p:nvPicPr>
            <p:cNvPr id="40" name="Shape 40"/>
            <p:cNvPicPr preferRelativeResize="0"/>
            <p:nvPr/>
          </p:nvPicPr>
          <p:blipFill rotWithShape="1">
            <a:blip r:embed="rId11">
              <a:alphaModFix/>
            </a:blip>
            <a:srcRect/>
            <a:stretch/>
          </p:blipFill>
          <p:spPr>
            <a:xfrm>
              <a:off x="44629618" y="12347263"/>
              <a:ext cx="1482266" cy="992161"/>
            </a:xfrm>
            <a:prstGeom prst="rect">
              <a:avLst/>
            </a:prstGeom>
            <a:noFill/>
            <a:ln>
              <a:noFill/>
            </a:ln>
          </p:spPr>
        </p:pic>
        <p:grpSp>
          <p:nvGrpSpPr>
            <p:cNvPr id="41" name="Shape 41"/>
            <p:cNvGrpSpPr/>
            <p:nvPr/>
          </p:nvGrpSpPr>
          <p:grpSpPr>
            <a:xfrm>
              <a:off x="44487210" y="29414563"/>
              <a:ext cx="10354212" cy="1265612"/>
              <a:chOff x="44200453" y="28362387"/>
              <a:chExt cx="9771398" cy="1090622"/>
            </a:xfrm>
          </p:grpSpPr>
          <p:sp>
            <p:nvSpPr>
              <p:cNvPr id="42" name="Shape 42"/>
              <p:cNvSpPr/>
              <p:nvPr/>
            </p:nvSpPr>
            <p:spPr>
              <a:xfrm>
                <a:off x="44200453" y="28362387"/>
                <a:ext cx="9771398" cy="109062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pic>
            <p:nvPicPr>
              <p:cNvPr id="43" name="Shape 43" descr="http://t2.gstatic.com/images?q=tbn:ANd9GcR4APHC6TT9w54M2zn_pvCiBxUNcspYPoVxirLRphBoJabfSvu7zw">
                <a:hlinkClick r:id="rId12"/>
              </p:cNvPr>
              <p:cNvPicPr preferRelativeResize="0"/>
              <p:nvPr/>
            </p:nvPicPr>
            <p:blipFill rotWithShape="1">
              <a:blip r:embed="rId13">
                <a:alphaModFix/>
              </a:blip>
              <a:srcRect/>
              <a:stretch/>
            </p:blipFill>
            <p:spPr>
              <a:xfrm>
                <a:off x="44326393" y="28460718"/>
                <a:ext cx="914400" cy="914399"/>
              </a:xfrm>
              <a:prstGeom prst="rect">
                <a:avLst/>
              </a:prstGeom>
              <a:noFill/>
              <a:ln>
                <a:noFill/>
              </a:ln>
            </p:spPr>
          </p:pic>
          <p:sp>
            <p:nvSpPr>
              <p:cNvPr id="44" name="Shape 44"/>
              <p:cNvSpPr txBox="1"/>
              <p:nvPr/>
            </p:nvSpPr>
            <p:spPr>
              <a:xfrm>
                <a:off x="45300662" y="28552306"/>
                <a:ext cx="8671189" cy="7160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b="0" i="0" u="none" strike="noStrike" cap="none">
                    <a:solidFill>
                      <a:schemeClr val="dk2"/>
                    </a:solidFill>
                    <a:latin typeface="Arial"/>
                    <a:ea typeface="Arial"/>
                    <a:cs typeface="Arial"/>
                    <a:sym typeface="Arial"/>
                  </a:rPr>
                  <a:t>Student discounts are available on our Facebook page.</a:t>
                </a:r>
                <a:br>
                  <a:rPr lang="en-US" sz="2400" b="0" i="0" u="none" strike="noStrike" cap="none">
                    <a:solidFill>
                      <a:schemeClr val="dk2"/>
                    </a:solidFill>
                    <a:latin typeface="Arial"/>
                    <a:ea typeface="Arial"/>
                    <a:cs typeface="Arial"/>
                    <a:sym typeface="Arial"/>
                  </a:rPr>
                </a:br>
                <a:r>
                  <a:rPr lang="en-US" sz="2400" b="0" i="0" u="none" strike="noStrike" cap="none">
                    <a:solidFill>
                      <a:schemeClr val="dk2"/>
                    </a:solidFill>
                    <a:latin typeface="Arial"/>
                    <a:ea typeface="Arial"/>
                    <a:cs typeface="Arial"/>
                    <a:sym typeface="Arial"/>
                  </a:rPr>
                  <a:t>Go to </a:t>
                </a:r>
                <a:r>
                  <a:rPr lang="en-US" sz="2400" b="0" i="0" u="sng" strike="noStrike" cap="none">
                    <a:solidFill>
                      <a:schemeClr val="dk2"/>
                    </a:solidFill>
                    <a:latin typeface="Arial"/>
                    <a:ea typeface="Arial"/>
                    <a:cs typeface="Arial"/>
                    <a:sym typeface="Arial"/>
                  </a:rPr>
                  <a:t>PosterPresentations.com</a:t>
                </a:r>
                <a:r>
                  <a:rPr lang="en-US" sz="2400" b="0" i="0" u="none" strike="noStrike" cap="none">
                    <a:solidFill>
                      <a:schemeClr val="dk2"/>
                    </a:solidFill>
                    <a:latin typeface="Arial"/>
                    <a:ea typeface="Arial"/>
                    <a:cs typeface="Arial"/>
                    <a:sym typeface="Arial"/>
                  </a:rPr>
                  <a:t> and click on the FB icon. </a:t>
                </a:r>
              </a:p>
            </p:txBody>
          </p:sp>
        </p:grpSp>
        <p:sp>
          <p:nvSpPr>
            <p:cNvPr id="45" name="Shape 45"/>
            <p:cNvSpPr txBox="1"/>
            <p:nvPr/>
          </p:nvSpPr>
          <p:spPr>
            <a:xfrm>
              <a:off x="44262809" y="31169781"/>
              <a:ext cx="6870215" cy="1399637"/>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spcAft>
                  <a:spcPts val="0"/>
                </a:spcAft>
                <a:buClr>
                  <a:schemeClr val="lt1"/>
                </a:buClr>
                <a:buSzPct val="25000"/>
                <a:buFont typeface="Calibri"/>
                <a:buNone/>
              </a:pPr>
              <a:r>
                <a:rPr lang="en-US" sz="2800" b="0" i="0" u="none" strike="noStrike" cap="none">
                  <a:solidFill>
                    <a:schemeClr val="lt1"/>
                  </a:solidFill>
                  <a:latin typeface="Calibri"/>
                  <a:ea typeface="Calibri"/>
                  <a:cs typeface="Calibri"/>
                  <a:sym typeface="Calibri"/>
                </a:rPr>
                <a:t>© 2013 PosterPresentations.com</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    </a:t>
              </a:r>
              <a:r>
                <a:rPr lang="en-US" sz="2400" b="0" i="0" u="none" strike="noStrike" cap="none">
                  <a:solidFill>
                    <a:schemeClr val="lt1"/>
                  </a:solidFill>
                  <a:latin typeface="Calibri"/>
                  <a:ea typeface="Calibri"/>
                  <a:cs typeface="Calibri"/>
                  <a:sym typeface="Calibri"/>
                </a:rPr>
                <a:t>2117 Fourth Street , Unit C        </a:t>
              </a:r>
            </a:p>
            <a:p>
              <a:pPr marL="0" marR="0" lvl="0" indent="0" algn="l" rtl="0">
                <a:lnSpc>
                  <a:spcPct val="108333"/>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     Berkeley CA </a:t>
              </a:r>
              <a:r>
                <a:rPr lang="en-US" sz="2000" b="0" i="0" u="none" strike="noStrike" cap="none">
                  <a:solidFill>
                    <a:schemeClr val="lt1"/>
                  </a:solidFill>
                  <a:latin typeface="Calibri"/>
                  <a:ea typeface="Calibri"/>
                  <a:cs typeface="Calibri"/>
                  <a:sym typeface="Calibri"/>
                </a:rPr>
                <a:t>94710</a:t>
              </a:r>
              <a:r>
                <a:rPr lang="en-US" sz="2400" b="0" i="0" u="none" strike="noStrike" cap="none">
                  <a:solidFill>
                    <a:schemeClr val="lt1"/>
                  </a:solidFill>
                  <a:latin typeface="Calibri"/>
                  <a:ea typeface="Calibri"/>
                  <a:cs typeface="Calibri"/>
                  <a:sym typeface="Calibri"/>
                </a:rPr>
                <a:t/>
              </a: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    </a:t>
              </a:r>
              <a:r>
                <a:rPr lang="en-US" sz="2400" b="1" i="0" u="none" strike="noStrike" cap="none">
                  <a:solidFill>
                    <a:srgbClr val="FFFF00"/>
                  </a:solidFill>
                  <a:latin typeface="Calibri"/>
                  <a:ea typeface="Calibri"/>
                  <a:cs typeface="Calibri"/>
                  <a:sym typeface="Calibri"/>
                </a:rPr>
                <a:t>posterpresenter@gmail.com</a:t>
              </a: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2C3F71"/>
            </a:gs>
            <a:gs pos="34000">
              <a:srgbClr val="B3BBC9"/>
            </a:gs>
            <a:gs pos="100000">
              <a:srgbClr val="E1E7F4"/>
            </a:gs>
          </a:gsLst>
          <a:lin ang="16200038" scaled="0"/>
        </a:gradFill>
        <a:effectLst/>
      </p:bgPr>
    </p:bg>
    <p:spTree>
      <p:nvGrpSpPr>
        <p:cNvPr id="1" name="Shape 64"/>
        <p:cNvGrpSpPr/>
        <p:nvPr/>
      </p:nvGrpSpPr>
      <p:grpSpPr>
        <a:xfrm>
          <a:off x="0" y="0"/>
          <a:ext cx="0" cy="0"/>
          <a:chOff x="0" y="0"/>
          <a:chExt cx="0" cy="0"/>
        </a:xfrm>
      </p:grpSpPr>
      <p:sp>
        <p:nvSpPr>
          <p:cNvPr id="65" name="Shape 65"/>
          <p:cNvSpPr/>
          <p:nvPr/>
        </p:nvSpPr>
        <p:spPr>
          <a:xfrm>
            <a:off x="0" y="0"/>
            <a:ext cx="43891199" cy="4800600"/>
          </a:xfrm>
          <a:prstGeom prst="rect">
            <a:avLst/>
          </a:prstGeom>
          <a:solidFill>
            <a:srgbClr val="425EA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66" name="Shape 66"/>
          <p:cNvSpPr/>
          <p:nvPr/>
        </p:nvSpPr>
        <p:spPr>
          <a:xfrm>
            <a:off x="0" y="4805362"/>
            <a:ext cx="43891199" cy="152399"/>
          </a:xfrm>
          <a:prstGeom prst="rect">
            <a:avLst/>
          </a:prstGeom>
          <a:solidFill>
            <a:srgbClr val="2C3F7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67" name="Shape 67"/>
          <p:cNvSpPr txBox="1"/>
          <p:nvPr/>
        </p:nvSpPr>
        <p:spPr>
          <a:xfrm>
            <a:off x="1484175" y="32232600"/>
            <a:ext cx="2514599" cy="336819"/>
          </a:xfrm>
          <a:prstGeom prst="rect">
            <a:avLst/>
          </a:prstGeom>
          <a:noFill/>
          <a:ln>
            <a:noFill/>
          </a:ln>
        </p:spPr>
        <p:txBody>
          <a:bodyPr lIns="91250" tIns="45600" rIns="91250" bIns="45600" anchor="t" anchorCtr="0">
            <a:noAutofit/>
          </a:bodyPr>
          <a:lstStyle/>
          <a:p>
            <a:pPr marL="0" marR="0" lvl="0" indent="0" algn="l" rtl="0">
              <a:lnSpc>
                <a:spcPct val="65000"/>
              </a:lnSpc>
              <a:spcBef>
                <a:spcPts val="0"/>
              </a:spcBef>
              <a:spcAft>
                <a:spcPts val="0"/>
              </a:spcAft>
              <a:buClr>
                <a:srgbClr val="BFBFBF"/>
              </a:buClr>
              <a:buSzPct val="25000"/>
              <a:buFont typeface="Arial"/>
              <a:buNone/>
            </a:pPr>
            <a:r>
              <a:rPr lang="en-US" sz="500" b="1" i="0" u="none" strike="noStrike" cap="none">
                <a:solidFill>
                  <a:srgbClr val="BFBFBF"/>
                </a:solidFill>
                <a:latin typeface="Arial"/>
                <a:ea typeface="Arial"/>
                <a:cs typeface="Arial"/>
                <a:sym typeface="Arial"/>
              </a:rPr>
              <a:t>RESEARCH POSTER PRESENTATION DESIGN © 2012</a:t>
            </a:r>
          </a:p>
          <a:p>
            <a:pPr marL="0" marR="0" lvl="0" indent="0" algn="l" rtl="0">
              <a:lnSpc>
                <a:spcPct val="65000"/>
              </a:lnSpc>
              <a:spcBef>
                <a:spcPts val="550"/>
              </a:spcBef>
              <a:spcAft>
                <a:spcPts val="0"/>
              </a:spcAft>
              <a:buClr>
                <a:srgbClr val="BFBFBF"/>
              </a:buClr>
              <a:buSzPct val="25000"/>
              <a:buFont typeface="Arial"/>
              <a:buNone/>
            </a:pPr>
            <a:r>
              <a:rPr lang="en-US" sz="1100" b="1" i="0" u="none" strike="noStrike" cap="none">
                <a:solidFill>
                  <a:srgbClr val="BFBFBF"/>
                </a:solidFill>
                <a:latin typeface="Arial"/>
                <a:ea typeface="Arial"/>
                <a:cs typeface="Arial"/>
                <a:sym typeface="Arial"/>
              </a:rPr>
              <a:t>www.PosterPresentations.com</a:t>
            </a:r>
          </a:p>
        </p:txBody>
      </p:sp>
      <p:cxnSp>
        <p:nvCxnSpPr>
          <p:cNvPr id="68" name="Shape 68"/>
          <p:cNvCxnSpPr/>
          <p:nvPr/>
        </p:nvCxnSpPr>
        <p:spPr>
          <a:xfrm rot="10800000" flipH="1">
            <a:off x="-13946601" y="11526117"/>
            <a:ext cx="13577436" cy="816"/>
          </a:xfrm>
          <a:prstGeom prst="straightConnector1">
            <a:avLst/>
          </a:prstGeom>
          <a:noFill/>
          <a:ln w="9525" cap="flat" cmpd="sng">
            <a:solidFill>
              <a:srgbClr val="F2F2F2"/>
            </a:solidFill>
            <a:prstDash val="solid"/>
            <a:round/>
            <a:headEnd type="none" w="med" len="med"/>
            <a:tailEnd type="none" w="med" len="med"/>
          </a:ln>
        </p:spPr>
      </p:cxnSp>
      <p:sp>
        <p:nvSpPr>
          <p:cNvPr id="69" name="Shape 69"/>
          <p:cNvSpPr/>
          <p:nvPr/>
        </p:nvSpPr>
        <p:spPr>
          <a:xfrm>
            <a:off x="922337" y="5392017"/>
            <a:ext cx="13577436"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70" name="Shape 70"/>
          <p:cNvSpPr/>
          <p:nvPr/>
        </p:nvSpPr>
        <p:spPr>
          <a:xfrm>
            <a:off x="15154504" y="5392017"/>
            <a:ext cx="13577436"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71" name="Shape 71"/>
          <p:cNvSpPr/>
          <p:nvPr/>
        </p:nvSpPr>
        <p:spPr>
          <a:xfrm>
            <a:off x="29386668" y="5392017"/>
            <a:ext cx="13577436"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grpSp>
        <p:nvGrpSpPr>
          <p:cNvPr id="72" name="Shape 72"/>
          <p:cNvGrpSpPr/>
          <p:nvPr/>
        </p:nvGrpSpPr>
        <p:grpSpPr>
          <a:xfrm>
            <a:off x="44157837" y="-55065"/>
            <a:ext cx="11062138" cy="32973464"/>
            <a:chOff x="44157837" y="-55065"/>
            <a:chExt cx="11062138" cy="32973464"/>
          </a:xfrm>
        </p:grpSpPr>
        <p:sp>
          <p:nvSpPr>
            <p:cNvPr id="73" name="Shape 73"/>
            <p:cNvSpPr/>
            <p:nvPr/>
          </p:nvSpPr>
          <p:spPr>
            <a:xfrm>
              <a:off x="44157837" y="-55065"/>
              <a:ext cx="11062138" cy="32973464"/>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QUICK START (cont.)</a:t>
              </a:r>
            </a:p>
            <a:p>
              <a:pPr marL="0" marR="0" lvl="0" indent="0" algn="ctr" rtl="0">
                <a:lnSpc>
                  <a:spcPct val="100000"/>
                </a:lnSpc>
                <a:spcBef>
                  <a:spcPts val="0"/>
                </a:spcBef>
                <a:spcAft>
                  <a:spcPts val="0"/>
                </a:spcAft>
                <a:buClr>
                  <a:srgbClr val="000000"/>
                </a:buClr>
                <a:buFont typeface="Arial"/>
                <a:buNone/>
              </a:pPr>
              <a:endParaRPr sz="3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change the template color theme</a:t>
              </a:r>
            </a:p>
            <a:p>
              <a:pPr marL="0" marR="0" lvl="2"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marR="0" lvl="2"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add Text</a:t>
              </a:r>
            </a:p>
            <a:p>
              <a:pPr marL="3265488" marR="0" lvl="2" indent="-1587"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1518341" marR="0" lvl="2" indent="-7041"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 </a:t>
              </a:r>
              <a:r>
                <a:rPr lang="en-US" sz="3200" b="1" i="0" u="none" strike="noStrike" cap="none">
                  <a:solidFill>
                    <a:srgbClr val="FFC000"/>
                  </a:solidFill>
                  <a:latin typeface="Arial"/>
                  <a:ea typeface="Arial"/>
                  <a:cs typeface="Arial"/>
                  <a:sym typeface="Arial"/>
                </a:rPr>
                <a:t>Text size</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Adjust the size of your text based on how much content you have to present. The default template text offers a good starting point. Follow the conference requirements.</a:t>
              </a:r>
            </a:p>
            <a:p>
              <a:pPr marL="1518341" marR="0" lvl="2" indent="-7041"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add Tables</a:t>
              </a:r>
            </a:p>
            <a:p>
              <a:pPr marL="1730375" marR="0" lvl="1" indent="-3175"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To add a table from scratch go to the INSERT menu and </a:t>
              </a:r>
              <a:br>
                <a:rPr lang="en-US" sz="2400" b="0" i="0" u="none" strike="noStrike" cap="none">
                  <a:solidFill>
                    <a:srgbClr val="BFBFBF"/>
                  </a:solidFill>
                  <a:latin typeface="Arial"/>
                  <a:ea typeface="Arial"/>
                  <a:cs typeface="Arial"/>
                  <a:sym typeface="Arial"/>
                </a:rPr>
              </a:br>
              <a:r>
                <a:rPr lang="en-US" sz="2400" b="0" i="0" u="none" strike="noStrike" cap="none">
                  <a:solidFill>
                    <a:srgbClr val="BFBFBF"/>
                  </a:solidFill>
                  <a:latin typeface="Arial"/>
                  <a:ea typeface="Arial"/>
                  <a:cs typeface="Arial"/>
                  <a:sym typeface="Arial"/>
                </a:rPr>
                <a:t>click on TABLE. A drop-down box will help you select rows and columns. </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Graphs / Charts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change the column configuration</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chemeClr val="lt1"/>
                </a:buClr>
                <a:buFont typeface="Calibri"/>
                <a:buNone/>
              </a:pPr>
              <a:endParaRPr sz="32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remove the info bars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Save your work</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Save your template as a PowerPoint document. For printing, save as PowerPoint of “Print-quality” PDF.</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Print your poster</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chemeClr val="lt1"/>
                </a:buClr>
                <a:buFont typeface="Calibri"/>
                <a:buNone/>
              </a:pPr>
              <a:endParaRPr sz="2800" b="0" i="0" u="none" strike="noStrike" cap="none">
                <a:solidFill>
                  <a:srgbClr val="BFBFBF"/>
                </a:solidFill>
                <a:latin typeface="Arial"/>
                <a:ea typeface="Arial"/>
                <a:cs typeface="Arial"/>
                <a:sym typeface="Arial"/>
              </a:endParaRPr>
            </a:p>
          </p:txBody>
        </p:sp>
        <p:pic>
          <p:nvPicPr>
            <p:cNvPr id="74" name="Shape 74"/>
            <p:cNvPicPr preferRelativeResize="0"/>
            <p:nvPr/>
          </p:nvPicPr>
          <p:blipFill rotWithShape="1">
            <a:blip r:embed="rId3">
              <a:alphaModFix/>
            </a:blip>
            <a:srcRect/>
            <a:stretch/>
          </p:blipFill>
          <p:spPr>
            <a:xfrm>
              <a:off x="46915678" y="3349444"/>
              <a:ext cx="5586150" cy="2063772"/>
            </a:xfrm>
            <a:prstGeom prst="rect">
              <a:avLst/>
            </a:prstGeom>
            <a:noFill/>
            <a:ln>
              <a:noFill/>
            </a:ln>
          </p:spPr>
        </p:pic>
        <p:pic>
          <p:nvPicPr>
            <p:cNvPr id="75" name="Shape 75"/>
            <p:cNvPicPr preferRelativeResize="0"/>
            <p:nvPr/>
          </p:nvPicPr>
          <p:blipFill rotWithShape="1">
            <a:blip r:embed="rId4">
              <a:alphaModFix/>
            </a:blip>
            <a:srcRect/>
            <a:stretch/>
          </p:blipFill>
          <p:spPr>
            <a:xfrm>
              <a:off x="44621818" y="7740039"/>
              <a:ext cx="2969583" cy="1370575"/>
            </a:xfrm>
            <a:prstGeom prst="rect">
              <a:avLst/>
            </a:prstGeom>
            <a:noFill/>
            <a:ln>
              <a:noFill/>
            </a:ln>
          </p:spPr>
        </p:pic>
        <p:pic>
          <p:nvPicPr>
            <p:cNvPr id="76" name="Shape 76"/>
            <p:cNvPicPr preferRelativeResize="0"/>
            <p:nvPr/>
          </p:nvPicPr>
          <p:blipFill rotWithShape="1">
            <a:blip r:embed="rId5">
              <a:alphaModFix/>
            </a:blip>
            <a:srcRect/>
            <a:stretch/>
          </p:blipFill>
          <p:spPr>
            <a:xfrm>
              <a:off x="44629618" y="12347263"/>
              <a:ext cx="1482266" cy="992161"/>
            </a:xfrm>
            <a:prstGeom prst="rect">
              <a:avLst/>
            </a:prstGeom>
            <a:noFill/>
            <a:ln>
              <a:noFill/>
            </a:ln>
          </p:spPr>
        </p:pic>
        <p:grpSp>
          <p:nvGrpSpPr>
            <p:cNvPr id="77" name="Shape 77"/>
            <p:cNvGrpSpPr/>
            <p:nvPr/>
          </p:nvGrpSpPr>
          <p:grpSpPr>
            <a:xfrm>
              <a:off x="44487210" y="29414563"/>
              <a:ext cx="10354212" cy="1265612"/>
              <a:chOff x="44200453" y="28362387"/>
              <a:chExt cx="9771398" cy="1090622"/>
            </a:xfrm>
          </p:grpSpPr>
          <p:sp>
            <p:nvSpPr>
              <p:cNvPr id="78" name="Shape 78"/>
              <p:cNvSpPr/>
              <p:nvPr/>
            </p:nvSpPr>
            <p:spPr>
              <a:xfrm>
                <a:off x="44200453" y="28362387"/>
                <a:ext cx="9771398" cy="109062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pic>
            <p:nvPicPr>
              <p:cNvPr id="79" name="Shape 79" descr="http://t2.gstatic.com/images?q=tbn:ANd9GcR4APHC6TT9w54M2zn_pvCiBxUNcspYPoVxirLRphBoJabfSvu7zw">
                <a:hlinkClick r:id="rId6"/>
              </p:cNvPr>
              <p:cNvPicPr preferRelativeResize="0"/>
              <p:nvPr/>
            </p:nvPicPr>
            <p:blipFill rotWithShape="1">
              <a:blip r:embed="rId7">
                <a:alphaModFix/>
              </a:blip>
              <a:srcRect/>
              <a:stretch/>
            </p:blipFill>
            <p:spPr>
              <a:xfrm>
                <a:off x="44326393" y="28460718"/>
                <a:ext cx="914400" cy="914399"/>
              </a:xfrm>
              <a:prstGeom prst="rect">
                <a:avLst/>
              </a:prstGeom>
              <a:noFill/>
              <a:ln>
                <a:noFill/>
              </a:ln>
            </p:spPr>
          </p:pic>
          <p:sp>
            <p:nvSpPr>
              <p:cNvPr id="80" name="Shape 80"/>
              <p:cNvSpPr txBox="1"/>
              <p:nvPr/>
            </p:nvSpPr>
            <p:spPr>
              <a:xfrm>
                <a:off x="45300662" y="28552306"/>
                <a:ext cx="8671189" cy="7160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b="0" i="0" u="none" strike="noStrike" cap="none">
                    <a:solidFill>
                      <a:schemeClr val="dk2"/>
                    </a:solidFill>
                    <a:latin typeface="Arial"/>
                    <a:ea typeface="Arial"/>
                    <a:cs typeface="Arial"/>
                    <a:sym typeface="Arial"/>
                  </a:rPr>
                  <a:t>Student discounts are available on our Facebook page.</a:t>
                </a:r>
                <a:br>
                  <a:rPr lang="en-US" sz="2400" b="0" i="0" u="none" strike="noStrike" cap="none">
                    <a:solidFill>
                      <a:schemeClr val="dk2"/>
                    </a:solidFill>
                    <a:latin typeface="Arial"/>
                    <a:ea typeface="Arial"/>
                    <a:cs typeface="Arial"/>
                    <a:sym typeface="Arial"/>
                  </a:rPr>
                </a:br>
                <a:r>
                  <a:rPr lang="en-US" sz="2400" b="0" i="0" u="none" strike="noStrike" cap="none">
                    <a:solidFill>
                      <a:schemeClr val="dk2"/>
                    </a:solidFill>
                    <a:latin typeface="Arial"/>
                    <a:ea typeface="Arial"/>
                    <a:cs typeface="Arial"/>
                    <a:sym typeface="Arial"/>
                  </a:rPr>
                  <a:t>Go to </a:t>
                </a:r>
                <a:r>
                  <a:rPr lang="en-US" sz="2400" b="0" i="0" u="sng" strike="noStrike" cap="none">
                    <a:solidFill>
                      <a:schemeClr val="dk2"/>
                    </a:solidFill>
                    <a:latin typeface="Arial"/>
                    <a:ea typeface="Arial"/>
                    <a:cs typeface="Arial"/>
                    <a:sym typeface="Arial"/>
                  </a:rPr>
                  <a:t>PosterPresentations.com</a:t>
                </a:r>
                <a:r>
                  <a:rPr lang="en-US" sz="2400" b="0" i="0" u="none" strike="noStrike" cap="none">
                    <a:solidFill>
                      <a:schemeClr val="dk2"/>
                    </a:solidFill>
                    <a:latin typeface="Arial"/>
                    <a:ea typeface="Arial"/>
                    <a:cs typeface="Arial"/>
                    <a:sym typeface="Arial"/>
                  </a:rPr>
                  <a:t> and click on the FB icon. </a:t>
                </a:r>
              </a:p>
            </p:txBody>
          </p:sp>
        </p:grpSp>
        <p:sp>
          <p:nvSpPr>
            <p:cNvPr id="81" name="Shape 81"/>
            <p:cNvSpPr txBox="1"/>
            <p:nvPr/>
          </p:nvSpPr>
          <p:spPr>
            <a:xfrm>
              <a:off x="44262809" y="31169781"/>
              <a:ext cx="6870215" cy="1399637"/>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spcAft>
                  <a:spcPts val="0"/>
                </a:spcAft>
                <a:buClr>
                  <a:schemeClr val="lt1"/>
                </a:buClr>
                <a:buSzPct val="25000"/>
                <a:buFont typeface="Calibri"/>
                <a:buNone/>
              </a:pPr>
              <a:r>
                <a:rPr lang="en-US" sz="2800" b="0" i="0" u="none" strike="noStrike" cap="none">
                  <a:solidFill>
                    <a:schemeClr val="lt1"/>
                  </a:solidFill>
                  <a:latin typeface="Calibri"/>
                  <a:ea typeface="Calibri"/>
                  <a:cs typeface="Calibri"/>
                  <a:sym typeface="Calibri"/>
                </a:rPr>
                <a:t>© 2013 PosterPresentations.com</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    </a:t>
              </a:r>
              <a:r>
                <a:rPr lang="en-US" sz="2400" b="0" i="0" u="none" strike="noStrike" cap="none">
                  <a:solidFill>
                    <a:schemeClr val="lt1"/>
                  </a:solidFill>
                  <a:latin typeface="Calibri"/>
                  <a:ea typeface="Calibri"/>
                  <a:cs typeface="Calibri"/>
                  <a:sym typeface="Calibri"/>
                </a:rPr>
                <a:t>2117 Fourth Street , Unit C        </a:t>
              </a:r>
            </a:p>
            <a:p>
              <a:pPr marL="0" marR="0" lvl="0" indent="0" algn="l" rtl="0">
                <a:lnSpc>
                  <a:spcPct val="108333"/>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     Berkeley CA </a:t>
              </a:r>
              <a:r>
                <a:rPr lang="en-US" sz="2000" b="0" i="0" u="none" strike="noStrike" cap="none">
                  <a:solidFill>
                    <a:schemeClr val="lt1"/>
                  </a:solidFill>
                  <a:latin typeface="Calibri"/>
                  <a:ea typeface="Calibri"/>
                  <a:cs typeface="Calibri"/>
                  <a:sym typeface="Calibri"/>
                </a:rPr>
                <a:t>94710</a:t>
              </a:r>
              <a:r>
                <a:rPr lang="en-US" sz="2400" b="0" i="0" u="none" strike="noStrike" cap="none">
                  <a:solidFill>
                    <a:schemeClr val="lt1"/>
                  </a:solidFill>
                  <a:latin typeface="Calibri"/>
                  <a:ea typeface="Calibri"/>
                  <a:cs typeface="Calibri"/>
                  <a:sym typeface="Calibri"/>
                </a:rPr>
                <a:t/>
              </a: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    </a:t>
              </a:r>
              <a:r>
                <a:rPr lang="en-US" sz="2400" b="1" i="0" u="none" strike="noStrike" cap="none">
                  <a:solidFill>
                    <a:srgbClr val="FFFF00"/>
                  </a:solidFill>
                  <a:latin typeface="Calibri"/>
                  <a:ea typeface="Calibri"/>
                  <a:cs typeface="Calibri"/>
                  <a:sym typeface="Calibri"/>
                </a:rPr>
                <a:t>posterpresenter@gmail.com</a:t>
              </a:r>
            </a:p>
          </p:txBody>
        </p:sp>
      </p:grpSp>
      <p:grpSp>
        <p:nvGrpSpPr>
          <p:cNvPr id="82" name="Shape 82"/>
          <p:cNvGrpSpPr/>
          <p:nvPr/>
        </p:nvGrpSpPr>
        <p:grpSpPr>
          <a:xfrm>
            <a:off x="-11225189" y="0"/>
            <a:ext cx="11018866" cy="32918400"/>
            <a:chOff x="-11225189" y="0"/>
            <a:chExt cx="11018866" cy="32918400"/>
          </a:xfrm>
        </p:grpSpPr>
        <p:sp>
          <p:nvSpPr>
            <p:cNvPr id="83" name="Shape 83"/>
            <p:cNvSpPr/>
            <p:nvPr/>
          </p:nvSpPr>
          <p:spPr>
            <a:xfrm>
              <a:off x="-11216135" y="0"/>
              <a:ext cx="11009812"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3200" b="1" i="0" u="none" strike="noStrike" cap="none">
                  <a:solidFill>
                    <a:srgbClr val="FF0000"/>
                  </a:solidFill>
                  <a:latin typeface="Arial"/>
                  <a:ea typeface="Arial"/>
                  <a:cs typeface="Arial"/>
                  <a:sym typeface="Arial"/>
                </a:rPr>
                <a:t>(—THIS SIDEBAR DOES NOT PRINT—)</a:t>
              </a:r>
            </a:p>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DESIGN GUIDE</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This PowerPoint 2007 template produces a 36”x48” presentation poster. You can use it to create your research poster and save valuable time placing titles, subtitles, text, and graphics. </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We provide a series of online tutorials that will guide you through the poster design process and answer your poster production questions. To view our template tutorials, go online to </a:t>
              </a:r>
              <a:r>
                <a:rPr lang="en-US" sz="2800" b="1" i="0" u="none" strike="noStrike" cap="none">
                  <a:solidFill>
                    <a:srgbClr val="FFC000"/>
                  </a:solidFill>
                  <a:latin typeface="Arial"/>
                  <a:ea typeface="Arial"/>
                  <a:cs typeface="Arial"/>
                  <a:sym typeface="Arial"/>
                </a:rPr>
                <a:t>PosterPresentations.com</a:t>
              </a:r>
              <a:r>
                <a:rPr lang="en-US" sz="2800" b="1" i="0" u="none" strike="noStrike" cap="none">
                  <a:solidFill>
                    <a:schemeClr val="lt1"/>
                  </a:solidFill>
                  <a:latin typeface="Arial"/>
                  <a:ea typeface="Arial"/>
                  <a:cs typeface="Arial"/>
                  <a:sym typeface="Arial"/>
                </a:rPr>
                <a:t> </a:t>
              </a:r>
              <a:r>
                <a:rPr lang="en-US" sz="2800" b="0" i="0" u="none" strike="noStrike" cap="none">
                  <a:solidFill>
                    <a:schemeClr val="lt1"/>
                  </a:solidFill>
                  <a:latin typeface="Arial"/>
                  <a:ea typeface="Arial"/>
                  <a:cs typeface="Arial"/>
                  <a:sym typeface="Arial"/>
                </a:rPr>
                <a:t>and click on HELP DESK.</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When you are ready to print your poster, go online to PosterPresentations.com</a:t>
              </a:r>
              <a:br>
                <a:rPr lang="en-US" sz="2800" b="0" i="0" u="none" strike="noStrike" cap="none">
                  <a:solidFill>
                    <a:schemeClr val="lt1"/>
                  </a:solidFill>
                  <a:latin typeface="Arial"/>
                  <a:ea typeface="Arial"/>
                  <a:cs typeface="Arial"/>
                  <a:sym typeface="Arial"/>
                </a:rPr>
              </a:br>
              <a:endParaRPr lang="en-US"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Need assistance? Call us at </a:t>
              </a:r>
              <a:r>
                <a:rPr lang="en-US" sz="2800" b="0" i="0" u="none" strike="noStrike" cap="none">
                  <a:solidFill>
                    <a:srgbClr val="FFC000"/>
                  </a:solidFill>
                  <a:latin typeface="Arial"/>
                  <a:ea typeface="Arial"/>
                  <a:cs typeface="Arial"/>
                  <a:sym typeface="Arial"/>
                </a:rPr>
                <a:t>1.510.649.3001</a:t>
              </a: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QUICK START</a:t>
              </a:r>
            </a:p>
            <a:p>
              <a:pPr marL="0" marR="0" lvl="0" indent="0" algn="ctr" rtl="0">
                <a:lnSpc>
                  <a:spcPct val="100000"/>
                </a:lnSpc>
                <a:spcBef>
                  <a:spcPts val="0"/>
                </a:spcBef>
                <a:spcAft>
                  <a:spcPts val="0"/>
                </a:spcAft>
                <a:buClr>
                  <a:srgbClr val="000000"/>
                </a:buClr>
                <a:buFont typeface="Arial"/>
                <a:buNone/>
              </a:pPr>
              <a:endParaRPr sz="3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Zoom in and out</a:t>
              </a:r>
            </a:p>
            <a:p>
              <a:pPr marL="1892300" marR="0" lvl="0" indent="-189230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a:t>
              </a:r>
              <a:r>
                <a:rPr lang="en-US" sz="2400" b="0" i="0" u="none" strike="noStrike" cap="none">
                  <a:solidFill>
                    <a:srgbClr val="BFBFBF"/>
                  </a:solidFill>
                  <a:latin typeface="Arial"/>
                  <a:ea typeface="Arial"/>
                  <a:cs typeface="Arial"/>
                  <a:sym typeface="Arial"/>
                </a:rPr>
                <a:t>As you work on your poster zoom in and out to the level that is more comfortable to you. </a:t>
              </a:r>
            </a:p>
            <a:p>
              <a:pPr marL="1892300" marR="0" lvl="0" indent="-1892300" algn="l" rtl="0">
                <a:lnSpc>
                  <a:spcPct val="100000"/>
                </a:lnSpc>
                <a:spcBef>
                  <a:spcPts val="0"/>
                </a:spcBef>
                <a:spcAft>
                  <a:spcPts val="0"/>
                </a:spcAft>
                <a:buClr>
                  <a:srgbClr val="BFBFBF"/>
                </a:buClr>
                <a:buSzPct val="25000"/>
                <a:buFont typeface="Arial"/>
                <a:buNone/>
              </a:pPr>
              <a:r>
                <a:rPr lang="en-US" sz="2400" b="1" i="0" u="none" strike="noStrike" cap="none">
                  <a:solidFill>
                    <a:srgbClr val="BFBFBF"/>
                  </a:solidFill>
                  <a:latin typeface="Arial"/>
                  <a:ea typeface="Arial"/>
                  <a:cs typeface="Arial"/>
                  <a:sym typeface="Arial"/>
                </a:rPr>
                <a:t>	</a:t>
              </a:r>
              <a:r>
                <a:rPr lang="en-US" sz="2400" b="0" i="0" u="none" strike="noStrike" cap="none">
                  <a:solidFill>
                    <a:srgbClr val="BFBFBF"/>
                  </a:solidFill>
                  <a:latin typeface="Arial"/>
                  <a:ea typeface="Arial"/>
                  <a:cs typeface="Arial"/>
                  <a:sym typeface="Arial"/>
                </a:rPr>
                <a:t>Go to VIEW &gt; ZOOM.</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Title, Authors, and Affiliations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FFC000"/>
                </a:buClr>
                <a:buSzPct val="25000"/>
                <a:buFont typeface="Arial"/>
                <a:buNone/>
              </a:pPr>
              <a:r>
                <a:rPr lang="en-US" sz="2400" b="1" i="0" u="none" strike="noStrike" cap="none">
                  <a:solidFill>
                    <a:srgbClr val="FFC000"/>
                  </a:solidFill>
                  <a:latin typeface="Arial"/>
                  <a:ea typeface="Arial"/>
                  <a:cs typeface="Arial"/>
                  <a:sym typeface="Arial"/>
                </a:rPr>
                <a:t>TIP: </a:t>
              </a:r>
              <a:r>
                <a:rPr lang="en-US" sz="2400" b="0" i="0" u="none" strike="noStrike" cap="none">
                  <a:solidFill>
                    <a:srgbClr val="BFBFBF"/>
                  </a:solidFill>
                  <a:latin typeface="Arial"/>
                  <a:ea typeface="Arial"/>
                  <a:cs typeface="Arial"/>
                  <a:sym typeface="Arial"/>
                </a:rPr>
                <a:t>The font size of your title should be bigger than your name(s) and institution name(s).</a:t>
              </a:r>
            </a:p>
            <a:p>
              <a:pPr marL="0" marR="0" lvl="0" indent="0" algn="l" rtl="0">
                <a:lnSpc>
                  <a:spcPct val="100000"/>
                </a:lnSpc>
                <a:spcBef>
                  <a:spcPts val="0"/>
                </a:spcBef>
                <a:spcAft>
                  <a:spcPts val="0"/>
                </a:spcAft>
                <a:buClr>
                  <a:schemeClr val="lt1"/>
                </a:buClr>
                <a:buSzPct val="25000"/>
                <a:buFont typeface="Arial"/>
                <a:buNone/>
              </a:pPr>
              <a:r>
                <a:rPr lang="en-US" sz="2800" b="1" i="0" u="none" strike="noStrike" cap="none">
                  <a:solidFill>
                    <a:schemeClr val="lt1"/>
                  </a:solidFill>
                  <a:latin typeface="Arial"/>
                  <a:ea typeface="Arial"/>
                  <a:cs typeface="Arial"/>
                  <a:sym typeface="Arial"/>
                </a:rPr>
                <a:t/>
              </a:r>
              <a:br>
                <a:rPr lang="en-US" sz="2800" b="1" i="0" u="none" strike="noStrike" cap="none">
                  <a:solidFill>
                    <a:schemeClr val="lt1"/>
                  </a:solidFill>
                  <a:latin typeface="Arial"/>
                  <a:ea typeface="Arial"/>
                  <a:cs typeface="Arial"/>
                  <a:sym typeface="Arial"/>
                </a:rPr>
              </a:br>
              <a:endParaRPr lang="en-US" sz="2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Adding Logos / Seals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FFC000"/>
                </a:buClr>
                <a:buSzPct val="25000"/>
                <a:buFont typeface="Arial"/>
                <a:buNone/>
              </a:pPr>
              <a:r>
                <a:rPr lang="en-US" sz="2400" b="1" i="0" u="none" strike="noStrike" cap="none">
                  <a:solidFill>
                    <a:srgbClr val="FFC000"/>
                  </a:solidFill>
                  <a:latin typeface="Arial"/>
                  <a:ea typeface="Arial"/>
                  <a:cs typeface="Arial"/>
                  <a:sym typeface="Arial"/>
                </a:rPr>
                <a:t>TIP: </a:t>
              </a:r>
              <a:r>
                <a:rPr lang="en-US" sz="2400" b="0" i="0" u="none" strike="noStrike" cap="none">
                  <a:solidFill>
                    <a:srgbClr val="BFBFBF"/>
                  </a:solidFill>
                  <a:latin typeface="Arial"/>
                  <a:ea typeface="Arial"/>
                  <a:cs typeface="Arial"/>
                  <a:sym typeface="Arial"/>
                </a:rPr>
                <a:t>See if your school’s logo is available on our free poster templates page.</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Photographs / Graphics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Image Quality Check</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Zoom in and look at your images at 100% magnification. If they look good they will print well. </a:t>
              </a:r>
            </a:p>
          </p:txBody>
        </p:sp>
        <p:cxnSp>
          <p:nvCxnSpPr>
            <p:cNvPr id="84" name="Shape 84"/>
            <p:cNvCxnSpPr/>
            <p:nvPr/>
          </p:nvCxnSpPr>
          <p:spPr>
            <a:xfrm>
              <a:off x="-11225189" y="8422500"/>
              <a:ext cx="10999746" cy="3341"/>
            </a:xfrm>
            <a:prstGeom prst="straightConnector1">
              <a:avLst/>
            </a:prstGeom>
            <a:noFill/>
            <a:ln w="9525" cap="flat" cmpd="sng">
              <a:solidFill>
                <a:srgbClr val="FFC000"/>
              </a:solidFill>
              <a:prstDash val="solid"/>
              <a:round/>
              <a:headEnd type="none" w="med" len="med"/>
              <a:tailEnd type="none" w="med" len="med"/>
            </a:ln>
          </p:spPr>
        </p:cxnSp>
        <p:pic>
          <p:nvPicPr>
            <p:cNvPr id="85" name="Shape 85"/>
            <p:cNvPicPr preferRelativeResize="0"/>
            <p:nvPr/>
          </p:nvPicPr>
          <p:blipFill rotWithShape="1">
            <a:blip r:embed="rId8">
              <a:alphaModFix/>
            </a:blip>
            <a:srcRect/>
            <a:stretch/>
          </p:blipFill>
          <p:spPr>
            <a:xfrm>
              <a:off x="-10740739" y="10261717"/>
              <a:ext cx="1597666" cy="1201933"/>
            </a:xfrm>
            <a:prstGeom prst="rect">
              <a:avLst/>
            </a:prstGeom>
            <a:noFill/>
            <a:ln>
              <a:noFill/>
            </a:ln>
          </p:spPr>
        </p:pic>
        <p:pic>
          <p:nvPicPr>
            <p:cNvPr id="86" name="Shape 86"/>
            <p:cNvPicPr preferRelativeResize="0"/>
            <p:nvPr/>
          </p:nvPicPr>
          <p:blipFill rotWithShape="1">
            <a:blip r:embed="rId9">
              <a:alphaModFix/>
            </a:blip>
            <a:srcRect/>
            <a:stretch/>
          </p:blipFill>
          <p:spPr>
            <a:xfrm>
              <a:off x="-10732764" y="15696926"/>
              <a:ext cx="9986808" cy="1053596"/>
            </a:xfrm>
            <a:prstGeom prst="rect">
              <a:avLst/>
            </a:prstGeom>
            <a:noFill/>
            <a:ln>
              <a:noFill/>
            </a:ln>
          </p:spPr>
        </p:pic>
        <p:grpSp>
          <p:nvGrpSpPr>
            <p:cNvPr id="87" name="Shape 87"/>
            <p:cNvGrpSpPr/>
            <p:nvPr/>
          </p:nvGrpSpPr>
          <p:grpSpPr>
            <a:xfrm>
              <a:off x="-9744992" y="23540955"/>
              <a:ext cx="7531183" cy="2120440"/>
              <a:chOff x="-4470426" y="11016657"/>
              <a:chExt cx="3470785" cy="974220"/>
            </a:xfrm>
          </p:grpSpPr>
          <p:grpSp>
            <p:nvGrpSpPr>
              <p:cNvPr id="88" name="Shape 88"/>
              <p:cNvGrpSpPr/>
              <p:nvPr/>
            </p:nvGrpSpPr>
            <p:grpSpPr>
              <a:xfrm>
                <a:off x="-2783494" y="11060886"/>
                <a:ext cx="624430" cy="893534"/>
                <a:chOff x="-3958696" y="11117435"/>
                <a:chExt cx="779337" cy="1280429"/>
              </a:xfrm>
            </p:grpSpPr>
            <p:pic>
              <p:nvPicPr>
                <p:cNvPr id="89" name="Shape 89"/>
                <p:cNvPicPr preferRelativeResize="0"/>
                <p:nvPr/>
              </p:nvPicPr>
              <p:blipFill rotWithShape="1">
                <a:blip r:embed="rId10">
                  <a:alphaModFix/>
                </a:blip>
                <a:srcRect/>
                <a:stretch/>
              </p:blipFill>
              <p:spPr>
                <a:xfrm>
                  <a:off x="-3948160" y="11117435"/>
                  <a:ext cx="768801" cy="1090856"/>
                </a:xfrm>
                <a:prstGeom prst="rect">
                  <a:avLst/>
                </a:prstGeom>
                <a:noFill/>
                <a:ln>
                  <a:noFill/>
                </a:ln>
              </p:spPr>
            </p:pic>
            <p:sp>
              <p:nvSpPr>
                <p:cNvPr id="90" name="Shape 90"/>
                <p:cNvSpPr txBox="1"/>
                <p:nvPr/>
              </p:nvSpPr>
              <p:spPr>
                <a:xfrm>
                  <a:off x="-3958696" y="12114178"/>
                  <a:ext cx="779337" cy="283687"/>
                </a:xfrm>
                <a:prstGeom prst="rect">
                  <a:avLst/>
                </a:prstGeom>
                <a:solidFill>
                  <a:schemeClr val="accent1"/>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600" b="1" i="0" u="none" strike="noStrike" cap="none">
                      <a:solidFill>
                        <a:schemeClr val="dk1"/>
                      </a:solidFill>
                      <a:latin typeface="Calibri"/>
                      <a:ea typeface="Calibri"/>
                      <a:cs typeface="Calibri"/>
                      <a:sym typeface="Calibri"/>
                    </a:rPr>
                    <a:t>ORIGINAL</a:t>
                  </a:r>
                </a:p>
              </p:txBody>
            </p:sp>
          </p:grpSp>
          <p:grpSp>
            <p:nvGrpSpPr>
              <p:cNvPr id="91" name="Shape 91"/>
              <p:cNvGrpSpPr/>
              <p:nvPr/>
            </p:nvGrpSpPr>
            <p:grpSpPr>
              <a:xfrm>
                <a:off x="-2033157" y="11060889"/>
                <a:ext cx="1033516" cy="893527"/>
                <a:chOff x="-2921738" y="11200127"/>
                <a:chExt cx="1420279" cy="1227901"/>
              </a:xfrm>
            </p:grpSpPr>
            <p:pic>
              <p:nvPicPr>
                <p:cNvPr id="92" name="Shape 92"/>
                <p:cNvPicPr preferRelativeResize="0"/>
                <p:nvPr/>
              </p:nvPicPr>
              <p:blipFill rotWithShape="1">
                <a:blip r:embed="rId10">
                  <a:alphaModFix/>
                </a:blip>
                <a:srcRect/>
                <a:stretch/>
              </p:blipFill>
              <p:spPr>
                <a:xfrm>
                  <a:off x="-2921738" y="11200127"/>
                  <a:ext cx="1420279" cy="1029692"/>
                </a:xfrm>
                <a:prstGeom prst="rect">
                  <a:avLst/>
                </a:prstGeom>
                <a:noFill/>
                <a:ln>
                  <a:noFill/>
                </a:ln>
              </p:spPr>
            </p:pic>
            <p:sp>
              <p:nvSpPr>
                <p:cNvPr id="93" name="Shape 93"/>
                <p:cNvSpPr txBox="1"/>
                <p:nvPr/>
              </p:nvSpPr>
              <p:spPr>
                <a:xfrm>
                  <a:off x="-2918991" y="12175417"/>
                  <a:ext cx="1417531" cy="252612"/>
                </a:xfrm>
                <a:prstGeom prst="rect">
                  <a:avLst/>
                </a:prstGeom>
                <a:solidFill>
                  <a:srgbClr val="FF0000"/>
                </a:solidFill>
                <a:ln>
                  <a:noFill/>
                </a:ln>
              </p:spPr>
              <p:txBody>
                <a:bodyPr lIns="457200" tIns="91425" rIns="457200" bIns="91425"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400" b="1" i="0" u="none" strike="noStrike" cap="none">
                      <a:solidFill>
                        <a:schemeClr val="lt1"/>
                      </a:solidFill>
                      <a:latin typeface="Calibri"/>
                      <a:ea typeface="Calibri"/>
                      <a:cs typeface="Calibri"/>
                      <a:sym typeface="Calibri"/>
                    </a:rPr>
                    <a:t>DISTORTED</a:t>
                  </a:r>
                </a:p>
              </p:txBody>
            </p:sp>
          </p:grpSp>
          <p:pic>
            <p:nvPicPr>
              <p:cNvPr id="94" name="Shape 94"/>
              <p:cNvPicPr preferRelativeResize="0"/>
              <p:nvPr/>
            </p:nvPicPr>
            <p:blipFill rotWithShape="1">
              <a:blip r:embed="rId11">
                <a:alphaModFix/>
              </a:blip>
              <a:srcRect/>
              <a:stretch/>
            </p:blipFill>
            <p:spPr>
              <a:xfrm>
                <a:off x="-4470426" y="11016657"/>
                <a:ext cx="1098740" cy="847759"/>
              </a:xfrm>
              <a:prstGeom prst="rect">
                <a:avLst/>
              </a:prstGeom>
              <a:noFill/>
              <a:ln>
                <a:noFill/>
              </a:ln>
            </p:spPr>
          </p:pic>
          <p:sp>
            <p:nvSpPr>
              <p:cNvPr id="95" name="Shape 95"/>
              <p:cNvSpPr txBox="1"/>
              <p:nvPr/>
            </p:nvSpPr>
            <p:spPr>
              <a:xfrm>
                <a:off x="-4440600" y="11665645"/>
                <a:ext cx="1035685" cy="325231"/>
              </a:xfrm>
              <a:prstGeom prst="rect">
                <a:avLst/>
              </a:prstGeom>
              <a:no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600" b="0" i="0" u="none" strike="noStrike" cap="none">
                    <a:solidFill>
                      <a:schemeClr val="lt1"/>
                    </a:solidFill>
                    <a:latin typeface="Calibri"/>
                    <a:ea typeface="Calibri"/>
                    <a:cs typeface="Calibri"/>
                    <a:sym typeface="Calibri"/>
                  </a:rPr>
                  <a:t>Corner handles</a:t>
                </a:r>
              </a:p>
            </p:txBody>
          </p:sp>
        </p:grpSp>
        <p:grpSp>
          <p:nvGrpSpPr>
            <p:cNvPr id="96" name="Shape 96"/>
            <p:cNvGrpSpPr/>
            <p:nvPr/>
          </p:nvGrpSpPr>
          <p:grpSpPr>
            <a:xfrm>
              <a:off x="-10398792" y="27751407"/>
              <a:ext cx="9323011" cy="2453251"/>
              <a:chOff x="-4754996" y="12734134"/>
              <a:chExt cx="4296558" cy="1127127"/>
            </a:xfrm>
          </p:grpSpPr>
          <p:pic>
            <p:nvPicPr>
              <p:cNvPr id="97" name="Shape 97"/>
              <p:cNvPicPr preferRelativeResize="0"/>
              <p:nvPr/>
            </p:nvPicPr>
            <p:blipFill rotWithShape="1">
              <a:blip r:embed="rId12">
                <a:alphaModFix/>
              </a:blip>
              <a:srcRect/>
              <a:stretch/>
            </p:blipFill>
            <p:spPr>
              <a:xfrm>
                <a:off x="-4533346" y="12734142"/>
                <a:ext cx="1828800" cy="1117598"/>
              </a:xfrm>
              <a:prstGeom prst="rect">
                <a:avLst/>
              </a:prstGeom>
              <a:noFill/>
              <a:ln>
                <a:noFill/>
              </a:ln>
            </p:spPr>
          </p:pic>
          <p:pic>
            <p:nvPicPr>
              <p:cNvPr id="98" name="Shape 98"/>
              <p:cNvPicPr preferRelativeResize="0"/>
              <p:nvPr/>
            </p:nvPicPr>
            <p:blipFill rotWithShape="1">
              <a:blip r:embed="rId13">
                <a:alphaModFix/>
              </a:blip>
              <a:srcRect/>
              <a:stretch/>
            </p:blipFill>
            <p:spPr>
              <a:xfrm>
                <a:off x="-2456641" y="12737835"/>
                <a:ext cx="1828800" cy="1117598"/>
              </a:xfrm>
              <a:prstGeom prst="rect">
                <a:avLst/>
              </a:prstGeom>
              <a:noFill/>
              <a:ln>
                <a:noFill/>
              </a:ln>
            </p:spPr>
          </p:pic>
          <p:sp>
            <p:nvSpPr>
              <p:cNvPr id="99" name="Shape 99"/>
              <p:cNvSpPr txBox="1"/>
              <p:nvPr/>
            </p:nvSpPr>
            <p:spPr>
              <a:xfrm rot="-5400000">
                <a:off x="-5235785" y="13214923"/>
                <a:ext cx="1117601" cy="156023"/>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92D050"/>
                  </a:buClr>
                  <a:buSzPct val="25000"/>
                  <a:buFont typeface="Calibri"/>
                  <a:buNone/>
                </a:pPr>
                <a:r>
                  <a:rPr lang="en-US" sz="1600" b="0" i="0" u="none" strike="noStrike" cap="none">
                    <a:solidFill>
                      <a:srgbClr val="92D050"/>
                    </a:solidFill>
                    <a:latin typeface="Calibri"/>
                    <a:ea typeface="Calibri"/>
                    <a:cs typeface="Calibri"/>
                    <a:sym typeface="Calibri"/>
                  </a:rPr>
                  <a:t>Good </a:t>
                </a:r>
                <a:r>
                  <a:rPr lang="en-US" sz="1600" b="0" i="0" u="none" strike="noStrike" cap="none">
                    <a:solidFill>
                      <a:schemeClr val="lt1"/>
                    </a:solidFill>
                    <a:latin typeface="Calibri"/>
                    <a:ea typeface="Calibri"/>
                    <a:cs typeface="Calibri"/>
                    <a:sym typeface="Calibri"/>
                  </a:rPr>
                  <a:t>printing quality</a:t>
                </a:r>
              </a:p>
            </p:txBody>
          </p:sp>
          <p:sp>
            <p:nvSpPr>
              <p:cNvPr id="100" name="Shape 100"/>
              <p:cNvSpPr txBox="1"/>
              <p:nvPr/>
            </p:nvSpPr>
            <p:spPr>
              <a:xfrm rot="-5400000">
                <a:off x="-1095250" y="13224450"/>
                <a:ext cx="1117601" cy="156023"/>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1600" b="0" i="0" u="none" strike="noStrike" cap="none">
                    <a:solidFill>
                      <a:srgbClr val="FF0000"/>
                    </a:solidFill>
                    <a:latin typeface="Calibri"/>
                    <a:ea typeface="Calibri"/>
                    <a:cs typeface="Calibri"/>
                    <a:sym typeface="Calibri"/>
                  </a:rPr>
                  <a:t>Bad </a:t>
                </a:r>
                <a:r>
                  <a:rPr lang="en-US" sz="1600" b="0" i="0" u="none" strike="noStrike" cap="none">
                    <a:solidFill>
                      <a:schemeClr val="lt1"/>
                    </a:solidFill>
                    <a:latin typeface="Calibri"/>
                    <a:ea typeface="Calibri"/>
                    <a:cs typeface="Calibri"/>
                    <a:sym typeface="Calibri"/>
                  </a:rPr>
                  <a:t>printing quality</a:t>
                </a:r>
              </a:p>
            </p:txBody>
          </p:sp>
        </p:gr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2C3F71"/>
            </a:gs>
            <a:gs pos="34000">
              <a:srgbClr val="B3BBC9"/>
            </a:gs>
            <a:gs pos="100000">
              <a:srgbClr val="E1E7F4"/>
            </a:gs>
          </a:gsLst>
          <a:lin ang="16200038" scaled="0"/>
        </a:gradFill>
        <a:effectLst/>
      </p:bgPr>
    </p:bg>
    <p:spTree>
      <p:nvGrpSpPr>
        <p:cNvPr id="1" name="Shape 119"/>
        <p:cNvGrpSpPr/>
        <p:nvPr/>
      </p:nvGrpSpPr>
      <p:grpSpPr>
        <a:xfrm>
          <a:off x="0" y="0"/>
          <a:ext cx="0" cy="0"/>
          <a:chOff x="0" y="0"/>
          <a:chExt cx="0" cy="0"/>
        </a:xfrm>
      </p:grpSpPr>
      <p:sp>
        <p:nvSpPr>
          <p:cNvPr id="120" name="Shape 120"/>
          <p:cNvSpPr/>
          <p:nvPr/>
        </p:nvSpPr>
        <p:spPr>
          <a:xfrm>
            <a:off x="0" y="0"/>
            <a:ext cx="43891199" cy="4800600"/>
          </a:xfrm>
          <a:prstGeom prst="rect">
            <a:avLst/>
          </a:prstGeom>
          <a:solidFill>
            <a:srgbClr val="425EA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121" name="Shape 121"/>
          <p:cNvSpPr/>
          <p:nvPr/>
        </p:nvSpPr>
        <p:spPr>
          <a:xfrm>
            <a:off x="0" y="4805362"/>
            <a:ext cx="43891199" cy="152399"/>
          </a:xfrm>
          <a:prstGeom prst="rect">
            <a:avLst/>
          </a:prstGeom>
          <a:solidFill>
            <a:srgbClr val="2C3F7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122" name="Shape 122"/>
          <p:cNvSpPr txBox="1"/>
          <p:nvPr/>
        </p:nvSpPr>
        <p:spPr>
          <a:xfrm>
            <a:off x="1484175" y="32232600"/>
            <a:ext cx="2514599" cy="336819"/>
          </a:xfrm>
          <a:prstGeom prst="rect">
            <a:avLst/>
          </a:prstGeom>
          <a:noFill/>
          <a:ln>
            <a:noFill/>
          </a:ln>
        </p:spPr>
        <p:txBody>
          <a:bodyPr lIns="91250" tIns="45600" rIns="91250" bIns="45600" anchor="t" anchorCtr="0">
            <a:noAutofit/>
          </a:bodyPr>
          <a:lstStyle/>
          <a:p>
            <a:pPr marL="0" marR="0" lvl="0" indent="0" algn="l" rtl="0">
              <a:lnSpc>
                <a:spcPct val="65000"/>
              </a:lnSpc>
              <a:spcBef>
                <a:spcPts val="0"/>
              </a:spcBef>
              <a:spcAft>
                <a:spcPts val="0"/>
              </a:spcAft>
              <a:buClr>
                <a:srgbClr val="BFBFBF"/>
              </a:buClr>
              <a:buSzPct val="25000"/>
              <a:buFont typeface="Arial"/>
              <a:buNone/>
            </a:pPr>
            <a:r>
              <a:rPr lang="en-US" sz="500" b="1" i="0" u="none" strike="noStrike" cap="none">
                <a:solidFill>
                  <a:srgbClr val="BFBFBF"/>
                </a:solidFill>
                <a:latin typeface="Arial"/>
                <a:ea typeface="Arial"/>
                <a:cs typeface="Arial"/>
                <a:sym typeface="Arial"/>
              </a:rPr>
              <a:t>RESEARCH POSTER PRESENTATION DESIGN © 2012</a:t>
            </a:r>
          </a:p>
          <a:p>
            <a:pPr marL="0" marR="0" lvl="0" indent="0" algn="l" rtl="0">
              <a:lnSpc>
                <a:spcPct val="65000"/>
              </a:lnSpc>
              <a:spcBef>
                <a:spcPts val="550"/>
              </a:spcBef>
              <a:spcAft>
                <a:spcPts val="0"/>
              </a:spcAft>
              <a:buClr>
                <a:srgbClr val="BFBFBF"/>
              </a:buClr>
              <a:buSzPct val="25000"/>
              <a:buFont typeface="Arial"/>
              <a:buNone/>
            </a:pPr>
            <a:r>
              <a:rPr lang="en-US" sz="1100" b="1" i="0" u="none" strike="noStrike" cap="none">
                <a:solidFill>
                  <a:srgbClr val="BFBFBF"/>
                </a:solidFill>
                <a:latin typeface="Arial"/>
                <a:ea typeface="Arial"/>
                <a:cs typeface="Arial"/>
                <a:sym typeface="Arial"/>
              </a:rPr>
              <a:t>www.PosterPresentations.com</a:t>
            </a:r>
          </a:p>
        </p:txBody>
      </p:sp>
      <p:sp>
        <p:nvSpPr>
          <p:cNvPr id="123" name="Shape 123"/>
          <p:cNvSpPr/>
          <p:nvPr/>
        </p:nvSpPr>
        <p:spPr>
          <a:xfrm>
            <a:off x="922337" y="5257800"/>
            <a:ext cx="10050461"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24" name="Shape 124"/>
          <p:cNvSpPr/>
          <p:nvPr/>
        </p:nvSpPr>
        <p:spPr>
          <a:xfrm>
            <a:off x="32918400" y="5257800"/>
            <a:ext cx="10050461"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25" name="Shape 125"/>
          <p:cNvSpPr/>
          <p:nvPr/>
        </p:nvSpPr>
        <p:spPr>
          <a:xfrm>
            <a:off x="11583192" y="5267325"/>
            <a:ext cx="20724812" cy="26736674"/>
          </a:xfrm>
          <a:prstGeom prst="roundRect">
            <a:avLst>
              <a:gd name="adj" fmla="val 2853"/>
            </a:avLst>
          </a:prstGeom>
          <a:gradFill>
            <a:gsLst>
              <a:gs pos="0">
                <a:srgbClr val="CDD2DE"/>
              </a:gs>
              <a:gs pos="100000">
                <a:srgbClr val="F3F5FA"/>
              </a:gs>
            </a:gsLst>
            <a:lin ang="16200000" scaled="0"/>
          </a:gradFill>
          <a:ln w="25400" cap="flat" cmpd="sng">
            <a:solidFill>
              <a:srgbClr val="2C3F71">
                <a:alpha val="57254"/>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grpSp>
        <p:nvGrpSpPr>
          <p:cNvPr id="126" name="Shape 126"/>
          <p:cNvGrpSpPr/>
          <p:nvPr/>
        </p:nvGrpSpPr>
        <p:grpSpPr>
          <a:xfrm>
            <a:off x="44157837" y="-55065"/>
            <a:ext cx="11062138" cy="32973464"/>
            <a:chOff x="44157837" y="-55065"/>
            <a:chExt cx="11062138" cy="32973464"/>
          </a:xfrm>
        </p:grpSpPr>
        <p:sp>
          <p:nvSpPr>
            <p:cNvPr id="127" name="Shape 127"/>
            <p:cNvSpPr/>
            <p:nvPr/>
          </p:nvSpPr>
          <p:spPr>
            <a:xfrm>
              <a:off x="44157837" y="-55065"/>
              <a:ext cx="11062138" cy="32973464"/>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QUICK START (cont.)</a:t>
              </a:r>
            </a:p>
            <a:p>
              <a:pPr marL="0" marR="0" lvl="0" indent="0" algn="ctr" rtl="0">
                <a:lnSpc>
                  <a:spcPct val="100000"/>
                </a:lnSpc>
                <a:spcBef>
                  <a:spcPts val="0"/>
                </a:spcBef>
                <a:spcAft>
                  <a:spcPts val="0"/>
                </a:spcAft>
                <a:buClr>
                  <a:srgbClr val="000000"/>
                </a:buClr>
                <a:buFont typeface="Arial"/>
                <a:buNone/>
              </a:pPr>
              <a:endParaRPr sz="3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change the template color theme</a:t>
              </a:r>
            </a:p>
            <a:p>
              <a:pPr marL="0" marR="0" lvl="2"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marR="0" lvl="2"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add Text</a:t>
              </a:r>
            </a:p>
            <a:p>
              <a:pPr marL="3265488" marR="0" lvl="2" indent="-1587"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1518341" marR="0" lvl="2" indent="-7041"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 </a:t>
              </a:r>
              <a:r>
                <a:rPr lang="en-US" sz="3200" b="1" i="0" u="none" strike="noStrike" cap="none">
                  <a:solidFill>
                    <a:srgbClr val="FFC000"/>
                  </a:solidFill>
                  <a:latin typeface="Arial"/>
                  <a:ea typeface="Arial"/>
                  <a:cs typeface="Arial"/>
                  <a:sym typeface="Arial"/>
                </a:rPr>
                <a:t>Text size</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Adjust the size of your text based on how much content you have to present. The default template text offers a good starting point. Follow the conference requirements.</a:t>
              </a:r>
            </a:p>
            <a:p>
              <a:pPr marL="1518341" marR="0" lvl="2" indent="-7041"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add Tables</a:t>
              </a:r>
            </a:p>
            <a:p>
              <a:pPr marL="1730375" marR="0" lvl="1" indent="-3175"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To add a table from scratch go to the INSERT menu and </a:t>
              </a:r>
              <a:br>
                <a:rPr lang="en-US" sz="2400" b="0" i="0" u="none" strike="noStrike" cap="none">
                  <a:solidFill>
                    <a:srgbClr val="BFBFBF"/>
                  </a:solidFill>
                  <a:latin typeface="Arial"/>
                  <a:ea typeface="Arial"/>
                  <a:cs typeface="Arial"/>
                  <a:sym typeface="Arial"/>
                </a:rPr>
              </a:br>
              <a:r>
                <a:rPr lang="en-US" sz="2400" b="0" i="0" u="none" strike="noStrike" cap="none">
                  <a:solidFill>
                    <a:srgbClr val="BFBFBF"/>
                  </a:solidFill>
                  <a:latin typeface="Arial"/>
                  <a:ea typeface="Arial"/>
                  <a:cs typeface="Arial"/>
                  <a:sym typeface="Arial"/>
                </a:rPr>
                <a:t>click on TABLE. A drop-down box will help you select rows and columns. </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Graphs / Charts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change the column configuration</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chemeClr val="lt1"/>
                </a:buClr>
                <a:buFont typeface="Calibri"/>
                <a:buNone/>
              </a:pPr>
              <a:endParaRPr sz="32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How to remove the info bars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Save your work</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Save your template as a PowerPoint document. For printing, save as PowerPoint of “Print-quality” PDF.</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Print your poster</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chemeClr val="lt1"/>
                </a:buClr>
                <a:buFont typeface="Calibri"/>
                <a:buNone/>
              </a:pPr>
              <a:endParaRPr sz="2800" b="0" i="0" u="none" strike="noStrike" cap="none">
                <a:solidFill>
                  <a:srgbClr val="BFBFBF"/>
                </a:solidFill>
                <a:latin typeface="Arial"/>
                <a:ea typeface="Arial"/>
                <a:cs typeface="Arial"/>
                <a:sym typeface="Arial"/>
              </a:endParaRPr>
            </a:p>
          </p:txBody>
        </p:sp>
        <p:pic>
          <p:nvPicPr>
            <p:cNvPr id="128" name="Shape 128"/>
            <p:cNvPicPr preferRelativeResize="0"/>
            <p:nvPr/>
          </p:nvPicPr>
          <p:blipFill rotWithShape="1">
            <a:blip r:embed="rId3">
              <a:alphaModFix/>
            </a:blip>
            <a:srcRect/>
            <a:stretch/>
          </p:blipFill>
          <p:spPr>
            <a:xfrm>
              <a:off x="46915678" y="3349444"/>
              <a:ext cx="5586150" cy="2063772"/>
            </a:xfrm>
            <a:prstGeom prst="rect">
              <a:avLst/>
            </a:prstGeom>
            <a:noFill/>
            <a:ln>
              <a:noFill/>
            </a:ln>
          </p:spPr>
        </p:pic>
        <p:pic>
          <p:nvPicPr>
            <p:cNvPr id="129" name="Shape 129"/>
            <p:cNvPicPr preferRelativeResize="0"/>
            <p:nvPr/>
          </p:nvPicPr>
          <p:blipFill rotWithShape="1">
            <a:blip r:embed="rId4">
              <a:alphaModFix/>
            </a:blip>
            <a:srcRect/>
            <a:stretch/>
          </p:blipFill>
          <p:spPr>
            <a:xfrm>
              <a:off x="44621818" y="7740039"/>
              <a:ext cx="2969583" cy="1370575"/>
            </a:xfrm>
            <a:prstGeom prst="rect">
              <a:avLst/>
            </a:prstGeom>
            <a:noFill/>
            <a:ln>
              <a:noFill/>
            </a:ln>
          </p:spPr>
        </p:pic>
        <p:pic>
          <p:nvPicPr>
            <p:cNvPr id="130" name="Shape 130"/>
            <p:cNvPicPr preferRelativeResize="0"/>
            <p:nvPr/>
          </p:nvPicPr>
          <p:blipFill rotWithShape="1">
            <a:blip r:embed="rId5">
              <a:alphaModFix/>
            </a:blip>
            <a:srcRect/>
            <a:stretch/>
          </p:blipFill>
          <p:spPr>
            <a:xfrm>
              <a:off x="44629618" y="12347263"/>
              <a:ext cx="1482266" cy="992161"/>
            </a:xfrm>
            <a:prstGeom prst="rect">
              <a:avLst/>
            </a:prstGeom>
            <a:noFill/>
            <a:ln>
              <a:noFill/>
            </a:ln>
          </p:spPr>
        </p:pic>
        <p:grpSp>
          <p:nvGrpSpPr>
            <p:cNvPr id="131" name="Shape 131"/>
            <p:cNvGrpSpPr/>
            <p:nvPr/>
          </p:nvGrpSpPr>
          <p:grpSpPr>
            <a:xfrm>
              <a:off x="44487210" y="29414563"/>
              <a:ext cx="10354212" cy="1265612"/>
              <a:chOff x="44200453" y="28362387"/>
              <a:chExt cx="9771398" cy="1090622"/>
            </a:xfrm>
          </p:grpSpPr>
          <p:sp>
            <p:nvSpPr>
              <p:cNvPr id="132" name="Shape 132"/>
              <p:cNvSpPr/>
              <p:nvPr/>
            </p:nvSpPr>
            <p:spPr>
              <a:xfrm>
                <a:off x="44200453" y="28362387"/>
                <a:ext cx="9771398" cy="109062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pic>
            <p:nvPicPr>
              <p:cNvPr id="133" name="Shape 133" descr="http://t2.gstatic.com/images?q=tbn:ANd9GcR4APHC6TT9w54M2zn_pvCiBxUNcspYPoVxirLRphBoJabfSvu7zw">
                <a:hlinkClick r:id="rId6"/>
              </p:cNvPr>
              <p:cNvPicPr preferRelativeResize="0"/>
              <p:nvPr/>
            </p:nvPicPr>
            <p:blipFill rotWithShape="1">
              <a:blip r:embed="rId7">
                <a:alphaModFix/>
              </a:blip>
              <a:srcRect/>
              <a:stretch/>
            </p:blipFill>
            <p:spPr>
              <a:xfrm>
                <a:off x="44326393" y="28460718"/>
                <a:ext cx="914400" cy="914399"/>
              </a:xfrm>
              <a:prstGeom prst="rect">
                <a:avLst/>
              </a:prstGeom>
              <a:noFill/>
              <a:ln>
                <a:noFill/>
              </a:ln>
            </p:spPr>
          </p:pic>
          <p:sp>
            <p:nvSpPr>
              <p:cNvPr id="134" name="Shape 134"/>
              <p:cNvSpPr txBox="1"/>
              <p:nvPr/>
            </p:nvSpPr>
            <p:spPr>
              <a:xfrm>
                <a:off x="45300662" y="28552306"/>
                <a:ext cx="8671189" cy="7160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b="0" i="0" u="none" strike="noStrike" cap="none">
                    <a:solidFill>
                      <a:schemeClr val="dk2"/>
                    </a:solidFill>
                    <a:latin typeface="Arial"/>
                    <a:ea typeface="Arial"/>
                    <a:cs typeface="Arial"/>
                    <a:sym typeface="Arial"/>
                  </a:rPr>
                  <a:t>Student discounts are available on our Facebook page.</a:t>
                </a:r>
                <a:br>
                  <a:rPr lang="en-US" sz="2400" b="0" i="0" u="none" strike="noStrike" cap="none">
                    <a:solidFill>
                      <a:schemeClr val="dk2"/>
                    </a:solidFill>
                    <a:latin typeface="Arial"/>
                    <a:ea typeface="Arial"/>
                    <a:cs typeface="Arial"/>
                    <a:sym typeface="Arial"/>
                  </a:rPr>
                </a:br>
                <a:r>
                  <a:rPr lang="en-US" sz="2400" b="0" i="0" u="none" strike="noStrike" cap="none">
                    <a:solidFill>
                      <a:schemeClr val="dk2"/>
                    </a:solidFill>
                    <a:latin typeface="Arial"/>
                    <a:ea typeface="Arial"/>
                    <a:cs typeface="Arial"/>
                    <a:sym typeface="Arial"/>
                  </a:rPr>
                  <a:t>Go to </a:t>
                </a:r>
                <a:r>
                  <a:rPr lang="en-US" sz="2400" b="0" i="0" u="sng" strike="noStrike" cap="none">
                    <a:solidFill>
                      <a:schemeClr val="dk2"/>
                    </a:solidFill>
                    <a:latin typeface="Arial"/>
                    <a:ea typeface="Arial"/>
                    <a:cs typeface="Arial"/>
                    <a:sym typeface="Arial"/>
                  </a:rPr>
                  <a:t>PosterPresentations.com</a:t>
                </a:r>
                <a:r>
                  <a:rPr lang="en-US" sz="2400" b="0" i="0" u="none" strike="noStrike" cap="none">
                    <a:solidFill>
                      <a:schemeClr val="dk2"/>
                    </a:solidFill>
                    <a:latin typeface="Arial"/>
                    <a:ea typeface="Arial"/>
                    <a:cs typeface="Arial"/>
                    <a:sym typeface="Arial"/>
                  </a:rPr>
                  <a:t> and click on the FB icon. </a:t>
                </a:r>
              </a:p>
            </p:txBody>
          </p:sp>
        </p:grpSp>
        <p:sp>
          <p:nvSpPr>
            <p:cNvPr id="135" name="Shape 135"/>
            <p:cNvSpPr txBox="1"/>
            <p:nvPr/>
          </p:nvSpPr>
          <p:spPr>
            <a:xfrm>
              <a:off x="44262809" y="31169781"/>
              <a:ext cx="6870215" cy="1399637"/>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spcAft>
                  <a:spcPts val="0"/>
                </a:spcAft>
                <a:buClr>
                  <a:schemeClr val="lt1"/>
                </a:buClr>
                <a:buSzPct val="25000"/>
                <a:buFont typeface="Calibri"/>
                <a:buNone/>
              </a:pPr>
              <a:r>
                <a:rPr lang="en-US" sz="2800" b="0" i="0" u="none" strike="noStrike" cap="none">
                  <a:solidFill>
                    <a:schemeClr val="lt1"/>
                  </a:solidFill>
                  <a:latin typeface="Calibri"/>
                  <a:ea typeface="Calibri"/>
                  <a:cs typeface="Calibri"/>
                  <a:sym typeface="Calibri"/>
                </a:rPr>
                <a:t>© 2013 PosterPresentations.com</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    </a:t>
              </a:r>
              <a:r>
                <a:rPr lang="en-US" sz="2400" b="0" i="0" u="none" strike="noStrike" cap="none">
                  <a:solidFill>
                    <a:schemeClr val="lt1"/>
                  </a:solidFill>
                  <a:latin typeface="Calibri"/>
                  <a:ea typeface="Calibri"/>
                  <a:cs typeface="Calibri"/>
                  <a:sym typeface="Calibri"/>
                </a:rPr>
                <a:t>2117 Fourth Street , Unit C        </a:t>
              </a:r>
            </a:p>
            <a:p>
              <a:pPr marL="0" marR="0" lvl="0" indent="0" algn="l" rtl="0">
                <a:lnSpc>
                  <a:spcPct val="108333"/>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     Berkeley CA </a:t>
              </a:r>
              <a:r>
                <a:rPr lang="en-US" sz="2000" b="0" i="0" u="none" strike="noStrike" cap="none">
                  <a:solidFill>
                    <a:schemeClr val="lt1"/>
                  </a:solidFill>
                  <a:latin typeface="Calibri"/>
                  <a:ea typeface="Calibri"/>
                  <a:cs typeface="Calibri"/>
                  <a:sym typeface="Calibri"/>
                </a:rPr>
                <a:t>94710</a:t>
              </a:r>
              <a:r>
                <a:rPr lang="en-US" sz="2400" b="0" i="0" u="none" strike="noStrike" cap="none">
                  <a:solidFill>
                    <a:schemeClr val="lt1"/>
                  </a:solidFill>
                  <a:latin typeface="Calibri"/>
                  <a:ea typeface="Calibri"/>
                  <a:cs typeface="Calibri"/>
                  <a:sym typeface="Calibri"/>
                </a:rPr>
                <a:t/>
              </a: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    </a:t>
              </a:r>
              <a:r>
                <a:rPr lang="en-US" sz="2400" b="1" i="0" u="none" strike="noStrike" cap="none">
                  <a:solidFill>
                    <a:srgbClr val="FFFF00"/>
                  </a:solidFill>
                  <a:latin typeface="Calibri"/>
                  <a:ea typeface="Calibri"/>
                  <a:cs typeface="Calibri"/>
                  <a:sym typeface="Calibri"/>
                </a:rPr>
                <a:t>posterpresenter@gmail.com</a:t>
              </a:r>
            </a:p>
          </p:txBody>
        </p:sp>
      </p:grpSp>
      <p:grpSp>
        <p:nvGrpSpPr>
          <p:cNvPr id="136" name="Shape 136"/>
          <p:cNvGrpSpPr/>
          <p:nvPr/>
        </p:nvGrpSpPr>
        <p:grpSpPr>
          <a:xfrm>
            <a:off x="-11225189" y="0"/>
            <a:ext cx="11018866" cy="32918400"/>
            <a:chOff x="-11225189" y="0"/>
            <a:chExt cx="11018866" cy="32918400"/>
          </a:xfrm>
        </p:grpSpPr>
        <p:sp>
          <p:nvSpPr>
            <p:cNvPr id="137" name="Shape 137"/>
            <p:cNvSpPr/>
            <p:nvPr/>
          </p:nvSpPr>
          <p:spPr>
            <a:xfrm>
              <a:off x="-11216135" y="0"/>
              <a:ext cx="11009812"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3200" b="1" i="0" u="none" strike="noStrike" cap="none">
                  <a:solidFill>
                    <a:srgbClr val="FF0000"/>
                  </a:solidFill>
                  <a:latin typeface="Arial"/>
                  <a:ea typeface="Arial"/>
                  <a:cs typeface="Arial"/>
                  <a:sym typeface="Arial"/>
                </a:rPr>
                <a:t>(—THIS SIDEBAR DOES NOT PRINT—)</a:t>
              </a:r>
            </a:p>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DESIGN GUIDE</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This PowerPoint 2007 template produces a 36”x48” presentation poster. You can use it to create your research poster and save valuable time placing titles, subtitles, text, and graphics. </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We provide a series of online tutorials that will guide you through the poster design process and answer your poster production questions. To view our template tutorials, go online to </a:t>
              </a:r>
              <a:r>
                <a:rPr lang="en-US" sz="2800" b="1" i="0" u="none" strike="noStrike" cap="none">
                  <a:solidFill>
                    <a:srgbClr val="FFC000"/>
                  </a:solidFill>
                  <a:latin typeface="Arial"/>
                  <a:ea typeface="Arial"/>
                  <a:cs typeface="Arial"/>
                  <a:sym typeface="Arial"/>
                </a:rPr>
                <a:t>PosterPresentations.com</a:t>
              </a:r>
              <a:r>
                <a:rPr lang="en-US" sz="2800" b="1" i="0" u="none" strike="noStrike" cap="none">
                  <a:solidFill>
                    <a:schemeClr val="lt1"/>
                  </a:solidFill>
                  <a:latin typeface="Arial"/>
                  <a:ea typeface="Arial"/>
                  <a:cs typeface="Arial"/>
                  <a:sym typeface="Arial"/>
                </a:rPr>
                <a:t> </a:t>
              </a:r>
              <a:r>
                <a:rPr lang="en-US" sz="2800" b="0" i="0" u="none" strike="noStrike" cap="none">
                  <a:solidFill>
                    <a:schemeClr val="lt1"/>
                  </a:solidFill>
                  <a:latin typeface="Arial"/>
                  <a:ea typeface="Arial"/>
                  <a:cs typeface="Arial"/>
                  <a:sym typeface="Arial"/>
                </a:rPr>
                <a:t>and click on HELP DESK.</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When you are ready to print your poster, go online to PosterPresentations.com</a:t>
              </a:r>
              <a:br>
                <a:rPr lang="en-US" sz="2800" b="0" i="0" u="none" strike="noStrike" cap="none">
                  <a:solidFill>
                    <a:schemeClr val="lt1"/>
                  </a:solidFill>
                  <a:latin typeface="Arial"/>
                  <a:ea typeface="Arial"/>
                  <a:cs typeface="Arial"/>
                  <a:sym typeface="Arial"/>
                </a:rPr>
              </a:br>
              <a:endParaRPr lang="en-US"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Need assistance? Call us at </a:t>
              </a:r>
              <a:r>
                <a:rPr lang="en-US" sz="2800" b="0" i="0" u="none" strike="noStrike" cap="none">
                  <a:solidFill>
                    <a:srgbClr val="FFC000"/>
                  </a:solidFill>
                  <a:latin typeface="Arial"/>
                  <a:ea typeface="Arial"/>
                  <a:cs typeface="Arial"/>
                  <a:sym typeface="Arial"/>
                </a:rPr>
                <a:t>1.510.649.3001</a:t>
              </a: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Arial"/>
                  <a:ea typeface="Arial"/>
                  <a:cs typeface="Arial"/>
                  <a:sym typeface="Arial"/>
                </a:rPr>
                <a:t>QUICK START</a:t>
              </a:r>
            </a:p>
            <a:p>
              <a:pPr marL="0" marR="0" lvl="0" indent="0" algn="ctr" rtl="0">
                <a:lnSpc>
                  <a:spcPct val="100000"/>
                </a:lnSpc>
                <a:spcBef>
                  <a:spcPts val="0"/>
                </a:spcBef>
                <a:spcAft>
                  <a:spcPts val="0"/>
                </a:spcAft>
                <a:buClr>
                  <a:srgbClr val="000000"/>
                </a:buClr>
                <a:buFont typeface="Arial"/>
                <a:buNone/>
              </a:pPr>
              <a:endParaRPr sz="3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Zoom in and out</a:t>
              </a:r>
            </a:p>
            <a:p>
              <a:pPr marL="1892300" marR="0" lvl="0" indent="-189230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a:t>
              </a:r>
              <a:r>
                <a:rPr lang="en-US" sz="2400" b="0" i="0" u="none" strike="noStrike" cap="none">
                  <a:solidFill>
                    <a:srgbClr val="BFBFBF"/>
                  </a:solidFill>
                  <a:latin typeface="Arial"/>
                  <a:ea typeface="Arial"/>
                  <a:cs typeface="Arial"/>
                  <a:sym typeface="Arial"/>
                </a:rPr>
                <a:t>As you work on your poster zoom in and out to the level that is more comfortable to you. </a:t>
              </a:r>
            </a:p>
            <a:p>
              <a:pPr marL="1892300" marR="0" lvl="0" indent="-1892300" algn="l" rtl="0">
                <a:lnSpc>
                  <a:spcPct val="100000"/>
                </a:lnSpc>
                <a:spcBef>
                  <a:spcPts val="0"/>
                </a:spcBef>
                <a:spcAft>
                  <a:spcPts val="0"/>
                </a:spcAft>
                <a:buClr>
                  <a:srgbClr val="BFBFBF"/>
                </a:buClr>
                <a:buSzPct val="25000"/>
                <a:buFont typeface="Arial"/>
                <a:buNone/>
              </a:pPr>
              <a:r>
                <a:rPr lang="en-US" sz="2400" b="1" i="0" u="none" strike="noStrike" cap="none">
                  <a:solidFill>
                    <a:srgbClr val="BFBFBF"/>
                  </a:solidFill>
                  <a:latin typeface="Arial"/>
                  <a:ea typeface="Arial"/>
                  <a:cs typeface="Arial"/>
                  <a:sym typeface="Arial"/>
                </a:rPr>
                <a:t>	</a:t>
              </a:r>
              <a:r>
                <a:rPr lang="en-US" sz="2400" b="0" i="0" u="none" strike="noStrike" cap="none">
                  <a:solidFill>
                    <a:srgbClr val="BFBFBF"/>
                  </a:solidFill>
                  <a:latin typeface="Arial"/>
                  <a:ea typeface="Arial"/>
                  <a:cs typeface="Arial"/>
                  <a:sym typeface="Arial"/>
                </a:rPr>
                <a:t>Go to VIEW &gt; ZOOM.</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Title, Authors, and Affiliations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FFC000"/>
                </a:buClr>
                <a:buSzPct val="25000"/>
                <a:buFont typeface="Arial"/>
                <a:buNone/>
              </a:pPr>
              <a:r>
                <a:rPr lang="en-US" sz="2400" b="1" i="0" u="none" strike="noStrike" cap="none">
                  <a:solidFill>
                    <a:srgbClr val="FFC000"/>
                  </a:solidFill>
                  <a:latin typeface="Arial"/>
                  <a:ea typeface="Arial"/>
                  <a:cs typeface="Arial"/>
                  <a:sym typeface="Arial"/>
                </a:rPr>
                <a:t>TIP: </a:t>
              </a:r>
              <a:r>
                <a:rPr lang="en-US" sz="2400" b="0" i="0" u="none" strike="noStrike" cap="none">
                  <a:solidFill>
                    <a:srgbClr val="BFBFBF"/>
                  </a:solidFill>
                  <a:latin typeface="Arial"/>
                  <a:ea typeface="Arial"/>
                  <a:cs typeface="Arial"/>
                  <a:sym typeface="Arial"/>
                </a:rPr>
                <a:t>The font size of your title should be bigger than your name(s) and institution name(s).</a:t>
              </a:r>
            </a:p>
            <a:p>
              <a:pPr marL="0" marR="0" lvl="0" indent="0" algn="l" rtl="0">
                <a:lnSpc>
                  <a:spcPct val="100000"/>
                </a:lnSpc>
                <a:spcBef>
                  <a:spcPts val="0"/>
                </a:spcBef>
                <a:spcAft>
                  <a:spcPts val="0"/>
                </a:spcAft>
                <a:buClr>
                  <a:schemeClr val="lt1"/>
                </a:buClr>
                <a:buSzPct val="25000"/>
                <a:buFont typeface="Arial"/>
                <a:buNone/>
              </a:pPr>
              <a:r>
                <a:rPr lang="en-US" sz="2800" b="1" i="0" u="none" strike="noStrike" cap="none">
                  <a:solidFill>
                    <a:schemeClr val="lt1"/>
                  </a:solidFill>
                  <a:latin typeface="Arial"/>
                  <a:ea typeface="Arial"/>
                  <a:cs typeface="Arial"/>
                  <a:sym typeface="Arial"/>
                </a:rPr>
                <a:t/>
              </a:r>
              <a:br>
                <a:rPr lang="en-US" sz="2800" b="1" i="0" u="none" strike="noStrike" cap="none">
                  <a:solidFill>
                    <a:schemeClr val="lt1"/>
                  </a:solidFill>
                  <a:latin typeface="Arial"/>
                  <a:ea typeface="Arial"/>
                  <a:cs typeface="Arial"/>
                  <a:sym typeface="Arial"/>
                </a:rPr>
              </a:br>
              <a:endParaRPr lang="en-US" sz="2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Adding Logos / Seals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Arial"/>
                <a:ea typeface="Arial"/>
                <a:cs typeface="Arial"/>
                <a:sym typeface="Arial"/>
              </a:endParaRPr>
            </a:p>
            <a:p>
              <a:pPr marL="0" marR="0" lvl="0" indent="0" algn="l" rtl="0">
                <a:lnSpc>
                  <a:spcPct val="100000"/>
                </a:lnSpc>
                <a:spcBef>
                  <a:spcPts val="0"/>
                </a:spcBef>
                <a:spcAft>
                  <a:spcPts val="0"/>
                </a:spcAft>
                <a:buClr>
                  <a:srgbClr val="FFC000"/>
                </a:buClr>
                <a:buSzPct val="25000"/>
                <a:buFont typeface="Arial"/>
                <a:buNone/>
              </a:pPr>
              <a:r>
                <a:rPr lang="en-US" sz="2400" b="1" i="0" u="none" strike="noStrike" cap="none">
                  <a:solidFill>
                    <a:srgbClr val="FFC000"/>
                  </a:solidFill>
                  <a:latin typeface="Arial"/>
                  <a:ea typeface="Arial"/>
                  <a:cs typeface="Arial"/>
                  <a:sym typeface="Arial"/>
                </a:rPr>
                <a:t>TIP: </a:t>
              </a:r>
              <a:r>
                <a:rPr lang="en-US" sz="2400" b="0" i="0" u="none" strike="noStrike" cap="none">
                  <a:solidFill>
                    <a:srgbClr val="BFBFBF"/>
                  </a:solidFill>
                  <a:latin typeface="Arial"/>
                  <a:ea typeface="Arial"/>
                  <a:cs typeface="Arial"/>
                  <a:sym typeface="Arial"/>
                </a:rPr>
                <a:t>See if your school’s logo is available on our free poster templates page.</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Photographs / Graphics</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FFC000"/>
                </a:buClr>
                <a:buSzPct val="25000"/>
                <a:buFont typeface="Arial"/>
                <a:buNone/>
              </a:pPr>
              <a:r>
                <a:rPr lang="en-US" sz="3200" b="1" i="0" u="none" strike="noStrike" cap="none">
                  <a:solidFill>
                    <a:srgbClr val="FFC000"/>
                  </a:solidFill>
                  <a:latin typeface="Arial"/>
                  <a:ea typeface="Arial"/>
                  <a:cs typeface="Arial"/>
                  <a:sym typeface="Arial"/>
                </a:rPr>
                <a:t>Image Quality Check</a:t>
              </a:r>
            </a:p>
            <a:p>
              <a:pPr marL="0" marR="0" lvl="0" indent="0" algn="l" rtl="0">
                <a:lnSpc>
                  <a:spcPct val="100000"/>
                </a:lnSpc>
                <a:spcBef>
                  <a:spcPts val="0"/>
                </a:spcBef>
                <a:spcAft>
                  <a:spcPts val="0"/>
                </a:spcAft>
                <a:buClr>
                  <a:srgbClr val="BFBFBF"/>
                </a:buClr>
                <a:buSzPct val="25000"/>
                <a:buFont typeface="Arial"/>
                <a:buNone/>
              </a:pPr>
              <a:r>
                <a:rPr lang="en-US" sz="2400" b="0" i="0" u="none" strike="noStrike" cap="none">
                  <a:solidFill>
                    <a:srgbClr val="BFBFBF"/>
                  </a:solidFill>
                  <a:latin typeface="Arial"/>
                  <a:ea typeface="Arial"/>
                  <a:cs typeface="Arial"/>
                  <a:sym typeface="Arial"/>
                </a:rPr>
                <a:t>Zoom in and look at your images at 100% magnification. If they look good they will print well. </a:t>
              </a:r>
            </a:p>
          </p:txBody>
        </p:sp>
        <p:cxnSp>
          <p:nvCxnSpPr>
            <p:cNvPr id="138" name="Shape 138"/>
            <p:cNvCxnSpPr/>
            <p:nvPr/>
          </p:nvCxnSpPr>
          <p:spPr>
            <a:xfrm>
              <a:off x="-11225189" y="8422500"/>
              <a:ext cx="10999746" cy="3341"/>
            </a:xfrm>
            <a:prstGeom prst="straightConnector1">
              <a:avLst/>
            </a:prstGeom>
            <a:noFill/>
            <a:ln w="9525" cap="flat" cmpd="sng">
              <a:solidFill>
                <a:srgbClr val="FFC000"/>
              </a:solidFill>
              <a:prstDash val="solid"/>
              <a:round/>
              <a:headEnd type="none" w="med" len="med"/>
              <a:tailEnd type="none" w="med" len="med"/>
            </a:ln>
          </p:spPr>
        </p:cxnSp>
        <p:pic>
          <p:nvPicPr>
            <p:cNvPr id="139" name="Shape 139"/>
            <p:cNvPicPr preferRelativeResize="0"/>
            <p:nvPr/>
          </p:nvPicPr>
          <p:blipFill rotWithShape="1">
            <a:blip r:embed="rId8">
              <a:alphaModFix/>
            </a:blip>
            <a:srcRect/>
            <a:stretch/>
          </p:blipFill>
          <p:spPr>
            <a:xfrm>
              <a:off x="-10740739" y="10261717"/>
              <a:ext cx="1597666" cy="1201933"/>
            </a:xfrm>
            <a:prstGeom prst="rect">
              <a:avLst/>
            </a:prstGeom>
            <a:noFill/>
            <a:ln>
              <a:noFill/>
            </a:ln>
          </p:spPr>
        </p:pic>
        <p:pic>
          <p:nvPicPr>
            <p:cNvPr id="140" name="Shape 140"/>
            <p:cNvPicPr preferRelativeResize="0"/>
            <p:nvPr/>
          </p:nvPicPr>
          <p:blipFill rotWithShape="1">
            <a:blip r:embed="rId9">
              <a:alphaModFix/>
            </a:blip>
            <a:srcRect/>
            <a:stretch/>
          </p:blipFill>
          <p:spPr>
            <a:xfrm>
              <a:off x="-10732764" y="15696926"/>
              <a:ext cx="9986808" cy="1053596"/>
            </a:xfrm>
            <a:prstGeom prst="rect">
              <a:avLst/>
            </a:prstGeom>
            <a:noFill/>
            <a:ln>
              <a:noFill/>
            </a:ln>
          </p:spPr>
        </p:pic>
        <p:grpSp>
          <p:nvGrpSpPr>
            <p:cNvPr id="141" name="Shape 141"/>
            <p:cNvGrpSpPr/>
            <p:nvPr/>
          </p:nvGrpSpPr>
          <p:grpSpPr>
            <a:xfrm>
              <a:off x="-9744992" y="23540955"/>
              <a:ext cx="7531183" cy="2120440"/>
              <a:chOff x="-4470426" y="11016657"/>
              <a:chExt cx="3470785" cy="974220"/>
            </a:xfrm>
          </p:grpSpPr>
          <p:grpSp>
            <p:nvGrpSpPr>
              <p:cNvPr id="142" name="Shape 142"/>
              <p:cNvGrpSpPr/>
              <p:nvPr/>
            </p:nvGrpSpPr>
            <p:grpSpPr>
              <a:xfrm>
                <a:off x="-2783494" y="11060886"/>
                <a:ext cx="624430" cy="893534"/>
                <a:chOff x="-3958696" y="11117435"/>
                <a:chExt cx="779337" cy="1280429"/>
              </a:xfrm>
            </p:grpSpPr>
            <p:pic>
              <p:nvPicPr>
                <p:cNvPr id="143" name="Shape 143"/>
                <p:cNvPicPr preferRelativeResize="0"/>
                <p:nvPr/>
              </p:nvPicPr>
              <p:blipFill rotWithShape="1">
                <a:blip r:embed="rId10">
                  <a:alphaModFix/>
                </a:blip>
                <a:srcRect/>
                <a:stretch/>
              </p:blipFill>
              <p:spPr>
                <a:xfrm>
                  <a:off x="-3948160" y="11117435"/>
                  <a:ext cx="768801" cy="1090856"/>
                </a:xfrm>
                <a:prstGeom prst="rect">
                  <a:avLst/>
                </a:prstGeom>
                <a:noFill/>
                <a:ln>
                  <a:noFill/>
                </a:ln>
              </p:spPr>
            </p:pic>
            <p:sp>
              <p:nvSpPr>
                <p:cNvPr id="144" name="Shape 144"/>
                <p:cNvSpPr txBox="1"/>
                <p:nvPr/>
              </p:nvSpPr>
              <p:spPr>
                <a:xfrm>
                  <a:off x="-3958696" y="12114178"/>
                  <a:ext cx="779337" cy="283687"/>
                </a:xfrm>
                <a:prstGeom prst="rect">
                  <a:avLst/>
                </a:prstGeom>
                <a:solidFill>
                  <a:schemeClr val="accent1"/>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600" b="1" i="0" u="none" strike="noStrike" cap="none">
                      <a:solidFill>
                        <a:schemeClr val="dk1"/>
                      </a:solidFill>
                      <a:latin typeface="Calibri"/>
                      <a:ea typeface="Calibri"/>
                      <a:cs typeface="Calibri"/>
                      <a:sym typeface="Calibri"/>
                    </a:rPr>
                    <a:t>ORIGINAL</a:t>
                  </a:r>
                </a:p>
              </p:txBody>
            </p:sp>
          </p:grpSp>
          <p:grpSp>
            <p:nvGrpSpPr>
              <p:cNvPr id="145" name="Shape 145"/>
              <p:cNvGrpSpPr/>
              <p:nvPr/>
            </p:nvGrpSpPr>
            <p:grpSpPr>
              <a:xfrm>
                <a:off x="-2033157" y="11060889"/>
                <a:ext cx="1033516" cy="893527"/>
                <a:chOff x="-2921738" y="11200127"/>
                <a:chExt cx="1420279" cy="1227901"/>
              </a:xfrm>
            </p:grpSpPr>
            <p:pic>
              <p:nvPicPr>
                <p:cNvPr id="146" name="Shape 146"/>
                <p:cNvPicPr preferRelativeResize="0"/>
                <p:nvPr/>
              </p:nvPicPr>
              <p:blipFill rotWithShape="1">
                <a:blip r:embed="rId10">
                  <a:alphaModFix/>
                </a:blip>
                <a:srcRect/>
                <a:stretch/>
              </p:blipFill>
              <p:spPr>
                <a:xfrm>
                  <a:off x="-2921738" y="11200127"/>
                  <a:ext cx="1420279" cy="1029692"/>
                </a:xfrm>
                <a:prstGeom prst="rect">
                  <a:avLst/>
                </a:prstGeom>
                <a:noFill/>
                <a:ln>
                  <a:noFill/>
                </a:ln>
              </p:spPr>
            </p:pic>
            <p:sp>
              <p:nvSpPr>
                <p:cNvPr id="147" name="Shape 147"/>
                <p:cNvSpPr txBox="1"/>
                <p:nvPr/>
              </p:nvSpPr>
              <p:spPr>
                <a:xfrm>
                  <a:off x="-2918991" y="12175417"/>
                  <a:ext cx="1417531" cy="252612"/>
                </a:xfrm>
                <a:prstGeom prst="rect">
                  <a:avLst/>
                </a:prstGeom>
                <a:solidFill>
                  <a:srgbClr val="FF0000"/>
                </a:solidFill>
                <a:ln>
                  <a:noFill/>
                </a:ln>
              </p:spPr>
              <p:txBody>
                <a:bodyPr lIns="457200" tIns="91425" rIns="457200" bIns="91425"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400" b="1" i="0" u="none" strike="noStrike" cap="none">
                      <a:solidFill>
                        <a:schemeClr val="lt1"/>
                      </a:solidFill>
                      <a:latin typeface="Calibri"/>
                      <a:ea typeface="Calibri"/>
                      <a:cs typeface="Calibri"/>
                      <a:sym typeface="Calibri"/>
                    </a:rPr>
                    <a:t>DISTORTED</a:t>
                  </a:r>
                </a:p>
              </p:txBody>
            </p:sp>
          </p:grpSp>
          <p:pic>
            <p:nvPicPr>
              <p:cNvPr id="148" name="Shape 148"/>
              <p:cNvPicPr preferRelativeResize="0"/>
              <p:nvPr/>
            </p:nvPicPr>
            <p:blipFill rotWithShape="1">
              <a:blip r:embed="rId11">
                <a:alphaModFix/>
              </a:blip>
              <a:srcRect/>
              <a:stretch/>
            </p:blipFill>
            <p:spPr>
              <a:xfrm>
                <a:off x="-4470426" y="11016657"/>
                <a:ext cx="1098740" cy="847759"/>
              </a:xfrm>
              <a:prstGeom prst="rect">
                <a:avLst/>
              </a:prstGeom>
              <a:noFill/>
              <a:ln>
                <a:noFill/>
              </a:ln>
            </p:spPr>
          </p:pic>
          <p:sp>
            <p:nvSpPr>
              <p:cNvPr id="149" name="Shape 149"/>
              <p:cNvSpPr txBox="1"/>
              <p:nvPr/>
            </p:nvSpPr>
            <p:spPr>
              <a:xfrm>
                <a:off x="-4440600" y="11665645"/>
                <a:ext cx="1035685" cy="325231"/>
              </a:xfrm>
              <a:prstGeom prst="rect">
                <a:avLst/>
              </a:prstGeom>
              <a:no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600" b="0" i="0" u="none" strike="noStrike" cap="none">
                    <a:solidFill>
                      <a:schemeClr val="lt1"/>
                    </a:solidFill>
                    <a:latin typeface="Calibri"/>
                    <a:ea typeface="Calibri"/>
                    <a:cs typeface="Calibri"/>
                    <a:sym typeface="Calibri"/>
                  </a:rPr>
                  <a:t>Corner handles</a:t>
                </a:r>
              </a:p>
            </p:txBody>
          </p:sp>
        </p:grpSp>
        <p:grpSp>
          <p:nvGrpSpPr>
            <p:cNvPr id="150" name="Shape 150"/>
            <p:cNvGrpSpPr/>
            <p:nvPr/>
          </p:nvGrpSpPr>
          <p:grpSpPr>
            <a:xfrm>
              <a:off x="-10398792" y="27751407"/>
              <a:ext cx="9323011" cy="2453251"/>
              <a:chOff x="-4754996" y="12734134"/>
              <a:chExt cx="4296558" cy="1127127"/>
            </a:xfrm>
          </p:grpSpPr>
          <p:pic>
            <p:nvPicPr>
              <p:cNvPr id="151" name="Shape 151"/>
              <p:cNvPicPr preferRelativeResize="0"/>
              <p:nvPr/>
            </p:nvPicPr>
            <p:blipFill rotWithShape="1">
              <a:blip r:embed="rId12">
                <a:alphaModFix/>
              </a:blip>
              <a:srcRect/>
              <a:stretch/>
            </p:blipFill>
            <p:spPr>
              <a:xfrm>
                <a:off x="-4533346" y="12734142"/>
                <a:ext cx="1828800" cy="1117598"/>
              </a:xfrm>
              <a:prstGeom prst="rect">
                <a:avLst/>
              </a:prstGeom>
              <a:noFill/>
              <a:ln>
                <a:noFill/>
              </a:ln>
            </p:spPr>
          </p:pic>
          <p:pic>
            <p:nvPicPr>
              <p:cNvPr id="152" name="Shape 152"/>
              <p:cNvPicPr preferRelativeResize="0"/>
              <p:nvPr/>
            </p:nvPicPr>
            <p:blipFill rotWithShape="1">
              <a:blip r:embed="rId13">
                <a:alphaModFix/>
              </a:blip>
              <a:srcRect/>
              <a:stretch/>
            </p:blipFill>
            <p:spPr>
              <a:xfrm>
                <a:off x="-2456641" y="12737835"/>
                <a:ext cx="1828800" cy="1117598"/>
              </a:xfrm>
              <a:prstGeom prst="rect">
                <a:avLst/>
              </a:prstGeom>
              <a:noFill/>
              <a:ln>
                <a:noFill/>
              </a:ln>
            </p:spPr>
          </p:pic>
          <p:sp>
            <p:nvSpPr>
              <p:cNvPr id="153" name="Shape 153"/>
              <p:cNvSpPr txBox="1"/>
              <p:nvPr/>
            </p:nvSpPr>
            <p:spPr>
              <a:xfrm rot="-5400000">
                <a:off x="-5235785" y="13214923"/>
                <a:ext cx="1117601" cy="156023"/>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92D050"/>
                  </a:buClr>
                  <a:buSzPct val="25000"/>
                  <a:buFont typeface="Calibri"/>
                  <a:buNone/>
                </a:pPr>
                <a:r>
                  <a:rPr lang="en-US" sz="1600" b="0" i="0" u="none" strike="noStrike" cap="none">
                    <a:solidFill>
                      <a:srgbClr val="92D050"/>
                    </a:solidFill>
                    <a:latin typeface="Calibri"/>
                    <a:ea typeface="Calibri"/>
                    <a:cs typeface="Calibri"/>
                    <a:sym typeface="Calibri"/>
                  </a:rPr>
                  <a:t>Good </a:t>
                </a:r>
                <a:r>
                  <a:rPr lang="en-US" sz="1600" b="0" i="0" u="none" strike="noStrike" cap="none">
                    <a:solidFill>
                      <a:schemeClr val="lt1"/>
                    </a:solidFill>
                    <a:latin typeface="Calibri"/>
                    <a:ea typeface="Calibri"/>
                    <a:cs typeface="Calibri"/>
                    <a:sym typeface="Calibri"/>
                  </a:rPr>
                  <a:t>printing quality</a:t>
                </a:r>
              </a:p>
            </p:txBody>
          </p:sp>
          <p:sp>
            <p:nvSpPr>
              <p:cNvPr id="154" name="Shape 154"/>
              <p:cNvSpPr txBox="1"/>
              <p:nvPr/>
            </p:nvSpPr>
            <p:spPr>
              <a:xfrm rot="-5400000">
                <a:off x="-1095250" y="13224450"/>
                <a:ext cx="1117601" cy="156023"/>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1600" b="0" i="0" u="none" strike="noStrike" cap="none">
                    <a:solidFill>
                      <a:srgbClr val="FF0000"/>
                    </a:solidFill>
                    <a:latin typeface="Calibri"/>
                    <a:ea typeface="Calibri"/>
                    <a:cs typeface="Calibri"/>
                    <a:sym typeface="Calibri"/>
                  </a:rPr>
                  <a:t>Bad </a:t>
                </a:r>
                <a:r>
                  <a:rPr lang="en-US" sz="1600" b="0" i="0" u="none" strike="noStrike" cap="none">
                    <a:solidFill>
                      <a:schemeClr val="lt1"/>
                    </a:solidFill>
                    <a:latin typeface="Calibri"/>
                    <a:ea typeface="Calibri"/>
                    <a:cs typeface="Calibri"/>
                    <a:sym typeface="Calibri"/>
                  </a:rPr>
                  <a:t>printing quality</a:t>
                </a:r>
              </a:p>
            </p:txBody>
          </p:sp>
        </p:grpSp>
      </p:gr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ntechopen.com/books/smart-actuation-and-sensing-systems-recent-advances-and-future-challenges/mr-fluid-damper-and-its-application-to-force-sensorless-damping-control-system" TargetMode="Externa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904187" y="6723449"/>
            <a:ext cx="10056900" cy="10457209"/>
          </a:xfrm>
          <a:prstGeom prst="rect">
            <a:avLst/>
          </a:prstGeom>
          <a:noFill/>
          <a:ln>
            <a:noFill/>
          </a:ln>
        </p:spPr>
        <p:txBody>
          <a:bodyPr lIns="228575" tIns="228575" rIns="228575" bIns="22857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3200" b="0" i="0" u="none" strike="noStrike" cap="none" dirty="0">
                <a:solidFill>
                  <a:schemeClr val="dk1"/>
                </a:solidFill>
                <a:latin typeface="Times New Roman"/>
                <a:ea typeface="Times New Roman"/>
                <a:cs typeface="Times New Roman"/>
                <a:sym typeface="Times New Roman"/>
              </a:rPr>
              <a:t>The state of California has many fault lines throughout the bay area and other densely populated areas that are prone to earthquakes. The 1989 Loma </a:t>
            </a:r>
            <a:r>
              <a:rPr lang="en-US" sz="3200" b="0" i="0" u="none" strike="noStrike" cap="none" dirty="0" err="1">
                <a:solidFill>
                  <a:schemeClr val="dk1"/>
                </a:solidFill>
                <a:latin typeface="Times New Roman"/>
                <a:ea typeface="Times New Roman"/>
                <a:cs typeface="Times New Roman"/>
                <a:sym typeface="Times New Roman"/>
              </a:rPr>
              <a:t>Prieta</a:t>
            </a:r>
            <a:r>
              <a:rPr lang="en-US" sz="3200" b="0" i="0" u="none" strike="noStrike" cap="none" dirty="0">
                <a:solidFill>
                  <a:schemeClr val="dk1"/>
                </a:solidFill>
                <a:latin typeface="Times New Roman"/>
                <a:ea typeface="Times New Roman"/>
                <a:cs typeface="Times New Roman"/>
                <a:sym typeface="Times New Roman"/>
              </a:rPr>
              <a:t> earthquake that caused around 6 billions dollars in damages. In order to prevent another huge disaster to our infrastructure, MR (Magneto Rheological) Dampers are being designed to dissipate energy from earthquakes. By analyzing different model types for the dampers, we are able to monitor their activity and reaction to optimize their performance. Using software like MATLAB and UQ Lab we have been able to conduct various experiments, and collect data that has been gathered to see how the dampers will react in a real-world application. Our results also will alert us to any errors that might happen in real world applications and see if there needs to be adjustments within formulas, and parameters. Our goals will help determine model parameters with probabilistic methods, and also compare/contrast models and respective parameters. </a:t>
            </a:r>
            <a:endParaRPr lang="en-US" sz="3200" b="0" i="0" u="none" strike="noStrike" cap="none" dirty="0" smtClean="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ct val="25000"/>
              <a:buFont typeface="Arial"/>
              <a:buNone/>
            </a:pPr>
            <a:endParaRPr lang="en-US" sz="3200"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lang="en-US" sz="3200" u="sng" dirty="0" smtClean="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lang="en-US" sz="32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lang="en-US" sz="3200" u="sng" dirty="0" smtClean="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l" rtl="0">
              <a:lnSpc>
                <a:spcPct val="115000"/>
              </a:lnSpc>
              <a:spcBef>
                <a:spcPts val="0"/>
              </a:spcBef>
              <a:spcAft>
                <a:spcPts val="0"/>
              </a:spcAft>
              <a:buClr>
                <a:schemeClr val="dk1"/>
              </a:buClr>
              <a:buSzPct val="25000"/>
              <a:buFont typeface="Arial"/>
              <a:buNone/>
            </a:pPr>
            <a:endParaRPr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smtClean="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smtClean="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r>
              <a:rPr lang="en-US" sz="1800" u="sng" dirty="0" smtClean="0">
                <a:solidFill>
                  <a:schemeClr val="dk1"/>
                </a:solidFill>
              </a:rPr>
              <a:t>Figure </a:t>
            </a:r>
            <a:r>
              <a:rPr lang="en-US" sz="1800" u="sng" dirty="0" smtClean="0">
                <a:solidFill>
                  <a:schemeClr val="dk1"/>
                </a:solidFill>
              </a:rPr>
              <a:t>1: Fault Lines in </a:t>
            </a:r>
            <a:r>
              <a:rPr lang="en-US" sz="1800" u="sng" dirty="0" err="1" smtClean="0">
                <a:solidFill>
                  <a:schemeClr val="dk1"/>
                </a:solidFill>
              </a:rPr>
              <a:t>Calfornia</a:t>
            </a:r>
            <a:endParaRPr lang="en-US" sz="1800" u="sng" dirty="0" smtClean="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smtClean="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smtClean="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smtClean="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smtClean="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endParaRPr lang="en-US" sz="1800" u="sng" dirty="0">
              <a:solidFill>
                <a:schemeClr val="dk1"/>
              </a:solidFill>
            </a:endParaRPr>
          </a:p>
          <a:p>
            <a:pPr marL="0" marR="0" lvl="0" indent="0" algn="ctr" rtl="0">
              <a:lnSpc>
                <a:spcPct val="115000"/>
              </a:lnSpc>
              <a:spcBef>
                <a:spcPts val="0"/>
              </a:spcBef>
              <a:spcAft>
                <a:spcPts val="0"/>
              </a:spcAft>
              <a:buClr>
                <a:schemeClr val="dk1"/>
              </a:buClr>
              <a:buSzPct val="25000"/>
              <a:buFont typeface="Arial"/>
              <a:buNone/>
            </a:pPr>
            <a:r>
              <a:rPr lang="en-US" sz="1800" u="sng" dirty="0" smtClean="0">
                <a:solidFill>
                  <a:schemeClr val="dk1"/>
                </a:solidFill>
              </a:rPr>
              <a:t>Figure 2: Magneto-rheological damper and components</a:t>
            </a:r>
            <a:endParaRPr lang="en-US" sz="1800" u="sng" dirty="0">
              <a:solidFill>
                <a:schemeClr val="dk1"/>
              </a:solidFill>
            </a:endParaRPr>
          </a:p>
        </p:txBody>
      </p:sp>
      <p:sp>
        <p:nvSpPr>
          <p:cNvPr id="179" name="Shape 179"/>
          <p:cNvSpPr txBox="1">
            <a:spLocks noGrp="1"/>
          </p:cNvSpPr>
          <p:nvPr>
            <p:ph type="body" idx="2"/>
          </p:nvPr>
        </p:nvSpPr>
        <p:spPr>
          <a:xfrm>
            <a:off x="973912" y="5973874"/>
            <a:ext cx="10048875" cy="75404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C3F71"/>
              </a:buClr>
              <a:buSzPct val="25000"/>
              <a:buFont typeface="Arial"/>
              <a:buNone/>
            </a:pPr>
            <a:r>
              <a:rPr lang="en-US" sz="3700" b="1" i="0" u="sng" strike="noStrike" cap="none">
                <a:solidFill>
                  <a:srgbClr val="2C3F71"/>
                </a:solidFill>
                <a:latin typeface="Calibri"/>
                <a:ea typeface="Calibri"/>
                <a:cs typeface="Calibri"/>
                <a:sym typeface="Calibri"/>
              </a:rPr>
              <a:t>ABSTRACT </a:t>
            </a:r>
          </a:p>
        </p:txBody>
      </p:sp>
      <p:sp>
        <p:nvSpPr>
          <p:cNvPr id="180" name="Shape 180"/>
          <p:cNvSpPr txBox="1">
            <a:spLocks noGrp="1"/>
          </p:cNvSpPr>
          <p:nvPr>
            <p:ph type="body" idx="3"/>
          </p:nvPr>
        </p:nvSpPr>
        <p:spPr>
          <a:xfrm>
            <a:off x="942698" y="27725826"/>
            <a:ext cx="10050600" cy="753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C3F71"/>
              </a:buClr>
              <a:buSzPct val="25000"/>
              <a:buFont typeface="Arial"/>
              <a:buNone/>
            </a:pPr>
            <a:r>
              <a:rPr lang="en-US" sz="3700" b="1" i="0" u="sng" strike="noStrike" cap="none" dirty="0">
                <a:solidFill>
                  <a:srgbClr val="2C3F71"/>
                </a:solidFill>
                <a:latin typeface="Calibri"/>
                <a:ea typeface="Calibri"/>
                <a:cs typeface="Calibri"/>
                <a:sym typeface="Calibri"/>
              </a:rPr>
              <a:t>INTRODUCTION</a:t>
            </a:r>
          </a:p>
        </p:txBody>
      </p:sp>
      <p:sp>
        <p:nvSpPr>
          <p:cNvPr id="181" name="Shape 181"/>
          <p:cNvSpPr txBox="1">
            <a:spLocks noGrp="1"/>
          </p:cNvSpPr>
          <p:nvPr>
            <p:ph type="body" idx="4"/>
          </p:nvPr>
        </p:nvSpPr>
        <p:spPr>
          <a:xfrm>
            <a:off x="11623826" y="15074805"/>
            <a:ext cx="10048800" cy="5365325"/>
          </a:xfrm>
          <a:prstGeom prst="rect">
            <a:avLst/>
          </a:prstGeom>
          <a:noFill/>
          <a:ln>
            <a:noFill/>
          </a:ln>
        </p:spPr>
        <p:txBody>
          <a:bodyPr lIns="228575" tIns="228575" rIns="228575" bIns="22857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2800" b="1" i="0" u="none" strike="noStrike" cap="none" dirty="0">
              <a:solidFill>
                <a:schemeClr val="dk1"/>
              </a:solidFill>
            </a:endParaRPr>
          </a:p>
          <a:p>
            <a:pPr marR="0" lvl="0" algn="l" rtl="0">
              <a:lnSpc>
                <a:spcPct val="100000"/>
              </a:lnSpc>
              <a:spcBef>
                <a:spcPts val="1600"/>
              </a:spcBef>
              <a:spcAft>
                <a:spcPts val="0"/>
              </a:spcAft>
              <a:buClr>
                <a:schemeClr val="tx1"/>
              </a:buClr>
              <a:buSzPct val="150000"/>
              <a:buFont typeface="Arial" charset="0"/>
              <a:buChar char="•"/>
            </a:pPr>
            <a:r>
              <a:rPr lang="en-US" sz="3200" b="1" i="1" dirty="0" smtClean="0">
                <a:solidFill>
                  <a:schemeClr val="dk1"/>
                </a:solidFill>
              </a:rPr>
              <a:t>Simulink</a:t>
            </a:r>
            <a:r>
              <a:rPr lang="en-US" sz="3200" i="0" u="none" strike="noStrike" cap="none" dirty="0" smtClean="0">
                <a:solidFill>
                  <a:schemeClr val="dk1"/>
                </a:solidFill>
              </a:rPr>
              <a:t> was used to create differential equations in MATLAB with symbols</a:t>
            </a:r>
          </a:p>
          <a:p>
            <a:pPr marR="0" lvl="0" algn="l" rtl="0">
              <a:lnSpc>
                <a:spcPct val="100000"/>
              </a:lnSpc>
              <a:spcBef>
                <a:spcPts val="1600"/>
              </a:spcBef>
              <a:spcAft>
                <a:spcPts val="0"/>
              </a:spcAft>
              <a:buClr>
                <a:schemeClr val="tx1"/>
              </a:buClr>
              <a:buSzPct val="150000"/>
              <a:buFont typeface="Arial" charset="0"/>
              <a:buChar char="•"/>
            </a:pPr>
            <a:r>
              <a:rPr lang="en-US" sz="3200" b="1" i="1" dirty="0" smtClean="0">
                <a:solidFill>
                  <a:schemeClr val="dk1"/>
                </a:solidFill>
              </a:rPr>
              <a:t>UQ Lab (Uncertainty Quantification) </a:t>
            </a:r>
            <a:r>
              <a:rPr lang="en-US" sz="3200" dirty="0" smtClean="0">
                <a:solidFill>
                  <a:schemeClr val="dk1"/>
                </a:solidFill>
              </a:rPr>
              <a:t>was used to find likeliness of outcomes associated with MR damper parameters</a:t>
            </a:r>
          </a:p>
          <a:p>
            <a:pPr marR="0" lvl="0" algn="l" rtl="0">
              <a:lnSpc>
                <a:spcPct val="100000"/>
              </a:lnSpc>
              <a:spcBef>
                <a:spcPts val="1600"/>
              </a:spcBef>
              <a:spcAft>
                <a:spcPts val="0"/>
              </a:spcAft>
              <a:buClr>
                <a:schemeClr val="tx1"/>
              </a:buClr>
              <a:buSzPct val="150000"/>
              <a:buFont typeface="Arial" charset="0"/>
              <a:buChar char="•"/>
            </a:pPr>
            <a:r>
              <a:rPr lang="en-US" sz="3200" b="1" i="1" dirty="0" smtClean="0">
                <a:solidFill>
                  <a:schemeClr val="dk1"/>
                </a:solidFill>
              </a:rPr>
              <a:t>Metropolis-Hasting Algorithm </a:t>
            </a:r>
            <a:r>
              <a:rPr lang="en-US" sz="3200" dirty="0" smtClean="0">
                <a:solidFill>
                  <a:schemeClr val="dk1"/>
                </a:solidFill>
              </a:rPr>
              <a:t>used to find the probabilistic parameters of MR damper models</a:t>
            </a:r>
            <a:endParaRPr lang="en-US" sz="3200" b="1" i="1" u="none" strike="noStrike" cap="none" dirty="0" smtClean="0">
              <a:solidFill>
                <a:schemeClr val="dk1"/>
              </a:solidFill>
            </a:endParaRPr>
          </a:p>
        </p:txBody>
      </p:sp>
      <p:sp>
        <p:nvSpPr>
          <p:cNvPr id="182" name="Shape 182"/>
          <p:cNvSpPr txBox="1">
            <a:spLocks noGrp="1"/>
          </p:cNvSpPr>
          <p:nvPr>
            <p:ph type="body" idx="5"/>
          </p:nvPr>
        </p:nvSpPr>
        <p:spPr>
          <a:xfrm>
            <a:off x="11492584" y="6001529"/>
            <a:ext cx="10048800" cy="753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C3F71"/>
              </a:buClr>
              <a:buSzPct val="25000"/>
              <a:buFont typeface="Arial"/>
              <a:buNone/>
            </a:pPr>
            <a:r>
              <a:rPr lang="en-US" sz="3700" b="1" i="0" u="sng" strike="noStrike" cap="none" dirty="0">
                <a:solidFill>
                  <a:srgbClr val="2C3F71"/>
                </a:solidFill>
                <a:latin typeface="Calibri"/>
                <a:ea typeface="Calibri"/>
                <a:cs typeface="Calibri"/>
                <a:sym typeface="Calibri"/>
              </a:rPr>
              <a:t>METHODS</a:t>
            </a:r>
          </a:p>
        </p:txBody>
      </p:sp>
      <p:sp>
        <p:nvSpPr>
          <p:cNvPr id="183" name="Shape 183"/>
          <p:cNvSpPr txBox="1">
            <a:spLocks noGrp="1"/>
          </p:cNvSpPr>
          <p:nvPr>
            <p:ph type="body" idx="6"/>
          </p:nvPr>
        </p:nvSpPr>
        <p:spPr>
          <a:xfrm>
            <a:off x="11625395" y="21302669"/>
            <a:ext cx="10048800" cy="10856062"/>
          </a:xfrm>
          <a:prstGeom prst="rect">
            <a:avLst/>
          </a:prstGeom>
          <a:noFill/>
          <a:ln>
            <a:noFill/>
          </a:ln>
        </p:spPr>
        <p:txBody>
          <a:bodyPr lIns="228575" tIns="228575" rIns="228575" bIns="228575" anchor="t" anchorCtr="0">
            <a:noAutofit/>
          </a:bodyPr>
          <a:lstStyle/>
          <a:p>
            <a:pPr marL="0" marR="0" lvl="0" indent="0" algn="l" rtl="0">
              <a:lnSpc>
                <a:spcPct val="100000"/>
              </a:lnSpc>
              <a:spcBef>
                <a:spcPts val="0"/>
              </a:spcBef>
              <a:spcAft>
                <a:spcPts val="0"/>
              </a:spcAft>
              <a:buClr>
                <a:srgbClr val="2C3F71"/>
              </a:buClr>
              <a:buSzPct val="25000"/>
              <a:buFont typeface="Arial"/>
              <a:buNone/>
            </a:pPr>
            <a:r>
              <a:rPr lang="en-US" sz="2800" b="1" i="0" u="none" strike="noStrike" cap="none" dirty="0" smtClean="0">
                <a:solidFill>
                  <a:schemeClr val="dk1"/>
                </a:solidFill>
                <a:latin typeface="Times New Roman"/>
                <a:ea typeface="Times New Roman"/>
                <a:cs typeface="Times New Roman"/>
                <a:sym typeface="Times New Roman"/>
              </a:rPr>
              <a:t>Simulink</a:t>
            </a:r>
            <a:endParaRPr lang="en-US" sz="2800" b="1" dirty="0">
              <a:solidFill>
                <a:schemeClr val="dk1"/>
              </a:solidFill>
            </a:endParaRPr>
          </a:p>
          <a:p>
            <a:pPr marL="0" marR="0" lvl="0" indent="0" algn="l" rtl="0">
              <a:lnSpc>
                <a:spcPct val="100000"/>
              </a:lnSpc>
              <a:spcBef>
                <a:spcPts val="0"/>
              </a:spcBef>
              <a:spcAft>
                <a:spcPts val="0"/>
              </a:spcAft>
              <a:buClr>
                <a:srgbClr val="2C3F71"/>
              </a:buClr>
              <a:buSzPct val="25000"/>
              <a:buFont typeface="Arial"/>
              <a:buNone/>
            </a:pPr>
            <a:endParaRPr lang="en-US" sz="2800" b="1" i="0" u="none" strike="noStrike" cap="none" dirty="0">
              <a:solidFill>
                <a:schemeClr val="dk1"/>
              </a:solidFill>
              <a:latin typeface="Times New Roman"/>
              <a:ea typeface="Times New Roman"/>
              <a:cs typeface="Times New Roman"/>
              <a:sym typeface="Times New Roman"/>
            </a:endParaRPr>
          </a:p>
          <a:p>
            <a:pPr marR="0" lvl="0" algn="l" rtl="0">
              <a:lnSpc>
                <a:spcPct val="100000"/>
              </a:lnSpc>
              <a:spcBef>
                <a:spcPts val="0"/>
              </a:spcBef>
              <a:spcAft>
                <a:spcPts val="0"/>
              </a:spcAft>
              <a:buClr>
                <a:schemeClr val="tx1"/>
              </a:buClr>
              <a:buSzPct val="150000"/>
              <a:buFont typeface="Arial" charset="0"/>
              <a:buChar char="•"/>
            </a:pPr>
            <a:r>
              <a:rPr lang="en-US" sz="3200" b="1" dirty="0">
                <a:solidFill>
                  <a:schemeClr val="dk1"/>
                </a:solidFill>
              </a:rPr>
              <a:t> </a:t>
            </a:r>
            <a:r>
              <a:rPr lang="en-US" sz="3200" dirty="0" smtClean="0">
                <a:solidFill>
                  <a:schemeClr val="dk1"/>
                </a:solidFill>
              </a:rPr>
              <a:t>Force vs Displacement represents the displacement of piston housed within the respective MR damper model</a:t>
            </a:r>
          </a:p>
          <a:p>
            <a:pPr marR="0" lvl="0" algn="l" rtl="0">
              <a:lnSpc>
                <a:spcPct val="100000"/>
              </a:lnSpc>
              <a:spcBef>
                <a:spcPts val="0"/>
              </a:spcBef>
              <a:spcAft>
                <a:spcPts val="0"/>
              </a:spcAft>
              <a:buClr>
                <a:schemeClr val="tx1"/>
              </a:buClr>
              <a:buSzPct val="150000"/>
              <a:buFont typeface="Arial" charset="0"/>
              <a:buChar char="•"/>
            </a:pPr>
            <a:r>
              <a:rPr lang="en-US" sz="3200" b="0" i="0" u="none" strike="noStrike" cap="none" dirty="0" smtClean="0">
                <a:solidFill>
                  <a:schemeClr val="dk1"/>
                </a:solidFill>
                <a:sym typeface="Times New Roman"/>
              </a:rPr>
              <a:t>Six closed curves correspond to the six input currents in MR damper</a:t>
            </a:r>
          </a:p>
          <a:p>
            <a:pPr marR="0" lvl="0" algn="l" rtl="0">
              <a:lnSpc>
                <a:spcPct val="100000"/>
              </a:lnSpc>
              <a:spcBef>
                <a:spcPts val="0"/>
              </a:spcBef>
              <a:spcAft>
                <a:spcPts val="0"/>
              </a:spcAft>
              <a:buClr>
                <a:schemeClr val="tx1"/>
              </a:buClr>
              <a:buSzPct val="150000"/>
              <a:buFont typeface="Arial" charset="0"/>
              <a:buChar char="•"/>
            </a:pPr>
            <a:r>
              <a:rPr lang="en-US" sz="3200" dirty="0" smtClean="0">
                <a:solidFill>
                  <a:schemeClr val="dk1"/>
                </a:solidFill>
              </a:rPr>
              <a:t>Area in each closed curve represents the amount of energy dissipated by the respective MR damper model </a:t>
            </a:r>
            <a:endParaRPr lang="en-US" sz="3200" b="0" i="0" u="none" strike="noStrike" cap="none" dirty="0" smtClean="0">
              <a:solidFill>
                <a:schemeClr val="dk1"/>
              </a:solidFill>
              <a:sym typeface="Times New Roman"/>
            </a:endParaRPr>
          </a:p>
          <a:p>
            <a:pPr marR="0" lvl="0" algn="l" rtl="0">
              <a:lnSpc>
                <a:spcPct val="100000"/>
              </a:lnSpc>
              <a:spcBef>
                <a:spcPts val="0"/>
              </a:spcBef>
              <a:spcAft>
                <a:spcPts val="0"/>
              </a:spcAft>
              <a:buClr>
                <a:schemeClr val="tx1"/>
              </a:buClr>
              <a:buSzPct val="200000"/>
              <a:buFont typeface="Arial" charset="0"/>
              <a:buChar char="•"/>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a:p>
            <a:pPr marR="0" lvl="0" algn="l" rtl="0">
              <a:lnSpc>
                <a:spcPct val="100000"/>
              </a:lnSpc>
              <a:spcBef>
                <a:spcPts val="0"/>
              </a:spcBef>
              <a:spcAft>
                <a:spcPts val="0"/>
              </a:spcAft>
              <a:buClr>
                <a:schemeClr val="tx1"/>
              </a:buClr>
              <a:buSzPct val="150000"/>
              <a:buFont typeface="Arial" charset="0"/>
              <a:buChar char="•"/>
            </a:pPr>
            <a:r>
              <a:rPr lang="en-US" sz="3200" dirty="0" smtClean="0">
                <a:solidFill>
                  <a:schemeClr val="dk1"/>
                </a:solidFill>
              </a:rPr>
              <a:t>Force vs Velocity represents velocity of piston housed in MR damper</a:t>
            </a:r>
          </a:p>
          <a:p>
            <a:pPr marR="0" lvl="0" algn="l" rtl="0">
              <a:lnSpc>
                <a:spcPct val="100000"/>
              </a:lnSpc>
              <a:spcBef>
                <a:spcPts val="0"/>
              </a:spcBef>
              <a:spcAft>
                <a:spcPts val="0"/>
              </a:spcAft>
              <a:buClr>
                <a:schemeClr val="tx1"/>
              </a:buClr>
              <a:buSzPct val="150000"/>
              <a:buFont typeface="Arial" charset="0"/>
              <a:buChar char="•"/>
            </a:pPr>
            <a:r>
              <a:rPr lang="en-US" sz="3200" dirty="0" smtClean="0">
                <a:solidFill>
                  <a:schemeClr val="dk1"/>
                </a:solidFill>
              </a:rPr>
              <a:t>Force becomes saturated after reaching maximum point while velocity continues to increase</a:t>
            </a:r>
            <a:endParaRPr sz="3200" b="0" i="0" u="none" strike="noStrike" cap="none" dirty="0">
              <a:solidFill>
                <a:schemeClr val="dk1"/>
              </a:solidFill>
              <a:sym typeface="Times New Roman"/>
            </a:endParaRPr>
          </a:p>
          <a:p>
            <a:pPr marL="0" marR="0" lvl="0" indent="0" algn="l" rtl="0">
              <a:lnSpc>
                <a:spcPct val="100000"/>
              </a:lnSpc>
              <a:spcBef>
                <a:spcPts val="0"/>
              </a:spcBef>
              <a:spcAft>
                <a:spcPts val="0"/>
              </a:spcAft>
              <a:buClr>
                <a:srgbClr val="2C3F71"/>
              </a:buClr>
              <a:buSzPct val="25000"/>
              <a:buFont typeface="Arial"/>
              <a:buNone/>
            </a:pPr>
            <a:endParaRPr sz="3000" b="0" i="0" u="none" strike="noStrike" cap="none" dirty="0">
              <a:solidFill>
                <a:schemeClr val="dk1"/>
              </a:solidFill>
              <a:latin typeface="Times New Roman"/>
              <a:ea typeface="Times New Roman"/>
              <a:cs typeface="Times New Roman"/>
              <a:sym typeface="Times New Roman"/>
            </a:endParaRPr>
          </a:p>
        </p:txBody>
      </p:sp>
      <p:sp>
        <p:nvSpPr>
          <p:cNvPr id="184" name="Shape 184"/>
          <p:cNvSpPr txBox="1">
            <a:spLocks noGrp="1"/>
          </p:cNvSpPr>
          <p:nvPr>
            <p:ph type="body" idx="7"/>
          </p:nvPr>
        </p:nvSpPr>
        <p:spPr>
          <a:xfrm>
            <a:off x="11625395" y="20364815"/>
            <a:ext cx="10058400" cy="753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C3F71"/>
              </a:buClr>
              <a:buSzPct val="25000"/>
              <a:buFont typeface="Arial"/>
              <a:buNone/>
            </a:pPr>
            <a:r>
              <a:rPr lang="en-US" sz="3700" b="1" i="0" u="sng" strike="noStrike" cap="none" dirty="0">
                <a:solidFill>
                  <a:srgbClr val="2C3F71"/>
                </a:solidFill>
                <a:latin typeface="Calibri"/>
                <a:ea typeface="Calibri"/>
                <a:cs typeface="Calibri"/>
                <a:sym typeface="Calibri"/>
              </a:rPr>
              <a:t>RESULTS</a:t>
            </a:r>
          </a:p>
        </p:txBody>
      </p:sp>
      <p:sp>
        <p:nvSpPr>
          <p:cNvPr id="185" name="Shape 185"/>
          <p:cNvSpPr txBox="1">
            <a:spLocks noGrp="1"/>
          </p:cNvSpPr>
          <p:nvPr>
            <p:ph type="body" idx="8"/>
          </p:nvPr>
        </p:nvSpPr>
        <p:spPr>
          <a:xfrm>
            <a:off x="32964778" y="14672206"/>
            <a:ext cx="10047000" cy="753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C3F71"/>
              </a:buClr>
              <a:buSzPct val="25000"/>
              <a:buFont typeface="Arial"/>
              <a:buNone/>
            </a:pPr>
            <a:r>
              <a:rPr lang="en-US" sz="3700" b="1" i="0" u="sng" strike="noStrike" cap="none">
                <a:solidFill>
                  <a:srgbClr val="2C3F71"/>
                </a:solidFill>
                <a:latin typeface="Calibri"/>
                <a:ea typeface="Calibri"/>
                <a:cs typeface="Calibri"/>
                <a:sym typeface="Calibri"/>
              </a:rPr>
              <a:t>CONCLUSIONS</a:t>
            </a:r>
          </a:p>
        </p:txBody>
      </p:sp>
      <p:sp>
        <p:nvSpPr>
          <p:cNvPr id="186" name="Shape 186"/>
          <p:cNvSpPr txBox="1">
            <a:spLocks noGrp="1"/>
          </p:cNvSpPr>
          <p:nvPr>
            <p:ph type="body" idx="9"/>
          </p:nvPr>
        </p:nvSpPr>
        <p:spPr>
          <a:xfrm>
            <a:off x="32924290" y="15265892"/>
            <a:ext cx="10047000" cy="4345183"/>
          </a:xfrm>
          <a:prstGeom prst="rect">
            <a:avLst/>
          </a:prstGeom>
          <a:noFill/>
          <a:ln>
            <a:noFill/>
          </a:ln>
        </p:spPr>
        <p:txBody>
          <a:bodyPr lIns="228575" tIns="228575" rIns="228575" bIns="228575" anchor="t" anchorCtr="0">
            <a:noAutofit/>
          </a:bodyPr>
          <a:lstStyle/>
          <a:p>
            <a:pPr marR="0" lvl="0" algn="l" rtl="0">
              <a:lnSpc>
                <a:spcPct val="100000"/>
              </a:lnSpc>
              <a:spcBef>
                <a:spcPts val="0"/>
              </a:spcBef>
              <a:spcAft>
                <a:spcPts val="0"/>
              </a:spcAft>
              <a:buClr>
                <a:schemeClr val="tx1"/>
              </a:buClr>
              <a:buSzPct val="150000"/>
              <a:buFont typeface="Arial" charset="0"/>
              <a:buChar char="•"/>
            </a:pPr>
            <a:r>
              <a:rPr lang="en-US" sz="3200" dirty="0" smtClean="0">
                <a:solidFill>
                  <a:schemeClr val="tx1"/>
                </a:solidFill>
              </a:rPr>
              <a:t>In our trials the probabilistic parameters were more precise than previously determined deterministic parameters</a:t>
            </a:r>
          </a:p>
          <a:p>
            <a:pPr marR="0" lvl="0" algn="l" rtl="0">
              <a:lnSpc>
                <a:spcPct val="100000"/>
              </a:lnSpc>
              <a:spcBef>
                <a:spcPts val="0"/>
              </a:spcBef>
              <a:spcAft>
                <a:spcPts val="0"/>
              </a:spcAft>
              <a:buClr>
                <a:schemeClr val="tx1"/>
              </a:buClr>
              <a:buSzPct val="150000"/>
              <a:buFont typeface="Arial" charset="0"/>
              <a:buChar char="•"/>
            </a:pPr>
            <a:r>
              <a:rPr lang="en-US" sz="3200" dirty="0" smtClean="0">
                <a:solidFill>
                  <a:schemeClr val="tx1"/>
                </a:solidFill>
              </a:rPr>
              <a:t>Further recommendations include analyzing parameters of additional MR damper models with the Metropolis-Hasting Algorithm </a:t>
            </a:r>
          </a:p>
          <a:p>
            <a:pPr marR="0" lvl="0" algn="l" rtl="0">
              <a:lnSpc>
                <a:spcPct val="100000"/>
              </a:lnSpc>
              <a:spcBef>
                <a:spcPts val="0"/>
              </a:spcBef>
              <a:spcAft>
                <a:spcPts val="0"/>
              </a:spcAft>
              <a:buClr>
                <a:schemeClr val="tx1"/>
              </a:buClr>
              <a:buSzPct val="150000"/>
              <a:buFont typeface="Arial" charset="0"/>
              <a:buChar char="•"/>
            </a:pPr>
            <a:r>
              <a:rPr lang="en-US" sz="3200" b="0" i="0" u="none" strike="noStrike" cap="none" dirty="0" smtClean="0">
                <a:solidFill>
                  <a:schemeClr val="tx1"/>
                </a:solidFill>
                <a:sym typeface="Times New Roman"/>
              </a:rPr>
              <a:t>Future work includes studies involving single degree of freedom </a:t>
            </a:r>
            <a:endParaRPr sz="3200" b="0" i="0" u="none" strike="noStrike" cap="none" dirty="0">
              <a:solidFill>
                <a:schemeClr val="tx1"/>
              </a:solidFill>
              <a:sym typeface="Times New Roman"/>
            </a:endParaRPr>
          </a:p>
        </p:txBody>
      </p:sp>
      <p:sp>
        <p:nvSpPr>
          <p:cNvPr id="187" name="Shape 187"/>
          <p:cNvSpPr txBox="1">
            <a:spLocks noGrp="1"/>
          </p:cNvSpPr>
          <p:nvPr>
            <p:ph type="body" idx="13"/>
          </p:nvPr>
        </p:nvSpPr>
        <p:spPr>
          <a:xfrm>
            <a:off x="32964778" y="19300180"/>
            <a:ext cx="10047000" cy="753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C3F71"/>
              </a:buClr>
              <a:buSzPct val="25000"/>
              <a:buFont typeface="Arial"/>
              <a:buNone/>
            </a:pPr>
            <a:r>
              <a:rPr lang="en-US" sz="3700" b="1" i="0" u="sng" strike="noStrike" cap="none" dirty="0">
                <a:solidFill>
                  <a:srgbClr val="2C3F71"/>
                </a:solidFill>
                <a:latin typeface="Calibri"/>
                <a:ea typeface="Calibri"/>
                <a:cs typeface="Calibri"/>
                <a:sym typeface="Calibri"/>
              </a:rPr>
              <a:t>REFERENCES</a:t>
            </a:r>
          </a:p>
        </p:txBody>
      </p:sp>
      <p:sp>
        <p:nvSpPr>
          <p:cNvPr id="188" name="Shape 188"/>
          <p:cNvSpPr txBox="1">
            <a:spLocks noGrp="1"/>
          </p:cNvSpPr>
          <p:nvPr>
            <p:ph type="body" idx="14"/>
          </p:nvPr>
        </p:nvSpPr>
        <p:spPr>
          <a:xfrm>
            <a:off x="32921728" y="19781611"/>
            <a:ext cx="10052100" cy="846300"/>
          </a:xfrm>
          <a:prstGeom prst="rect">
            <a:avLst/>
          </a:prstGeom>
          <a:noFill/>
          <a:ln>
            <a:noFill/>
          </a:ln>
        </p:spPr>
        <p:txBody>
          <a:bodyPr lIns="228575" tIns="228575" rIns="228575" bIns="228575" anchor="t" anchorCtr="0">
            <a:noAutofit/>
          </a:bodyPr>
          <a:lstStyle/>
          <a:p>
            <a:pPr marL="0" marR="0" lvl="0" indent="0" algn="l" rtl="0">
              <a:lnSpc>
                <a:spcPct val="100000"/>
              </a:lnSpc>
              <a:spcBef>
                <a:spcPts val="0"/>
              </a:spcBef>
              <a:spcAft>
                <a:spcPts val="0"/>
              </a:spcAft>
              <a:buClr>
                <a:srgbClr val="2C3F71"/>
              </a:buClr>
              <a:buSzPct val="25000"/>
              <a:buFont typeface="Arial"/>
              <a:buNone/>
            </a:pPr>
            <a:r>
              <a:rPr lang="en-US" sz="1600" b="0" i="0" u="none" strike="noStrike" cap="none" dirty="0">
                <a:solidFill>
                  <a:schemeClr val="tx1"/>
                </a:solidFill>
                <a:latin typeface="Times New Roman"/>
                <a:ea typeface="Times New Roman"/>
                <a:cs typeface="Times New Roman"/>
                <a:sym typeface="Times New Roman"/>
              </a:rPr>
              <a:t>Jiang, Z., and R. Christenson. "A Comparison of 200 KN Magneto-rheological Damper Models for Use in Real-time Hybrid Simulation Pretesting." </a:t>
            </a:r>
            <a:r>
              <a:rPr lang="en-US" sz="1600" b="0" i="1" u="none" strike="noStrike" cap="none" dirty="0">
                <a:solidFill>
                  <a:schemeClr val="tx1"/>
                </a:solidFill>
                <a:latin typeface="Times New Roman"/>
                <a:ea typeface="Times New Roman"/>
                <a:cs typeface="Times New Roman"/>
                <a:sym typeface="Times New Roman"/>
              </a:rPr>
              <a:t>Smart Materials and Structures</a:t>
            </a:r>
            <a:r>
              <a:rPr lang="en-US" sz="1600" b="0" i="0" u="none" strike="noStrike" cap="none" dirty="0">
                <a:solidFill>
                  <a:schemeClr val="tx1"/>
                </a:solidFill>
                <a:latin typeface="Times New Roman"/>
                <a:ea typeface="Times New Roman"/>
                <a:cs typeface="Times New Roman"/>
                <a:sym typeface="Times New Roman"/>
              </a:rPr>
              <a:t> 20.6 (2011): 065011. Web.</a:t>
            </a:r>
          </a:p>
          <a:p>
            <a:pPr marL="0" marR="0" lvl="0" indent="0" algn="l" rtl="0">
              <a:lnSpc>
                <a:spcPct val="100000"/>
              </a:lnSpc>
              <a:spcBef>
                <a:spcPts val="0"/>
              </a:spcBef>
              <a:spcAft>
                <a:spcPts val="0"/>
              </a:spcAft>
              <a:buClr>
                <a:srgbClr val="2C3F71"/>
              </a:buClr>
              <a:buSzPct val="25000"/>
              <a:buFont typeface="Arial"/>
              <a:buNone/>
            </a:pPr>
            <a:endParaRPr sz="1600" b="0" i="0"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r>
              <a:rPr lang="en-US" sz="1600" b="0" i="0" u="none" strike="noStrike" cap="none" dirty="0" err="1">
                <a:solidFill>
                  <a:schemeClr val="tx1"/>
                </a:solidFill>
                <a:latin typeface="Times New Roman"/>
                <a:ea typeface="Times New Roman"/>
                <a:cs typeface="Times New Roman"/>
                <a:sym typeface="Times New Roman"/>
              </a:rPr>
              <a:t>Chae</a:t>
            </a:r>
            <a:r>
              <a:rPr lang="en-US" sz="1600" b="0" i="0" u="none" strike="noStrike" cap="none" dirty="0">
                <a:solidFill>
                  <a:schemeClr val="tx1"/>
                </a:solidFill>
                <a:latin typeface="Times New Roman"/>
                <a:ea typeface="Times New Roman"/>
                <a:cs typeface="Times New Roman"/>
                <a:sym typeface="Times New Roman"/>
              </a:rPr>
              <a:t>, </a:t>
            </a:r>
            <a:r>
              <a:rPr lang="en-US" sz="1600" b="0" i="0" u="none" strike="noStrike" cap="none" dirty="0" err="1">
                <a:solidFill>
                  <a:schemeClr val="tx1"/>
                </a:solidFill>
                <a:latin typeface="Times New Roman"/>
                <a:ea typeface="Times New Roman"/>
                <a:cs typeface="Times New Roman"/>
                <a:sym typeface="Times New Roman"/>
              </a:rPr>
              <a:t>Yunbyeong</a:t>
            </a:r>
            <a:r>
              <a:rPr lang="en-US" sz="1600" b="0" i="0" u="none" strike="noStrike" cap="none" dirty="0">
                <a:solidFill>
                  <a:schemeClr val="tx1"/>
                </a:solidFill>
                <a:latin typeface="Times New Roman"/>
                <a:ea typeface="Times New Roman"/>
                <a:cs typeface="Times New Roman"/>
                <a:sym typeface="Times New Roman"/>
              </a:rPr>
              <a:t>, James M. </a:t>
            </a:r>
            <a:r>
              <a:rPr lang="en-US" sz="1600" b="0" i="0" u="none" strike="noStrike" cap="none" dirty="0" err="1">
                <a:solidFill>
                  <a:schemeClr val="tx1"/>
                </a:solidFill>
                <a:latin typeface="Times New Roman"/>
                <a:ea typeface="Times New Roman"/>
                <a:cs typeface="Times New Roman"/>
                <a:sym typeface="Times New Roman"/>
              </a:rPr>
              <a:t>Ricles</a:t>
            </a:r>
            <a:r>
              <a:rPr lang="en-US" sz="1600" b="0" i="0" u="none" strike="noStrike" cap="none" dirty="0">
                <a:solidFill>
                  <a:schemeClr val="tx1"/>
                </a:solidFill>
                <a:latin typeface="Times New Roman"/>
                <a:ea typeface="Times New Roman"/>
                <a:cs typeface="Times New Roman"/>
                <a:sym typeface="Times New Roman"/>
              </a:rPr>
              <a:t>, and Richard Sause. "Modeling of a Large-scale Magneto-rheological Damper for Seismic Hazard Mitigation. Part I: Passive Mode." </a:t>
            </a:r>
            <a:r>
              <a:rPr lang="en-US" sz="1600" b="0" i="1" u="none" strike="noStrike" cap="none" dirty="0">
                <a:solidFill>
                  <a:schemeClr val="tx1"/>
                </a:solidFill>
                <a:latin typeface="Times New Roman"/>
                <a:ea typeface="Times New Roman"/>
                <a:cs typeface="Times New Roman"/>
                <a:sym typeface="Times New Roman"/>
              </a:rPr>
              <a:t>Earthquake Engineering &amp; Structural Dynamics</a:t>
            </a:r>
            <a:r>
              <a:rPr lang="en-US" sz="1600" b="0" i="0" u="none" strike="noStrike" cap="none" dirty="0">
                <a:solidFill>
                  <a:schemeClr val="tx1"/>
                </a:solidFill>
                <a:latin typeface="Times New Roman"/>
                <a:ea typeface="Times New Roman"/>
                <a:cs typeface="Times New Roman"/>
                <a:sym typeface="Times New Roman"/>
              </a:rPr>
              <a:t> 42.5 (2012): 669-85. Web. </a:t>
            </a:r>
          </a:p>
          <a:p>
            <a:pPr marL="0" marR="0" lvl="0" indent="0" algn="l" rtl="0">
              <a:lnSpc>
                <a:spcPct val="100000"/>
              </a:lnSpc>
              <a:spcBef>
                <a:spcPts val="0"/>
              </a:spcBef>
              <a:spcAft>
                <a:spcPts val="0"/>
              </a:spcAft>
              <a:buClr>
                <a:srgbClr val="2C3F71"/>
              </a:buClr>
              <a:buSzPct val="25000"/>
              <a:buFont typeface="Arial"/>
              <a:buNone/>
            </a:pPr>
            <a:endParaRPr sz="1600" b="0" i="0"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r>
              <a:rPr lang="en-US" sz="1600" b="0" i="0" u="none" strike="noStrike" cap="none" dirty="0" err="1">
                <a:solidFill>
                  <a:schemeClr val="tx1"/>
                </a:solidFill>
                <a:latin typeface="Times New Roman"/>
                <a:ea typeface="Times New Roman"/>
                <a:cs typeface="Times New Roman"/>
                <a:sym typeface="Times New Roman"/>
              </a:rPr>
              <a:t>Caicedo</a:t>
            </a:r>
            <a:r>
              <a:rPr lang="en-US" sz="1600" b="0" i="0" u="none" strike="noStrike" cap="none" dirty="0">
                <a:solidFill>
                  <a:schemeClr val="tx1"/>
                </a:solidFill>
                <a:latin typeface="Times New Roman"/>
                <a:ea typeface="Times New Roman"/>
                <a:cs typeface="Times New Roman"/>
                <a:sym typeface="Times New Roman"/>
              </a:rPr>
              <a:t>, Juan M., </a:t>
            </a:r>
            <a:r>
              <a:rPr lang="en-US" sz="1600" b="0" i="0" u="none" strike="noStrike" cap="none" dirty="0" err="1">
                <a:solidFill>
                  <a:schemeClr val="tx1"/>
                </a:solidFill>
                <a:latin typeface="Times New Roman"/>
                <a:ea typeface="Times New Roman"/>
                <a:cs typeface="Times New Roman"/>
                <a:sym typeface="Times New Roman"/>
              </a:rPr>
              <a:t>Zhaoshuo</a:t>
            </a:r>
            <a:r>
              <a:rPr lang="en-US" sz="1600" b="0" i="0" u="none" strike="noStrike" cap="none" dirty="0">
                <a:solidFill>
                  <a:schemeClr val="tx1"/>
                </a:solidFill>
                <a:latin typeface="Times New Roman"/>
                <a:ea typeface="Times New Roman"/>
                <a:cs typeface="Times New Roman"/>
                <a:sym typeface="Times New Roman"/>
              </a:rPr>
              <a:t> Jiang, and Sarah C. Baxter. "Including Uncertainty in Modeling the Dynamic Response of a Large-Scale 200 KN Magneto-Rheological Damper." </a:t>
            </a:r>
            <a:r>
              <a:rPr lang="en-US" sz="1600" b="0" i="1" u="none" strike="noStrike" cap="none" dirty="0">
                <a:solidFill>
                  <a:schemeClr val="tx1"/>
                </a:solidFill>
                <a:latin typeface="Times New Roman"/>
                <a:ea typeface="Times New Roman"/>
                <a:cs typeface="Times New Roman"/>
                <a:sym typeface="Times New Roman"/>
              </a:rPr>
              <a:t>ASCE-ASME Journal of Risk and Uncertainty in Engineering Systems, Part A: Civil Engineering</a:t>
            </a:r>
            <a:r>
              <a:rPr lang="en-US" sz="1600" b="0" i="0" u="none" strike="noStrike" cap="none" dirty="0">
                <a:solidFill>
                  <a:schemeClr val="tx1"/>
                </a:solidFill>
                <a:latin typeface="Times New Roman"/>
                <a:ea typeface="Times New Roman"/>
                <a:cs typeface="Times New Roman"/>
                <a:sym typeface="Times New Roman"/>
              </a:rPr>
              <a:t> 3.2 (2017): n. </a:t>
            </a:r>
            <a:r>
              <a:rPr lang="en-US" sz="1600" b="0" i="0" u="none" strike="noStrike" cap="none" dirty="0" err="1">
                <a:solidFill>
                  <a:schemeClr val="tx1"/>
                </a:solidFill>
                <a:latin typeface="Times New Roman"/>
                <a:ea typeface="Times New Roman"/>
                <a:cs typeface="Times New Roman"/>
                <a:sym typeface="Times New Roman"/>
              </a:rPr>
              <a:t>pag</a:t>
            </a:r>
            <a:r>
              <a:rPr lang="en-US" sz="1600" b="0" i="0" u="none" strike="noStrike" cap="none" dirty="0">
                <a:solidFill>
                  <a:schemeClr val="tx1"/>
                </a:solidFill>
                <a:latin typeface="Times New Roman"/>
                <a:ea typeface="Times New Roman"/>
                <a:cs typeface="Times New Roman"/>
                <a:sym typeface="Times New Roman"/>
              </a:rPr>
              <a:t>. Web. </a:t>
            </a:r>
          </a:p>
          <a:p>
            <a:pPr marL="0" marR="0" lvl="0" indent="0" algn="l" rtl="0">
              <a:lnSpc>
                <a:spcPct val="100000"/>
              </a:lnSpc>
              <a:spcBef>
                <a:spcPts val="0"/>
              </a:spcBef>
              <a:spcAft>
                <a:spcPts val="0"/>
              </a:spcAft>
              <a:buClr>
                <a:srgbClr val="2C3F71"/>
              </a:buClr>
              <a:buSzPct val="25000"/>
              <a:buFont typeface="Arial"/>
              <a:buNone/>
            </a:pPr>
            <a:endParaRPr sz="1600" b="0" i="0"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r>
              <a:rPr lang="en-US" sz="1600" b="0" i="0" u="none" strike="noStrike" cap="none" dirty="0">
                <a:solidFill>
                  <a:schemeClr val="tx1"/>
                </a:solidFill>
                <a:latin typeface="Times New Roman"/>
                <a:ea typeface="Times New Roman"/>
                <a:cs typeface="Times New Roman"/>
                <a:sym typeface="Times New Roman"/>
              </a:rPr>
              <a:t>D.Q. </a:t>
            </a:r>
            <a:r>
              <a:rPr lang="en-US" sz="1600" b="0" i="0" u="none" strike="noStrike" cap="none" dirty="0" err="1">
                <a:solidFill>
                  <a:schemeClr val="tx1"/>
                </a:solidFill>
                <a:latin typeface="Times New Roman"/>
                <a:ea typeface="Times New Roman"/>
                <a:cs typeface="Times New Roman"/>
                <a:sym typeface="Times New Roman"/>
              </a:rPr>
              <a:t>Troung</a:t>
            </a:r>
            <a:r>
              <a:rPr lang="en-US" sz="1600" b="0" i="0" u="none" strike="noStrike" cap="none" dirty="0">
                <a:solidFill>
                  <a:schemeClr val="tx1"/>
                </a:solidFill>
                <a:latin typeface="Times New Roman"/>
                <a:ea typeface="Times New Roman"/>
                <a:cs typeface="Times New Roman"/>
                <a:sym typeface="Times New Roman"/>
              </a:rPr>
              <a:t> and </a:t>
            </a:r>
            <a:r>
              <a:rPr lang="en-US" sz="1600" b="0" i="0" u="none" strike="noStrike" cap="none" dirty="0" err="1">
                <a:solidFill>
                  <a:schemeClr val="tx1"/>
                </a:solidFill>
                <a:latin typeface="Times New Roman"/>
                <a:ea typeface="Times New Roman"/>
                <a:cs typeface="Times New Roman"/>
                <a:sym typeface="Times New Roman"/>
              </a:rPr>
              <a:t>AhnK.K</a:t>
            </a:r>
            <a:r>
              <a:rPr lang="en-US" sz="1600" b="0" i="0" u="none" strike="noStrike" cap="none" dirty="0">
                <a:solidFill>
                  <a:schemeClr val="tx1"/>
                </a:solidFill>
                <a:latin typeface="Times New Roman"/>
                <a:ea typeface="Times New Roman"/>
                <a:cs typeface="Times New Roman"/>
                <a:sym typeface="Times New Roman"/>
              </a:rPr>
              <a:t>. “MR Fluid Damper and It’s Application to Force </a:t>
            </a:r>
            <a:r>
              <a:rPr lang="en-US" sz="1600" b="0" i="0" u="none" strike="noStrike" cap="none" dirty="0" err="1">
                <a:solidFill>
                  <a:schemeClr val="tx1"/>
                </a:solidFill>
                <a:latin typeface="Times New Roman"/>
                <a:ea typeface="Times New Roman"/>
                <a:cs typeface="Times New Roman"/>
                <a:sym typeface="Times New Roman"/>
              </a:rPr>
              <a:t>Sensorless</a:t>
            </a:r>
            <a:r>
              <a:rPr lang="en-US" sz="1600" b="0" i="0" u="none" strike="noStrike" cap="none" dirty="0">
                <a:solidFill>
                  <a:schemeClr val="tx1"/>
                </a:solidFill>
                <a:latin typeface="Times New Roman"/>
                <a:ea typeface="Times New Roman"/>
                <a:cs typeface="Times New Roman"/>
                <a:sym typeface="Times New Roman"/>
              </a:rPr>
              <a:t> Damping Control System.” </a:t>
            </a:r>
            <a:r>
              <a:rPr lang="en-US" sz="1600" b="0" i="1" u="none" strike="noStrike" cap="none" dirty="0">
                <a:solidFill>
                  <a:schemeClr val="tx1"/>
                </a:solidFill>
                <a:latin typeface="Times New Roman"/>
                <a:ea typeface="Times New Roman"/>
                <a:cs typeface="Times New Roman"/>
                <a:sym typeface="Times New Roman"/>
              </a:rPr>
              <a:t>Intech</a:t>
            </a:r>
            <a:r>
              <a:rPr lang="en-US" sz="1600" b="0" i="0" u="none" strike="noStrike" cap="none" dirty="0">
                <a:solidFill>
                  <a:schemeClr val="tx1"/>
                </a:solidFill>
                <a:latin typeface="Times New Roman"/>
                <a:ea typeface="Times New Roman"/>
                <a:cs typeface="Times New Roman"/>
                <a:sym typeface="Times New Roman"/>
              </a:rPr>
              <a:t> (2012): DOI: 10.5772/51391. Web</a:t>
            </a:r>
          </a:p>
          <a:p>
            <a:pPr marL="0" marR="0" lvl="0" indent="0" algn="l" rtl="0">
              <a:lnSpc>
                <a:spcPct val="100000"/>
              </a:lnSpc>
              <a:spcBef>
                <a:spcPts val="0"/>
              </a:spcBef>
              <a:spcAft>
                <a:spcPts val="0"/>
              </a:spcAft>
              <a:buClr>
                <a:srgbClr val="2C3F71"/>
              </a:buClr>
              <a:buSzPct val="25000"/>
              <a:buFont typeface="Arial"/>
              <a:buNone/>
            </a:pPr>
            <a:endParaRPr sz="1600" b="0" i="0" u="none" strike="noStrike" cap="none" dirty="0">
              <a:solidFill>
                <a:schemeClr val="tx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r>
              <a:rPr lang="en-US" sz="1600" b="0" i="0" u="none" strike="noStrike" cap="none" dirty="0">
                <a:solidFill>
                  <a:schemeClr val="tx1"/>
                </a:solidFill>
                <a:latin typeface="Times New Roman"/>
                <a:ea typeface="Times New Roman"/>
                <a:cs typeface="Times New Roman"/>
                <a:sym typeface="Times New Roman"/>
              </a:rPr>
              <a:t>Liang, Jun Jian. "Comparison of Models for Large-Scale Magneto-Rheological Damper to Account for Uncertainty in Seismic Hazard Mitigation." </a:t>
            </a:r>
            <a:r>
              <a:rPr lang="en-US" sz="1600" b="0" i="1" u="none" strike="noStrike" cap="none" dirty="0">
                <a:solidFill>
                  <a:schemeClr val="tx1"/>
                </a:solidFill>
                <a:latin typeface="Times New Roman"/>
                <a:ea typeface="Times New Roman"/>
                <a:cs typeface="Times New Roman"/>
                <a:sym typeface="Times New Roman"/>
              </a:rPr>
              <a:t>Comparison of Models for Large-Scale Magneto-Rheological Damper to Account for Uncertainty in Seismic Hazard Mitigation</a:t>
            </a:r>
            <a:r>
              <a:rPr lang="en-US" sz="1600" b="0" i="0" u="none" strike="noStrike" cap="none" dirty="0">
                <a:solidFill>
                  <a:schemeClr val="tx1"/>
                </a:solidFill>
                <a:latin typeface="Times New Roman"/>
                <a:ea typeface="Times New Roman"/>
                <a:cs typeface="Times New Roman"/>
                <a:sym typeface="Times New Roman"/>
              </a:rPr>
              <a:t> (2018): 1-14. Web. </a:t>
            </a:r>
            <a:endParaRPr lang="en-US" sz="1600" b="0" i="0" u="none" strike="noStrike" cap="none" dirty="0" smtClean="0">
              <a:solidFill>
                <a:schemeClr val="tx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2C3F71"/>
              </a:buClr>
              <a:buSzPct val="25000"/>
              <a:buFont typeface="Arial"/>
              <a:buNone/>
            </a:pPr>
            <a:endParaRPr lang="en-US" sz="1600" dirty="0">
              <a:solidFill>
                <a:schemeClr val="tx1"/>
              </a:solidFill>
            </a:endParaRPr>
          </a:p>
          <a:p>
            <a:pPr lvl="0" indent="0">
              <a:spcBef>
                <a:spcPts val="0"/>
              </a:spcBef>
              <a:buSzPct val="25000"/>
              <a:buNone/>
            </a:pPr>
            <a:r>
              <a:rPr lang="en-US" sz="1600" dirty="0" smtClean="0">
                <a:solidFill>
                  <a:schemeClr val="tx1"/>
                </a:solidFill>
              </a:rPr>
              <a:t> </a:t>
            </a:r>
            <a:r>
              <a:rPr lang="en-US" sz="1600" dirty="0">
                <a:solidFill>
                  <a:schemeClr val="tx1"/>
                </a:solidFill>
              </a:rPr>
              <a:t>“USGS: California Has 99.7 Percent Chance of Big Earthquake in Next 30 Years.” </a:t>
            </a:r>
            <a:r>
              <a:rPr lang="en-US" sz="1600" i="1" dirty="0">
                <a:solidFill>
                  <a:schemeClr val="tx1"/>
                </a:solidFill>
              </a:rPr>
              <a:t>Fox News</a:t>
            </a:r>
            <a:r>
              <a:rPr lang="en-US" sz="1600" dirty="0">
                <a:solidFill>
                  <a:schemeClr val="tx1"/>
                </a:solidFill>
              </a:rPr>
              <a:t>, FOX News Network, 15 Apr. 2008, </a:t>
            </a:r>
            <a:r>
              <a:rPr lang="en-US" sz="1600" dirty="0" err="1">
                <a:solidFill>
                  <a:schemeClr val="tx1"/>
                </a:solidFill>
              </a:rPr>
              <a:t>www.foxnews.com</a:t>
            </a:r>
            <a:r>
              <a:rPr lang="en-US" sz="1600" dirty="0">
                <a:solidFill>
                  <a:schemeClr val="tx1"/>
                </a:solidFill>
              </a:rPr>
              <a:t>/story/2008/04/15/usgs-california-has-7-percent-chance-big-earthquake-in-next-30-years.html. </a:t>
            </a:r>
            <a:endParaRPr lang="en-US" sz="1600" dirty="0" smtClean="0">
              <a:solidFill>
                <a:schemeClr val="tx1"/>
              </a:solidFill>
            </a:endParaRPr>
          </a:p>
          <a:p>
            <a:pPr lvl="0" indent="0">
              <a:spcBef>
                <a:spcPts val="0"/>
              </a:spcBef>
              <a:buSzPct val="25000"/>
              <a:buNone/>
            </a:pPr>
            <a:endParaRPr lang="en-US" sz="1600" b="0" i="0" u="none" strike="noStrike" cap="none" dirty="0">
              <a:solidFill>
                <a:schemeClr val="tx1"/>
              </a:solidFill>
              <a:latin typeface="Times New Roman"/>
              <a:ea typeface="Times New Roman"/>
              <a:cs typeface="Times New Roman"/>
              <a:sym typeface="Times New Roman"/>
            </a:endParaRPr>
          </a:p>
          <a:p>
            <a:pPr lvl="0" indent="0">
              <a:spcBef>
                <a:spcPts val="0"/>
              </a:spcBef>
              <a:buSzPct val="25000"/>
              <a:buNone/>
            </a:pPr>
            <a:r>
              <a:rPr lang="en-US" sz="1600" dirty="0" smtClean="0">
                <a:solidFill>
                  <a:schemeClr val="tx1"/>
                </a:solidFill>
              </a:rPr>
              <a:t>Truong</a:t>
            </a:r>
            <a:r>
              <a:rPr lang="en-US" sz="1600" dirty="0">
                <a:solidFill>
                  <a:schemeClr val="tx1"/>
                </a:solidFill>
              </a:rPr>
              <a:t>, D. Q., and K. K. </a:t>
            </a:r>
            <a:r>
              <a:rPr lang="en-US" sz="1600" dirty="0" err="1">
                <a:solidFill>
                  <a:schemeClr val="tx1"/>
                </a:solidFill>
              </a:rPr>
              <a:t>Ahn</a:t>
            </a:r>
            <a:r>
              <a:rPr lang="en-US" sz="1600" dirty="0">
                <a:solidFill>
                  <a:schemeClr val="tx1"/>
                </a:solidFill>
              </a:rPr>
              <a:t>. “MR Fluid Damper and Its Application to Force </a:t>
            </a:r>
            <a:r>
              <a:rPr lang="en-US" sz="1600" dirty="0" err="1">
                <a:solidFill>
                  <a:schemeClr val="tx1"/>
                </a:solidFill>
              </a:rPr>
              <a:t>Sensorless</a:t>
            </a:r>
            <a:r>
              <a:rPr lang="en-US" sz="1600" dirty="0">
                <a:solidFill>
                  <a:schemeClr val="tx1"/>
                </a:solidFill>
              </a:rPr>
              <a:t> Damping Control System.” </a:t>
            </a:r>
            <a:r>
              <a:rPr lang="en-US" sz="1600" i="1" dirty="0">
                <a:solidFill>
                  <a:schemeClr val="tx1"/>
                </a:solidFill>
              </a:rPr>
              <a:t>MR Fluid Damper and Its Application to Force </a:t>
            </a:r>
            <a:r>
              <a:rPr lang="en-US" sz="1600" i="1" dirty="0" err="1">
                <a:solidFill>
                  <a:schemeClr val="tx1"/>
                </a:solidFill>
              </a:rPr>
              <a:t>Sensorless</a:t>
            </a:r>
            <a:r>
              <a:rPr lang="en-US" sz="1600" i="1" dirty="0">
                <a:solidFill>
                  <a:schemeClr val="tx1"/>
                </a:solidFill>
              </a:rPr>
              <a:t> Damping Control System | </a:t>
            </a:r>
            <a:r>
              <a:rPr lang="en-US" sz="1600" i="1" dirty="0" err="1">
                <a:solidFill>
                  <a:schemeClr val="tx1"/>
                </a:solidFill>
              </a:rPr>
              <a:t>InTechOpen</a:t>
            </a:r>
            <a:r>
              <a:rPr lang="en-US" sz="1600" dirty="0">
                <a:solidFill>
                  <a:schemeClr val="tx1"/>
                </a:solidFill>
              </a:rPr>
              <a:t>, </a:t>
            </a:r>
            <a:r>
              <a:rPr lang="en-US" sz="1600" dirty="0" err="1">
                <a:solidFill>
                  <a:schemeClr val="tx1"/>
                </a:solidFill>
              </a:rPr>
              <a:t>InTech</a:t>
            </a:r>
            <a:r>
              <a:rPr lang="en-US" sz="1600" dirty="0">
                <a:solidFill>
                  <a:schemeClr val="tx1"/>
                </a:solidFill>
              </a:rPr>
              <a:t>, 17 Oct. 2012, </a:t>
            </a:r>
            <a:r>
              <a:rPr lang="en-US" sz="1600" u="sng" dirty="0">
                <a:solidFill>
                  <a:schemeClr val="tx1"/>
                </a:solidFill>
                <a:hlinkClick r:id="rId3"/>
              </a:rPr>
              <a:t>www.intechopen.com/books/smart-actuation-and-sensing-systems-recent-advances-and-future-challenges/mr-fluid-damper-and-its-application-to-force-sensorless-damping-control-system</a:t>
            </a:r>
            <a:r>
              <a:rPr lang="en-US" sz="1600" dirty="0" smtClean="0">
                <a:solidFill>
                  <a:schemeClr val="tx1"/>
                </a:solidFill>
              </a:rPr>
              <a:t>.</a:t>
            </a:r>
          </a:p>
          <a:p>
            <a:pPr indent="0">
              <a:spcBef>
                <a:spcPts val="0"/>
              </a:spcBef>
              <a:buSzPct val="25000"/>
              <a:buNone/>
            </a:pPr>
            <a:endParaRPr lang="en-US" sz="1600" dirty="0" smtClean="0">
              <a:solidFill>
                <a:schemeClr val="tx1"/>
              </a:solidFill>
            </a:endParaRPr>
          </a:p>
          <a:p>
            <a:pPr indent="0">
              <a:spcBef>
                <a:spcPts val="0"/>
              </a:spcBef>
              <a:buSzPct val="25000"/>
              <a:buNone/>
            </a:pPr>
            <a:r>
              <a:rPr lang="en-US" sz="1600" dirty="0" err="1" smtClean="0">
                <a:solidFill>
                  <a:schemeClr val="tx1"/>
                </a:solidFill>
              </a:rPr>
              <a:t>Sidpara</a:t>
            </a:r>
            <a:r>
              <a:rPr lang="en-US" sz="1600" dirty="0">
                <a:solidFill>
                  <a:schemeClr val="tx1"/>
                </a:solidFill>
              </a:rPr>
              <a:t>, Ajay. “Magnetorheological Finishing: a Perfect Solution to </a:t>
            </a:r>
            <a:r>
              <a:rPr lang="en-US" sz="1600" dirty="0" err="1">
                <a:solidFill>
                  <a:schemeClr val="tx1"/>
                </a:solidFill>
              </a:rPr>
              <a:t>Nanofinishing</a:t>
            </a:r>
            <a:r>
              <a:rPr lang="en-US" sz="1600" dirty="0">
                <a:solidFill>
                  <a:schemeClr val="tx1"/>
                </a:solidFill>
              </a:rPr>
              <a:t> Requirements.” </a:t>
            </a:r>
            <a:r>
              <a:rPr lang="en-US" sz="1600" i="1" dirty="0">
                <a:solidFill>
                  <a:schemeClr val="tx1"/>
                </a:solidFill>
              </a:rPr>
              <a:t>Optical Engineering</a:t>
            </a:r>
            <a:r>
              <a:rPr lang="en-US" sz="1600" dirty="0">
                <a:solidFill>
                  <a:schemeClr val="tx1"/>
                </a:solidFill>
              </a:rPr>
              <a:t>, International Society for Optics and Photonics, 1 Sept. 2014, </a:t>
            </a:r>
            <a:r>
              <a:rPr lang="en-US" sz="1600" dirty="0" err="1">
                <a:solidFill>
                  <a:schemeClr val="tx1"/>
                </a:solidFill>
              </a:rPr>
              <a:t>opticalengineering.spiedigitallibrary.org</a:t>
            </a:r>
            <a:r>
              <a:rPr lang="en-US" sz="1600" dirty="0">
                <a:solidFill>
                  <a:schemeClr val="tx1"/>
                </a:solidFill>
              </a:rPr>
              <a:t>/</a:t>
            </a:r>
            <a:r>
              <a:rPr lang="en-US" sz="1600" dirty="0" err="1">
                <a:solidFill>
                  <a:schemeClr val="tx1"/>
                </a:solidFill>
              </a:rPr>
              <a:t>article.aspx?articleid</a:t>
            </a:r>
            <a:r>
              <a:rPr lang="en-US" sz="1600" dirty="0">
                <a:solidFill>
                  <a:schemeClr val="tx1"/>
                </a:solidFill>
              </a:rPr>
              <a:t>=1857354.</a:t>
            </a:r>
            <a:endParaRPr lang="en-US" sz="1600" dirty="0">
              <a:solidFill>
                <a:schemeClr val="tx1"/>
              </a:solidFill>
            </a:endParaRPr>
          </a:p>
          <a:p>
            <a:pPr lvl="0" indent="0">
              <a:spcBef>
                <a:spcPts val="0"/>
              </a:spcBef>
              <a:buSzPct val="25000"/>
              <a:buNone/>
            </a:pPr>
            <a:endParaRPr lang="en-US" sz="1600" b="0" i="0" u="none" strike="noStrike" cap="none" dirty="0" smtClean="0">
              <a:solidFill>
                <a:schemeClr val="tx1"/>
              </a:solidFill>
              <a:latin typeface="Times New Roman"/>
              <a:ea typeface="Times New Roman"/>
              <a:cs typeface="Times New Roman"/>
              <a:sym typeface="Times New Roman"/>
            </a:endParaRPr>
          </a:p>
          <a:p>
            <a:pPr lvl="0" indent="0">
              <a:spcBef>
                <a:spcPts val="0"/>
              </a:spcBef>
              <a:buSzPct val="25000"/>
              <a:buNone/>
            </a:pPr>
            <a:r>
              <a:rPr lang="en-US" sz="1600" dirty="0" smtClean="0">
                <a:solidFill>
                  <a:schemeClr val="tx1"/>
                </a:solidFill>
              </a:rPr>
              <a:t>Jiang</a:t>
            </a:r>
            <a:r>
              <a:rPr lang="en-US" sz="1600" dirty="0">
                <a:solidFill>
                  <a:schemeClr val="tx1"/>
                </a:solidFill>
              </a:rPr>
              <a:t>, </a:t>
            </a:r>
            <a:r>
              <a:rPr lang="en-US" sz="1600" dirty="0" err="1">
                <a:solidFill>
                  <a:schemeClr val="tx1"/>
                </a:solidFill>
              </a:rPr>
              <a:t>Zhaoshuo</a:t>
            </a:r>
            <a:r>
              <a:rPr lang="en-US" sz="1600" dirty="0">
                <a:solidFill>
                  <a:schemeClr val="tx1"/>
                </a:solidFill>
              </a:rPr>
              <a:t>, et al. “Application of MR Damper in Real-Time Structural Damage Detection Using Extended </a:t>
            </a:r>
            <a:r>
              <a:rPr lang="en-US" sz="1600" dirty="0" err="1">
                <a:solidFill>
                  <a:schemeClr val="tx1"/>
                </a:solidFill>
              </a:rPr>
              <a:t>Kalman</a:t>
            </a:r>
            <a:r>
              <a:rPr lang="en-US" sz="1600" dirty="0">
                <a:solidFill>
                  <a:schemeClr val="tx1"/>
                </a:solidFill>
              </a:rPr>
              <a:t> Filter.” </a:t>
            </a:r>
            <a:r>
              <a:rPr lang="en-US" sz="1600" i="1" dirty="0" err="1">
                <a:solidFill>
                  <a:schemeClr val="tx1"/>
                </a:solidFill>
              </a:rPr>
              <a:t>ResearchGate</a:t>
            </a:r>
            <a:r>
              <a:rPr lang="en-US" sz="1600" dirty="0">
                <a:solidFill>
                  <a:schemeClr val="tx1"/>
                </a:solidFill>
              </a:rPr>
              <a:t>, 10 Aug. 2015, </a:t>
            </a:r>
            <a:endParaRPr lang="en-US" sz="1600" dirty="0">
              <a:solidFill>
                <a:schemeClr val="tx1"/>
              </a:solidFill>
            </a:endParaRPr>
          </a:p>
          <a:p>
            <a:pPr lvl="0" indent="0">
              <a:spcBef>
                <a:spcPts val="0"/>
              </a:spcBef>
              <a:buSzPct val="25000"/>
              <a:buNone/>
            </a:pPr>
            <a:endParaRPr lang="en-US" sz="1600" dirty="0">
              <a:solidFill>
                <a:schemeClr val="tx1"/>
              </a:solidFill>
            </a:endParaRPr>
          </a:p>
          <a:p>
            <a:pPr lvl="0" indent="0">
              <a:spcBef>
                <a:spcPts val="0"/>
              </a:spcBef>
              <a:buSzPct val="25000"/>
              <a:buNone/>
            </a:pPr>
            <a:r>
              <a:rPr lang="en-US" sz="1600" dirty="0" err="1" smtClean="0">
                <a:solidFill>
                  <a:schemeClr val="tx1"/>
                </a:solidFill>
              </a:rPr>
              <a:t>www.researchgate.net</a:t>
            </a:r>
            <a:r>
              <a:rPr lang="en-US" sz="1600" dirty="0" smtClean="0">
                <a:solidFill>
                  <a:schemeClr val="tx1"/>
                </a:solidFill>
              </a:rPr>
              <a:t>/figure/281792403_fig2_Figure-31-Schematic-of-the-MR-damper-hyperbolic-tangent-model</a:t>
            </a:r>
            <a:r>
              <a:rPr lang="en-US" sz="1600" dirty="0">
                <a:solidFill>
                  <a:schemeClr val="tx1"/>
                </a:solidFill>
              </a:rPr>
              <a:t>. </a:t>
            </a:r>
            <a:r>
              <a:rPr lang="en-US" sz="1600" dirty="0" smtClean="0">
                <a:solidFill>
                  <a:schemeClr val="tx1"/>
                </a:solidFill>
              </a:rPr>
              <a:t>“</a:t>
            </a:r>
            <a:r>
              <a:rPr lang="en-US" sz="1600" dirty="0">
                <a:solidFill>
                  <a:schemeClr val="tx1"/>
                </a:solidFill>
              </a:rPr>
              <a:t>Uncertainty Quantification.” </a:t>
            </a:r>
            <a:r>
              <a:rPr lang="en-US" sz="1600" i="1" dirty="0">
                <a:solidFill>
                  <a:schemeClr val="tx1"/>
                </a:solidFill>
              </a:rPr>
              <a:t>Uncertainty Quantification | </a:t>
            </a:r>
            <a:r>
              <a:rPr lang="en-US" sz="1600" i="1" dirty="0" err="1">
                <a:solidFill>
                  <a:schemeClr val="tx1"/>
                </a:solidFill>
              </a:rPr>
              <a:t>SmartUQ</a:t>
            </a:r>
            <a:r>
              <a:rPr lang="en-US" sz="1600" dirty="0">
                <a:solidFill>
                  <a:schemeClr val="tx1"/>
                </a:solidFill>
              </a:rPr>
              <a:t>, </a:t>
            </a:r>
            <a:r>
              <a:rPr lang="en-US" sz="1600" dirty="0" err="1">
                <a:solidFill>
                  <a:schemeClr val="tx1"/>
                </a:solidFill>
              </a:rPr>
              <a:t>www.smartuq.com</a:t>
            </a:r>
            <a:r>
              <a:rPr lang="en-US" sz="1600" dirty="0">
                <a:solidFill>
                  <a:schemeClr val="tx1"/>
                </a:solidFill>
              </a:rPr>
              <a:t>/resources/uncertainty-quantification/.</a:t>
            </a:r>
            <a:endParaRPr lang="en-US" sz="1600" b="0" i="0" u="none" strike="noStrike" cap="none" dirty="0" smtClean="0">
              <a:solidFill>
                <a:schemeClr val="tx1"/>
              </a:solidFill>
              <a:sym typeface="Times New Roman"/>
            </a:endParaRPr>
          </a:p>
        </p:txBody>
      </p:sp>
      <p:sp>
        <p:nvSpPr>
          <p:cNvPr id="189" name="Shape 189"/>
          <p:cNvSpPr txBox="1">
            <a:spLocks noGrp="1"/>
          </p:cNvSpPr>
          <p:nvPr>
            <p:ph type="body" idx="17"/>
          </p:nvPr>
        </p:nvSpPr>
        <p:spPr>
          <a:xfrm>
            <a:off x="881414" y="28378126"/>
            <a:ext cx="10056900" cy="4274100"/>
          </a:xfrm>
          <a:prstGeom prst="rect">
            <a:avLst/>
          </a:prstGeom>
          <a:noFill/>
          <a:ln>
            <a:noFill/>
          </a:ln>
        </p:spPr>
        <p:txBody>
          <a:bodyPr lIns="228575" tIns="228575" rIns="228575" bIns="228575" anchor="t" anchorCtr="0">
            <a:noAutofit/>
          </a:bodyPr>
          <a:lstStyle/>
          <a:p>
            <a:pPr marR="0" lvl="0" algn="l" rtl="0">
              <a:lnSpc>
                <a:spcPct val="115000"/>
              </a:lnSpc>
              <a:spcBef>
                <a:spcPts val="0"/>
              </a:spcBef>
              <a:spcAft>
                <a:spcPts val="0"/>
              </a:spcAft>
              <a:buClr>
                <a:schemeClr val="tx1"/>
              </a:buClr>
              <a:buSzPct val="150000"/>
              <a:buFont typeface="Arial" charset="0"/>
              <a:buChar char="•"/>
            </a:pPr>
            <a:r>
              <a:rPr lang="en-US" sz="3200" dirty="0" smtClean="0">
                <a:solidFill>
                  <a:schemeClr val="dk1"/>
                </a:solidFill>
              </a:rPr>
              <a:t>Structural engineering concerns itself with the safety and failure prevention of structures</a:t>
            </a:r>
          </a:p>
          <a:p>
            <a:pPr marR="0" lvl="0" algn="l" rtl="0">
              <a:lnSpc>
                <a:spcPct val="115000"/>
              </a:lnSpc>
              <a:spcBef>
                <a:spcPts val="0"/>
              </a:spcBef>
              <a:spcAft>
                <a:spcPts val="0"/>
              </a:spcAft>
              <a:buClr>
                <a:schemeClr val="tx1"/>
              </a:buClr>
              <a:buSzPct val="150000"/>
              <a:buFont typeface="Arial" charset="0"/>
              <a:buChar char="•"/>
            </a:pPr>
            <a:r>
              <a:rPr lang="en-US" sz="3200" dirty="0" smtClean="0">
                <a:solidFill>
                  <a:schemeClr val="dk1"/>
                </a:solidFill>
              </a:rPr>
              <a:t>The state of California is prone to experiencing earthquakes</a:t>
            </a:r>
          </a:p>
          <a:p>
            <a:pPr marR="0" lvl="0" algn="l" rtl="0">
              <a:lnSpc>
                <a:spcPct val="115000"/>
              </a:lnSpc>
              <a:spcBef>
                <a:spcPts val="0"/>
              </a:spcBef>
              <a:spcAft>
                <a:spcPts val="0"/>
              </a:spcAft>
              <a:buClr>
                <a:schemeClr val="tx1"/>
              </a:buClr>
              <a:buSzPct val="150000"/>
              <a:buFont typeface="Arial" charset="0"/>
              <a:buChar char="•"/>
            </a:pPr>
            <a:r>
              <a:rPr lang="en-US" sz="3200" dirty="0" smtClean="0">
                <a:solidFill>
                  <a:schemeClr val="dk1"/>
                </a:solidFill>
              </a:rPr>
              <a:t>Magneto-rheological dampers can be used in structural damage mitigation</a:t>
            </a:r>
            <a:endParaRPr sz="2200" dirty="0">
              <a:solidFill>
                <a:schemeClr val="dk1"/>
              </a:solidFill>
            </a:endParaRPr>
          </a:p>
          <a:p>
            <a:pPr marL="0" marR="0" lvl="0" indent="0" algn="l" rtl="0">
              <a:lnSpc>
                <a:spcPct val="100000"/>
              </a:lnSpc>
              <a:spcBef>
                <a:spcPts val="1600"/>
              </a:spcBef>
              <a:spcAft>
                <a:spcPts val="0"/>
              </a:spcAft>
              <a:buClr>
                <a:srgbClr val="2C3F71"/>
              </a:buClr>
              <a:buSzPct val="25000"/>
              <a:buFont typeface="Arial"/>
              <a:buNone/>
            </a:pPr>
            <a:endParaRPr sz="2500" b="0" i="0" u="none" strike="noStrike" cap="none" dirty="0">
              <a:solidFill>
                <a:srgbClr val="2C3F71"/>
              </a:solidFill>
              <a:latin typeface="Times New Roman"/>
              <a:ea typeface="Times New Roman"/>
              <a:cs typeface="Times New Roman"/>
              <a:sym typeface="Times New Roman"/>
            </a:endParaRPr>
          </a:p>
        </p:txBody>
      </p:sp>
      <p:sp>
        <p:nvSpPr>
          <p:cNvPr id="190" name="Shape 190"/>
          <p:cNvSpPr txBox="1">
            <a:spLocks noGrp="1"/>
          </p:cNvSpPr>
          <p:nvPr>
            <p:ph type="body" idx="18"/>
          </p:nvPr>
        </p:nvSpPr>
        <p:spPr>
          <a:xfrm>
            <a:off x="5932592" y="3383946"/>
            <a:ext cx="31998968" cy="128015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5500" b="0" i="0" u="none" strike="noStrike" cap="none" dirty="0" err="1">
                <a:solidFill>
                  <a:schemeClr val="lt1"/>
                </a:solidFill>
                <a:latin typeface="Calibri"/>
                <a:ea typeface="Calibri"/>
                <a:cs typeface="Calibri"/>
                <a:sym typeface="Calibri"/>
              </a:rPr>
              <a:t>C</a:t>
            </a:r>
            <a:r>
              <a:rPr lang="en-US" sz="5500" dirty="0" err="1"/>
              <a:t>a</a:t>
            </a:r>
            <a:r>
              <a:rPr lang="en-US" sz="5500" dirty="0" err="1">
                <a:solidFill>
                  <a:srgbClr val="FFFFFF"/>
                </a:solidFill>
                <a:latin typeface="Times New Roman"/>
                <a:ea typeface="Times New Roman"/>
                <a:cs typeface="Times New Roman"/>
                <a:sym typeface="Times New Roman"/>
              </a:rPr>
              <a:t>ñ</a:t>
            </a:r>
            <a:r>
              <a:rPr lang="en-US" sz="5500" i="0" u="none" strike="noStrike" cap="none" dirty="0" err="1">
                <a:solidFill>
                  <a:schemeClr val="lt1"/>
                </a:solidFill>
                <a:latin typeface="Times New Roman"/>
                <a:ea typeface="Times New Roman"/>
                <a:cs typeface="Times New Roman"/>
                <a:sym typeface="Times New Roman"/>
              </a:rPr>
              <a:t>a</a:t>
            </a:r>
            <a:r>
              <a:rPr lang="en-US" sz="5500" b="0" i="0" u="none" strike="noStrike" cap="none" dirty="0" err="1">
                <a:solidFill>
                  <a:schemeClr val="lt1"/>
                </a:solidFill>
                <a:latin typeface="Calibri"/>
                <a:ea typeface="Calibri"/>
                <a:cs typeface="Calibri"/>
                <a:sym typeface="Calibri"/>
              </a:rPr>
              <a:t>da</a:t>
            </a:r>
            <a:r>
              <a:rPr lang="en-US" sz="5500" b="0" i="0" u="none" strike="noStrike" cap="none" dirty="0">
                <a:solidFill>
                  <a:schemeClr val="lt1"/>
                </a:solidFill>
                <a:latin typeface="Calibri"/>
                <a:ea typeface="Calibri"/>
                <a:cs typeface="Calibri"/>
                <a:sym typeface="Calibri"/>
              </a:rPr>
              <a:t> College/San Francisco State University</a:t>
            </a:r>
          </a:p>
          <a:p>
            <a:pPr marL="0" marR="0" lvl="0" indent="0" algn="l" rtl="0">
              <a:lnSpc>
                <a:spcPct val="100000"/>
              </a:lnSpc>
              <a:spcBef>
                <a:spcPts val="0"/>
              </a:spcBef>
              <a:spcAft>
                <a:spcPts val="0"/>
              </a:spcAft>
              <a:buClr>
                <a:schemeClr val="lt1"/>
              </a:buClr>
              <a:buSzPct val="25000"/>
              <a:buFont typeface="Arial"/>
              <a:buNone/>
            </a:pPr>
            <a:endParaRPr sz="6000" b="0" i="0" u="none" strike="noStrike" cap="none" dirty="0">
              <a:solidFill>
                <a:schemeClr val="lt1"/>
              </a:solidFill>
              <a:latin typeface="Calibri"/>
              <a:ea typeface="Calibri"/>
              <a:cs typeface="Calibri"/>
              <a:sym typeface="Calibri"/>
            </a:endParaRPr>
          </a:p>
        </p:txBody>
      </p:sp>
      <p:sp>
        <p:nvSpPr>
          <p:cNvPr id="191" name="Shape 191"/>
          <p:cNvSpPr txBox="1">
            <a:spLocks noGrp="1"/>
          </p:cNvSpPr>
          <p:nvPr>
            <p:ph type="body" idx="19"/>
          </p:nvPr>
        </p:nvSpPr>
        <p:spPr>
          <a:xfrm>
            <a:off x="5932592" y="2103785"/>
            <a:ext cx="31998900" cy="1280100"/>
          </a:xfrm>
          <a:prstGeom prst="rect">
            <a:avLst/>
          </a:prstGeom>
          <a:noFill/>
          <a:ln>
            <a:noFill/>
          </a:ln>
        </p:spPr>
        <p:txBody>
          <a:bodyPr lIns="91425" tIns="45700" rIns="91425" bIns="45700" anchor="t" anchorCtr="1">
            <a:noAutofit/>
          </a:bodyPr>
          <a:lstStyle/>
          <a:p>
            <a:pPr marL="0" marR="0" lvl="0" indent="0" algn="ctr" rtl="0">
              <a:lnSpc>
                <a:spcPct val="90000"/>
              </a:lnSpc>
              <a:spcBef>
                <a:spcPts val="0"/>
              </a:spcBef>
              <a:spcAft>
                <a:spcPts val="0"/>
              </a:spcAft>
              <a:buClr>
                <a:schemeClr val="lt1"/>
              </a:buClr>
              <a:buSzPct val="25000"/>
              <a:buFont typeface="Arial"/>
              <a:buNone/>
            </a:pPr>
            <a:r>
              <a:rPr lang="en-US" sz="5500" b="0" i="0" u="none" strike="noStrike" cap="none" dirty="0" smtClean="0">
                <a:solidFill>
                  <a:schemeClr val="lt1"/>
                </a:solidFill>
                <a:latin typeface="Calibri"/>
                <a:ea typeface="Calibri"/>
                <a:cs typeface="Calibri"/>
                <a:sym typeface="Calibri"/>
              </a:rPr>
              <a:t>Christopher Amaro, Priscila </a:t>
            </a:r>
            <a:r>
              <a:rPr lang="en-US" sz="5500" b="0" i="0" u="none" strike="noStrike" cap="none" dirty="0">
                <a:solidFill>
                  <a:schemeClr val="lt1"/>
                </a:solidFill>
                <a:latin typeface="Calibri"/>
                <a:ea typeface="Calibri"/>
                <a:cs typeface="Calibri"/>
                <a:sym typeface="Calibri"/>
              </a:rPr>
              <a:t>Silva, Adam Davies, Juvenal Marin, Jesus </a:t>
            </a:r>
            <a:r>
              <a:rPr lang="en-US" sz="5500" b="0" i="0" u="none" strike="noStrike" cap="none" dirty="0" smtClean="0">
                <a:solidFill>
                  <a:schemeClr val="lt1"/>
                </a:solidFill>
                <a:latin typeface="Calibri"/>
                <a:ea typeface="Calibri"/>
                <a:cs typeface="Calibri"/>
                <a:sym typeface="Calibri"/>
              </a:rPr>
              <a:t>Caballero</a:t>
            </a:r>
            <a:endParaRPr lang="en-US" sz="5500" b="0" i="0" u="none" strike="noStrike" cap="none" dirty="0">
              <a:solidFill>
                <a:schemeClr val="lt1"/>
              </a:solidFill>
              <a:latin typeface="Calibri"/>
              <a:ea typeface="Calibri"/>
              <a:cs typeface="Calibri"/>
              <a:sym typeface="Calibri"/>
            </a:endParaRPr>
          </a:p>
        </p:txBody>
      </p:sp>
      <p:sp>
        <p:nvSpPr>
          <p:cNvPr id="192" name="Shape 192"/>
          <p:cNvSpPr txBox="1">
            <a:spLocks noGrp="1"/>
          </p:cNvSpPr>
          <p:nvPr>
            <p:ph type="body" idx="20"/>
          </p:nvPr>
        </p:nvSpPr>
        <p:spPr>
          <a:xfrm>
            <a:off x="5932600" y="-2"/>
            <a:ext cx="31998900" cy="2103900"/>
          </a:xfrm>
          <a:prstGeom prst="rect">
            <a:avLst/>
          </a:prstGeom>
          <a:noFill/>
          <a:ln>
            <a:noFill/>
          </a:ln>
        </p:spPr>
        <p:txBody>
          <a:bodyPr lIns="91425" tIns="45700" rIns="91425" bIns="45700" anchor="t" anchorCtr="1">
            <a:noAutofit/>
          </a:bodyPr>
          <a:lstStyle/>
          <a:p>
            <a:pPr marL="0" marR="0" lvl="0" indent="0" algn="ctr" rtl="0">
              <a:lnSpc>
                <a:spcPct val="100000"/>
              </a:lnSpc>
              <a:spcBef>
                <a:spcPts val="0"/>
              </a:spcBef>
              <a:spcAft>
                <a:spcPts val="0"/>
              </a:spcAft>
              <a:buClr>
                <a:schemeClr val="lt1"/>
              </a:buClr>
              <a:buSzPct val="25000"/>
              <a:buFont typeface="Arial"/>
              <a:buNone/>
            </a:pPr>
            <a:r>
              <a:rPr lang="en-US" sz="7200" b="1" i="0" u="none" strike="noStrike" cap="none" dirty="0">
                <a:solidFill>
                  <a:schemeClr val="lt1"/>
                </a:solidFill>
                <a:latin typeface="Calibri"/>
                <a:ea typeface="Calibri"/>
                <a:cs typeface="Calibri"/>
                <a:sym typeface="Calibri"/>
              </a:rPr>
              <a:t>Comparison of 200kN Magneto-Rheological Dampers for Determination of Parameters by Probabilistic Means</a:t>
            </a:r>
          </a:p>
          <a:p>
            <a:pPr marL="0" marR="0" lvl="0" indent="0" algn="ctr" rtl="0">
              <a:lnSpc>
                <a:spcPct val="100000"/>
              </a:lnSpc>
              <a:spcBef>
                <a:spcPts val="0"/>
              </a:spcBef>
              <a:spcAft>
                <a:spcPts val="0"/>
              </a:spcAft>
              <a:buClr>
                <a:schemeClr val="lt1"/>
              </a:buClr>
              <a:buSzPct val="25000"/>
              <a:buFont typeface="Arial"/>
              <a:buNone/>
            </a:pPr>
            <a:endParaRPr sz="7200" b="0" i="0" u="none" strike="noStrike" cap="none" dirty="0">
              <a:solidFill>
                <a:schemeClr val="lt1"/>
              </a:solidFill>
              <a:latin typeface="Calibri"/>
              <a:ea typeface="Calibri"/>
              <a:cs typeface="Calibri"/>
              <a:sym typeface="Calibri"/>
            </a:endParaRPr>
          </a:p>
        </p:txBody>
      </p:sp>
      <p:pic>
        <p:nvPicPr>
          <p:cNvPr id="193" name="Shape 193"/>
          <p:cNvPicPr preferRelativeResize="0"/>
          <p:nvPr/>
        </p:nvPicPr>
        <p:blipFill rotWithShape="1">
          <a:blip r:embed="rId4">
            <a:alphaModFix/>
          </a:blip>
          <a:srcRect/>
          <a:stretch/>
        </p:blipFill>
        <p:spPr>
          <a:xfrm>
            <a:off x="2707522" y="17045011"/>
            <a:ext cx="6556450" cy="6717638"/>
          </a:xfrm>
          <a:prstGeom prst="rect">
            <a:avLst/>
          </a:prstGeom>
          <a:noFill/>
          <a:ln>
            <a:noFill/>
          </a:ln>
        </p:spPr>
      </p:pic>
      <p:pic>
        <p:nvPicPr>
          <p:cNvPr id="194" name="Shape 194"/>
          <p:cNvPicPr preferRelativeResize="0"/>
          <p:nvPr/>
        </p:nvPicPr>
        <p:blipFill rotWithShape="1">
          <a:blip r:embed="rId5">
            <a:alphaModFix/>
          </a:blip>
          <a:srcRect/>
          <a:stretch/>
        </p:blipFill>
        <p:spPr>
          <a:xfrm>
            <a:off x="11623826" y="10533800"/>
            <a:ext cx="9967500" cy="3792000"/>
          </a:xfrm>
          <a:prstGeom prst="rect">
            <a:avLst/>
          </a:prstGeom>
          <a:noFill/>
          <a:ln>
            <a:noFill/>
          </a:ln>
        </p:spPr>
      </p:pic>
      <p:sp>
        <p:nvSpPr>
          <p:cNvPr id="195" name="Shape 195"/>
          <p:cNvSpPr/>
          <p:nvPr/>
        </p:nvSpPr>
        <p:spPr>
          <a:xfrm>
            <a:off x="32908050" y="29291881"/>
            <a:ext cx="10047017" cy="661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C3F71"/>
              </a:buClr>
              <a:buSzPct val="25000"/>
              <a:buFont typeface="Calibri"/>
              <a:buNone/>
            </a:pPr>
            <a:r>
              <a:rPr lang="en-US" sz="3700" b="1" i="0" u="sng" strike="noStrike" cap="none" dirty="0">
                <a:solidFill>
                  <a:srgbClr val="2C3F71"/>
                </a:solidFill>
                <a:latin typeface="Calibri"/>
                <a:ea typeface="Calibri"/>
                <a:cs typeface="Calibri"/>
                <a:sym typeface="Calibri"/>
              </a:rPr>
              <a:t>Acknowledgements</a:t>
            </a:r>
          </a:p>
        </p:txBody>
      </p:sp>
      <p:sp>
        <p:nvSpPr>
          <p:cNvPr id="196" name="Shape 196"/>
          <p:cNvSpPr txBox="1"/>
          <p:nvPr/>
        </p:nvSpPr>
        <p:spPr>
          <a:xfrm>
            <a:off x="32924287" y="29953603"/>
            <a:ext cx="10046999" cy="1446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2200" b="0" i="0" u="none" strike="noStrike" cap="none" dirty="0">
                <a:solidFill>
                  <a:srgbClr val="000000"/>
                </a:solidFill>
                <a:latin typeface="Times New Roman"/>
                <a:ea typeface="Times New Roman"/>
                <a:cs typeface="Times New Roman"/>
                <a:sym typeface="Times New Roman"/>
              </a:rPr>
              <a:t>This project is supported by the US Department of Education through the through the Minority Science and Engineering Improvement Program (MSEIP, Award No. P120A150014); and through the Hispanic-Serving Institution Science, Technology, Engineering, and Mathematics (HSI STEM) Program, Award No. P031C110159.  </a:t>
            </a:r>
          </a:p>
        </p:txBody>
      </p:sp>
      <p:pic>
        <p:nvPicPr>
          <p:cNvPr id="197" name="Shape 197"/>
          <p:cNvPicPr preferRelativeResize="0"/>
          <p:nvPr/>
        </p:nvPicPr>
        <p:blipFill rotWithShape="1">
          <a:blip r:embed="rId6">
            <a:alphaModFix/>
          </a:blip>
          <a:srcRect/>
          <a:stretch/>
        </p:blipFill>
        <p:spPr>
          <a:xfrm>
            <a:off x="14007245" y="25408943"/>
            <a:ext cx="5285100" cy="3963900"/>
          </a:xfrm>
          <a:prstGeom prst="rect">
            <a:avLst/>
          </a:prstGeom>
          <a:noFill/>
          <a:ln>
            <a:noFill/>
          </a:ln>
        </p:spPr>
      </p:pic>
      <p:pic>
        <p:nvPicPr>
          <p:cNvPr id="198" name="Shape 198"/>
          <p:cNvPicPr preferRelativeResize="0"/>
          <p:nvPr/>
        </p:nvPicPr>
        <p:blipFill rotWithShape="1">
          <a:blip r:embed="rId7">
            <a:alphaModFix/>
          </a:blip>
          <a:srcRect/>
          <a:stretch/>
        </p:blipFill>
        <p:spPr>
          <a:xfrm>
            <a:off x="24470271" y="5550244"/>
            <a:ext cx="5285100" cy="3976500"/>
          </a:xfrm>
          <a:prstGeom prst="rect">
            <a:avLst/>
          </a:prstGeom>
          <a:noFill/>
          <a:ln>
            <a:noFill/>
          </a:ln>
        </p:spPr>
      </p:pic>
      <p:sp>
        <p:nvSpPr>
          <p:cNvPr id="199" name="Shape 199"/>
          <p:cNvSpPr txBox="1"/>
          <p:nvPr/>
        </p:nvSpPr>
        <p:spPr>
          <a:xfrm>
            <a:off x="11636546" y="6887653"/>
            <a:ext cx="10048800" cy="36856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800" b="1" i="0" u="none" strike="noStrike" cap="none" dirty="0" smtClean="0">
                <a:solidFill>
                  <a:schemeClr val="dk1"/>
                </a:solidFill>
                <a:latin typeface="Times New Roman"/>
                <a:ea typeface="Times New Roman"/>
                <a:cs typeface="Times New Roman"/>
                <a:sym typeface="Times New Roman"/>
              </a:rPr>
              <a:t>G</a:t>
            </a:r>
            <a:r>
              <a:rPr lang="en-US" sz="2800" b="1" dirty="0" smtClean="0">
                <a:solidFill>
                  <a:schemeClr val="dk1"/>
                </a:solidFill>
                <a:latin typeface="Times New Roman"/>
                <a:ea typeface="Times New Roman"/>
                <a:cs typeface="Times New Roman"/>
                <a:sym typeface="Times New Roman"/>
              </a:rPr>
              <a:t>raphic </a:t>
            </a:r>
            <a:r>
              <a:rPr lang="en-US" sz="2800" b="1" dirty="0">
                <a:solidFill>
                  <a:schemeClr val="dk1"/>
                </a:solidFill>
                <a:latin typeface="Times New Roman"/>
                <a:ea typeface="Times New Roman"/>
                <a:cs typeface="Times New Roman"/>
                <a:sym typeface="Times New Roman"/>
              </a:rPr>
              <a:t>user interface </a:t>
            </a:r>
          </a:p>
          <a:p>
            <a:pPr marL="273050" marR="0" lvl="0" indent="-342900" algn="l" rtl="0">
              <a:lnSpc>
                <a:spcPct val="100000"/>
              </a:lnSpc>
              <a:spcBef>
                <a:spcPts val="1600"/>
              </a:spcBef>
              <a:spcAft>
                <a:spcPts val="0"/>
              </a:spcAft>
              <a:buClr>
                <a:schemeClr val="tx1"/>
              </a:buClr>
              <a:buSzPct val="150000"/>
              <a:buFont typeface="Arial" charset="0"/>
              <a:buChar char="•"/>
            </a:pPr>
            <a:r>
              <a:rPr lang="en-US" sz="3200" dirty="0" smtClean="0">
                <a:solidFill>
                  <a:schemeClr val="dk1"/>
                </a:solidFill>
                <a:latin typeface="Times New Roman"/>
                <a:ea typeface="Times New Roman"/>
                <a:cs typeface="Times New Roman"/>
                <a:sym typeface="Times New Roman"/>
              </a:rPr>
              <a:t>Research tool to compare plots was created</a:t>
            </a:r>
          </a:p>
          <a:p>
            <a:pPr marL="273050" marR="0" lvl="0" indent="-342900" algn="l" rtl="0">
              <a:lnSpc>
                <a:spcPct val="100000"/>
              </a:lnSpc>
              <a:spcBef>
                <a:spcPts val="1600"/>
              </a:spcBef>
              <a:spcAft>
                <a:spcPts val="0"/>
              </a:spcAft>
              <a:buClr>
                <a:schemeClr val="tx1"/>
              </a:buClr>
              <a:buSzPct val="150000"/>
              <a:buFont typeface="Arial" charset="0"/>
              <a:buChar char="•"/>
            </a:pPr>
            <a:r>
              <a:rPr lang="en-US" sz="3200" dirty="0" smtClean="0">
                <a:solidFill>
                  <a:schemeClr val="dk1"/>
                </a:solidFill>
                <a:latin typeface="Times New Roman"/>
                <a:ea typeface="Times New Roman"/>
                <a:cs typeface="Times New Roman"/>
                <a:sym typeface="Times New Roman"/>
              </a:rPr>
              <a:t>GUI function in MATLAB was used to create a plot comparison application</a:t>
            </a:r>
          </a:p>
          <a:p>
            <a:pPr marL="273050" marR="0" lvl="0" indent="-342900" algn="l" rtl="0">
              <a:lnSpc>
                <a:spcPct val="100000"/>
              </a:lnSpc>
              <a:spcBef>
                <a:spcPts val="1600"/>
              </a:spcBef>
              <a:spcAft>
                <a:spcPts val="0"/>
              </a:spcAft>
              <a:buClr>
                <a:schemeClr val="tx1"/>
              </a:buClr>
              <a:buSzPct val="150000"/>
              <a:buFont typeface="Arial" charset="0"/>
              <a:buChar char="•"/>
            </a:pPr>
            <a:r>
              <a:rPr lang="en-US" sz="3200" dirty="0" smtClean="0">
                <a:solidFill>
                  <a:schemeClr val="dk1"/>
                </a:solidFill>
                <a:latin typeface="Times New Roman"/>
                <a:ea typeface="Times New Roman"/>
                <a:cs typeface="Times New Roman"/>
                <a:sym typeface="Times New Roman"/>
              </a:rPr>
              <a:t>GUI takes user inputs to plot various MR damper models at different currents</a:t>
            </a:r>
            <a:endParaRPr sz="3200" dirty="0">
              <a:solidFill>
                <a:schemeClr val="dk1"/>
              </a:solidFill>
              <a:latin typeface="Times New Roman"/>
              <a:ea typeface="Times New Roman"/>
              <a:cs typeface="Times New Roman"/>
              <a:sym typeface="Times New Roman"/>
            </a:endParaRPr>
          </a:p>
        </p:txBody>
      </p:sp>
      <p:sp>
        <p:nvSpPr>
          <p:cNvPr id="200" name="Shape 200"/>
          <p:cNvSpPr txBox="1"/>
          <p:nvPr/>
        </p:nvSpPr>
        <p:spPr>
          <a:xfrm>
            <a:off x="22483804" y="10573262"/>
            <a:ext cx="9888000" cy="32018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800" b="1" i="0" u="none" strike="noStrike" cap="none" dirty="0" smtClean="0">
                <a:solidFill>
                  <a:schemeClr val="dk1"/>
                </a:solidFill>
                <a:latin typeface="Times New Roman"/>
                <a:ea typeface="Times New Roman"/>
                <a:cs typeface="Times New Roman"/>
                <a:sym typeface="Times New Roman"/>
              </a:rPr>
              <a:t>UQ </a:t>
            </a:r>
            <a:r>
              <a:rPr lang="en-US" sz="2800" b="1" i="0" u="none" strike="noStrike" cap="none" dirty="0">
                <a:solidFill>
                  <a:schemeClr val="dk1"/>
                </a:solidFill>
                <a:latin typeface="Times New Roman"/>
                <a:ea typeface="Times New Roman"/>
                <a:cs typeface="Times New Roman"/>
                <a:sym typeface="Times New Roman"/>
              </a:rPr>
              <a:t>Lab (uncertainty quantification</a:t>
            </a:r>
            <a:r>
              <a:rPr lang="en-US" sz="2800" b="1" i="0" u="none" strike="noStrike" cap="none" dirty="0" smtClean="0">
                <a:solidFill>
                  <a:schemeClr val="dk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dk1"/>
              </a:buClr>
              <a:buSzPct val="150000"/>
              <a:buFont typeface="Times New Roman"/>
              <a:buNone/>
            </a:pPr>
            <a:endParaRPr lang="en-US" sz="3200" b="1" dirty="0">
              <a:solidFill>
                <a:schemeClr val="dk1"/>
              </a:solidFill>
              <a:latin typeface="Times New Roman"/>
              <a:ea typeface="Times New Roman"/>
              <a:cs typeface="Times New Roman"/>
              <a:sym typeface="Times New Roman"/>
            </a:endParaRPr>
          </a:p>
          <a:p>
            <a:pPr marL="571500" marR="0" lvl="0" indent="-571500" algn="l" rtl="0">
              <a:lnSpc>
                <a:spcPct val="100000"/>
              </a:lnSpc>
              <a:spcBef>
                <a:spcPts val="0"/>
              </a:spcBef>
              <a:spcAft>
                <a:spcPts val="0"/>
              </a:spcAft>
              <a:buClr>
                <a:schemeClr val="dk1"/>
              </a:buClr>
              <a:buSzPct val="150000"/>
              <a:buFont typeface="Arial" charset="0"/>
              <a:buChar char="•"/>
            </a:pPr>
            <a:r>
              <a:rPr lang="en-US" sz="3200" dirty="0" smtClean="0">
                <a:solidFill>
                  <a:schemeClr val="dk1"/>
                </a:solidFill>
                <a:latin typeface="Times New Roman"/>
                <a:ea typeface="Times New Roman"/>
                <a:cs typeface="Times New Roman"/>
                <a:sym typeface="Times New Roman"/>
              </a:rPr>
              <a:t>Parameter sensitivity charts were created with UQ Lab </a:t>
            </a:r>
          </a:p>
          <a:p>
            <a:pPr marL="571500" marR="0" lvl="0" indent="-571500" algn="l" rtl="0">
              <a:lnSpc>
                <a:spcPct val="100000"/>
              </a:lnSpc>
              <a:spcBef>
                <a:spcPts val="0"/>
              </a:spcBef>
              <a:spcAft>
                <a:spcPts val="0"/>
              </a:spcAft>
              <a:buClr>
                <a:schemeClr val="dk1"/>
              </a:buClr>
              <a:buSzPct val="150000"/>
              <a:buFont typeface="Arial" charset="0"/>
              <a:buChar char="•"/>
            </a:pPr>
            <a:r>
              <a:rPr lang="en-US" sz="3200" dirty="0" smtClean="0">
                <a:solidFill>
                  <a:schemeClr val="dk1"/>
                </a:solidFill>
                <a:latin typeface="Times New Roman"/>
                <a:ea typeface="Times New Roman"/>
                <a:cs typeface="Times New Roman"/>
                <a:sym typeface="Times New Roman"/>
              </a:rPr>
              <a:t>Parameters with larger values indicate increased sensitivity within the respective MR damper model</a:t>
            </a:r>
          </a:p>
        </p:txBody>
      </p:sp>
      <p:sp>
        <p:nvSpPr>
          <p:cNvPr id="201" name="Shape 201"/>
          <p:cNvSpPr txBox="1"/>
          <p:nvPr/>
        </p:nvSpPr>
        <p:spPr>
          <a:xfrm>
            <a:off x="11596194" y="29438091"/>
            <a:ext cx="9965999" cy="36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0" i="0" u="sng" strike="noStrike" cap="none" dirty="0">
                <a:solidFill>
                  <a:srgbClr val="000000"/>
                </a:solidFill>
                <a:latin typeface="Times New Roman"/>
                <a:ea typeface="Times New Roman"/>
                <a:cs typeface="Times New Roman"/>
                <a:sym typeface="Times New Roman"/>
              </a:rPr>
              <a:t>Figure </a:t>
            </a:r>
            <a:r>
              <a:rPr lang="en-US" sz="1800" u="sng" dirty="0">
                <a:latin typeface="Times New Roman"/>
                <a:ea typeface="Times New Roman"/>
                <a:cs typeface="Times New Roman"/>
                <a:sym typeface="Times New Roman"/>
              </a:rPr>
              <a:t>4</a:t>
            </a:r>
            <a:r>
              <a:rPr lang="en-US" sz="1800" b="0" i="0" u="sng" strike="noStrike" cap="none" dirty="0">
                <a:solidFill>
                  <a:srgbClr val="000000"/>
                </a:solidFill>
                <a:latin typeface="Times New Roman"/>
                <a:ea typeface="Times New Roman"/>
                <a:cs typeface="Times New Roman"/>
                <a:sym typeface="Times New Roman"/>
              </a:rPr>
              <a:t>: Force vs Displacement for the Hyperbolic Tangent Model</a:t>
            </a:r>
          </a:p>
        </p:txBody>
      </p:sp>
      <p:sp>
        <p:nvSpPr>
          <p:cNvPr id="202" name="Shape 202"/>
          <p:cNvSpPr txBox="1"/>
          <p:nvPr/>
        </p:nvSpPr>
        <p:spPr>
          <a:xfrm>
            <a:off x="22422304" y="9641299"/>
            <a:ext cx="10010999" cy="36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0" i="0" u="sng" strike="noStrike" cap="none" dirty="0">
                <a:solidFill>
                  <a:srgbClr val="000000"/>
                </a:solidFill>
                <a:latin typeface="Times New Roman"/>
                <a:ea typeface="Times New Roman"/>
                <a:cs typeface="Times New Roman"/>
                <a:sym typeface="Times New Roman"/>
              </a:rPr>
              <a:t>Figure </a:t>
            </a:r>
            <a:r>
              <a:rPr lang="en-US" sz="1800" u="sng" dirty="0">
                <a:latin typeface="Times New Roman"/>
                <a:ea typeface="Times New Roman"/>
                <a:cs typeface="Times New Roman"/>
                <a:sym typeface="Times New Roman"/>
              </a:rPr>
              <a:t>5</a:t>
            </a:r>
            <a:r>
              <a:rPr lang="en-US" sz="1800" b="0" i="0" u="sng" strike="noStrike" cap="none" dirty="0">
                <a:solidFill>
                  <a:srgbClr val="000000"/>
                </a:solidFill>
                <a:latin typeface="Times New Roman"/>
                <a:ea typeface="Times New Roman"/>
                <a:cs typeface="Times New Roman"/>
                <a:sym typeface="Times New Roman"/>
              </a:rPr>
              <a:t>: Velocity vs Displacement for the Hyperbolic Tangent Model</a:t>
            </a:r>
          </a:p>
        </p:txBody>
      </p:sp>
      <p:pic>
        <p:nvPicPr>
          <p:cNvPr id="203" name="Shape 203"/>
          <p:cNvPicPr preferRelativeResize="0"/>
          <p:nvPr/>
        </p:nvPicPr>
        <p:blipFill rotWithShape="1">
          <a:blip r:embed="rId8">
            <a:alphaModFix/>
          </a:blip>
          <a:srcRect/>
          <a:stretch/>
        </p:blipFill>
        <p:spPr>
          <a:xfrm>
            <a:off x="22350389" y="13388581"/>
            <a:ext cx="4808400" cy="4689000"/>
          </a:xfrm>
          <a:prstGeom prst="rect">
            <a:avLst/>
          </a:prstGeom>
          <a:noFill/>
          <a:ln>
            <a:noFill/>
          </a:ln>
        </p:spPr>
      </p:pic>
      <p:pic>
        <p:nvPicPr>
          <p:cNvPr id="204" name="Shape 204"/>
          <p:cNvPicPr preferRelativeResize="0"/>
          <p:nvPr/>
        </p:nvPicPr>
        <p:blipFill rotWithShape="1">
          <a:blip r:embed="rId9">
            <a:alphaModFix/>
          </a:blip>
          <a:srcRect/>
          <a:stretch/>
        </p:blipFill>
        <p:spPr>
          <a:xfrm>
            <a:off x="27187990" y="13454383"/>
            <a:ext cx="4938000" cy="4689000"/>
          </a:xfrm>
          <a:prstGeom prst="rect">
            <a:avLst/>
          </a:prstGeom>
          <a:noFill/>
          <a:ln>
            <a:noFill/>
          </a:ln>
        </p:spPr>
      </p:pic>
      <p:sp>
        <p:nvSpPr>
          <p:cNvPr id="205" name="Shape 205"/>
          <p:cNvSpPr txBox="1"/>
          <p:nvPr/>
        </p:nvSpPr>
        <p:spPr>
          <a:xfrm>
            <a:off x="22248405" y="18276405"/>
            <a:ext cx="480847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0" i="0" u="sng" strike="noStrike" cap="none" dirty="0">
                <a:solidFill>
                  <a:srgbClr val="000000"/>
                </a:solidFill>
                <a:latin typeface="Times New Roman"/>
                <a:ea typeface="Times New Roman"/>
                <a:cs typeface="Times New Roman"/>
                <a:sym typeface="Times New Roman"/>
              </a:rPr>
              <a:t>Figure </a:t>
            </a:r>
            <a:r>
              <a:rPr lang="en-US" sz="1800" u="sng" dirty="0">
                <a:latin typeface="Times New Roman"/>
                <a:ea typeface="Times New Roman"/>
                <a:cs typeface="Times New Roman"/>
                <a:sym typeface="Times New Roman"/>
              </a:rPr>
              <a:t>6</a:t>
            </a:r>
            <a:r>
              <a:rPr lang="en-US" sz="1800" b="0" i="0" u="sng" strike="noStrike" cap="none" dirty="0">
                <a:solidFill>
                  <a:srgbClr val="000000"/>
                </a:solidFill>
                <a:latin typeface="Times New Roman"/>
                <a:ea typeface="Times New Roman"/>
                <a:cs typeface="Times New Roman"/>
                <a:sym typeface="Times New Roman"/>
              </a:rPr>
              <a:t>: </a:t>
            </a:r>
            <a:r>
              <a:rPr lang="en-US" sz="1800" b="0" i="0" u="sng" strike="noStrike" cap="none" dirty="0" err="1">
                <a:solidFill>
                  <a:srgbClr val="000000"/>
                </a:solidFill>
                <a:latin typeface="Times New Roman"/>
                <a:ea typeface="Times New Roman"/>
                <a:cs typeface="Times New Roman"/>
                <a:sym typeface="Times New Roman"/>
              </a:rPr>
              <a:t>Bouc</a:t>
            </a:r>
            <a:r>
              <a:rPr lang="en-US" sz="1800" b="0" i="0" u="sng" strike="noStrike" cap="none" dirty="0">
                <a:solidFill>
                  <a:srgbClr val="000000"/>
                </a:solidFill>
                <a:latin typeface="Times New Roman"/>
                <a:ea typeface="Times New Roman"/>
                <a:cs typeface="Times New Roman"/>
                <a:sym typeface="Times New Roman"/>
              </a:rPr>
              <a:t>-Wen model, the most sensitive variable is ‘c0’ while ‘k1’ is the least sensitive</a:t>
            </a:r>
          </a:p>
        </p:txBody>
      </p:sp>
      <p:sp>
        <p:nvSpPr>
          <p:cNvPr id="206" name="Shape 206"/>
          <p:cNvSpPr txBox="1"/>
          <p:nvPr/>
        </p:nvSpPr>
        <p:spPr>
          <a:xfrm>
            <a:off x="27185004" y="18170807"/>
            <a:ext cx="4943972" cy="92332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0" i="0" u="sng" strike="noStrike" cap="none">
                <a:solidFill>
                  <a:srgbClr val="000000"/>
                </a:solidFill>
                <a:latin typeface="Times New Roman"/>
                <a:ea typeface="Times New Roman"/>
                <a:cs typeface="Times New Roman"/>
                <a:sym typeface="Times New Roman"/>
              </a:rPr>
              <a:t>Figure </a:t>
            </a:r>
            <a:r>
              <a:rPr lang="en-US" sz="1800" u="sng">
                <a:latin typeface="Times New Roman"/>
                <a:ea typeface="Times New Roman"/>
                <a:cs typeface="Times New Roman"/>
                <a:sym typeface="Times New Roman"/>
              </a:rPr>
              <a:t>7</a:t>
            </a:r>
            <a:r>
              <a:rPr lang="en-US" sz="1800" b="0" i="0" u="sng" strike="noStrike" cap="none">
                <a:solidFill>
                  <a:srgbClr val="000000"/>
                </a:solidFill>
                <a:latin typeface="Times New Roman"/>
                <a:ea typeface="Times New Roman"/>
                <a:cs typeface="Times New Roman"/>
                <a:sym typeface="Times New Roman"/>
              </a:rPr>
              <a:t>: Hyperbolic Tangent model, parameter ‘c1’ is the most sensitive while most of the other parameters are closer to zero and less sensitive</a:t>
            </a:r>
          </a:p>
        </p:txBody>
      </p:sp>
      <p:pic>
        <p:nvPicPr>
          <p:cNvPr id="207" name="Shape 207"/>
          <p:cNvPicPr preferRelativeResize="0"/>
          <p:nvPr/>
        </p:nvPicPr>
        <p:blipFill>
          <a:blip r:embed="rId10">
            <a:alphaModFix/>
          </a:blip>
          <a:stretch>
            <a:fillRect/>
          </a:stretch>
        </p:blipFill>
        <p:spPr>
          <a:xfrm>
            <a:off x="2689773" y="24205626"/>
            <a:ext cx="6556450" cy="2772550"/>
          </a:xfrm>
          <a:prstGeom prst="rect">
            <a:avLst/>
          </a:prstGeom>
          <a:noFill/>
          <a:ln>
            <a:noFill/>
          </a:ln>
        </p:spPr>
      </p:pic>
      <p:sp>
        <p:nvSpPr>
          <p:cNvPr id="208" name="Shape 208"/>
          <p:cNvSpPr txBox="1"/>
          <p:nvPr/>
        </p:nvSpPr>
        <p:spPr>
          <a:xfrm>
            <a:off x="22277309" y="19121560"/>
            <a:ext cx="9671025" cy="4689000"/>
          </a:xfrm>
          <a:prstGeom prst="rect">
            <a:avLst/>
          </a:prstGeom>
          <a:noFill/>
          <a:ln>
            <a:noFill/>
          </a:ln>
        </p:spPr>
        <p:txBody>
          <a:bodyPr lIns="91425" tIns="91425" rIns="91425" bIns="91425" anchor="t" anchorCtr="0">
            <a:noAutofit/>
          </a:bodyPr>
          <a:lstStyle/>
          <a:p>
            <a:pPr lvl="0" rtl="0">
              <a:spcBef>
                <a:spcPts val="0"/>
              </a:spcBef>
              <a:buClr>
                <a:srgbClr val="000000"/>
              </a:buClr>
              <a:buSzPct val="39285"/>
              <a:buFont typeface="Arial"/>
              <a:buNone/>
            </a:pPr>
            <a:r>
              <a:rPr lang="en-US" sz="2800" b="1" dirty="0" smtClean="0">
                <a:solidFill>
                  <a:schemeClr val="dk1"/>
                </a:solidFill>
              </a:rPr>
              <a:t>Metropolis </a:t>
            </a:r>
            <a:r>
              <a:rPr lang="en-US" sz="2800" b="1" dirty="0">
                <a:solidFill>
                  <a:schemeClr val="dk1"/>
                </a:solidFill>
              </a:rPr>
              <a:t>Hasting Algorithm </a:t>
            </a:r>
          </a:p>
          <a:p>
            <a:pPr lvl="0" rtl="0">
              <a:spcBef>
                <a:spcPts val="0"/>
              </a:spcBef>
              <a:buClr>
                <a:srgbClr val="000000"/>
              </a:buClr>
              <a:buFont typeface="Arial"/>
              <a:buNone/>
            </a:pPr>
            <a:endParaRPr sz="2200" dirty="0">
              <a:solidFill>
                <a:schemeClr val="dk1"/>
              </a:solidFill>
            </a:endParaRPr>
          </a:p>
          <a:p>
            <a:pPr marL="342900" lvl="0" indent="-342900">
              <a:spcBef>
                <a:spcPts val="0"/>
              </a:spcBef>
              <a:buSzPct val="150000"/>
              <a:buFont typeface="Arial" charset="0"/>
              <a:buChar char="•"/>
            </a:pPr>
            <a:r>
              <a:rPr lang="en-US" sz="3200" dirty="0" smtClean="0">
                <a:solidFill>
                  <a:schemeClr val="dk1"/>
                </a:solidFill>
                <a:latin typeface="Times New Roman"/>
                <a:ea typeface="Times New Roman"/>
                <a:cs typeface="Times New Roman"/>
                <a:sym typeface="Times New Roman"/>
              </a:rPr>
              <a:t>Realistic mathematical modeling used to generalize experimental results </a:t>
            </a:r>
          </a:p>
          <a:p>
            <a:pPr marL="342900" lvl="0" indent="-342900">
              <a:spcBef>
                <a:spcPts val="0"/>
              </a:spcBef>
              <a:buSzPct val="150000"/>
              <a:buFont typeface="Arial" charset="0"/>
              <a:buChar char="•"/>
            </a:pPr>
            <a:r>
              <a:rPr lang="en-US" sz="3200" dirty="0" smtClean="0">
                <a:solidFill>
                  <a:schemeClr val="dk1"/>
                </a:solidFill>
                <a:latin typeface="Times New Roman"/>
                <a:ea typeface="Times New Roman"/>
                <a:cs typeface="Times New Roman"/>
                <a:sym typeface="Times New Roman"/>
              </a:rPr>
              <a:t>Plot of Non-Parametric Algebraic MR damper model displays Liang’s parameters closer to experimental data</a:t>
            </a:r>
          </a:p>
          <a:p>
            <a:pPr marL="342900" lvl="0" indent="-342900">
              <a:spcBef>
                <a:spcPts val="0"/>
              </a:spcBef>
              <a:buSzPct val="150000"/>
              <a:buFont typeface="Arial" charset="0"/>
              <a:buChar char="•"/>
            </a:pPr>
            <a:r>
              <a:rPr lang="en-US" sz="3200" dirty="0" smtClean="0">
                <a:solidFill>
                  <a:schemeClr val="dk1"/>
                </a:solidFill>
                <a:latin typeface="Times New Roman"/>
                <a:ea typeface="Times New Roman"/>
                <a:cs typeface="Times New Roman"/>
                <a:sym typeface="Times New Roman"/>
              </a:rPr>
              <a:t>Thus the probabilistic parameters are more precise than the deterministic parameters </a:t>
            </a:r>
            <a:endParaRPr sz="3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lang="en-US" sz="2200" dirty="0" smtClean="0">
              <a:solidFill>
                <a:schemeClr val="dk1"/>
              </a:solidFill>
              <a:latin typeface="Times New Roman"/>
              <a:ea typeface="Times New Roman"/>
              <a:cs typeface="Times New Roman"/>
              <a:sym typeface="Times New Roman"/>
            </a:endParaRPr>
          </a:p>
          <a:p>
            <a:pPr lvl="0">
              <a:spcBef>
                <a:spcPts val="0"/>
              </a:spcBef>
              <a:buNone/>
            </a:pPr>
            <a:endParaRPr lang="en-US" sz="2200" dirty="0">
              <a:solidFill>
                <a:schemeClr val="dk1"/>
              </a:solidFill>
              <a:latin typeface="Times New Roman"/>
              <a:ea typeface="Times New Roman"/>
              <a:cs typeface="Times New Roman"/>
              <a:sym typeface="Times New Roman"/>
            </a:endParaRPr>
          </a:p>
          <a:p>
            <a:pPr lvl="0">
              <a:spcBef>
                <a:spcPts val="0"/>
              </a:spcBef>
              <a:buNone/>
            </a:pPr>
            <a:endParaRPr lang="en-US" sz="2200" dirty="0" smtClean="0">
              <a:solidFill>
                <a:schemeClr val="dk1"/>
              </a:solidFill>
              <a:latin typeface="Times New Roman"/>
              <a:ea typeface="Times New Roman"/>
              <a:cs typeface="Times New Roman"/>
              <a:sym typeface="Times New Roman"/>
            </a:endParaRPr>
          </a:p>
          <a:p>
            <a:pPr lvl="0" algn="l" rtl="0">
              <a:spcBef>
                <a:spcPts val="0"/>
              </a:spcBef>
              <a:buClr>
                <a:schemeClr val="dk1"/>
              </a:buClr>
              <a:buSzPct val="61111"/>
              <a:buFont typeface="Arial"/>
              <a:buNone/>
            </a:pPr>
            <a:r>
              <a:rPr lang="en-US" sz="1800" u="sng" dirty="0" smtClean="0">
                <a:solidFill>
                  <a:schemeClr val="dk1"/>
                </a:solidFill>
                <a:latin typeface="Times New Roman"/>
                <a:ea typeface="Times New Roman"/>
                <a:cs typeface="Times New Roman"/>
                <a:sym typeface="Times New Roman"/>
              </a:rPr>
              <a:t>Figure </a:t>
            </a:r>
            <a:r>
              <a:rPr lang="en-US" sz="1800" u="sng" dirty="0">
                <a:solidFill>
                  <a:schemeClr val="dk1"/>
                </a:solidFill>
                <a:latin typeface="Times New Roman"/>
                <a:ea typeface="Times New Roman"/>
                <a:cs typeface="Times New Roman"/>
                <a:sym typeface="Times New Roman"/>
              </a:rPr>
              <a:t>8: Non Parametric </a:t>
            </a:r>
            <a:r>
              <a:rPr lang="en-US" sz="1800" u="sng" dirty="0" err="1">
                <a:solidFill>
                  <a:schemeClr val="dk1"/>
                </a:solidFill>
                <a:latin typeface="Times New Roman"/>
                <a:ea typeface="Times New Roman"/>
                <a:cs typeface="Times New Roman"/>
                <a:sym typeface="Times New Roman"/>
              </a:rPr>
              <a:t>Alegebraic</a:t>
            </a:r>
            <a:r>
              <a:rPr lang="en-US" sz="1800" u="sng" dirty="0">
                <a:solidFill>
                  <a:schemeClr val="dk1"/>
                </a:solidFill>
                <a:latin typeface="Times New Roman"/>
                <a:ea typeface="Times New Roman"/>
                <a:cs typeface="Times New Roman"/>
                <a:sym typeface="Times New Roman"/>
              </a:rPr>
              <a:t> Model Metropolis-Hasting Algorithm Comparison of Predicted Forces and Experimental Data </a:t>
            </a: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a:p>
            <a:pPr lvl="0">
              <a:spcBef>
                <a:spcPts val="0"/>
              </a:spcBef>
              <a:buNone/>
            </a:pPr>
            <a:endParaRPr sz="2200" dirty="0">
              <a:solidFill>
                <a:schemeClr val="dk1"/>
              </a:solidFill>
              <a:latin typeface="Times New Roman"/>
              <a:ea typeface="Times New Roman"/>
              <a:cs typeface="Times New Roman"/>
              <a:sym typeface="Times New Roman"/>
            </a:endParaRPr>
          </a:p>
        </p:txBody>
      </p:sp>
      <p:pic>
        <p:nvPicPr>
          <p:cNvPr id="209" name="Shape 209"/>
          <p:cNvPicPr preferRelativeResize="0"/>
          <p:nvPr/>
        </p:nvPicPr>
        <p:blipFill>
          <a:blip r:embed="rId11">
            <a:alphaModFix/>
          </a:blip>
          <a:stretch>
            <a:fillRect/>
          </a:stretch>
        </p:blipFill>
        <p:spPr>
          <a:xfrm>
            <a:off x="22271232" y="23066828"/>
            <a:ext cx="9965974" cy="7610050"/>
          </a:xfrm>
          <a:prstGeom prst="rect">
            <a:avLst/>
          </a:prstGeom>
          <a:noFill/>
          <a:ln>
            <a:noFill/>
          </a:ln>
        </p:spPr>
      </p:pic>
      <p:pic>
        <p:nvPicPr>
          <p:cNvPr id="210" name="Shape 210"/>
          <p:cNvPicPr preferRelativeResize="0"/>
          <p:nvPr/>
        </p:nvPicPr>
        <p:blipFill>
          <a:blip r:embed="rId12">
            <a:alphaModFix/>
          </a:blip>
          <a:stretch>
            <a:fillRect/>
          </a:stretch>
        </p:blipFill>
        <p:spPr>
          <a:xfrm>
            <a:off x="32964778" y="6320272"/>
            <a:ext cx="9965999" cy="7610059"/>
          </a:xfrm>
          <a:prstGeom prst="rect">
            <a:avLst/>
          </a:prstGeom>
          <a:noFill/>
          <a:ln>
            <a:noFill/>
          </a:ln>
        </p:spPr>
      </p:pic>
      <p:sp>
        <p:nvSpPr>
          <p:cNvPr id="211" name="Shape 211"/>
          <p:cNvSpPr txBox="1"/>
          <p:nvPr/>
        </p:nvSpPr>
        <p:spPr>
          <a:xfrm>
            <a:off x="32921728" y="13985673"/>
            <a:ext cx="10056900" cy="432000"/>
          </a:xfrm>
          <a:prstGeom prst="rect">
            <a:avLst/>
          </a:prstGeom>
          <a:noFill/>
          <a:ln>
            <a:noFill/>
          </a:ln>
        </p:spPr>
        <p:txBody>
          <a:bodyPr lIns="91425" tIns="91425" rIns="91425" bIns="91425" anchor="t" anchorCtr="0">
            <a:noAutofit/>
          </a:bodyPr>
          <a:lstStyle/>
          <a:p>
            <a:pPr lvl="0" algn="ctr">
              <a:spcBef>
                <a:spcPts val="0"/>
              </a:spcBef>
              <a:buNone/>
            </a:pPr>
            <a:r>
              <a:rPr lang="en-US" sz="1800" u="sng">
                <a:latin typeface="Times New Roman"/>
                <a:ea typeface="Times New Roman"/>
                <a:cs typeface="Times New Roman"/>
                <a:sym typeface="Times New Roman"/>
              </a:rPr>
              <a:t>Figure 9: Viscous Plus Dahl </a:t>
            </a:r>
            <a:r>
              <a:rPr lang="en-US" sz="1800" u="sng">
                <a:solidFill>
                  <a:schemeClr val="dk1"/>
                </a:solidFill>
                <a:latin typeface="Times New Roman"/>
                <a:ea typeface="Times New Roman"/>
                <a:cs typeface="Times New Roman"/>
                <a:sym typeface="Times New Roman"/>
              </a:rPr>
              <a:t>Metropolis-Hasting Algorithm Comparison of Predicted Forces and Experimental Data </a:t>
            </a:r>
          </a:p>
        </p:txBody>
      </p:sp>
      <p:sp>
        <p:nvSpPr>
          <p:cNvPr id="2" name="TextBox 1"/>
          <p:cNvSpPr txBox="1"/>
          <p:nvPr/>
        </p:nvSpPr>
        <p:spPr>
          <a:xfrm>
            <a:off x="11636546" y="14383498"/>
            <a:ext cx="10037649" cy="369332"/>
          </a:xfrm>
          <a:prstGeom prst="rect">
            <a:avLst/>
          </a:prstGeom>
          <a:noFill/>
        </p:spPr>
        <p:txBody>
          <a:bodyPr wrap="square" rtlCol="0">
            <a:spAutoFit/>
          </a:bodyPr>
          <a:lstStyle/>
          <a:p>
            <a:pPr algn="ctr"/>
            <a:r>
              <a:rPr lang="en-US" sz="1800" u="sng" dirty="0" smtClean="0">
                <a:latin typeface="Times New Roman" charset="0"/>
                <a:ea typeface="Times New Roman" charset="0"/>
                <a:cs typeface="Times New Roman" charset="0"/>
              </a:rPr>
              <a:t>Figure 3: Working GUI</a:t>
            </a:r>
            <a:endParaRPr lang="en-US" sz="1800" u="sng"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1003</Words>
  <Application>Microsoft Macintosh PowerPoint</Application>
  <PresentationFormat>Custom</PresentationFormat>
  <Paragraphs>156</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Calibri</vt:lpstr>
      <vt:lpstr>Times New Roman</vt:lpstr>
      <vt:lpstr>Arial</vt:lpstr>
      <vt:lpstr>36x48-Template-V2b</vt:lpstr>
      <vt:lpstr>1_Classic 3 Columns</vt:lpstr>
      <vt:lpstr>Classic - Wide Center</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Christopher Amaro</cp:lastModifiedBy>
  <cp:revision>27</cp:revision>
  <dcterms:modified xsi:type="dcterms:W3CDTF">2017-08-12T05:01:10Z</dcterms:modified>
</cp:coreProperties>
</file>