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</p:sldIdLst>
  <p:sldSz cy="29260800" cx="38404800"/>
  <p:notesSz cx="6858000" cy="9144000"/>
  <p:embeddedFontLst>
    <p:embeddedFont>
      <p:font typeface="Book Antiqua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BookAntiqua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BookAntiqu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ookAntiqua-regular.fntdata"/><Relationship Id="rId8" Type="http://schemas.openxmlformats.org/officeDocument/2006/relationships/font" Target="fonts/BookAntiqu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/>
              <a:t>LabMonitor Poster: white, horizontal</a:t>
            </a:r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ctrTitle"/>
          </p:nvPr>
        </p:nvSpPr>
        <p:spPr>
          <a:xfrm>
            <a:off x="1772525" y="5852160"/>
            <a:ext cx="34564318" cy="78028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03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5760719" y="14215245"/>
            <a:ext cx="26883358" cy="7477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2360"/>
              </a:spcBef>
              <a:spcAft>
                <a:spcPts val="0"/>
              </a:spcAft>
              <a:buClr>
                <a:srgbClr val="F9F9F9"/>
              </a:buClr>
              <a:buFont typeface="Noto Sans Symbols"/>
              <a:buNone/>
              <a:defRPr b="0" i="0" sz="1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869" lvl="1" marL="1933270" marR="0" rtl="0" algn="ctr">
              <a:spcBef>
                <a:spcPts val="20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101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5739" lvl="2" marL="3866540" marR="0" rtl="0" algn="ctr">
              <a:spcBef>
                <a:spcPts val="18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93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8611" lvl="3" marL="5799811" marR="0" rtl="0" algn="ctr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11480" lvl="4" marL="7733080" marR="0" rtl="0" algn="ctr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1651" lvl="5" marL="9666351" marR="0" rtl="0" algn="ctr">
              <a:spcBef>
                <a:spcPts val="1520"/>
              </a:spcBef>
              <a:buClr>
                <a:schemeClr val="lt1"/>
              </a:buClr>
              <a:buFont typeface="Noto Sans Symbols"/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4520" lvl="6" marL="11599621" marR="0" rtl="0" algn="ctr">
              <a:spcBef>
                <a:spcPts val="1360"/>
              </a:spcBef>
              <a:buClr>
                <a:schemeClr val="lt1"/>
              </a:buClr>
              <a:buFont typeface="Noto Sans Symbols"/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7390" lvl="7" marL="13532890" marR="0" rtl="0" algn="ctr">
              <a:spcBef>
                <a:spcPts val="1180"/>
              </a:spcBef>
              <a:buClr>
                <a:schemeClr val="lt1"/>
              </a:buClr>
              <a:buFont typeface="Noto Sans Symbols"/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10261" lvl="8" marL="15466161" marR="0" rtl="0" algn="ctr">
              <a:spcBef>
                <a:spcPts val="1180"/>
              </a:spcBef>
              <a:buClr>
                <a:schemeClr val="lt1"/>
              </a:buClr>
              <a:buFont typeface="Noto Sans Symbols"/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1920875" y="27378025"/>
            <a:ext cx="895984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13122275" y="27378025"/>
            <a:ext cx="12160250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33283525" y="27378025"/>
            <a:ext cx="320039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193325" lIns="0" rIns="0" tIns="193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1920875" y="1171575"/>
            <a:ext cx="34563051" cy="487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1920875" y="6827836"/>
            <a:ext cx="34563051" cy="200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0793" lvl="0" marL="2319338" marR="0" rtl="0" algn="l">
              <a:spcBef>
                <a:spcPts val="2360"/>
              </a:spcBef>
              <a:spcAft>
                <a:spcPts val="0"/>
              </a:spcAft>
              <a:buNone/>
              <a:defRPr b="0" i="0" sz="1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695007" lvl="1" marL="3671888" marR="0" rtl="0" algn="l">
              <a:spcBef>
                <a:spcPts val="2020"/>
              </a:spcBef>
              <a:spcAft>
                <a:spcPts val="0"/>
              </a:spcAft>
              <a:buNone/>
              <a:defRPr b="0" i="0" sz="101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410527" lvl="2" marL="4794250" marR="0" rtl="0" algn="l">
              <a:spcBef>
                <a:spcPts val="1860"/>
              </a:spcBef>
              <a:spcAft>
                <a:spcPts val="0"/>
              </a:spcAft>
              <a:buNone/>
              <a:defRPr b="0" i="0" sz="93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41300" lvl="3" marL="5721350" marR="0" rtl="0" algn="l">
              <a:spcBef>
                <a:spcPts val="1700"/>
              </a:spcBef>
              <a:spcAft>
                <a:spcPts val="0"/>
              </a:spcAft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41300" lvl="4" marL="6534150" marR="0" rtl="0" algn="l">
              <a:spcBef>
                <a:spcPts val="1700"/>
              </a:spcBef>
              <a:spcAft>
                <a:spcPts val="0"/>
              </a:spcAft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9622" lvl="5" marL="7462423" marR="0" rtl="0" algn="l">
              <a:spcBef>
                <a:spcPts val="1520"/>
              </a:spcBef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50162" lvl="6" marL="8313062" marR="0" rtl="0" algn="l">
              <a:spcBef>
                <a:spcPts val="1360"/>
              </a:spcBef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407051" lvl="7" marL="9163701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406789" lvl="8" marL="10014340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1920875" y="27378025"/>
            <a:ext cx="895984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13122275" y="27378025"/>
            <a:ext cx="12160250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33283525" y="27378025"/>
            <a:ext cx="320039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193325" lIns="0" rIns="0" tIns="193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6720839" y="2600959"/>
            <a:ext cx="29763719" cy="78028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Font typeface="Lucida Sans"/>
              <a:buNone/>
              <a:defRPr b="1" i="0" sz="20300" u="none" cap="none" strike="noStrike">
                <a:solidFill>
                  <a:srgbClr val="DCC57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720839" y="10699886"/>
            <a:ext cx="29763719" cy="6441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523" lvl="0" marL="309323" marR="0" rtl="0" algn="l">
              <a:spcBef>
                <a:spcPts val="1700"/>
              </a:spcBef>
              <a:spcAft>
                <a:spcPts val="0"/>
              </a:spcAft>
              <a:buClr>
                <a:srgbClr val="F9F9F9"/>
              </a:buClr>
              <a:buFont typeface="Noto Sans Symbols"/>
              <a:buChar char="●"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1208087" lvl="1" marL="3671888" marR="0" rtl="0" algn="l">
              <a:spcBef>
                <a:spcPts val="15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Char char="○"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971550" lvl="2" marL="4794250" marR="0" rtl="0" algn="l">
              <a:spcBef>
                <a:spcPts val="1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Char char="■"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781050" lvl="3" marL="5721350" marR="0" rtl="0" algn="l">
              <a:spcBef>
                <a:spcPts val="1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Char char="●"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781050" lvl="4" marL="6534150" marR="0" rtl="0" algn="l">
              <a:spcBef>
                <a:spcPts val="1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Char char="○"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9622" lvl="5" marL="7462423" marR="0" rtl="0" algn="l">
              <a:spcBef>
                <a:spcPts val="1520"/>
              </a:spcBef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50162" lvl="6" marL="8313062" marR="0" rtl="0" algn="l">
              <a:spcBef>
                <a:spcPts val="1360"/>
              </a:spcBef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407051" lvl="7" marL="9163701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406789" lvl="8" marL="10014340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1920875" y="27378025"/>
            <a:ext cx="895984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13122275" y="27378025"/>
            <a:ext cx="12160250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33283525" y="27378025"/>
            <a:ext cx="320039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193325" lIns="0" rIns="0" tIns="193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 rot="5400000">
            <a:off x="19680765" y="9334505"/>
            <a:ext cx="24966507" cy="8641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 rot="5400000">
            <a:off x="2078565" y="1013464"/>
            <a:ext cx="24966507" cy="25283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0793" lvl="0" marL="2319338" marR="0" rtl="0" algn="l">
              <a:spcBef>
                <a:spcPts val="2360"/>
              </a:spcBef>
              <a:spcAft>
                <a:spcPts val="0"/>
              </a:spcAft>
              <a:buNone/>
              <a:defRPr b="0" i="0" sz="1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695007" lvl="1" marL="3671888" marR="0" rtl="0" algn="l">
              <a:spcBef>
                <a:spcPts val="2020"/>
              </a:spcBef>
              <a:spcAft>
                <a:spcPts val="0"/>
              </a:spcAft>
              <a:buNone/>
              <a:defRPr b="0" i="0" sz="101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410527" lvl="2" marL="4794250" marR="0" rtl="0" algn="l">
              <a:spcBef>
                <a:spcPts val="1860"/>
              </a:spcBef>
              <a:spcAft>
                <a:spcPts val="0"/>
              </a:spcAft>
              <a:buNone/>
              <a:defRPr b="0" i="0" sz="93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41300" lvl="3" marL="5721350" marR="0" rtl="0" algn="l">
              <a:spcBef>
                <a:spcPts val="1700"/>
              </a:spcBef>
              <a:spcAft>
                <a:spcPts val="0"/>
              </a:spcAft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41300" lvl="4" marL="6534150" marR="0" rtl="0" algn="l">
              <a:spcBef>
                <a:spcPts val="1700"/>
              </a:spcBef>
              <a:spcAft>
                <a:spcPts val="0"/>
              </a:spcAft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9622" lvl="5" marL="7462423" marR="0" rtl="0" algn="l">
              <a:spcBef>
                <a:spcPts val="1520"/>
              </a:spcBef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50162" lvl="6" marL="8313062" marR="0" rtl="0" algn="l">
              <a:spcBef>
                <a:spcPts val="1360"/>
              </a:spcBef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407051" lvl="7" marL="9163701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406789" lvl="8" marL="10014340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1920875" y="27378025"/>
            <a:ext cx="895984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13122275" y="27378025"/>
            <a:ext cx="12160250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33283525" y="27378025"/>
            <a:ext cx="320039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193325" lIns="0" rIns="0" tIns="193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1920875" y="1171575"/>
            <a:ext cx="34563051" cy="487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 rot="5400000">
            <a:off x="9156699" y="-407988"/>
            <a:ext cx="20091400" cy="34563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0793" lvl="0" marL="2319338" marR="0" rtl="0" algn="l">
              <a:spcBef>
                <a:spcPts val="2360"/>
              </a:spcBef>
              <a:spcAft>
                <a:spcPts val="0"/>
              </a:spcAft>
              <a:buNone/>
              <a:defRPr b="0" i="0" sz="1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695007" lvl="1" marL="3671888" marR="0" rtl="0" algn="l">
              <a:spcBef>
                <a:spcPts val="2020"/>
              </a:spcBef>
              <a:spcAft>
                <a:spcPts val="0"/>
              </a:spcAft>
              <a:buNone/>
              <a:defRPr b="0" i="0" sz="101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410527" lvl="2" marL="4794250" marR="0" rtl="0" algn="l">
              <a:spcBef>
                <a:spcPts val="1860"/>
              </a:spcBef>
              <a:spcAft>
                <a:spcPts val="0"/>
              </a:spcAft>
              <a:buNone/>
              <a:defRPr b="0" i="0" sz="93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41300" lvl="3" marL="5721350" marR="0" rtl="0" algn="l">
              <a:spcBef>
                <a:spcPts val="1700"/>
              </a:spcBef>
              <a:spcAft>
                <a:spcPts val="0"/>
              </a:spcAft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41300" lvl="4" marL="6534150" marR="0" rtl="0" algn="l">
              <a:spcBef>
                <a:spcPts val="1700"/>
              </a:spcBef>
              <a:spcAft>
                <a:spcPts val="0"/>
              </a:spcAft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9622" lvl="5" marL="7462423" marR="0" rtl="0" algn="l">
              <a:spcBef>
                <a:spcPts val="1520"/>
              </a:spcBef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50162" lvl="6" marL="8313062" marR="0" rtl="0" algn="l">
              <a:spcBef>
                <a:spcPts val="1360"/>
              </a:spcBef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407051" lvl="7" marL="9163701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406789" lvl="8" marL="10014340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1920875" y="27378025"/>
            <a:ext cx="895984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13122275" y="27378025"/>
            <a:ext cx="12160250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33283525" y="27378025"/>
            <a:ext cx="320039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193325" lIns="0" rIns="0" tIns="193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7680960" y="2600959"/>
            <a:ext cx="23042880" cy="22284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Font typeface="Lucida Sans"/>
              <a:buNone/>
              <a:defRPr b="1" i="0" sz="85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43" name="Shape 43"/>
          <p:cNvSpPr/>
          <p:nvPr>
            <p:ph idx="2" type="pic"/>
          </p:nvPr>
        </p:nvSpPr>
        <p:spPr>
          <a:xfrm>
            <a:off x="7680960" y="7816427"/>
            <a:ext cx="23042880" cy="16906239"/>
          </a:xfrm>
          <a:prstGeom prst="rect">
            <a:avLst/>
          </a:prstGeom>
          <a:solidFill>
            <a:schemeClr val="dk2"/>
          </a:solidFill>
          <a:ln cap="sq" cmpd="sng" w="444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190500" dir="2700000" dist="228600" sy="900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700"/>
              </a:spcBef>
              <a:spcAft>
                <a:spcPts val="0"/>
              </a:spcAft>
              <a:buClr>
                <a:srgbClr val="F9F9F9"/>
              </a:buClr>
              <a:buFont typeface="Noto Sans Symbols"/>
              <a:buNone/>
              <a:defRPr b="0" i="0" sz="13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695007" lvl="1" marL="3671888" marR="0" rtl="0" algn="l">
              <a:spcBef>
                <a:spcPts val="202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  <a:defRPr b="0" i="0" sz="101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410527" lvl="2" marL="4794250" marR="0" rtl="0" algn="l">
              <a:spcBef>
                <a:spcPts val="186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Noto Sans Symbols"/>
              <a:buChar char="▫"/>
              <a:defRPr b="0" i="0" sz="93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41300" lvl="3" marL="5721350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•"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41300" lvl="4" marL="6534150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◾"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9622" lvl="5" marL="7462423" marR="0" rtl="0" algn="l">
              <a:spcBef>
                <a:spcPts val="1520"/>
              </a:spcBef>
              <a:buClr>
                <a:schemeClr val="lt1"/>
              </a:buClr>
              <a:buSzPct val="100000"/>
              <a:buFont typeface="Noto Sans Symbols"/>
              <a:buChar char="•"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50162" lvl="6" marL="8313062" marR="0" rtl="0" algn="l">
              <a:spcBef>
                <a:spcPts val="136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407051" lvl="7" marL="9163701" marR="0" rtl="0" algn="l">
              <a:spcBef>
                <a:spcPts val="11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406789" lvl="8" marL="10014340" marR="0" rtl="0" algn="l">
              <a:spcBef>
                <a:spcPts val="11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7680960" y="4978291"/>
            <a:ext cx="23042880" cy="22628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180"/>
              </a:spcBef>
              <a:spcAft>
                <a:spcPts val="0"/>
              </a:spcAft>
              <a:buClr>
                <a:srgbClr val="F9F9F9"/>
              </a:buClr>
              <a:buFont typeface="Noto Sans Symbols"/>
              <a:buChar char="●"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949007" lvl="1" marL="3671888" marR="0" rtl="0" algn="l">
              <a:spcBef>
                <a:spcPts val="1020"/>
              </a:spcBef>
              <a:spcAft>
                <a:spcPts val="0"/>
              </a:spcAft>
              <a:buNone/>
              <a:defRPr b="0" i="0" sz="51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718184" lvl="2" marL="4794250" marR="0" rtl="0" algn="l">
              <a:spcBef>
                <a:spcPts val="84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539750" lvl="3" marL="5721350" marR="0" rtl="0" algn="l">
              <a:spcBef>
                <a:spcPts val="760"/>
              </a:spcBef>
              <a:spcAft>
                <a:spcPts val="0"/>
              </a:spcAft>
              <a:buNone/>
              <a:defRPr b="0" i="0" sz="3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539750" lvl="4" marL="6534150" marR="0" rtl="0" algn="l">
              <a:spcBef>
                <a:spcPts val="760"/>
              </a:spcBef>
              <a:spcAft>
                <a:spcPts val="0"/>
              </a:spcAft>
              <a:buNone/>
              <a:defRPr b="0" i="0" sz="3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9622" lvl="5" marL="7462423" marR="0" rtl="0" algn="l">
              <a:spcBef>
                <a:spcPts val="1520"/>
              </a:spcBef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50162" lvl="6" marL="8313062" marR="0" rtl="0" algn="l">
              <a:spcBef>
                <a:spcPts val="1360"/>
              </a:spcBef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407051" lvl="7" marL="9163701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406789" lvl="8" marL="10014340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1920875" y="27378025"/>
            <a:ext cx="895984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13122275" y="27378025"/>
            <a:ext cx="12160250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33283525" y="27378025"/>
            <a:ext cx="320039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193325" lIns="0" rIns="0" tIns="193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1920241" y="1165012"/>
            <a:ext cx="12634915" cy="4958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Font typeface="Lucida Sans"/>
              <a:buNone/>
              <a:defRPr b="0" i="0" sz="9300" u="none" cap="none" strike="noStrike">
                <a:solidFill>
                  <a:srgbClr val="F4DB8A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1920241" y="6502401"/>
            <a:ext cx="12634915" cy="196358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180"/>
              </a:spcBef>
              <a:spcAft>
                <a:spcPts val="0"/>
              </a:spcAft>
              <a:buClr>
                <a:srgbClr val="F9F9F9"/>
              </a:buClr>
              <a:buFont typeface="Noto Sans Symbols"/>
              <a:buChar char="●"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1208087" lvl="1" marL="3671888" marR="0" rtl="0" algn="l">
              <a:spcBef>
                <a:spcPts val="10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Char char="○"/>
              <a:defRPr b="0" i="0" sz="51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971550" lvl="2" marL="4794250" marR="0" rtl="0" algn="l"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Char char="■"/>
              <a:defRPr b="0" i="0" sz="4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781050" lvl="3" marL="5721350" marR="0" rtl="0" algn="l">
              <a:spcBef>
                <a:spcPts val="7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Char char="●"/>
              <a:defRPr b="0" i="0" sz="3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781050" lvl="4" marL="6534150" marR="0" rtl="0" algn="l">
              <a:spcBef>
                <a:spcPts val="7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Char char="○"/>
              <a:defRPr b="0" i="0" sz="3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9622" lvl="5" marL="7462423" marR="0" rtl="0" algn="l">
              <a:spcBef>
                <a:spcPts val="1520"/>
              </a:spcBef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50162" lvl="6" marL="8313062" marR="0" rtl="0" algn="l">
              <a:spcBef>
                <a:spcPts val="1360"/>
              </a:spcBef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407051" lvl="7" marL="9163701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406789" lvl="8" marL="10014340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15015209" y="1165016"/>
            <a:ext cx="21469349" cy="249732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93813" lvl="0" marL="2319338" marR="0" rtl="0" algn="l">
              <a:spcBef>
                <a:spcPts val="2200"/>
              </a:spcBef>
              <a:spcAft>
                <a:spcPts val="0"/>
              </a:spcAft>
              <a:buNone/>
              <a:defRPr b="0" i="0" sz="11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695007" lvl="1" marL="3671888" marR="0" rtl="0" algn="l">
              <a:spcBef>
                <a:spcPts val="2020"/>
              </a:spcBef>
              <a:spcAft>
                <a:spcPts val="0"/>
              </a:spcAft>
              <a:buNone/>
              <a:defRPr b="0" i="0" sz="101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410527" lvl="2" marL="4794250" marR="0" rtl="0" algn="l">
              <a:spcBef>
                <a:spcPts val="1860"/>
              </a:spcBef>
              <a:spcAft>
                <a:spcPts val="0"/>
              </a:spcAft>
              <a:buNone/>
              <a:defRPr b="0" i="0" sz="93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41300" lvl="3" marL="5721350" marR="0" rtl="0" algn="l">
              <a:spcBef>
                <a:spcPts val="1700"/>
              </a:spcBef>
              <a:spcAft>
                <a:spcPts val="0"/>
              </a:spcAft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98450" lvl="4" marL="6534150" marR="0" rtl="0" algn="l">
              <a:spcBef>
                <a:spcPts val="1520"/>
              </a:spcBef>
              <a:spcAft>
                <a:spcPts val="0"/>
              </a:spcAft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9622" lvl="5" marL="7462423" marR="0" rtl="0" algn="l">
              <a:spcBef>
                <a:spcPts val="1520"/>
              </a:spcBef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50162" lvl="6" marL="8313062" marR="0" rtl="0" algn="l">
              <a:spcBef>
                <a:spcPts val="1360"/>
              </a:spcBef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407051" lvl="7" marL="9163701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406789" lvl="8" marL="10014340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1920875" y="27378025"/>
            <a:ext cx="895984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13122275" y="27378025"/>
            <a:ext cx="12160250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33283525" y="27378025"/>
            <a:ext cx="320039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193325" lIns="0" rIns="0" tIns="193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1920875" y="27378025"/>
            <a:ext cx="895984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13122275" y="27378025"/>
            <a:ext cx="12160250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33283525" y="27378025"/>
            <a:ext cx="320039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193325" lIns="0" rIns="0" tIns="193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1920875" y="1171575"/>
            <a:ext cx="34563051" cy="487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1920875" y="27378025"/>
            <a:ext cx="895984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13122275" y="27378025"/>
            <a:ext cx="12160250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33283525" y="27378025"/>
            <a:ext cx="320039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193325" lIns="0" rIns="0" tIns="193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920240" y="1165012"/>
            <a:ext cx="34564318" cy="487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1920240" y="6549812"/>
            <a:ext cx="16968790" cy="3203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2020"/>
              </a:spcBef>
              <a:spcAft>
                <a:spcPts val="0"/>
              </a:spcAft>
              <a:buClr>
                <a:srgbClr val="F9F9F9"/>
              </a:buClr>
              <a:buFont typeface="Noto Sans Symbols"/>
              <a:buChar char="●"/>
              <a:defRPr b="0" i="0" sz="101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1208087" lvl="1" marL="3671888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Char char="○"/>
              <a:defRPr b="1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971550" lvl="2" marL="4794250" marR="0" rtl="0" algn="l">
              <a:spcBef>
                <a:spcPts val="15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Char char="■"/>
              <a:defRPr b="1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781050" lvl="3" marL="5721350" marR="0" rtl="0" algn="l">
              <a:spcBef>
                <a:spcPts val="1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Char char="●"/>
              <a:defRPr b="1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781050" lvl="4" marL="6534150" marR="0" rtl="0" algn="l">
              <a:spcBef>
                <a:spcPts val="1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Char char="○"/>
              <a:defRPr b="1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9622" lvl="5" marL="7462423" marR="0" rtl="0" algn="l">
              <a:spcBef>
                <a:spcPts val="1520"/>
              </a:spcBef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50162" lvl="6" marL="8313062" marR="0" rtl="0" algn="l">
              <a:spcBef>
                <a:spcPts val="1360"/>
              </a:spcBef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407051" lvl="7" marL="9163701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406789" lvl="8" marL="10014340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19509106" y="6549812"/>
            <a:ext cx="16975454" cy="3203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2020"/>
              </a:spcBef>
              <a:spcAft>
                <a:spcPts val="0"/>
              </a:spcAft>
              <a:buClr>
                <a:srgbClr val="F9F9F9"/>
              </a:buClr>
              <a:buFont typeface="Noto Sans Symbols"/>
              <a:buChar char="●"/>
              <a:defRPr b="0" i="0" sz="101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1208087" lvl="1" marL="3671888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Char char="○"/>
              <a:defRPr b="1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971550" lvl="2" marL="4794250" marR="0" rtl="0" algn="l">
              <a:spcBef>
                <a:spcPts val="15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Char char="■"/>
              <a:defRPr b="1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781050" lvl="3" marL="5721350" marR="0" rtl="0" algn="l">
              <a:spcBef>
                <a:spcPts val="1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Char char="●"/>
              <a:defRPr b="1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781050" lvl="4" marL="6534150" marR="0" rtl="0" algn="l">
              <a:spcBef>
                <a:spcPts val="1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Char char="○"/>
              <a:defRPr b="1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9622" lvl="5" marL="7462423" marR="0" rtl="0" algn="l">
              <a:spcBef>
                <a:spcPts val="1520"/>
              </a:spcBef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50162" lvl="6" marL="8313062" marR="0" rtl="0" algn="l">
              <a:spcBef>
                <a:spcPts val="1360"/>
              </a:spcBef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407051" lvl="7" marL="9163701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406789" lvl="8" marL="10014340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1920240" y="10078721"/>
            <a:ext cx="16968790" cy="16059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0960" lvl="0" marL="2319338" marR="0" rtl="0" algn="l">
              <a:spcBef>
                <a:spcPts val="2020"/>
              </a:spcBef>
              <a:spcAft>
                <a:spcPts val="0"/>
              </a:spcAft>
              <a:buNone/>
              <a:defRPr b="0" i="0" sz="101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776287" lvl="1" marL="3671888" marR="0" rtl="0" algn="l">
              <a:spcBef>
                <a:spcPts val="1700"/>
              </a:spcBef>
              <a:spcAft>
                <a:spcPts val="0"/>
              </a:spcAft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513079" lvl="2" marL="4794250" marR="0" rtl="0" algn="l">
              <a:spcBef>
                <a:spcPts val="1520"/>
              </a:spcBef>
              <a:spcAft>
                <a:spcPts val="0"/>
              </a:spcAft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49250" lvl="3" marL="5721350" marR="0" rtl="0" algn="l">
              <a:spcBef>
                <a:spcPts val="1360"/>
              </a:spcBef>
              <a:spcAft>
                <a:spcPts val="0"/>
              </a:spcAft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9250" lvl="4" marL="6534150" marR="0" rtl="0" algn="l">
              <a:spcBef>
                <a:spcPts val="1360"/>
              </a:spcBef>
              <a:spcAft>
                <a:spcPts val="0"/>
              </a:spcAft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9622" lvl="5" marL="7462423" marR="0" rtl="0" algn="l">
              <a:spcBef>
                <a:spcPts val="1520"/>
              </a:spcBef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50162" lvl="6" marL="8313062" marR="0" rtl="0" algn="l">
              <a:spcBef>
                <a:spcPts val="1360"/>
              </a:spcBef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407051" lvl="7" marL="9163701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406789" lvl="8" marL="10014340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19509106" y="10078721"/>
            <a:ext cx="16975454" cy="16059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0960" lvl="0" marL="2319338" marR="0" rtl="0" algn="l">
              <a:spcBef>
                <a:spcPts val="2020"/>
              </a:spcBef>
              <a:spcAft>
                <a:spcPts val="0"/>
              </a:spcAft>
              <a:buNone/>
              <a:defRPr b="0" i="0" sz="101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776287" lvl="1" marL="3671888" marR="0" rtl="0" algn="l">
              <a:spcBef>
                <a:spcPts val="1700"/>
              </a:spcBef>
              <a:spcAft>
                <a:spcPts val="0"/>
              </a:spcAft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513079" lvl="2" marL="4794250" marR="0" rtl="0" algn="l">
              <a:spcBef>
                <a:spcPts val="1520"/>
              </a:spcBef>
              <a:spcAft>
                <a:spcPts val="0"/>
              </a:spcAft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49250" lvl="3" marL="5721350" marR="0" rtl="0" algn="l">
              <a:spcBef>
                <a:spcPts val="1360"/>
              </a:spcBef>
              <a:spcAft>
                <a:spcPts val="0"/>
              </a:spcAft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9250" lvl="4" marL="6534150" marR="0" rtl="0" algn="l">
              <a:spcBef>
                <a:spcPts val="1360"/>
              </a:spcBef>
              <a:spcAft>
                <a:spcPts val="0"/>
              </a:spcAft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9622" lvl="5" marL="7462423" marR="0" rtl="0" algn="l">
              <a:spcBef>
                <a:spcPts val="1520"/>
              </a:spcBef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50162" lvl="6" marL="8313062" marR="0" rtl="0" algn="l">
              <a:spcBef>
                <a:spcPts val="1360"/>
              </a:spcBef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407051" lvl="7" marL="9163701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406789" lvl="8" marL="10014340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1920875" y="27378025"/>
            <a:ext cx="895984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13122275" y="27378025"/>
            <a:ext cx="12160250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33283525" y="27378025"/>
            <a:ext cx="320039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193325" lIns="0" rIns="0" tIns="193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1920875" y="1171575"/>
            <a:ext cx="34563051" cy="487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1920240" y="6827521"/>
            <a:ext cx="16962119" cy="193107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93813" lvl="0" marL="2319338" marR="0" rtl="0" algn="l">
              <a:spcBef>
                <a:spcPts val="2200"/>
              </a:spcBef>
              <a:spcAft>
                <a:spcPts val="0"/>
              </a:spcAft>
              <a:buNone/>
              <a:defRPr b="0" i="0" sz="11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695007" lvl="1" marL="3671888" marR="0" rtl="0" algn="l">
              <a:spcBef>
                <a:spcPts val="2020"/>
              </a:spcBef>
              <a:spcAft>
                <a:spcPts val="0"/>
              </a:spcAft>
              <a:buNone/>
              <a:defRPr b="0" i="0" sz="101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458787" lvl="2" marL="4794250" marR="0" rtl="0" algn="l">
              <a:spcBef>
                <a:spcPts val="1700"/>
              </a:spcBef>
              <a:spcAft>
                <a:spcPts val="0"/>
              </a:spcAft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98450" lvl="3" marL="5721350" marR="0" rtl="0" algn="l">
              <a:spcBef>
                <a:spcPts val="1520"/>
              </a:spcBef>
              <a:spcAft>
                <a:spcPts val="0"/>
              </a:spcAft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98450" lvl="4" marL="6534150" marR="0" rtl="0" algn="l">
              <a:spcBef>
                <a:spcPts val="1520"/>
              </a:spcBef>
              <a:spcAft>
                <a:spcPts val="0"/>
              </a:spcAft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9622" lvl="5" marL="7462423" marR="0" rtl="0" algn="l">
              <a:spcBef>
                <a:spcPts val="1520"/>
              </a:spcBef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50162" lvl="6" marL="8313062" marR="0" rtl="0" algn="l">
              <a:spcBef>
                <a:spcPts val="1360"/>
              </a:spcBef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407051" lvl="7" marL="9163701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406789" lvl="8" marL="10014340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19522440" y="6827521"/>
            <a:ext cx="16962119" cy="193107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93813" lvl="0" marL="2319338" marR="0" rtl="0" algn="l">
              <a:spcBef>
                <a:spcPts val="2200"/>
              </a:spcBef>
              <a:spcAft>
                <a:spcPts val="0"/>
              </a:spcAft>
              <a:buNone/>
              <a:defRPr b="0" i="0" sz="11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695007" lvl="1" marL="3671888" marR="0" rtl="0" algn="l">
              <a:spcBef>
                <a:spcPts val="2020"/>
              </a:spcBef>
              <a:spcAft>
                <a:spcPts val="0"/>
              </a:spcAft>
              <a:buNone/>
              <a:defRPr b="0" i="0" sz="101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458787" lvl="2" marL="4794250" marR="0" rtl="0" algn="l">
              <a:spcBef>
                <a:spcPts val="1700"/>
              </a:spcBef>
              <a:spcAft>
                <a:spcPts val="0"/>
              </a:spcAft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98450" lvl="3" marL="5721350" marR="0" rtl="0" algn="l">
              <a:spcBef>
                <a:spcPts val="1520"/>
              </a:spcBef>
              <a:spcAft>
                <a:spcPts val="0"/>
              </a:spcAft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98450" lvl="4" marL="6534150" marR="0" rtl="0" algn="l">
              <a:spcBef>
                <a:spcPts val="1520"/>
              </a:spcBef>
              <a:spcAft>
                <a:spcPts val="0"/>
              </a:spcAft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9622" lvl="5" marL="7462423" marR="0" rtl="0" algn="l">
              <a:spcBef>
                <a:spcPts val="1520"/>
              </a:spcBef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50162" lvl="6" marL="8313062" marR="0" rtl="0" algn="l">
              <a:spcBef>
                <a:spcPts val="1360"/>
              </a:spcBef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407051" lvl="7" marL="9163701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406789" lvl="8" marL="10014340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1920875" y="27378025"/>
            <a:ext cx="895984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13122275" y="27378025"/>
            <a:ext cx="12160250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33283525" y="27378025"/>
            <a:ext cx="320039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193325" lIns="0" rIns="0" tIns="193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920875" y="1171575"/>
            <a:ext cx="34563051" cy="487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920875" y="6827836"/>
            <a:ext cx="34563051" cy="200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0793" lvl="0" marL="2319338" marR="0" rtl="0" algn="l">
              <a:spcBef>
                <a:spcPts val="2360"/>
              </a:spcBef>
              <a:spcAft>
                <a:spcPts val="0"/>
              </a:spcAft>
              <a:buNone/>
              <a:defRPr b="0" i="0" sz="1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695007" lvl="1" marL="3671888" marR="0" rtl="0" algn="l">
              <a:spcBef>
                <a:spcPts val="2020"/>
              </a:spcBef>
              <a:spcAft>
                <a:spcPts val="0"/>
              </a:spcAft>
              <a:buNone/>
              <a:defRPr b="0" i="0" sz="101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410527" lvl="2" marL="4794250" marR="0" rtl="0" algn="l">
              <a:spcBef>
                <a:spcPts val="1860"/>
              </a:spcBef>
              <a:spcAft>
                <a:spcPts val="0"/>
              </a:spcAft>
              <a:buNone/>
              <a:defRPr b="0" i="0" sz="93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41300" lvl="3" marL="5721350" marR="0" rtl="0" algn="l">
              <a:spcBef>
                <a:spcPts val="1700"/>
              </a:spcBef>
              <a:spcAft>
                <a:spcPts val="0"/>
              </a:spcAft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41300" lvl="4" marL="6534150" marR="0" rtl="0" algn="l">
              <a:spcBef>
                <a:spcPts val="1700"/>
              </a:spcBef>
              <a:spcAft>
                <a:spcPts val="0"/>
              </a:spcAft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9622" lvl="5" marL="7462423" marR="0" rtl="0" algn="l">
              <a:spcBef>
                <a:spcPts val="1520"/>
              </a:spcBef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50162" lvl="6" marL="8313062" marR="0" rtl="0" algn="l">
              <a:spcBef>
                <a:spcPts val="1360"/>
              </a:spcBef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407051" lvl="7" marL="9163701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406789" lvl="8" marL="10014340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1920875" y="27378025"/>
            <a:ext cx="895984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51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13122275" y="27378025"/>
            <a:ext cx="12160250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33283525" y="27378025"/>
            <a:ext cx="320039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193325" lIns="0" rIns="0" tIns="193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51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" name="Shape 11"/>
          <p:cNvSpPr txBox="1"/>
          <p:nvPr/>
        </p:nvSpPr>
        <p:spPr>
          <a:xfrm>
            <a:off x="0" y="0"/>
            <a:ext cx="38404801" cy="292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rIns="914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1752600" y="2819400"/>
            <a:ext cx="92456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Aeronautics and Space Administration</a:t>
            </a:r>
          </a:p>
        </p:txBody>
      </p:sp>
      <p:pic>
        <p:nvPicPr>
          <p:cNvPr descr="NASA_Logo_PostersSession1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985200" y="1524000"/>
            <a:ext cx="2895600" cy="289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14"/>
          <p:cNvCxnSpPr/>
          <p:nvPr/>
        </p:nvCxnSpPr>
        <p:spPr>
          <a:xfrm rot="10800000">
            <a:off x="914400" y="0"/>
            <a:ext cx="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5" name="Shape 15"/>
          <p:cNvCxnSpPr/>
          <p:nvPr/>
        </p:nvCxnSpPr>
        <p:spPr>
          <a:xfrm rot="10800000">
            <a:off x="0" y="914400"/>
            <a:ext cx="457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6" name="Shape 16"/>
          <p:cNvCxnSpPr/>
          <p:nvPr/>
        </p:nvCxnSpPr>
        <p:spPr>
          <a:xfrm>
            <a:off x="37490400" y="0"/>
            <a:ext cx="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7" name="Shape 17"/>
          <p:cNvCxnSpPr/>
          <p:nvPr/>
        </p:nvCxnSpPr>
        <p:spPr>
          <a:xfrm rot="10800000">
            <a:off x="37947599" y="914400"/>
            <a:ext cx="457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 rot="10800000">
            <a:off x="0" y="28346400"/>
            <a:ext cx="457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9" name="Shape 19"/>
          <p:cNvCxnSpPr/>
          <p:nvPr/>
        </p:nvCxnSpPr>
        <p:spPr>
          <a:xfrm>
            <a:off x="914400" y="28803600"/>
            <a:ext cx="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0" name="Shape 20"/>
          <p:cNvCxnSpPr/>
          <p:nvPr/>
        </p:nvCxnSpPr>
        <p:spPr>
          <a:xfrm>
            <a:off x="37947600" y="28346400"/>
            <a:ext cx="457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1" name="Shape 21"/>
          <p:cNvCxnSpPr/>
          <p:nvPr/>
        </p:nvCxnSpPr>
        <p:spPr>
          <a:xfrm>
            <a:off x="37490400" y="28803600"/>
            <a:ext cx="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/>
        </p:nvSpPr>
        <p:spPr>
          <a:xfrm>
            <a:off x="1905000" y="26700162"/>
            <a:ext cx="3124199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www.nasa.gov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0" y="0"/>
            <a:ext cx="38404801" cy="292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rIns="914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752600" y="2819400"/>
            <a:ext cx="92456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Aeronautics and Space Administration</a:t>
            </a:r>
          </a:p>
        </p:txBody>
      </p:sp>
      <p:pic>
        <p:nvPicPr>
          <p:cNvPr descr="NASA_Logo_PostersSession1" id="89" name="Shape 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985200" y="1524000"/>
            <a:ext cx="2895600" cy="289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Shape 90"/>
          <p:cNvCxnSpPr/>
          <p:nvPr/>
        </p:nvCxnSpPr>
        <p:spPr>
          <a:xfrm rot="10800000">
            <a:off x="914400" y="0"/>
            <a:ext cx="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91" name="Shape 91"/>
          <p:cNvCxnSpPr/>
          <p:nvPr/>
        </p:nvCxnSpPr>
        <p:spPr>
          <a:xfrm rot="10800000">
            <a:off x="0" y="914400"/>
            <a:ext cx="457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92" name="Shape 92"/>
          <p:cNvCxnSpPr/>
          <p:nvPr/>
        </p:nvCxnSpPr>
        <p:spPr>
          <a:xfrm>
            <a:off x="37490400" y="0"/>
            <a:ext cx="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93" name="Shape 93"/>
          <p:cNvCxnSpPr/>
          <p:nvPr/>
        </p:nvCxnSpPr>
        <p:spPr>
          <a:xfrm rot="10800000">
            <a:off x="37947599" y="914400"/>
            <a:ext cx="457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94" name="Shape 94"/>
          <p:cNvCxnSpPr/>
          <p:nvPr/>
        </p:nvCxnSpPr>
        <p:spPr>
          <a:xfrm rot="10800000">
            <a:off x="0" y="28346400"/>
            <a:ext cx="457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95" name="Shape 95"/>
          <p:cNvCxnSpPr/>
          <p:nvPr/>
        </p:nvCxnSpPr>
        <p:spPr>
          <a:xfrm>
            <a:off x="914400" y="28803600"/>
            <a:ext cx="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96" name="Shape 96"/>
          <p:cNvCxnSpPr/>
          <p:nvPr/>
        </p:nvCxnSpPr>
        <p:spPr>
          <a:xfrm>
            <a:off x="37947600" y="28346400"/>
            <a:ext cx="457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97" name="Shape 97"/>
          <p:cNvCxnSpPr/>
          <p:nvPr/>
        </p:nvCxnSpPr>
        <p:spPr>
          <a:xfrm>
            <a:off x="37490400" y="28803600"/>
            <a:ext cx="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8" name="Shape 98"/>
          <p:cNvSpPr txBox="1"/>
          <p:nvPr/>
        </p:nvSpPr>
        <p:spPr>
          <a:xfrm>
            <a:off x="1905000" y="26700162"/>
            <a:ext cx="3124199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www.nasa.gov</a:t>
            </a: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1920875" y="1171575"/>
            <a:ext cx="34563051" cy="487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7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1920875" y="6827836"/>
            <a:ext cx="34563051" cy="200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0793" lvl="0" marL="2319338" marR="0" rtl="0" algn="l">
              <a:spcBef>
                <a:spcPts val="2360"/>
              </a:spcBef>
              <a:spcAft>
                <a:spcPts val="0"/>
              </a:spcAft>
              <a:buNone/>
              <a:defRPr b="0" i="0" sz="1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695007" lvl="1" marL="3671888" marR="0" rtl="0" algn="l">
              <a:spcBef>
                <a:spcPts val="2020"/>
              </a:spcBef>
              <a:spcAft>
                <a:spcPts val="0"/>
              </a:spcAft>
              <a:buNone/>
              <a:defRPr b="0" i="0" sz="101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410527" lvl="2" marL="4794250" marR="0" rtl="0" algn="l">
              <a:spcBef>
                <a:spcPts val="1860"/>
              </a:spcBef>
              <a:spcAft>
                <a:spcPts val="0"/>
              </a:spcAft>
              <a:buNone/>
              <a:defRPr b="0" i="0" sz="93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41300" lvl="3" marL="5721350" marR="0" rtl="0" algn="l">
              <a:spcBef>
                <a:spcPts val="1700"/>
              </a:spcBef>
              <a:spcAft>
                <a:spcPts val="0"/>
              </a:spcAft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41300" lvl="4" marL="6534150" marR="0" rtl="0" algn="l">
              <a:spcBef>
                <a:spcPts val="1700"/>
              </a:spcBef>
              <a:spcAft>
                <a:spcPts val="0"/>
              </a:spcAft>
              <a:buNone/>
              <a:defRPr b="0" i="0" sz="85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9622" lvl="5" marL="7462423" marR="0" rtl="0" algn="l">
              <a:spcBef>
                <a:spcPts val="1520"/>
              </a:spcBef>
              <a:buNone/>
              <a:defRPr b="0" i="0" sz="7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50162" lvl="6" marL="8313062" marR="0" rtl="0" algn="l">
              <a:spcBef>
                <a:spcPts val="1360"/>
              </a:spcBef>
              <a:buNone/>
              <a:defRPr b="0" i="0" sz="6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407051" lvl="7" marL="9163701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406789" lvl="8" marL="10014340" marR="0" rtl="0" algn="l">
              <a:spcBef>
                <a:spcPts val="1180"/>
              </a:spcBef>
              <a:buNone/>
              <a:defRPr b="0" i="0" sz="5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1920875" y="27378025"/>
            <a:ext cx="895984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13122275" y="27378025"/>
            <a:ext cx="12160250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87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175" lvl="2" marL="911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175" lvl="3" marL="136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763" lvl="4" marL="1824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" lvl="5" marL="2279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52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4287" lvl="7" marL="4557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0637" lvl="8" marL="6380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33283525" y="27378025"/>
            <a:ext cx="3200399" cy="1557337"/>
          </a:xfrm>
          <a:prstGeom prst="rect">
            <a:avLst/>
          </a:prstGeom>
          <a:noFill/>
          <a:ln>
            <a:noFill/>
          </a:ln>
        </p:spPr>
        <p:txBody>
          <a:bodyPr anchorCtr="0" anchor="b" bIns="193325" lIns="0" rIns="0" tIns="193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5100" u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jpg"/><Relationship Id="rId5" Type="http://schemas.openxmlformats.org/officeDocument/2006/relationships/image" Target="../media/image4.jpg"/><Relationship Id="rId6" Type="http://schemas.openxmlformats.org/officeDocument/2006/relationships/image" Target="../media/image3.jpg"/><Relationship Id="rId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7312500" y="3542675"/>
            <a:ext cx="23779800" cy="26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6000"/>
              <a:t>LabMonitor: An Open-Source and Low-Cost Smart Laboratory Monitoring System to Ensure Laboratory Environmental Safety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7096650" y="5596900"/>
            <a:ext cx="24211500" cy="16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4200"/>
              <a:t>Author: James L. Dalton</a:t>
            </a:r>
            <a:r>
              <a:rPr baseline="30000" lang="en-US" sz="4200"/>
              <a:t>1</a:t>
            </a:r>
            <a:r>
              <a:rPr lang="en-US" sz="4200"/>
              <a:t>		Mentors: George E. Gorospe</a:t>
            </a:r>
            <a:r>
              <a:rPr baseline="30000" lang="en-US" sz="4200"/>
              <a:t>1</a:t>
            </a:r>
            <a:r>
              <a:rPr lang="en-US" sz="4200"/>
              <a:t>, Christopher Teubert</a:t>
            </a:r>
            <a:r>
              <a:rPr baseline="30000" lang="en-US" sz="4200"/>
              <a:t>1</a:t>
            </a:r>
            <a:r>
              <a:rPr lang="en-US" sz="4200"/>
              <a:t> </a:t>
            </a:r>
            <a:br>
              <a:rPr lang="en-US" sz="4200"/>
            </a:br>
            <a:r>
              <a:rPr baseline="30000" lang="en-US" sz="4200"/>
              <a:t>1</a:t>
            </a:r>
            <a:r>
              <a:rPr lang="en-US" sz="4200"/>
              <a:t>Prognostics Center of Excellence, NASA Ames Research Center, Moffett Field, CA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23245300" y="24879287"/>
            <a:ext cx="13594500" cy="26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4500"/>
              <a:t>References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/>
              <a:t>Faludi, Robert. Building Wireless Sensor Networks. N.p.: O'Reilly Media, 2010. Print.</a:t>
            </a:r>
            <a:br>
              <a:rPr lang="en-US" sz="2800"/>
            </a:br>
            <a:r>
              <a:rPr lang="en-US" sz="2800"/>
              <a:t>Blum, Jeremy. Exploring Arduino. Indianapolis, IN: John Wiley, 2013. Print.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/>
              <a:t>Pocock, Anthony. Qt XBee API Library. Github.com. N.p., n.d. Web. 3 July 2017.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1489400" y="8849749"/>
            <a:ext cx="8969400" cy="12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b="1" lang="en-US" sz="3800"/>
              <a:t>Objective</a:t>
            </a:r>
            <a:r>
              <a:rPr lang="en-US" sz="3600"/>
              <a:t>: Design, implement, and deploy a system of wireless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/>
              <a:t>sensor nodes for situational awareness, remote monitoring, data logging, and issuing alerts.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 algn="just">
              <a:spcBef>
                <a:spcPts val="0"/>
              </a:spcBef>
              <a:buNone/>
            </a:pPr>
            <a:r>
              <a:rPr b="1" lang="en-US" sz="3800"/>
              <a:t>Motivation</a:t>
            </a:r>
            <a:r>
              <a:rPr lang="en-US" sz="3600"/>
              <a:t>: Many laboratories, testing facilities and experiments  operate under uncertain environmental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/>
              <a:t>conditions that could create biases in the resulting data or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/>
              <a:t>may be harmful to laboratory personnel. The LabMonitor is a simple-to-use system that provides situational awareness, remote monitoring, and automated alerts to ensure environmental safety.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 algn="just">
              <a:spcBef>
                <a:spcPts val="0"/>
              </a:spcBef>
              <a:buNone/>
            </a:pPr>
            <a:r>
              <a:rPr b="1" lang="en-US" sz="3800"/>
              <a:t>Advantages</a:t>
            </a:r>
            <a:r>
              <a:rPr lang="en-US" sz="3600"/>
              <a:t>: 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 sz="3600"/>
              <a:t>Low-cost, ~$100 per node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 sz="3600"/>
              <a:t>Easily interchangeable sensor array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 sz="3600"/>
              <a:t>Customizable user interface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 sz="3600"/>
              <a:t>Scalable node fleet and range of communication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</a:rPr>
              <a:t>Cross-platform display application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</a:rPr>
              <a:t>Open-Source node design and software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3245300" y="21324575"/>
            <a:ext cx="135945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4500">
                <a:solidFill>
                  <a:schemeClr val="dk1"/>
                </a:solidFill>
              </a:rPr>
              <a:t>Acknowledgements</a:t>
            </a:r>
          </a:p>
          <a:p>
            <a:pPr lvl="0" rtl="0" algn="just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I would like to acknowledge and thank my mentors, George Gorospe and Chris Teubert, along with Dr. Wendy Okolo for their guidance and advice throughout the duration of this project. I would also like to thank my advisor, Dr. Amelito Enriquez. This project was funded by a grant from the U.S. Dept. of Education, Grant No. P120A150014.</a:t>
            </a:r>
          </a:p>
        </p:txBody>
      </p:sp>
      <p:pic>
        <p:nvPicPr>
          <p:cNvPr descr="rch2a.png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650" y="22391375"/>
            <a:ext cx="11117695" cy="355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8467625" y="25691950"/>
            <a:ext cx="44256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200"/>
              <a:t>Photo Credit: George Gorospe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3154125" y="22447450"/>
            <a:ext cx="9365400" cy="52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-US" sz="3800">
                <a:solidFill>
                  <a:schemeClr val="dk1"/>
                </a:solidFill>
              </a:rPr>
              <a:t>Skills I learned throughout this opportunity</a:t>
            </a:r>
          </a:p>
          <a:p>
            <a:pPr indent="-469900" lvl="0" marL="45720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3800">
                <a:solidFill>
                  <a:schemeClr val="dk1"/>
                </a:solidFill>
              </a:rPr>
              <a:t>Qt C++ framework </a:t>
            </a:r>
          </a:p>
          <a:p>
            <a:pPr indent="-469900" lvl="0" marL="45720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3800">
                <a:solidFill>
                  <a:schemeClr val="dk1"/>
                </a:solidFill>
              </a:rPr>
              <a:t>XBee™  API wireless communication</a:t>
            </a:r>
          </a:p>
          <a:p>
            <a:pPr indent="-469900" lvl="0" marL="45720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3800">
                <a:solidFill>
                  <a:schemeClr val="dk1"/>
                </a:solidFill>
              </a:rPr>
              <a:t>Prototyping </a:t>
            </a:r>
          </a:p>
          <a:p>
            <a:pPr indent="-469900" lvl="0" marL="45720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3800">
                <a:solidFill>
                  <a:schemeClr val="dk1"/>
                </a:solidFill>
              </a:rPr>
              <a:t>Autodesk Inventor® 3D CAD</a:t>
            </a:r>
          </a:p>
          <a:p>
            <a:pPr indent="-469900" lvl="0" marL="45720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3800">
                <a:solidFill>
                  <a:schemeClr val="dk1"/>
                </a:solidFill>
              </a:rPr>
              <a:t>MySQL databases</a:t>
            </a:r>
          </a:p>
          <a:p>
            <a:pPr indent="-469900" lvl="0" marL="45720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3800">
                <a:solidFill>
                  <a:schemeClr val="dk1"/>
                </a:solidFill>
              </a:rPr>
              <a:t>Graphical user interface design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23805700" y="18742374"/>
            <a:ext cx="12473700" cy="26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 algn="just">
              <a:spcBef>
                <a:spcPts val="0"/>
              </a:spcBef>
              <a:buClr>
                <a:schemeClr val="dk1"/>
              </a:buClr>
              <a:buSzPct val="88888"/>
              <a:buChar char="●"/>
            </a:pPr>
            <a:r>
              <a:rPr lang="en-US" sz="3600">
                <a:solidFill>
                  <a:schemeClr val="dk1"/>
                </a:solidFill>
              </a:rPr>
              <a:t>Implement web server to record up to 48 hours of sensory data in a MySQL database</a:t>
            </a:r>
          </a:p>
          <a:p>
            <a:pPr indent="-457200" lvl="0" marL="457200" rtl="0" algn="just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</a:rPr>
              <a:t>Website for displaying and monitoring </a:t>
            </a:r>
          </a:p>
          <a:p>
            <a:pPr indent="-457200" lvl="0" marL="457200" rtl="0" algn="just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</a:rPr>
              <a:t>Cell phone and email alerts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1489400" y="25746400"/>
            <a:ext cx="68157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/>
              <a:t>Figure 1: High-level overview of project.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b="6482" l="0" r="0" t="3984"/>
          <a:stretch/>
        </p:blipFill>
        <p:spPr>
          <a:xfrm>
            <a:off x="11477200" y="14926475"/>
            <a:ext cx="5297200" cy="447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5">
            <a:alphaModFix/>
          </a:blip>
          <a:srcRect b="0" l="0" r="10506" t="0"/>
          <a:stretch/>
        </p:blipFill>
        <p:spPr>
          <a:xfrm>
            <a:off x="17187000" y="14926474"/>
            <a:ext cx="5860698" cy="443927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14860350" y="14140787"/>
            <a:ext cx="49812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/>
              <a:t>Figure 2: Sample node layout.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1477250" y="19590625"/>
            <a:ext cx="52971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/>
              <a:t>Figure 3: Node </a:t>
            </a:r>
            <a:r>
              <a:rPr lang="en-US" sz="2800"/>
              <a:t>prototype</a:t>
            </a:r>
            <a:r>
              <a:rPr lang="en-US" sz="2800"/>
              <a:t> in 3D printed enclosure.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16884850" y="19590612"/>
            <a:ext cx="64650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/>
              <a:t>Figure 4: Base computer XBee™ radio.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6810050" y="16239750"/>
            <a:ext cx="64650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/>
              <a:t>Figure 5: Base computer user-interface.</a:t>
            </a:r>
          </a:p>
        </p:txBody>
      </p:sp>
      <p:sp>
        <p:nvSpPr>
          <p:cNvPr id="130" name="Shape 130"/>
          <p:cNvSpPr/>
          <p:nvPr/>
        </p:nvSpPr>
        <p:spPr>
          <a:xfrm>
            <a:off x="1489400" y="7609425"/>
            <a:ext cx="8969400" cy="1112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546100" lvl="0" marL="457200" rt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romanUcPeriod"/>
            </a:pPr>
            <a:r>
              <a:rPr b="1" lang="en-US" sz="5000">
                <a:solidFill>
                  <a:schemeClr val="dk1"/>
                </a:solidFill>
              </a:rPr>
              <a:t>Introduction</a:t>
            </a:r>
          </a:p>
        </p:txBody>
      </p:sp>
      <p:sp>
        <p:nvSpPr>
          <p:cNvPr id="131" name="Shape 131"/>
          <p:cNvSpPr/>
          <p:nvPr/>
        </p:nvSpPr>
        <p:spPr>
          <a:xfrm>
            <a:off x="11477200" y="7609425"/>
            <a:ext cx="24802200" cy="1112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5000">
                <a:solidFill>
                  <a:schemeClr val="dk1"/>
                </a:solidFill>
              </a:rPr>
              <a:t>II. Design and Implementation</a:t>
            </a:r>
          </a:p>
        </p:txBody>
      </p:sp>
      <p:sp>
        <p:nvSpPr>
          <p:cNvPr id="132" name="Shape 132"/>
          <p:cNvSpPr/>
          <p:nvPr/>
        </p:nvSpPr>
        <p:spPr>
          <a:xfrm>
            <a:off x="13154125" y="21096100"/>
            <a:ext cx="9365400" cy="1112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5000">
                <a:solidFill>
                  <a:schemeClr val="dk1"/>
                </a:solidFill>
              </a:rPr>
              <a:t>III. Educational Outcomes</a:t>
            </a:r>
          </a:p>
        </p:txBody>
      </p:sp>
      <p:sp>
        <p:nvSpPr>
          <p:cNvPr id="133" name="Shape 133"/>
          <p:cNvSpPr/>
          <p:nvPr/>
        </p:nvSpPr>
        <p:spPr>
          <a:xfrm>
            <a:off x="23805725" y="17388875"/>
            <a:ext cx="12473700" cy="1112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5000">
                <a:solidFill>
                  <a:schemeClr val="dk1"/>
                </a:solidFill>
              </a:rPr>
              <a:t>IV. Future Work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54225" y="8722124"/>
            <a:ext cx="11393475" cy="525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008225" y="9072525"/>
            <a:ext cx="12271175" cy="7167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