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43891200" cy="32918400"/>
  <p:notesSz cx="6858000" cy="9144000"/>
  <p:custDataLst>
    <p:tags r:id="rId4"/>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519" autoAdjust="0"/>
  </p:normalViewPr>
  <p:slideViewPr>
    <p:cSldViewPr snapToGrid="0">
      <p:cViewPr varScale="1">
        <p:scale>
          <a:sx n="16" d="100"/>
          <a:sy n="16" d="100"/>
        </p:scale>
        <p:origin x="1565" y="10"/>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8/6/2018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9028" rtl="0" eaLnBrk="1" latinLnBrk="0" hangingPunct="1">
      <a:defRPr sz="5700" kern="1200">
        <a:solidFill>
          <a:schemeClr val="tx1"/>
        </a:solidFill>
        <a:latin typeface="+mn-lt"/>
        <a:ea typeface="+mn-ea"/>
        <a:cs typeface="+mn-cs"/>
      </a:defRPr>
    </a:lvl1pPr>
    <a:lvl2pPr marL="2194514" algn="l" defTabSz="4389028" rtl="0" eaLnBrk="1" latinLnBrk="0" hangingPunct="1">
      <a:defRPr sz="5700" kern="1200">
        <a:solidFill>
          <a:schemeClr val="tx1"/>
        </a:solidFill>
        <a:latin typeface="+mn-lt"/>
        <a:ea typeface="+mn-ea"/>
        <a:cs typeface="+mn-cs"/>
      </a:defRPr>
    </a:lvl2pPr>
    <a:lvl3pPr marL="4389028" algn="l" defTabSz="4389028" rtl="0" eaLnBrk="1" latinLnBrk="0" hangingPunct="1">
      <a:defRPr sz="5700" kern="1200">
        <a:solidFill>
          <a:schemeClr val="tx1"/>
        </a:solidFill>
        <a:latin typeface="+mn-lt"/>
        <a:ea typeface="+mn-ea"/>
        <a:cs typeface="+mn-cs"/>
      </a:defRPr>
    </a:lvl3pPr>
    <a:lvl4pPr marL="6583543" algn="l" defTabSz="4389028" rtl="0" eaLnBrk="1" latinLnBrk="0" hangingPunct="1">
      <a:defRPr sz="5700" kern="1200">
        <a:solidFill>
          <a:schemeClr val="tx1"/>
        </a:solidFill>
        <a:latin typeface="+mn-lt"/>
        <a:ea typeface="+mn-ea"/>
        <a:cs typeface="+mn-cs"/>
      </a:defRPr>
    </a:lvl4pPr>
    <a:lvl5pPr marL="8778057" algn="l" defTabSz="4389028" rtl="0" eaLnBrk="1" latinLnBrk="0" hangingPunct="1">
      <a:defRPr sz="5700" kern="1200">
        <a:solidFill>
          <a:schemeClr val="tx1"/>
        </a:solidFill>
        <a:latin typeface="+mn-lt"/>
        <a:ea typeface="+mn-ea"/>
        <a:cs typeface="+mn-cs"/>
      </a:defRPr>
    </a:lvl5pPr>
    <a:lvl6pPr marL="10972571" algn="l" defTabSz="4389028" rtl="0" eaLnBrk="1" latinLnBrk="0" hangingPunct="1">
      <a:defRPr sz="5700" kern="1200">
        <a:solidFill>
          <a:schemeClr val="tx1"/>
        </a:solidFill>
        <a:latin typeface="+mn-lt"/>
        <a:ea typeface="+mn-ea"/>
        <a:cs typeface="+mn-cs"/>
      </a:defRPr>
    </a:lvl6pPr>
    <a:lvl7pPr marL="13167085" algn="l" defTabSz="4389028" rtl="0" eaLnBrk="1" latinLnBrk="0" hangingPunct="1">
      <a:defRPr sz="5700" kern="1200">
        <a:solidFill>
          <a:schemeClr val="tx1"/>
        </a:solidFill>
        <a:latin typeface="+mn-lt"/>
        <a:ea typeface="+mn-ea"/>
        <a:cs typeface="+mn-cs"/>
      </a:defRPr>
    </a:lvl7pPr>
    <a:lvl8pPr marL="15361599" algn="l" defTabSz="4389028" rtl="0" eaLnBrk="1" latinLnBrk="0" hangingPunct="1">
      <a:defRPr sz="5700" kern="1200">
        <a:solidFill>
          <a:schemeClr val="tx1"/>
        </a:solidFill>
        <a:latin typeface="+mn-lt"/>
        <a:ea typeface="+mn-ea"/>
        <a:cs typeface="+mn-cs"/>
      </a:defRPr>
    </a:lvl8pPr>
    <a:lvl9pPr marL="17556115" algn="l" defTabSz="4389028"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a:t>
            </a:r>
            <a:r>
              <a:rPr lang="en-US" dirty="0" err="1"/>
              <a:t>navier</a:t>
            </a:r>
            <a:r>
              <a:rPr lang="en-US" dirty="0"/>
              <a:t> stokes eq. account for boundary conditions (otherwise it is assumed we have stationary </a:t>
            </a:r>
            <a:r>
              <a:rPr lang="en-US"/>
              <a:t>walls)</a:t>
            </a:r>
            <a:endParaRPr lang="en-US" dirty="0"/>
          </a:p>
        </p:txBody>
      </p:sp>
      <p:sp>
        <p:nvSpPr>
          <p:cNvPr id="4" name="Slide Number Placeholder 3"/>
          <p:cNvSpPr>
            <a:spLocks noGrp="1"/>
          </p:cNvSpPr>
          <p:nvPr>
            <p:ph type="sldNum" sz="quarter" idx="10"/>
          </p:nvPr>
        </p:nvSpPr>
        <p:spPr/>
        <p:txBody>
          <a:bodyPr/>
          <a:lstStyle/>
          <a:p>
            <a:fld id="{CD15AFD9-35F1-4A8D-8AD3-EDB948176196}" type="slidenum">
              <a:rPr lang="en-US" smtClean="0"/>
              <a:t>1</a:t>
            </a:fld>
            <a:endParaRPr lang="en-US"/>
          </a:p>
        </p:txBody>
      </p:sp>
    </p:spTree>
    <p:extLst>
      <p:ext uri="{BB962C8B-B14F-4D97-AF65-F5344CB8AC3E}">
        <p14:creationId xmlns:p14="http://schemas.microsoft.com/office/powerpoint/2010/main" val="101187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650193" y="236483"/>
            <a:ext cx="36590818" cy="2507457"/>
          </a:xfrm>
        </p:spPr>
        <p:txBody>
          <a:bodyPr/>
          <a:lstStyle>
            <a:defPPr>
              <a:defRPr kern="1200" smtId="4294967295"/>
            </a:defPPr>
            <a:lvl1pPr marL="0" indent="0">
              <a:buNone/>
              <a:defRPr sz="13400" baseline="0"/>
            </a:lvl1pPr>
          </a:lstStyle>
          <a:p>
            <a:pPr algn="ctr"/>
            <a:r>
              <a:rPr lang="en-US" sz="6200">
                <a:solidFill>
                  <a:schemeClr val="accent2">
                    <a:lumMod val="75000"/>
                  </a:schemeClr>
                </a:solidFill>
                <a:effectLst>
                  <a:reflection blurRad="6350" stA="42000" endPos="58000" dir="5400000" sy="-100000" algn="bl" rotWithShape="0"/>
                </a:effectLst>
                <a:latin typeface="Arial Rounded MT Bold" pitchFamily="34" charset="0"/>
              </a:rPr>
              <a:t>This is a Scientific Poster Template created by Graphicsland &amp; MakeSigns.com</a:t>
            </a:r>
            <a:br>
              <a:rPr lang="en-US" sz="6200">
                <a:solidFill>
                  <a:schemeClr val="accent2">
                    <a:lumMod val="75000"/>
                  </a:schemeClr>
                </a:solidFill>
                <a:effectLst>
                  <a:reflection blurRad="6350" stA="42000" endPos="58000" dir="5400000" sy="-100000" algn="bl" rotWithShape="0"/>
                </a:effectLst>
                <a:latin typeface="Arial Rounded MT Bold" pitchFamily="34" charset="0"/>
              </a:rPr>
            </a:br>
            <a:r>
              <a:rPr lang="en-US" sz="6200">
                <a:solidFill>
                  <a:schemeClr val="accent2">
                    <a:lumMod val="75000"/>
                  </a:schemeClr>
                </a:solidFill>
                <a:effectLst>
                  <a:reflection blurRad="6350" stA="42000" endPos="58000" dir="5400000" sy="-100000" algn="bl" rotWithShape="0"/>
                </a:effectLst>
                <a:latin typeface="Arial Rounded MT Bold" pitchFamily="34" charset="0"/>
              </a:rPr>
              <a:t>Your poster title would go on these lines</a:t>
            </a:r>
            <a:endParaRPr lang="en-US"/>
          </a:p>
        </p:txBody>
      </p:sp>
      <p:sp>
        <p:nvSpPr>
          <p:cNvPr id="12" name="Text Placeholder 11"/>
          <p:cNvSpPr>
            <a:spLocks noGrp="1"/>
          </p:cNvSpPr>
          <p:nvPr>
            <p:ph type="body" sz="quarter" idx="11" hasCustomPrompt="1"/>
          </p:nvPr>
        </p:nvSpPr>
        <p:spPr>
          <a:xfrm>
            <a:off x="3650193" y="2553605"/>
            <a:ext cx="36590818" cy="2224088"/>
          </a:xfrm>
        </p:spPr>
        <p:txBody>
          <a:bodyPr/>
          <a:lstStyle>
            <a:defPPr>
              <a:defRPr kern="1200" smtId="4294967295"/>
            </a:defPPr>
            <a:lvl1pPr marL="0" indent="0">
              <a:buNone/>
              <a:defRPr sz="13400"/>
            </a:lvl1pPr>
          </a:lstStyle>
          <a:p>
            <a:pPr algn="ctr"/>
            <a:r>
              <a:rPr lang="en-US" sz="5000"/>
              <a:t>Author names go here. You can add subscript numbers to assign a university. </a:t>
            </a:r>
            <a:br>
              <a:rPr lang="en-US" sz="5000"/>
            </a:br>
            <a:r>
              <a:rPr lang="en-US" sz="5000"/>
              <a:t>University names or departments go here. </a:t>
            </a:r>
          </a:p>
        </p:txBody>
      </p:sp>
    </p:spTree>
    <p:extLst>
      <p:ext uri="{BB962C8B-B14F-4D97-AF65-F5344CB8AC3E}">
        <p14:creationId xmlns:p14="http://schemas.microsoft.com/office/powerpoint/2010/main" val="4332589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1245764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2"/>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6" y="4221482"/>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6972898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10389816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4"/>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2765487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3" y="24582121"/>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1"/>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876660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1" y="10439400"/>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7741417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688426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30469849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1"/>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15812620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a:p>
        </p:txBody>
      </p:sp>
      <p:sp>
        <p:nvSpPr>
          <p:cNvPr id="4" name="Text Placeholder 3"/>
          <p:cNvSpPr>
            <a:spLocks noGrp="1"/>
          </p:cNvSpPr>
          <p:nvPr>
            <p:ph type="body" sz="half" idx="2"/>
          </p:nvPr>
        </p:nvSpPr>
        <p:spPr>
          <a:xfrm>
            <a:off x="8602983" y="25763223"/>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t>8/6/2018</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11144171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A1C7F76D-A730-4432-85DE-CA47D32BB251}" type="datetimeFigureOut">
              <a:rPr lang="en-US" smtClean="0"/>
              <a:t>8/6/2018</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09D57CD0-55F5-4017-8E2F-F1A5FF8435B8}" type="slidenum">
              <a:rPr lang="en-US" smtClean="0"/>
              <a:t>‹#›</a:t>
            </a:fld>
            <a:endParaRPr lang="en-US"/>
          </a:p>
        </p:txBody>
      </p:sp>
      <p:pic>
        <p:nvPicPr>
          <p:cNvPr id="7" name="New picture"/>
          <p:cNvPicPr/>
          <p:nvPr/>
        </p:nvPicPr>
        <p:blipFill dpi="0">
          <a:blip r:embed="rId13"/>
          <a:stretch>
            <a:fillRect/>
          </a:stretch>
        </p:blipFill>
        <p:spPr>
          <a:xfrm rot="16200000">
            <a:off x="-11506200" y="16459200"/>
            <a:ext cx="14274800" cy="4368800"/>
          </a:xfrm>
          <a:prstGeom prst="rect">
            <a:avLst/>
          </a:prstGeom>
        </p:spPr>
      </p:pic>
      <p:pic>
        <p:nvPicPr>
          <p:cNvPr id="8" name="New picture"/>
          <p:cNvPicPr/>
          <p:nvPr/>
        </p:nvPicPr>
        <p:blipFill dpi="0">
          <a:blip r:embed="rId13"/>
          <a:stretch>
            <a:fillRect/>
          </a:stretch>
        </p:blipFill>
        <p:spPr>
          <a:xfrm rot="5400000">
            <a:off x="41122600" y="16459200"/>
            <a:ext cx="14274800" cy="4368800"/>
          </a:xfrm>
          <a:prstGeom prst="rect">
            <a:avLst/>
          </a:prstGeom>
        </p:spPr>
      </p:pic>
      <p:pic>
        <p:nvPicPr>
          <p:cNvPr id="9" name="New picture"/>
          <p:cNvPicPr/>
          <p:nvPr/>
        </p:nvPicPr>
        <p:blipFill dpi="0">
          <a:blip r:embed="rId14"/>
          <a:stretch>
            <a:fillRect/>
          </a:stretch>
        </p:blipFill>
        <p:spPr>
          <a:xfrm>
            <a:off x="6661150" y="33426400"/>
            <a:ext cx="30568900" cy="1549400"/>
          </a:xfrm>
          <a:prstGeom prst="rect">
            <a:avLst/>
          </a:prstGeom>
        </p:spPr>
      </p:pic>
      <p:sp>
        <p:nvSpPr>
          <p:cNvPr id="10"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a:solidFill>
                  <a:srgbClr val="808080"/>
                </a:solidFill>
              </a:rPr>
              <a:t>Template ID: basicprofessional  Size: 48x36</a:t>
            </a:r>
          </a:p>
        </p:txBody>
      </p:sp>
    </p:spTree>
    <p:extLst>
      <p:ext uri="{BB962C8B-B14F-4D97-AF65-F5344CB8AC3E}">
        <p14:creationId xmlns:p14="http://schemas.microsoft.com/office/powerpoint/2010/main" val="119132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0.jpg"/><Relationship Id="rId5" Type="http://schemas.openxmlformats.org/officeDocument/2006/relationships/image" Target="../media/image5.png"/><Relationship Id="rId10"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 y="0"/>
            <a:ext cx="43891201" cy="5483883"/>
          </a:xfrm>
          <a:prstGeom prst="rect">
            <a:avLst/>
          </a:prstGeom>
          <a:gradFill flip="none" rotWithShape="1">
            <a:gsLst>
              <a:gs pos="36000">
                <a:schemeClr val="accent1">
                  <a:lumMod val="20000"/>
                  <a:lumOff val="80000"/>
                </a:schemeClr>
              </a:gs>
              <a:gs pos="0">
                <a:schemeClr val="accent1">
                  <a:tint val="66000"/>
                  <a:satMod val="160000"/>
                </a:schemeClr>
              </a:gs>
              <a:gs pos="79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3" name="Rectangle 42"/>
          <p:cNvSpPr/>
          <p:nvPr/>
        </p:nvSpPr>
        <p:spPr>
          <a:xfrm>
            <a:off x="-109295" y="5550618"/>
            <a:ext cx="44000495" cy="27193262"/>
          </a:xfrm>
          <a:prstGeom prst="rect">
            <a:avLst/>
          </a:prstGeom>
          <a:gradFill flip="none" rotWithShape="1">
            <a:gsLst>
              <a:gs pos="0">
                <a:schemeClr val="accent1">
                  <a:lumMod val="40000"/>
                  <a:lumOff val="60000"/>
                </a:schemeClr>
              </a:gs>
              <a:gs pos="5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47" name="Rectangle 46"/>
          <p:cNvSpPr/>
          <p:nvPr/>
        </p:nvSpPr>
        <p:spPr>
          <a:xfrm>
            <a:off x="-2" y="5337826"/>
            <a:ext cx="43891203" cy="2805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8" name="Rectangle 47"/>
          <p:cNvSpPr/>
          <p:nvPr/>
        </p:nvSpPr>
        <p:spPr>
          <a:xfrm>
            <a:off x="-1" y="32609383"/>
            <a:ext cx="43891203" cy="3090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61" name="TextBox 60"/>
          <p:cNvSpPr txBox="1"/>
          <p:nvPr/>
        </p:nvSpPr>
        <p:spPr>
          <a:xfrm>
            <a:off x="32773120" y="28622097"/>
            <a:ext cx="8554175" cy="3477875"/>
          </a:xfrm>
          <a:prstGeom prst="rect">
            <a:avLst/>
          </a:prstGeom>
          <a:noFill/>
        </p:spPr>
        <p:txBody>
          <a:bodyPr wrap="square" rtlCol="0">
            <a:spAutoFit/>
          </a:bodyPr>
          <a:lstStyle>
            <a:defPPr>
              <a:defRPr kern="1200" smtId="4294967295"/>
            </a:defPPr>
          </a:lstStyle>
          <a:p>
            <a:r>
              <a:rPr lang="en-US" sz="2000" dirty="0">
                <a:latin typeface="Times New Roman" panose="02020603050405020304" pitchFamily="18" charset="0"/>
                <a:cs typeface="Times New Roman" panose="02020603050405020304" pitchFamily="18" charset="0"/>
              </a:rPr>
              <a:t>Gharib, </a:t>
            </a:r>
            <a:r>
              <a:rPr lang="en-US" sz="2000" dirty="0" err="1">
                <a:latin typeface="Times New Roman" panose="02020603050405020304" pitchFamily="18" charset="0"/>
                <a:cs typeface="Times New Roman" panose="02020603050405020304" pitchFamily="18" charset="0"/>
              </a:rPr>
              <a:t>Morteza</a:t>
            </a:r>
            <a:r>
              <a:rPr lang="en-US" sz="2000" dirty="0">
                <a:latin typeface="Times New Roman" panose="02020603050405020304" pitchFamily="18" charset="0"/>
                <a:cs typeface="Times New Roman" panose="02020603050405020304" pitchFamily="18" charset="0"/>
              </a:rPr>
              <a:t>, and Philip </a:t>
            </a:r>
            <a:r>
              <a:rPr lang="en-US" sz="2000" dirty="0" err="1">
                <a:latin typeface="Times New Roman" panose="02020603050405020304" pitchFamily="18" charset="0"/>
                <a:cs typeface="Times New Roman" panose="02020603050405020304" pitchFamily="18" charset="0"/>
              </a:rPr>
              <a:t>Derango</a:t>
            </a:r>
            <a:r>
              <a:rPr lang="en-US" sz="2000" dirty="0">
                <a:latin typeface="Times New Roman" panose="02020603050405020304" pitchFamily="18" charset="0"/>
                <a:cs typeface="Times New Roman" panose="02020603050405020304" pitchFamily="18" charset="0"/>
              </a:rPr>
              <a:t>. “A Liquid Film (Soap Film) Tunnel to Study Two-Dimensional Laminar and Turbulent Shear Flows.” </a:t>
            </a:r>
            <a:r>
              <a:rPr lang="en-US" sz="2000" i="1" dirty="0" err="1">
                <a:latin typeface="Times New Roman" panose="02020603050405020304" pitchFamily="18" charset="0"/>
                <a:cs typeface="Times New Roman" panose="02020603050405020304" pitchFamily="18" charset="0"/>
              </a:rPr>
              <a:t>Physica</a:t>
            </a:r>
            <a:r>
              <a:rPr lang="en-US" sz="2000" i="1" dirty="0">
                <a:latin typeface="Times New Roman" panose="02020603050405020304" pitchFamily="18" charset="0"/>
                <a:cs typeface="Times New Roman" panose="02020603050405020304" pitchFamily="18" charset="0"/>
              </a:rPr>
              <a:t> D: Nonlinear Phenomena</a:t>
            </a:r>
            <a:r>
              <a:rPr lang="en-US" sz="2000" dirty="0">
                <a:latin typeface="Times New Roman" panose="02020603050405020304" pitchFamily="18" charset="0"/>
                <a:cs typeface="Times New Roman" panose="02020603050405020304" pitchFamily="18" charset="0"/>
              </a:rPr>
              <a:t>, vol. 37, no. 1-3, 1989, pp. 406–416., doi:10.1016/0167-2789(89)90145-0., pp. 406–416., doi:10.1016/0167-2789(89)90145-0.</a:t>
            </a:r>
          </a:p>
          <a:p>
            <a:endParaRPr lang="en-US" sz="20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Durst, F., A. Melling, and J. Whitelaw. 1981</a:t>
            </a:r>
            <a:r>
              <a:rPr lang="en-US" sz="2000" i="1" dirty="0">
                <a:latin typeface="Times New Roman" panose="02020603050405020304" pitchFamily="18" charset="0"/>
                <a:cs typeface="Times New Roman" panose="02020603050405020304" pitchFamily="18" charset="0"/>
              </a:rPr>
              <a:t>. Principles and Practices of Laser-</a:t>
            </a:r>
          </a:p>
          <a:p>
            <a:r>
              <a:rPr lang="en-US" sz="2000" i="1" dirty="0">
                <a:latin typeface="Times New Roman" panose="02020603050405020304" pitchFamily="18" charset="0"/>
                <a:cs typeface="Times New Roman" panose="02020603050405020304" pitchFamily="18" charset="0"/>
              </a:rPr>
              <a:t>Doppler Anemometry</a:t>
            </a:r>
            <a:r>
              <a:rPr lang="en-US" sz="2000" dirty="0">
                <a:latin typeface="Times New Roman" panose="02020603050405020304" pitchFamily="18" charset="0"/>
                <a:cs typeface="Times New Roman" panose="02020603050405020304" pitchFamily="18" charset="0"/>
              </a:rPr>
              <a:t>. Academic Press.</a:t>
            </a:r>
          </a:p>
          <a:p>
            <a:endParaRPr lang="en-US" sz="20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Jia, </a:t>
            </a:r>
            <a:r>
              <a:rPr lang="en-US" sz="2000" dirty="0" err="1">
                <a:latin typeface="Times New Roman" panose="02020603050405020304" pitchFamily="18" charset="0"/>
                <a:cs typeface="Times New Roman" panose="02020603050405020304" pitchFamily="18" charset="0"/>
              </a:rPr>
              <a:t>Laibing</a:t>
            </a:r>
            <a:r>
              <a:rPr lang="en-US" sz="2000" dirty="0">
                <a:latin typeface="Times New Roman" panose="02020603050405020304" pitchFamily="18" charset="0"/>
                <a:cs typeface="Times New Roman" panose="02020603050405020304" pitchFamily="18" charset="0"/>
              </a:rPr>
              <a:t>. “Interaction Between Two Parallel Plates in Flow.” </a:t>
            </a:r>
            <a:r>
              <a:rPr lang="en-US" sz="2000" i="1" dirty="0">
                <a:latin typeface="Times New Roman" panose="02020603050405020304" pitchFamily="18" charset="0"/>
                <a:cs typeface="Times New Roman" panose="02020603050405020304" pitchFamily="18" charset="0"/>
              </a:rPr>
              <a:t>The Interaction Between Flexible Plates and Fluid in Two-Dimensional Flow Springer Theses</a:t>
            </a:r>
            <a:r>
              <a:rPr lang="en-US" sz="2000" dirty="0">
                <a:latin typeface="Times New Roman" panose="02020603050405020304" pitchFamily="18" charset="0"/>
                <a:cs typeface="Times New Roman" panose="02020603050405020304" pitchFamily="18" charset="0"/>
              </a:rPr>
              <a:t>, 2014, pp. 53–71., doi:10.1007/978-3-662-43675-2_4.</a:t>
            </a:r>
            <a:endParaRPr lang="en-US"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7" name="TextBox 66"/>
          <p:cNvSpPr txBox="1"/>
          <p:nvPr/>
        </p:nvSpPr>
        <p:spPr>
          <a:xfrm>
            <a:off x="33017179" y="28003954"/>
            <a:ext cx="8922373" cy="584775"/>
          </a:xfrm>
          <a:prstGeom prst="rect">
            <a:avLst/>
          </a:prstGeom>
          <a:noFill/>
        </p:spPr>
        <p:txBody>
          <a:bodyPr wrap="square" rtlCol="0">
            <a:spAutoFit/>
          </a:bodyPr>
          <a:lstStyle>
            <a:defPPr>
              <a:defRPr kern="1200" smtId="4294967295"/>
            </a:defPPr>
          </a:lstStyle>
          <a:p>
            <a:r>
              <a:rPr lang="en-US" sz="3200" b="1" dirty="0">
                <a:solidFill>
                  <a:schemeClr val="accent2">
                    <a:lumMod val="75000"/>
                  </a:schemeClr>
                </a:solidFill>
              </a:rPr>
              <a:t>References</a:t>
            </a:r>
          </a:p>
        </p:txBody>
      </p:sp>
      <p:sp>
        <p:nvSpPr>
          <p:cNvPr id="71" name="Text Placeholder 4"/>
          <p:cNvSpPr>
            <a:spLocks noGrp="1"/>
          </p:cNvSpPr>
          <p:nvPr>
            <p:ph type="body" sz="quarter" idx="10"/>
          </p:nvPr>
        </p:nvSpPr>
        <p:spPr>
          <a:xfrm>
            <a:off x="1855870" y="352938"/>
            <a:ext cx="40179461" cy="2333112"/>
          </a:xfrm>
        </p:spPr>
        <p:txBody>
          <a:bodyPr>
            <a:noAutofit/>
          </a:bodyPr>
          <a:lstStyle>
            <a:defPPr>
              <a:defRPr kern="1200" smtId="4294967295"/>
            </a:defPPr>
          </a:lstStyle>
          <a:p>
            <a:pPr algn="ctr"/>
            <a:r>
              <a:rPr lang="en-US" sz="9600" b="1" dirty="0">
                <a:solidFill>
                  <a:schemeClr val="accent2">
                    <a:lumMod val="75000"/>
                  </a:schemeClr>
                </a:solidFill>
                <a:latin typeface="Times New Roman" panose="02020603050405020304" pitchFamily="18" charset="0"/>
                <a:cs typeface="Times New Roman" panose="02020603050405020304" pitchFamily="18" charset="0"/>
              </a:rPr>
              <a:t>Experimental Approach to 2-Dimensional Horizontal Flow Phenomena in Thin Films</a:t>
            </a:r>
          </a:p>
        </p:txBody>
      </p:sp>
      <p:sp>
        <p:nvSpPr>
          <p:cNvPr id="72" name="Text Placeholder 41"/>
          <p:cNvSpPr>
            <a:spLocks noGrp="1"/>
          </p:cNvSpPr>
          <p:nvPr>
            <p:ph type="body" sz="quarter" idx="11"/>
          </p:nvPr>
        </p:nvSpPr>
        <p:spPr>
          <a:xfrm>
            <a:off x="1865157" y="3383183"/>
            <a:ext cx="40179461" cy="1905115"/>
          </a:xfrm>
        </p:spPr>
        <p:txBody>
          <a:bodyPr>
            <a:noAutofit/>
          </a:bodyPr>
          <a:lstStyle>
            <a:defPPr>
              <a:defRPr kern="1200" smtId="4294967295"/>
            </a:defPPr>
          </a:lstStyle>
          <a:p>
            <a:pPr algn="ctr"/>
            <a:r>
              <a:rPr lang="en-US" sz="4800" dirty="0">
                <a:latin typeface="Times New Roman" panose="02020603050405020304" pitchFamily="18" charset="0"/>
                <a:cs typeface="Times New Roman" panose="02020603050405020304" pitchFamily="18" charset="0"/>
              </a:rPr>
              <a:t>Jesse Sanchez, </a:t>
            </a:r>
            <a:r>
              <a:rPr lang="en-US" sz="4800" dirty="0" err="1">
                <a:latin typeface="Times New Roman" panose="02020603050405020304" pitchFamily="18" charset="0"/>
                <a:cs typeface="Times New Roman" panose="02020603050405020304" pitchFamily="18" charset="0"/>
              </a:rPr>
              <a:t>Yanbao</a:t>
            </a:r>
            <a:r>
              <a:rPr lang="en-US" sz="4800" dirty="0">
                <a:latin typeface="Times New Roman" panose="02020603050405020304" pitchFamily="18" charset="0"/>
                <a:cs typeface="Times New Roman" panose="02020603050405020304" pitchFamily="18" charset="0"/>
              </a:rPr>
              <a:t> Ma, Krishna Shah</a:t>
            </a:r>
          </a:p>
          <a:p>
            <a:pPr algn="ctr"/>
            <a:r>
              <a:rPr lang="en-US" sz="4800" dirty="0">
                <a:latin typeface="Times New Roman" panose="02020603050405020304" pitchFamily="18" charset="0"/>
                <a:cs typeface="Times New Roman" panose="02020603050405020304" pitchFamily="18" charset="0"/>
              </a:rPr>
              <a:t>School of Engineering, University of California, Merced</a:t>
            </a:r>
          </a:p>
        </p:txBody>
      </p:sp>
      <p:sp>
        <p:nvSpPr>
          <p:cNvPr id="76" name="TextBox 75"/>
          <p:cNvSpPr txBox="1"/>
          <p:nvPr/>
        </p:nvSpPr>
        <p:spPr>
          <a:xfrm>
            <a:off x="22133519" y="5701024"/>
            <a:ext cx="10227076" cy="646331"/>
          </a:xfrm>
          <a:prstGeom prst="rect">
            <a:avLst/>
          </a:prstGeom>
          <a:noFill/>
          <a:effectLst>
            <a:softEdge rad="31750"/>
          </a:effectLst>
        </p:spPr>
        <p:txBody>
          <a:bodyPr wrap="square" rtlCol="0">
            <a:spAutoFit/>
          </a:bodyPr>
          <a:lstStyle>
            <a:defPPr>
              <a:defRPr kern="1200" smtId="4294967295"/>
            </a:defPPr>
          </a:lstStyle>
          <a:p>
            <a:r>
              <a:rPr lang="en-US" sz="3600" dirty="0">
                <a:latin typeface="Arial Black" pitchFamily="34" charset="0"/>
              </a:rPr>
              <a:t>Flow Visualization</a:t>
            </a:r>
          </a:p>
        </p:txBody>
      </p:sp>
      <p:sp>
        <p:nvSpPr>
          <p:cNvPr id="77" name="Rectangle 76"/>
          <p:cNvSpPr/>
          <p:nvPr/>
        </p:nvSpPr>
        <p:spPr>
          <a:xfrm>
            <a:off x="22169382" y="6241816"/>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79" name="TextBox 78"/>
          <p:cNvSpPr txBox="1"/>
          <p:nvPr/>
        </p:nvSpPr>
        <p:spPr>
          <a:xfrm>
            <a:off x="33122245" y="5701024"/>
            <a:ext cx="10227076" cy="646331"/>
          </a:xfrm>
          <a:prstGeom prst="rect">
            <a:avLst/>
          </a:prstGeom>
          <a:noFill/>
          <a:effectLst>
            <a:softEdge rad="31750"/>
          </a:effectLst>
        </p:spPr>
        <p:txBody>
          <a:bodyPr wrap="square" rtlCol="0">
            <a:spAutoFit/>
          </a:bodyPr>
          <a:lstStyle>
            <a:defPPr>
              <a:defRPr kern="1200" smtId="4294967295"/>
            </a:defPPr>
          </a:lstStyle>
          <a:p>
            <a:r>
              <a:rPr lang="en-US" sz="3600" dirty="0">
                <a:latin typeface="Arial Black" pitchFamily="34" charset="0"/>
              </a:rPr>
              <a:t>Laser Doppler Velocimetry</a:t>
            </a:r>
          </a:p>
        </p:txBody>
      </p:sp>
      <p:sp>
        <p:nvSpPr>
          <p:cNvPr id="80" name="Rectangle 79"/>
          <p:cNvSpPr/>
          <p:nvPr/>
        </p:nvSpPr>
        <p:spPr>
          <a:xfrm>
            <a:off x="33158109" y="6241816"/>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5" name="TextBox 84"/>
          <p:cNvSpPr txBox="1"/>
          <p:nvPr/>
        </p:nvSpPr>
        <p:spPr>
          <a:xfrm>
            <a:off x="11144792" y="5701024"/>
            <a:ext cx="10227076" cy="646331"/>
          </a:xfrm>
          <a:prstGeom prst="rect">
            <a:avLst/>
          </a:prstGeom>
          <a:noFill/>
          <a:effectLst>
            <a:softEdge rad="31750"/>
          </a:effectLst>
        </p:spPr>
        <p:txBody>
          <a:bodyPr wrap="square" rtlCol="0">
            <a:spAutoFit/>
          </a:bodyPr>
          <a:lstStyle>
            <a:defPPr>
              <a:defRPr kern="1200" smtId="4294967295"/>
            </a:defPPr>
          </a:lstStyle>
          <a:p>
            <a:r>
              <a:rPr lang="en-US" sz="3600" dirty="0">
                <a:latin typeface="Arial Black" pitchFamily="34" charset="0"/>
              </a:rPr>
              <a:t>Materials &amp; Methods</a:t>
            </a:r>
          </a:p>
        </p:txBody>
      </p:sp>
      <p:sp>
        <p:nvSpPr>
          <p:cNvPr id="86" name="Rectangle 85"/>
          <p:cNvSpPr/>
          <p:nvPr/>
        </p:nvSpPr>
        <p:spPr>
          <a:xfrm>
            <a:off x="11180656" y="6241816"/>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8" name="TextBox 87"/>
          <p:cNvSpPr txBox="1"/>
          <p:nvPr/>
        </p:nvSpPr>
        <p:spPr>
          <a:xfrm>
            <a:off x="420756" y="5701024"/>
            <a:ext cx="10227076" cy="646331"/>
          </a:xfrm>
          <a:prstGeom prst="rect">
            <a:avLst/>
          </a:prstGeom>
          <a:noFill/>
          <a:effectLst>
            <a:softEdge rad="31750"/>
          </a:effectLst>
        </p:spPr>
        <p:txBody>
          <a:bodyPr wrap="square" rtlCol="0">
            <a:spAutoFit/>
          </a:bodyPr>
          <a:lstStyle>
            <a:defPPr>
              <a:defRPr kern="1200" smtId="4294967295"/>
            </a:defPPr>
          </a:lstStyle>
          <a:p>
            <a:r>
              <a:rPr lang="en-US" sz="3600" dirty="0">
                <a:latin typeface="Arial Black" pitchFamily="34" charset="0"/>
              </a:rPr>
              <a:t>Introduction</a:t>
            </a:r>
          </a:p>
        </p:txBody>
      </p:sp>
      <p:sp>
        <p:nvSpPr>
          <p:cNvPr id="89" name="Rectangle 88"/>
          <p:cNvSpPr/>
          <p:nvPr/>
        </p:nvSpPr>
        <p:spPr>
          <a:xfrm>
            <a:off x="76202" y="6306207"/>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0" name="TextBox 49"/>
          <p:cNvSpPr txBox="1"/>
          <p:nvPr/>
        </p:nvSpPr>
        <p:spPr>
          <a:xfrm>
            <a:off x="109292" y="6609675"/>
            <a:ext cx="9987453" cy="26314896"/>
          </a:xfrm>
          <a:prstGeom prst="rect">
            <a:avLst/>
          </a:prstGeom>
          <a:noFill/>
        </p:spPr>
        <p:txBody>
          <a:bodyPr wrap="square" rtlCol="0">
            <a:spAutoFit/>
          </a:bodyPr>
          <a:lstStyle>
            <a:defPPr>
              <a:defRPr kern="1200" smtId="4294967295"/>
            </a:defPPr>
          </a:lstStyle>
          <a:p>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There exists a sharp divide in fluid mechanics between theoretical modeling of flow behavior and the flow behavior found in natural environments or engineered applications.  This disconnect is due to an idealized approach to theoretical models associated with fluid flow.  One of the chief obstacles to workable theory is the action of viscosity to which a destabilizing effect occurs within the fluid.  This effect gives rise to a disorderly, random phenomena called turbulence.  Theory of turbulent flow is heavily supported by experimental analysis as idealized models do not account for the chaotic fluctuations in flow behavior.  This experimental approach utilizes horizontal soap films as physical approximations to the concept of a 2-dimensional fluid to analyze flow phenomena relating to turbulence.  Experimental studies of 2-dimensional flow have significant implications on vortex dynamics related to oceanic and atmospheric analysis, 2-dimensional turbulence, and transition mechanisms in shear flow.</a:t>
            </a:r>
          </a:p>
          <a:p>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3200" b="1" dirty="0">
                <a:solidFill>
                  <a:schemeClr val="accent2">
                    <a:lumMod val="75000"/>
                  </a:schemeClr>
                </a:solidFill>
                <a:cs typeface="Times New Roman" panose="02020603050405020304" pitchFamily="18" charset="0"/>
              </a:rPr>
              <a:t>Soap Films</a:t>
            </a:r>
          </a:p>
          <a:p>
            <a:endParaRPr lang="en-US" sz="3200" b="1" dirty="0">
              <a:solidFill>
                <a:schemeClr val="accent2">
                  <a:lumMod val="75000"/>
                </a:schemeClr>
              </a:solidFill>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Thin slab of water protected by two monolayers of surfactant molecules possessing amphipathic properties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a:p>
            <a:r>
              <a:rPr lang="en-US" sz="2800" i="1" dirty="0">
                <a:solidFill>
                  <a:schemeClr val="accent2">
                    <a:lumMod val="75000"/>
                  </a:schemeClr>
                </a:solidFill>
                <a:latin typeface="Times New Roman" panose="02020603050405020304" pitchFamily="18" charset="0"/>
                <a:cs typeface="Times New Roman" panose="02020603050405020304" pitchFamily="18" charset="0"/>
              </a:rPr>
              <a:t>Fig. 1:  Configuration of a soap film with a thin sheet of flowing water between two layers of surfactant molecules.</a:t>
            </a:r>
          </a:p>
          <a:p>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Surfactants endow film with an elasticity against local thinning that could lead to rupture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Soap solution must be above critical micelle concentration to retain constant surface tension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Marginal regeneration occurs where film contacts wires allowing soap film to cling to rigid bodies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surface layers have a liquid-like behavior moving together with the interstitial liquid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Laminar flow induced in film through a precise control of flow velocity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Film is considered 2-dimensional as film tunnel consists of a width that is greater than 10</a:t>
            </a:r>
            <a:r>
              <a:rPr lang="en-US" sz="2800" baseline="30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 times its thickness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Medium for studying relationships between laminar and turbulent flow when experiencing various conditions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Optical interference between surfaces of film allow for flow visualization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Density variations within film determined using Schlieren Imaging Technique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Flow velocity of film determined using Laser Doppler Velocimetry</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10896597" y="7313949"/>
            <a:ext cx="9892899" cy="18004929"/>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Soap solution is a mixture of 1-2% Dawn dishwashing soap and 98-99% distilled water </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Injection nozzle consists of 20 mL tube connected to an 18 gauge nozzle, ½ “ in length</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Braided polymer line of .06 mm diameter is threaded through the nozzle and anchored in a reservoir of solution</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Injection lines 30 cm long are connected to a rigid support system and angled at 45° above horizontal</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Monofilament fishing wire of  0.5 mm diameter is connected in a closed loop around motorized pulley system forming a 55 cm long, 5 cm wide test channel</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Exit channel 30 cm in length is connected to support system and angled at 45° below horizontal to allow a laminar flow to occur within the film</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Film is applied via squeegee and fed solution through the injection system to allow uniform flow through the test section</a:t>
            </a: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r>
              <a:rPr lang="en-US" sz="2800" i="1" dirty="0">
                <a:solidFill>
                  <a:schemeClr val="accent2">
                    <a:lumMod val="75000"/>
                  </a:schemeClr>
                </a:solidFill>
                <a:latin typeface="Times New Roman" panose="02020603050405020304" pitchFamily="18" charset="0"/>
                <a:cs typeface="Times New Roman" panose="02020603050405020304" pitchFamily="18" charset="0"/>
              </a:rPr>
              <a:t>Fig. 2:  Prototype apparatus for controlling flow within a horizontal thin film using electro-motorized guide wires, threaded through a set of supporting bars to which injection and exit channels are attached</a:t>
            </a:r>
            <a:r>
              <a:rPr lang="en-US" sz="2400" dirty="0">
                <a:solidFill>
                  <a:schemeClr val="accent2">
                    <a:lumMod val="75000"/>
                  </a:schemeClr>
                </a:solidFill>
                <a:latin typeface="Times New Roman" panose="02020603050405020304" pitchFamily="18" charset="0"/>
                <a:cs typeface="Times New Roman" panose="02020603050405020304" pitchFamily="18" charset="0"/>
              </a:rPr>
              <a:t>.</a:t>
            </a:r>
          </a:p>
          <a:p>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53"/>
              <p:cNvSpPr txBox="1"/>
              <p:nvPr/>
            </p:nvSpPr>
            <p:spPr>
              <a:xfrm>
                <a:off x="21869397" y="6419243"/>
                <a:ext cx="9892899" cy="31418666"/>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Optical interference between surfaces of the film provide color variations to occur within the channel</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Thickness variations in film are visible as dark and bright fringes</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Contrast variations act as a tracer for the flow occurring within the film</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Quarter wavelength change in film thickness (~ 0.1</a:t>
                </a:r>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μ</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m for water) changes interference condition from constructive to destructive</a:t>
                </a: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2800" i="1" dirty="0">
                    <a:solidFill>
                      <a:schemeClr val="accent2">
                        <a:lumMod val="75000"/>
                      </a:schemeClr>
                    </a:solidFill>
                    <a:latin typeface="Times New Roman" panose="02020603050405020304" pitchFamily="18" charset="0"/>
                    <a:cs typeface="Times New Roman" panose="02020603050405020304" pitchFamily="18" charset="0"/>
                  </a:rPr>
                  <a:t>Fig. 3:  Color bands produced due to thin film interference of incident light rays transitioning between constructive and destructive interference</a:t>
                </a:r>
              </a:p>
              <a:p>
                <a:pPr marL="457200" indent="-457200">
                  <a:buFont typeface="Arial" panose="020B0604020202020204" pitchFamily="34" charset="0"/>
                  <a:buChar char="•"/>
                </a:pP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Schlieren Imaging Technique utilizes sets of concave mirrors, a light source, and a knife edge to magnify these visual effects to determine thickness variations in transparent media</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2800" i="1" dirty="0">
                    <a:solidFill>
                      <a:schemeClr val="accent2">
                        <a:lumMod val="75000"/>
                      </a:schemeClr>
                    </a:solidFill>
                    <a:latin typeface="Times New Roman" panose="02020603050405020304" pitchFamily="18" charset="0"/>
                    <a:cs typeface="Times New Roman" panose="02020603050405020304" pitchFamily="18" charset="0"/>
                  </a:rPr>
                  <a:t>Fig. 4: Schematic of Schlieren setup</a:t>
                </a:r>
              </a:p>
              <a:p>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Thickness variations in thin films relate directly to 2D </a:t>
                </a:r>
                <a:r>
                  <a:rPr lang="en-US" sz="2800" dirty="0" err="1">
                    <a:latin typeface="Times New Roman" panose="02020603050405020304" pitchFamily="18" charset="0"/>
                    <a:cs typeface="Times New Roman" panose="02020603050405020304" pitchFamily="18" charset="0"/>
                  </a:rPr>
                  <a:t>Navier</a:t>
                </a:r>
                <a:r>
                  <a:rPr lang="en-US" sz="2800" dirty="0">
                    <a:latin typeface="Times New Roman" panose="02020603050405020304" pitchFamily="18" charset="0"/>
                    <a:cs typeface="Times New Roman" panose="02020603050405020304" pitchFamily="18" charset="0"/>
                  </a:rPr>
                  <a:t>-Stokes Equations</a:t>
                </a:r>
              </a:p>
              <a:p>
                <a:pPr marL="342900" indent="-3429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Navier</a:t>
                </a:r>
                <a:r>
                  <a:rPr lang="en-US" sz="2800" dirty="0">
                    <a:latin typeface="Times New Roman" panose="02020603050405020304" pitchFamily="18" charset="0"/>
                    <a:cs typeface="Times New Roman" panose="02020603050405020304" pitchFamily="18" charset="0"/>
                  </a:rPr>
                  <a:t>-Stokes equations along with the continuity equation predict fluid velocity and its pressure in a given geometry</a:t>
                </a:r>
              </a:p>
              <a:p>
                <a:endParaRPr lang="en-US" sz="2400" dirty="0">
                  <a:latin typeface="Times New Roman" panose="02020603050405020304" pitchFamily="18" charset="0"/>
                  <a:cs typeface="Times New Roman" panose="02020603050405020304" pitchFamily="18" charset="0"/>
                </a:endParaRPr>
              </a:p>
              <a:p>
                <a:pPr marL="2537414" lvl="1" indent="-342900">
                  <a:buFont typeface="Arial" panose="020B0604020202020204" pitchFamily="34" charset="0"/>
                  <a:buChar char="•"/>
                </a:pPr>
                <a14:m>
                  <m:oMath xmlns:m="http://schemas.openxmlformats.org/officeDocument/2006/math">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𝑢</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𝑥</m:t>
                        </m:r>
                      </m:den>
                    </m:f>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𝑦</m:t>
                        </m:r>
                      </m:den>
                    </m:f>
                    <m:r>
                      <a:rPr lang="en-US" sz="2400" b="0" i="1" smtClean="0">
                        <a:solidFill>
                          <a:schemeClr val="accent2">
                            <a:lumMod val="75000"/>
                          </a:schemeClr>
                        </a:solidFill>
                        <a:latin typeface="Cambria Math" panose="02040503050406030204" pitchFamily="18" charset="0"/>
                        <a:cs typeface="Times New Roman" panose="02020603050405020304" pitchFamily="18" charset="0"/>
                      </a:rPr>
                      <m:t>=0</m:t>
                    </m:r>
                  </m:oMath>
                </a14:m>
                <a:r>
                  <a:rPr lang="en-US" sz="2400" i="1" dirty="0">
                    <a:solidFill>
                      <a:schemeClr val="accent2">
                        <a:lumMod val="75000"/>
                      </a:schemeClr>
                    </a:solidFill>
                    <a:cs typeface="Times New Roman" panose="02020603050405020304" pitchFamily="18" charset="0"/>
                  </a:rPr>
                  <a:t>	</a:t>
                </a:r>
                <a:r>
                  <a:rPr lang="en-US" sz="2800" i="1" dirty="0">
                    <a:solidFill>
                      <a:schemeClr val="accent2">
                        <a:lumMod val="75000"/>
                      </a:schemeClr>
                    </a:solidFill>
                    <a:cs typeface="Times New Roman" panose="02020603050405020304" pitchFamily="18" charset="0"/>
                  </a:rPr>
                  <a:t>continuity eq.</a:t>
                </a:r>
              </a:p>
              <a:p>
                <a:pPr lvl="1"/>
                <a:endParaRPr lang="en-US" sz="2400" i="1" dirty="0">
                  <a:solidFill>
                    <a:schemeClr val="accent2">
                      <a:lumMod val="75000"/>
                    </a:schemeClr>
                  </a:solidFill>
                  <a:cs typeface="Times New Roman" panose="02020603050405020304" pitchFamily="18" charset="0"/>
                </a:endParaRPr>
              </a:p>
              <a:p>
                <a:pPr lvl="1"/>
                <a:r>
                  <a:rPr lang="en-US" sz="2400"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i="1" dirty="0">
                    <a:solidFill>
                      <a:schemeClr val="accent2">
                        <a:lumMod val="75000"/>
                      </a:schemeClr>
                    </a:solidFill>
                    <a:latin typeface="Times New Roman" panose="02020603050405020304" pitchFamily="18" charset="0"/>
                    <a:cs typeface="Times New Roman" panose="02020603050405020304" pitchFamily="18" charset="0"/>
                  </a:rPr>
                  <a:t>2D </a:t>
                </a:r>
                <a:r>
                  <a:rPr lang="en-US" sz="2800" i="1" dirty="0" err="1">
                    <a:solidFill>
                      <a:schemeClr val="accent2">
                        <a:lumMod val="75000"/>
                      </a:schemeClr>
                    </a:solidFill>
                    <a:latin typeface="Times New Roman" panose="02020603050405020304" pitchFamily="18" charset="0"/>
                    <a:cs typeface="Times New Roman" panose="02020603050405020304" pitchFamily="18" charset="0"/>
                  </a:rPr>
                  <a:t>Navier</a:t>
                </a:r>
                <a:r>
                  <a:rPr lang="en-US" sz="2800" i="1" dirty="0">
                    <a:solidFill>
                      <a:schemeClr val="accent2">
                        <a:lumMod val="75000"/>
                      </a:schemeClr>
                    </a:solidFill>
                    <a:latin typeface="Times New Roman" panose="02020603050405020304" pitchFamily="18" charset="0"/>
                    <a:cs typeface="Times New Roman" panose="02020603050405020304" pitchFamily="18" charset="0"/>
                  </a:rPr>
                  <a:t>-Stokes Equations</a:t>
                </a:r>
              </a:p>
              <a:p>
                <a:pPr lvl="1"/>
                <a:endParaRPr lang="en-US" sz="2400" i="1" dirty="0">
                  <a:solidFill>
                    <a:schemeClr val="accent2">
                      <a:lumMod val="75000"/>
                    </a:schemeClr>
                  </a:solidFill>
                  <a:cs typeface="Times New Roman" panose="02020603050405020304" pitchFamily="18" charset="0"/>
                </a:endParaRPr>
              </a:p>
              <a:p>
                <a:pPr marL="2537414" lvl="1" indent="-342900">
                  <a:buFont typeface="Arial" panose="020B0604020202020204" pitchFamily="34" charset="0"/>
                  <a:buChar char="•"/>
                </a:pPr>
                <a14:m>
                  <m:oMath xmlns:m="http://schemas.openxmlformats.org/officeDocument/2006/math">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𝑢</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𝑡</m:t>
                        </m:r>
                      </m:den>
                    </m:f>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𝑢</m:t>
                    </m:r>
                    <m:d>
                      <m:d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𝑢</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𝑥</m:t>
                            </m:r>
                          </m:den>
                        </m:f>
                      </m:e>
                    </m:d>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d>
                      <m:d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𝑢</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𝑦</m:t>
                            </m:r>
                          </m:den>
                        </m:f>
                      </m:e>
                    </m:d>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𝑝</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𝑥</m:t>
                        </m:r>
                      </m:den>
                    </m:f>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d>
                      <m:d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sSup>
                              <m:sSup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sSupPr>
                              <m:e>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e>
                              <m:sup>
                                <m:r>
                                  <a:rPr lang="en-US" sz="2400" b="0" i="1" smtClean="0">
                                    <a:solidFill>
                                      <a:schemeClr val="accent2">
                                        <a:lumMod val="75000"/>
                                      </a:schemeClr>
                                    </a:solidFill>
                                    <a:latin typeface="Cambria Math" panose="02040503050406030204" pitchFamily="18" charset="0"/>
                                    <a:cs typeface="Times New Roman" panose="02020603050405020304" pitchFamily="18" charset="0"/>
                                  </a:rPr>
                                  <m:t>2</m:t>
                                </m:r>
                              </m:sup>
                            </m:sSup>
                            <m:r>
                              <a:rPr lang="en-US" sz="2400" b="0" i="1" smtClean="0">
                                <a:solidFill>
                                  <a:schemeClr val="accent2">
                                    <a:lumMod val="75000"/>
                                  </a:schemeClr>
                                </a:solidFill>
                                <a:latin typeface="Cambria Math" panose="02040503050406030204" pitchFamily="18" charset="0"/>
                                <a:cs typeface="Times New Roman" panose="02020603050405020304" pitchFamily="18" charset="0"/>
                              </a:rPr>
                              <m:t>𝑢</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sSup>
                              <m:sSup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sSupPr>
                              <m:e>
                                <m:r>
                                  <a:rPr lang="en-US" sz="2400" b="0" i="1" smtClean="0">
                                    <a:solidFill>
                                      <a:schemeClr val="accent2">
                                        <a:lumMod val="75000"/>
                                      </a:schemeClr>
                                    </a:solidFill>
                                    <a:latin typeface="Cambria Math" panose="02040503050406030204" pitchFamily="18" charset="0"/>
                                    <a:cs typeface="Times New Roman" panose="02020603050405020304" pitchFamily="18" charset="0"/>
                                  </a:rPr>
                                  <m:t>𝑥</m:t>
                                </m:r>
                              </m:e>
                              <m:sup>
                                <m:r>
                                  <a:rPr lang="en-US" sz="2400" b="0" i="1" smtClean="0">
                                    <a:solidFill>
                                      <a:schemeClr val="accent2">
                                        <a:lumMod val="75000"/>
                                      </a:schemeClr>
                                    </a:solidFill>
                                    <a:latin typeface="Cambria Math" panose="02040503050406030204" pitchFamily="18" charset="0"/>
                                    <a:cs typeface="Times New Roman" panose="02020603050405020304" pitchFamily="18" charset="0"/>
                                  </a:rPr>
                                  <m:t>2</m:t>
                                </m:r>
                              </m:sup>
                            </m:sSup>
                          </m:den>
                        </m:f>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fPr>
                          <m:num>
                            <m:sSup>
                              <m:sSup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sSupPr>
                              <m:e>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e>
                              <m:sup>
                                <m:r>
                                  <a:rPr lang="en-US" sz="2400" b="0" i="1" smtClean="0">
                                    <a:solidFill>
                                      <a:schemeClr val="accent2">
                                        <a:lumMod val="75000"/>
                                      </a:schemeClr>
                                    </a:solidFill>
                                    <a:latin typeface="Cambria Math" panose="02040503050406030204" pitchFamily="18" charset="0"/>
                                    <a:cs typeface="Times New Roman" panose="02020603050405020304" pitchFamily="18" charset="0"/>
                                  </a:rPr>
                                  <m:t>2</m:t>
                                </m:r>
                              </m:sup>
                            </m:sSup>
                            <m:r>
                              <a:rPr lang="en-US" sz="2400" b="0" i="1" smtClean="0">
                                <a:solidFill>
                                  <a:schemeClr val="accent2">
                                    <a:lumMod val="75000"/>
                                  </a:schemeClr>
                                </a:solidFill>
                                <a:latin typeface="Cambria Math" panose="02040503050406030204" pitchFamily="18" charset="0"/>
                                <a:cs typeface="Times New Roman" panose="02020603050405020304" pitchFamily="18" charset="0"/>
                              </a:rPr>
                              <m:t>𝑢</m:t>
                            </m:r>
                          </m:num>
                          <m:den>
                            <m:r>
                              <a:rPr lang="en-US" sz="2400" b="0" i="1" smtClean="0">
                                <a:solidFill>
                                  <a:schemeClr val="accent2">
                                    <a:lumMod val="75000"/>
                                  </a:schemeClr>
                                </a:solidFill>
                                <a:latin typeface="Cambria Math" panose="02040503050406030204" pitchFamily="18" charset="0"/>
                                <a:cs typeface="Times New Roman" panose="02020603050405020304" pitchFamily="18" charset="0"/>
                              </a:rPr>
                              <m:t>𝜕</m:t>
                            </m:r>
                            <m:sSup>
                              <m:sSupPr>
                                <m:ctrlPr>
                                  <a:rPr lang="en-US" sz="2400" b="0" i="1" smtClean="0">
                                    <a:solidFill>
                                      <a:schemeClr val="accent2">
                                        <a:lumMod val="75000"/>
                                      </a:schemeClr>
                                    </a:solidFill>
                                    <a:latin typeface="Cambria Math" panose="02040503050406030204" pitchFamily="18" charset="0"/>
                                    <a:cs typeface="Times New Roman" panose="02020603050405020304" pitchFamily="18" charset="0"/>
                                  </a:rPr>
                                </m:ctrlPr>
                              </m:sSupPr>
                              <m:e>
                                <m:r>
                                  <a:rPr lang="en-US" sz="2400" b="0" i="1" smtClean="0">
                                    <a:solidFill>
                                      <a:schemeClr val="accent2">
                                        <a:lumMod val="75000"/>
                                      </a:schemeClr>
                                    </a:solidFill>
                                    <a:latin typeface="Cambria Math" panose="02040503050406030204" pitchFamily="18" charset="0"/>
                                    <a:cs typeface="Times New Roman" panose="02020603050405020304" pitchFamily="18" charset="0"/>
                                  </a:rPr>
                                  <m:t>𝑦</m:t>
                                </m:r>
                              </m:e>
                              <m:sup>
                                <m:r>
                                  <a:rPr lang="en-US" sz="2400" b="0" i="1" smtClean="0">
                                    <a:solidFill>
                                      <a:schemeClr val="accent2">
                                        <a:lumMod val="75000"/>
                                      </a:schemeClr>
                                    </a:solidFill>
                                    <a:latin typeface="Cambria Math" panose="02040503050406030204" pitchFamily="18" charset="0"/>
                                    <a:cs typeface="Times New Roman" panose="02020603050405020304" pitchFamily="18" charset="0"/>
                                  </a:rPr>
                                  <m:t>2</m:t>
                                </m:r>
                              </m:sup>
                            </m:sSup>
                          </m:den>
                        </m:f>
                      </m:e>
                    </m:d>
                  </m:oMath>
                </a14:m>
                <a:endParaRPr lang="en-US" sz="2400" b="0" i="1" dirty="0">
                  <a:solidFill>
                    <a:schemeClr val="accent2">
                      <a:lumMod val="75000"/>
                    </a:schemeClr>
                  </a:solidFill>
                  <a:cs typeface="Times New Roman" panose="02020603050405020304" pitchFamily="18" charset="0"/>
                </a:endParaRPr>
              </a:p>
              <a:p>
                <a:pPr marL="2537414" lvl="1" indent="-342900">
                  <a:buFont typeface="Arial" panose="020B0604020202020204" pitchFamily="34" charset="0"/>
                  <a:buChar char="•"/>
                </a:pPr>
                <a14:m>
                  <m:oMath xmlns:m="http://schemas.openxmlformats.org/officeDocument/2006/math">
                    <m:f>
                      <m:fPr>
                        <m:ctrlPr>
                          <a:rPr lang="en-US" sz="2400" i="1">
                            <a:solidFill>
                              <a:schemeClr val="accent2">
                                <a:lumMod val="75000"/>
                              </a:schemeClr>
                            </a:solidFill>
                            <a:latin typeface="Cambria Math" panose="02040503050406030204" pitchFamily="18" charset="0"/>
                            <a:cs typeface="Times New Roman" panose="02020603050405020304" pitchFamily="18" charset="0"/>
                          </a:rPr>
                        </m:ctrlPr>
                      </m:fPr>
                      <m:num>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num>
                      <m:den>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i="1">
                            <a:solidFill>
                              <a:schemeClr val="accent2">
                                <a:lumMod val="75000"/>
                              </a:schemeClr>
                            </a:solidFill>
                            <a:latin typeface="Cambria Math" panose="02040503050406030204" pitchFamily="18" charset="0"/>
                            <a:cs typeface="Times New Roman" panose="02020603050405020304" pitchFamily="18" charset="0"/>
                          </a:rPr>
                          <m:t>𝑡</m:t>
                        </m:r>
                      </m:den>
                    </m:f>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i="1">
                        <a:solidFill>
                          <a:schemeClr val="accent2">
                            <a:lumMod val="75000"/>
                          </a:schemeClr>
                        </a:solidFill>
                        <a:latin typeface="Cambria Math" panose="02040503050406030204" pitchFamily="18" charset="0"/>
                        <a:cs typeface="Times New Roman" panose="02020603050405020304" pitchFamily="18" charset="0"/>
                      </a:rPr>
                      <m:t>𝑢</m:t>
                    </m:r>
                    <m:d>
                      <m:dPr>
                        <m:ctrlPr>
                          <a:rPr lang="en-US" sz="2400" i="1">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400" i="1">
                                <a:solidFill>
                                  <a:schemeClr val="accent2">
                                    <a:lumMod val="75000"/>
                                  </a:schemeClr>
                                </a:solidFill>
                                <a:latin typeface="Cambria Math" panose="02040503050406030204" pitchFamily="18" charset="0"/>
                                <a:cs typeface="Times New Roman" panose="02020603050405020304" pitchFamily="18" charset="0"/>
                              </a:rPr>
                            </m:ctrlPr>
                          </m:fPr>
                          <m:num>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num>
                          <m:den>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i="1">
                                <a:solidFill>
                                  <a:schemeClr val="accent2">
                                    <a:lumMod val="75000"/>
                                  </a:schemeClr>
                                </a:solidFill>
                                <a:latin typeface="Cambria Math" panose="02040503050406030204" pitchFamily="18" charset="0"/>
                                <a:cs typeface="Times New Roman" panose="02020603050405020304" pitchFamily="18" charset="0"/>
                              </a:rPr>
                              <m:t>𝑥</m:t>
                            </m:r>
                          </m:den>
                        </m:f>
                      </m:e>
                    </m:d>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i="1">
                        <a:solidFill>
                          <a:schemeClr val="accent2">
                            <a:lumMod val="75000"/>
                          </a:schemeClr>
                        </a:solidFill>
                        <a:latin typeface="Cambria Math" panose="02040503050406030204" pitchFamily="18" charset="0"/>
                        <a:cs typeface="Times New Roman" panose="02020603050405020304" pitchFamily="18" charset="0"/>
                      </a:rPr>
                      <m:t>𝑣</m:t>
                    </m:r>
                    <m:d>
                      <m:dPr>
                        <m:ctrlPr>
                          <a:rPr lang="en-US" sz="2400" i="1">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400" i="1">
                                <a:solidFill>
                                  <a:schemeClr val="accent2">
                                    <a:lumMod val="75000"/>
                                  </a:schemeClr>
                                </a:solidFill>
                                <a:latin typeface="Cambria Math" panose="02040503050406030204" pitchFamily="18" charset="0"/>
                                <a:cs typeface="Times New Roman" panose="02020603050405020304" pitchFamily="18" charset="0"/>
                              </a:rPr>
                            </m:ctrlPr>
                          </m:fPr>
                          <m:num>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num>
                          <m:den>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i="1">
                                <a:solidFill>
                                  <a:schemeClr val="accent2">
                                    <a:lumMod val="75000"/>
                                  </a:schemeClr>
                                </a:solidFill>
                                <a:latin typeface="Cambria Math" panose="02040503050406030204" pitchFamily="18" charset="0"/>
                                <a:cs typeface="Times New Roman" panose="02020603050405020304" pitchFamily="18" charset="0"/>
                              </a:rPr>
                              <m:t>𝑦</m:t>
                            </m:r>
                          </m:den>
                        </m:f>
                      </m:e>
                    </m:d>
                    <m:r>
                      <a:rPr lang="en-US" sz="2400" i="1">
                        <a:solidFill>
                          <a:schemeClr val="accent2">
                            <a:lumMod val="75000"/>
                          </a:schemeClr>
                        </a:solidFill>
                        <a:latin typeface="Cambria Math" panose="02040503050406030204" pitchFamily="18" charset="0"/>
                        <a:cs typeface="Times New Roman" panose="02020603050405020304" pitchFamily="18" charset="0"/>
                      </a:rPr>
                      <m:t>=−</m:t>
                    </m:r>
                    <m:f>
                      <m:fPr>
                        <m:ctrlPr>
                          <a:rPr lang="en-US" sz="2400" i="1">
                            <a:solidFill>
                              <a:schemeClr val="accent2">
                                <a:lumMod val="75000"/>
                              </a:schemeClr>
                            </a:solidFill>
                            <a:latin typeface="Cambria Math" panose="02040503050406030204" pitchFamily="18" charset="0"/>
                            <a:cs typeface="Times New Roman" panose="02020603050405020304" pitchFamily="18" charset="0"/>
                          </a:rPr>
                        </m:ctrlPr>
                      </m:fPr>
                      <m:num>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i="1">
                            <a:solidFill>
                              <a:schemeClr val="accent2">
                                <a:lumMod val="75000"/>
                              </a:schemeClr>
                            </a:solidFill>
                            <a:latin typeface="Cambria Math" panose="02040503050406030204" pitchFamily="18" charset="0"/>
                            <a:cs typeface="Times New Roman" panose="02020603050405020304" pitchFamily="18" charset="0"/>
                          </a:rPr>
                          <m:t>𝑝</m:t>
                        </m:r>
                      </m:num>
                      <m:den>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b="0" i="1" smtClean="0">
                            <a:solidFill>
                              <a:schemeClr val="accent2">
                                <a:lumMod val="75000"/>
                              </a:schemeClr>
                            </a:solidFill>
                            <a:latin typeface="Cambria Math" panose="02040503050406030204" pitchFamily="18" charset="0"/>
                            <a:cs typeface="Times New Roman" panose="02020603050405020304" pitchFamily="18" charset="0"/>
                          </a:rPr>
                          <m:t>𝑦</m:t>
                        </m:r>
                      </m:den>
                    </m:f>
                    <m:r>
                      <a:rPr lang="en-US" sz="2400" i="1">
                        <a:solidFill>
                          <a:schemeClr val="accent2">
                            <a:lumMod val="75000"/>
                          </a:schemeClr>
                        </a:solidFill>
                        <a:latin typeface="Cambria Math" panose="02040503050406030204" pitchFamily="18" charset="0"/>
                        <a:cs typeface="Times New Roman" panose="02020603050405020304" pitchFamily="18" charset="0"/>
                      </a:rPr>
                      <m:t>+</m:t>
                    </m:r>
                    <m:r>
                      <a:rPr lang="en-US" sz="2400" i="1">
                        <a:solidFill>
                          <a:schemeClr val="accent2">
                            <a:lumMod val="75000"/>
                          </a:schemeClr>
                        </a:solidFill>
                        <a:latin typeface="Cambria Math" panose="02040503050406030204" pitchFamily="18" charset="0"/>
                        <a:cs typeface="Times New Roman" panose="02020603050405020304" pitchFamily="18" charset="0"/>
                      </a:rPr>
                      <m:t>𝑣</m:t>
                    </m:r>
                    <m:d>
                      <m:dPr>
                        <m:ctrlPr>
                          <a:rPr lang="en-US" sz="2400" i="1" smtClean="0">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400" i="1">
                                <a:solidFill>
                                  <a:schemeClr val="accent2">
                                    <a:lumMod val="75000"/>
                                  </a:schemeClr>
                                </a:solidFill>
                                <a:latin typeface="Cambria Math" panose="02040503050406030204" pitchFamily="18" charset="0"/>
                                <a:cs typeface="Times New Roman" panose="02020603050405020304" pitchFamily="18" charset="0"/>
                              </a:rPr>
                            </m:ctrlPr>
                          </m:fPr>
                          <m:num>
                            <m:sSup>
                              <m:sSupPr>
                                <m:ctrlPr>
                                  <a:rPr lang="en-US" sz="2400" i="1">
                                    <a:solidFill>
                                      <a:schemeClr val="accent2">
                                        <a:lumMod val="75000"/>
                                      </a:schemeClr>
                                    </a:solidFill>
                                    <a:latin typeface="Cambria Math" panose="02040503050406030204" pitchFamily="18" charset="0"/>
                                    <a:cs typeface="Times New Roman" panose="02020603050405020304" pitchFamily="18" charset="0"/>
                                  </a:rPr>
                                </m:ctrlPr>
                              </m:sSupPr>
                              <m:e>
                                <m:r>
                                  <a:rPr lang="en-US" sz="2400" i="1">
                                    <a:solidFill>
                                      <a:schemeClr val="accent2">
                                        <a:lumMod val="75000"/>
                                      </a:schemeClr>
                                    </a:solidFill>
                                    <a:latin typeface="Cambria Math" panose="02040503050406030204" pitchFamily="18" charset="0"/>
                                    <a:cs typeface="Times New Roman" panose="02020603050405020304" pitchFamily="18" charset="0"/>
                                  </a:rPr>
                                  <m:t>𝜕</m:t>
                                </m:r>
                              </m:e>
                              <m:sup>
                                <m:r>
                                  <a:rPr lang="en-US" sz="2400" i="1">
                                    <a:solidFill>
                                      <a:schemeClr val="accent2">
                                        <a:lumMod val="75000"/>
                                      </a:schemeClr>
                                    </a:solidFill>
                                    <a:latin typeface="Cambria Math" panose="02040503050406030204" pitchFamily="18" charset="0"/>
                                    <a:cs typeface="Times New Roman" panose="02020603050405020304" pitchFamily="18" charset="0"/>
                                  </a:rPr>
                                  <m:t>2</m:t>
                                </m:r>
                              </m:sup>
                            </m:sSup>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num>
                          <m:den>
                            <m:r>
                              <a:rPr lang="en-US" sz="2400" i="1">
                                <a:solidFill>
                                  <a:schemeClr val="accent2">
                                    <a:lumMod val="75000"/>
                                  </a:schemeClr>
                                </a:solidFill>
                                <a:latin typeface="Cambria Math" panose="02040503050406030204" pitchFamily="18" charset="0"/>
                                <a:cs typeface="Times New Roman" panose="02020603050405020304" pitchFamily="18" charset="0"/>
                              </a:rPr>
                              <m:t>𝜕</m:t>
                            </m:r>
                            <m:sSup>
                              <m:sSupPr>
                                <m:ctrlPr>
                                  <a:rPr lang="en-US" sz="2400" i="1">
                                    <a:solidFill>
                                      <a:schemeClr val="accent2">
                                        <a:lumMod val="75000"/>
                                      </a:schemeClr>
                                    </a:solidFill>
                                    <a:latin typeface="Cambria Math" panose="02040503050406030204" pitchFamily="18" charset="0"/>
                                    <a:cs typeface="Times New Roman" panose="02020603050405020304" pitchFamily="18" charset="0"/>
                                  </a:rPr>
                                </m:ctrlPr>
                              </m:sSupPr>
                              <m:e>
                                <m:r>
                                  <a:rPr lang="en-US" sz="2400" i="1">
                                    <a:solidFill>
                                      <a:schemeClr val="accent2">
                                        <a:lumMod val="75000"/>
                                      </a:schemeClr>
                                    </a:solidFill>
                                    <a:latin typeface="Cambria Math" panose="02040503050406030204" pitchFamily="18" charset="0"/>
                                    <a:cs typeface="Times New Roman" panose="02020603050405020304" pitchFamily="18" charset="0"/>
                                  </a:rPr>
                                  <m:t>𝑥</m:t>
                                </m:r>
                              </m:e>
                              <m:sup>
                                <m:r>
                                  <a:rPr lang="en-US" sz="2400" i="1">
                                    <a:solidFill>
                                      <a:schemeClr val="accent2">
                                        <a:lumMod val="75000"/>
                                      </a:schemeClr>
                                    </a:solidFill>
                                    <a:latin typeface="Cambria Math" panose="02040503050406030204" pitchFamily="18" charset="0"/>
                                    <a:cs typeface="Times New Roman" panose="02020603050405020304" pitchFamily="18" charset="0"/>
                                  </a:rPr>
                                  <m:t>2</m:t>
                                </m:r>
                              </m:sup>
                            </m:sSup>
                          </m:den>
                        </m:f>
                        <m:r>
                          <a:rPr lang="en-US" sz="2400" i="1">
                            <a:solidFill>
                              <a:schemeClr val="accent2">
                                <a:lumMod val="75000"/>
                              </a:schemeClr>
                            </a:solidFill>
                            <a:latin typeface="Cambria Math" panose="02040503050406030204" pitchFamily="18" charset="0"/>
                            <a:cs typeface="Times New Roman" panose="02020603050405020304" pitchFamily="18" charset="0"/>
                          </a:rPr>
                          <m:t>+</m:t>
                        </m:r>
                        <m:f>
                          <m:fPr>
                            <m:ctrlPr>
                              <a:rPr lang="en-US" sz="2400" i="1">
                                <a:solidFill>
                                  <a:schemeClr val="accent2">
                                    <a:lumMod val="75000"/>
                                  </a:schemeClr>
                                </a:solidFill>
                                <a:latin typeface="Cambria Math" panose="02040503050406030204" pitchFamily="18" charset="0"/>
                                <a:cs typeface="Times New Roman" panose="02020603050405020304" pitchFamily="18" charset="0"/>
                              </a:rPr>
                            </m:ctrlPr>
                          </m:fPr>
                          <m:num>
                            <m:sSup>
                              <m:sSupPr>
                                <m:ctrlPr>
                                  <a:rPr lang="en-US" sz="2400" i="1">
                                    <a:solidFill>
                                      <a:schemeClr val="accent2">
                                        <a:lumMod val="75000"/>
                                      </a:schemeClr>
                                    </a:solidFill>
                                    <a:latin typeface="Cambria Math" panose="02040503050406030204" pitchFamily="18" charset="0"/>
                                    <a:cs typeface="Times New Roman" panose="02020603050405020304" pitchFamily="18" charset="0"/>
                                  </a:rPr>
                                </m:ctrlPr>
                              </m:sSupPr>
                              <m:e>
                                <m:r>
                                  <a:rPr lang="en-US" sz="2400" i="1">
                                    <a:solidFill>
                                      <a:schemeClr val="accent2">
                                        <a:lumMod val="75000"/>
                                      </a:schemeClr>
                                    </a:solidFill>
                                    <a:latin typeface="Cambria Math" panose="02040503050406030204" pitchFamily="18" charset="0"/>
                                    <a:cs typeface="Times New Roman" panose="02020603050405020304" pitchFamily="18" charset="0"/>
                                  </a:rPr>
                                  <m:t>𝜕</m:t>
                                </m:r>
                              </m:e>
                              <m:sup>
                                <m:r>
                                  <a:rPr lang="en-US" sz="2400" i="1">
                                    <a:solidFill>
                                      <a:schemeClr val="accent2">
                                        <a:lumMod val="75000"/>
                                      </a:schemeClr>
                                    </a:solidFill>
                                    <a:latin typeface="Cambria Math" panose="02040503050406030204" pitchFamily="18" charset="0"/>
                                    <a:cs typeface="Times New Roman" panose="02020603050405020304" pitchFamily="18" charset="0"/>
                                  </a:rPr>
                                  <m:t>2</m:t>
                                </m:r>
                              </m:sup>
                            </m:sSup>
                            <m:r>
                              <a:rPr lang="en-US" sz="2400" b="0" i="1" smtClean="0">
                                <a:solidFill>
                                  <a:schemeClr val="accent2">
                                    <a:lumMod val="75000"/>
                                  </a:schemeClr>
                                </a:solidFill>
                                <a:latin typeface="Cambria Math" panose="02040503050406030204" pitchFamily="18" charset="0"/>
                                <a:cs typeface="Times New Roman" panose="02020603050405020304" pitchFamily="18" charset="0"/>
                              </a:rPr>
                              <m:t>𝑣</m:t>
                            </m:r>
                          </m:num>
                          <m:den>
                            <m:r>
                              <a:rPr lang="en-US" sz="2400" i="1">
                                <a:solidFill>
                                  <a:schemeClr val="accent2">
                                    <a:lumMod val="75000"/>
                                  </a:schemeClr>
                                </a:solidFill>
                                <a:latin typeface="Cambria Math" panose="02040503050406030204" pitchFamily="18" charset="0"/>
                                <a:cs typeface="Times New Roman" panose="02020603050405020304" pitchFamily="18" charset="0"/>
                              </a:rPr>
                              <m:t>𝜕</m:t>
                            </m:r>
                            <m:sSup>
                              <m:sSupPr>
                                <m:ctrlPr>
                                  <a:rPr lang="en-US" sz="2400" i="1">
                                    <a:solidFill>
                                      <a:schemeClr val="accent2">
                                        <a:lumMod val="75000"/>
                                      </a:schemeClr>
                                    </a:solidFill>
                                    <a:latin typeface="Cambria Math" panose="02040503050406030204" pitchFamily="18" charset="0"/>
                                    <a:cs typeface="Times New Roman" panose="02020603050405020304" pitchFamily="18" charset="0"/>
                                  </a:rPr>
                                </m:ctrlPr>
                              </m:sSupPr>
                              <m:e>
                                <m:r>
                                  <a:rPr lang="en-US" sz="2400" i="1">
                                    <a:solidFill>
                                      <a:schemeClr val="accent2">
                                        <a:lumMod val="75000"/>
                                      </a:schemeClr>
                                    </a:solidFill>
                                    <a:latin typeface="Cambria Math" panose="02040503050406030204" pitchFamily="18" charset="0"/>
                                    <a:cs typeface="Times New Roman" panose="02020603050405020304" pitchFamily="18" charset="0"/>
                                  </a:rPr>
                                  <m:t>𝑦</m:t>
                                </m:r>
                              </m:e>
                              <m:sup>
                                <m:r>
                                  <a:rPr lang="en-US" sz="2400" i="1">
                                    <a:solidFill>
                                      <a:schemeClr val="accent2">
                                        <a:lumMod val="75000"/>
                                      </a:schemeClr>
                                    </a:solidFill>
                                    <a:latin typeface="Cambria Math" panose="02040503050406030204" pitchFamily="18" charset="0"/>
                                    <a:cs typeface="Times New Roman" panose="02020603050405020304" pitchFamily="18" charset="0"/>
                                  </a:rPr>
                                  <m:t>2</m:t>
                                </m:r>
                              </m:sup>
                            </m:sSup>
                          </m:den>
                        </m:f>
                      </m:e>
                    </m:d>
                  </m:oMath>
                </a14:m>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800" b="0" i="1" dirty="0">
                  <a:solidFill>
                    <a:schemeClr val="accent2">
                      <a:lumMod val="75000"/>
                    </a:schemeClr>
                  </a:solidFill>
                  <a:latin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𝑢</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dynamic</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viscosity</m:t>
                    </m:r>
                  </m:oMath>
                </a14:m>
                <a:r>
                  <a:rPr lang="en-US" sz="2800" b="0" dirty="0">
                    <a:solidFill>
                      <a:schemeClr val="accent2">
                        <a:lumMod val="75000"/>
                      </a:schemeClr>
                    </a:solidFill>
                    <a:latin typeface="Times New Roman" panose="02020603050405020304" pitchFamily="18" charset="0"/>
                    <a:cs typeface="Times New Roman" panose="02020603050405020304" pitchFamily="18" charset="0"/>
                  </a:rPr>
                  <a:t> (Pa*s)</a:t>
                </a:r>
              </a:p>
              <a:p>
                <a:pPr marL="342900" indent="-3429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𝑣</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flow</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velocity</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f>
                      <m:f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fPr>
                      <m:num>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m</m:t>
                        </m:r>
                      </m:num>
                      <m:den>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s</m:t>
                        </m:r>
                      </m:den>
                    </m:f>
                    <m:r>
                      <a:rPr lang="en-US" sz="2800" b="0" i="0" smtClean="0">
                        <a:solidFill>
                          <a:schemeClr val="accent2">
                            <a:lumMod val="75000"/>
                          </a:schemeClr>
                        </a:solidFill>
                        <a:latin typeface="Cambria Math" panose="02040503050406030204" pitchFamily="18" charset="0"/>
                        <a:cs typeface="Times New Roman" panose="02020603050405020304" pitchFamily="18" charset="0"/>
                      </a:rPr>
                      <m:t>)</m:t>
                    </m:r>
                  </m:oMath>
                </a14:m>
                <a:endParaRPr lang="en-US" sz="2800" b="0"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𝑝</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pressure</m:t>
                    </m:r>
                  </m:oMath>
                </a14:m>
                <a:r>
                  <a:rPr lang="en-US" sz="2800" b="0" dirty="0">
                    <a:solidFill>
                      <a:schemeClr val="accent2">
                        <a:lumMod val="75000"/>
                      </a:schemeClr>
                    </a:solidFill>
                    <a:latin typeface="Times New Roman" panose="02020603050405020304" pitchFamily="18" charset="0"/>
                    <a:cs typeface="Times New Roman" panose="02020603050405020304" pitchFamily="18" charset="0"/>
                  </a:rPr>
                  <a:t> (Pa)</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1869397" y="6419243"/>
                <a:ext cx="9892899" cy="31418666"/>
              </a:xfrm>
              <a:prstGeom prst="rect">
                <a:avLst/>
              </a:prstGeom>
              <a:blipFill>
                <a:blip r:embed="rId3"/>
                <a:stretch>
                  <a:fillRect l="-1232" t="-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3017182" y="6419243"/>
                <a:ext cx="9997964" cy="10560327"/>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Laser Doppler Velocimetry (LDV) is a non-intrusive optical technique used to obtain 2D point measurements of velocity and turbulent distribution</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Measures velocity at scattering volume by analyzing doppler shift in frequency of light passing through film</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Produces graphical representation of the mean velocity profile measured across test section</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Film plane kept at an angle with respect to LDV optical axis to ensure reflected light from film surface bypasses LDV collection optics</a:t>
                </a:r>
              </a:p>
              <a:p>
                <a:pPr marL="457200" indent="-457200">
                  <a:buFont typeface="Arial" panose="020B0604020202020204" pitchFamily="34" charset="0"/>
                  <a:buChar char="•"/>
                </a:pPr>
                <a:endParaRPr lang="en-US" sz="2800" dirty="0">
                  <a:solidFill>
                    <a:schemeClr val="tx1">
                      <a:lumMod val="65000"/>
                      <a:lumOff val="35000"/>
                    </a:schemeClr>
                  </a:solidFill>
                  <a:cs typeface="Arial" pitchFamily="34" charset="0"/>
                </a:endParaRPr>
              </a:p>
              <a:p>
                <a:endParaRPr lang="en-US" sz="2800" dirty="0">
                  <a:solidFill>
                    <a:schemeClr val="tx1">
                      <a:lumMod val="65000"/>
                      <a:lumOff val="35000"/>
                    </a:schemeClr>
                  </a:solidFill>
                  <a:cs typeface="Arial" pitchFamily="34" charset="0"/>
                </a:endParaRPr>
              </a:p>
              <a:p>
                <a:endParaRPr lang="en-US" sz="2800" dirty="0">
                  <a:solidFill>
                    <a:schemeClr val="tx1">
                      <a:lumMod val="65000"/>
                      <a:lumOff val="35000"/>
                    </a:schemeClr>
                  </a:solidFill>
                  <a:cs typeface="Arial" pitchFamily="34" charset="0"/>
                </a:endParaRPr>
              </a:p>
              <a:p>
                <a:endParaRPr lang="en-US" sz="2800" dirty="0">
                  <a:solidFill>
                    <a:schemeClr val="tx1">
                      <a:lumMod val="65000"/>
                      <a:lumOff val="35000"/>
                    </a:schemeClr>
                  </a:solidFill>
                  <a:cs typeface="Arial" pitchFamily="34" charset="0"/>
                </a:endParaRPr>
              </a:p>
              <a:p>
                <a:endParaRPr lang="en-US" sz="2800" dirty="0">
                  <a:solidFill>
                    <a:schemeClr val="tx1">
                      <a:lumMod val="65000"/>
                      <a:lumOff val="35000"/>
                    </a:schemeClr>
                  </a:solidFill>
                  <a:cs typeface="Arial" pitchFamily="34" charset="0"/>
                </a:endParaRPr>
              </a:p>
              <a:p>
                <a:endParaRPr lang="en-US" sz="2800" dirty="0">
                  <a:solidFill>
                    <a:schemeClr val="tx1">
                      <a:lumMod val="65000"/>
                      <a:lumOff val="35000"/>
                    </a:schemeClr>
                  </a:solidFill>
                  <a:cs typeface="Arial" pitchFamily="34" charset="0"/>
                </a:endParaRPr>
              </a:p>
              <a:p>
                <a:endParaRPr lang="en-US" sz="2800" dirty="0">
                  <a:solidFill>
                    <a:schemeClr val="tx1">
                      <a:lumMod val="65000"/>
                      <a:lumOff val="35000"/>
                    </a:schemeClr>
                  </a:solidFill>
                  <a:cs typeface="Arial" pitchFamily="34" charset="0"/>
                </a:endParaRPr>
              </a:p>
              <a:p>
                <a:r>
                  <a:rPr lang="en-US" sz="2800" i="1" dirty="0">
                    <a:solidFill>
                      <a:schemeClr val="accent2">
                        <a:lumMod val="75000"/>
                      </a:schemeClr>
                    </a:solidFill>
                    <a:latin typeface="Times New Roman" panose="02020603050405020304" pitchFamily="18" charset="0"/>
                    <a:cs typeface="Times New Roman" panose="02020603050405020304" pitchFamily="18" charset="0"/>
                  </a:rPr>
                  <a:t>Fig. 5: Configuration of setup for LDV system</a:t>
                </a:r>
              </a:p>
              <a:p>
                <a:endParaRPr lang="en-US" sz="2800" dirty="0">
                  <a:solidFill>
                    <a:schemeClr val="tx1">
                      <a:lumMod val="65000"/>
                      <a:lumOff val="35000"/>
                    </a:schemeClr>
                  </a:solidFill>
                  <a:cs typeface="Arial" pitchFamily="34" charset="0"/>
                </a:endParaRPr>
              </a:p>
              <a:p>
                <a:pPr marL="457200" indent="-457200">
                  <a:buFont typeface="Arial" panose="020B0604020202020204" pitchFamily="34" charset="0"/>
                  <a:buChar char="•"/>
                </a:pPr>
                <a:r>
                  <a:rPr lang="en-US" sz="2800" dirty="0">
                    <a:solidFill>
                      <a:schemeClr val="tx1">
                        <a:lumMod val="65000"/>
                        <a:lumOff val="35000"/>
                      </a:schemeClr>
                    </a:solidFill>
                    <a:cs typeface="Arial" pitchFamily="34" charset="0"/>
                  </a:rPr>
                  <a:t>Doppler shift depends on flow velocity (</a:t>
                </a:r>
                <a14:m>
                  <m:oMath xmlns:m="http://schemas.openxmlformats.org/officeDocument/2006/math">
                    <m:r>
                      <a:rPr lang="en-US" sz="2800" b="0" i="1" smtClean="0">
                        <a:solidFill>
                          <a:schemeClr val="tx1">
                            <a:lumMod val="65000"/>
                            <a:lumOff val="35000"/>
                          </a:schemeClr>
                        </a:solidFill>
                        <a:latin typeface="Cambria Math" panose="02040503050406030204" pitchFamily="18" charset="0"/>
                        <a:cs typeface="Arial" pitchFamily="34" charset="0"/>
                      </a:rPr>
                      <m:t>𝑣</m:t>
                    </m:r>
                  </m:oMath>
                </a14:m>
                <a:r>
                  <a:rPr lang="en-US" sz="2800" dirty="0">
                    <a:solidFill>
                      <a:schemeClr val="tx1">
                        <a:lumMod val="65000"/>
                        <a:lumOff val="35000"/>
                      </a:schemeClr>
                    </a:solidFill>
                    <a:cs typeface="Arial" pitchFamily="34" charset="0"/>
                  </a:rPr>
                  <a:t>) , wavelength of light (</a:t>
                </a:r>
                <a14:m>
                  <m:oMath xmlns:m="http://schemas.openxmlformats.org/officeDocument/2006/math">
                    <m:r>
                      <a:rPr lang="en-US" sz="2800" b="0" i="1" smtClean="0">
                        <a:solidFill>
                          <a:schemeClr val="tx1">
                            <a:lumMod val="65000"/>
                            <a:lumOff val="35000"/>
                          </a:schemeClr>
                        </a:solidFill>
                        <a:latin typeface="Cambria Math" panose="02040503050406030204" pitchFamily="18" charset="0"/>
                        <a:cs typeface="Arial" pitchFamily="34" charset="0"/>
                      </a:rPr>
                      <m:t>𝜆</m:t>
                    </m:r>
                  </m:oMath>
                </a14:m>
                <a:r>
                  <a:rPr lang="en-US" sz="2800" dirty="0">
                    <a:solidFill>
                      <a:schemeClr val="tx1">
                        <a:lumMod val="65000"/>
                        <a:lumOff val="35000"/>
                      </a:schemeClr>
                    </a:solidFill>
                    <a:cs typeface="Arial" pitchFamily="34" charset="0"/>
                  </a:rPr>
                  <a:t>), and the orientation of the observer</a:t>
                </a:r>
              </a:p>
              <a:p>
                <a:endParaRPr lang="en-US" sz="2800" dirty="0">
                  <a:solidFill>
                    <a:schemeClr val="tx1">
                      <a:lumMod val="65000"/>
                      <a:lumOff val="35000"/>
                    </a:schemeClr>
                  </a:solidFill>
                  <a:cs typeface="Arial" pitchFamily="34" charset="0"/>
                </a:endParaRPr>
              </a:p>
              <a:p>
                <a:pPr marL="2651714" lvl="1" indent="-457200">
                  <a:buFont typeface="Arial" panose="020B0604020202020204" pitchFamily="34" charset="0"/>
                  <a:buChar char="•"/>
                </a:pPr>
                <a14:m>
                  <m:oMath xmlns:m="http://schemas.openxmlformats.org/officeDocument/2006/math">
                    <m:f>
                      <m:f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Pr>
                      <m:num>
                        <m:d>
                          <m:dPr>
                            <m:begChr m:val="|"/>
                            <m:endChr m:val="|"/>
                            <m:ctrlPr>
                              <a:rPr lang="en-US" sz="240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dPr>
                          <m:e>
                            <m:sSub>
                              <m:sSub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sSubPr>
                              <m:e>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𝑓</m:t>
                                </m:r>
                              </m:e>
                              <m:sub>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𝐷</m:t>
                                </m:r>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1</m:t>
                                </m:r>
                              </m:sub>
                            </m:sSub>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 −</m:t>
                            </m:r>
                            <m:sSub>
                              <m:sSub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sSubPr>
                              <m:e>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𝑓</m:t>
                                </m:r>
                              </m:e>
                              <m:sub>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𝐷</m:t>
                                </m:r>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2</m:t>
                                </m:r>
                              </m:sub>
                            </m:sSub>
                          </m:e>
                        </m:d>
                      </m:num>
                      <m:den>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2</m:t>
                        </m:r>
                      </m:den>
                    </m:f>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m:t>
                    </m:r>
                    <m:f>
                      <m:f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2</m:t>
                        </m:r>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𝑉</m:t>
                        </m:r>
                      </m:num>
                      <m:den>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𝜆</m:t>
                        </m:r>
                      </m:den>
                    </m:f>
                    <m:func>
                      <m:func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uncPr>
                      <m:fName>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𝑐𝑜𝑠</m:t>
                        </m:r>
                      </m:fName>
                      <m:e>
                        <m:d>
                          <m:d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dPr>
                          <m:e>
                            <m:f>
                              <m:f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𝜃</m:t>
                                </m:r>
                              </m:num>
                              <m:den>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4</m:t>
                                </m:r>
                              </m:den>
                            </m:f>
                          </m:e>
                        </m:d>
                      </m:e>
                    </m:func>
                    <m:func>
                      <m:func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uncPr>
                      <m:fName>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𝑠𝑖𝑛</m:t>
                        </m:r>
                      </m:fName>
                      <m:e>
                        <m:d>
                          <m:d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dPr>
                          <m:e>
                            <m:f>
                              <m:f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𝜃</m:t>
                                </m:r>
                              </m:num>
                              <m:den>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4</m:t>
                                </m:r>
                              </m:den>
                            </m:f>
                          </m:e>
                        </m:d>
                      </m:e>
                    </m:func>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m:t>
                    </m:r>
                    <m:f>
                      <m:f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2</m:t>
                        </m:r>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𝑉</m:t>
                        </m:r>
                      </m:num>
                      <m:den>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𝜆</m:t>
                        </m:r>
                      </m:den>
                    </m:f>
                    <m:func>
                      <m:func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uncPr>
                      <m:fName>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𝑠𝑖𝑛</m:t>
                        </m:r>
                      </m:fName>
                      <m:e>
                        <m:d>
                          <m:d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dPr>
                          <m:e>
                            <m:f>
                              <m:fPr>
                                <m:ctrlP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ctrlPr>
                              </m:fPr>
                              <m:num>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𝜃</m:t>
                                </m:r>
                              </m:num>
                              <m:den>
                                <m:r>
                                  <a:rPr lang="en-US" sz="2400" b="0" i="1" smtClean="0">
                                    <a:solidFill>
                                      <a:schemeClr val="accent2">
                                        <a:lumMod val="75000"/>
                                      </a:schemeClr>
                                    </a:solidFill>
                                    <a:latin typeface="Cambria Math" panose="02040503050406030204" pitchFamily="18" charset="0"/>
                                    <a:ea typeface="Cambria Math" panose="02040503050406030204" pitchFamily="18" charset="0"/>
                                    <a:cs typeface="Arial" pitchFamily="34" charset="0"/>
                                  </a:rPr>
                                  <m:t>2</m:t>
                                </m:r>
                              </m:den>
                            </m:f>
                          </m:e>
                        </m:d>
                      </m:e>
                    </m:func>
                  </m:oMath>
                </a14:m>
                <a:endParaRPr lang="en-US" sz="2400" b="0" i="1" dirty="0">
                  <a:solidFill>
                    <a:schemeClr val="accent2">
                      <a:lumMod val="75000"/>
                    </a:schemeClr>
                  </a:solidFill>
                  <a:latin typeface="Cambria Math" panose="02040503050406030204" pitchFamily="18" charset="0"/>
                  <a:ea typeface="Cambria Math" panose="02040503050406030204" pitchFamily="18" charset="0"/>
                  <a:cs typeface="Arial" pitchFamily="34" charset="0"/>
                </a:endParaRPr>
              </a:p>
              <a:p>
                <a:pPr lvl="1"/>
                <a:endParaRPr lang="en-US" sz="2800" b="0" dirty="0">
                  <a:solidFill>
                    <a:schemeClr val="tx1">
                      <a:lumMod val="65000"/>
                      <a:lumOff val="35000"/>
                    </a:schemeClr>
                  </a:solidFill>
                  <a:cs typeface="Arial"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3017182" y="6419243"/>
                <a:ext cx="9997964" cy="10560327"/>
              </a:xfrm>
              <a:prstGeom prst="rect">
                <a:avLst/>
              </a:prstGeom>
              <a:blipFill>
                <a:blip r:embed="rId4"/>
                <a:stretch>
                  <a:fillRect l="-1220" t="-577" r="-854"/>
                </a:stretch>
              </a:blipFill>
            </p:spPr>
            <p:txBody>
              <a:bodyPr/>
              <a:lstStyle/>
              <a:p>
                <a:r>
                  <a:rPr lang="en-US">
                    <a:noFill/>
                  </a:rPr>
                  <a:t> </a:t>
                </a:r>
              </a:p>
            </p:txBody>
          </p:sp>
        </mc:Fallback>
      </mc:AlternateContent>
      <p:sp>
        <p:nvSpPr>
          <p:cNvPr id="60" name="TextBox 59"/>
          <p:cNvSpPr txBox="1"/>
          <p:nvPr/>
        </p:nvSpPr>
        <p:spPr>
          <a:xfrm>
            <a:off x="32776390" y="26438209"/>
            <a:ext cx="9997964" cy="1384995"/>
          </a:xfrm>
          <a:prstGeom prst="rect">
            <a:avLst/>
          </a:prstGeom>
          <a:noFill/>
        </p:spPr>
        <p:txBody>
          <a:bodyPr wrap="square" rtlCol="0">
            <a:spAutoFit/>
          </a:bodyPr>
          <a:lstStyle>
            <a:defPPr>
              <a:defRPr kern="1200" smtId="4294967295"/>
            </a:defPPr>
          </a:lstStyle>
          <a:p>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Experimental verification on horizontal films difficult to establish due to challenges in isolating 2D flow from evolving 3D instabilities.</a:t>
            </a:r>
            <a:r>
              <a:rPr lang="en-US" sz="2800" dirty="0">
                <a:solidFill>
                  <a:schemeClr val="tx1">
                    <a:lumMod val="65000"/>
                    <a:lumOff val="35000"/>
                  </a:schemeClr>
                </a:solidFill>
                <a:cs typeface="Arial" pitchFamily="34" charset="0"/>
              </a:rPr>
              <a:t>   </a:t>
            </a:r>
          </a:p>
        </p:txBody>
      </p:sp>
      <p:sp>
        <p:nvSpPr>
          <p:cNvPr id="64" name="TextBox 63"/>
          <p:cNvSpPr txBox="1"/>
          <p:nvPr/>
        </p:nvSpPr>
        <p:spPr>
          <a:xfrm>
            <a:off x="10931213" y="6529119"/>
            <a:ext cx="8922373" cy="584775"/>
          </a:xfrm>
          <a:prstGeom prst="rect">
            <a:avLst/>
          </a:prstGeom>
          <a:noFill/>
        </p:spPr>
        <p:txBody>
          <a:bodyPr wrap="square" rtlCol="0">
            <a:spAutoFit/>
          </a:bodyPr>
          <a:lstStyle>
            <a:defPPr>
              <a:defRPr kern="1200" smtId="4294967295"/>
            </a:defPPr>
          </a:lstStyle>
          <a:p>
            <a:r>
              <a:rPr lang="en-US" sz="3200" b="1" dirty="0">
                <a:solidFill>
                  <a:schemeClr val="accent2">
                    <a:lumMod val="75000"/>
                  </a:schemeClr>
                </a:solidFill>
              </a:rPr>
              <a:t>Methods</a:t>
            </a:r>
          </a:p>
        </p:txBody>
      </p:sp>
      <p:sp>
        <p:nvSpPr>
          <p:cNvPr id="66" name="TextBox 65"/>
          <p:cNvSpPr txBox="1"/>
          <p:nvPr/>
        </p:nvSpPr>
        <p:spPr>
          <a:xfrm>
            <a:off x="33023674" y="25914382"/>
            <a:ext cx="8922373" cy="584775"/>
          </a:xfrm>
          <a:prstGeom prst="rect">
            <a:avLst/>
          </a:prstGeom>
          <a:noFill/>
        </p:spPr>
        <p:txBody>
          <a:bodyPr wrap="square" rtlCol="0">
            <a:spAutoFit/>
          </a:bodyPr>
          <a:lstStyle>
            <a:defPPr>
              <a:defRPr kern="1200" smtId="4294967295"/>
            </a:defPPr>
          </a:lstStyle>
          <a:p>
            <a:r>
              <a:rPr lang="en-US" sz="3200" b="1" dirty="0">
                <a:solidFill>
                  <a:schemeClr val="accent2">
                    <a:lumMod val="75000"/>
                  </a:schemeClr>
                </a:solidFill>
              </a:rPr>
              <a:t>Limitations</a:t>
            </a:r>
          </a:p>
        </p:txBody>
      </p:sp>
      <p:pic>
        <p:nvPicPr>
          <p:cNvPr id="3" name="Picture 2" descr="A close up of a logo&#10;&#10;Description generated with very high confidence">
            <a:extLst>
              <a:ext uri="{FF2B5EF4-FFF2-40B4-BE49-F238E27FC236}">
                <a16:creationId xmlns:a16="http://schemas.microsoft.com/office/drawing/2014/main" id="{5EAF08F8-E83F-4587-8045-B7228C50E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043" y="15735788"/>
            <a:ext cx="6470501" cy="5325900"/>
          </a:xfrm>
          <a:prstGeom prst="rect">
            <a:avLst/>
          </a:prstGeom>
        </p:spPr>
      </p:pic>
      <p:pic>
        <p:nvPicPr>
          <p:cNvPr id="4" name="Picture 3" descr="A picture containing linedrawing&#10;&#10;Description generated with high confidence">
            <a:extLst>
              <a:ext uri="{FF2B5EF4-FFF2-40B4-BE49-F238E27FC236}">
                <a16:creationId xmlns:a16="http://schemas.microsoft.com/office/drawing/2014/main" id="{4DCE8AF9-AE50-4F32-8C6E-0C7710003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55185" y="14392857"/>
            <a:ext cx="8414724" cy="7037464"/>
          </a:xfrm>
          <a:prstGeom prst="rect">
            <a:avLst/>
          </a:prstGeom>
        </p:spPr>
      </p:pic>
      <p:sp>
        <p:nvSpPr>
          <p:cNvPr id="7" name="TextBox 6">
            <a:extLst>
              <a:ext uri="{FF2B5EF4-FFF2-40B4-BE49-F238E27FC236}">
                <a16:creationId xmlns:a16="http://schemas.microsoft.com/office/drawing/2014/main" id="{B80614E1-066C-43E2-8461-7C4DE64DF79E}"/>
              </a:ext>
            </a:extLst>
          </p:cNvPr>
          <p:cNvSpPr txBox="1"/>
          <p:nvPr/>
        </p:nvSpPr>
        <p:spPr>
          <a:xfrm>
            <a:off x="11177883" y="23869427"/>
            <a:ext cx="9611613" cy="646331"/>
          </a:xfrm>
          <a:prstGeom prst="rect">
            <a:avLst/>
          </a:prstGeom>
          <a:noFill/>
        </p:spPr>
        <p:txBody>
          <a:bodyPr wrap="square" rtlCol="0">
            <a:spAutoFit/>
          </a:bodyPr>
          <a:lstStyle/>
          <a:p>
            <a:r>
              <a:rPr lang="en-US" sz="3600" dirty="0">
                <a:latin typeface="Arial Black" panose="020B0A04020102020204" pitchFamily="34" charset="0"/>
              </a:rPr>
              <a:t>Turbulence</a:t>
            </a:r>
          </a:p>
        </p:txBody>
      </p:sp>
      <p:sp>
        <p:nvSpPr>
          <p:cNvPr id="40" name="Rectangle 39">
            <a:extLst>
              <a:ext uri="{FF2B5EF4-FFF2-40B4-BE49-F238E27FC236}">
                <a16:creationId xmlns:a16="http://schemas.microsoft.com/office/drawing/2014/main" id="{D65059BF-AEA2-4458-B4C6-48768DC4BF05}"/>
              </a:ext>
            </a:extLst>
          </p:cNvPr>
          <p:cNvSpPr/>
          <p:nvPr/>
        </p:nvSpPr>
        <p:spPr>
          <a:xfrm>
            <a:off x="11055171" y="24402685"/>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697FFF-4D49-4813-8421-01FC85968834}"/>
                  </a:ext>
                </a:extLst>
              </p:cNvPr>
              <p:cNvSpPr txBox="1"/>
              <p:nvPr/>
            </p:nvSpPr>
            <p:spPr>
              <a:xfrm>
                <a:off x="11055171" y="24819388"/>
                <a:ext cx="9734325" cy="765914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Chaotic changes in pressure and flow velocity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Characterized by erratic, small, whirl-pool like circles called “eddy currents” or “eddies”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Eddies absorb a great deal of energy as eddies created at a small energy injection scale, </a:t>
                </a:r>
                <a:r>
                  <a:rPr lang="en-US" sz="2800" dirty="0" err="1">
                    <a:latin typeface="Times New Roman" panose="02020603050405020304" pitchFamily="18" charset="0"/>
                    <a:cs typeface="Times New Roman" panose="02020603050405020304" pitchFamily="18" charset="0"/>
                  </a:rPr>
                  <a:t>r</a:t>
                </a:r>
                <a:r>
                  <a:rPr lang="en-US" sz="2800" baseline="-25000" dirty="0" err="1">
                    <a:latin typeface="Times New Roman" panose="02020603050405020304" pitchFamily="18" charset="0"/>
                    <a:cs typeface="Times New Roman" panose="02020603050405020304" pitchFamily="18" charset="0"/>
                  </a:rPr>
                  <a:t>inj</a:t>
                </a:r>
                <a:r>
                  <a:rPr lang="en-US" sz="2800" dirty="0">
                    <a:latin typeface="Times New Roman" panose="02020603050405020304" pitchFamily="18" charset="0"/>
                    <a:cs typeface="Times New Roman" panose="02020603050405020304" pitchFamily="18" charset="0"/>
                  </a:rPr>
                  <a:t>, cluster and merge into larger eddies through interaction by cannibalization (</a:t>
                </a:r>
                <a:r>
                  <a:rPr lang="en-US" sz="2800" dirty="0" err="1">
                    <a:latin typeface="Times New Roman" panose="02020603050405020304" pitchFamily="18" charset="0"/>
                    <a:cs typeface="Times New Roman" panose="02020603050405020304" pitchFamily="18" charset="0"/>
                  </a:rPr>
                  <a:t>Kraichnan’s</a:t>
                </a:r>
                <a:r>
                  <a:rPr lang="en-US" sz="2800" dirty="0">
                    <a:latin typeface="Times New Roman" panose="02020603050405020304" pitchFamily="18" charset="0"/>
                    <a:cs typeface="Times New Roman" panose="02020603050405020304" pitchFamily="18" charset="0"/>
                  </a:rPr>
                  <a:t> Inverse Energy Cascade)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Reynold’s Number (Re) used to predict flow patterns in various flow situations where a high Re indicates a turbulent flow and a low Re for laminar flow:</a:t>
                </a:r>
              </a:p>
              <a:p>
                <a:pPr marL="2651714" lvl="1" indent="-4572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𝑅𝑒</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800" b="0" i="1" smtClean="0">
                            <a:solidFill>
                              <a:schemeClr val="accent2">
                                <a:lumMod val="75000"/>
                              </a:schemeClr>
                            </a:solidFill>
                            <a:latin typeface="Cambria Math" panose="02040503050406030204" pitchFamily="18" charset="0"/>
                            <a:cs typeface="Times New Roman" panose="02020603050405020304" pitchFamily="18" charset="0"/>
                          </a:rPr>
                          <m:t>𝑖𝑛𝑒𝑟𝑡𝑖𝑎𝑙</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 </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𝑓𝑜𝑟𝑐𝑒</m:t>
                        </m:r>
                      </m:num>
                      <m:den>
                        <m:r>
                          <a:rPr lang="en-US" sz="2800" b="0" i="1" smtClean="0">
                            <a:solidFill>
                              <a:schemeClr val="accent2">
                                <a:lumMod val="75000"/>
                              </a:schemeClr>
                            </a:solidFill>
                            <a:latin typeface="Cambria Math" panose="02040503050406030204" pitchFamily="18" charset="0"/>
                            <a:cs typeface="Times New Roman" panose="02020603050405020304" pitchFamily="18" charset="0"/>
                          </a:rPr>
                          <m:t>𝑣𝑖𝑠𝑐𝑜𝑢𝑠</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 </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𝑓𝑜𝑟𝑐𝑒</m:t>
                        </m:r>
                      </m:den>
                    </m:f>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f>
                      <m:f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fPr>
                      <m:num>
                        <m:r>
                          <a:rPr lang="en-US" sz="2800" b="0" i="1" smtClean="0">
                            <a:solidFill>
                              <a:schemeClr val="accent2">
                                <a:lumMod val="75000"/>
                              </a:schemeClr>
                            </a:solidFill>
                            <a:latin typeface="Cambria Math" panose="02040503050406030204" pitchFamily="18" charset="0"/>
                            <a:cs typeface="Times New Roman" panose="02020603050405020304" pitchFamily="18" charset="0"/>
                          </a:rPr>
                          <m:t>𝜌</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𝑣𝐿</m:t>
                        </m:r>
                      </m:num>
                      <m:den>
                        <m:r>
                          <a:rPr lang="en-US" sz="2800" b="0" i="1" smtClean="0">
                            <a:solidFill>
                              <a:schemeClr val="accent2">
                                <a:lumMod val="75000"/>
                              </a:schemeClr>
                            </a:solidFill>
                            <a:latin typeface="Cambria Math" panose="02040503050406030204" pitchFamily="18" charset="0"/>
                            <a:cs typeface="Times New Roman" panose="02020603050405020304" pitchFamily="18" charset="0"/>
                          </a:rPr>
                          <m:t>𝜇</m:t>
                        </m:r>
                      </m:den>
                    </m:f>
                  </m:oMath>
                </a14:m>
                <a:endParaRPr lang="en-US" sz="2800" dirty="0">
                  <a:solidFill>
                    <a:schemeClr val="accent2">
                      <a:lumMod val="75000"/>
                    </a:schemeClr>
                  </a:solidFill>
                  <a:cs typeface="Times New Roman" panose="02020603050405020304" pitchFamily="18" charset="0"/>
                </a:endParaRPr>
              </a:p>
              <a:p>
                <a:pPr marL="457200" indent="-4572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𝑅𝑒</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Reynolds</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Number</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d>
                      <m:d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dPr>
                      <m:e>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unitless</m:t>
                        </m:r>
                      </m:e>
                    </m:d>
                  </m:oMath>
                </a14:m>
                <a:endParaRPr lang="en-US" sz="2800" b="0"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𝜌</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fluid</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density</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d>
                      <m:d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fPr>
                          <m:num>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kg</m:t>
                            </m:r>
                          </m:num>
                          <m:den>
                            <m:sSup>
                              <m:sSup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sSupPr>
                              <m:e>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m</m:t>
                                </m:r>
                              </m:e>
                              <m:sup>
                                <m:r>
                                  <a:rPr lang="en-US" sz="2800" b="0" i="0" smtClean="0">
                                    <a:solidFill>
                                      <a:schemeClr val="accent2">
                                        <a:lumMod val="75000"/>
                                      </a:schemeClr>
                                    </a:solidFill>
                                    <a:latin typeface="Cambria Math" panose="02040503050406030204" pitchFamily="18" charset="0"/>
                                    <a:cs typeface="Times New Roman" panose="02020603050405020304" pitchFamily="18" charset="0"/>
                                  </a:rPr>
                                  <m:t>3</m:t>
                                </m:r>
                              </m:sup>
                            </m:sSup>
                          </m:den>
                        </m:f>
                      </m:e>
                    </m:d>
                  </m:oMath>
                </a14:m>
                <a:endParaRPr lang="en-US" sz="2800" b="0"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𝑣</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velocity</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d>
                      <m:d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dPr>
                      <m:e>
                        <m:f>
                          <m:f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fPr>
                          <m:num>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m</m:t>
                            </m:r>
                          </m:num>
                          <m:den>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s</m:t>
                            </m:r>
                          </m:den>
                        </m:f>
                      </m:e>
                    </m:d>
                  </m:oMath>
                </a14:m>
                <a:endParaRPr lang="en-US" sz="2800" b="0"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𝐿</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characteristic</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length</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d>
                      <m:dPr>
                        <m:ctrlPr>
                          <a:rPr lang="en-US" sz="2800" b="0" i="1" smtClean="0">
                            <a:solidFill>
                              <a:schemeClr val="accent2">
                                <a:lumMod val="75000"/>
                              </a:schemeClr>
                            </a:solidFill>
                            <a:latin typeface="Cambria Math" panose="02040503050406030204" pitchFamily="18" charset="0"/>
                            <a:cs typeface="Times New Roman" panose="02020603050405020304" pitchFamily="18" charset="0"/>
                          </a:rPr>
                        </m:ctrlPr>
                      </m:dPr>
                      <m:e>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m</m:t>
                        </m:r>
                      </m:e>
                    </m:d>
                  </m:oMath>
                </a14:m>
                <a:endParaRPr lang="en-US" sz="2800" b="0"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14:m>
                  <m:oMath xmlns:m="http://schemas.openxmlformats.org/officeDocument/2006/math">
                    <m:r>
                      <a:rPr lang="en-US" sz="2800" b="0" i="1" smtClean="0">
                        <a:solidFill>
                          <a:schemeClr val="accent2">
                            <a:lumMod val="75000"/>
                          </a:schemeClr>
                        </a:solidFill>
                        <a:latin typeface="Cambria Math" panose="02040503050406030204" pitchFamily="18" charset="0"/>
                        <a:cs typeface="Times New Roman" panose="02020603050405020304" pitchFamily="18" charset="0"/>
                      </a:rPr>
                      <m:t>𝜇</m:t>
                    </m:r>
                    <m:r>
                      <a:rPr lang="en-US" sz="2800" b="0" i="1" smtClean="0">
                        <a:solidFill>
                          <a:schemeClr val="accent2">
                            <a:lumMod val="75000"/>
                          </a:schemeClr>
                        </a:solidFill>
                        <a:latin typeface="Cambria Math" panose="02040503050406030204" pitchFamily="18" charset="0"/>
                        <a:cs typeface="Times New Roman" panose="02020603050405020304" pitchFamily="18" charset="0"/>
                      </a:rPr>
                      <m:t>=</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viscosity</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of</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fluid</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Pa</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 ∗</m:t>
                    </m:r>
                    <m:r>
                      <m:rPr>
                        <m:sty m:val="p"/>
                      </m:rPr>
                      <a:rPr lang="en-US" sz="2800" b="0" i="0" smtClean="0">
                        <a:solidFill>
                          <a:schemeClr val="accent2">
                            <a:lumMod val="75000"/>
                          </a:schemeClr>
                        </a:solidFill>
                        <a:latin typeface="Cambria Math" panose="02040503050406030204" pitchFamily="18" charset="0"/>
                        <a:cs typeface="Times New Roman" panose="02020603050405020304" pitchFamily="18" charset="0"/>
                      </a:rPr>
                      <m:t>s</m:t>
                    </m:r>
                    <m:r>
                      <a:rPr lang="en-US" sz="2800" b="0" i="0" smtClean="0">
                        <a:solidFill>
                          <a:schemeClr val="accent2">
                            <a:lumMod val="75000"/>
                          </a:schemeClr>
                        </a:solidFill>
                        <a:latin typeface="Cambria Math" panose="02040503050406030204" pitchFamily="18" charset="0"/>
                        <a:cs typeface="Times New Roman" panose="02020603050405020304" pitchFamily="18" charset="0"/>
                      </a:rPr>
                      <m:t>)</m:t>
                    </m:r>
                  </m:oMath>
                </a14:m>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A697FFF-4D49-4813-8421-01FC85968834}"/>
                  </a:ext>
                </a:extLst>
              </p:cNvPr>
              <p:cNvSpPr txBox="1">
                <a:spLocks noRot="1" noChangeAspect="1" noMove="1" noResize="1" noEditPoints="1" noAdjustHandles="1" noChangeArrowheads="1" noChangeShapeType="1" noTextEdit="1"/>
              </p:cNvSpPr>
              <p:nvPr/>
            </p:nvSpPr>
            <p:spPr>
              <a:xfrm>
                <a:off x="11055171" y="24819388"/>
                <a:ext cx="9734325" cy="7659148"/>
              </a:xfrm>
              <a:prstGeom prst="rect">
                <a:avLst/>
              </a:prstGeom>
              <a:blipFill>
                <a:blip r:embed="rId7"/>
                <a:stretch>
                  <a:fillRect l="-1128" t="-796" r="-1942"/>
                </a:stretch>
              </a:blipFill>
            </p:spPr>
            <p:txBody>
              <a:bodyPr/>
              <a:lstStyle/>
              <a:p>
                <a:r>
                  <a:rPr lang="en-US">
                    <a:noFill/>
                  </a:rPr>
                  <a:t> </a:t>
                </a:r>
              </a:p>
            </p:txBody>
          </p:sp>
        </mc:Fallback>
      </mc:AlternateContent>
      <p:pic>
        <p:nvPicPr>
          <p:cNvPr id="10" name="Picture 9" descr="A close up of an animal&#10;&#10;Description generated with very high confidence">
            <a:extLst>
              <a:ext uri="{FF2B5EF4-FFF2-40B4-BE49-F238E27FC236}">
                <a16:creationId xmlns:a16="http://schemas.microsoft.com/office/drawing/2014/main" id="{EE2BB32D-8387-43A9-88D4-DFC1ACD0A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33518" y="10665929"/>
            <a:ext cx="9628777" cy="5416187"/>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D7515A91-1D34-42AC-B808-A7C657E7D2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69382" y="19437080"/>
            <a:ext cx="9592913" cy="3986482"/>
          </a:xfrm>
          <a:prstGeom prst="rect">
            <a:avLst/>
          </a:prstGeom>
        </p:spPr>
      </p:pic>
      <p:sp>
        <p:nvSpPr>
          <p:cNvPr id="49" name="TextBox 48">
            <a:extLst>
              <a:ext uri="{FF2B5EF4-FFF2-40B4-BE49-F238E27FC236}">
                <a16:creationId xmlns:a16="http://schemas.microsoft.com/office/drawing/2014/main" id="{7637FB3F-6E79-42CF-BDD3-8F9423016600}"/>
              </a:ext>
            </a:extLst>
          </p:cNvPr>
          <p:cNvSpPr txBox="1"/>
          <p:nvPr/>
        </p:nvSpPr>
        <p:spPr>
          <a:xfrm>
            <a:off x="33122245" y="16650412"/>
            <a:ext cx="10227076" cy="646331"/>
          </a:xfrm>
          <a:prstGeom prst="rect">
            <a:avLst/>
          </a:prstGeom>
          <a:noFill/>
          <a:effectLst>
            <a:softEdge rad="31750"/>
          </a:effectLst>
        </p:spPr>
        <p:txBody>
          <a:bodyPr wrap="square" rtlCol="0">
            <a:spAutoFit/>
          </a:bodyPr>
          <a:lstStyle>
            <a:defPPr>
              <a:defRPr kern="1200" smtId="4294967295"/>
            </a:defPPr>
          </a:lstStyle>
          <a:p>
            <a:r>
              <a:rPr lang="en-US" sz="3600" dirty="0">
                <a:latin typeface="Arial Black" pitchFamily="34" charset="0"/>
              </a:rPr>
              <a:t>Results &amp; Conclusions</a:t>
            </a:r>
          </a:p>
        </p:txBody>
      </p:sp>
      <p:sp>
        <p:nvSpPr>
          <p:cNvPr id="52" name="Rectangle 51">
            <a:extLst>
              <a:ext uri="{FF2B5EF4-FFF2-40B4-BE49-F238E27FC236}">
                <a16:creationId xmlns:a16="http://schemas.microsoft.com/office/drawing/2014/main" id="{CFB6123A-B995-4C5D-BDF7-F7EFA116101A}"/>
              </a:ext>
            </a:extLst>
          </p:cNvPr>
          <p:cNvSpPr/>
          <p:nvPr/>
        </p:nvSpPr>
        <p:spPr>
          <a:xfrm>
            <a:off x="33117018" y="17327574"/>
            <a:ext cx="9857035" cy="82296"/>
          </a:xfrm>
          <a:prstGeom prst="rect">
            <a:avLst/>
          </a:prstGeom>
          <a:solidFill>
            <a:schemeClr val="accent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5" name="TextBox 54">
            <a:extLst>
              <a:ext uri="{FF2B5EF4-FFF2-40B4-BE49-F238E27FC236}">
                <a16:creationId xmlns:a16="http://schemas.microsoft.com/office/drawing/2014/main" id="{17782F70-4922-445E-8E00-39D66C8D301D}"/>
              </a:ext>
            </a:extLst>
          </p:cNvPr>
          <p:cNvSpPr txBox="1"/>
          <p:nvPr/>
        </p:nvSpPr>
        <p:spPr>
          <a:xfrm>
            <a:off x="33117018" y="17616076"/>
            <a:ext cx="9997964" cy="8279190"/>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Soap film tunnels have great potential for understanding 2D flow phenomena </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Soap solution diluted below 1% does not produce critical micelle concentration; however, higher soap concentrations lead to non-uniform films</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Fluid in film separates at low flow rates (films &lt; 1 m/s exhibit violent instabilities)</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Faster flow rates suppress marginal regeneration, possibly due to high shear rates near guide wires</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Flow speeds range between 0.5 – 5 m/s depending on angle of inclination for injection channel and the speed of the motorized guide wire system</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As flow rate increases, film thickness increases, and transverse wave speed decreases.  When film speed exceeds wave speed, shock waves appear which lead to rupturing of film</a:t>
            </a:r>
          </a:p>
          <a:p>
            <a:pPr marL="457200" indent="-457200">
              <a:buFont typeface="Arial" panose="020B0604020202020204" pitchFamily="34" charset="0"/>
              <a:buChar char="•"/>
            </a:pP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Further analysis should be designed to address issues of fluid dynamics regarding turbulent production in boundary layers, mixing processes in shear flows, 2D turbulence, and vortex dynamics</a:t>
            </a:r>
            <a:endParaRPr lang="en-US" sz="2800" dirty="0">
              <a:solidFill>
                <a:schemeClr val="tx1">
                  <a:lumMod val="65000"/>
                  <a:lumOff val="35000"/>
                </a:schemeClr>
              </a:solidFill>
              <a:cs typeface="Arial" pitchFamily="34" charset="0"/>
            </a:endParaRPr>
          </a:p>
        </p:txBody>
      </p:sp>
      <p:pic>
        <p:nvPicPr>
          <p:cNvPr id="16" name="Picture 15" descr="A close up of a map&#10;&#10;Description generated with very high confidence">
            <a:extLst>
              <a:ext uri="{FF2B5EF4-FFF2-40B4-BE49-F238E27FC236}">
                <a16:creationId xmlns:a16="http://schemas.microsoft.com/office/drawing/2014/main" id="{14A9B6B7-C01E-46E3-B910-5CD9B4AEF7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84491" y="10774656"/>
            <a:ext cx="7054025" cy="2879044"/>
          </a:xfrm>
          <a:prstGeom prst="rect">
            <a:avLst/>
          </a:prstGeom>
        </p:spPr>
      </p:pic>
      <p:pic>
        <p:nvPicPr>
          <p:cNvPr id="18" name="Picture 17" descr="A picture containing clipart&#10;&#10;Description generated with high confidence">
            <a:extLst>
              <a:ext uri="{FF2B5EF4-FFF2-40B4-BE49-F238E27FC236}">
                <a16:creationId xmlns:a16="http://schemas.microsoft.com/office/drawing/2014/main" id="{6FD0C0C8-08F9-468E-9BA0-2B8BD901A7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1684" y="2371958"/>
            <a:ext cx="5351553" cy="2245042"/>
          </a:xfrm>
          <a:prstGeom prst="rect">
            <a:avLst/>
          </a:prstGeom>
        </p:spPr>
      </p:pic>
      <p:pic>
        <p:nvPicPr>
          <p:cNvPr id="20" name="Picture 19" descr="A picture containing book, text&#10;&#10;Description generated with high confidence">
            <a:extLst>
              <a:ext uri="{FF2B5EF4-FFF2-40B4-BE49-F238E27FC236}">
                <a16:creationId xmlns:a16="http://schemas.microsoft.com/office/drawing/2014/main" id="{47E2B097-2DFF-4E40-8942-DE243302AC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724849" y="2053282"/>
            <a:ext cx="3155648" cy="3190711"/>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906F63F6-E84F-430D-86C0-856121FFAB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913802" y="2053283"/>
            <a:ext cx="3067402" cy="3067402"/>
          </a:xfrm>
          <a:prstGeom prst="rect">
            <a:avLst/>
          </a:prstGeom>
        </p:spPr>
      </p:pic>
      <p:pic>
        <p:nvPicPr>
          <p:cNvPr id="26" name="Picture 25">
            <a:extLst>
              <a:ext uri="{FF2B5EF4-FFF2-40B4-BE49-F238E27FC236}">
                <a16:creationId xmlns:a16="http://schemas.microsoft.com/office/drawing/2014/main" id="{B7A22105-65F5-4526-BCFB-860A391A998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02" y="1471409"/>
            <a:ext cx="4015560" cy="4015560"/>
          </a:xfrm>
          <a:prstGeom prst="rect">
            <a:avLst/>
          </a:prstGeom>
        </p:spPr>
      </p:pic>
    </p:spTree>
    <p:extLst>
      <p:ext uri="{BB962C8B-B14F-4D97-AF65-F5344CB8AC3E}">
        <p14:creationId xmlns:p14="http://schemas.microsoft.com/office/powerpoint/2010/main" val="21509164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5160</TotalTime>
  <Words>1160</Words>
  <Application>Microsoft Office PowerPoint</Application>
  <PresentationFormat>Custom</PresentationFormat>
  <Paragraphs>175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Arial Rounded MT Bold</vt:lpstr>
      <vt:lpstr>Calibri</vt:lpstr>
      <vt:lpstr>Cambria Math</vt:lpstr>
      <vt:lpstr>Times New Roman</vt:lpstr>
      <vt:lpstr>Office Theme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Jes S</cp:lastModifiedBy>
  <cp:revision>110</cp:revision>
  <dcterms:modified xsi:type="dcterms:W3CDTF">2018-08-06T18:50:52Z</dcterms:modified>
  <cp:category>research posters template</cp:category>
</cp:coreProperties>
</file>