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61" r:id="rId3"/>
    <p:sldId id="274" r:id="rId4"/>
    <p:sldId id="277" r:id="rId5"/>
    <p:sldId id="276" r:id="rId6"/>
    <p:sldId id="275" r:id="rId7"/>
    <p:sldId id="278" r:id="rId8"/>
    <p:sldId id="289" r:id="rId9"/>
    <p:sldId id="273" r:id="rId10"/>
    <p:sldId id="280" r:id="rId11"/>
    <p:sldId id="260" r:id="rId12"/>
    <p:sldId id="281" r:id="rId13"/>
    <p:sldId id="286" r:id="rId14"/>
    <p:sldId id="285" r:id="rId15"/>
    <p:sldId id="284" r:id="rId16"/>
    <p:sldId id="288" r:id="rId17"/>
    <p:sldId id="290" r:id="rId18"/>
    <p:sldId id="293" r:id="rId19"/>
    <p:sldId id="291" r:id="rId20"/>
    <p:sldId id="292" r:id="rId21"/>
    <p:sldId id="294" r:id="rId22"/>
    <p:sldId id="29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5D9E"/>
    <a:srgbClr val="BA7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6692" autoAdjust="0"/>
  </p:normalViewPr>
  <p:slideViewPr>
    <p:cSldViewPr snapToGrid="0">
      <p:cViewPr varScale="1">
        <p:scale>
          <a:sx n="72" d="100"/>
          <a:sy n="72" d="100"/>
        </p:scale>
        <p:origin x="7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EE71F-01E2-4805-9362-CA6D5D2F43B1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483E167-AC08-4C2C-954E-8EC1AAAAF1B9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Measurement techniques</a:t>
          </a:r>
        </a:p>
      </dgm:t>
    </dgm:pt>
    <dgm:pt modelId="{D5D78D98-95BF-4947-A5B5-43D98B00B1E6}" type="parTrans" cxnId="{6AC009E9-73E0-4546-B167-D1C8498C75E1}">
      <dgm:prSet/>
      <dgm:spPr/>
      <dgm:t>
        <a:bodyPr/>
        <a:lstStyle/>
        <a:p>
          <a:endParaRPr lang="en-US"/>
        </a:p>
      </dgm:t>
    </dgm:pt>
    <dgm:pt modelId="{7B7EF03E-5509-477B-ACE5-0F5DA5800378}" type="sibTrans" cxnId="{6AC009E9-73E0-4546-B167-D1C8498C75E1}">
      <dgm:prSet/>
      <dgm:spPr/>
      <dgm:t>
        <a:bodyPr/>
        <a:lstStyle/>
        <a:p>
          <a:endParaRPr lang="en-US"/>
        </a:p>
      </dgm:t>
    </dgm:pt>
    <dgm:pt modelId="{26FA9715-FC48-4385-8226-2A7E1902E04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Methods</a:t>
          </a:r>
        </a:p>
      </dgm:t>
    </dgm:pt>
    <dgm:pt modelId="{4B133B1C-907A-4C6A-8CE5-F26B25BD349D}" type="parTrans" cxnId="{80D6CA8F-1266-443D-8AEC-8ECB170234BB}">
      <dgm:prSet/>
      <dgm:spPr/>
      <dgm:t>
        <a:bodyPr/>
        <a:lstStyle/>
        <a:p>
          <a:endParaRPr lang="en-US"/>
        </a:p>
      </dgm:t>
    </dgm:pt>
    <dgm:pt modelId="{D8D2FD49-6C58-49B6-8E46-7E01E94261CD}" type="sibTrans" cxnId="{80D6CA8F-1266-443D-8AEC-8ECB170234BB}">
      <dgm:prSet/>
      <dgm:spPr/>
      <dgm:t>
        <a:bodyPr/>
        <a:lstStyle/>
        <a:p>
          <a:endParaRPr lang="en-US"/>
        </a:p>
      </dgm:t>
    </dgm:pt>
    <dgm:pt modelId="{6D9E2781-AD0F-40C3-A63D-361426F0C62B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Introduction to Soap films</a:t>
          </a:r>
        </a:p>
      </dgm:t>
    </dgm:pt>
    <dgm:pt modelId="{9A002B2B-DD02-4771-9876-BFCD2B468371}" type="parTrans" cxnId="{98CDAC96-F4EB-492C-BD71-4A0EDBABC19F}">
      <dgm:prSet/>
      <dgm:spPr/>
      <dgm:t>
        <a:bodyPr/>
        <a:lstStyle/>
        <a:p>
          <a:endParaRPr lang="en-US"/>
        </a:p>
      </dgm:t>
    </dgm:pt>
    <dgm:pt modelId="{9E24F02D-37B4-4E07-ABBF-80AD363D96D0}" type="sibTrans" cxnId="{98CDAC96-F4EB-492C-BD71-4A0EDBABC19F}">
      <dgm:prSet/>
      <dgm:spPr/>
      <dgm:t>
        <a:bodyPr/>
        <a:lstStyle/>
        <a:p>
          <a:endParaRPr lang="en-US"/>
        </a:p>
      </dgm:t>
    </dgm:pt>
    <dgm:pt modelId="{3F43887B-2B40-444A-8F40-B863B00F69F1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References</a:t>
          </a:r>
        </a:p>
      </dgm:t>
    </dgm:pt>
    <dgm:pt modelId="{8FA50AEA-D9CF-4A7A-9E29-82DD88B5EB42}" type="parTrans" cxnId="{68B0E27A-3593-410B-8752-FBE315B1A8DA}">
      <dgm:prSet/>
      <dgm:spPr/>
      <dgm:t>
        <a:bodyPr/>
        <a:lstStyle/>
        <a:p>
          <a:endParaRPr lang="en-US"/>
        </a:p>
      </dgm:t>
    </dgm:pt>
    <dgm:pt modelId="{53519E1F-6D5E-4FCD-B230-51C784DE5CFE}" type="sibTrans" cxnId="{68B0E27A-3593-410B-8752-FBE315B1A8DA}">
      <dgm:prSet/>
      <dgm:spPr/>
      <dgm:t>
        <a:bodyPr/>
        <a:lstStyle/>
        <a:p>
          <a:endParaRPr lang="en-US"/>
        </a:p>
      </dgm:t>
    </dgm:pt>
    <dgm:pt modelId="{BE5450D9-3516-4601-8DC0-9F40E39C950A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2-dimensional flow</a:t>
          </a:r>
        </a:p>
      </dgm:t>
    </dgm:pt>
    <dgm:pt modelId="{E0B8F17A-3B78-4880-959D-F4C0E65FCE4A}" type="parTrans" cxnId="{47AD4166-7405-49BB-B759-50356B779919}">
      <dgm:prSet/>
      <dgm:spPr/>
      <dgm:t>
        <a:bodyPr/>
        <a:lstStyle/>
        <a:p>
          <a:endParaRPr lang="en-US"/>
        </a:p>
      </dgm:t>
    </dgm:pt>
    <dgm:pt modelId="{D39906DC-718C-4F50-A8DB-AF2DA4CC2BEC}" type="sibTrans" cxnId="{47AD4166-7405-49BB-B759-50356B779919}">
      <dgm:prSet/>
      <dgm:spPr/>
      <dgm:t>
        <a:bodyPr/>
        <a:lstStyle/>
        <a:p>
          <a:endParaRPr lang="en-US"/>
        </a:p>
      </dgm:t>
    </dgm:pt>
    <dgm:pt modelId="{1F725D33-DD3A-4750-B8DB-8C5536AC7E77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Future research</a:t>
          </a:r>
        </a:p>
      </dgm:t>
    </dgm:pt>
    <dgm:pt modelId="{5B4C12FC-BB31-442B-939E-A1C7EB7ACAC6}" type="parTrans" cxnId="{B6EE782D-F3E2-4093-8549-5F5BECD8F11B}">
      <dgm:prSet/>
      <dgm:spPr/>
      <dgm:t>
        <a:bodyPr/>
        <a:lstStyle/>
        <a:p>
          <a:endParaRPr lang="en-US"/>
        </a:p>
      </dgm:t>
    </dgm:pt>
    <dgm:pt modelId="{72D3985D-382F-437B-BE27-95BFB121E697}" type="sibTrans" cxnId="{B6EE782D-F3E2-4093-8549-5F5BECD8F11B}">
      <dgm:prSet/>
      <dgm:spPr/>
      <dgm:t>
        <a:bodyPr/>
        <a:lstStyle/>
        <a:p>
          <a:endParaRPr lang="en-US"/>
        </a:p>
      </dgm:t>
    </dgm:pt>
    <dgm:pt modelId="{798FD534-BB99-4D53-8F4B-7FF264435BF3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/>
            <a:t>Turbulence </a:t>
          </a:r>
          <a:endParaRPr lang="en-US" dirty="0"/>
        </a:p>
      </dgm:t>
    </dgm:pt>
    <dgm:pt modelId="{A16C5D22-12E1-4F90-8B9F-267120B59EB3}" type="parTrans" cxnId="{60CEFB76-B9D4-4120-A97D-3895EFDD674E}">
      <dgm:prSet/>
      <dgm:spPr/>
      <dgm:t>
        <a:bodyPr/>
        <a:lstStyle/>
        <a:p>
          <a:endParaRPr lang="en-US"/>
        </a:p>
      </dgm:t>
    </dgm:pt>
    <dgm:pt modelId="{8A7DD31D-2837-45D7-BA1B-A1B38682DF6D}" type="sibTrans" cxnId="{60CEFB76-B9D4-4120-A97D-3895EFDD674E}">
      <dgm:prSet/>
      <dgm:spPr/>
      <dgm:t>
        <a:bodyPr/>
        <a:lstStyle/>
        <a:p>
          <a:endParaRPr lang="en-US"/>
        </a:p>
      </dgm:t>
    </dgm:pt>
    <dgm:pt modelId="{F8B7496B-0295-4F32-8EFE-14D61D891223}" type="pres">
      <dgm:prSet presAssocID="{806EE71F-01E2-4805-9362-CA6D5D2F43B1}" presName="linear" presStyleCnt="0">
        <dgm:presLayoutVars>
          <dgm:animLvl val="lvl"/>
          <dgm:resizeHandles val="exact"/>
        </dgm:presLayoutVars>
      </dgm:prSet>
      <dgm:spPr/>
    </dgm:pt>
    <dgm:pt modelId="{59DF422F-E3FB-4568-ADD7-912D28401B42}" type="pres">
      <dgm:prSet presAssocID="{BE5450D9-3516-4601-8DC0-9F40E39C950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3FD44B5-9E8A-42C3-BABA-C1CFD0F893D1}" type="pres">
      <dgm:prSet presAssocID="{D39906DC-718C-4F50-A8DB-AF2DA4CC2BEC}" presName="spacer" presStyleCnt="0"/>
      <dgm:spPr/>
    </dgm:pt>
    <dgm:pt modelId="{DD0A2B14-54CD-49C7-B629-D030A651034F}" type="pres">
      <dgm:prSet presAssocID="{798FD534-BB99-4D53-8F4B-7FF264435BF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C869777-624A-481C-B8A0-2DB8A958D794}" type="pres">
      <dgm:prSet presAssocID="{8A7DD31D-2837-45D7-BA1B-A1B38682DF6D}" presName="spacer" presStyleCnt="0"/>
      <dgm:spPr/>
    </dgm:pt>
    <dgm:pt modelId="{02F7EE8C-DC9F-462D-A47F-0D98B842F2D0}" type="pres">
      <dgm:prSet presAssocID="{6D9E2781-AD0F-40C3-A63D-361426F0C62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1DA84D1-2068-423B-B512-294BEB71D10D}" type="pres">
      <dgm:prSet presAssocID="{9E24F02D-37B4-4E07-ABBF-80AD363D96D0}" presName="spacer" presStyleCnt="0"/>
      <dgm:spPr/>
    </dgm:pt>
    <dgm:pt modelId="{9F901BE5-FD4B-4F79-ADDA-48D45A83A1C6}" type="pres">
      <dgm:prSet presAssocID="{26FA9715-FC48-4385-8226-2A7E1902E04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3140A19-0ECA-4BD8-A512-7038566327A4}" type="pres">
      <dgm:prSet presAssocID="{D8D2FD49-6C58-49B6-8E46-7E01E94261CD}" presName="spacer" presStyleCnt="0"/>
      <dgm:spPr/>
    </dgm:pt>
    <dgm:pt modelId="{DADD53BE-DDFB-4BB2-93EC-B343CB9EF7A3}" type="pres">
      <dgm:prSet presAssocID="{1483E167-AC08-4C2C-954E-8EC1AAAAF1B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5FE44A7-9B5E-431C-A6F3-E4E3BE83910D}" type="pres">
      <dgm:prSet presAssocID="{7B7EF03E-5509-477B-ACE5-0F5DA5800378}" presName="spacer" presStyleCnt="0"/>
      <dgm:spPr/>
    </dgm:pt>
    <dgm:pt modelId="{70FFA84E-F46A-409F-9B82-D824871B0DBB}" type="pres">
      <dgm:prSet presAssocID="{1F725D33-DD3A-4750-B8DB-8C5536AC7E7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E4068A7-97A9-46DC-B4E5-5C21BCA9AAA8}" type="pres">
      <dgm:prSet presAssocID="{72D3985D-382F-437B-BE27-95BFB121E697}" presName="spacer" presStyleCnt="0"/>
      <dgm:spPr/>
    </dgm:pt>
    <dgm:pt modelId="{8698FC5D-9C66-4BF8-9E2E-1E2B51CFB029}" type="pres">
      <dgm:prSet presAssocID="{3F43887B-2B40-444A-8F40-B863B00F69F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6EE782D-F3E2-4093-8549-5F5BECD8F11B}" srcId="{806EE71F-01E2-4805-9362-CA6D5D2F43B1}" destId="{1F725D33-DD3A-4750-B8DB-8C5536AC7E77}" srcOrd="5" destOrd="0" parTransId="{5B4C12FC-BB31-442B-939E-A1C7EB7ACAC6}" sibTransId="{72D3985D-382F-437B-BE27-95BFB121E697}"/>
    <dgm:cxn modelId="{47AD4166-7405-49BB-B759-50356B779919}" srcId="{806EE71F-01E2-4805-9362-CA6D5D2F43B1}" destId="{BE5450D9-3516-4601-8DC0-9F40E39C950A}" srcOrd="0" destOrd="0" parTransId="{E0B8F17A-3B78-4880-959D-F4C0E65FCE4A}" sibTransId="{D39906DC-718C-4F50-A8DB-AF2DA4CC2BEC}"/>
    <dgm:cxn modelId="{60CEFB76-B9D4-4120-A97D-3895EFDD674E}" srcId="{806EE71F-01E2-4805-9362-CA6D5D2F43B1}" destId="{798FD534-BB99-4D53-8F4B-7FF264435BF3}" srcOrd="1" destOrd="0" parTransId="{A16C5D22-12E1-4F90-8B9F-267120B59EB3}" sibTransId="{8A7DD31D-2837-45D7-BA1B-A1B38682DF6D}"/>
    <dgm:cxn modelId="{68B0E27A-3593-410B-8752-FBE315B1A8DA}" srcId="{806EE71F-01E2-4805-9362-CA6D5D2F43B1}" destId="{3F43887B-2B40-444A-8F40-B863B00F69F1}" srcOrd="6" destOrd="0" parTransId="{8FA50AEA-D9CF-4A7A-9E29-82DD88B5EB42}" sibTransId="{53519E1F-6D5E-4FCD-B230-51C784DE5CFE}"/>
    <dgm:cxn modelId="{6B297B81-C0C0-409A-8506-2F8259897BB9}" type="presOf" srcId="{1F725D33-DD3A-4750-B8DB-8C5536AC7E77}" destId="{70FFA84E-F46A-409F-9B82-D824871B0DBB}" srcOrd="0" destOrd="0" presId="urn:microsoft.com/office/officeart/2005/8/layout/vList2"/>
    <dgm:cxn modelId="{2A2F558B-67E6-4FC9-B98D-5EC994FF3292}" type="presOf" srcId="{798FD534-BB99-4D53-8F4B-7FF264435BF3}" destId="{DD0A2B14-54CD-49C7-B629-D030A651034F}" srcOrd="0" destOrd="0" presId="urn:microsoft.com/office/officeart/2005/8/layout/vList2"/>
    <dgm:cxn modelId="{80D6CA8F-1266-443D-8AEC-8ECB170234BB}" srcId="{806EE71F-01E2-4805-9362-CA6D5D2F43B1}" destId="{26FA9715-FC48-4385-8226-2A7E1902E04C}" srcOrd="3" destOrd="0" parTransId="{4B133B1C-907A-4C6A-8CE5-F26B25BD349D}" sibTransId="{D8D2FD49-6C58-49B6-8E46-7E01E94261CD}"/>
    <dgm:cxn modelId="{98CDAC96-F4EB-492C-BD71-4A0EDBABC19F}" srcId="{806EE71F-01E2-4805-9362-CA6D5D2F43B1}" destId="{6D9E2781-AD0F-40C3-A63D-361426F0C62B}" srcOrd="2" destOrd="0" parTransId="{9A002B2B-DD02-4771-9876-BFCD2B468371}" sibTransId="{9E24F02D-37B4-4E07-ABBF-80AD363D96D0}"/>
    <dgm:cxn modelId="{7502E59F-75D5-4A29-8B1F-4AD959A81FAF}" type="presOf" srcId="{1483E167-AC08-4C2C-954E-8EC1AAAAF1B9}" destId="{DADD53BE-DDFB-4BB2-93EC-B343CB9EF7A3}" srcOrd="0" destOrd="0" presId="urn:microsoft.com/office/officeart/2005/8/layout/vList2"/>
    <dgm:cxn modelId="{49FFF8A3-54E4-4918-848E-D193955182F5}" type="presOf" srcId="{3F43887B-2B40-444A-8F40-B863B00F69F1}" destId="{8698FC5D-9C66-4BF8-9E2E-1E2B51CFB029}" srcOrd="0" destOrd="0" presId="urn:microsoft.com/office/officeart/2005/8/layout/vList2"/>
    <dgm:cxn modelId="{9B7DD5AF-7743-41E4-838D-B5DF9AAF6B7E}" type="presOf" srcId="{BE5450D9-3516-4601-8DC0-9F40E39C950A}" destId="{59DF422F-E3FB-4568-ADD7-912D28401B42}" srcOrd="0" destOrd="0" presId="urn:microsoft.com/office/officeart/2005/8/layout/vList2"/>
    <dgm:cxn modelId="{B64F35B2-4C8F-48EA-9A6E-B1266CD049FF}" type="presOf" srcId="{6D9E2781-AD0F-40C3-A63D-361426F0C62B}" destId="{02F7EE8C-DC9F-462D-A47F-0D98B842F2D0}" srcOrd="0" destOrd="0" presId="urn:microsoft.com/office/officeart/2005/8/layout/vList2"/>
    <dgm:cxn modelId="{3656E9C3-DF98-493A-BBA8-66E58645B3E2}" type="presOf" srcId="{806EE71F-01E2-4805-9362-CA6D5D2F43B1}" destId="{F8B7496B-0295-4F32-8EFE-14D61D891223}" srcOrd="0" destOrd="0" presId="urn:microsoft.com/office/officeart/2005/8/layout/vList2"/>
    <dgm:cxn modelId="{6AC009E9-73E0-4546-B167-D1C8498C75E1}" srcId="{806EE71F-01E2-4805-9362-CA6D5D2F43B1}" destId="{1483E167-AC08-4C2C-954E-8EC1AAAAF1B9}" srcOrd="4" destOrd="0" parTransId="{D5D78D98-95BF-4947-A5B5-43D98B00B1E6}" sibTransId="{7B7EF03E-5509-477B-ACE5-0F5DA5800378}"/>
    <dgm:cxn modelId="{87DA9BF1-7918-45C2-8D1C-F7309EDF62E0}" type="presOf" srcId="{26FA9715-FC48-4385-8226-2A7E1902E04C}" destId="{9F901BE5-FD4B-4F79-ADDA-48D45A83A1C6}" srcOrd="0" destOrd="0" presId="urn:microsoft.com/office/officeart/2005/8/layout/vList2"/>
    <dgm:cxn modelId="{EAE340B3-C15B-4DE6-AECC-DC139C22AFE8}" type="presParOf" srcId="{F8B7496B-0295-4F32-8EFE-14D61D891223}" destId="{59DF422F-E3FB-4568-ADD7-912D28401B42}" srcOrd="0" destOrd="0" presId="urn:microsoft.com/office/officeart/2005/8/layout/vList2"/>
    <dgm:cxn modelId="{17ED6984-5B40-43C1-B059-860A269630CE}" type="presParOf" srcId="{F8B7496B-0295-4F32-8EFE-14D61D891223}" destId="{03FD44B5-9E8A-42C3-BABA-C1CFD0F893D1}" srcOrd="1" destOrd="0" presId="urn:microsoft.com/office/officeart/2005/8/layout/vList2"/>
    <dgm:cxn modelId="{7E549918-F1D6-4BCA-AF82-617034584EDD}" type="presParOf" srcId="{F8B7496B-0295-4F32-8EFE-14D61D891223}" destId="{DD0A2B14-54CD-49C7-B629-D030A651034F}" srcOrd="2" destOrd="0" presId="urn:microsoft.com/office/officeart/2005/8/layout/vList2"/>
    <dgm:cxn modelId="{E61E1DCD-E5A2-4DA8-83FC-0ED864D51A7A}" type="presParOf" srcId="{F8B7496B-0295-4F32-8EFE-14D61D891223}" destId="{DC869777-624A-481C-B8A0-2DB8A958D794}" srcOrd="3" destOrd="0" presId="urn:microsoft.com/office/officeart/2005/8/layout/vList2"/>
    <dgm:cxn modelId="{3AECF3A5-7B3A-475F-A915-12AA8FD5CCB7}" type="presParOf" srcId="{F8B7496B-0295-4F32-8EFE-14D61D891223}" destId="{02F7EE8C-DC9F-462D-A47F-0D98B842F2D0}" srcOrd="4" destOrd="0" presId="urn:microsoft.com/office/officeart/2005/8/layout/vList2"/>
    <dgm:cxn modelId="{AB214EDE-D170-4CA3-A7E6-3C1A82401FC6}" type="presParOf" srcId="{F8B7496B-0295-4F32-8EFE-14D61D891223}" destId="{C1DA84D1-2068-423B-B512-294BEB71D10D}" srcOrd="5" destOrd="0" presId="urn:microsoft.com/office/officeart/2005/8/layout/vList2"/>
    <dgm:cxn modelId="{BA535165-5390-4017-800C-52C4AFD0E9AB}" type="presParOf" srcId="{F8B7496B-0295-4F32-8EFE-14D61D891223}" destId="{9F901BE5-FD4B-4F79-ADDA-48D45A83A1C6}" srcOrd="6" destOrd="0" presId="urn:microsoft.com/office/officeart/2005/8/layout/vList2"/>
    <dgm:cxn modelId="{94242822-953B-4423-8F56-E0C2D65B4DC3}" type="presParOf" srcId="{F8B7496B-0295-4F32-8EFE-14D61D891223}" destId="{83140A19-0ECA-4BD8-A512-7038566327A4}" srcOrd="7" destOrd="0" presId="urn:microsoft.com/office/officeart/2005/8/layout/vList2"/>
    <dgm:cxn modelId="{6BBD39B2-8F98-4B73-87AD-9121A4F4CCBB}" type="presParOf" srcId="{F8B7496B-0295-4F32-8EFE-14D61D891223}" destId="{DADD53BE-DDFB-4BB2-93EC-B343CB9EF7A3}" srcOrd="8" destOrd="0" presId="urn:microsoft.com/office/officeart/2005/8/layout/vList2"/>
    <dgm:cxn modelId="{824E4159-2649-40CD-84E0-6DB086620E4C}" type="presParOf" srcId="{F8B7496B-0295-4F32-8EFE-14D61D891223}" destId="{B5FE44A7-9B5E-431C-A6F3-E4E3BE83910D}" srcOrd="9" destOrd="0" presId="urn:microsoft.com/office/officeart/2005/8/layout/vList2"/>
    <dgm:cxn modelId="{5ACBB0A3-98C0-475A-9904-C2185478895C}" type="presParOf" srcId="{F8B7496B-0295-4F32-8EFE-14D61D891223}" destId="{70FFA84E-F46A-409F-9B82-D824871B0DBB}" srcOrd="10" destOrd="0" presId="urn:microsoft.com/office/officeart/2005/8/layout/vList2"/>
    <dgm:cxn modelId="{A0458579-99C2-42BE-87DA-51CC1B0CD36E}" type="presParOf" srcId="{F8B7496B-0295-4F32-8EFE-14D61D891223}" destId="{FE4068A7-97A9-46DC-B4E5-5C21BCA9AAA8}" srcOrd="11" destOrd="0" presId="urn:microsoft.com/office/officeart/2005/8/layout/vList2"/>
    <dgm:cxn modelId="{A072687D-88FB-46DC-A2F7-0E7B057F43D9}" type="presParOf" srcId="{F8B7496B-0295-4F32-8EFE-14D61D891223}" destId="{8698FC5D-9C66-4BF8-9E2E-1E2B51CFB02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F422F-E3FB-4568-ADD7-912D28401B42}">
      <dsp:nvSpPr>
        <dsp:cNvPr id="0" name=""/>
        <dsp:cNvSpPr/>
      </dsp:nvSpPr>
      <dsp:spPr>
        <a:xfrm>
          <a:off x="0" y="265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2-dimensional flow</a:t>
          </a:r>
        </a:p>
      </dsp:txBody>
      <dsp:txXfrm>
        <a:off x="28957" y="31614"/>
        <a:ext cx="6625460" cy="535276"/>
      </dsp:txXfrm>
    </dsp:sp>
    <dsp:sp modelId="{DD0A2B14-54CD-49C7-B629-D030A651034F}">
      <dsp:nvSpPr>
        <dsp:cNvPr id="0" name=""/>
        <dsp:cNvSpPr/>
      </dsp:nvSpPr>
      <dsp:spPr>
        <a:xfrm>
          <a:off x="0" y="67072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Turbulence </a:t>
          </a:r>
          <a:endParaRPr lang="en-US" sz="2600" kern="1200" dirty="0"/>
        </a:p>
      </dsp:txBody>
      <dsp:txXfrm>
        <a:off x="28957" y="699684"/>
        <a:ext cx="6625460" cy="535276"/>
      </dsp:txXfrm>
    </dsp:sp>
    <dsp:sp modelId="{02F7EE8C-DC9F-462D-A47F-0D98B842F2D0}">
      <dsp:nvSpPr>
        <dsp:cNvPr id="0" name=""/>
        <dsp:cNvSpPr/>
      </dsp:nvSpPr>
      <dsp:spPr>
        <a:xfrm>
          <a:off x="0" y="133879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Introduction to Soap films</a:t>
          </a:r>
        </a:p>
      </dsp:txBody>
      <dsp:txXfrm>
        <a:off x="28957" y="1367754"/>
        <a:ext cx="6625460" cy="535276"/>
      </dsp:txXfrm>
    </dsp:sp>
    <dsp:sp modelId="{9F901BE5-FD4B-4F79-ADDA-48D45A83A1C6}">
      <dsp:nvSpPr>
        <dsp:cNvPr id="0" name=""/>
        <dsp:cNvSpPr/>
      </dsp:nvSpPr>
      <dsp:spPr>
        <a:xfrm>
          <a:off x="0" y="200686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Methods</a:t>
          </a:r>
        </a:p>
      </dsp:txBody>
      <dsp:txXfrm>
        <a:off x="28957" y="2035824"/>
        <a:ext cx="6625460" cy="535276"/>
      </dsp:txXfrm>
    </dsp:sp>
    <dsp:sp modelId="{DADD53BE-DDFB-4BB2-93EC-B343CB9EF7A3}">
      <dsp:nvSpPr>
        <dsp:cNvPr id="0" name=""/>
        <dsp:cNvSpPr/>
      </dsp:nvSpPr>
      <dsp:spPr>
        <a:xfrm>
          <a:off x="0" y="267493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Measurement techniques</a:t>
          </a:r>
        </a:p>
      </dsp:txBody>
      <dsp:txXfrm>
        <a:off x="28957" y="2703894"/>
        <a:ext cx="6625460" cy="535276"/>
      </dsp:txXfrm>
    </dsp:sp>
    <dsp:sp modelId="{70FFA84E-F46A-409F-9B82-D824871B0DBB}">
      <dsp:nvSpPr>
        <dsp:cNvPr id="0" name=""/>
        <dsp:cNvSpPr/>
      </dsp:nvSpPr>
      <dsp:spPr>
        <a:xfrm>
          <a:off x="0" y="334300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Future research</a:t>
          </a:r>
        </a:p>
      </dsp:txBody>
      <dsp:txXfrm>
        <a:off x="28957" y="3371964"/>
        <a:ext cx="6625460" cy="535276"/>
      </dsp:txXfrm>
    </dsp:sp>
    <dsp:sp modelId="{8698FC5D-9C66-4BF8-9E2E-1E2B51CFB029}">
      <dsp:nvSpPr>
        <dsp:cNvPr id="0" name=""/>
        <dsp:cNvSpPr/>
      </dsp:nvSpPr>
      <dsp:spPr>
        <a:xfrm>
          <a:off x="0" y="4011077"/>
          <a:ext cx="6683374" cy="59319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References</a:t>
          </a:r>
        </a:p>
      </dsp:txBody>
      <dsp:txXfrm>
        <a:off x="28957" y="4040034"/>
        <a:ext cx="6625460" cy="535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B85C7-7602-4AFF-B8EF-3121719E600A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9948-78C6-4FE9-8440-614C2A56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9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4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61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to medium we will be using for 2D flow analysis : soap films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59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Sets of concave mirrors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Scattering volume and point source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80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Shadowgraphing</a:t>
            </a:r>
            <a:r>
              <a:rPr lang="en-US" dirty="0"/>
              <a:t> – info needed; machine learning – patter recognition to identify relationships through various scenarios, feed data to train the model for future simulations, identifies data relationships;  state of the environment creating a need for extreme conditions to be accounted for – need for more details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4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Breakdown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Fundamentals of 2D flow and its various applications.  (what is it? Why should I care?)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8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it and why should I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4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it and why should I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5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Diagram: flow through a given region in </a:t>
            </a:r>
            <a:r>
              <a:rPr lang="en-US" dirty="0" err="1"/>
              <a:t>eulerian</a:t>
            </a:r>
            <a:r>
              <a:rPr lang="en-US" dirty="0"/>
              <a:t> coordinates for incompressible viscous fluid 	Atmospheric analysis:  thickness few tens of kilometers; however, lateral extent ranges to the tens of thousands km.  advance science behind hurricane intensity forecasting	Oceanography:  ocean currents / flow patterns	microfluidics:  lab on a chip – support rapid developments in bio and biotech where manipulating small scale volumes is advantageous 		plasma: electron magnetohydrodynamic turbulence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02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connection between turbulence, flow velocity, viscosity, (above certain speed flow becomes turbulent).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8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Mathematical model that describes the way an incompressible viscous fluid flows, must consider boundary conditions to solve these equations, and solve along with continuity equation    		[</a:t>
            </a:r>
            <a:r>
              <a:rPr lang="en-US" dirty="0" err="1"/>
              <a:t>Navier</a:t>
            </a:r>
            <a:r>
              <a:rPr lang="en-US" dirty="0"/>
              <a:t>-Stokes existence and smoothness problem]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9948-78C6-4FE9-8440-614C2A5661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1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6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14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327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87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9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90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6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9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0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9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4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9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8C733EA-28D3-4277-9C66-E3B1081BDF28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B742BE-9D28-4A20-8B77-98B20CEC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9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8.g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8.gif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59B6D-9F62-4D48-8A40-792AAB5EF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4035" y="1124125"/>
            <a:ext cx="8689976" cy="1844385"/>
          </a:xfrm>
        </p:spPr>
        <p:txBody>
          <a:bodyPr>
            <a:normAutofit/>
          </a:bodyPr>
          <a:lstStyle/>
          <a:p>
            <a:r>
              <a:rPr lang="en-US" sz="4000" dirty="0"/>
              <a:t>An Experimental Approach to 2-Dimensional Horizontal Flow Phenomena in Thin Films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47100-BE1F-4ECE-8B33-B3A58F39D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4035" y="3013746"/>
            <a:ext cx="8689976" cy="107888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</a:rPr>
              <a:t>Jesse Sanchez, 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Krishna Shah, Yanbao Ma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School of Engineering, University of California, Merced</a:t>
            </a:r>
          </a:p>
          <a:p>
            <a:pPr>
              <a:lnSpc>
                <a:spcPct val="110000"/>
              </a:lnSpc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ASPIRES</a:t>
            </a:r>
          </a:p>
          <a:p>
            <a:pPr>
              <a:lnSpc>
                <a:spcPct val="110000"/>
              </a:lnSpc>
            </a:pP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pic>
        <p:nvPicPr>
          <p:cNvPr id="15" name="Picture 1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4554008-13B6-4C68-B89D-39711E43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73" y="5478664"/>
            <a:ext cx="2830384" cy="1187380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9C959CA-40B4-4CAD-8A26-BC78708C1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161" y="5478664"/>
            <a:ext cx="1187380" cy="11873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B8DFAF-9BF1-4AE2-A745-56BA489E7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9" y="5478663"/>
            <a:ext cx="1187381" cy="1187381"/>
          </a:xfrm>
          <a:prstGeom prst="rect">
            <a:avLst/>
          </a:prstGeom>
        </p:spPr>
      </p:pic>
      <p:pic>
        <p:nvPicPr>
          <p:cNvPr id="41" name="Picture 40" descr="A picture containing light&#10;&#10;Description generated with high confidence">
            <a:extLst>
              <a:ext uri="{FF2B5EF4-FFF2-40B4-BE49-F238E27FC236}">
                <a16:creationId xmlns:a16="http://schemas.microsoft.com/office/drawing/2014/main" id="{03CC9CEB-855B-4519-8CD8-4260CFB63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06" y="5375698"/>
            <a:ext cx="1179921" cy="13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4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B23A-F7B7-48B1-9C48-7DBD0D0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1676"/>
            <a:ext cx="10364451" cy="1596177"/>
          </a:xfrm>
        </p:spPr>
        <p:txBody>
          <a:bodyPr/>
          <a:lstStyle/>
          <a:p>
            <a:r>
              <a:rPr lang="en-US" dirty="0" err="1"/>
              <a:t>navier</a:t>
            </a:r>
            <a:r>
              <a:rPr lang="en-US" dirty="0"/>
              <a:t>-stokes equations</a:t>
            </a:r>
          </a:p>
        </p:txBody>
      </p:sp>
      <p:pic>
        <p:nvPicPr>
          <p:cNvPr id="10" name="Content Placeholder 9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6C773E68-0FE3-4705-A454-5778A1D357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" y="2282880"/>
            <a:ext cx="5562995" cy="285560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3BC9-3D28-46BD-8342-563562209483}"/>
              </a:ext>
            </a:extLst>
          </p:cNvPr>
          <p:cNvSpPr txBox="1"/>
          <p:nvPr/>
        </p:nvSpPr>
        <p:spPr>
          <a:xfrm>
            <a:off x="533005" y="6022428"/>
            <a:ext cx="503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http://www.claymath.org/millennium-problems/navier%E2%80%93stokes-equation</a:t>
            </a:r>
            <a:endParaRPr lang="en-US" dirty="0"/>
          </a:p>
        </p:txBody>
      </p:sp>
      <p:pic>
        <p:nvPicPr>
          <p:cNvPr id="15" name="Picture 14" descr="A close up of a clock&#10;&#10;Description generated with high confidence">
            <a:extLst>
              <a:ext uri="{FF2B5EF4-FFF2-40B4-BE49-F238E27FC236}">
                <a16:creationId xmlns:a16="http://schemas.microsoft.com/office/drawing/2014/main" id="{BD342E34-FEB2-4562-98BB-AE7315896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94" y="2864862"/>
            <a:ext cx="4815840" cy="169164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5210743C-144C-48FB-814C-80957A04A28B}"/>
              </a:ext>
            </a:extLst>
          </p:cNvPr>
          <p:cNvSpPr/>
          <p:nvPr/>
        </p:nvSpPr>
        <p:spPr>
          <a:xfrm>
            <a:off x="6163715" y="3324007"/>
            <a:ext cx="611725" cy="773349"/>
          </a:xfrm>
          <a:prstGeom prst="rightArrow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2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8BF4EE1-3262-4AA4-9EB9-D39B81857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45" y="2024068"/>
            <a:ext cx="3427091" cy="281878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F2D06-8505-4E02-9EDB-A728EC7F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40831"/>
            <a:ext cx="6564205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Soap films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E166D-D391-4D5B-BF66-DFCFBFCF1783}"/>
              </a:ext>
            </a:extLst>
          </p:cNvPr>
          <p:cNvSpPr txBox="1"/>
          <p:nvPr/>
        </p:nvSpPr>
        <p:spPr>
          <a:xfrm>
            <a:off x="913774" y="2367092"/>
            <a:ext cx="6564207" cy="388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/>
              <a:t>thin sheet of water protected by two monolayers of surfactant molecules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/>
              <a:t>Surfactants endow film with elasticity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/>
              <a:t>Marginal regeneration allows film to cling to rigid bodies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/>
              <a:t>Surface layers exhibit liquid-like behavior moving with interstitial fluid</a:t>
            </a:r>
          </a:p>
        </p:txBody>
      </p:sp>
    </p:spTree>
    <p:extLst>
      <p:ext uri="{BB962C8B-B14F-4D97-AF65-F5344CB8AC3E}">
        <p14:creationId xmlns:p14="http://schemas.microsoft.com/office/powerpoint/2010/main" val="17920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DC4D-0943-4FC4-BA07-02ECDC66D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812" y="2256784"/>
            <a:ext cx="4167882" cy="2344433"/>
          </a:xfrm>
        </p:spPr>
      </p:pic>
    </p:spTree>
    <p:extLst>
      <p:ext uri="{BB962C8B-B14F-4D97-AF65-F5344CB8AC3E}">
        <p14:creationId xmlns:p14="http://schemas.microsoft.com/office/powerpoint/2010/main" val="99311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DC4D-0943-4FC4-BA07-02ECDC66D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812" y="2256784"/>
            <a:ext cx="4167882" cy="2344433"/>
          </a:xfrm>
        </p:spPr>
      </p:pic>
      <p:pic>
        <p:nvPicPr>
          <p:cNvPr id="7" name="Picture 6" descr="A picture containing floor, indoor&#10;&#10;Description generated with high confidence">
            <a:extLst>
              <a:ext uri="{FF2B5EF4-FFF2-40B4-BE49-F238E27FC236}">
                <a16:creationId xmlns:a16="http://schemas.microsoft.com/office/drawing/2014/main" id="{DDD6C61F-144A-49A2-9B91-E679ADA12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786" y="2256782"/>
            <a:ext cx="4167884" cy="234443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7BD10B7-849B-4EA3-8A63-D87D3992C3D9}"/>
              </a:ext>
            </a:extLst>
          </p:cNvPr>
          <p:cNvSpPr/>
          <p:nvPr/>
        </p:nvSpPr>
        <p:spPr>
          <a:xfrm>
            <a:off x="2803994" y="3001856"/>
            <a:ext cx="542959" cy="854287"/>
          </a:xfrm>
          <a:prstGeom prst="rightArrow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1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DC4D-0943-4FC4-BA07-02ECDC66D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812" y="2256784"/>
            <a:ext cx="4167882" cy="2344433"/>
          </a:xfrm>
        </p:spPr>
      </p:pic>
      <p:pic>
        <p:nvPicPr>
          <p:cNvPr id="7" name="Picture 6" descr="A picture containing floor, indoor&#10;&#10;Description generated with high confidence">
            <a:extLst>
              <a:ext uri="{FF2B5EF4-FFF2-40B4-BE49-F238E27FC236}">
                <a16:creationId xmlns:a16="http://schemas.microsoft.com/office/drawing/2014/main" id="{DDD6C61F-144A-49A2-9B91-E679ADA12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786" y="2256782"/>
            <a:ext cx="4167884" cy="2344435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4EF5846C-A12C-408C-BA74-0E037138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853" y="3339046"/>
            <a:ext cx="4167884" cy="234443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7BD10B7-849B-4EA3-8A63-D87D3992C3D9}"/>
              </a:ext>
            </a:extLst>
          </p:cNvPr>
          <p:cNvSpPr/>
          <p:nvPr/>
        </p:nvSpPr>
        <p:spPr>
          <a:xfrm>
            <a:off x="2803994" y="3001856"/>
            <a:ext cx="542959" cy="854287"/>
          </a:xfrm>
          <a:prstGeom prst="rightArrow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3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DC4D-0943-4FC4-BA07-02ECDC66D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812" y="2256784"/>
            <a:ext cx="4167882" cy="2344433"/>
          </a:xfrm>
        </p:spPr>
      </p:pic>
      <p:pic>
        <p:nvPicPr>
          <p:cNvPr id="7" name="Picture 6" descr="A picture containing floor, indoor&#10;&#10;Description generated with high confidence">
            <a:extLst>
              <a:ext uri="{FF2B5EF4-FFF2-40B4-BE49-F238E27FC236}">
                <a16:creationId xmlns:a16="http://schemas.microsoft.com/office/drawing/2014/main" id="{DDD6C61F-144A-49A2-9B91-E679ADA12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786" y="2256782"/>
            <a:ext cx="4167884" cy="2344435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4EF5846C-A12C-408C-BA74-0E037138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853" y="3339046"/>
            <a:ext cx="4167884" cy="2344436"/>
          </a:xfrm>
          <a:prstGeom prst="rect">
            <a:avLst/>
          </a:prstGeom>
        </p:spPr>
      </p:pic>
      <p:pic>
        <p:nvPicPr>
          <p:cNvPr id="11" name="Picture 10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A837D43-914E-4FA7-9212-807511B4C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64" y="1345057"/>
            <a:ext cx="4206023" cy="23658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7BD10B7-849B-4EA3-8A63-D87D3992C3D9}"/>
              </a:ext>
            </a:extLst>
          </p:cNvPr>
          <p:cNvSpPr/>
          <p:nvPr/>
        </p:nvSpPr>
        <p:spPr>
          <a:xfrm>
            <a:off x="2803994" y="3001856"/>
            <a:ext cx="542959" cy="854287"/>
          </a:xfrm>
          <a:prstGeom prst="rightArrow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7BACA58-B035-4AF0-AFBF-F614619B82BD}"/>
              </a:ext>
            </a:extLst>
          </p:cNvPr>
          <p:cNvSpPr/>
          <p:nvPr/>
        </p:nvSpPr>
        <p:spPr>
          <a:xfrm>
            <a:off x="6978417" y="3001855"/>
            <a:ext cx="576760" cy="85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9DC4D-0943-4FC4-BA07-02ECDC66DB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812" y="2256784"/>
            <a:ext cx="4167882" cy="2344433"/>
          </a:xfrm>
        </p:spPr>
      </p:pic>
      <p:pic>
        <p:nvPicPr>
          <p:cNvPr id="7" name="Picture 6" descr="A picture containing floor, indoor&#10;&#10;Description generated with high confidence">
            <a:extLst>
              <a:ext uri="{FF2B5EF4-FFF2-40B4-BE49-F238E27FC236}">
                <a16:creationId xmlns:a16="http://schemas.microsoft.com/office/drawing/2014/main" id="{DDD6C61F-144A-49A2-9B91-E679ADA12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786" y="2256782"/>
            <a:ext cx="4167884" cy="2344435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4EF5846C-A12C-408C-BA74-0E037138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853" y="3339046"/>
            <a:ext cx="4167884" cy="2344436"/>
          </a:xfrm>
          <a:prstGeom prst="rect">
            <a:avLst/>
          </a:prstGeom>
        </p:spPr>
      </p:pic>
      <p:pic>
        <p:nvPicPr>
          <p:cNvPr id="11" name="Picture 10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A837D43-914E-4FA7-9212-807511B4C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64" y="1345057"/>
            <a:ext cx="4206023" cy="2365887"/>
          </a:xfrm>
          <a:prstGeom prst="rect">
            <a:avLst/>
          </a:prstGeom>
        </p:spPr>
      </p:pic>
      <p:pic>
        <p:nvPicPr>
          <p:cNvPr id="13" name="Picture 12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7F6D9D81-9747-4A7C-B319-0A35A5FD2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64" y="3147055"/>
            <a:ext cx="4206020" cy="23658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7BD10B7-849B-4EA3-8A63-D87D3992C3D9}"/>
              </a:ext>
            </a:extLst>
          </p:cNvPr>
          <p:cNvSpPr/>
          <p:nvPr/>
        </p:nvSpPr>
        <p:spPr>
          <a:xfrm>
            <a:off x="2803994" y="3001856"/>
            <a:ext cx="542959" cy="854287"/>
          </a:xfrm>
          <a:prstGeom prst="rightArrow">
            <a:avLst/>
          </a:prstGeom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7BACA58-B035-4AF0-AFBF-F614619B82BD}"/>
              </a:ext>
            </a:extLst>
          </p:cNvPr>
          <p:cNvSpPr/>
          <p:nvPr/>
        </p:nvSpPr>
        <p:spPr>
          <a:xfrm>
            <a:off x="6978417" y="3001855"/>
            <a:ext cx="576760" cy="85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4" name="Picture 3" descr="A picture containing indoor, sink, wall, cat&#10;&#10;Description generated with high confidence">
            <a:extLst>
              <a:ext uri="{FF2B5EF4-FFF2-40B4-BE49-F238E27FC236}">
                <a16:creationId xmlns:a16="http://schemas.microsoft.com/office/drawing/2014/main" id="{E26E0490-3596-47E4-841A-539E1788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8" y="1360996"/>
            <a:ext cx="4233336" cy="2381252"/>
          </a:xfrm>
          <a:prstGeom prst="rect">
            <a:avLst/>
          </a:prstGeom>
        </p:spPr>
      </p:pic>
      <p:pic>
        <p:nvPicPr>
          <p:cNvPr id="5" name="Picture 4" descr="A picture containing indoor, furniture, wall, cabinet&#10;&#10;Description generated with very high confidence">
            <a:extLst>
              <a:ext uri="{FF2B5EF4-FFF2-40B4-BE49-F238E27FC236}">
                <a16:creationId xmlns:a16="http://schemas.microsoft.com/office/drawing/2014/main" id="{797519BA-DA0D-4C21-8329-3F2A85530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87" y="3870195"/>
            <a:ext cx="1818797" cy="28288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044A7A-207F-4998-8F0B-9F0A0D7EA5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69294" y="4309353"/>
            <a:ext cx="1608306" cy="148184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47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2E6-A01B-4393-941E-457021ED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96186"/>
            <a:ext cx="10364451" cy="1596177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pic>
        <p:nvPicPr>
          <p:cNvPr id="4" name="Picture 3" descr="A picture containing indoor, sink, wall, cat&#10;&#10;Description generated with high confidence">
            <a:extLst>
              <a:ext uri="{FF2B5EF4-FFF2-40B4-BE49-F238E27FC236}">
                <a16:creationId xmlns:a16="http://schemas.microsoft.com/office/drawing/2014/main" id="{E26E0490-3596-47E4-841A-539E1788D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8" y="1360996"/>
            <a:ext cx="4233336" cy="2381252"/>
          </a:xfrm>
          <a:prstGeom prst="rect">
            <a:avLst/>
          </a:prstGeom>
        </p:spPr>
      </p:pic>
      <p:pic>
        <p:nvPicPr>
          <p:cNvPr id="12" name="Content Placeholder 11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FAD81253-6AA7-46FB-B1D8-0478C51C4F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6" y="1360996"/>
            <a:ext cx="4233336" cy="2381252"/>
          </a:xfr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98E882-29F0-4528-B398-F15E4740993D}"/>
              </a:ext>
            </a:extLst>
          </p:cNvPr>
          <p:cNvSpPr/>
          <p:nvPr/>
        </p:nvSpPr>
        <p:spPr>
          <a:xfrm>
            <a:off x="5142960" y="2332274"/>
            <a:ext cx="629950" cy="905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urniture, wall, cabinet&#10;&#10;Description generated with very high confidence">
            <a:extLst>
              <a:ext uri="{FF2B5EF4-FFF2-40B4-BE49-F238E27FC236}">
                <a16:creationId xmlns:a16="http://schemas.microsoft.com/office/drawing/2014/main" id="{797519BA-DA0D-4C21-8329-3F2A85530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87" y="3870195"/>
            <a:ext cx="1818797" cy="2828850"/>
          </a:xfrm>
          <a:prstGeom prst="rect">
            <a:avLst/>
          </a:prstGeom>
        </p:spPr>
      </p:pic>
      <p:pic>
        <p:nvPicPr>
          <p:cNvPr id="7" name="Picture 6" descr="A picture containing table, indoor&#10;&#10;Description generated with high confidence">
            <a:extLst>
              <a:ext uri="{FF2B5EF4-FFF2-40B4-BE49-F238E27FC236}">
                <a16:creationId xmlns:a16="http://schemas.microsoft.com/office/drawing/2014/main" id="{51443B04-BCC0-4011-BB57-A189547B7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6" y="4296019"/>
            <a:ext cx="4233336" cy="12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8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742A-5561-4FDB-9B05-C525A223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dirty="0"/>
              <a:t>Schlieren imaging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6C19-BAC0-4F10-ADBE-21D5B4694E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r>
              <a:rPr lang="en-US" dirty="0"/>
              <a:t>Magnifies visual effects </a:t>
            </a:r>
          </a:p>
          <a:p>
            <a:r>
              <a:rPr lang="en-US" dirty="0"/>
              <a:t>High degree of spatial resolution</a:t>
            </a:r>
          </a:p>
          <a:p>
            <a:r>
              <a:rPr lang="en-US" dirty="0"/>
              <a:t>Used to detect change in refractive index</a:t>
            </a:r>
          </a:p>
          <a:p>
            <a:r>
              <a:rPr lang="en-US" dirty="0"/>
              <a:t>Analyze thickness variations in film</a:t>
            </a:r>
          </a:p>
          <a:p>
            <a:endParaRPr lang="en-US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E9835B6-695E-444A-BD6A-FCF70F67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59" y="2338189"/>
            <a:ext cx="518922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3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45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24487-E859-4FAD-B687-F31E7CFB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Overview</a:t>
            </a:r>
          </a:p>
        </p:txBody>
      </p:sp>
      <p:pic>
        <p:nvPicPr>
          <p:cNvPr id="53" name="Picture 47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7933FB-8F8B-4256-928F-F318A95A038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42180334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77606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6704C9B-3757-4450-A35C-17EDD9BB14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3107212"/>
            <a:ext cx="4770219" cy="194386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82BB8-4349-4A32-AC15-547916CA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Laser doppler velocimetry (ldv)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D84B3-9F98-403C-8660-6B958AD9D236}"/>
              </a:ext>
            </a:extLst>
          </p:cNvPr>
          <p:cNvSpPr txBox="1"/>
          <p:nvPr/>
        </p:nvSpPr>
        <p:spPr>
          <a:xfrm>
            <a:off x="913774" y="2367092"/>
            <a:ext cx="4860493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/>
              <a:t>Non-intrusive optical technique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/>
              <a:t>Obtains 2-dimensional point measurements of velocity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cap="all" dirty="0"/>
              <a:t>Analyzes doppler shift in laser beam to determine velocity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206454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D756-11FA-4C13-AD8E-30F2435A7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-89454"/>
            <a:ext cx="10364451" cy="1596177"/>
          </a:xfrm>
        </p:spPr>
        <p:txBody>
          <a:bodyPr/>
          <a:lstStyle/>
          <a:p>
            <a:r>
              <a:rPr lang="en-US" dirty="0"/>
              <a:t>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810B-70C5-4C70-98E4-10F5A139E4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15256"/>
            <a:ext cx="10363826" cy="3424107"/>
          </a:xfrm>
        </p:spPr>
        <p:txBody>
          <a:bodyPr/>
          <a:lstStyle/>
          <a:p>
            <a:r>
              <a:rPr lang="en-US" dirty="0"/>
              <a:t>Shadow graphing</a:t>
            </a:r>
          </a:p>
          <a:p>
            <a:r>
              <a:rPr lang="en-US" dirty="0"/>
              <a:t>Machine learning</a:t>
            </a:r>
          </a:p>
          <a:p>
            <a:r>
              <a:rPr lang="en-US" dirty="0"/>
              <a:t>Couette flow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90D5927-852E-4A4B-AC2F-0B34FA218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76" y="1506723"/>
            <a:ext cx="2916621" cy="2187466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35FDC6-DE28-4ECE-AF76-B76E3473B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88" y="1654719"/>
            <a:ext cx="2916621" cy="1577046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4F8AAE11-8D0B-4103-B9AF-C842FEE6A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87" y="3892302"/>
            <a:ext cx="2916621" cy="20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F7B9-82F3-45C6-927D-533AD7ACB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8EC6C-71E1-41CD-9B92-88D96292D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Gharib,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Morteza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Philip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Derango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“A Liquid Film (Soap Film) Tunnel to Study Two-Dimensional Laminar and Turbulent Shear Flows.” </a:t>
            </a:r>
            <a:r>
              <a:rPr lang="en-US" i="1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Nonlinear Phenomena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vol. 37, no. 1-3, 1989, pp. 406–416., doi:10.1016/0167-2789(89)90145-0., pp. 406–416., doi:10.1016/0167-2789(89)90145-0.</a:t>
            </a:r>
          </a:p>
          <a:p>
            <a:pPr mar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Jia,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Laibing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“Interaction Between Two Parallel Plates in Flow.” The Interaction Between Flexible Plates and Fluid in Two-Dimensional Flow Springer Theses, 2014, pp. 53–71., doi:10.1007/978-3-662-43675-2_4.</a:t>
            </a:r>
          </a:p>
          <a:p>
            <a:pPr mar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Durst, F., A. Melling, and J. Whitelaw. 1981</a:t>
            </a:r>
            <a:r>
              <a:rPr lang="en-US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Principles and Practices of Laser-</a:t>
            </a: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Anemometry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Academic Press</a:t>
            </a: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W.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Hosch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J. P. Walters, "High spatial resolution schlieren photography," Appl. Opt. 16, 473-482 (1977)</a:t>
            </a: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Marino, P.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Mininni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Rosenberg, A.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Pouquet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Inverse cascades in rotating stratified turbulence: fast growth of large scales,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Europhysics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Letters, 102, 44006 (2013).</a:t>
            </a: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Goto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Susumu, and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J.c.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Vassilicos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“Streamlines, Coherent Vortices And Pair Diffusion In Two-Dimensional Turbulence.” Fluid Mechanics and Its Applications IUTAM Symposium on Elementary Vortices and Coherent Structures: Significance in Turbulence Dynamics, pp. 131–141., doi:10.1007/1-4020-4181-0_13.</a:t>
            </a: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389028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en-US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3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1445-51F4-4647-B801-3209D257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57C352-3F06-4198-AB3C-CE821AD0F9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798088"/>
            <a:ext cx="3424237" cy="3424237"/>
          </a:xfrm>
        </p:spPr>
      </p:pic>
      <p:pic>
        <p:nvPicPr>
          <p:cNvPr id="7" name="Picture 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8D2E1D4-87A8-484E-A742-82CCAC3F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4808668"/>
            <a:ext cx="3749798" cy="1573086"/>
          </a:xfrm>
          <a:prstGeom prst="rect">
            <a:avLst/>
          </a:prstGeom>
        </p:spPr>
      </p:pic>
      <p:pic>
        <p:nvPicPr>
          <p:cNvPr id="9" name="Picture 8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9F044483-AC6A-4555-8796-0C93601DF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012" y="3403702"/>
            <a:ext cx="2779054" cy="2809932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AA26141-6BEF-4756-A73D-9556F8B56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232" y="1141394"/>
            <a:ext cx="1963834" cy="1963834"/>
          </a:xfrm>
          <a:prstGeom prst="rect">
            <a:avLst/>
          </a:prstGeom>
        </p:spPr>
      </p:pic>
      <p:pic>
        <p:nvPicPr>
          <p:cNvPr id="13" name="Picture 12" descr="A picture containing light&#10;&#10;Description generated with high confidence">
            <a:extLst>
              <a:ext uri="{FF2B5EF4-FFF2-40B4-BE49-F238E27FC236}">
                <a16:creationId xmlns:a16="http://schemas.microsoft.com/office/drawing/2014/main" id="{5288DAAC-F96B-4282-BC00-83B154BF7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45" y="1865608"/>
            <a:ext cx="2647907" cy="31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D656-C847-4699-BA4A-8D3990F3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67" y="-12546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/>
              <a:t>2-Dimensional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BF6A7-2754-448C-A771-AB477DE3D9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4913"/>
            <a:ext cx="5106026" cy="3424107"/>
          </a:xfrm>
        </p:spPr>
        <p:txBody>
          <a:bodyPr/>
          <a:lstStyle/>
          <a:p>
            <a:r>
              <a:rPr lang="en-US" dirty="0"/>
              <a:t>Fluid domain much smaller in one direction than the other two</a:t>
            </a:r>
          </a:p>
          <a:p>
            <a:r>
              <a:rPr lang="en-US" dirty="0"/>
              <a:t>Flow velocity at every point parallel to fixed plane</a:t>
            </a:r>
          </a:p>
          <a:p>
            <a:r>
              <a:rPr lang="en-US" dirty="0"/>
              <a:t>Stratified fluids</a:t>
            </a:r>
          </a:p>
          <a:p>
            <a:r>
              <a:rPr lang="en-US" dirty="0"/>
              <a:t>flow in confined spaces</a:t>
            </a:r>
          </a:p>
        </p:txBody>
      </p:sp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85898A-D64F-412C-98FA-4C723F3D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7" y="4842456"/>
            <a:ext cx="2870504" cy="169804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B15854-AF92-49C6-9247-28E9646A182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6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D656-C847-4699-BA4A-8D3990F3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67" y="-12546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/>
              <a:t>2-Dimensional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BF6A7-2754-448C-A771-AB477DE3D9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4913"/>
            <a:ext cx="5106026" cy="3424107"/>
          </a:xfrm>
        </p:spPr>
        <p:txBody>
          <a:bodyPr/>
          <a:lstStyle/>
          <a:p>
            <a:r>
              <a:rPr lang="en-US" dirty="0"/>
              <a:t>Fluid domain much smaller in one direction than the other two</a:t>
            </a:r>
          </a:p>
          <a:p>
            <a:r>
              <a:rPr lang="en-US" dirty="0"/>
              <a:t>Flow velocity at every point parallel to fixed plane</a:t>
            </a:r>
          </a:p>
          <a:p>
            <a:r>
              <a:rPr lang="en-US" dirty="0"/>
              <a:t>Stratified fluids</a:t>
            </a:r>
          </a:p>
          <a:p>
            <a:r>
              <a:rPr lang="en-US" dirty="0"/>
              <a:t>flow in confined spaces</a:t>
            </a:r>
          </a:p>
        </p:txBody>
      </p:sp>
      <p:pic>
        <p:nvPicPr>
          <p:cNvPr id="6" name="Content Placeholder 5" descr="A picture containing snow, outdoor, nature&#10;&#10;Description generated with very high confidence">
            <a:extLst>
              <a:ext uri="{FF2B5EF4-FFF2-40B4-BE49-F238E27FC236}">
                <a16:creationId xmlns:a16="http://schemas.microsoft.com/office/drawing/2014/main" id="{822151FD-E887-4CCB-87FD-60F8EA0264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92" y="1470708"/>
            <a:ext cx="2669629" cy="1767878"/>
          </a:xfrm>
        </p:spPr>
      </p:pic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85898A-D64F-412C-98FA-4C723F3DF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7" y="4842456"/>
            <a:ext cx="2870504" cy="16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D656-C847-4699-BA4A-8D3990F3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67" y="-12546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/>
              <a:t>2-Dimensional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BF6A7-2754-448C-A771-AB477DE3D9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4913"/>
            <a:ext cx="5106026" cy="3424107"/>
          </a:xfrm>
        </p:spPr>
        <p:txBody>
          <a:bodyPr/>
          <a:lstStyle/>
          <a:p>
            <a:r>
              <a:rPr lang="en-US" dirty="0"/>
              <a:t>Fluid domain much smaller in one direction than the other two</a:t>
            </a:r>
          </a:p>
          <a:p>
            <a:r>
              <a:rPr lang="en-US" dirty="0"/>
              <a:t>Flow velocity at every point parallel to fixed plane</a:t>
            </a:r>
          </a:p>
          <a:p>
            <a:r>
              <a:rPr lang="en-US" dirty="0"/>
              <a:t>Stratified fluids</a:t>
            </a:r>
          </a:p>
          <a:p>
            <a:r>
              <a:rPr lang="en-US" dirty="0"/>
              <a:t>flow in confined spaces</a:t>
            </a:r>
          </a:p>
        </p:txBody>
      </p:sp>
      <p:pic>
        <p:nvPicPr>
          <p:cNvPr id="6" name="Content Placeholder 5" descr="A picture containing snow, outdoor, nature&#10;&#10;Description generated with very high confidence">
            <a:extLst>
              <a:ext uri="{FF2B5EF4-FFF2-40B4-BE49-F238E27FC236}">
                <a16:creationId xmlns:a16="http://schemas.microsoft.com/office/drawing/2014/main" id="{822151FD-E887-4CCB-87FD-60F8EA0264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92" y="1470708"/>
            <a:ext cx="2669629" cy="1767878"/>
          </a:xfrm>
        </p:spPr>
      </p:pic>
      <p:pic>
        <p:nvPicPr>
          <p:cNvPr id="8" name="Picture 7" descr="A picture containing clothing, indoor&#10;&#10;Description generated with high confidence">
            <a:extLst>
              <a:ext uri="{FF2B5EF4-FFF2-40B4-BE49-F238E27FC236}">
                <a16:creationId xmlns:a16="http://schemas.microsoft.com/office/drawing/2014/main" id="{671D0089-59F8-44C0-B9FF-840C7A9A1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9" y="2354647"/>
            <a:ext cx="2921876" cy="1525426"/>
          </a:xfrm>
          <a:prstGeom prst="rect">
            <a:avLst/>
          </a:prstGeom>
        </p:spPr>
      </p:pic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85898A-D64F-412C-98FA-4C723F3DF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7" y="4842456"/>
            <a:ext cx="2870504" cy="16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D656-C847-4699-BA4A-8D3990F3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67" y="-12546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/>
              <a:t>2-Dimensional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BF6A7-2754-448C-A771-AB477DE3D9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4913"/>
            <a:ext cx="5106026" cy="3424107"/>
          </a:xfrm>
        </p:spPr>
        <p:txBody>
          <a:bodyPr/>
          <a:lstStyle/>
          <a:p>
            <a:r>
              <a:rPr lang="en-US" dirty="0"/>
              <a:t>Fluid domain much smaller in one direction than the other two</a:t>
            </a:r>
          </a:p>
          <a:p>
            <a:r>
              <a:rPr lang="en-US" dirty="0"/>
              <a:t>Flow velocity at every point parallel to fixed plane</a:t>
            </a:r>
          </a:p>
          <a:p>
            <a:r>
              <a:rPr lang="en-US" dirty="0"/>
              <a:t>Stratified fluids</a:t>
            </a:r>
          </a:p>
          <a:p>
            <a:r>
              <a:rPr lang="en-US" dirty="0"/>
              <a:t>flow in confined spaces</a:t>
            </a:r>
          </a:p>
        </p:txBody>
      </p:sp>
      <p:pic>
        <p:nvPicPr>
          <p:cNvPr id="6" name="Content Placeholder 5" descr="A picture containing snow, outdoor, nature&#10;&#10;Description generated with very high confidence">
            <a:extLst>
              <a:ext uri="{FF2B5EF4-FFF2-40B4-BE49-F238E27FC236}">
                <a16:creationId xmlns:a16="http://schemas.microsoft.com/office/drawing/2014/main" id="{822151FD-E887-4CCB-87FD-60F8EA0264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92" y="1470708"/>
            <a:ext cx="2669629" cy="1767878"/>
          </a:xfrm>
        </p:spPr>
      </p:pic>
      <p:pic>
        <p:nvPicPr>
          <p:cNvPr id="8" name="Picture 7" descr="A picture containing clothing, indoor&#10;&#10;Description generated with high confidence">
            <a:extLst>
              <a:ext uri="{FF2B5EF4-FFF2-40B4-BE49-F238E27FC236}">
                <a16:creationId xmlns:a16="http://schemas.microsoft.com/office/drawing/2014/main" id="{671D0089-59F8-44C0-B9FF-840C7A9A1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9" y="2354647"/>
            <a:ext cx="2921876" cy="1525426"/>
          </a:xfrm>
          <a:prstGeom prst="rect">
            <a:avLst/>
          </a:prstGeom>
        </p:spPr>
      </p:pic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85898A-D64F-412C-98FA-4C723F3DF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7" y="4842456"/>
            <a:ext cx="2870504" cy="1698045"/>
          </a:xfrm>
          <a:prstGeom prst="rect">
            <a:avLst/>
          </a:prstGeom>
        </p:spPr>
      </p:pic>
      <p:pic>
        <p:nvPicPr>
          <p:cNvPr id="5" name="Picture 4" descr="A picture containing circuit&#10;&#10;Description generated with high confidence">
            <a:extLst>
              <a:ext uri="{FF2B5EF4-FFF2-40B4-BE49-F238E27FC236}">
                <a16:creationId xmlns:a16="http://schemas.microsoft.com/office/drawing/2014/main" id="{8425ED4C-E01D-4D5D-B950-5629DF0AB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01" y="3117360"/>
            <a:ext cx="24574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6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D656-C847-4699-BA4A-8D3990F3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67" y="-12546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/>
              <a:t>2-Dimensional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BF6A7-2754-448C-A771-AB477DE3D9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4913"/>
            <a:ext cx="5106026" cy="3424107"/>
          </a:xfrm>
        </p:spPr>
        <p:txBody>
          <a:bodyPr/>
          <a:lstStyle/>
          <a:p>
            <a:r>
              <a:rPr lang="en-US" dirty="0"/>
              <a:t>Fluid domain much smaller in one direction than the other two</a:t>
            </a:r>
          </a:p>
          <a:p>
            <a:r>
              <a:rPr lang="en-US" dirty="0"/>
              <a:t>Flow velocity at every point parallel to fixed plane</a:t>
            </a:r>
          </a:p>
          <a:p>
            <a:r>
              <a:rPr lang="en-US" dirty="0"/>
              <a:t>Stratified fluids</a:t>
            </a:r>
          </a:p>
          <a:p>
            <a:r>
              <a:rPr lang="en-US" dirty="0"/>
              <a:t>flow in confined spaces</a:t>
            </a:r>
          </a:p>
        </p:txBody>
      </p:sp>
      <p:pic>
        <p:nvPicPr>
          <p:cNvPr id="6" name="Content Placeholder 5" descr="A picture containing snow, outdoor, nature&#10;&#10;Description generated with very high confidence">
            <a:extLst>
              <a:ext uri="{FF2B5EF4-FFF2-40B4-BE49-F238E27FC236}">
                <a16:creationId xmlns:a16="http://schemas.microsoft.com/office/drawing/2014/main" id="{822151FD-E887-4CCB-87FD-60F8EA0264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92" y="1470708"/>
            <a:ext cx="2669629" cy="1767878"/>
          </a:xfrm>
        </p:spPr>
      </p:pic>
      <p:pic>
        <p:nvPicPr>
          <p:cNvPr id="8" name="Picture 7" descr="A picture containing clothing, indoor&#10;&#10;Description generated with high confidence">
            <a:extLst>
              <a:ext uri="{FF2B5EF4-FFF2-40B4-BE49-F238E27FC236}">
                <a16:creationId xmlns:a16="http://schemas.microsoft.com/office/drawing/2014/main" id="{671D0089-59F8-44C0-B9FF-840C7A9A1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79" y="2354647"/>
            <a:ext cx="2921876" cy="1525426"/>
          </a:xfrm>
          <a:prstGeom prst="rect">
            <a:avLst/>
          </a:prstGeom>
        </p:spPr>
      </p:pic>
      <p:pic>
        <p:nvPicPr>
          <p:cNvPr id="9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85898A-D64F-412C-98FA-4C723F3DF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97" y="4842456"/>
            <a:ext cx="2870504" cy="1698045"/>
          </a:xfrm>
          <a:prstGeom prst="rect">
            <a:avLst/>
          </a:prstGeom>
        </p:spPr>
      </p:pic>
      <p:pic>
        <p:nvPicPr>
          <p:cNvPr id="5" name="Picture 4" descr="A picture containing circuit&#10;&#10;Description generated with high confidence">
            <a:extLst>
              <a:ext uri="{FF2B5EF4-FFF2-40B4-BE49-F238E27FC236}">
                <a16:creationId xmlns:a16="http://schemas.microsoft.com/office/drawing/2014/main" id="{8425ED4C-E01D-4D5D-B950-5629DF0AB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01" y="3117360"/>
            <a:ext cx="2457450" cy="1857375"/>
          </a:xfrm>
          <a:prstGeom prst="rect">
            <a:avLst/>
          </a:prstGeom>
        </p:spPr>
      </p:pic>
      <p:pic>
        <p:nvPicPr>
          <p:cNvPr id="7" name="Picture 6" descr="A picture containing covered, plant, large, dog&#10;&#10;Description generated with high confidence">
            <a:extLst>
              <a:ext uri="{FF2B5EF4-FFF2-40B4-BE49-F238E27FC236}">
                <a16:creationId xmlns:a16="http://schemas.microsoft.com/office/drawing/2014/main" id="{85F53CE0-3E31-4E0E-B018-1C0D06436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26" y="3880073"/>
            <a:ext cx="1905221" cy="1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E89D-2D5B-45A9-906D-C5F9A379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-96186"/>
            <a:ext cx="10364451" cy="1596177"/>
          </a:xfrm>
        </p:spPr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D4767-0CC2-41FF-A94A-AB5CB75BBE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046628" cy="3424107"/>
          </a:xfrm>
        </p:spPr>
        <p:txBody>
          <a:bodyPr>
            <a:normAutofit/>
          </a:bodyPr>
          <a:lstStyle/>
          <a:p>
            <a:r>
              <a:rPr lang="en-US" dirty="0"/>
              <a:t>Chaotic changes in pressure &amp; flow velocity</a:t>
            </a:r>
          </a:p>
          <a:p>
            <a:r>
              <a:rPr lang="en-US" dirty="0"/>
              <a:t>Characterized by erratic, eddy currents or “eddies”</a:t>
            </a:r>
          </a:p>
          <a:p>
            <a:r>
              <a:rPr lang="en-US" dirty="0"/>
              <a:t>Eddies cluster &amp; merge into larger eddies via cannibalization</a:t>
            </a:r>
          </a:p>
          <a:p>
            <a:r>
              <a:rPr lang="en-US" dirty="0"/>
              <a:t>Turbulent flows occur in nature &amp; created in engineering applications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B6C81-E035-4145-9523-7E51D51E8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02" y="1066801"/>
            <a:ext cx="3193416" cy="443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0C1E2-0682-4D5B-8A1D-554C8923D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67" y="5710902"/>
            <a:ext cx="2994136" cy="9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B23A-F7B7-48B1-9C48-7DBD0D0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1676"/>
            <a:ext cx="10364451" cy="1596177"/>
          </a:xfrm>
        </p:spPr>
        <p:txBody>
          <a:bodyPr/>
          <a:lstStyle/>
          <a:p>
            <a:r>
              <a:rPr lang="en-US" dirty="0" err="1"/>
              <a:t>navier</a:t>
            </a:r>
            <a:r>
              <a:rPr lang="en-US" dirty="0"/>
              <a:t>-stokes equations</a:t>
            </a:r>
          </a:p>
        </p:txBody>
      </p:sp>
      <p:pic>
        <p:nvPicPr>
          <p:cNvPr id="10" name="Content Placeholder 9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6C773E68-0FE3-4705-A454-5778A1D357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" y="2282880"/>
            <a:ext cx="5562995" cy="285560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3BC9-3D28-46BD-8342-563562209483}"/>
              </a:ext>
            </a:extLst>
          </p:cNvPr>
          <p:cNvSpPr txBox="1"/>
          <p:nvPr/>
        </p:nvSpPr>
        <p:spPr>
          <a:xfrm>
            <a:off x="533005" y="6022428"/>
            <a:ext cx="503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http://www.claymath.org/millennium-problems/navier%E2%80%93stokes-equation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6347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571</Words>
  <Application>Microsoft Office PowerPoint</Application>
  <PresentationFormat>Widescreen</PresentationFormat>
  <Paragraphs>115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Tw Cen MT</vt:lpstr>
      <vt:lpstr>Droplet</vt:lpstr>
      <vt:lpstr>An Experimental Approach to 2-Dimensional Horizontal Flow Phenomena in Thin Films</vt:lpstr>
      <vt:lpstr>Overview</vt:lpstr>
      <vt:lpstr>2-Dimensional flow</vt:lpstr>
      <vt:lpstr>2-Dimensional flow</vt:lpstr>
      <vt:lpstr>2-Dimensional flow</vt:lpstr>
      <vt:lpstr>2-Dimensional flow</vt:lpstr>
      <vt:lpstr>2-Dimensional flow</vt:lpstr>
      <vt:lpstr>Turbulence</vt:lpstr>
      <vt:lpstr>navier-stokes equations</vt:lpstr>
      <vt:lpstr>navier-stokes equations</vt:lpstr>
      <vt:lpstr>Soap films</vt:lpstr>
      <vt:lpstr>Design process</vt:lpstr>
      <vt:lpstr>Design process</vt:lpstr>
      <vt:lpstr>Design process</vt:lpstr>
      <vt:lpstr>Design process</vt:lpstr>
      <vt:lpstr>Design process</vt:lpstr>
      <vt:lpstr>Design process</vt:lpstr>
      <vt:lpstr>Design process</vt:lpstr>
      <vt:lpstr>Schlieren imaging technique</vt:lpstr>
      <vt:lpstr>Laser doppler velocimetry (ldv)</vt:lpstr>
      <vt:lpstr>Future research</vt:lpstr>
      <vt:lpstr>references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Experimental Approach to 2-Dimensional Horizontal Flow Phenomena in Thin Films</dc:title>
  <dc:creator>Jes S</dc:creator>
  <cp:lastModifiedBy>Jes S</cp:lastModifiedBy>
  <cp:revision>23</cp:revision>
  <dcterms:created xsi:type="dcterms:W3CDTF">2018-07-29T17:24:21Z</dcterms:created>
  <dcterms:modified xsi:type="dcterms:W3CDTF">2018-08-06T18:46:35Z</dcterms:modified>
</cp:coreProperties>
</file>