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3"/>
  </p:notesMasterIdLst>
  <p:sldIdLst>
    <p:sldId id="256" r:id="rId2"/>
    <p:sldId id="261" r:id="rId3"/>
    <p:sldId id="273" r:id="rId4"/>
    <p:sldId id="262" r:id="rId5"/>
    <p:sldId id="264" r:id="rId6"/>
    <p:sldId id="269" r:id="rId7"/>
    <p:sldId id="263" r:id="rId8"/>
    <p:sldId id="265" r:id="rId9"/>
    <p:sldId id="270" r:id="rId10"/>
    <p:sldId id="266" r:id="rId11"/>
    <p:sldId id="271" r:id="rId12"/>
    <p:sldId id="272" r:id="rId13"/>
    <p:sldId id="267" r:id="rId14"/>
    <p:sldId id="268" r:id="rId15"/>
    <p:sldId id="274" r:id="rId16"/>
    <p:sldId id="278" r:id="rId17"/>
    <p:sldId id="279" r:id="rId18"/>
    <p:sldId id="275" r:id="rId19"/>
    <p:sldId id="276" r:id="rId20"/>
    <p:sldId id="277" r:id="rId21"/>
    <p:sldId id="283" r:id="rId22"/>
    <p:sldId id="284" r:id="rId23"/>
    <p:sldId id="280" r:id="rId24"/>
    <p:sldId id="281" r:id="rId25"/>
    <p:sldId id="257" r:id="rId26"/>
    <p:sldId id="258" r:id="rId27"/>
    <p:sldId id="259" r:id="rId28"/>
    <p:sldId id="285" r:id="rId29"/>
    <p:sldId id="286" r:id="rId30"/>
    <p:sldId id="282" r:id="rId31"/>
    <p:sldId id="287" r:id="rId3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97" d="100"/>
          <a:sy n="97" d="100"/>
        </p:scale>
        <p:origin x="-678"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42"/>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9C08D38-F252-40E8-906F-EC3E38E7CA7A}" type="datetimeFigureOut">
              <a:rPr lang="en-US" smtClean="0"/>
              <a:pPr/>
              <a:t>4/14/2009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B773F1D-2B01-49C9-ADFD-15D1EF8BA85A}"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err="1" smtClean="0"/>
              <a:t>swarmandal</a:t>
            </a:r>
            <a:r>
              <a:rPr lang="en-US" dirty="0" smtClean="0"/>
              <a:t> zither</a:t>
            </a:r>
            <a:endParaRPr lang="en-US" dirty="0"/>
          </a:p>
        </p:txBody>
      </p:sp>
      <p:sp>
        <p:nvSpPr>
          <p:cNvPr id="4" name="Slide Number Placeholder 3"/>
          <p:cNvSpPr>
            <a:spLocks noGrp="1"/>
          </p:cNvSpPr>
          <p:nvPr>
            <p:ph type="sldNum" sz="quarter" idx="10"/>
          </p:nvPr>
        </p:nvSpPr>
        <p:spPr/>
        <p:txBody>
          <a:bodyPr/>
          <a:lstStyle/>
          <a:p>
            <a:fld id="{DB773F1D-2B01-49C9-ADFD-15D1EF8BA85A}" type="slidenum">
              <a:rPr lang="en-US" smtClean="0"/>
              <a:pPr/>
              <a:t>15</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err="1" smtClean="0"/>
              <a:t>swarmandal</a:t>
            </a:r>
            <a:r>
              <a:rPr lang="en-US" smtClean="0"/>
              <a:t> zither</a:t>
            </a:r>
            <a:endParaRPr lang="en-US"/>
          </a:p>
        </p:txBody>
      </p:sp>
      <p:sp>
        <p:nvSpPr>
          <p:cNvPr id="4" name="Slide Number Placeholder 3"/>
          <p:cNvSpPr>
            <a:spLocks noGrp="1"/>
          </p:cNvSpPr>
          <p:nvPr>
            <p:ph type="sldNum" sz="quarter" idx="10"/>
          </p:nvPr>
        </p:nvSpPr>
        <p:spPr/>
        <p:txBody>
          <a:bodyPr/>
          <a:lstStyle/>
          <a:p>
            <a:fld id="{DB773F1D-2B01-49C9-ADFD-15D1EF8BA85A}" type="slidenum">
              <a:rPr lang="en-US" smtClean="0"/>
              <a:pPr/>
              <a:t>16</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err="1" smtClean="0"/>
              <a:t>swarmandal</a:t>
            </a:r>
            <a:r>
              <a:rPr lang="en-US" smtClean="0"/>
              <a:t> zither</a:t>
            </a:r>
            <a:endParaRPr lang="en-US"/>
          </a:p>
        </p:txBody>
      </p:sp>
      <p:sp>
        <p:nvSpPr>
          <p:cNvPr id="4" name="Slide Number Placeholder 3"/>
          <p:cNvSpPr>
            <a:spLocks noGrp="1"/>
          </p:cNvSpPr>
          <p:nvPr>
            <p:ph type="sldNum" sz="quarter" idx="10"/>
          </p:nvPr>
        </p:nvSpPr>
        <p:spPr/>
        <p:txBody>
          <a:bodyPr/>
          <a:lstStyle/>
          <a:p>
            <a:fld id="{DB773F1D-2B01-49C9-ADFD-15D1EF8BA85A}" type="slidenum">
              <a:rPr lang="en-US" smtClean="0"/>
              <a:pPr/>
              <a:t>17</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p>
            <a:fld id="{3C03AD02-A5B0-4CBF-A279-4C1939E43E5F}" type="slidenum">
              <a:rPr lang="en-US" smtClean="0"/>
              <a:pPr/>
              <a:t>25</a:t>
            </a:fld>
            <a:endParaRPr lang="en-US" smtClean="0"/>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a:ln/>
        </p:spPr>
        <p:txBody>
          <a:bodyPr/>
          <a:lstStyle/>
          <a:p>
            <a:pPr eaLnBrk="1" hangingPunct="1">
              <a:lnSpc>
                <a:spcPct val="80000"/>
              </a:lnSpc>
            </a:pPr>
            <a:r>
              <a:rPr lang="en-US" sz="800" smtClean="0"/>
              <a:t>Karlheinz Stockhausen was born on August 22, 1928 in Mödrath, Germany, near Cologne. He lived in Germany through World War II and in 1947 entered the National Conservatory of Music . For the next four years, Stockhausen attended the National Conservatory of Music studying music education and piano and Cologne University studying German philology, musicology, and philosophy. In 1950, he wrote his first piece Chöre für Doris for Doris Andreae, who he married in 1951. The same year, Stockhausen premiered what he considered to be his first substantial work, Kreuzspiel, which employed serial techniques. It was also his first piece to employ sound projection (four microphones and speakers).</a:t>
            </a:r>
          </a:p>
          <a:p>
            <a:pPr eaLnBrk="1" hangingPunct="1">
              <a:lnSpc>
                <a:spcPct val="80000"/>
              </a:lnSpc>
            </a:pPr>
            <a:r>
              <a:rPr lang="en-US" sz="800" smtClean="0"/>
              <a:t>In 1952 Stockhausen journeyed to Paris. In addition to the other compositions he wrote, he completed a piece he entitled Etude at Pierre SchaefferÕs studio. The following year, 1953, Stockhausen secured a position as a lecturer for new music courses at Darmstadt and became one of the collaborators at the West German Radio Studio for Electronic Music in Cologne. This is when StockhausenÕs first electronic pieces, Studie I and Studie II were completed. Studie II was significant in that it was the very first electronic music piece to employ a graphic score that displayed all sonic events as they occurred. He also completed another of his well known electronic compositions, Gesang der Jünglinge.</a:t>
            </a:r>
          </a:p>
          <a:p>
            <a:pPr eaLnBrk="1" hangingPunct="1">
              <a:lnSpc>
                <a:spcPct val="80000"/>
              </a:lnSpc>
            </a:pPr>
            <a:r>
              <a:rPr lang="en-US" sz="800" smtClean="0"/>
              <a:t>Stockhausen took a position as co-editor of die Riehe in 1954 and also enrolled in phonetics classes with Karl Meyer-Eppler at Bonn University, while still managing some time as a composer in the Cologne studios. His compositions began to gain him recognition for his work and in 1958, he began working on the sketches of perhaps his best known electronic piece, Kontakte for electronic sounds. piano, and percussion. His orchestral piece, Gruppen, was also premiered. It was not until two years later that Kontakte was given its world premiere. In 1964, Stockhausen formed a group for performing live electronic music which is still in existence today. In recognition of his work , Stockhausen received the German gramophone critics award. He continued to write electronic music and served as Visiting Professor of Composition at the University of Pennsylvania and the University of California at Davis.</a:t>
            </a:r>
          </a:p>
          <a:p>
            <a:pPr eaLnBrk="1" hangingPunct="1">
              <a:lnSpc>
                <a:spcPct val="80000"/>
              </a:lnSpc>
            </a:pPr>
            <a:r>
              <a:rPr lang="en-US" sz="800" smtClean="0"/>
              <a:t>Stockhausen's compositions were the focus the Expo '70 world fair in Osaka, Japan. His pieces were performed for over one hundred eighty days during the year. He was given the position of professor of composition at the National Conservatory of Music in Cologne and remained there until 1977. In 1975, Stockhausen was given a grant by the German government to compose a piece as a gift to the United States for the American Bicentennial Celebration. The result was a composition entitled Sirius, which was given its incomplete premiere in 1976. A year later, Stockhausen completed it. Since 1977, Stockhausen has been working on a substantial music drama cycle entitled Licht (Die sieben Tage der Woche). The cycle, is largely complete yet remains unfinished. It has been receiving premieres in portions as they are completed.</a:t>
            </a:r>
          </a:p>
          <a:p>
            <a:pPr eaLnBrk="1" hangingPunct="1">
              <a:lnSpc>
                <a:spcPct val="80000"/>
              </a:lnSpc>
            </a:pPr>
            <a:r>
              <a:rPr lang="en-US" sz="800" smtClean="0"/>
              <a:t>In recognition of his contribution to electronic music, Karlheinz Stockhausen has received numerous awards and prizes. He has been named a member of the Royal Swedish Academy, the American Academy and Institute of Arts and Letters, the European Academy of Science, Arts, and Letters, the Royal Academy of Music in London, and the German Society for Electro-Acoustic Music. In addition he has been awarded the Prix Ars Electronica from Austria, the Distinguished Service Cross, First Class from Germany, ad the UNESCO Picasso Medal. Karlheinz Stockhausen lives in Cologne, Germany.</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p:spPr>
        <p:txBody>
          <a:bodyPr/>
          <a:lstStyle/>
          <a:p>
            <a:fld id="{914DFF1F-9D61-4385-B0A6-1F579996942B}" type="slidenum">
              <a:rPr lang="en-US" smtClean="0"/>
              <a:pPr/>
              <a:t>26</a:t>
            </a:fld>
            <a:endParaRPr lang="en-US" smtClean="0"/>
          </a:p>
        </p:txBody>
      </p:sp>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noFill/>
          <a:ln/>
        </p:spPr>
        <p:txBody>
          <a:bodyPr/>
          <a:lstStyle/>
          <a:p>
            <a:pPr eaLnBrk="1" hangingPunct="1">
              <a:lnSpc>
                <a:spcPct val="80000"/>
              </a:lnSpc>
            </a:pPr>
            <a:r>
              <a:rPr lang="en-US" sz="800" smtClean="0"/>
              <a:t>Karlheinz Stockhausen was born on August 22, 1928 in Mödrath, Germany, near Cologne. He lived in Germany through World War II and in 1947 entered the National Conservatory of Music . For the next four years, Stockhausen attended the National Conservatory of Music studying music education and piano and Cologne University studying German philology, musicology, and philosophy. In 1950, he wrote his first piece Chöre für Doris for Doris Andreae, who he married in 1951. The same year, Stockhausen premiered what he considered to be his first substantial work, Kreuzspiel, which employed serial techniques. It was also his first piece to employ sound projection (four microphones and speakers).</a:t>
            </a:r>
          </a:p>
          <a:p>
            <a:pPr eaLnBrk="1" hangingPunct="1">
              <a:lnSpc>
                <a:spcPct val="80000"/>
              </a:lnSpc>
            </a:pPr>
            <a:r>
              <a:rPr lang="en-US" sz="800" smtClean="0"/>
              <a:t>In 1952 Stockhausen journeyed to Paris. In addition to the other compositions he wrote, he completed a piece he entitled Etude at Pierre SchaefferÕs studio. The following year, 1953, Stockhausen secured a position as a lecturer for new music courses at Darmstadt and became one of the collaborators at the West German Radio Studio for Electronic Music in Cologne. This is when StockhausenÕs first electronic pieces, Studie I and Studie II were completed. Studie II was significant in that it was the very first electronic music piece to employ a graphic score that displayed all sonic events as they occurred. He also completed another of his well known electronic compositions, Gesang der Jünglinge.</a:t>
            </a:r>
          </a:p>
          <a:p>
            <a:pPr eaLnBrk="1" hangingPunct="1">
              <a:lnSpc>
                <a:spcPct val="80000"/>
              </a:lnSpc>
            </a:pPr>
            <a:r>
              <a:rPr lang="en-US" sz="800" smtClean="0"/>
              <a:t>Stockhausen took a position as co-editor of die Riehe in 1954 and also enrolled in phonetics classes with Karl Meyer-Eppler at Bonn University, while still managing some time as a composer in the Cologne studios. His compositions began to gain him recognition for his work and in 1958, he began working on the sketches of perhaps his best known electronic piece, Kontakte for electronic sounds. piano, and percussion. His orchestral piece, Gruppen, was also premiered. It was not until two years later that Kontakte was given its world premiere. In 1964, Stockhausen formed a group for performing live electronic music which is still in existence today. In recognition of his work , Stockhausen received the German gramophone critics award. He continued to write electronic music and served as Visiting Professor of Composition at the University of Pennsylvania and the University of California at Davis.</a:t>
            </a:r>
          </a:p>
          <a:p>
            <a:pPr eaLnBrk="1" hangingPunct="1">
              <a:lnSpc>
                <a:spcPct val="80000"/>
              </a:lnSpc>
            </a:pPr>
            <a:r>
              <a:rPr lang="en-US" sz="800" smtClean="0"/>
              <a:t>Stockhausen's compositions were the focus the Expo '70 world fair in Osaka, Japan. His pieces were performed for over one hundred eighty days during the year. He was given the position of professor of composition at the National Conservatory of Music in Cologne and remained there until 1977. In 1975, Stockhausen was given a grant by the German government to compose a piece as a gift to the United States for the American Bicentennial Celebration. The result was a composition entitled Sirius, which was given its incomplete premiere in 1976. A year later, Stockhausen completed it. Since 1977, Stockhausen has been working on a substantial music drama cycle entitled Licht (Die sieben Tage der Woche). The cycle, is largely complete yet remains unfinished. It has been receiving premieres in portions as they are completed.</a:t>
            </a:r>
          </a:p>
          <a:p>
            <a:pPr eaLnBrk="1" hangingPunct="1">
              <a:lnSpc>
                <a:spcPct val="80000"/>
              </a:lnSpc>
            </a:pPr>
            <a:r>
              <a:rPr lang="en-US" sz="800" smtClean="0"/>
              <a:t>In recognition of his contribution to electronic music, Karlheinz Stockhausen has received numerous awards and prizes. He has been named a member of the Royal Swedish Academy, the American Academy and Institute of Arts and Letters, the European Academy of Science, Arts, and Letters, the Royal Academy of Music in London, and the German Society for Electro-Acoustic Music. In addition he has been awarded the Prix Ars Electronica from Austria, the Distinguished Service Cross, First Class from Germany, ad the UNESCO Picasso Medal. Karlheinz Stockhausen lives in Cologne, Germany.</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p:spPr>
        <p:txBody>
          <a:bodyPr/>
          <a:lstStyle/>
          <a:p>
            <a:fld id="{DC7CC8B6-AC15-4D99-81C9-1A22F446D069}" type="slidenum">
              <a:rPr lang="en-US" smtClean="0"/>
              <a:pPr/>
              <a:t>27</a:t>
            </a:fld>
            <a:endParaRPr lang="en-US" smtClean="0"/>
          </a:p>
        </p:txBody>
      </p:sp>
      <p:sp>
        <p:nvSpPr>
          <p:cNvPr id="44035" name="Rectangle 2"/>
          <p:cNvSpPr>
            <a:spLocks noGrp="1" noRot="1" noChangeAspect="1" noChangeArrowheads="1" noTextEdit="1"/>
          </p:cNvSpPr>
          <p:nvPr>
            <p:ph type="sldImg"/>
          </p:nvPr>
        </p:nvSpPr>
        <p:spPr>
          <a:ln/>
        </p:spPr>
      </p:sp>
      <p:sp>
        <p:nvSpPr>
          <p:cNvPr id="44036" name="Rectangle 3"/>
          <p:cNvSpPr>
            <a:spLocks noGrp="1" noChangeArrowheads="1"/>
          </p:cNvSpPr>
          <p:nvPr>
            <p:ph type="body" idx="1"/>
          </p:nvPr>
        </p:nvSpPr>
        <p:spPr>
          <a:noFill/>
          <a:ln/>
        </p:spPr>
        <p:txBody>
          <a:bodyPr/>
          <a:lstStyle/>
          <a:p>
            <a:pPr eaLnBrk="1" hangingPunct="1">
              <a:lnSpc>
                <a:spcPct val="80000"/>
              </a:lnSpc>
            </a:pPr>
            <a:r>
              <a:rPr lang="en-US" sz="800" smtClean="0"/>
              <a:t>Karlheinz Stockhausen was born on August 22, 1928 in Mödrath, Germany, near Cologne. He lived in Germany through World War II and in 1947 entered the National Conservatory of Music . For the next four years, Stockhausen attended the National Conservatory of Music studying music education and piano and Cologne University studying German philology, musicology, and philosophy. In 1950, he wrote his first piece Chöre für Doris for Doris Andreae, who he married in 1951. The same year, Stockhausen premiered what he considered to be his first substantial work, Kreuzspiel, which employed serial techniques. It was also his first piece to employ sound projection (four microphones and speakers).</a:t>
            </a:r>
          </a:p>
          <a:p>
            <a:pPr eaLnBrk="1" hangingPunct="1">
              <a:lnSpc>
                <a:spcPct val="80000"/>
              </a:lnSpc>
            </a:pPr>
            <a:r>
              <a:rPr lang="en-US" sz="800" smtClean="0"/>
              <a:t>In 1952 Stockhausen journeyed to Paris. In addition to the other compositions he wrote, he completed a piece he entitled Etude at Pierre SchaefferÕs studio. The following year, 1953, Stockhausen secured a position as a lecturer for new music courses at Darmstadt and became one of the collaborators at the West German Radio Studio for Electronic Music in Cologne. This is when StockhausenÕs first electronic pieces, Studie I and Studie II were completed. Studie II was significant in that it was the very first electronic music piece to employ a graphic score that displayed all sonic events as they occurred. He also completed another of his well known electronic compositions, Gesang der Jünglinge.</a:t>
            </a:r>
          </a:p>
          <a:p>
            <a:pPr eaLnBrk="1" hangingPunct="1">
              <a:lnSpc>
                <a:spcPct val="80000"/>
              </a:lnSpc>
            </a:pPr>
            <a:r>
              <a:rPr lang="en-US" sz="800" smtClean="0"/>
              <a:t>Stockhausen took a position as co-editor of die Riehe in 1954 and also enrolled in phonetics classes with Karl Meyer-Eppler at Bonn University, while still managing some time as a composer in the Cologne studios. His compositions began to gain him recognition for his work and in 1958, he began working on the sketches of perhaps his best known electronic piece, Kontakte for electronic sounds. piano, and percussion. His orchestral piece, Gruppen, was also premiered. It was not until two years later that Kontakte was given its world premiere. In 1964, Stockhausen formed a group for performing live electronic music which is still in existence today. In recognition of his work , Stockhausen received the German gramophone critics award. He continued to write electronic music and served as Visiting Professor of Composition at the University of Pennsylvania and the University of California at Davis.</a:t>
            </a:r>
          </a:p>
          <a:p>
            <a:pPr eaLnBrk="1" hangingPunct="1">
              <a:lnSpc>
                <a:spcPct val="80000"/>
              </a:lnSpc>
            </a:pPr>
            <a:r>
              <a:rPr lang="en-US" sz="800" smtClean="0"/>
              <a:t>Stockhausen's compositions were the focus the Expo '70 world fair in Osaka, Japan. His pieces were performed for over one hundred eighty days during the year. He was given the position of professor of composition at the National Conservatory of Music in Cologne and remained there until 1977. In 1975, Stockhausen was given a grant by the German government to compose a piece as a gift to the United States for the American Bicentennial Celebration. The result was a composition entitled Sirius, which was given its incomplete premiere in 1976. A year later, Stockhausen completed it. Since 1977, Stockhausen has been working on a substantial music drama cycle entitled Licht (Die sieben Tage der Woche). The cycle, is largely complete yet remains unfinished. It has been receiving premieres in portions as they are completed.</a:t>
            </a:r>
          </a:p>
          <a:p>
            <a:pPr eaLnBrk="1" hangingPunct="1">
              <a:lnSpc>
                <a:spcPct val="80000"/>
              </a:lnSpc>
            </a:pPr>
            <a:r>
              <a:rPr lang="en-US" sz="800" smtClean="0"/>
              <a:t>In recognition of his contribution to electronic music, Karlheinz Stockhausen has received numerous awards and prizes. He has been named a member of the Royal Swedish Academy, the American Academy and Institute of Arts and Letters, the European Academy of Science, Arts, and Letters, the Royal Academy of Music in London, and the German Society for Electro-Acoustic Music. In addition he has been awarded the Prix Ars Electronica from Austria, the Distinguished Service Cross, First Class from Germany, ad the UNESCO Picasso Medal. Karlheinz Stockhausen lives in Cologne, Germany.</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780EE90-6CBA-43DF-A293-9FBEE285AF91}" type="datetimeFigureOut">
              <a:rPr lang="en-US" smtClean="0"/>
              <a:pPr/>
              <a:t>4/14/2009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2CFCC5-BBE9-4844-9C34-FCDABAC7B846}"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780EE90-6CBA-43DF-A293-9FBEE285AF91}" type="datetimeFigureOut">
              <a:rPr lang="en-US" smtClean="0"/>
              <a:pPr/>
              <a:t>4/14/2009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2CFCC5-BBE9-4844-9C34-FCDABAC7B84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780EE90-6CBA-43DF-A293-9FBEE285AF91}" type="datetimeFigureOut">
              <a:rPr lang="en-US" smtClean="0"/>
              <a:pPr/>
              <a:t>4/14/2009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2CFCC5-BBE9-4844-9C34-FCDABAC7B84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780EE90-6CBA-43DF-A293-9FBEE285AF91}" type="datetimeFigureOut">
              <a:rPr lang="en-US" smtClean="0"/>
              <a:pPr/>
              <a:t>4/14/2009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2CFCC5-BBE9-4844-9C34-FCDABAC7B84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780EE90-6CBA-43DF-A293-9FBEE285AF91}" type="datetimeFigureOut">
              <a:rPr lang="en-US" smtClean="0"/>
              <a:pPr/>
              <a:t>4/14/2009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2CFCC5-BBE9-4844-9C34-FCDABAC7B846}"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780EE90-6CBA-43DF-A293-9FBEE285AF91}" type="datetimeFigureOut">
              <a:rPr lang="en-US" smtClean="0"/>
              <a:pPr/>
              <a:t>4/14/2009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22CFCC5-BBE9-4844-9C34-FCDABAC7B84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780EE90-6CBA-43DF-A293-9FBEE285AF91}" type="datetimeFigureOut">
              <a:rPr lang="en-US" smtClean="0"/>
              <a:pPr/>
              <a:t>4/14/2009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22CFCC5-BBE9-4844-9C34-FCDABAC7B846}"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780EE90-6CBA-43DF-A293-9FBEE285AF91}" type="datetimeFigureOut">
              <a:rPr lang="en-US" smtClean="0"/>
              <a:pPr/>
              <a:t>4/14/2009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22CFCC5-BBE9-4844-9C34-FCDABAC7B84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80EE90-6CBA-43DF-A293-9FBEE285AF91}" type="datetimeFigureOut">
              <a:rPr lang="en-US" smtClean="0"/>
              <a:pPr/>
              <a:t>4/14/2009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22CFCC5-BBE9-4844-9C34-FCDABAC7B84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780EE90-6CBA-43DF-A293-9FBEE285AF91}" type="datetimeFigureOut">
              <a:rPr lang="en-US" smtClean="0"/>
              <a:pPr/>
              <a:t>4/14/2009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22CFCC5-BBE9-4844-9C34-FCDABAC7B846}"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780EE90-6CBA-43DF-A293-9FBEE285AF91}" type="datetimeFigureOut">
              <a:rPr lang="en-US" smtClean="0"/>
              <a:pPr/>
              <a:t>4/14/2009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22CFCC5-BBE9-4844-9C34-FCDABAC7B846}"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lumMod val="50000"/>
            <a:alpha val="58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80EE90-6CBA-43DF-A293-9FBEE285AF91}" type="datetimeFigureOut">
              <a:rPr lang="en-US" smtClean="0"/>
              <a:pPr/>
              <a:t>4/14/2009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22CFCC5-BBE9-4844-9C34-FCDABAC7B846}"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7.xml"/><Relationship Id="rId5" Type="http://schemas.openxmlformats.org/officeDocument/2006/relationships/image" Target="../media/image4.png"/><Relationship Id="rId4" Type="http://schemas.openxmlformats.org/officeDocument/2006/relationships/image" Target="../media/image3.png"/></Relationships>
</file>

<file path=ppt/slides/_rels/slide2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 y="-304799"/>
            <a:ext cx="2590800" cy="3276600"/>
          </a:xfrm>
        </p:spPr>
        <p:txBody>
          <a:bodyPr>
            <a:normAutofit/>
          </a:bodyPr>
          <a:lstStyle/>
          <a:p>
            <a:pPr algn="l"/>
            <a:r>
              <a:rPr lang="en-US" sz="3200" i="1" dirty="0" smtClean="0">
                <a:latin typeface="Berlin Sans FB Demi" pitchFamily="34" charset="0"/>
              </a:rPr>
              <a:t>Sgt. Pepper’s Lonely Hearts Club Band</a:t>
            </a:r>
            <a:endParaRPr lang="en-US" sz="3200" i="1" dirty="0">
              <a:latin typeface="Berlin Sans FB Demi" pitchFamily="34" charset="0"/>
            </a:endParaRPr>
          </a:p>
        </p:txBody>
      </p:sp>
      <p:sp>
        <p:nvSpPr>
          <p:cNvPr id="3" name="Subtitle 2"/>
          <p:cNvSpPr>
            <a:spLocks noGrp="1"/>
          </p:cNvSpPr>
          <p:nvPr>
            <p:ph type="subTitle" idx="1"/>
          </p:nvPr>
        </p:nvSpPr>
        <p:spPr>
          <a:xfrm>
            <a:off x="228600" y="2362200"/>
            <a:ext cx="2133600" cy="2286000"/>
          </a:xfrm>
          <a:solidFill>
            <a:schemeClr val="bg1"/>
          </a:solidFill>
        </p:spPr>
        <p:txBody>
          <a:bodyPr>
            <a:normAutofit fontScale="92500" lnSpcReduction="20000"/>
          </a:bodyPr>
          <a:lstStyle/>
          <a:p>
            <a:pPr algn="l"/>
            <a:r>
              <a:rPr lang="en-US" dirty="0" smtClean="0"/>
              <a:t>An album by the Beatles</a:t>
            </a:r>
          </a:p>
          <a:p>
            <a:pPr algn="l"/>
            <a:r>
              <a:rPr lang="en-US" dirty="0" smtClean="0"/>
              <a:t>December 1966 – </a:t>
            </a:r>
          </a:p>
          <a:p>
            <a:pPr algn="l"/>
            <a:r>
              <a:rPr lang="en-US" dirty="0" smtClean="0"/>
              <a:t>April 1967</a:t>
            </a:r>
            <a:endParaRPr lang="en-US" dirty="0"/>
          </a:p>
        </p:txBody>
      </p:sp>
      <p:pic>
        <p:nvPicPr>
          <p:cNvPr id="4" name="Picture 5" descr="sgt pepper lhcb cvr"/>
          <p:cNvPicPr>
            <a:picLocks noChangeAspect="1" noChangeArrowheads="1"/>
          </p:cNvPicPr>
          <p:nvPr/>
        </p:nvPicPr>
        <p:blipFill>
          <a:blip r:embed="rId2"/>
          <a:srcRect/>
          <a:stretch>
            <a:fillRect/>
          </a:stretch>
        </p:blipFill>
        <p:spPr bwMode="auto">
          <a:xfrm>
            <a:off x="2819400" y="419100"/>
            <a:ext cx="6096000" cy="6057900"/>
          </a:xfrm>
          <a:prstGeom prst="rect">
            <a:avLst/>
          </a:prstGeom>
          <a:noFill/>
          <a:ln w="9525">
            <a:noFill/>
            <a:miter lim="800000"/>
            <a:headEnd/>
            <a:tailEnd/>
          </a:ln>
        </p:spPr>
      </p:pic>
      <p:sp>
        <p:nvSpPr>
          <p:cNvPr id="5" name="Subtitle 2"/>
          <p:cNvSpPr txBox="1">
            <a:spLocks/>
          </p:cNvSpPr>
          <p:nvPr/>
        </p:nvSpPr>
        <p:spPr>
          <a:xfrm>
            <a:off x="381000" y="4419600"/>
            <a:ext cx="2286000" cy="2286000"/>
          </a:xfrm>
          <a:prstGeom prst="rect">
            <a:avLst/>
          </a:prstGeom>
          <a:solidFill>
            <a:schemeClr val="bg1"/>
          </a:solidFill>
          <a:ln>
            <a:solidFill>
              <a:schemeClr val="tx2"/>
            </a:solidFill>
          </a:ln>
        </p:spPr>
        <p:txBody>
          <a:bodyPr vert="horz" lIns="91440" tIns="45720" rIns="91440" bIns="45720" rtlCol="0">
            <a:normAutofit fontScale="92500" lnSpcReduction="10000"/>
          </a:bodyPr>
          <a:lstStyle/>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3200" b="0" i="0" u="none" strike="noStrike" kern="1200" cap="none" spc="0" normalizeH="0" baseline="0" noProof="0" dirty="0" smtClean="0">
                <a:ln>
                  <a:noFill/>
                </a:ln>
                <a:effectLst/>
                <a:uLnTx/>
                <a:uFillTx/>
                <a:latin typeface="+mn-lt"/>
                <a:ea typeface="+mn-ea"/>
                <a:cs typeface="+mn-cs"/>
              </a:rPr>
              <a:t>“perhaps the most creative 129</a:t>
            </a:r>
            <a:r>
              <a:rPr kumimoji="0" lang="en-US" sz="3200" b="0" i="0" u="none" strike="noStrike" kern="1200" cap="none" spc="0" normalizeH="0" noProof="0" dirty="0" smtClean="0">
                <a:ln>
                  <a:noFill/>
                </a:ln>
                <a:effectLst/>
                <a:uLnTx/>
                <a:uFillTx/>
                <a:latin typeface="+mn-lt"/>
                <a:ea typeface="+mn-ea"/>
                <a:cs typeface="+mn-cs"/>
              </a:rPr>
              <a:t> days in the history of rock music”</a:t>
            </a:r>
            <a:endParaRPr kumimoji="0" lang="en-US" sz="3200" b="0" i="0" u="none" strike="noStrike" kern="1200" cap="none" spc="0" normalizeH="0" baseline="0" noProof="0" dirty="0">
              <a:ln>
                <a:noFill/>
              </a:ln>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w="63500" cmpd="tri">
            <a:solidFill>
              <a:schemeClr val="accent1"/>
            </a:solidFill>
          </a:ln>
        </p:spPr>
        <p:txBody>
          <a:bodyPr/>
          <a:lstStyle/>
          <a:p>
            <a:r>
              <a:rPr lang="en-US" dirty="0" smtClean="0">
                <a:latin typeface="Berlin Sans FB Demi" pitchFamily="34" charset="0"/>
              </a:rPr>
              <a:t>Fixing a Hole</a:t>
            </a:r>
            <a:endParaRPr lang="en-US" dirty="0">
              <a:latin typeface="Berlin Sans FB Demi" pitchFamily="34" charset="0"/>
            </a:endParaRPr>
          </a:p>
        </p:txBody>
      </p:sp>
      <p:sp>
        <p:nvSpPr>
          <p:cNvPr id="3" name="Content Placeholder 2"/>
          <p:cNvSpPr>
            <a:spLocks noGrp="1"/>
          </p:cNvSpPr>
          <p:nvPr>
            <p:ph idx="1"/>
          </p:nvPr>
        </p:nvSpPr>
        <p:spPr>
          <a:solidFill>
            <a:schemeClr val="bg1"/>
          </a:solidFill>
          <a:ln>
            <a:noFill/>
          </a:ln>
        </p:spPr>
        <p:txBody>
          <a:bodyPr/>
          <a:lstStyle/>
          <a:p>
            <a:r>
              <a:rPr lang="en-US" dirty="0" smtClean="0"/>
              <a:t>Instruments: harpsichord (and the usual guitar, bass and drums)</a:t>
            </a:r>
          </a:p>
          <a:p>
            <a:r>
              <a:rPr lang="en-US" dirty="0" smtClean="0"/>
              <a:t>Lovely mix of major and minor (the drifting dreamy state of mind?)</a:t>
            </a:r>
          </a:p>
          <a:p>
            <a:r>
              <a:rPr lang="en-US" dirty="0" smtClean="0"/>
              <a:t>Intro is short a couple of beats – throws everything else off? (otherwise straight 8-bar phrases)</a:t>
            </a:r>
          </a:p>
          <a:p>
            <a:r>
              <a:rPr lang="en-US" dirty="0" smtClean="0"/>
              <a:t>Artist &amp; society?</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w="63500" cmpd="tri">
            <a:solidFill>
              <a:schemeClr val="accent1"/>
            </a:solidFill>
          </a:ln>
        </p:spPr>
        <p:txBody>
          <a:bodyPr/>
          <a:lstStyle/>
          <a:p>
            <a:r>
              <a:rPr lang="en-US" dirty="0" smtClean="0">
                <a:latin typeface="Berlin Sans FB Demi" pitchFamily="34" charset="0"/>
              </a:rPr>
              <a:t>Fixing a Hole</a:t>
            </a:r>
            <a:endParaRPr lang="en-US" dirty="0">
              <a:latin typeface="Berlin Sans FB Demi" pitchFamily="34" charset="0"/>
            </a:endParaRPr>
          </a:p>
        </p:txBody>
      </p:sp>
      <p:sp>
        <p:nvSpPr>
          <p:cNvPr id="3" name="Content Placeholder 2"/>
          <p:cNvSpPr>
            <a:spLocks noGrp="1"/>
          </p:cNvSpPr>
          <p:nvPr>
            <p:ph idx="1"/>
          </p:nvPr>
        </p:nvSpPr>
        <p:spPr>
          <a:xfrm>
            <a:off x="228600" y="1143000"/>
            <a:ext cx="8229600" cy="5105400"/>
          </a:xfrm>
          <a:solidFill>
            <a:schemeClr val="bg1"/>
          </a:solidFill>
          <a:ln>
            <a:noFill/>
          </a:ln>
        </p:spPr>
        <p:txBody>
          <a:bodyPr>
            <a:noAutofit/>
          </a:bodyPr>
          <a:lstStyle/>
          <a:p>
            <a:pPr>
              <a:buNone/>
            </a:pPr>
            <a:r>
              <a:rPr lang="en-US" sz="2100" dirty="0" smtClean="0"/>
              <a:t>I’m fixing a hole where the rain gets in</a:t>
            </a:r>
          </a:p>
          <a:p>
            <a:pPr>
              <a:buNone/>
            </a:pPr>
            <a:r>
              <a:rPr lang="en-US" sz="2100" dirty="0" smtClean="0"/>
              <a:t>and stops my mind from wandering</a:t>
            </a:r>
          </a:p>
          <a:p>
            <a:pPr>
              <a:buNone/>
            </a:pPr>
            <a:r>
              <a:rPr lang="en-US" sz="2100" dirty="0" smtClean="0"/>
              <a:t>where it will go</a:t>
            </a:r>
          </a:p>
          <a:p>
            <a:pPr>
              <a:buNone/>
            </a:pPr>
            <a:r>
              <a:rPr lang="en-US" sz="2100" dirty="0" smtClean="0"/>
              <a:t>I’m filling the cracks that ran through the door</a:t>
            </a:r>
          </a:p>
          <a:p>
            <a:pPr>
              <a:buNone/>
            </a:pPr>
            <a:r>
              <a:rPr lang="en-US" sz="2100" dirty="0" smtClean="0"/>
              <a:t>and kept my mind from wandering </a:t>
            </a:r>
          </a:p>
          <a:p>
            <a:pPr>
              <a:buNone/>
            </a:pPr>
            <a:r>
              <a:rPr lang="en-US" sz="2100" dirty="0" smtClean="0"/>
              <a:t>where it will go</a:t>
            </a:r>
          </a:p>
          <a:p>
            <a:pPr>
              <a:buNone/>
            </a:pPr>
            <a:endParaRPr lang="en-US" sz="2100" dirty="0" smtClean="0"/>
          </a:p>
          <a:p>
            <a:pPr>
              <a:buNone/>
            </a:pPr>
            <a:r>
              <a:rPr lang="en-US" sz="2100" dirty="0" smtClean="0"/>
              <a:t>and it really doesn't matter if I’m wrong</a:t>
            </a:r>
          </a:p>
          <a:p>
            <a:pPr>
              <a:buNone/>
            </a:pPr>
            <a:r>
              <a:rPr lang="en-US" sz="2100" dirty="0" smtClean="0"/>
              <a:t>I'm right</a:t>
            </a:r>
          </a:p>
          <a:p>
            <a:pPr>
              <a:buNone/>
            </a:pPr>
            <a:r>
              <a:rPr lang="en-US" sz="2100" dirty="0" smtClean="0"/>
              <a:t>Where I belong I'm right</a:t>
            </a:r>
          </a:p>
          <a:p>
            <a:pPr>
              <a:buNone/>
            </a:pPr>
            <a:r>
              <a:rPr lang="en-US" sz="2100" dirty="0" smtClean="0"/>
              <a:t>Where I belong.</a:t>
            </a:r>
          </a:p>
          <a:p>
            <a:pPr>
              <a:buNone/>
            </a:pPr>
            <a:r>
              <a:rPr lang="en-US" sz="2100" dirty="0" smtClean="0"/>
              <a:t> </a:t>
            </a:r>
          </a:p>
        </p:txBody>
      </p:sp>
      <p:sp>
        <p:nvSpPr>
          <p:cNvPr id="4" name="TextBox 3"/>
          <p:cNvSpPr txBox="1"/>
          <p:nvPr/>
        </p:nvSpPr>
        <p:spPr>
          <a:xfrm>
            <a:off x="2514600" y="4998184"/>
            <a:ext cx="6477000" cy="1631216"/>
          </a:xfrm>
          <a:prstGeom prst="rect">
            <a:avLst/>
          </a:prstGeom>
          <a:solidFill>
            <a:schemeClr val="bg1"/>
          </a:solidFill>
          <a:ln>
            <a:solidFill>
              <a:schemeClr val="accent1"/>
            </a:solidFill>
          </a:ln>
        </p:spPr>
        <p:txBody>
          <a:bodyPr wrap="square" rtlCol="0">
            <a:spAutoFit/>
          </a:bodyPr>
          <a:lstStyle/>
          <a:p>
            <a:pPr>
              <a:buNone/>
            </a:pPr>
            <a:r>
              <a:rPr lang="en-US" sz="2000" dirty="0" smtClean="0"/>
              <a:t>See the people standing there who disagree and never win</a:t>
            </a:r>
          </a:p>
          <a:p>
            <a:pPr>
              <a:buNone/>
            </a:pPr>
            <a:r>
              <a:rPr lang="en-US" sz="2000" dirty="0" smtClean="0"/>
              <a:t>and wonder why they don't get in my door.</a:t>
            </a:r>
          </a:p>
          <a:p>
            <a:pPr>
              <a:buNone/>
            </a:pPr>
            <a:r>
              <a:rPr lang="en-US" sz="2000" dirty="0" smtClean="0"/>
              <a:t>I'm painting my room in a colorful way</a:t>
            </a:r>
          </a:p>
          <a:p>
            <a:pPr>
              <a:buNone/>
            </a:pPr>
            <a:r>
              <a:rPr lang="en-US" sz="2000" dirty="0" smtClean="0"/>
              <a:t>and when my mind is wandering</a:t>
            </a:r>
          </a:p>
          <a:p>
            <a:pPr>
              <a:buNone/>
            </a:pPr>
            <a:r>
              <a:rPr lang="en-US" sz="2000" dirty="0" smtClean="0"/>
              <a:t>there I will go.</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w="63500" cmpd="tri">
            <a:solidFill>
              <a:schemeClr val="accent1"/>
            </a:solidFill>
          </a:ln>
        </p:spPr>
        <p:txBody>
          <a:bodyPr/>
          <a:lstStyle/>
          <a:p>
            <a:r>
              <a:rPr lang="en-US" dirty="0" smtClean="0">
                <a:latin typeface="Berlin Sans FB Demi" pitchFamily="34" charset="0"/>
              </a:rPr>
              <a:t>Fixing a Hole</a:t>
            </a:r>
            <a:endParaRPr lang="en-US" dirty="0">
              <a:latin typeface="Berlin Sans FB Demi" pitchFamily="34" charset="0"/>
            </a:endParaRPr>
          </a:p>
        </p:txBody>
      </p:sp>
      <p:sp>
        <p:nvSpPr>
          <p:cNvPr id="3" name="Content Placeholder 2"/>
          <p:cNvSpPr>
            <a:spLocks noGrp="1"/>
          </p:cNvSpPr>
          <p:nvPr>
            <p:ph idx="1"/>
          </p:nvPr>
        </p:nvSpPr>
        <p:spPr>
          <a:solidFill>
            <a:schemeClr val="bg1"/>
          </a:solidFill>
          <a:ln>
            <a:noFill/>
          </a:ln>
        </p:spPr>
        <p:txBody>
          <a:bodyPr>
            <a:normAutofit fontScale="70000" lnSpcReduction="20000"/>
          </a:bodyPr>
          <a:lstStyle/>
          <a:p>
            <a:pPr>
              <a:buNone/>
            </a:pPr>
            <a:r>
              <a:rPr lang="en-US" dirty="0" smtClean="0"/>
              <a:t>And it really doesn't matter if</a:t>
            </a:r>
          </a:p>
          <a:p>
            <a:pPr>
              <a:buNone/>
            </a:pPr>
            <a:r>
              <a:rPr lang="en-US" dirty="0" smtClean="0"/>
              <a:t>I'm wrong I'm right</a:t>
            </a:r>
          </a:p>
          <a:p>
            <a:pPr>
              <a:buNone/>
            </a:pPr>
            <a:r>
              <a:rPr lang="en-US" dirty="0" smtClean="0"/>
              <a:t>where I belong I'm right</a:t>
            </a:r>
          </a:p>
          <a:p>
            <a:pPr>
              <a:buNone/>
            </a:pPr>
            <a:r>
              <a:rPr lang="en-US" dirty="0" smtClean="0"/>
              <a:t>where I belong.</a:t>
            </a:r>
          </a:p>
          <a:p>
            <a:pPr>
              <a:buNone/>
            </a:pPr>
            <a:endParaRPr lang="en-US" dirty="0" smtClean="0"/>
          </a:p>
          <a:p>
            <a:pPr>
              <a:buNone/>
            </a:pPr>
            <a:r>
              <a:rPr lang="en-US" dirty="0" smtClean="0"/>
              <a:t>Silly people run around they worry me</a:t>
            </a:r>
          </a:p>
          <a:p>
            <a:pPr>
              <a:buNone/>
            </a:pPr>
            <a:r>
              <a:rPr lang="en-US" dirty="0" smtClean="0"/>
              <a:t>and never ask me why they don't get past my door.</a:t>
            </a:r>
          </a:p>
          <a:p>
            <a:pPr>
              <a:buNone/>
            </a:pPr>
            <a:r>
              <a:rPr lang="en-US" dirty="0" smtClean="0"/>
              <a:t>I'm taking the time for a number of things</a:t>
            </a:r>
          </a:p>
          <a:p>
            <a:pPr>
              <a:buNone/>
            </a:pPr>
            <a:r>
              <a:rPr lang="en-US" dirty="0" smtClean="0"/>
              <a:t>that weren't important yesterday </a:t>
            </a:r>
          </a:p>
          <a:p>
            <a:pPr>
              <a:buNone/>
            </a:pPr>
            <a:r>
              <a:rPr lang="en-US" dirty="0" smtClean="0"/>
              <a:t>and I still go. </a:t>
            </a:r>
          </a:p>
          <a:p>
            <a:pPr>
              <a:buNone/>
            </a:pPr>
            <a:r>
              <a:rPr lang="en-US" dirty="0" smtClean="0"/>
              <a:t>I’m fixing a hole where the rain gets in</a:t>
            </a:r>
          </a:p>
          <a:p>
            <a:pPr>
              <a:buNone/>
            </a:pPr>
            <a:r>
              <a:rPr lang="en-US" dirty="0" smtClean="0"/>
              <a:t>and stops my mind from wandering</a:t>
            </a:r>
          </a:p>
          <a:p>
            <a:pPr>
              <a:buNone/>
            </a:pPr>
            <a:r>
              <a:rPr lang="en-US" dirty="0" smtClean="0"/>
              <a:t>where it will go.</a:t>
            </a:r>
          </a:p>
          <a:p>
            <a:pPr>
              <a:buNone/>
            </a:pP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w="63500" cmpd="tri">
            <a:solidFill>
              <a:schemeClr val="accent1"/>
            </a:solidFill>
          </a:ln>
        </p:spPr>
        <p:txBody>
          <a:bodyPr/>
          <a:lstStyle/>
          <a:p>
            <a:r>
              <a:rPr lang="en-US" dirty="0" smtClean="0">
                <a:latin typeface="Berlin Sans FB Demi" pitchFamily="34" charset="0"/>
              </a:rPr>
              <a:t>She’s Leaving Home</a:t>
            </a:r>
            <a:endParaRPr lang="en-US" dirty="0">
              <a:latin typeface="Berlin Sans FB Demi" pitchFamily="34" charset="0"/>
            </a:endParaRPr>
          </a:p>
        </p:txBody>
      </p:sp>
      <p:sp>
        <p:nvSpPr>
          <p:cNvPr id="3" name="Content Placeholder 2"/>
          <p:cNvSpPr>
            <a:spLocks noGrp="1"/>
          </p:cNvSpPr>
          <p:nvPr>
            <p:ph idx="1"/>
          </p:nvPr>
        </p:nvSpPr>
        <p:spPr>
          <a:solidFill>
            <a:schemeClr val="bg1"/>
          </a:solidFill>
          <a:ln>
            <a:noFill/>
          </a:ln>
        </p:spPr>
        <p:txBody>
          <a:bodyPr>
            <a:normAutofit fontScale="92500" lnSpcReduction="10000"/>
          </a:bodyPr>
          <a:lstStyle/>
          <a:p>
            <a:r>
              <a:rPr lang="en-US" dirty="0" smtClean="0"/>
              <a:t>The view from the other side of the “Generation Gap”</a:t>
            </a:r>
          </a:p>
          <a:p>
            <a:r>
              <a:rPr lang="en-US" dirty="0" smtClean="0"/>
              <a:t>Very straightforward narrative</a:t>
            </a:r>
          </a:p>
          <a:p>
            <a:r>
              <a:rPr lang="en-US" dirty="0" smtClean="0"/>
              <a:t>Instruments: harp &amp; strings; as in “Eleanor Rigby,” ‘old-fashioned’ arrangement </a:t>
            </a:r>
          </a:p>
          <a:p>
            <a:r>
              <a:rPr lang="en-US" dirty="0" smtClean="0"/>
              <a:t>Triple meter</a:t>
            </a:r>
          </a:p>
          <a:p>
            <a:r>
              <a:rPr lang="en-US" dirty="0" smtClean="0"/>
              <a:t>Nice details in the lyrics:  </a:t>
            </a:r>
            <a:br>
              <a:rPr lang="en-US" dirty="0" smtClean="0"/>
            </a:br>
            <a:r>
              <a:rPr lang="en-US" dirty="0" smtClean="0"/>
              <a:t>“kitchen </a:t>
            </a:r>
            <a:r>
              <a:rPr lang="en-US" dirty="0" smtClean="0"/>
              <a:t>. . . clutching . . . handkerchief" </a:t>
            </a:r>
          </a:p>
          <a:p>
            <a:r>
              <a:rPr lang="en-US" dirty="0" smtClean="0"/>
              <a:t>Relationship to </a:t>
            </a:r>
            <a:r>
              <a:rPr lang="en-US" dirty="0" smtClean="0"/>
              <a:t>the SPLHCB album </a:t>
            </a:r>
            <a:r>
              <a:rPr lang="en-US" dirty="0" smtClean="0"/>
              <a:t>concept?</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a:ln w="63500" cmpd="tri">
            <a:solidFill>
              <a:schemeClr val="accent1"/>
            </a:solidFill>
          </a:ln>
        </p:spPr>
        <p:txBody>
          <a:bodyPr/>
          <a:lstStyle/>
          <a:p>
            <a:r>
              <a:rPr lang="en-US" dirty="0" smtClean="0">
                <a:latin typeface="Berlin Sans FB Demi" pitchFamily="34" charset="0"/>
              </a:rPr>
              <a:t>Being For the Benefit of Mr. Kite</a:t>
            </a:r>
            <a:endParaRPr lang="en-US" dirty="0">
              <a:latin typeface="Berlin Sans FB Demi" pitchFamily="34" charset="0"/>
            </a:endParaRPr>
          </a:p>
        </p:txBody>
      </p:sp>
      <p:sp>
        <p:nvSpPr>
          <p:cNvPr id="3" name="Content Placeholder 2"/>
          <p:cNvSpPr>
            <a:spLocks noGrp="1"/>
          </p:cNvSpPr>
          <p:nvPr>
            <p:ph idx="1"/>
          </p:nvPr>
        </p:nvSpPr>
        <p:spPr>
          <a:solidFill>
            <a:schemeClr val="bg1"/>
          </a:solidFill>
          <a:ln>
            <a:noFill/>
          </a:ln>
        </p:spPr>
        <p:txBody>
          <a:bodyPr/>
          <a:lstStyle/>
          <a:p>
            <a:r>
              <a:rPr lang="en-US" dirty="0" smtClean="0"/>
              <a:t>FX (reverb, tape, waltz recorded at half-speed, etc.)</a:t>
            </a:r>
          </a:p>
          <a:p>
            <a:r>
              <a:rPr lang="en-US" dirty="0" smtClean="0"/>
              <a:t>Swirl of harmony</a:t>
            </a:r>
          </a:p>
          <a:p>
            <a:r>
              <a:rPr lang="en-US" dirty="0" smtClean="0"/>
              <a:t>Text from an antique poster</a:t>
            </a:r>
          </a:p>
          <a:p>
            <a:r>
              <a:rPr lang="en-US" dirty="0" smtClean="0"/>
              <a:t>Lennon wanted to “smell the sawdust”</a:t>
            </a:r>
          </a:p>
          <a:p>
            <a:r>
              <a:rPr lang="en-US" dirty="0" smtClean="0"/>
              <a:t>Contrasting use of triple meter</a:t>
            </a:r>
          </a:p>
          <a:p>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a:ln w="63500" cmpd="tri">
            <a:solidFill>
              <a:schemeClr val="accent1"/>
            </a:solidFill>
          </a:ln>
        </p:spPr>
        <p:txBody>
          <a:bodyPr/>
          <a:lstStyle/>
          <a:p>
            <a:r>
              <a:rPr lang="en-US" dirty="0" smtClean="0">
                <a:latin typeface="Berlin Sans FB Demi" pitchFamily="34" charset="0"/>
              </a:rPr>
              <a:t>Within You Without You</a:t>
            </a:r>
            <a:endParaRPr lang="en-US" dirty="0">
              <a:latin typeface="Berlin Sans FB Demi" pitchFamily="34" charset="0"/>
            </a:endParaRPr>
          </a:p>
        </p:txBody>
      </p:sp>
      <p:sp>
        <p:nvSpPr>
          <p:cNvPr id="3" name="Content Placeholder 2"/>
          <p:cNvSpPr>
            <a:spLocks noGrp="1"/>
          </p:cNvSpPr>
          <p:nvPr>
            <p:ph idx="1"/>
          </p:nvPr>
        </p:nvSpPr>
        <p:spPr>
          <a:solidFill>
            <a:schemeClr val="bg1"/>
          </a:solidFill>
          <a:ln>
            <a:noFill/>
          </a:ln>
        </p:spPr>
        <p:txBody>
          <a:bodyPr>
            <a:normAutofit fontScale="92500" lnSpcReduction="10000"/>
          </a:bodyPr>
          <a:lstStyle/>
          <a:p>
            <a:r>
              <a:rPr lang="en-US" dirty="0" smtClean="0"/>
              <a:t>George Harrison’s song for the album</a:t>
            </a:r>
          </a:p>
          <a:p>
            <a:r>
              <a:rPr lang="en-US" dirty="0" smtClean="0"/>
              <a:t>Harrison is the “spiritual Beatle” – seriously engaged with mediation &amp; Indian music</a:t>
            </a:r>
          </a:p>
          <a:p>
            <a:r>
              <a:rPr lang="en-US" dirty="0" smtClean="0"/>
              <a:t>Instruments: drone (</a:t>
            </a:r>
            <a:r>
              <a:rPr lang="en-US" dirty="0" err="1" smtClean="0"/>
              <a:t>tambura</a:t>
            </a:r>
            <a:r>
              <a:rPr lang="en-US" dirty="0" smtClean="0"/>
              <a:t>) </a:t>
            </a:r>
            <a:r>
              <a:rPr lang="en-US" dirty="0" err="1" smtClean="0"/>
              <a:t>tabla</a:t>
            </a:r>
            <a:r>
              <a:rPr lang="en-US" dirty="0" smtClean="0"/>
              <a:t>, bowed </a:t>
            </a:r>
            <a:r>
              <a:rPr lang="en-US" dirty="0" err="1" smtClean="0"/>
              <a:t>sarangi</a:t>
            </a:r>
            <a:r>
              <a:rPr lang="en-US" dirty="0" smtClean="0"/>
              <a:t>-like </a:t>
            </a:r>
            <a:r>
              <a:rPr lang="en-US" dirty="0" err="1" smtClean="0"/>
              <a:t>dilbura</a:t>
            </a:r>
            <a:r>
              <a:rPr lang="en-US" dirty="0" smtClean="0"/>
              <a:t>, Indian zither, sitar, chamber ensemble strings played in an Indian style    </a:t>
            </a:r>
          </a:p>
          <a:p>
            <a:r>
              <a:rPr lang="en-US" dirty="0" smtClean="0"/>
              <a:t>No chords or harmony; like Indian music, focus is on melody &amp; scale</a:t>
            </a:r>
          </a:p>
          <a:p>
            <a:r>
              <a:rPr lang="en-US" dirty="0" smtClean="0"/>
              <a:t>Contrasting section in quintuple meter</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a:ln w="63500" cmpd="tri">
            <a:solidFill>
              <a:schemeClr val="accent1"/>
            </a:solidFill>
          </a:ln>
        </p:spPr>
        <p:txBody>
          <a:bodyPr/>
          <a:lstStyle/>
          <a:p>
            <a:r>
              <a:rPr lang="en-US" dirty="0" smtClean="0">
                <a:latin typeface="Berlin Sans FB Demi" pitchFamily="34" charset="0"/>
              </a:rPr>
              <a:t>Within You Without You</a:t>
            </a:r>
            <a:endParaRPr lang="en-US" dirty="0">
              <a:latin typeface="Berlin Sans FB Demi" pitchFamily="34" charset="0"/>
            </a:endParaRPr>
          </a:p>
        </p:txBody>
      </p:sp>
      <p:sp>
        <p:nvSpPr>
          <p:cNvPr id="3" name="Content Placeholder 2"/>
          <p:cNvSpPr>
            <a:spLocks noGrp="1"/>
          </p:cNvSpPr>
          <p:nvPr>
            <p:ph idx="1"/>
          </p:nvPr>
        </p:nvSpPr>
        <p:spPr>
          <a:solidFill>
            <a:schemeClr val="bg1"/>
          </a:solidFill>
          <a:ln>
            <a:noFill/>
          </a:ln>
        </p:spPr>
        <p:txBody>
          <a:bodyPr/>
          <a:lstStyle/>
          <a:p>
            <a:r>
              <a:rPr lang="en-US" dirty="0" smtClean="0"/>
              <a:t>Lyrics from a conversation</a:t>
            </a:r>
          </a:p>
          <a:p>
            <a:endParaRPr lang="en-US" dirty="0"/>
          </a:p>
        </p:txBody>
      </p:sp>
      <p:sp>
        <p:nvSpPr>
          <p:cNvPr id="4" name="TextBox 3"/>
          <p:cNvSpPr txBox="1"/>
          <p:nvPr/>
        </p:nvSpPr>
        <p:spPr>
          <a:xfrm>
            <a:off x="304800" y="2514600"/>
            <a:ext cx="8610600" cy="3046988"/>
          </a:xfrm>
          <a:prstGeom prst="rect">
            <a:avLst/>
          </a:prstGeom>
          <a:solidFill>
            <a:schemeClr val="bg1"/>
          </a:solidFill>
          <a:ln>
            <a:solidFill>
              <a:schemeClr val="accent1"/>
            </a:solidFill>
          </a:ln>
        </p:spPr>
        <p:txBody>
          <a:bodyPr wrap="square" rtlCol="0">
            <a:spAutoFit/>
          </a:bodyPr>
          <a:lstStyle/>
          <a:p>
            <a:r>
              <a:rPr lang="en-US" sz="2400" dirty="0" smtClean="0"/>
              <a:t>We were talking about the space between us all and the people </a:t>
            </a:r>
            <a:br>
              <a:rPr lang="en-US" sz="2400" dirty="0" smtClean="0"/>
            </a:br>
            <a:r>
              <a:rPr lang="en-US" sz="2400" dirty="0" smtClean="0"/>
              <a:t>who hide themselves behind a wall of illusion,</a:t>
            </a:r>
            <a:br>
              <a:rPr lang="en-US" sz="2400" dirty="0" smtClean="0"/>
            </a:br>
            <a:r>
              <a:rPr lang="en-US" sz="2400" dirty="0" smtClean="0"/>
              <a:t>never glimpse the truth, then it's far too late when they pass away.</a:t>
            </a:r>
          </a:p>
          <a:p>
            <a:endParaRPr lang="en-US" sz="2400" dirty="0" smtClean="0"/>
          </a:p>
          <a:p>
            <a:r>
              <a:rPr lang="en-US" sz="2400" dirty="0" smtClean="0"/>
              <a:t>We were talking about the love we all could share when we find it</a:t>
            </a:r>
            <a:br>
              <a:rPr lang="en-US" sz="2400" dirty="0" smtClean="0"/>
            </a:br>
            <a:r>
              <a:rPr lang="en-US" sz="2400" dirty="0" smtClean="0"/>
              <a:t>to try our best to hold it there with our love,</a:t>
            </a:r>
            <a:br>
              <a:rPr lang="en-US" sz="2400" dirty="0" smtClean="0"/>
            </a:br>
            <a:r>
              <a:rPr lang="en-US" sz="2400" dirty="0" smtClean="0"/>
              <a:t>with our love, we could save the world if they only knew.</a:t>
            </a:r>
          </a:p>
          <a:p>
            <a:endParaRPr lang="en-US" sz="24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a:ln w="63500" cmpd="tri">
            <a:solidFill>
              <a:schemeClr val="accent1"/>
            </a:solidFill>
          </a:ln>
        </p:spPr>
        <p:txBody>
          <a:bodyPr/>
          <a:lstStyle/>
          <a:p>
            <a:r>
              <a:rPr lang="en-US" dirty="0" smtClean="0">
                <a:latin typeface="Berlin Sans FB Demi" pitchFamily="34" charset="0"/>
              </a:rPr>
              <a:t>Within You Without You</a:t>
            </a:r>
            <a:endParaRPr lang="en-US" dirty="0">
              <a:latin typeface="Berlin Sans FB Demi" pitchFamily="34" charset="0"/>
            </a:endParaRPr>
          </a:p>
        </p:txBody>
      </p:sp>
      <p:sp>
        <p:nvSpPr>
          <p:cNvPr id="4" name="TextBox 3"/>
          <p:cNvSpPr txBox="1"/>
          <p:nvPr/>
        </p:nvSpPr>
        <p:spPr>
          <a:xfrm>
            <a:off x="152400" y="1600200"/>
            <a:ext cx="8839200" cy="4893647"/>
          </a:xfrm>
          <a:prstGeom prst="rect">
            <a:avLst/>
          </a:prstGeom>
          <a:solidFill>
            <a:schemeClr val="bg1"/>
          </a:solidFill>
          <a:ln>
            <a:solidFill>
              <a:schemeClr val="accent1"/>
            </a:solidFill>
          </a:ln>
        </p:spPr>
        <p:txBody>
          <a:bodyPr wrap="square" rtlCol="0">
            <a:spAutoFit/>
          </a:bodyPr>
          <a:lstStyle/>
          <a:p>
            <a:r>
              <a:rPr lang="en-US" sz="2400" dirty="0" smtClean="0"/>
              <a:t>Try to realize it's all within yourself, no one else can make you change.</a:t>
            </a:r>
            <a:br>
              <a:rPr lang="en-US" sz="2400" dirty="0" smtClean="0"/>
            </a:br>
            <a:r>
              <a:rPr lang="en-US" sz="2400" dirty="0" smtClean="0"/>
              <a:t>And to see you're really only very small,</a:t>
            </a:r>
            <a:br>
              <a:rPr lang="en-US" sz="2400" dirty="0" smtClean="0"/>
            </a:br>
            <a:r>
              <a:rPr lang="en-US" sz="2400" dirty="0" smtClean="0"/>
              <a:t>and life flows on within you and without you.</a:t>
            </a:r>
          </a:p>
          <a:p>
            <a:endParaRPr lang="en-US" sz="2400" dirty="0" smtClean="0"/>
          </a:p>
          <a:p>
            <a:r>
              <a:rPr lang="en-US" sz="2400" dirty="0" smtClean="0"/>
              <a:t>We were talking about the love that's gone so cold and the people,</a:t>
            </a:r>
            <a:br>
              <a:rPr lang="en-US" sz="2400" dirty="0" smtClean="0"/>
            </a:br>
            <a:r>
              <a:rPr lang="en-US" sz="2400" dirty="0" smtClean="0"/>
              <a:t>who gain the world and lose their soul, </a:t>
            </a:r>
            <a:br>
              <a:rPr lang="en-US" sz="2400" dirty="0" smtClean="0"/>
            </a:br>
            <a:r>
              <a:rPr lang="en-US" sz="2400" dirty="0" smtClean="0"/>
              <a:t>they don't know, they can't see.  Are you one of them?</a:t>
            </a:r>
          </a:p>
          <a:p>
            <a:endParaRPr lang="en-US" sz="2400" dirty="0" smtClean="0"/>
          </a:p>
          <a:p>
            <a:r>
              <a:rPr lang="en-US" sz="2400" dirty="0" smtClean="0"/>
              <a:t>When you've seen beyond yourself then you may find peace of mind 	is waiting there </a:t>
            </a:r>
            <a:br>
              <a:rPr lang="en-US" sz="2400" dirty="0" smtClean="0"/>
            </a:br>
            <a:r>
              <a:rPr lang="en-US" sz="2400" dirty="0" smtClean="0"/>
              <a:t>And the time will come when you see we're all one, </a:t>
            </a:r>
            <a:br>
              <a:rPr lang="en-US" sz="2400" dirty="0" smtClean="0"/>
            </a:br>
            <a:r>
              <a:rPr lang="en-US" sz="2400" dirty="0" smtClean="0"/>
              <a:t>and life flows on within you and without you.</a:t>
            </a:r>
          </a:p>
          <a:p>
            <a:endParaRPr lang="en-US" sz="24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a:ln w="63500" cmpd="tri">
            <a:solidFill>
              <a:schemeClr val="accent1"/>
            </a:solidFill>
          </a:ln>
        </p:spPr>
        <p:txBody>
          <a:bodyPr/>
          <a:lstStyle/>
          <a:p>
            <a:r>
              <a:rPr lang="en-US" dirty="0" smtClean="0">
                <a:latin typeface="Berlin Sans FB Demi" pitchFamily="34" charset="0"/>
              </a:rPr>
              <a:t>When I’m Sixty-Four</a:t>
            </a:r>
            <a:endParaRPr lang="en-US" dirty="0">
              <a:latin typeface="Berlin Sans FB Demi" pitchFamily="34" charset="0"/>
            </a:endParaRPr>
          </a:p>
        </p:txBody>
      </p:sp>
      <p:sp>
        <p:nvSpPr>
          <p:cNvPr id="3" name="Content Placeholder 2"/>
          <p:cNvSpPr>
            <a:spLocks noGrp="1"/>
          </p:cNvSpPr>
          <p:nvPr>
            <p:ph idx="1"/>
          </p:nvPr>
        </p:nvSpPr>
        <p:spPr>
          <a:solidFill>
            <a:schemeClr val="bg1"/>
          </a:solidFill>
          <a:ln>
            <a:noFill/>
          </a:ln>
        </p:spPr>
        <p:txBody>
          <a:bodyPr>
            <a:normAutofit fontScale="92500" lnSpcReduction="20000"/>
          </a:bodyPr>
          <a:lstStyle/>
          <a:p>
            <a:r>
              <a:rPr lang="en-US" dirty="0" smtClean="0"/>
              <a:t>Tune sketched by McCartney in the late 1950s</a:t>
            </a:r>
          </a:p>
          <a:p>
            <a:r>
              <a:rPr lang="en-US" dirty="0" smtClean="0"/>
              <a:t>Quite a contrast!</a:t>
            </a:r>
          </a:p>
          <a:p>
            <a:r>
              <a:rPr lang="en-US" dirty="0" smtClean="0"/>
              <a:t>Does the style/generational theme connect to album concept? </a:t>
            </a:r>
          </a:p>
          <a:p>
            <a:r>
              <a:rPr lang="en-US" dirty="0" smtClean="0"/>
              <a:t>Instruments: clarinet, bass clarinet, tuba-like bass, bells, piano, brushes in drum kit</a:t>
            </a:r>
          </a:p>
          <a:p>
            <a:r>
              <a:rPr lang="en-US" dirty="0" smtClean="0"/>
              <a:t>Square, functional (bass movement by fifths) harmony (but a nice minor section contrast)</a:t>
            </a:r>
          </a:p>
          <a:p>
            <a:r>
              <a:rPr lang="en-US" dirty="0" smtClean="0"/>
              <a:t>Very chromatic melody but within that square harmony</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a:ln w="63500" cmpd="tri">
            <a:solidFill>
              <a:schemeClr val="accent1"/>
            </a:solidFill>
          </a:ln>
        </p:spPr>
        <p:txBody>
          <a:bodyPr/>
          <a:lstStyle/>
          <a:p>
            <a:r>
              <a:rPr lang="en-US" dirty="0" smtClean="0">
                <a:latin typeface="Berlin Sans FB Demi" pitchFamily="34" charset="0"/>
              </a:rPr>
              <a:t>Lovely Rita</a:t>
            </a:r>
            <a:endParaRPr lang="en-US" dirty="0">
              <a:latin typeface="Berlin Sans FB Demi" pitchFamily="34" charset="0"/>
            </a:endParaRPr>
          </a:p>
        </p:txBody>
      </p:sp>
      <p:sp>
        <p:nvSpPr>
          <p:cNvPr id="3" name="Content Placeholder 2"/>
          <p:cNvSpPr>
            <a:spLocks noGrp="1"/>
          </p:cNvSpPr>
          <p:nvPr>
            <p:ph idx="1"/>
          </p:nvPr>
        </p:nvSpPr>
        <p:spPr>
          <a:solidFill>
            <a:schemeClr val="bg1"/>
          </a:solidFill>
          <a:ln>
            <a:noFill/>
          </a:ln>
        </p:spPr>
        <p:txBody>
          <a:bodyPr/>
          <a:lstStyle/>
          <a:p>
            <a:r>
              <a:rPr lang="en-US" dirty="0" smtClean="0"/>
              <a:t>Least interesting song on the album? </a:t>
            </a:r>
          </a:p>
          <a:p>
            <a:r>
              <a:rPr lang="en-US" dirty="0" smtClean="0"/>
              <a:t>Square harmony</a:t>
            </a:r>
          </a:p>
          <a:p>
            <a:r>
              <a:rPr lang="en-US" dirty="0" smtClean="0"/>
              <a:t>I like the sound and rhythmic play of the lyrics </a:t>
            </a:r>
          </a:p>
          <a:p>
            <a:r>
              <a:rPr lang="en-US" dirty="0" smtClean="0"/>
              <a:t>Connect to album concept?  “</a:t>
            </a:r>
            <a:r>
              <a:rPr lang="en-US" dirty="0" err="1" smtClean="0"/>
              <a:t>milit’ry</a:t>
            </a:r>
            <a:r>
              <a:rPr lang="en-US" dirty="0" smtClean="0"/>
              <a:t> man”?</a:t>
            </a:r>
          </a:p>
          <a:p>
            <a:r>
              <a:rPr lang="en-US" dirty="0" smtClean="0"/>
              <a:t>FX include speed recording/playback trick on piano to modify its sound; </a:t>
            </a:r>
          </a:p>
          <a:p>
            <a:r>
              <a:rPr lang="en-US" dirty="0" smtClean="0"/>
              <a:t>simulated sex in the coda?  The virtual reality of the album?</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Observations &amp; questions</a:t>
            </a:r>
            <a:endParaRPr lang="en-US" dirty="0"/>
          </a:p>
        </p:txBody>
      </p:sp>
      <p:sp>
        <p:nvSpPr>
          <p:cNvPr id="3" name="Content Placeholder 2"/>
          <p:cNvSpPr>
            <a:spLocks noGrp="1"/>
          </p:cNvSpPr>
          <p:nvPr>
            <p:ph idx="1"/>
          </p:nvPr>
        </p:nvSpPr>
        <p:spPr>
          <a:solidFill>
            <a:schemeClr val="bg1"/>
          </a:solidFill>
        </p:spPr>
        <p:txBody>
          <a:bodyPr/>
          <a:lstStyle/>
          <a:p>
            <a:r>
              <a:rPr lang="en-US" dirty="0" smtClean="0"/>
              <a:t>Song analysis models</a:t>
            </a:r>
          </a:p>
          <a:p>
            <a:r>
              <a:rPr lang="en-US" dirty="0" smtClean="0"/>
              <a:t>Is this album a unified work of art similar to a symphony, suite or song cycle in classical music?  </a:t>
            </a:r>
          </a:p>
          <a:p>
            <a:pPr lvl="1"/>
            <a:r>
              <a:rPr lang="en-US" dirty="0" smtClean="0"/>
              <a:t>The invention of the “concept album”</a:t>
            </a:r>
          </a:p>
          <a:p>
            <a:pPr lvl="1"/>
            <a:r>
              <a:rPr lang="en-US" dirty="0" smtClean="0"/>
              <a:t>McCartney “. . . like writing your novel”</a:t>
            </a:r>
          </a:p>
          <a:p>
            <a:pPr lvl="1"/>
            <a:r>
              <a:rPr lang="en-US" dirty="0" smtClean="0"/>
              <a:t>Lennon disagreed </a:t>
            </a:r>
          </a:p>
          <a:p>
            <a:pPr lvl="1"/>
            <a:r>
              <a:rPr lang="en-US" dirty="0" smtClean="0"/>
              <a:t>The first album to </a:t>
            </a:r>
            <a:r>
              <a:rPr lang="en-US" i="1" dirty="0" smtClean="0"/>
              <a:t>print the lyrics </a:t>
            </a:r>
            <a:r>
              <a:rPr lang="en-US" dirty="0" smtClean="0"/>
              <a:t>on the sleeve</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a:ln w="63500" cmpd="tri">
            <a:solidFill>
              <a:schemeClr val="accent1"/>
            </a:solidFill>
          </a:ln>
        </p:spPr>
        <p:txBody>
          <a:bodyPr/>
          <a:lstStyle/>
          <a:p>
            <a:r>
              <a:rPr lang="en-US" dirty="0" smtClean="0">
                <a:latin typeface="Berlin Sans FB Demi" pitchFamily="34" charset="0"/>
              </a:rPr>
              <a:t>Good Morning, Good Morning</a:t>
            </a:r>
            <a:endParaRPr lang="en-US" dirty="0">
              <a:latin typeface="Berlin Sans FB Demi" pitchFamily="34" charset="0"/>
            </a:endParaRPr>
          </a:p>
        </p:txBody>
      </p:sp>
      <p:sp>
        <p:nvSpPr>
          <p:cNvPr id="3" name="Content Placeholder 2"/>
          <p:cNvSpPr>
            <a:spLocks noGrp="1"/>
          </p:cNvSpPr>
          <p:nvPr>
            <p:ph idx="1"/>
          </p:nvPr>
        </p:nvSpPr>
        <p:spPr>
          <a:solidFill>
            <a:schemeClr val="bg1"/>
          </a:solidFill>
          <a:ln>
            <a:noFill/>
          </a:ln>
        </p:spPr>
        <p:txBody>
          <a:bodyPr/>
          <a:lstStyle/>
          <a:p>
            <a:r>
              <a:rPr lang="en-US" dirty="0" smtClean="0"/>
              <a:t>Most irritating song on the album</a:t>
            </a:r>
          </a:p>
          <a:p>
            <a:r>
              <a:rPr lang="en-US" dirty="0" smtClean="0"/>
              <a:t>Aggressive, distorted timbre of brass (!) instruments  </a:t>
            </a:r>
          </a:p>
          <a:p>
            <a:r>
              <a:rPr lang="en-US" dirty="0" smtClean="0"/>
              <a:t>Meter is quite “natural” in following the text’s rhythm, but that makes it quite complicated!</a:t>
            </a:r>
          </a:p>
          <a:p>
            <a:r>
              <a:rPr lang="en-US" dirty="0" smtClean="0"/>
              <a:t>Lyrics a social critique again?</a:t>
            </a:r>
          </a:p>
          <a:p>
            <a:r>
              <a:rPr lang="en-US" dirty="0" smtClean="0"/>
              <a:t>Animal sounds at end in order of animals that would frighten or eat the proceeding one  </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a:ln w="63500" cmpd="tri">
            <a:solidFill>
              <a:schemeClr val="accent1"/>
            </a:solidFill>
          </a:ln>
        </p:spPr>
        <p:txBody>
          <a:bodyPr/>
          <a:lstStyle/>
          <a:p>
            <a:r>
              <a:rPr lang="en-US" dirty="0" smtClean="0">
                <a:latin typeface="Berlin Sans FB Demi" pitchFamily="34" charset="0"/>
              </a:rPr>
              <a:t>Good Morning, Good Morning</a:t>
            </a:r>
            <a:endParaRPr lang="en-US" dirty="0">
              <a:latin typeface="Berlin Sans FB Demi" pitchFamily="34" charset="0"/>
            </a:endParaRPr>
          </a:p>
        </p:txBody>
      </p:sp>
      <p:sp>
        <p:nvSpPr>
          <p:cNvPr id="3" name="Content Placeholder 2"/>
          <p:cNvSpPr>
            <a:spLocks noGrp="1"/>
          </p:cNvSpPr>
          <p:nvPr>
            <p:ph idx="1"/>
          </p:nvPr>
        </p:nvSpPr>
        <p:spPr>
          <a:solidFill>
            <a:schemeClr val="bg1"/>
          </a:solidFill>
          <a:ln>
            <a:noFill/>
          </a:ln>
        </p:spPr>
        <p:txBody>
          <a:bodyPr/>
          <a:lstStyle/>
          <a:p>
            <a:endParaRPr lang="en-US" dirty="0"/>
          </a:p>
        </p:txBody>
      </p:sp>
      <p:sp>
        <p:nvSpPr>
          <p:cNvPr id="4" name="TextBox 3"/>
          <p:cNvSpPr txBox="1"/>
          <p:nvPr/>
        </p:nvSpPr>
        <p:spPr>
          <a:xfrm>
            <a:off x="228600" y="1295400"/>
            <a:ext cx="8763000" cy="5170646"/>
          </a:xfrm>
          <a:prstGeom prst="rect">
            <a:avLst/>
          </a:prstGeom>
          <a:solidFill>
            <a:schemeClr val="bg1"/>
          </a:solidFill>
          <a:ln>
            <a:solidFill>
              <a:schemeClr val="accent1"/>
            </a:solidFill>
          </a:ln>
        </p:spPr>
        <p:txBody>
          <a:bodyPr wrap="square" rtlCol="0">
            <a:spAutoFit/>
          </a:bodyPr>
          <a:lstStyle/>
          <a:p>
            <a:r>
              <a:rPr lang="en-US" sz="2200" dirty="0" smtClean="0"/>
              <a:t>Good morning, good morning, good morning ah</a:t>
            </a:r>
          </a:p>
          <a:p>
            <a:r>
              <a:rPr lang="en-US" sz="2200" dirty="0" smtClean="0"/>
              <a:t> </a:t>
            </a:r>
          </a:p>
          <a:p>
            <a:r>
              <a:rPr lang="en-US" sz="2200" dirty="0" smtClean="0"/>
              <a:t>Nothing to do to save his life call his wife in</a:t>
            </a:r>
          </a:p>
          <a:p>
            <a:r>
              <a:rPr lang="en-US" sz="2200" dirty="0" smtClean="0"/>
              <a:t>Nothing to say but what a day how's your boy been</a:t>
            </a:r>
          </a:p>
          <a:p>
            <a:r>
              <a:rPr lang="en-US" sz="2200" dirty="0" smtClean="0"/>
              <a:t>Nothing to do it's up to you</a:t>
            </a:r>
          </a:p>
          <a:p>
            <a:r>
              <a:rPr lang="en-US" sz="2200" dirty="0" smtClean="0"/>
              <a:t>I've got nothing to say but it's OK</a:t>
            </a:r>
          </a:p>
          <a:p>
            <a:r>
              <a:rPr lang="en-US" sz="2200" dirty="0" smtClean="0"/>
              <a:t> </a:t>
            </a:r>
          </a:p>
          <a:p>
            <a:r>
              <a:rPr lang="en-US" sz="2200" dirty="0" smtClean="0"/>
              <a:t>Good morning, good morning etc. </a:t>
            </a:r>
          </a:p>
          <a:p>
            <a:r>
              <a:rPr lang="en-US" sz="2200" dirty="0" smtClean="0"/>
              <a:t> </a:t>
            </a:r>
          </a:p>
          <a:p>
            <a:r>
              <a:rPr lang="en-US" sz="2200" dirty="0" smtClean="0"/>
              <a:t>Going to work don't want to go feeling low down</a:t>
            </a:r>
          </a:p>
          <a:p>
            <a:r>
              <a:rPr lang="en-US" sz="2200" dirty="0" smtClean="0"/>
              <a:t>Heading for home you start to roam then you're in town</a:t>
            </a:r>
          </a:p>
          <a:p>
            <a:r>
              <a:rPr lang="en-US" sz="2200" dirty="0" smtClean="0"/>
              <a:t>Everybody knows there's nothing doing</a:t>
            </a:r>
          </a:p>
          <a:p>
            <a:r>
              <a:rPr lang="en-US" sz="2200" dirty="0" smtClean="0"/>
              <a:t>Everything is closed it's like a ruin</a:t>
            </a:r>
          </a:p>
          <a:p>
            <a:r>
              <a:rPr lang="en-US" sz="2200" dirty="0" smtClean="0"/>
              <a:t>Everyone you see is half asleep</a:t>
            </a:r>
          </a:p>
          <a:p>
            <a:r>
              <a:rPr lang="en-US" sz="2200" dirty="0" smtClean="0"/>
              <a:t>And you're on your own you're in the street</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a:ln w="63500" cmpd="tri">
            <a:solidFill>
              <a:schemeClr val="accent1"/>
            </a:solidFill>
          </a:ln>
        </p:spPr>
        <p:txBody>
          <a:bodyPr/>
          <a:lstStyle/>
          <a:p>
            <a:r>
              <a:rPr lang="en-US" dirty="0" smtClean="0">
                <a:latin typeface="Berlin Sans FB Demi" pitchFamily="34" charset="0"/>
              </a:rPr>
              <a:t>Good Morning, Good Morning</a:t>
            </a:r>
            <a:endParaRPr lang="en-US" dirty="0">
              <a:latin typeface="Berlin Sans FB Demi" pitchFamily="34" charset="0"/>
            </a:endParaRPr>
          </a:p>
        </p:txBody>
      </p:sp>
      <p:sp>
        <p:nvSpPr>
          <p:cNvPr id="3" name="Content Placeholder 2"/>
          <p:cNvSpPr>
            <a:spLocks noGrp="1"/>
          </p:cNvSpPr>
          <p:nvPr>
            <p:ph idx="1"/>
          </p:nvPr>
        </p:nvSpPr>
        <p:spPr>
          <a:solidFill>
            <a:schemeClr val="bg1"/>
          </a:solidFill>
          <a:ln>
            <a:noFill/>
          </a:ln>
        </p:spPr>
        <p:txBody>
          <a:bodyPr/>
          <a:lstStyle/>
          <a:p>
            <a:endParaRPr lang="en-US" dirty="0"/>
          </a:p>
        </p:txBody>
      </p:sp>
      <p:sp>
        <p:nvSpPr>
          <p:cNvPr id="4" name="TextBox 3"/>
          <p:cNvSpPr txBox="1"/>
          <p:nvPr/>
        </p:nvSpPr>
        <p:spPr>
          <a:xfrm>
            <a:off x="228600" y="1295400"/>
            <a:ext cx="8763000" cy="5509200"/>
          </a:xfrm>
          <a:prstGeom prst="rect">
            <a:avLst/>
          </a:prstGeom>
          <a:solidFill>
            <a:schemeClr val="bg1"/>
          </a:solidFill>
          <a:ln>
            <a:solidFill>
              <a:schemeClr val="accent1"/>
            </a:solidFill>
          </a:ln>
        </p:spPr>
        <p:txBody>
          <a:bodyPr wrap="square" rtlCol="0">
            <a:spAutoFit/>
          </a:bodyPr>
          <a:lstStyle/>
          <a:p>
            <a:r>
              <a:rPr lang="en-US" sz="2200" dirty="0" smtClean="0"/>
              <a:t>After a while you start to smile now you feel cool</a:t>
            </a:r>
          </a:p>
          <a:p>
            <a:r>
              <a:rPr lang="en-US" sz="2200" dirty="0" smtClean="0"/>
              <a:t>Then you decide to take a walk by the old school</a:t>
            </a:r>
          </a:p>
          <a:p>
            <a:r>
              <a:rPr lang="en-US" sz="2200" dirty="0" smtClean="0"/>
              <a:t>Nothing is changed it's still the same</a:t>
            </a:r>
          </a:p>
          <a:p>
            <a:r>
              <a:rPr lang="en-US" sz="2200" dirty="0" smtClean="0"/>
              <a:t>I've got nothing to say but it's OK</a:t>
            </a:r>
          </a:p>
          <a:p>
            <a:r>
              <a:rPr lang="en-US" sz="2200" dirty="0" smtClean="0"/>
              <a:t> </a:t>
            </a:r>
          </a:p>
          <a:p>
            <a:r>
              <a:rPr lang="en-US" sz="2200" dirty="0" smtClean="0"/>
              <a:t>Good morning, good morning, etc. </a:t>
            </a:r>
          </a:p>
          <a:p>
            <a:r>
              <a:rPr lang="en-US" sz="2200" dirty="0" smtClean="0"/>
              <a:t> </a:t>
            </a:r>
          </a:p>
          <a:p>
            <a:r>
              <a:rPr lang="en-US" sz="2200" dirty="0" smtClean="0"/>
              <a:t>People running round it's five o'clock</a:t>
            </a:r>
          </a:p>
          <a:p>
            <a:r>
              <a:rPr lang="en-US" sz="2200" dirty="0" smtClean="0"/>
              <a:t>Everywhere in town is getting dark</a:t>
            </a:r>
          </a:p>
          <a:p>
            <a:r>
              <a:rPr lang="en-US" sz="2200" dirty="0" smtClean="0"/>
              <a:t>Everyone you see is full of life</a:t>
            </a:r>
          </a:p>
          <a:p>
            <a:r>
              <a:rPr lang="en-US" sz="2200" dirty="0" smtClean="0"/>
              <a:t>It's time for tea and meet the wife</a:t>
            </a:r>
          </a:p>
          <a:p>
            <a:r>
              <a:rPr lang="en-US" sz="2200" dirty="0" smtClean="0"/>
              <a:t> </a:t>
            </a:r>
          </a:p>
          <a:p>
            <a:r>
              <a:rPr lang="en-US" sz="2200" dirty="0" smtClean="0"/>
              <a:t>Somebody needs to know the time, glad that I'm here</a:t>
            </a:r>
          </a:p>
          <a:p>
            <a:r>
              <a:rPr lang="en-US" sz="2200" dirty="0" smtClean="0"/>
              <a:t>Watching the skirts you start to flirt now you're in gear</a:t>
            </a:r>
          </a:p>
          <a:p>
            <a:r>
              <a:rPr lang="en-US" sz="2200" dirty="0" smtClean="0"/>
              <a:t>Go to a show you hope she goes</a:t>
            </a:r>
          </a:p>
          <a:p>
            <a:r>
              <a:rPr lang="en-US" sz="2200" dirty="0" smtClean="0"/>
              <a:t>I've got nothing to say but it's OK</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a:ln w="63500" cmpd="tri">
            <a:solidFill>
              <a:schemeClr val="accent1"/>
            </a:solidFill>
          </a:ln>
        </p:spPr>
        <p:txBody>
          <a:bodyPr/>
          <a:lstStyle/>
          <a:p>
            <a:r>
              <a:rPr lang="en-US" dirty="0" smtClean="0">
                <a:latin typeface="Berlin Sans FB Demi" pitchFamily="34" charset="0"/>
              </a:rPr>
              <a:t>SPLCHB Reprise</a:t>
            </a:r>
            <a:endParaRPr lang="en-US" dirty="0">
              <a:latin typeface="Berlin Sans FB Demi" pitchFamily="34" charset="0"/>
            </a:endParaRPr>
          </a:p>
        </p:txBody>
      </p:sp>
      <p:sp>
        <p:nvSpPr>
          <p:cNvPr id="3" name="Content Placeholder 2"/>
          <p:cNvSpPr>
            <a:spLocks noGrp="1"/>
          </p:cNvSpPr>
          <p:nvPr>
            <p:ph idx="1"/>
          </p:nvPr>
        </p:nvSpPr>
        <p:spPr>
          <a:solidFill>
            <a:schemeClr val="bg1"/>
          </a:solidFill>
          <a:ln>
            <a:noFill/>
          </a:ln>
        </p:spPr>
        <p:txBody>
          <a:bodyPr/>
          <a:lstStyle/>
          <a:p>
            <a:r>
              <a:rPr lang="en-US" dirty="0" smtClean="0"/>
              <a:t>Sealing off the album</a:t>
            </a:r>
            <a:r>
              <a:rPr lang="en-US" dirty="0" smtClean="0"/>
              <a:t>?  A bookend to the concept but wait!  </a:t>
            </a:r>
            <a:r>
              <a:rPr lang="en-US" dirty="0" smtClean="0"/>
              <a:t>There’s more . . . </a:t>
            </a:r>
            <a:r>
              <a:rPr lang="en-US" dirty="0" smtClean="0"/>
              <a:t> </a:t>
            </a:r>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a:ln w="63500" cmpd="tri">
            <a:solidFill>
              <a:schemeClr val="accent1"/>
            </a:solidFill>
          </a:ln>
        </p:spPr>
        <p:txBody>
          <a:bodyPr/>
          <a:lstStyle/>
          <a:p>
            <a:r>
              <a:rPr lang="en-US" dirty="0" smtClean="0">
                <a:latin typeface="Berlin Sans FB Demi" pitchFamily="34" charset="0"/>
              </a:rPr>
              <a:t>A Day in the Life</a:t>
            </a:r>
            <a:endParaRPr lang="en-US" dirty="0">
              <a:latin typeface="Berlin Sans FB Demi" pitchFamily="34" charset="0"/>
            </a:endParaRPr>
          </a:p>
        </p:txBody>
      </p:sp>
      <p:sp>
        <p:nvSpPr>
          <p:cNvPr id="3" name="Content Placeholder 2"/>
          <p:cNvSpPr>
            <a:spLocks noGrp="1"/>
          </p:cNvSpPr>
          <p:nvPr>
            <p:ph idx="1"/>
          </p:nvPr>
        </p:nvSpPr>
        <p:spPr>
          <a:solidFill>
            <a:schemeClr val="bg1"/>
          </a:solidFill>
          <a:ln>
            <a:noFill/>
          </a:ln>
        </p:spPr>
        <p:txBody>
          <a:bodyPr/>
          <a:lstStyle/>
          <a:p>
            <a:r>
              <a:rPr lang="en-US" dirty="0" smtClean="0"/>
              <a:t>a product of Lennon &amp; McCartney </a:t>
            </a:r>
          </a:p>
          <a:p>
            <a:r>
              <a:rPr lang="en-US" dirty="0" smtClean="0"/>
              <a:t>References to the news transformed</a:t>
            </a:r>
          </a:p>
          <a:p>
            <a:r>
              <a:rPr lang="en-US" dirty="0" smtClean="0"/>
              <a:t>Orchestral sweep tied to “</a:t>
            </a:r>
            <a:r>
              <a:rPr lang="en-US" dirty="0" err="1" smtClean="0"/>
              <a:t>avant</a:t>
            </a:r>
            <a:r>
              <a:rPr lang="en-US" dirty="0" smtClean="0"/>
              <a:t> </a:t>
            </a:r>
            <a:r>
              <a:rPr lang="en-US" dirty="0" err="1" smtClean="0"/>
              <a:t>garde</a:t>
            </a:r>
            <a:r>
              <a:rPr lang="en-US" dirty="0" smtClean="0"/>
              <a:t>” “classical” composers</a:t>
            </a:r>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idx="4294967295"/>
          </p:nvPr>
        </p:nvSpPr>
        <p:spPr>
          <a:xfrm>
            <a:off x="685800" y="304800"/>
            <a:ext cx="7772400" cy="1143000"/>
          </a:xfrm>
          <a:solidFill>
            <a:schemeClr val="bg2"/>
          </a:solidFill>
          <a:ln w="76200">
            <a:solidFill>
              <a:schemeClr val="accent1"/>
            </a:solidFill>
          </a:ln>
        </p:spPr>
        <p:txBody>
          <a:bodyPr/>
          <a:lstStyle/>
          <a:p>
            <a:pPr eaLnBrk="1" hangingPunct="1"/>
            <a:r>
              <a:rPr lang="en-US" dirty="0" smtClean="0">
                <a:latin typeface="Tahoma" pitchFamily="34" charset="0"/>
              </a:rPr>
              <a:t>KARLHEINZ STOCKHAUSEN</a:t>
            </a:r>
          </a:p>
        </p:txBody>
      </p:sp>
      <p:pic>
        <p:nvPicPr>
          <p:cNvPr id="12291" name="Picture 3" descr="stockhausen"/>
          <p:cNvPicPr>
            <a:picLocks noChangeAspect="1" noChangeArrowheads="1"/>
          </p:cNvPicPr>
          <p:nvPr/>
        </p:nvPicPr>
        <p:blipFill>
          <a:blip r:embed="rId3"/>
          <a:srcRect/>
          <a:stretch>
            <a:fillRect/>
          </a:stretch>
        </p:blipFill>
        <p:spPr bwMode="auto">
          <a:xfrm>
            <a:off x="-60325" y="3276600"/>
            <a:ext cx="2422525" cy="2971800"/>
          </a:xfrm>
          <a:prstGeom prst="rect">
            <a:avLst/>
          </a:prstGeom>
          <a:noFill/>
          <a:ln w="9525">
            <a:noFill/>
            <a:miter lim="800000"/>
            <a:headEnd/>
            <a:tailEnd/>
          </a:ln>
        </p:spPr>
      </p:pic>
      <p:pic>
        <p:nvPicPr>
          <p:cNvPr id="12292" name="Picture 4" descr="stockha2"/>
          <p:cNvPicPr>
            <a:picLocks noChangeAspect="1" noChangeArrowheads="1"/>
          </p:cNvPicPr>
          <p:nvPr/>
        </p:nvPicPr>
        <p:blipFill>
          <a:blip r:embed="rId4"/>
          <a:srcRect/>
          <a:stretch>
            <a:fillRect/>
          </a:stretch>
        </p:blipFill>
        <p:spPr bwMode="auto">
          <a:xfrm>
            <a:off x="5114925" y="1857375"/>
            <a:ext cx="3495675" cy="4924425"/>
          </a:xfrm>
          <a:prstGeom prst="rect">
            <a:avLst/>
          </a:prstGeom>
          <a:noFill/>
          <a:ln w="9525">
            <a:noFill/>
            <a:miter lim="800000"/>
            <a:headEnd/>
            <a:tailEnd/>
          </a:ln>
        </p:spPr>
      </p:pic>
      <p:sp>
        <p:nvSpPr>
          <p:cNvPr id="12293" name="Text Box 5"/>
          <p:cNvSpPr txBox="1">
            <a:spLocks noChangeArrowheads="1"/>
          </p:cNvSpPr>
          <p:nvPr/>
        </p:nvSpPr>
        <p:spPr bwMode="auto">
          <a:xfrm>
            <a:off x="914400" y="1371600"/>
            <a:ext cx="7239000" cy="1236663"/>
          </a:xfrm>
          <a:prstGeom prst="rect">
            <a:avLst/>
          </a:prstGeom>
          <a:solidFill>
            <a:schemeClr val="accent1"/>
          </a:solidFill>
          <a:ln w="76200">
            <a:solidFill>
              <a:schemeClr val="tx2"/>
            </a:solidFill>
            <a:miter lim="800000"/>
            <a:headEnd/>
            <a:tailEnd/>
          </a:ln>
        </p:spPr>
        <p:txBody>
          <a:bodyPr>
            <a:spAutoFit/>
          </a:bodyPr>
          <a:lstStyle/>
          <a:p>
            <a:pPr>
              <a:spcBef>
                <a:spcPct val="50000"/>
              </a:spcBef>
            </a:pPr>
            <a:r>
              <a:rPr lang="en-US">
                <a:solidFill>
                  <a:schemeClr val="tx1"/>
                </a:solidFill>
                <a:latin typeface="Arial" charset="0"/>
              </a:rPr>
              <a:t>b. 1928</a:t>
            </a:r>
          </a:p>
          <a:p>
            <a:pPr>
              <a:spcBef>
                <a:spcPct val="50000"/>
              </a:spcBef>
            </a:pPr>
            <a:r>
              <a:rPr lang="en-US">
                <a:solidFill>
                  <a:schemeClr val="tx1"/>
                </a:solidFill>
                <a:latin typeface="Arial" charset="0"/>
              </a:rPr>
              <a:t>given an electronic music studio in 1953</a:t>
            </a:r>
          </a:p>
        </p:txBody>
      </p:sp>
      <p:pic>
        <p:nvPicPr>
          <p:cNvPr id="12294" name="Picture 6" descr="stockhausen"/>
          <p:cNvPicPr>
            <a:picLocks noChangeAspect="1" noChangeArrowheads="1"/>
          </p:cNvPicPr>
          <p:nvPr/>
        </p:nvPicPr>
        <p:blipFill>
          <a:blip r:embed="rId5"/>
          <a:srcRect/>
          <a:stretch>
            <a:fillRect/>
          </a:stretch>
        </p:blipFill>
        <p:spPr bwMode="auto">
          <a:xfrm>
            <a:off x="2362200" y="3048000"/>
            <a:ext cx="2913063" cy="35052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idx="4294967295"/>
          </p:nvPr>
        </p:nvSpPr>
        <p:spPr>
          <a:xfrm>
            <a:off x="685800" y="228600"/>
            <a:ext cx="7772400" cy="1143000"/>
          </a:xfrm>
          <a:solidFill>
            <a:schemeClr val="bg2"/>
          </a:solidFill>
          <a:ln>
            <a:solidFill>
              <a:schemeClr val="accent1"/>
            </a:solidFill>
          </a:ln>
        </p:spPr>
        <p:txBody>
          <a:bodyPr/>
          <a:lstStyle/>
          <a:p>
            <a:pPr eaLnBrk="1" hangingPunct="1"/>
            <a:r>
              <a:rPr lang="en-US" dirty="0" smtClean="0">
                <a:latin typeface="Tahoma" pitchFamily="34" charset="0"/>
              </a:rPr>
              <a:t>KARLHEINZ STOCKHAUSEN</a:t>
            </a:r>
          </a:p>
        </p:txBody>
      </p:sp>
      <p:sp>
        <p:nvSpPr>
          <p:cNvPr id="13315" name="Text Box 3"/>
          <p:cNvSpPr txBox="1">
            <a:spLocks noChangeArrowheads="1"/>
          </p:cNvSpPr>
          <p:nvPr/>
        </p:nvSpPr>
        <p:spPr bwMode="auto">
          <a:xfrm>
            <a:off x="914400" y="1600200"/>
            <a:ext cx="7239000" cy="1236663"/>
          </a:xfrm>
          <a:prstGeom prst="rect">
            <a:avLst/>
          </a:prstGeom>
          <a:solidFill>
            <a:schemeClr val="accent1"/>
          </a:solidFill>
          <a:ln w="76200">
            <a:solidFill>
              <a:schemeClr val="tx2"/>
            </a:solidFill>
            <a:miter lim="800000"/>
            <a:headEnd/>
            <a:tailEnd/>
          </a:ln>
        </p:spPr>
        <p:txBody>
          <a:bodyPr>
            <a:spAutoFit/>
          </a:bodyPr>
          <a:lstStyle/>
          <a:p>
            <a:pPr>
              <a:spcBef>
                <a:spcPct val="50000"/>
              </a:spcBef>
            </a:pPr>
            <a:r>
              <a:rPr lang="en-US">
                <a:solidFill>
                  <a:schemeClr val="tx1"/>
                </a:solidFill>
                <a:latin typeface="Arial" charset="0"/>
              </a:rPr>
              <a:t>b. 1928</a:t>
            </a:r>
          </a:p>
          <a:p>
            <a:pPr>
              <a:spcBef>
                <a:spcPct val="50000"/>
              </a:spcBef>
            </a:pPr>
            <a:r>
              <a:rPr lang="en-US">
                <a:solidFill>
                  <a:schemeClr val="tx1"/>
                </a:solidFill>
                <a:latin typeface="Arial" charset="0"/>
              </a:rPr>
              <a:t>given an electronic music studio in 1953</a:t>
            </a:r>
          </a:p>
        </p:txBody>
      </p:sp>
      <p:pic>
        <p:nvPicPr>
          <p:cNvPr id="13316" name="Picture 4" descr="stock studio WVR_1"/>
          <p:cNvPicPr>
            <a:picLocks noChangeAspect="1" noChangeArrowheads="1"/>
          </p:cNvPicPr>
          <p:nvPr/>
        </p:nvPicPr>
        <p:blipFill>
          <a:blip r:embed="rId3"/>
          <a:srcRect/>
          <a:stretch>
            <a:fillRect/>
          </a:stretch>
        </p:blipFill>
        <p:spPr bwMode="auto">
          <a:xfrm>
            <a:off x="762000" y="1295400"/>
            <a:ext cx="7620000" cy="53213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idx="4294967295"/>
          </p:nvPr>
        </p:nvSpPr>
        <p:spPr>
          <a:xfrm>
            <a:off x="685800" y="228600"/>
            <a:ext cx="7772400" cy="1143000"/>
          </a:xfrm>
          <a:solidFill>
            <a:schemeClr val="bg2"/>
          </a:solidFill>
          <a:ln>
            <a:solidFill>
              <a:schemeClr val="accent1"/>
            </a:solidFill>
          </a:ln>
        </p:spPr>
        <p:txBody>
          <a:bodyPr/>
          <a:lstStyle/>
          <a:p>
            <a:pPr eaLnBrk="1" hangingPunct="1"/>
            <a:r>
              <a:rPr lang="en-US" dirty="0" smtClean="0">
                <a:latin typeface="Tahoma" pitchFamily="34" charset="0"/>
              </a:rPr>
              <a:t>KARLHEINZ STOCKHAUSEN</a:t>
            </a:r>
          </a:p>
        </p:txBody>
      </p:sp>
      <p:pic>
        <p:nvPicPr>
          <p:cNvPr id="14339" name="Picture 5" descr="sgt pepper lhcb cvr"/>
          <p:cNvPicPr>
            <a:picLocks noChangeAspect="1" noChangeArrowheads="1"/>
          </p:cNvPicPr>
          <p:nvPr/>
        </p:nvPicPr>
        <p:blipFill>
          <a:blip r:embed="rId3"/>
          <a:srcRect/>
          <a:stretch>
            <a:fillRect/>
          </a:stretch>
        </p:blipFill>
        <p:spPr bwMode="auto">
          <a:xfrm>
            <a:off x="2590800" y="1556385"/>
            <a:ext cx="5181600" cy="5149215"/>
          </a:xfrm>
          <a:prstGeom prst="rect">
            <a:avLst/>
          </a:prstGeom>
          <a:noFill/>
          <a:ln w="9525">
            <a:noFill/>
            <a:miter lim="800000"/>
            <a:headEnd/>
            <a:tailEnd/>
          </a:ln>
        </p:spPr>
      </p:pic>
      <p:sp>
        <p:nvSpPr>
          <p:cNvPr id="14340" name="Line 6"/>
          <p:cNvSpPr>
            <a:spLocks noChangeShapeType="1"/>
          </p:cNvSpPr>
          <p:nvPr/>
        </p:nvSpPr>
        <p:spPr bwMode="auto">
          <a:xfrm>
            <a:off x="4114800" y="1143000"/>
            <a:ext cx="0" cy="1066800"/>
          </a:xfrm>
          <a:prstGeom prst="line">
            <a:avLst/>
          </a:prstGeom>
          <a:noFill/>
          <a:ln w="76200">
            <a:solidFill>
              <a:srgbClr val="FF0000"/>
            </a:solidFill>
            <a:round/>
            <a:headEnd/>
            <a:tailEnd type="triangle" w="med" len="med"/>
          </a:ln>
        </p:spPr>
        <p:txBody>
          <a:bodyPr/>
          <a:lstStyle/>
          <a:p>
            <a:endParaRPr lang="en-US"/>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a:ln w="63500" cmpd="tri">
            <a:solidFill>
              <a:schemeClr val="accent1"/>
            </a:solidFill>
          </a:ln>
        </p:spPr>
        <p:txBody>
          <a:bodyPr/>
          <a:lstStyle/>
          <a:p>
            <a:r>
              <a:rPr lang="en-US" dirty="0" smtClean="0">
                <a:latin typeface="Berlin Sans FB Demi" pitchFamily="34" charset="0"/>
              </a:rPr>
              <a:t>A Day in the Life</a:t>
            </a:r>
            <a:endParaRPr lang="en-US" dirty="0">
              <a:latin typeface="Berlin Sans FB Demi" pitchFamily="34" charset="0"/>
            </a:endParaRPr>
          </a:p>
        </p:txBody>
      </p:sp>
      <p:sp>
        <p:nvSpPr>
          <p:cNvPr id="3" name="Content Placeholder 2"/>
          <p:cNvSpPr>
            <a:spLocks noGrp="1"/>
          </p:cNvSpPr>
          <p:nvPr>
            <p:ph idx="1"/>
          </p:nvPr>
        </p:nvSpPr>
        <p:spPr>
          <a:solidFill>
            <a:schemeClr val="bg1"/>
          </a:solidFill>
          <a:ln>
            <a:noFill/>
          </a:ln>
        </p:spPr>
        <p:txBody>
          <a:bodyPr/>
          <a:lstStyle/>
          <a:p>
            <a:endParaRPr lang="en-US" dirty="0"/>
          </a:p>
        </p:txBody>
      </p:sp>
      <p:sp>
        <p:nvSpPr>
          <p:cNvPr id="4" name="TextBox 3"/>
          <p:cNvSpPr txBox="1"/>
          <p:nvPr/>
        </p:nvSpPr>
        <p:spPr>
          <a:xfrm>
            <a:off x="228600" y="1447800"/>
            <a:ext cx="8610600" cy="5324535"/>
          </a:xfrm>
          <a:prstGeom prst="rect">
            <a:avLst/>
          </a:prstGeom>
          <a:solidFill>
            <a:schemeClr val="bg1"/>
          </a:solidFill>
          <a:ln>
            <a:solidFill>
              <a:schemeClr val="accent1"/>
            </a:solidFill>
          </a:ln>
        </p:spPr>
        <p:txBody>
          <a:bodyPr wrap="square" rtlCol="0">
            <a:spAutoFit/>
          </a:bodyPr>
          <a:lstStyle/>
          <a:p>
            <a:r>
              <a:rPr lang="en-US" sz="2000" dirty="0" smtClean="0"/>
              <a:t>I read the news today oh, boy</a:t>
            </a:r>
          </a:p>
          <a:p>
            <a:r>
              <a:rPr lang="en-US" sz="2000" dirty="0" smtClean="0"/>
              <a:t>About a lucky man who made the grade</a:t>
            </a:r>
          </a:p>
          <a:p>
            <a:r>
              <a:rPr lang="en-US" sz="2000" dirty="0" smtClean="0"/>
              <a:t>And though the news was rather sad</a:t>
            </a:r>
          </a:p>
          <a:p>
            <a:r>
              <a:rPr lang="en-US" sz="2000" dirty="0" smtClean="0"/>
              <a:t>Well, I just had to laugh</a:t>
            </a:r>
          </a:p>
          <a:p>
            <a:r>
              <a:rPr lang="en-US" sz="2000" dirty="0" smtClean="0"/>
              <a:t>I saw the photograph</a:t>
            </a:r>
          </a:p>
          <a:p>
            <a:r>
              <a:rPr lang="en-US" sz="2000" dirty="0" smtClean="0"/>
              <a:t>He blew his mind out in a car</a:t>
            </a:r>
          </a:p>
          <a:p>
            <a:r>
              <a:rPr lang="en-US" sz="2000" dirty="0" smtClean="0"/>
              <a:t>He didn't notice that the lights had changed</a:t>
            </a:r>
          </a:p>
          <a:p>
            <a:r>
              <a:rPr lang="en-US" sz="2000" dirty="0" smtClean="0"/>
              <a:t>A crowd of people stood and stared</a:t>
            </a:r>
          </a:p>
          <a:p>
            <a:r>
              <a:rPr lang="en-US" sz="2000" dirty="0" smtClean="0"/>
              <a:t>They'd seen his face before</a:t>
            </a:r>
          </a:p>
          <a:p>
            <a:r>
              <a:rPr lang="en-US" sz="2000" dirty="0" smtClean="0"/>
              <a:t>Nobody was really sure if he was from the House of Lords</a:t>
            </a:r>
          </a:p>
          <a:p>
            <a:r>
              <a:rPr lang="en-US" sz="2000" dirty="0" smtClean="0"/>
              <a:t> </a:t>
            </a:r>
          </a:p>
          <a:p>
            <a:r>
              <a:rPr lang="en-US" sz="2000" dirty="0" smtClean="0"/>
              <a:t>I saw a film today oh, boy</a:t>
            </a:r>
          </a:p>
          <a:p>
            <a:r>
              <a:rPr lang="en-US" sz="2000" dirty="0" smtClean="0"/>
              <a:t>The English army had just won the war</a:t>
            </a:r>
          </a:p>
          <a:p>
            <a:r>
              <a:rPr lang="en-US" sz="2000" dirty="0" smtClean="0"/>
              <a:t>A crowd of people turned away</a:t>
            </a:r>
          </a:p>
          <a:p>
            <a:r>
              <a:rPr lang="en-US" sz="2000" dirty="0" smtClean="0"/>
              <a:t>But I just had to look</a:t>
            </a:r>
          </a:p>
          <a:p>
            <a:r>
              <a:rPr lang="en-US" sz="2000" dirty="0" smtClean="0"/>
              <a:t>Having read the book</a:t>
            </a:r>
          </a:p>
          <a:p>
            <a:r>
              <a:rPr lang="en-US" sz="2000" dirty="0" smtClean="0"/>
              <a:t>I’d love to turn you on.</a:t>
            </a:r>
            <a:endParaRPr lang="en-US" sz="2000"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a:ln w="63500" cmpd="tri">
            <a:solidFill>
              <a:schemeClr val="accent1"/>
            </a:solidFill>
          </a:ln>
        </p:spPr>
        <p:txBody>
          <a:bodyPr/>
          <a:lstStyle/>
          <a:p>
            <a:r>
              <a:rPr lang="en-US" dirty="0" smtClean="0">
                <a:latin typeface="Berlin Sans FB Demi" pitchFamily="34" charset="0"/>
              </a:rPr>
              <a:t>A Day in the Life</a:t>
            </a:r>
            <a:endParaRPr lang="en-US" dirty="0">
              <a:latin typeface="Berlin Sans FB Demi" pitchFamily="34" charset="0"/>
            </a:endParaRPr>
          </a:p>
        </p:txBody>
      </p:sp>
      <p:sp>
        <p:nvSpPr>
          <p:cNvPr id="3" name="Content Placeholder 2"/>
          <p:cNvSpPr>
            <a:spLocks noGrp="1"/>
          </p:cNvSpPr>
          <p:nvPr>
            <p:ph idx="1"/>
          </p:nvPr>
        </p:nvSpPr>
        <p:spPr>
          <a:solidFill>
            <a:schemeClr val="bg1"/>
          </a:solidFill>
          <a:ln>
            <a:noFill/>
          </a:ln>
        </p:spPr>
        <p:txBody>
          <a:bodyPr/>
          <a:lstStyle/>
          <a:p>
            <a:endParaRPr lang="en-US" dirty="0"/>
          </a:p>
        </p:txBody>
      </p:sp>
      <p:sp>
        <p:nvSpPr>
          <p:cNvPr id="4" name="TextBox 3"/>
          <p:cNvSpPr txBox="1"/>
          <p:nvPr/>
        </p:nvSpPr>
        <p:spPr>
          <a:xfrm>
            <a:off x="228600" y="1447800"/>
            <a:ext cx="8610600" cy="5016758"/>
          </a:xfrm>
          <a:prstGeom prst="rect">
            <a:avLst/>
          </a:prstGeom>
          <a:solidFill>
            <a:schemeClr val="bg1"/>
          </a:solidFill>
          <a:ln>
            <a:solidFill>
              <a:schemeClr val="accent1"/>
            </a:solidFill>
          </a:ln>
        </p:spPr>
        <p:txBody>
          <a:bodyPr wrap="square" rtlCol="0">
            <a:spAutoFit/>
          </a:bodyPr>
          <a:lstStyle/>
          <a:p>
            <a:r>
              <a:rPr lang="en-US" sz="2000" dirty="0" smtClean="0"/>
              <a:t>Woke up, fell out of bed,</a:t>
            </a:r>
          </a:p>
          <a:p>
            <a:r>
              <a:rPr lang="en-US" sz="2000" dirty="0" smtClean="0"/>
              <a:t>Dragged a comb across my head</a:t>
            </a:r>
          </a:p>
          <a:p>
            <a:r>
              <a:rPr lang="en-US" sz="2000" dirty="0" smtClean="0"/>
              <a:t>Found my way downstairs and drank a cup</a:t>
            </a:r>
          </a:p>
          <a:p>
            <a:r>
              <a:rPr lang="en-US" sz="2000" dirty="0" smtClean="0"/>
              <a:t>And looking up, I noticed I was late</a:t>
            </a:r>
          </a:p>
          <a:p>
            <a:r>
              <a:rPr lang="en-US" sz="2000" dirty="0" smtClean="0"/>
              <a:t>Found my coat and grabbed my hat</a:t>
            </a:r>
          </a:p>
          <a:p>
            <a:r>
              <a:rPr lang="en-US" sz="2000" dirty="0" smtClean="0"/>
              <a:t>Made the bus in seconds flat</a:t>
            </a:r>
          </a:p>
          <a:p>
            <a:r>
              <a:rPr lang="en-US" sz="2000" dirty="0" smtClean="0"/>
              <a:t>Found my way upstairs and had a smoke</a:t>
            </a:r>
          </a:p>
          <a:p>
            <a:r>
              <a:rPr lang="en-US" sz="2000" dirty="0" smtClean="0"/>
              <a:t>Somebody spoke and I went into a dream, Ah</a:t>
            </a:r>
          </a:p>
          <a:p>
            <a:r>
              <a:rPr lang="en-US" sz="2000" dirty="0" smtClean="0"/>
              <a:t> </a:t>
            </a:r>
          </a:p>
          <a:p>
            <a:r>
              <a:rPr lang="en-US" sz="2000" dirty="0" smtClean="0"/>
              <a:t>I read the news today oh, boy</a:t>
            </a:r>
          </a:p>
          <a:p>
            <a:r>
              <a:rPr lang="en-US" sz="2000" dirty="0" smtClean="0"/>
              <a:t>Four thousand holes in Blackburn, Lancashire</a:t>
            </a:r>
          </a:p>
          <a:p>
            <a:r>
              <a:rPr lang="en-US" sz="2000" dirty="0" smtClean="0"/>
              <a:t>And though the holes were rather small</a:t>
            </a:r>
          </a:p>
          <a:p>
            <a:r>
              <a:rPr lang="en-US" sz="2000" dirty="0" smtClean="0"/>
              <a:t>They had to count them all</a:t>
            </a:r>
          </a:p>
          <a:p>
            <a:r>
              <a:rPr lang="en-US" sz="2000" dirty="0" smtClean="0"/>
              <a:t>Now they know how many holes it takes to fill the Albert Hall</a:t>
            </a:r>
          </a:p>
          <a:p>
            <a:r>
              <a:rPr lang="en-US" sz="2000" dirty="0" smtClean="0"/>
              <a:t>I'd love to turn you on</a:t>
            </a:r>
          </a:p>
          <a:p>
            <a:endParaRPr lang="en-US" sz="20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contexts &amp; consequences</a:t>
            </a:r>
            <a:endParaRPr lang="en-US" dirty="0"/>
          </a:p>
        </p:txBody>
      </p:sp>
      <p:sp>
        <p:nvSpPr>
          <p:cNvPr id="3" name="Content Placeholder 2"/>
          <p:cNvSpPr>
            <a:spLocks noGrp="1"/>
          </p:cNvSpPr>
          <p:nvPr>
            <p:ph idx="1"/>
          </p:nvPr>
        </p:nvSpPr>
        <p:spPr>
          <a:solidFill>
            <a:schemeClr val="bg1"/>
          </a:solidFill>
        </p:spPr>
        <p:txBody>
          <a:bodyPr>
            <a:normAutofit fontScale="92500" lnSpcReduction="20000"/>
          </a:bodyPr>
          <a:lstStyle/>
          <a:p>
            <a:r>
              <a:rPr lang="en-US" dirty="0" smtClean="0"/>
              <a:t>Pop music gets its own Art Tradition</a:t>
            </a:r>
          </a:p>
          <a:p>
            <a:r>
              <a:rPr lang="en-US" dirty="0" smtClean="0"/>
              <a:t>Queen – “We don’t compose songs, we compose albums”</a:t>
            </a:r>
          </a:p>
          <a:p>
            <a:r>
              <a:rPr lang="en-US" dirty="0" smtClean="0"/>
              <a:t>Punk reacts against this (Metallica struggles on)</a:t>
            </a:r>
          </a:p>
          <a:p>
            <a:r>
              <a:rPr lang="en-US" dirty="0" smtClean="0"/>
              <a:t>The Recording is the Work</a:t>
            </a:r>
          </a:p>
          <a:p>
            <a:pPr lvl="1"/>
            <a:r>
              <a:rPr lang="en-US" dirty="0" smtClean="0"/>
              <a:t>Before, recordings were supplements to the ‘real thing,’ live performance</a:t>
            </a:r>
          </a:p>
          <a:p>
            <a:pPr lvl="1"/>
            <a:r>
              <a:rPr lang="en-US" dirty="0" smtClean="0"/>
              <a:t>Now, the live concert is the supplement to the recording</a:t>
            </a:r>
          </a:p>
          <a:p>
            <a:pPr lvl="1"/>
            <a:r>
              <a:rPr lang="en-US" dirty="0" smtClean="0"/>
              <a:t>Financially, this may be reverting back, but the recording still seems to be the site of music</a:t>
            </a:r>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a:ln w="63500" cmpd="tri">
            <a:solidFill>
              <a:schemeClr val="accent1"/>
            </a:solidFill>
          </a:ln>
        </p:spPr>
        <p:txBody>
          <a:bodyPr/>
          <a:lstStyle/>
          <a:p>
            <a:r>
              <a:rPr lang="en-US" dirty="0" smtClean="0">
                <a:latin typeface="Berlin Sans FB Demi" pitchFamily="34" charset="0"/>
              </a:rPr>
              <a:t>The Locked Groove</a:t>
            </a:r>
            <a:endParaRPr lang="en-US" dirty="0">
              <a:latin typeface="Berlin Sans FB Demi" pitchFamily="34" charset="0"/>
            </a:endParaRPr>
          </a:p>
        </p:txBody>
      </p:sp>
      <p:sp>
        <p:nvSpPr>
          <p:cNvPr id="3" name="Content Placeholder 2"/>
          <p:cNvSpPr>
            <a:spLocks noGrp="1"/>
          </p:cNvSpPr>
          <p:nvPr>
            <p:ph idx="1"/>
          </p:nvPr>
        </p:nvSpPr>
        <p:spPr>
          <a:solidFill>
            <a:schemeClr val="bg1"/>
          </a:solidFill>
          <a:ln>
            <a:noFill/>
          </a:ln>
        </p:spPr>
        <p:txBody>
          <a:bodyPr/>
          <a:lstStyle/>
          <a:p>
            <a:r>
              <a:rPr lang="en-US" dirty="0" smtClean="0"/>
              <a:t>an infinitely repeating loop of sounds at the end of the album</a:t>
            </a:r>
          </a:p>
          <a:p>
            <a:r>
              <a:rPr lang="en-US" dirty="0" smtClean="0"/>
              <a:t>That Paul!</a:t>
            </a:r>
          </a:p>
          <a:p>
            <a:r>
              <a:rPr lang="en-US" dirty="0" smtClean="0"/>
              <a:t>Message(?):  “Wake up”!</a:t>
            </a:r>
            <a:endParaRPr 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unified work of art?</a:t>
            </a:r>
            <a:endParaRPr lang="en-US" dirty="0"/>
          </a:p>
        </p:txBody>
      </p:sp>
      <p:sp>
        <p:nvSpPr>
          <p:cNvPr id="3" name="Content Placeholder 2"/>
          <p:cNvSpPr>
            <a:spLocks noGrp="1"/>
          </p:cNvSpPr>
          <p:nvPr>
            <p:ph idx="1"/>
          </p:nvPr>
        </p:nvSpPr>
        <p:spPr>
          <a:solidFill>
            <a:schemeClr val="bg1"/>
          </a:solidFill>
          <a:ln>
            <a:solidFill>
              <a:schemeClr val="accent1"/>
            </a:solidFill>
          </a:ln>
        </p:spPr>
        <p:txBody>
          <a:bodyPr/>
          <a:lstStyle/>
          <a:p>
            <a:r>
              <a:rPr lang="en-US" dirty="0" smtClean="0"/>
              <a:t>Large scale harmonic plan? (maybe; Everett opinion)</a:t>
            </a:r>
          </a:p>
          <a:p>
            <a:r>
              <a:rPr lang="en-US" dirty="0" err="1" smtClean="0"/>
              <a:t>Motific</a:t>
            </a:r>
            <a:r>
              <a:rPr lang="en-US" dirty="0" smtClean="0"/>
              <a:t> connections? (doubt it)</a:t>
            </a:r>
          </a:p>
          <a:p>
            <a:r>
              <a:rPr lang="en-US" dirty="0" smtClean="0"/>
              <a:t>A balancing of contrasts and a variety of techniques to achieve those contrasts (Meckler opinion)</a:t>
            </a:r>
          </a:p>
          <a:p>
            <a:r>
              <a:rPr lang="en-US" dirty="0" smtClean="0"/>
              <a:t>A theme of generational conflict &amp; social critique </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w="63500" cmpd="tri">
            <a:solidFill>
              <a:schemeClr val="accent1"/>
            </a:solidFill>
          </a:ln>
        </p:spPr>
        <p:txBody>
          <a:bodyPr/>
          <a:lstStyle/>
          <a:p>
            <a:r>
              <a:rPr lang="en-US" dirty="0" smtClean="0">
                <a:latin typeface="Berlin Sans FB Demi" pitchFamily="34" charset="0"/>
              </a:rPr>
              <a:t>The Frame</a:t>
            </a:r>
            <a:endParaRPr lang="en-US" dirty="0">
              <a:latin typeface="Berlin Sans FB Demi" pitchFamily="34" charset="0"/>
            </a:endParaRPr>
          </a:p>
        </p:txBody>
      </p:sp>
      <p:sp>
        <p:nvSpPr>
          <p:cNvPr id="3" name="Content Placeholder 2"/>
          <p:cNvSpPr>
            <a:spLocks noGrp="1"/>
          </p:cNvSpPr>
          <p:nvPr>
            <p:ph idx="1"/>
          </p:nvPr>
        </p:nvSpPr>
        <p:spPr>
          <a:solidFill>
            <a:schemeClr val="bg1"/>
          </a:solidFill>
          <a:ln>
            <a:solidFill>
              <a:schemeClr val="accent1"/>
            </a:solidFill>
          </a:ln>
        </p:spPr>
        <p:txBody>
          <a:bodyPr/>
          <a:lstStyle/>
          <a:p>
            <a:r>
              <a:rPr lang="en-US" dirty="0" smtClean="0"/>
              <a:t>Opening (title) song (SPLHCB)</a:t>
            </a:r>
          </a:p>
          <a:p>
            <a:r>
              <a:rPr lang="en-US" dirty="0" smtClean="0"/>
              <a:t>Alter ego/distancing (dissimulation) tactic</a:t>
            </a:r>
          </a:p>
          <a:p>
            <a:r>
              <a:rPr lang="en-US" dirty="0" err="1" smtClean="0"/>
              <a:t>Polystylistic</a:t>
            </a:r>
            <a:r>
              <a:rPr lang="en-US" dirty="0" smtClean="0"/>
              <a:t> now, </a:t>
            </a:r>
            <a:r>
              <a:rPr lang="en-US" dirty="0" err="1" smtClean="0"/>
              <a:t>polystylistic</a:t>
            </a:r>
            <a:r>
              <a:rPr lang="en-US" dirty="0" smtClean="0"/>
              <a:t> then, but in the future?</a:t>
            </a:r>
          </a:p>
          <a:p>
            <a:r>
              <a:rPr lang="en-US" dirty="0" smtClean="0"/>
              <a:t>12 + 5 phrase lengths – gives it a chopped up feel?</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w="63500" cmpd="tri">
            <a:solidFill>
              <a:schemeClr val="accent1"/>
            </a:solidFill>
          </a:ln>
        </p:spPr>
        <p:txBody>
          <a:bodyPr/>
          <a:lstStyle/>
          <a:p>
            <a:r>
              <a:rPr lang="en-US" dirty="0" smtClean="0">
                <a:latin typeface="Berlin Sans FB Demi" pitchFamily="34" charset="0"/>
              </a:rPr>
              <a:t>With a Little Help . . . </a:t>
            </a:r>
            <a:endParaRPr lang="en-US" dirty="0">
              <a:latin typeface="Berlin Sans FB Demi" pitchFamily="34" charset="0"/>
            </a:endParaRPr>
          </a:p>
        </p:txBody>
      </p:sp>
      <p:sp>
        <p:nvSpPr>
          <p:cNvPr id="3" name="Content Placeholder 2"/>
          <p:cNvSpPr>
            <a:spLocks noGrp="1"/>
          </p:cNvSpPr>
          <p:nvPr>
            <p:ph idx="1"/>
          </p:nvPr>
        </p:nvSpPr>
        <p:spPr>
          <a:solidFill>
            <a:schemeClr val="bg1"/>
          </a:solidFill>
          <a:ln>
            <a:noFill/>
          </a:ln>
        </p:spPr>
        <p:txBody>
          <a:bodyPr/>
          <a:lstStyle/>
          <a:p>
            <a:r>
              <a:rPr lang="en-US" dirty="0" smtClean="0"/>
              <a:t>A “character song” (as in an opera or musical)</a:t>
            </a:r>
          </a:p>
          <a:p>
            <a:r>
              <a:rPr lang="en-US" dirty="0" smtClean="0"/>
              <a:t>Musical traits? (Simplicity of harmony seems to set up the next song)</a:t>
            </a:r>
          </a:p>
          <a:p>
            <a:r>
              <a:rPr lang="en-US" dirty="0" smtClean="0"/>
              <a:t>Drug reference?  Surrealistic verse?</a:t>
            </a:r>
          </a:p>
          <a:p>
            <a:r>
              <a:rPr lang="en-US" dirty="0" smtClean="0"/>
              <a:t>Rating on your personal normalcy/weirdness chart?</a:t>
            </a:r>
          </a:p>
          <a:p>
            <a:r>
              <a:rPr lang="en-US" dirty="0" smtClean="0"/>
              <a:t>Appeal to fantasies/</a:t>
            </a:r>
            <a:r>
              <a:rPr lang="en-US" dirty="0" err="1" smtClean="0"/>
              <a:t>Beatlemania</a:t>
            </a:r>
            <a:r>
              <a:rPr lang="en-US" dirty="0" smtClean="0"/>
              <a:t>?</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w="63500" cmpd="tri">
            <a:solidFill>
              <a:schemeClr val="accent1"/>
            </a:solidFill>
          </a:ln>
        </p:spPr>
        <p:txBody>
          <a:bodyPr/>
          <a:lstStyle/>
          <a:p>
            <a:r>
              <a:rPr lang="en-US" dirty="0" smtClean="0">
                <a:latin typeface="Berlin Sans FB Demi" pitchFamily="34" charset="0"/>
              </a:rPr>
              <a:t>With a Little Help . . . </a:t>
            </a:r>
            <a:endParaRPr lang="en-US" dirty="0">
              <a:latin typeface="Berlin Sans FB Demi" pitchFamily="34" charset="0"/>
            </a:endParaRPr>
          </a:p>
        </p:txBody>
      </p:sp>
      <p:sp>
        <p:nvSpPr>
          <p:cNvPr id="3" name="Content Placeholder 2"/>
          <p:cNvSpPr>
            <a:spLocks noGrp="1"/>
          </p:cNvSpPr>
          <p:nvPr>
            <p:ph idx="1"/>
          </p:nvPr>
        </p:nvSpPr>
        <p:spPr>
          <a:solidFill>
            <a:schemeClr val="bg1"/>
          </a:solidFill>
          <a:ln>
            <a:noFill/>
          </a:ln>
        </p:spPr>
        <p:txBody>
          <a:bodyPr>
            <a:normAutofit/>
          </a:bodyPr>
          <a:lstStyle/>
          <a:p>
            <a:pPr>
              <a:buNone/>
            </a:pPr>
            <a:r>
              <a:rPr lang="en-US" dirty="0" smtClean="0"/>
              <a:t>Chorus:</a:t>
            </a:r>
          </a:p>
          <a:p>
            <a:pPr>
              <a:buNone/>
            </a:pPr>
            <a:r>
              <a:rPr lang="en-US" dirty="0" smtClean="0"/>
              <a:t>I get by with a little help from my friends,</a:t>
            </a:r>
          </a:p>
          <a:p>
            <a:pPr>
              <a:buNone/>
            </a:pPr>
            <a:r>
              <a:rPr lang="en-US" dirty="0" smtClean="0"/>
              <a:t>I get high with a little help from my friends.  Etc. </a:t>
            </a:r>
          </a:p>
          <a:p>
            <a:pPr>
              <a:buNone/>
            </a:pPr>
            <a:r>
              <a:rPr lang="en-US" dirty="0" smtClean="0"/>
              <a:t> </a:t>
            </a:r>
          </a:p>
          <a:p>
            <a:pPr>
              <a:buNone/>
            </a:pPr>
            <a:r>
              <a:rPr lang="en-US" dirty="0" smtClean="0"/>
              <a:t>The enigmatic lines:</a:t>
            </a:r>
          </a:p>
          <a:p>
            <a:pPr>
              <a:buNone/>
            </a:pPr>
            <a:r>
              <a:rPr lang="en-US" dirty="0" smtClean="0"/>
              <a:t>What do you see when you turn out the light,</a:t>
            </a:r>
          </a:p>
          <a:p>
            <a:pPr>
              <a:buNone/>
            </a:pPr>
            <a:r>
              <a:rPr lang="en-US" dirty="0" smtClean="0"/>
              <a:t>I can't tell you, but I know it's mine.</a:t>
            </a:r>
          </a:p>
          <a:p>
            <a:pPr>
              <a:buNone/>
            </a:pPr>
            <a:endParaRPr lang="en-US"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w="63500" cmpd="tri">
            <a:solidFill>
              <a:schemeClr val="accent1"/>
            </a:solidFill>
          </a:ln>
        </p:spPr>
        <p:txBody>
          <a:bodyPr/>
          <a:lstStyle/>
          <a:p>
            <a:r>
              <a:rPr lang="en-US" dirty="0" smtClean="0">
                <a:latin typeface="Berlin Sans FB Demi" pitchFamily="34" charset="0"/>
              </a:rPr>
              <a:t>Lucy in the Sky with Diamonds</a:t>
            </a:r>
            <a:endParaRPr lang="en-US" dirty="0">
              <a:latin typeface="Berlin Sans FB Demi" pitchFamily="34" charset="0"/>
            </a:endParaRPr>
          </a:p>
        </p:txBody>
      </p:sp>
      <p:sp>
        <p:nvSpPr>
          <p:cNvPr id="3" name="Content Placeholder 2"/>
          <p:cNvSpPr>
            <a:spLocks noGrp="1"/>
          </p:cNvSpPr>
          <p:nvPr>
            <p:ph idx="1"/>
          </p:nvPr>
        </p:nvSpPr>
        <p:spPr>
          <a:solidFill>
            <a:schemeClr val="bg1"/>
          </a:solidFill>
          <a:ln>
            <a:noFill/>
          </a:ln>
        </p:spPr>
        <p:txBody>
          <a:bodyPr/>
          <a:lstStyle/>
          <a:p>
            <a:r>
              <a:rPr lang="en-US" dirty="0" smtClean="0"/>
              <a:t>Nothing to do with LSD?  It’s </a:t>
            </a:r>
            <a:r>
              <a:rPr lang="en-US" i="1" dirty="0" smtClean="0"/>
              <a:t>dream</a:t>
            </a:r>
            <a:r>
              <a:rPr lang="en-US" dirty="0" smtClean="0"/>
              <a:t> imagery, not </a:t>
            </a:r>
            <a:r>
              <a:rPr lang="en-US" i="1" dirty="0" smtClean="0"/>
              <a:t>drug</a:t>
            </a:r>
            <a:r>
              <a:rPr lang="en-US" dirty="0" smtClean="0"/>
              <a:t> imagery . . .</a:t>
            </a:r>
          </a:p>
          <a:p>
            <a:r>
              <a:rPr lang="en-US" dirty="0" smtClean="0"/>
              <a:t>Rhythmic contrast</a:t>
            </a:r>
          </a:p>
          <a:p>
            <a:r>
              <a:rPr lang="en-US" dirty="0" smtClean="0"/>
              <a:t>cleverly ambiguous harmony</a:t>
            </a:r>
          </a:p>
          <a:p>
            <a:r>
              <a:rPr lang="en-US" dirty="0" smtClean="0"/>
              <a:t>Instruments: electric organ “bell” stop, bass, </a:t>
            </a:r>
            <a:r>
              <a:rPr lang="en-US" dirty="0" err="1" smtClean="0"/>
              <a:t>tambura</a:t>
            </a:r>
            <a:r>
              <a:rPr lang="en-US" dirty="0" smtClean="0"/>
              <a:t>, two types of guitars</a:t>
            </a:r>
          </a:p>
          <a:p>
            <a:r>
              <a:rPr lang="en-US" dirty="0" err="1" smtClean="0"/>
              <a:t>fx</a:t>
            </a:r>
            <a:r>
              <a:rPr lang="en-US" dirty="0" smtClean="0"/>
              <a:t> (compression, phasing) &amp; tape speed trick on the vocals</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w="63500" cmpd="tri">
            <a:solidFill>
              <a:schemeClr val="accent1"/>
            </a:solidFill>
          </a:ln>
        </p:spPr>
        <p:txBody>
          <a:bodyPr/>
          <a:lstStyle/>
          <a:p>
            <a:r>
              <a:rPr lang="en-US" dirty="0" smtClean="0">
                <a:latin typeface="Berlin Sans FB Demi" pitchFamily="34" charset="0"/>
              </a:rPr>
              <a:t>Getting Better</a:t>
            </a:r>
            <a:endParaRPr lang="en-US" dirty="0">
              <a:latin typeface="Berlin Sans FB Demi" pitchFamily="34" charset="0"/>
            </a:endParaRPr>
          </a:p>
        </p:txBody>
      </p:sp>
      <p:sp>
        <p:nvSpPr>
          <p:cNvPr id="3" name="Content Placeholder 2"/>
          <p:cNvSpPr>
            <a:spLocks noGrp="1"/>
          </p:cNvSpPr>
          <p:nvPr>
            <p:ph idx="1"/>
          </p:nvPr>
        </p:nvSpPr>
        <p:spPr>
          <a:solidFill>
            <a:schemeClr val="bg1"/>
          </a:solidFill>
          <a:ln>
            <a:noFill/>
          </a:ln>
        </p:spPr>
        <p:txBody>
          <a:bodyPr/>
          <a:lstStyle/>
          <a:p>
            <a:r>
              <a:rPr lang="en-US" dirty="0" smtClean="0"/>
              <a:t>Optimism with one or two negative, even shocking, twists in the lyrics</a:t>
            </a:r>
          </a:p>
          <a:p>
            <a:r>
              <a:rPr lang="en-US" dirty="0" smtClean="0"/>
              <a:t>“the album’s first track with no harmonic innovations” – Walter Everett</a:t>
            </a:r>
          </a:p>
          <a:p>
            <a:pPr lvl="1"/>
            <a:r>
              <a:rPr lang="en-US" dirty="0" smtClean="0"/>
              <a:t>(but I think that guitar spiking away on a note that may or may not fit into the chords is really cool)</a:t>
            </a:r>
          </a:p>
          <a:p>
            <a:r>
              <a:rPr lang="en-US" dirty="0" smtClean="0"/>
              <a:t>Falsetto “foolish rules”</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w="63500" cmpd="tri">
            <a:solidFill>
              <a:schemeClr val="accent1"/>
            </a:solidFill>
          </a:ln>
        </p:spPr>
        <p:txBody>
          <a:bodyPr/>
          <a:lstStyle/>
          <a:p>
            <a:r>
              <a:rPr lang="en-US" dirty="0" smtClean="0">
                <a:latin typeface="Berlin Sans FB Demi" pitchFamily="34" charset="0"/>
              </a:rPr>
              <a:t>Getting Better</a:t>
            </a:r>
            <a:endParaRPr lang="en-US" dirty="0">
              <a:latin typeface="Berlin Sans FB Demi" pitchFamily="34" charset="0"/>
            </a:endParaRPr>
          </a:p>
        </p:txBody>
      </p:sp>
      <p:sp>
        <p:nvSpPr>
          <p:cNvPr id="3" name="Content Placeholder 2"/>
          <p:cNvSpPr>
            <a:spLocks noGrp="1"/>
          </p:cNvSpPr>
          <p:nvPr>
            <p:ph idx="1"/>
          </p:nvPr>
        </p:nvSpPr>
        <p:spPr>
          <a:xfrm>
            <a:off x="228600" y="1189037"/>
            <a:ext cx="4038600" cy="5211763"/>
          </a:xfrm>
          <a:solidFill>
            <a:schemeClr val="bg1"/>
          </a:solidFill>
          <a:ln>
            <a:noFill/>
          </a:ln>
        </p:spPr>
        <p:txBody>
          <a:bodyPr>
            <a:noAutofit/>
          </a:bodyPr>
          <a:lstStyle/>
          <a:p>
            <a:pPr>
              <a:buNone/>
            </a:pPr>
            <a:r>
              <a:rPr lang="en-US" sz="1700" dirty="0" smtClean="0"/>
              <a:t>It's getting better all the time</a:t>
            </a:r>
          </a:p>
          <a:p>
            <a:pPr>
              <a:buNone/>
            </a:pPr>
            <a:r>
              <a:rPr lang="en-US" sz="1700" dirty="0" smtClean="0"/>
              <a:t>I used to get mad at my school</a:t>
            </a:r>
          </a:p>
          <a:p>
            <a:pPr>
              <a:buNone/>
            </a:pPr>
            <a:r>
              <a:rPr lang="en-US" sz="1700" dirty="0" smtClean="0"/>
              <a:t>the teachers who taught me weren't cool</a:t>
            </a:r>
          </a:p>
          <a:p>
            <a:pPr>
              <a:buNone/>
            </a:pPr>
            <a:r>
              <a:rPr lang="en-US" sz="1700" dirty="0" smtClean="0"/>
              <a:t>You're holding me down, turning me round</a:t>
            </a:r>
          </a:p>
          <a:p>
            <a:pPr>
              <a:buNone/>
            </a:pPr>
            <a:r>
              <a:rPr lang="en-US" sz="1700" dirty="0" smtClean="0"/>
              <a:t>filling me up with your rules.</a:t>
            </a:r>
          </a:p>
          <a:p>
            <a:pPr>
              <a:buNone/>
            </a:pPr>
            <a:r>
              <a:rPr lang="en-US" sz="1700" dirty="0" smtClean="0"/>
              <a:t> </a:t>
            </a:r>
          </a:p>
          <a:p>
            <a:pPr>
              <a:buNone/>
            </a:pPr>
            <a:r>
              <a:rPr lang="en-US" sz="1700" dirty="0" smtClean="0"/>
              <a:t>I've got to admit it's getting better</a:t>
            </a:r>
          </a:p>
          <a:p>
            <a:pPr>
              <a:buNone/>
            </a:pPr>
            <a:r>
              <a:rPr lang="en-US" sz="1700" dirty="0" smtClean="0"/>
              <a:t>a little better all the time</a:t>
            </a:r>
          </a:p>
          <a:p>
            <a:pPr>
              <a:buNone/>
            </a:pPr>
            <a:r>
              <a:rPr lang="en-US" sz="1700" dirty="0" smtClean="0"/>
              <a:t>I have to admit it's getting better</a:t>
            </a:r>
          </a:p>
          <a:p>
            <a:pPr>
              <a:buNone/>
            </a:pPr>
            <a:r>
              <a:rPr lang="en-US" sz="1700" dirty="0" smtClean="0"/>
              <a:t>it's getting better since you've been mine.</a:t>
            </a:r>
          </a:p>
          <a:p>
            <a:pPr>
              <a:buNone/>
            </a:pPr>
            <a:r>
              <a:rPr lang="en-US" sz="1700" dirty="0" smtClean="0"/>
              <a:t>Me used to be angry young man</a:t>
            </a:r>
          </a:p>
          <a:p>
            <a:pPr>
              <a:buNone/>
            </a:pPr>
            <a:r>
              <a:rPr lang="en-US" sz="1700" dirty="0" smtClean="0"/>
              <a:t>Me hiding me head in the sand</a:t>
            </a:r>
          </a:p>
          <a:p>
            <a:pPr>
              <a:buNone/>
            </a:pPr>
            <a:r>
              <a:rPr lang="en-US" sz="1700" dirty="0" smtClean="0"/>
              <a:t>You gave me the word</a:t>
            </a:r>
          </a:p>
          <a:p>
            <a:pPr>
              <a:buNone/>
            </a:pPr>
            <a:r>
              <a:rPr lang="en-US" sz="1700" dirty="0" smtClean="0"/>
              <a:t>I finally heard</a:t>
            </a:r>
          </a:p>
          <a:p>
            <a:pPr>
              <a:buNone/>
            </a:pPr>
            <a:r>
              <a:rPr lang="en-US" sz="1700" dirty="0" smtClean="0"/>
              <a:t>I'm doing the best that I can.</a:t>
            </a:r>
          </a:p>
          <a:p>
            <a:pPr>
              <a:buNone/>
            </a:pPr>
            <a:r>
              <a:rPr lang="en-US" sz="1700" dirty="0" smtClean="0"/>
              <a:t>I've got to admit it's getting better</a:t>
            </a:r>
          </a:p>
        </p:txBody>
      </p:sp>
      <p:sp>
        <p:nvSpPr>
          <p:cNvPr id="4" name="TextBox 3"/>
          <p:cNvSpPr txBox="1"/>
          <p:nvPr/>
        </p:nvSpPr>
        <p:spPr>
          <a:xfrm>
            <a:off x="4495800" y="3863876"/>
            <a:ext cx="4343400" cy="2308324"/>
          </a:xfrm>
          <a:prstGeom prst="rect">
            <a:avLst/>
          </a:prstGeom>
          <a:solidFill>
            <a:schemeClr val="bg1"/>
          </a:solidFill>
        </p:spPr>
        <p:txBody>
          <a:bodyPr wrap="square" rtlCol="0">
            <a:spAutoFit/>
          </a:bodyPr>
          <a:lstStyle/>
          <a:p>
            <a:pPr>
              <a:buNone/>
            </a:pPr>
            <a:r>
              <a:rPr lang="en-US" dirty="0" smtClean="0"/>
              <a:t>I used to be cruel to my woman</a:t>
            </a:r>
          </a:p>
          <a:p>
            <a:pPr>
              <a:buNone/>
            </a:pPr>
            <a:r>
              <a:rPr lang="en-US" dirty="0" smtClean="0"/>
              <a:t>I beat her and kept her apart from the things that she loved</a:t>
            </a:r>
          </a:p>
          <a:p>
            <a:pPr>
              <a:buNone/>
            </a:pPr>
            <a:r>
              <a:rPr lang="en-US" dirty="0" smtClean="0"/>
              <a:t>Man I was mean but I'm changing my scene</a:t>
            </a:r>
          </a:p>
          <a:p>
            <a:pPr>
              <a:buNone/>
            </a:pPr>
            <a:r>
              <a:rPr lang="en-US" dirty="0" smtClean="0"/>
              <a:t>and I'm doing the best that I can. </a:t>
            </a:r>
          </a:p>
          <a:p>
            <a:pPr>
              <a:buNone/>
            </a:pPr>
            <a:r>
              <a:rPr lang="en-US" dirty="0" smtClean="0"/>
              <a:t> </a:t>
            </a:r>
          </a:p>
          <a:p>
            <a:pPr>
              <a:buNone/>
            </a:pPr>
            <a:r>
              <a:rPr lang="en-US" dirty="0" smtClean="0"/>
              <a:t>Chorus</a:t>
            </a:r>
          </a:p>
          <a:p>
            <a:endParaRPr lang="en-US" dirty="0"/>
          </a:p>
        </p:txBody>
      </p:sp>
      <p:sp>
        <p:nvSpPr>
          <p:cNvPr id="5" name="TextBox 4"/>
          <p:cNvSpPr txBox="1"/>
          <p:nvPr/>
        </p:nvSpPr>
        <p:spPr>
          <a:xfrm>
            <a:off x="4114800" y="2362200"/>
            <a:ext cx="1447800" cy="369332"/>
          </a:xfrm>
          <a:prstGeom prst="rect">
            <a:avLst/>
          </a:prstGeom>
          <a:solidFill>
            <a:schemeClr val="bg1"/>
          </a:solidFill>
          <a:ln>
            <a:solidFill>
              <a:schemeClr val="accent1"/>
            </a:solidFill>
          </a:ln>
        </p:spPr>
        <p:txBody>
          <a:bodyPr wrap="square" rtlCol="0">
            <a:spAutoFit/>
          </a:bodyPr>
          <a:lstStyle/>
          <a:p>
            <a:r>
              <a:rPr lang="en-US" dirty="0" smtClean="0"/>
              <a:t>foolish rules</a:t>
            </a:r>
            <a:endParaRPr lang="en-US" dirty="0"/>
          </a:p>
        </p:txBody>
      </p:sp>
      <p:sp>
        <p:nvSpPr>
          <p:cNvPr id="6" name="TextBox 5"/>
          <p:cNvSpPr txBox="1"/>
          <p:nvPr/>
        </p:nvSpPr>
        <p:spPr>
          <a:xfrm>
            <a:off x="4114800" y="2983468"/>
            <a:ext cx="2362200" cy="369332"/>
          </a:xfrm>
          <a:prstGeom prst="rect">
            <a:avLst/>
          </a:prstGeom>
          <a:solidFill>
            <a:schemeClr val="bg1"/>
          </a:solidFill>
          <a:ln>
            <a:solidFill>
              <a:schemeClr val="accent1"/>
            </a:solidFill>
          </a:ln>
        </p:spPr>
        <p:txBody>
          <a:bodyPr wrap="square" rtlCol="0">
            <a:spAutoFit/>
          </a:bodyPr>
          <a:lstStyle/>
          <a:p>
            <a:r>
              <a:rPr lang="en-US" dirty="0" smtClean="0"/>
              <a:t>Can’t get no worse</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540</TotalTime>
  <Words>3444</Words>
  <Application>Microsoft Office PowerPoint</Application>
  <PresentationFormat>On-screen Show (4:3)</PresentationFormat>
  <Paragraphs>275</Paragraphs>
  <Slides>31</Slides>
  <Notes>6</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Office Theme</vt:lpstr>
      <vt:lpstr>Sgt. Pepper’s Lonely Hearts Club Band</vt:lpstr>
      <vt:lpstr>Observations &amp; questions</vt:lpstr>
      <vt:lpstr>contexts &amp; consequences</vt:lpstr>
      <vt:lpstr>The Frame</vt:lpstr>
      <vt:lpstr>With a Little Help . . . </vt:lpstr>
      <vt:lpstr>With a Little Help . . . </vt:lpstr>
      <vt:lpstr>Lucy in the Sky with Diamonds</vt:lpstr>
      <vt:lpstr>Getting Better</vt:lpstr>
      <vt:lpstr>Getting Better</vt:lpstr>
      <vt:lpstr>Fixing a Hole</vt:lpstr>
      <vt:lpstr>Fixing a Hole</vt:lpstr>
      <vt:lpstr>Fixing a Hole</vt:lpstr>
      <vt:lpstr>She’s Leaving Home</vt:lpstr>
      <vt:lpstr>Being For the Benefit of Mr. Kite</vt:lpstr>
      <vt:lpstr>Within You Without You</vt:lpstr>
      <vt:lpstr>Within You Without You</vt:lpstr>
      <vt:lpstr>Within You Without You</vt:lpstr>
      <vt:lpstr>When I’m Sixty-Four</vt:lpstr>
      <vt:lpstr>Lovely Rita</vt:lpstr>
      <vt:lpstr>Good Morning, Good Morning</vt:lpstr>
      <vt:lpstr>Good Morning, Good Morning</vt:lpstr>
      <vt:lpstr>Good Morning, Good Morning</vt:lpstr>
      <vt:lpstr>SPLCHB Reprise</vt:lpstr>
      <vt:lpstr>A Day in the Life</vt:lpstr>
      <vt:lpstr>KARLHEINZ STOCKHAUSEN</vt:lpstr>
      <vt:lpstr>KARLHEINZ STOCKHAUSEN</vt:lpstr>
      <vt:lpstr>KARLHEINZ STOCKHAUSEN</vt:lpstr>
      <vt:lpstr>A Day in the Life</vt:lpstr>
      <vt:lpstr>A Day in the Life</vt:lpstr>
      <vt:lpstr>The Locked Groove</vt:lpstr>
      <vt:lpstr>A unified work of art?</vt:lpstr>
    </vt:vector>
  </TitlesOfParts>
  <Company>SMCCCD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Sgt. Pepper’s Lonely Hearts Club Band</dc:title>
  <dc:creator>mecklerd</dc:creator>
  <cp:lastModifiedBy>mecklerd</cp:lastModifiedBy>
  <cp:revision>78</cp:revision>
  <dcterms:created xsi:type="dcterms:W3CDTF">2009-03-28T00:44:30Z</dcterms:created>
  <dcterms:modified xsi:type="dcterms:W3CDTF">2009-04-14T22:01:57Z</dcterms:modified>
</cp:coreProperties>
</file>