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1.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45"/>
  </p:notesMasterIdLst>
  <p:handoutMasterIdLst>
    <p:handoutMasterId r:id="rId46"/>
  </p:handoutMasterIdLst>
  <p:sldIdLst>
    <p:sldId id="303" r:id="rId2"/>
    <p:sldId id="304" r:id="rId3"/>
    <p:sldId id="387" r:id="rId4"/>
    <p:sldId id="313" r:id="rId5"/>
    <p:sldId id="314" r:id="rId6"/>
    <p:sldId id="315" r:id="rId7"/>
    <p:sldId id="392" r:id="rId8"/>
    <p:sldId id="396" r:id="rId9"/>
    <p:sldId id="365" r:id="rId10"/>
    <p:sldId id="366" r:id="rId11"/>
    <p:sldId id="367" r:id="rId12"/>
    <p:sldId id="368" r:id="rId13"/>
    <p:sldId id="369" r:id="rId14"/>
    <p:sldId id="316" r:id="rId15"/>
    <p:sldId id="415" r:id="rId16"/>
    <p:sldId id="416" r:id="rId17"/>
    <p:sldId id="417" r:id="rId18"/>
    <p:sldId id="418" r:id="rId19"/>
    <p:sldId id="343" r:id="rId20"/>
    <p:sldId id="419" r:id="rId21"/>
    <p:sldId id="420" r:id="rId22"/>
    <p:sldId id="421" r:id="rId23"/>
    <p:sldId id="393" r:id="rId24"/>
    <p:sldId id="347" r:id="rId25"/>
    <p:sldId id="394" r:id="rId26"/>
    <p:sldId id="407" r:id="rId27"/>
    <p:sldId id="346" r:id="rId28"/>
    <p:sldId id="349" r:id="rId29"/>
    <p:sldId id="386" r:id="rId30"/>
    <p:sldId id="414" r:id="rId31"/>
    <p:sldId id="391" r:id="rId32"/>
    <p:sldId id="422" r:id="rId33"/>
    <p:sldId id="423" r:id="rId34"/>
    <p:sldId id="424" r:id="rId35"/>
    <p:sldId id="425" r:id="rId36"/>
    <p:sldId id="426" r:id="rId37"/>
    <p:sldId id="427" r:id="rId38"/>
    <p:sldId id="428" r:id="rId39"/>
    <p:sldId id="429" r:id="rId40"/>
    <p:sldId id="430" r:id="rId41"/>
    <p:sldId id="412" r:id="rId42"/>
    <p:sldId id="409" r:id="rId43"/>
    <p:sldId id="259"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E5E5FF"/>
    <a:srgbClr val="E1E1FF"/>
    <a:srgbClr val="E7A3FF"/>
    <a:srgbClr val="9900CC"/>
    <a:srgbClr val="FFFFCC"/>
    <a:srgbClr val="FFE9BD"/>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75710" autoAdjust="0"/>
  </p:normalViewPr>
  <p:slideViewPr>
    <p:cSldViewPr>
      <p:cViewPr>
        <p:scale>
          <a:sx n="50" d="100"/>
          <a:sy n="50" d="100"/>
        </p:scale>
        <p:origin x="-1230" y="-210"/>
      </p:cViewPr>
      <p:guideLst>
        <p:guide orient="horz" pos="2736"/>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Lst>
  </p:outlineViewPr>
  <p:notesTextViewPr>
    <p:cViewPr>
      <p:scale>
        <a:sx n="100" d="100"/>
        <a:sy n="100" d="100"/>
      </p:scale>
      <p:origin x="0" y="0"/>
    </p:cViewPr>
  </p:notesTextViewPr>
  <p:sorterViewPr>
    <p:cViewPr>
      <p:scale>
        <a:sx n="50" d="100"/>
        <a:sy n="50" d="100"/>
      </p:scale>
      <p:origin x="0" y="0"/>
    </p:cViewPr>
  </p:sorterViewPr>
  <p:notesViewPr>
    <p:cSldViewPr>
      <p:cViewPr>
        <p:scale>
          <a:sx n="50" d="100"/>
          <a:sy n="50" d="100"/>
        </p:scale>
        <p:origin x="-1944" y="-2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82" name="Text Box 6"/>
          <p:cNvSpPr txBox="1">
            <a:spLocks noChangeArrowheads="1"/>
          </p:cNvSpPr>
          <p:nvPr/>
        </p:nvSpPr>
        <p:spPr bwMode="auto">
          <a:xfrm>
            <a:off x="5562600" y="0"/>
            <a:ext cx="1295400" cy="274638"/>
          </a:xfrm>
          <a:prstGeom prst="rect">
            <a:avLst/>
          </a:prstGeom>
          <a:noFill/>
          <a:ln w="9525">
            <a:noFill/>
            <a:miter lim="800000"/>
            <a:headEnd/>
            <a:tailEnd/>
          </a:ln>
          <a:effectLst/>
        </p:spPr>
        <p:txBody>
          <a:bodyPr>
            <a:spAutoFit/>
          </a:bodyPr>
          <a:lstStyle/>
          <a:p>
            <a:pPr algn="r">
              <a:spcBef>
                <a:spcPct val="50000"/>
              </a:spcBef>
              <a:defRPr/>
            </a:pPr>
            <a:r>
              <a:rPr lang="en-US" sz="1200"/>
              <a:t>1-</a:t>
            </a:r>
            <a:fld id="{E72BE66D-810C-49DC-AACD-83BCF536A799}" type="slidenum">
              <a:rPr lang="en-US" sz="1200"/>
              <a:pPr algn="r">
                <a:spcBef>
                  <a:spcPct val="50000"/>
                </a:spcBef>
                <a:defRPr/>
              </a:pPr>
              <a:t>‹#›</a:t>
            </a:fld>
            <a:endParaRPr lang="en-US" sz="1200"/>
          </a:p>
        </p:txBody>
      </p:sp>
    </p:spTree>
    <p:extLst>
      <p:ext uri="{BB962C8B-B14F-4D97-AF65-F5344CB8AC3E}">
        <p14:creationId xmlns:p14="http://schemas.microsoft.com/office/powerpoint/2010/main" val="199709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4495800" y="0"/>
            <a:ext cx="2362200" cy="276225"/>
          </a:xfrm>
          <a:prstGeom prst="rect">
            <a:avLst/>
          </a:prstGeom>
          <a:noFill/>
        </p:spPr>
        <p:txBody>
          <a:bodyPr>
            <a:spAutoFit/>
          </a:bodyPr>
          <a:lstStyle/>
          <a:p>
            <a:pPr algn="r">
              <a:defRPr/>
            </a:pPr>
            <a:r>
              <a:rPr lang="en-US" sz="1200" dirty="0"/>
              <a:t>1-</a:t>
            </a:r>
            <a:fld id="{A16C4698-D366-4786-B3D1-6C33A9467F67}" type="slidenum">
              <a:rPr lang="en-US" sz="1200"/>
              <a:pPr algn="r">
                <a:defRPr/>
              </a:pPr>
              <a:t>‹#›</a:t>
            </a:fld>
            <a:endParaRPr lang="en-US" sz="1200" dirty="0"/>
          </a:p>
        </p:txBody>
      </p:sp>
    </p:spTree>
    <p:extLst>
      <p:ext uri="{BB962C8B-B14F-4D97-AF65-F5344CB8AC3E}">
        <p14:creationId xmlns:p14="http://schemas.microsoft.com/office/powerpoint/2010/main" val="2835147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vmlDrawing" Target="../drawings/vmlDrawing1.vml"/><Relationship Id="rId6" Type="http://schemas.openxmlformats.org/officeDocument/2006/relationships/image" Target="../media/image13.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Fundamentals of Financial Accounting 4e by Phillips, Libby, and Libby.</a:t>
            </a:r>
          </a:p>
          <a:p>
            <a:pPr eaLnBrk="1" hangingPunct="1"/>
            <a:endParaRPr lang="en-US" smtClean="0"/>
          </a:p>
          <a:p>
            <a:pPr eaLnBrk="1" hangingPunct="1"/>
            <a:r>
              <a:rPr lang="en-US"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solidFill>
            <a:srgbClr val="FFFFFF"/>
          </a:solidFill>
          <a:ln/>
        </p:spPr>
      </p:sp>
      <p:sp>
        <p:nvSpPr>
          <p:cNvPr id="36866" name="Rectangle 3"/>
          <p:cNvSpPr>
            <a:spLocks noGrp="1" noChangeArrowheads="1"/>
          </p:cNvSpPr>
          <p:nvPr>
            <p:ph type="body" idx="1"/>
          </p:nvPr>
        </p:nvSpPr>
        <p:spPr>
          <a:solidFill>
            <a:srgbClr val="FFFFFF"/>
          </a:solidFill>
          <a:ln>
            <a:solidFill>
              <a:srgbClr val="000000"/>
            </a:solidFill>
          </a:ln>
        </p:spPr>
        <p:txBody>
          <a:bodyPr/>
          <a:lstStyle/>
          <a:p>
            <a:r>
              <a:rPr lang="en-US" smtClean="0"/>
              <a:t>Liabilities are measurable amounts owed to creditors.  If a company borrows from a bank, it would owe a liability called a note payable.  The business can also owe payments to suppliers who deliver goods and services to the business.  Amounts owed to suppliers are called accounts payable because purchases made using credit are said to be “on account.”  As you may have noticed, anything with the word payable in its name is considered a liability.</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pPr>
              <a:defRPr/>
            </a:pPr>
            <a:r>
              <a:rPr lang="en-US" dirty="0" smtClean="0"/>
              <a:t>Stockholders’ equity represents the owners’ claims on the business. These claims arise for two reasons.</a:t>
            </a:r>
          </a:p>
          <a:p>
            <a:pPr marL="228600" indent="-228600">
              <a:buFont typeface="+mj-lt"/>
              <a:buAutoNum type="arabicPeriod"/>
              <a:defRPr/>
            </a:pPr>
            <a:r>
              <a:rPr lang="en-US" dirty="0" smtClean="0"/>
              <a:t>The owners have a claim on amounts they contributed to the business by purchasing the company’s stock (Contributed Capital). A stock certificate is evidence of ownership in a corporation.</a:t>
            </a:r>
          </a:p>
          <a:p>
            <a:pPr marL="228600" indent="-228600">
              <a:buFont typeface="+mj-lt"/>
              <a:buAutoNum type="arabicPeriod"/>
              <a:defRPr/>
            </a:pPr>
            <a:r>
              <a:rPr lang="en-US" dirty="0" smtClean="0"/>
              <a:t>The owners have a claim on amounts the company has earned through profitable business operations (Retained Earnings).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solidFill>
            <a:srgbClr val="FFFFFF"/>
          </a:solidFill>
          <a:ln/>
        </p:spPr>
      </p:sp>
      <p:sp>
        <p:nvSpPr>
          <p:cNvPr id="4096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Part I</a:t>
            </a:r>
          </a:p>
          <a:p>
            <a:pPr eaLnBrk="1" hangingPunct="1"/>
            <a:r>
              <a:rPr lang="en-US" smtClean="0"/>
              <a:t>Revenues are the sales of goods or services to customers.  They are measured at the amount the business charges the customer.</a:t>
            </a:r>
          </a:p>
          <a:p>
            <a:pPr eaLnBrk="1" hangingPunct="1"/>
            <a:endParaRPr lang="en-US" smtClean="0"/>
          </a:p>
          <a:p>
            <a:pPr eaLnBrk="1" hangingPunct="1"/>
            <a:r>
              <a:rPr lang="en-US" smtClean="0"/>
              <a:t>Part II</a:t>
            </a:r>
          </a:p>
          <a:p>
            <a:pPr eaLnBrk="1" hangingPunct="1"/>
            <a:r>
              <a:rPr lang="en-US" smtClean="0"/>
              <a:t>Expenses are the costs of business necessary to earn revenues, including wages to employees, advertising, insurance, and utilities.</a:t>
            </a:r>
          </a:p>
          <a:p>
            <a:pPr eaLnBrk="1" hangingPunct="1"/>
            <a:endParaRPr lang="en-US" smtClean="0"/>
          </a:p>
          <a:p>
            <a:pPr eaLnBrk="1" hangingPunct="1"/>
            <a:r>
              <a:rPr lang="en-US" smtClean="0"/>
              <a:t>Net income is equal to revenues minus expenses. By generating net income, a company increases its stockholders’ equity.  Net income can either be left in the company to accumulate (called retained earnings) or paid out to the company’s stockholders for their own personal use (called dividends). </a:t>
            </a:r>
          </a:p>
          <a:p>
            <a:pPr eaLnBrk="1" hangingPunct="1"/>
            <a:endParaRPr lang="en-US" smtClean="0"/>
          </a:p>
          <a:p>
            <a:pPr eaLnBrk="1" hangingPunct="1"/>
            <a:r>
              <a:rPr lang="en-US" smtClean="0"/>
              <a:t>If revenues are less than expenses, the business would have a “net loss.” </a:t>
            </a:r>
            <a:endParaRPr lang="en-US" b="1"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solidFill>
            <a:srgbClr val="FFFFFF"/>
          </a:solidFill>
          <a:ln/>
        </p:spPr>
      </p:sp>
      <p:sp>
        <p:nvSpPr>
          <p:cNvPr id="43010" name="Rectangle 3"/>
          <p:cNvSpPr>
            <a:spLocks noGrp="1" noChangeArrowheads="1"/>
          </p:cNvSpPr>
          <p:nvPr>
            <p:ph type="body" idx="1"/>
          </p:nvPr>
        </p:nvSpPr>
        <p:spPr>
          <a:solidFill>
            <a:srgbClr val="FFFFFF"/>
          </a:solidFill>
          <a:ln>
            <a:solidFill>
              <a:srgbClr val="000000"/>
            </a:solidFill>
          </a:ln>
        </p:spPr>
        <p:txBody>
          <a:bodyPr/>
          <a:lstStyle/>
          <a:p>
            <a:r>
              <a:rPr lang="en-US" smtClean="0"/>
              <a:t>Part I</a:t>
            </a:r>
          </a:p>
          <a:p>
            <a:r>
              <a:rPr lang="en-US" smtClean="0"/>
              <a:t>A company’s profits are accumulated in Retained Earnings until a decision is made to distribute them to stockholders. </a:t>
            </a:r>
          </a:p>
          <a:p>
            <a:endParaRPr lang="en-US" smtClean="0"/>
          </a:p>
          <a:p>
            <a:r>
              <a:rPr lang="en-US" smtClean="0"/>
              <a:t>Part II</a:t>
            </a:r>
          </a:p>
          <a:p>
            <a:r>
              <a:rPr lang="en-US" smtClean="0"/>
              <a:t>Distributions to stockholders are called dividends. The simplest type of dividend, and the most common, is a dividend paid in cash. </a:t>
            </a:r>
          </a:p>
          <a:p>
            <a:endParaRPr lang="en-US" smtClean="0"/>
          </a:p>
          <a:p>
            <a:r>
              <a:rPr lang="en-US" smtClean="0"/>
              <a:t>Part III</a:t>
            </a:r>
          </a:p>
          <a:p>
            <a:r>
              <a:rPr lang="en-US" smtClean="0"/>
              <a:t>Dividends are not an expense of the company. Rather, dividends are a distribution of earnings. They are determined at the discretion of the company’s stockholders.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pPr>
              <a:defRPr/>
            </a:pPr>
            <a:r>
              <a:rPr lang="en-US" dirty="0" smtClean="0"/>
              <a:t>Assets, liabilities, stockholders’ equity, revenues, expenses, and dividends appear in different reports in the financial statements. The term financial statements refers to four accounting reports, typically prepared in the following order:</a:t>
            </a:r>
          </a:p>
          <a:p>
            <a:pPr marL="228600" indent="-228600">
              <a:buFont typeface="+mj-lt"/>
              <a:buAutoNum type="arabicPeriod"/>
              <a:defRPr/>
            </a:pPr>
            <a:r>
              <a:rPr lang="en-US" dirty="0" smtClean="0"/>
              <a:t>Income Statement</a:t>
            </a:r>
          </a:p>
          <a:p>
            <a:pPr marL="228600" indent="-228600">
              <a:buFont typeface="+mj-lt"/>
              <a:buAutoNum type="arabicPeriod"/>
              <a:defRPr/>
            </a:pPr>
            <a:r>
              <a:rPr lang="en-US" dirty="0" smtClean="0"/>
              <a:t>Statement of Retained Earnings</a:t>
            </a:r>
          </a:p>
          <a:p>
            <a:pPr marL="228600" indent="-228600">
              <a:buFont typeface="+mj-lt"/>
              <a:buAutoNum type="arabicPeriod"/>
              <a:defRPr/>
            </a:pPr>
            <a:r>
              <a:rPr lang="en-US" dirty="0" smtClean="0"/>
              <a:t>Balance Sheet</a:t>
            </a:r>
          </a:p>
          <a:p>
            <a:pPr marL="228600" indent="-228600">
              <a:buFont typeface="+mj-lt"/>
              <a:buAutoNum type="arabicPeriod"/>
              <a:defRPr/>
            </a:pPr>
            <a:r>
              <a:rPr lang="en-US" dirty="0" smtClean="0"/>
              <a:t>Statement of Cash Flows</a:t>
            </a:r>
          </a:p>
          <a:p>
            <a:pPr marL="228600" indent="-228600">
              <a:buFont typeface="+mj-lt"/>
              <a:buNone/>
              <a:defRPr/>
            </a:pPr>
            <a:endParaRPr lang="en-US" dirty="0" smtClean="0"/>
          </a:p>
          <a:p>
            <a:pPr>
              <a:defRPr/>
            </a:pPr>
            <a:r>
              <a:rPr lang="en-US" dirty="0" smtClean="0"/>
              <a:t>Financial statements can be prepared at any time during the year, although they are most commonly prepared monthly, every three months (quarterly reports), and at the end of the year (annual reports). Companies are allowed to choose any date for the end of their accounting (or fiscal) year.</a:t>
            </a:r>
          </a:p>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solidFill>
            <a:srgbClr val="FFFFFF"/>
          </a:solidFill>
          <a:ln/>
        </p:spPr>
      </p:sp>
      <p:sp>
        <p:nvSpPr>
          <p:cNvPr id="4710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Part I</a:t>
            </a:r>
          </a:p>
          <a:p>
            <a:pPr eaLnBrk="1" hangingPunct="1"/>
            <a:r>
              <a:rPr lang="en-US" smtClean="0"/>
              <a:t>The purpose of the income statement is to report the amount of revenues less expenses for a period of time.  For Pizza Aroma, revenues are earned from the sale of pizza to customers. Expenses are the costs incurred during the period to earn the revenue.  The income statement is prepared first in order for us to calculate the amount of net income, as net income then is placed on the statement of retained earnings.  </a:t>
            </a:r>
          </a:p>
          <a:p>
            <a:pPr eaLnBrk="1" hangingPunct="1"/>
            <a:endParaRPr lang="en-US" smtClean="0"/>
          </a:p>
          <a:p>
            <a:pPr eaLnBrk="1" hangingPunct="1"/>
            <a:r>
              <a:rPr lang="en-US" smtClean="0"/>
              <a:t>Part II</a:t>
            </a:r>
          </a:p>
          <a:p>
            <a:pPr eaLnBrk="1" hangingPunct="1"/>
            <a:r>
              <a:rPr lang="en-US" smtClean="0"/>
              <a:t>The unit of measure assumption states that results of business activities should be reported in an appropriate monetary unit, which in the United States is the U.S. dollar.  </a:t>
            </a:r>
          </a:p>
          <a:p>
            <a:pPr eaLnBrk="1" hangingPunct="1"/>
            <a:endParaRPr lang="en-US" smtClean="0"/>
          </a:p>
          <a:p>
            <a:pPr eaLnBrk="1" hangingPunct="1"/>
            <a:r>
              <a:rPr lang="en-US" smtClean="0"/>
              <a:t>The heading of every financial statement answers three questions:  who (name of the business), what (title of the statement), and when (accounting period). </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solidFill>
            <a:srgbClr val="FFFFFF"/>
          </a:solidFill>
          <a:ln/>
        </p:spPr>
      </p:sp>
      <p:sp>
        <p:nvSpPr>
          <p:cNvPr id="4915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Statement of Retained Earnings reports the way that net income and the distribution of dividends affected the financial position of the company during the period.  A more comprehensive statement of stockholders’ equity that explains changes in all stockholders’ equity accounts is provided by large corporations.  For Pizza Aroma, most changes in stockholders’ equity relate to generating and distributing earnings, so a statement of retained earnings is just as informative as a detailed statement of stockholders’ equity.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solidFill>
            <a:srgbClr val="FFFFFF"/>
          </a:solidFill>
          <a:ln/>
        </p:spPr>
      </p:sp>
      <p:sp>
        <p:nvSpPr>
          <p:cNvPr id="5120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Part I</a:t>
            </a:r>
          </a:p>
          <a:p>
            <a:pPr eaLnBrk="1" hangingPunct="1"/>
            <a:r>
              <a:rPr lang="en-US" smtClean="0"/>
              <a:t>The balance sheet reports a company’s financial position at a point in time.  You can think of the balance sheet kind of like a picture or a snapshot of what a business owns (called assets), what it owes to creditors (called liabilities), and what is leftover for the owners of the company’s stock (called stockholders’ equity).</a:t>
            </a:r>
          </a:p>
          <a:p>
            <a:pPr eaLnBrk="1" hangingPunct="1"/>
            <a:endParaRPr lang="en-US" smtClean="0"/>
          </a:p>
          <a:p>
            <a:pPr eaLnBrk="1" hangingPunct="1"/>
            <a:r>
              <a:rPr lang="en-US" smtClean="0"/>
              <a:t>Assets are listed in order of liquidity, that is, how quickly they are used up or converted into cash. Notes payable are like accounts payable except that they: (1) are not interest free; (2) will not be paid as soon; and (3) are formal written debt contracts.</a:t>
            </a:r>
          </a:p>
          <a:p>
            <a:pPr eaLnBrk="1" hangingPunct="1"/>
            <a:endParaRPr lang="en-US" smtClean="0"/>
          </a:p>
          <a:p>
            <a:pPr eaLnBrk="1" hangingPunct="1"/>
            <a:r>
              <a:rPr lang="en-US" smtClean="0"/>
              <a:t>Part II</a:t>
            </a:r>
          </a:p>
          <a:p>
            <a:pPr eaLnBrk="1" hangingPunct="1"/>
            <a:r>
              <a:rPr lang="en-US" smtClean="0"/>
              <a:t>The balance sheet “balances” because the resources (assets) equal the claims to the resources (liabilities and stockholders’ equity). </a:t>
            </a:r>
          </a:p>
          <a:p>
            <a:pPr eaLnBrk="1" hangingPunct="1"/>
            <a:r>
              <a:rPr lang="en-US" smtClean="0"/>
              <a:t> </a:t>
            </a:r>
          </a:p>
          <a:p>
            <a:pPr eaLnBrk="1" hangingPunct="1"/>
            <a:endParaRPr lang="en-US" smtClean="0"/>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solidFill>
            <a:srgbClr val="FFFFFF"/>
          </a:solidFill>
          <a:ln/>
        </p:spPr>
      </p:sp>
      <p:sp>
        <p:nvSpPr>
          <p:cNvPr id="5325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fourth financial statement is the Statement of Cash Flows.  It includes only those activities that result in cash changing hands.  The statement is divided into three categories of business activities.  The operating section reports cash transactions directly related to running the business to earn profit.  This section includes cash transactions such as cash received from customers and cash paid for supplies, wages, repairs, advertising, and utilities.  The investing section reports cash transactions involving buying and selling productive resources with long lives, such as buildings, land, equipment, and tools.  The financing section reports cash transactions related to borrowing from or repaying creditors and receiving cash from or paying cash to stockholders.</a:t>
            </a:r>
          </a:p>
          <a:p>
            <a:pPr eaLnBrk="1" hangingPunct="1"/>
            <a:endParaRPr lang="en-US" smtClean="0"/>
          </a:p>
          <a:p>
            <a:pPr eaLnBrk="1" hangingPunct="1"/>
            <a:r>
              <a:rPr lang="en-US" smtClean="0"/>
              <a:t>Pizza Aroma’s income statement showed positive net income of $2,000, but net income is not necessarily equal to cash because revenues are reported when earned and expenses when incurred regardless of when cash is received or paid.  </a:t>
            </a:r>
          </a:p>
          <a:p>
            <a:pPr eaLnBrk="1" hangingPunct="1"/>
            <a:endParaRPr lang="en-US" smtClean="0"/>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solidFill>
            <a:srgbClr val="FFFFFF"/>
          </a:solidFill>
          <a:ln/>
        </p:spPr>
      </p:sp>
      <p:sp>
        <p:nvSpPr>
          <p:cNvPr id="5529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four basic financial statements are not complete without notes to help financial statement users understand how the amounts were derived and what other information may affect their decisions.  We will talk more about notes in a later chapter.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solidFill>
            <a:srgbClr val="FFFFFF"/>
          </a:solidFill>
          <a:ln/>
        </p:spPr>
      </p:sp>
      <p:sp>
        <p:nvSpPr>
          <p:cNvPr id="8704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1: Business Decisions and Financial Accounting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solidFill>
            <a:srgbClr val="FFFFFF"/>
          </a:solidFill>
          <a:ln/>
        </p:spPr>
      </p:sp>
      <p:sp>
        <p:nvSpPr>
          <p:cNvPr id="5734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goal of the next few slides is to show how the four </a:t>
            </a:r>
            <a:r>
              <a:rPr lang="en-US" smtClean="0">
                <a:solidFill>
                  <a:srgbClr val="0033CC"/>
                </a:solidFill>
              </a:rPr>
              <a:t>statements</a:t>
            </a:r>
            <a:r>
              <a:rPr lang="en-US" smtClean="0"/>
              <a:t> fit together.  First, the income statement reports the results of business operations for the accounting period.  The net income from the income statement flows to the statement of retained earnings.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solidFill>
            <a:srgbClr val="FFFFFF"/>
          </a:solidFill>
          <a:ln/>
        </p:spPr>
      </p:sp>
      <p:sp>
        <p:nvSpPr>
          <p:cNvPr id="5939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ending retained earnings balance for the period is also reported on the balance sheet.  If we did not report the ending retained earnings balance on the balance sheet, our balance sheet would not balance. So the statement of retained earnings must be prepared before the balance sheet may be completed.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solidFill>
            <a:srgbClr val="FFFFFF"/>
          </a:solidFill>
          <a:ln/>
        </p:spPr>
      </p:sp>
      <p:sp>
        <p:nvSpPr>
          <p:cNvPr id="6144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Cash on the balance sheet and Cash at End of Year on the statement of cash flows agree.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63490"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1-3 is to explain how financial statements are used by decision makers.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026"/>
          <p:cNvSpPr>
            <a:spLocks noGrp="1" noRot="1" noChangeAspect="1" noChangeArrowheads="1" noTextEdit="1"/>
          </p:cNvSpPr>
          <p:nvPr>
            <p:ph type="sldImg"/>
          </p:nvPr>
        </p:nvSpPr>
        <p:spPr>
          <a:solidFill>
            <a:srgbClr val="FFFFFF"/>
          </a:solidFill>
          <a:ln/>
        </p:spPr>
      </p:sp>
      <p:sp>
        <p:nvSpPr>
          <p:cNvPr id="69635" name="Rectangle 1027"/>
          <p:cNvSpPr>
            <a:spLocks noGrp="1" noChangeArrowheads="1"/>
          </p:cNvSpPr>
          <p:nvPr>
            <p:ph type="body" idx="1"/>
          </p:nvPr>
        </p:nvSpPr>
        <p:spPr>
          <a:solidFill>
            <a:srgbClr val="FFFFFF"/>
          </a:solidFill>
          <a:ln>
            <a:solidFill>
              <a:srgbClr val="000000"/>
            </a:solidFill>
          </a:ln>
        </p:spPr>
        <p:txBody>
          <a:bodyPr/>
          <a:lstStyle/>
          <a:p>
            <a:pPr marL="228600" indent="-228600" eaLnBrk="1" hangingPunct="1">
              <a:defRPr/>
            </a:pPr>
            <a:r>
              <a:rPr lang="en-US" dirty="0" smtClean="0"/>
              <a:t>Part I </a:t>
            </a:r>
          </a:p>
          <a:p>
            <a:pPr marL="228600" indent="-228600" eaLnBrk="1" hangingPunct="1">
              <a:defRPr/>
            </a:pPr>
            <a:r>
              <a:rPr lang="en-US" dirty="0" smtClean="0"/>
              <a:t>Here is how creditors and investors use financial statements.</a:t>
            </a:r>
          </a:p>
          <a:p>
            <a:pPr marL="228600" indent="-228600" eaLnBrk="1" hangingPunct="1">
              <a:defRPr/>
            </a:pPr>
            <a:endParaRPr lang="en-US" dirty="0" smtClean="0"/>
          </a:p>
          <a:p>
            <a:pPr marL="228600" indent="-228600" eaLnBrk="1" hangingPunct="1">
              <a:defRPr/>
            </a:pPr>
            <a:r>
              <a:rPr lang="en-US" dirty="0" smtClean="0"/>
              <a:t>Creditors are mainly interested in assessing two things: </a:t>
            </a:r>
          </a:p>
          <a:p>
            <a:pPr marL="228600" indent="-228600" eaLnBrk="1" hangingPunct="1">
              <a:buFont typeface="+mj-lt"/>
              <a:buAutoNum type="arabicPeriod"/>
              <a:defRPr/>
            </a:pPr>
            <a:r>
              <a:rPr lang="en-US" dirty="0" smtClean="0"/>
              <a:t>Is the company generating enough cash to make payments on its loans?  Creditors will find this information on the statement of cash flows. </a:t>
            </a:r>
          </a:p>
          <a:p>
            <a:pPr marL="228600" indent="-228600" eaLnBrk="1" hangingPunct="1">
              <a:buFont typeface="+mj-lt"/>
              <a:buNone/>
              <a:defRPr/>
            </a:pPr>
            <a:endParaRPr lang="en-US" dirty="0" smtClean="0"/>
          </a:p>
          <a:p>
            <a:pPr marL="228600" indent="-228600" eaLnBrk="1" hangingPunct="1">
              <a:buFont typeface="+mj-lt"/>
              <a:buNone/>
              <a:defRPr/>
            </a:pPr>
            <a:r>
              <a:rPr lang="en-US" dirty="0" smtClean="0"/>
              <a:t>Part II</a:t>
            </a:r>
          </a:p>
          <a:p>
            <a:pPr marL="228600" indent="-228600" eaLnBrk="1" hangingPunct="1">
              <a:spcBef>
                <a:spcPct val="50000"/>
              </a:spcBef>
              <a:buFont typeface="+mj-lt"/>
              <a:buNone/>
              <a:defRPr/>
            </a:pPr>
            <a:r>
              <a:rPr lang="en-US" dirty="0" smtClean="0"/>
              <a:t>2.  Does the company have enough assets to cover its liabilities?  Creditors will find this information on the balance sheet</a:t>
            </a:r>
          </a:p>
          <a:p>
            <a:pPr marL="228600" indent="-228600" eaLnBrk="1" hangingPunct="1">
              <a:spcBef>
                <a:spcPct val="50000"/>
              </a:spcBef>
              <a:buFont typeface="+mj-lt"/>
              <a:buNone/>
              <a:defRPr/>
            </a:pPr>
            <a:endParaRPr lang="en-US" dirty="0" smtClean="0"/>
          </a:p>
          <a:p>
            <a:pPr>
              <a:defRPr/>
            </a:pPr>
            <a:r>
              <a:rPr lang="en-US" dirty="0" smtClean="0"/>
              <a:t>Part III</a:t>
            </a:r>
          </a:p>
          <a:p>
            <a:pPr>
              <a:defRPr/>
            </a:pPr>
            <a:r>
              <a:rPr lang="en-US" dirty="0" smtClean="0"/>
              <a:t>Investors expect a return on their contributions to a company. The return may be immediate (through dividends) or long-term (through selling stock certificates at a price higher than their original cost). Dividends and higher stock prices are more likely if a company is profitable. As a result, investors look closely at the statement of retained earnings for information about the company’s ability to distribute dividends.</a:t>
            </a:r>
          </a:p>
          <a:p>
            <a:pPr>
              <a:defRPr/>
            </a:pPr>
            <a:endParaRPr lang="en-US" dirty="0" smtClean="0"/>
          </a:p>
          <a:p>
            <a:pPr>
              <a:defRPr/>
            </a:pPr>
            <a:r>
              <a:rPr lang="en-US" dirty="0" smtClean="0"/>
              <a:t>Part IV</a:t>
            </a:r>
          </a:p>
          <a:p>
            <a:pPr>
              <a:defRPr/>
            </a:pPr>
            <a:r>
              <a:rPr lang="en-US" dirty="0" smtClean="0"/>
              <a:t>Investors look closely at the income statement for information about the company’s ability to generate a profit. </a:t>
            </a:r>
          </a:p>
          <a:p>
            <a:pPr>
              <a:defRPr/>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solidFill>
            <a:srgbClr val="FFFFFF"/>
          </a:solidFill>
          <a:ln/>
        </p:spPr>
      </p:sp>
      <p:sp>
        <p:nvSpPr>
          <p:cNvPr id="67586"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1-4 is to describe factors that contribute to useful financial information.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solidFill>
            <a:srgbClr val="FFFFFF"/>
          </a:solidFill>
          <a:ln/>
        </p:spPr>
      </p:sp>
      <p:sp>
        <p:nvSpPr>
          <p:cNvPr id="69634" name="Rectangle 3"/>
          <p:cNvSpPr>
            <a:spLocks noGrp="1" noChangeArrowheads="1"/>
          </p:cNvSpPr>
          <p:nvPr>
            <p:ph type="body" idx="1"/>
          </p:nvPr>
        </p:nvSpPr>
        <p:spPr>
          <a:xfrm>
            <a:off x="685800" y="4343400"/>
            <a:ext cx="5486400" cy="4343400"/>
          </a:xfrm>
          <a:solidFill>
            <a:srgbClr val="FFFFFF"/>
          </a:solidFill>
          <a:ln>
            <a:solidFill>
              <a:srgbClr val="000000"/>
            </a:solidFill>
          </a:ln>
        </p:spPr>
        <p:txBody>
          <a:bodyPr/>
          <a:lstStyle/>
          <a:p>
            <a:r>
              <a:rPr lang="en-US" sz="1100" smtClean="0"/>
              <a:t>Part I</a:t>
            </a:r>
          </a:p>
          <a:p>
            <a:r>
              <a:rPr lang="en-US" sz="1100" smtClean="0"/>
              <a:t>The main goal of external financial reporting is to ensure companies produce financial information that is useful to present and potential investors, lenders, and other creditors in making decisions in their capacity as capital providers.</a:t>
            </a:r>
          </a:p>
          <a:p>
            <a:endParaRPr lang="en-US" sz="1100" smtClean="0"/>
          </a:p>
          <a:p>
            <a:r>
              <a:rPr lang="en-US" sz="1100" smtClean="0"/>
              <a:t>Part II</a:t>
            </a:r>
          </a:p>
          <a:p>
            <a:r>
              <a:rPr lang="en-US" sz="1100" smtClean="0"/>
              <a:t>For financial information to be judged useful, it must be relevant and a faithful representation. Information is relevant if it makes a difference in decision making and it is a faithful representation if it fully depicts the economic substance of business activities. </a:t>
            </a:r>
          </a:p>
          <a:p>
            <a:endParaRPr lang="en-US" sz="1100" smtClean="0"/>
          </a:p>
          <a:p>
            <a:r>
              <a:rPr lang="en-US" sz="1100" smtClean="0"/>
              <a:t>Part III</a:t>
            </a:r>
          </a:p>
          <a:p>
            <a:r>
              <a:rPr lang="en-US" sz="1100" smtClean="0"/>
              <a:t>The usefulness of financial information is enhanced when it is comparable (to prior periods and other companies), verifiable, timely, and understandable.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026"/>
          <p:cNvSpPr>
            <a:spLocks noGrp="1" noRot="1" noChangeAspect="1" noChangeArrowheads="1" noTextEdit="1"/>
          </p:cNvSpPr>
          <p:nvPr>
            <p:ph type="sldImg"/>
          </p:nvPr>
        </p:nvSpPr>
        <p:spPr>
          <a:solidFill>
            <a:srgbClr val="FFFFFF"/>
          </a:solidFill>
          <a:ln/>
        </p:spPr>
      </p:sp>
      <p:sp>
        <p:nvSpPr>
          <p:cNvPr id="71682" name="Rectangle 1027"/>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The system of financial statement reporting in use today has a long history—all the way back to a publication in 1494 by an Italian monk and mathematician, Luca Pacioli. Currently, in the United States, the Financial Accounting Standards Board (FASB) has the primary responsibility for setting the underlying rule of accounting. As a group, these rules are called Generally Accepted Accounting Principles, or GAAP for short (pronounced like the name of the clothing store). The accounting rules in the United States are similar, for the most part, to those used elsewhere in the world, but some important differences exist. The FASB is working alongside the International Accounting Standards Board (IASB) to eliminate these differences. The accounting rules developed by the IASB are called International Financial Reporting Standards, or IFRS for short.</a:t>
            </a:r>
          </a:p>
          <a:p>
            <a:pPr eaLnBrk="1" hangingPunct="1"/>
            <a:endParaRPr lang="en-US" smtClean="0"/>
          </a:p>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xfrm>
            <a:off x="685800" y="4343400"/>
            <a:ext cx="5486400" cy="4343400"/>
          </a:xfrm>
          <a:solidFill>
            <a:srgbClr val="FFFFFF"/>
          </a:solidFill>
          <a:ln>
            <a:solidFill>
              <a:srgbClr val="000000"/>
            </a:solidFill>
          </a:ln>
        </p:spPr>
        <p:txBody>
          <a:bodyPr/>
          <a:lstStyle/>
          <a:p>
            <a:pPr>
              <a:defRPr/>
            </a:pPr>
            <a:r>
              <a:rPr lang="en-US" sz="1100" dirty="0" smtClean="0"/>
              <a:t>Ethics refers to the standards of conduct for judging right from wrong, honest from dishonest, and fair from unfair. Intentional financial misreporting is both unethical and illegal. As you will see throughout this course, some accounting and business issues have clear answers that are either right or wrong. However, many situations require accountants, auditors, and managers to weigh the pros and cons of alternatives before making final decisions. To help ensure these decisions are made in a professional and ethical manner, the American Institute of Certified Public Accountants (AICPA) requires all its members to adhere to a Code of Professional Conduct.</a:t>
            </a:r>
          </a:p>
          <a:p>
            <a:pPr>
              <a:defRPr/>
            </a:pPr>
            <a:endParaRPr lang="en-US" sz="1100" dirty="0" smtClean="0"/>
          </a:p>
          <a:p>
            <a:pPr>
              <a:defRPr/>
            </a:pPr>
            <a:r>
              <a:rPr lang="en-US" sz="1100" dirty="0" smtClean="0"/>
              <a:t>Not all ethical dilemmas are clear-cut. Some situations will require you to weigh one moral principle (e.g., honesty) against another (e.g., loyalty). Advise your employees that, when faced with an ethical dilemma, they should follow a three-step process:</a:t>
            </a:r>
          </a:p>
          <a:p>
            <a:pPr marL="228600" indent="-228600">
              <a:buFont typeface="+mj-lt"/>
              <a:buAutoNum type="arabicPeriod"/>
              <a:defRPr/>
            </a:pPr>
            <a:r>
              <a:rPr lang="en-US" sz="1100" dirty="0" smtClean="0"/>
              <a:t>Identify who will benefit from the situation (often the manager or employee) and how others will be harmed (other employees, the company’s reputation, owners, creditors, and the public in general).</a:t>
            </a:r>
          </a:p>
          <a:p>
            <a:pPr marL="228600" indent="-228600">
              <a:buFont typeface="+mj-lt"/>
              <a:buAutoNum type="arabicPeriod"/>
              <a:defRPr/>
            </a:pPr>
            <a:r>
              <a:rPr lang="en-US" sz="1100" dirty="0" smtClean="0"/>
              <a:t>Identify the alternative courses of action.</a:t>
            </a:r>
          </a:p>
          <a:p>
            <a:pPr marL="228600" indent="-228600">
              <a:buFont typeface="+mj-lt"/>
              <a:buAutoNum type="arabicPeriod"/>
              <a:defRPr/>
            </a:pPr>
            <a:r>
              <a:rPr lang="en-US" sz="1100" dirty="0" smtClean="0"/>
              <a:t>Choose the alternative that is the most ethical —and that you would be proud to have reported in the news.</a:t>
            </a:r>
          </a:p>
          <a:p>
            <a:pPr>
              <a:defRPr/>
            </a:pPr>
            <a:endParaRPr lang="en-US" sz="1100" dirty="0" smtClean="0"/>
          </a:p>
          <a:p>
            <a:pPr>
              <a:defRPr/>
            </a:pPr>
            <a:r>
              <a:rPr lang="en-US" sz="1100" dirty="0" smtClean="0"/>
              <a:t>Often, there is no one right answer to ethical dilemmas and hard choices will need to be made. In the end, however, following strong ethical practices is a key factor in business success and in ensuring good financial reporting.</a:t>
            </a:r>
          </a:p>
          <a:p>
            <a:pPr>
              <a:defRPr/>
            </a:pPr>
            <a:endParaRPr lang="en-US" sz="11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solidFill>
            <a:srgbClr val="FFFFFF"/>
          </a:solidFill>
          <a:ln/>
        </p:spPr>
      </p:sp>
      <p:sp>
        <p:nvSpPr>
          <p:cNvPr id="7577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1 Supplement:  Careers that depend on accounting knowledge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solidFill>
            <a:srgbClr val="FFFFFF"/>
          </a:solidFill>
          <a:ln/>
        </p:spPr>
      </p:sp>
      <p:sp>
        <p:nvSpPr>
          <p:cNvPr id="22530"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50000"/>
              </a:spcBef>
            </a:pPr>
            <a:r>
              <a:rPr lang="en-US" smtClean="0"/>
              <a:t>Learning objective 1 is to describe various organizational forms and business decision makers.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p:spPr>
        <p:txBody>
          <a:bodyPr/>
          <a:lstStyle/>
          <a:p>
            <a:r>
              <a:rPr lang="en-CA" smtClean="0"/>
              <a:t>Accounting knowledge can make the difference in your ability to land a dream job, whether you hope to work in production and operations management, human resources, finance, or marketing.  Accounting knowledge is not just for Accountants.  Accounting knowledge is vital to other positions as it provides valuable information for people in these positions to make day to day decisions.  Such as a Customer Business Developer with Procter &amp; Gamble will need to collaborate with the accounting department on enhancing customer profits and cash flows.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solidFill>
            <a:srgbClr val="FFFFFF"/>
          </a:solidFill>
          <a:ln/>
        </p:spPr>
      </p:sp>
      <p:sp>
        <p:nvSpPr>
          <p:cNvPr id="7987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Chapter 1 Solved Exercises:  M1-12, E1-3, E1-6, E1-8, S1-6 (Req 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a:solidFill>
              <a:schemeClr val="tx1"/>
            </a:solidFill>
          </a:ln>
        </p:spPr>
        <p:txBody>
          <a:bodyPr/>
          <a:lstStyle/>
          <a:p>
            <a:r>
              <a:rPr lang="en-US" smtClean="0"/>
              <a:t>M1-12 Preparing a Statement of Retained Earnings</a:t>
            </a:r>
          </a:p>
          <a:p>
            <a:endParaRPr lang="en-US" b="1" smtClean="0"/>
          </a:p>
          <a:p>
            <a:r>
              <a:rPr lang="en-US" smtClean="0"/>
              <a:t>Stone Culture Corporation was organized on January 1, 2012. For its first two years of operations, it reported the following:</a:t>
            </a:r>
          </a:p>
          <a:p>
            <a:pPr eaLnBrk="1" hangingPunct="1"/>
            <a:r>
              <a:rPr lang="en-US" smtClean="0"/>
              <a:t>Net Income for 2012, $40,000; </a:t>
            </a:r>
          </a:p>
          <a:p>
            <a:pPr eaLnBrk="1" hangingPunct="1"/>
            <a:r>
              <a:rPr lang="en-US" smtClean="0"/>
              <a:t>Net Income for 2013, $45,000;</a:t>
            </a:r>
          </a:p>
          <a:p>
            <a:pPr eaLnBrk="1" hangingPunct="1"/>
            <a:r>
              <a:rPr lang="en-US" smtClean="0"/>
              <a:t>Dividends for 2012, $15,000;</a:t>
            </a:r>
          </a:p>
          <a:p>
            <a:pPr eaLnBrk="1" hangingPunct="1"/>
            <a:r>
              <a:rPr lang="en-US" smtClean="0"/>
              <a:t>Dividends for 2013, $20,000;</a:t>
            </a:r>
          </a:p>
          <a:p>
            <a:pPr eaLnBrk="1" hangingPunct="1"/>
            <a:r>
              <a:rPr lang="en-US" smtClean="0"/>
              <a:t>Total assets at the end of 2012, $125,000; and</a:t>
            </a:r>
          </a:p>
          <a:p>
            <a:pPr eaLnBrk="1" hangingPunct="1"/>
            <a:r>
              <a:rPr lang="en-US" smtClean="0"/>
              <a:t>Total assets at the end of 2013, $242,000.</a:t>
            </a:r>
          </a:p>
          <a:p>
            <a:endParaRPr lang="en-US" smtClean="0"/>
          </a:p>
          <a:p>
            <a:r>
              <a:rPr lang="en-US" smtClean="0"/>
              <a:t>On the basis of the data given, prepare a statement of retained earnings for 2012 (its first year of operations) and 2013. Show computations.</a:t>
            </a:r>
          </a:p>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a:solidFill>
              <a:schemeClr val="tx1"/>
            </a:solidFill>
          </a:ln>
        </p:spPr>
        <p:txBody>
          <a:bodyPr/>
          <a:lstStyle/>
          <a:p>
            <a:r>
              <a:rPr lang="en-US" smtClean="0"/>
              <a:t>Part I</a:t>
            </a:r>
          </a:p>
          <a:p>
            <a:r>
              <a:rPr lang="en-US" smtClean="0"/>
              <a:t>Stone Culture Corporation began 2012 with zero retained earnings.  During 2012, net income was $40,000 and dividends were $15,000.  This resulted in ending retained earnings at December 31, 2012 of $25,000.</a:t>
            </a:r>
          </a:p>
          <a:p>
            <a:endParaRPr lang="en-US" smtClean="0"/>
          </a:p>
          <a:p>
            <a:r>
              <a:rPr lang="en-US" smtClean="0"/>
              <a:t>Part II</a:t>
            </a:r>
          </a:p>
          <a:p>
            <a:r>
              <a:rPr lang="en-US" smtClean="0"/>
              <a:t>In 2013, Stone Culture Corporation began the year with $25,000 in retained earnings.  During 2013, net income was $45,000 and dividends were $20,000.  This resulted in ending retained earnings at December 31, 2013 of $50,000.</a:t>
            </a:r>
          </a:p>
          <a:p>
            <a:endParaRPr lang="en-US" smtClean="0"/>
          </a:p>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7" name="Slide Image Placeholder 1"/>
          <p:cNvSpPr>
            <a:spLocks noGrp="1" noRot="1" noChangeAspect="1" noTextEdit="1"/>
          </p:cNvSpPr>
          <p:nvPr>
            <p:ph type="sldImg"/>
          </p:nvPr>
        </p:nvSpPr>
        <p:spPr>
          <a:ln/>
        </p:spPr>
      </p:sp>
      <p:sp>
        <p:nvSpPr>
          <p:cNvPr id="20498" name="Notes Placeholder 2"/>
          <p:cNvSpPr>
            <a:spLocks noGrp="1"/>
          </p:cNvSpPr>
          <p:nvPr>
            <p:ph type="body" idx="1"/>
          </p:nvPr>
        </p:nvSpPr>
        <p:spPr>
          <a:xfrm>
            <a:off x="685800" y="4343400"/>
            <a:ext cx="5715000" cy="4114800"/>
          </a:xfrm>
          <a:noFill/>
          <a:ln>
            <a:solidFill>
              <a:schemeClr val="tx1"/>
            </a:solidFill>
          </a:ln>
        </p:spPr>
        <p:txBody>
          <a:bodyPr/>
          <a:lstStyle/>
          <a:p>
            <a:r>
              <a:rPr lang="en-US" smtClean="0"/>
              <a:t>E1-3 Preparing a Balance Sheet</a:t>
            </a:r>
          </a:p>
          <a:p>
            <a:endParaRPr lang="en-US" smtClean="0"/>
          </a:p>
          <a:p>
            <a:r>
              <a:rPr lang="en-US" smtClean="0"/>
              <a:t>DSW is a designer shoe warehouse, selling some of the most luxurious and fashionable shoes at prices that people can actually afford. Its balance sheet, at January 29, 2011 contained the following items (in thousands).</a:t>
            </a:r>
          </a:p>
          <a:p>
            <a:endParaRPr lang="en-US" smtClean="0"/>
          </a:p>
          <a:p>
            <a:r>
              <a:rPr lang="en-CA" smtClean="0"/>
              <a:t>Accounts Payable $149,722 	Other Liabilities $122,822</a:t>
            </a:r>
          </a:p>
          <a:p>
            <a:r>
              <a:rPr lang="en-CA" smtClean="0"/>
              <a:t>Accounts Receivable 12,514 	Property, Plant, and Equipment 210,391</a:t>
            </a:r>
          </a:p>
          <a:p>
            <a:r>
              <a:rPr lang="en-CA" smtClean="0"/>
              <a:t>Cash 93,617 			Retained Earnings 326,382 </a:t>
            </a:r>
          </a:p>
          <a:p>
            <a:r>
              <a:rPr lang="en-CA" smtClean="0"/>
              <a:t>Contributed Capital 314,382 	Total Assets 1,008,897 </a:t>
            </a:r>
          </a:p>
          <a:p>
            <a:r>
              <a:rPr lang="en-CA" smtClean="0"/>
              <a:t>Notes Payable 95,589 		Total Liabilities and Stockholders’ Equity ? </a:t>
            </a:r>
          </a:p>
          <a:p>
            <a:r>
              <a:rPr lang="en-CA" smtClean="0"/>
              <a:t>Other Assets 692,375 </a:t>
            </a:r>
            <a:endParaRPr lang="en-US" smtClean="0"/>
          </a:p>
          <a:p>
            <a:endParaRPr lang="en-US" smtClean="0"/>
          </a:p>
        </p:txBody>
      </p:sp>
      <p:graphicFrame>
        <p:nvGraphicFramePr>
          <p:cNvPr id="20496" name="Object 16"/>
          <p:cNvGraphicFramePr>
            <a:graphicFrameLocks noChangeAspect="1"/>
          </p:cNvGraphicFramePr>
          <p:nvPr/>
        </p:nvGraphicFramePr>
        <p:xfrm>
          <a:off x="1674813" y="6019800"/>
          <a:ext cx="3506787" cy="2033588"/>
        </p:xfrm>
        <a:graphic>
          <a:graphicData uri="http://schemas.openxmlformats.org/presentationml/2006/ole">
            <mc:AlternateContent xmlns:mc="http://schemas.openxmlformats.org/markup-compatibility/2006">
              <mc:Choice xmlns:v="urn:schemas-microsoft-com:vml" Requires="v">
                <p:oleObj spid="_x0000_s20501" name="Worksheet" r:id="rId5" imgW="3352721" imgH="1942981" progId="Excel.Sheet.12">
                  <p:embed/>
                </p:oleObj>
              </mc:Choice>
              <mc:Fallback>
                <p:oleObj name="Worksheet" r:id="rId5" imgW="3352721" imgH="1942981" progId="Excel.Sheet.12">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4813" y="6019800"/>
                        <a:ext cx="3506787" cy="203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89090" name="Notes Placeholder 2"/>
          <p:cNvSpPr>
            <a:spLocks noGrp="1"/>
          </p:cNvSpPr>
          <p:nvPr>
            <p:ph type="body" idx="1"/>
          </p:nvPr>
        </p:nvSpPr>
        <p:spPr>
          <a:noFill/>
          <a:ln>
            <a:solidFill>
              <a:schemeClr val="tx1"/>
            </a:solidFill>
          </a:ln>
        </p:spPr>
        <p:txBody>
          <a:bodyPr/>
          <a:lstStyle/>
          <a:p>
            <a:r>
              <a:rPr lang="en-US" smtClean="0"/>
              <a:t>Part I</a:t>
            </a:r>
          </a:p>
          <a:p>
            <a:r>
              <a:rPr lang="en-US" smtClean="0"/>
              <a:t>First, we prepare the heading for the balance sheet which includes the company name, the financial statement title, and the date.  Next, we prepare the assets section, which consists of cash, accounts receivable, property, plant, and equipment, and other assets. </a:t>
            </a:r>
          </a:p>
          <a:p>
            <a:endParaRPr lang="en-US" smtClean="0"/>
          </a:p>
          <a:p>
            <a:r>
              <a:rPr lang="en-US" smtClean="0"/>
              <a:t>Part II</a:t>
            </a:r>
          </a:p>
          <a:p>
            <a:r>
              <a:rPr lang="en-US" smtClean="0"/>
              <a:t>The liabilities section includes accounts payable, notes payable, and other liabilities.  The stockholders’ equity section includes contributed capital and retained earnings. Notice that the balance sheet is in balance where total assets equal total liabilities and stockholders’ equity.</a:t>
            </a:r>
          </a:p>
          <a:p>
            <a:endParaRPr lang="en-US" smtClean="0"/>
          </a:p>
          <a:p>
            <a:r>
              <a:rPr lang="en-US" smtClean="0"/>
              <a:t>Part III </a:t>
            </a:r>
          </a:p>
          <a:p>
            <a:r>
              <a:rPr lang="en-US" smtClean="0"/>
              <a:t>Most of the financing as of November 1 came from stockholders.  The stockholders have financed $640,764 of the total assets and creditors have financed only $368,133 of the total assets of the company.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1" name="Slide Image Placeholder 1"/>
          <p:cNvSpPr>
            <a:spLocks noGrp="1" noRot="1" noChangeAspect="1" noTextEdit="1"/>
          </p:cNvSpPr>
          <p:nvPr>
            <p:ph type="sldImg"/>
          </p:nvPr>
        </p:nvSpPr>
        <p:spPr>
          <a:ln/>
        </p:spPr>
      </p:sp>
      <p:sp>
        <p:nvSpPr>
          <p:cNvPr id="21522" name="Notes Placeholder 2"/>
          <p:cNvSpPr>
            <a:spLocks noGrp="1"/>
          </p:cNvSpPr>
          <p:nvPr>
            <p:ph type="body" idx="1"/>
          </p:nvPr>
        </p:nvSpPr>
        <p:spPr>
          <a:noFill/>
          <a:ln>
            <a:solidFill>
              <a:schemeClr val="tx1"/>
            </a:solidFill>
          </a:ln>
        </p:spPr>
        <p:txBody>
          <a:bodyPr/>
          <a:lstStyle/>
          <a:p>
            <a:r>
              <a:rPr lang="en-US" smtClean="0"/>
              <a:t>E1-6 Preparing an Income Statement and Inferring Missing Values</a:t>
            </a:r>
          </a:p>
          <a:p>
            <a:endParaRPr lang="en-US" smtClean="0"/>
          </a:p>
          <a:p>
            <a:r>
              <a:rPr lang="en-US" smtClean="0"/>
              <a:t>Cinemark Holdings, Inf. operates movies and food concession counters throughout the United States. Its income statement for the quarter ended March 31, 2011, reported the following amounts (alphabetically in thousands):</a:t>
            </a:r>
          </a:p>
          <a:p>
            <a:endParaRPr lang="en-US" smtClean="0"/>
          </a:p>
          <a:p>
            <a:r>
              <a:rPr lang="en-CA" smtClean="0"/>
              <a:t>Admissions Revenue $311,692 		Net Income ?</a:t>
            </a:r>
          </a:p>
          <a:p>
            <a:r>
              <a:rPr lang="en-CA" smtClean="0"/>
              <a:t>Concessions Expenses 23,282 		Other Expenses $24,265</a:t>
            </a:r>
          </a:p>
          <a:p>
            <a:r>
              <a:rPr lang="en-CA" smtClean="0"/>
              <a:t>Concessions Revenue 146,681 		Other Revenues 24,763</a:t>
            </a:r>
          </a:p>
          <a:p>
            <a:r>
              <a:rPr lang="en-CA" smtClean="0"/>
              <a:t>Film Rental Expenses 165,153 		Rent Expense 66,426</a:t>
            </a:r>
          </a:p>
          <a:p>
            <a:r>
              <a:rPr lang="en-CA" smtClean="0"/>
              <a:t>General and Administrative Expenses 179,047 	Total Expenses ?</a:t>
            </a:r>
            <a:endParaRPr lang="en-US" smtClean="0"/>
          </a:p>
          <a:p>
            <a:endParaRPr lang="en-US" smtClean="0"/>
          </a:p>
          <a:p>
            <a:endParaRPr lang="en-US" smtClean="0"/>
          </a:p>
          <a:p>
            <a:r>
              <a:rPr lang="en-US" smtClean="0"/>
              <a:t>Required:</a:t>
            </a:r>
          </a:p>
          <a:p>
            <a:r>
              <a:rPr lang="en-US" smtClean="0"/>
              <a:t>1. Solve for the missing amounts and prepare an Income Statement for the quarter ended March 31, 2011. </a:t>
            </a:r>
          </a:p>
          <a:p>
            <a:r>
              <a:rPr lang="en-US" smtClean="0"/>
              <a:t>2. What is Cinemark’s main source of revenue and two biggest expenses?</a:t>
            </a:r>
          </a:p>
          <a:p>
            <a:endParaRPr lang="en-US" smtClean="0"/>
          </a:p>
        </p:txBody>
      </p:sp>
      <p:graphicFrame>
        <p:nvGraphicFramePr>
          <p:cNvPr id="21520" name="Object 16"/>
          <p:cNvGraphicFramePr>
            <a:graphicFrameLocks noChangeAspect="1"/>
          </p:cNvGraphicFramePr>
          <p:nvPr/>
        </p:nvGraphicFramePr>
        <p:xfrm>
          <a:off x="1004888" y="5599113"/>
          <a:ext cx="4862512" cy="1106487"/>
        </p:xfrm>
        <a:graphic>
          <a:graphicData uri="http://schemas.openxmlformats.org/presentationml/2006/ole">
            <mc:AlternateContent xmlns:mc="http://schemas.openxmlformats.org/markup-compatibility/2006">
              <mc:Choice xmlns:v="urn:schemas-microsoft-com:vml" Requires="v">
                <p:oleObj spid="_x0000_s21525" name="Worksheet" r:id="rId5" imgW="4476902" imgH="1019039" progId="Excel.Sheet.12">
                  <p:embed/>
                </p:oleObj>
              </mc:Choice>
              <mc:Fallback>
                <p:oleObj name="Worksheet" r:id="rId5" imgW="4476902" imgH="1019039" progId="Excel.Sheet.12">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4888" y="5599113"/>
                        <a:ext cx="4862512" cy="110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ln>
            <a:solidFill>
              <a:schemeClr val="tx1"/>
            </a:solidFill>
          </a:ln>
        </p:spPr>
        <p:txBody>
          <a:bodyPr>
            <a:normAutofit lnSpcReduction="10000"/>
          </a:bodyPr>
          <a:lstStyle/>
          <a:p>
            <a:pPr>
              <a:defRPr/>
            </a:pPr>
            <a:r>
              <a:rPr lang="en-US" dirty="0" smtClean="0"/>
              <a:t>Part I</a:t>
            </a:r>
          </a:p>
          <a:p>
            <a:pPr>
              <a:defRPr/>
            </a:pPr>
            <a:r>
              <a:rPr lang="en-US" dirty="0" smtClean="0"/>
              <a:t>The first part of Cinemark’s income statement includes the three revenue accounts:  admissions revenues, concessions revenues, and other revenues.  Total revenues is $483,136.</a:t>
            </a:r>
          </a:p>
          <a:p>
            <a:pPr>
              <a:defRPr/>
            </a:pPr>
            <a:endParaRPr lang="en-US" dirty="0" smtClean="0"/>
          </a:p>
          <a:p>
            <a:pPr>
              <a:defRPr/>
            </a:pPr>
            <a:r>
              <a:rPr lang="en-US" dirty="0" smtClean="0"/>
              <a:t>Part II</a:t>
            </a:r>
          </a:p>
          <a:p>
            <a:pPr>
              <a:defRPr/>
            </a:pPr>
            <a:r>
              <a:rPr lang="en-US" dirty="0" smtClean="0"/>
              <a:t>The second part of Cinemark’s income statement includes all the expense accounts.  One of the missing values in this problem was the total expenses. What did you get for total expenses?</a:t>
            </a:r>
          </a:p>
          <a:p>
            <a:pPr>
              <a:defRPr/>
            </a:pPr>
            <a:endParaRPr lang="en-US" dirty="0" smtClean="0"/>
          </a:p>
          <a:p>
            <a:pPr>
              <a:defRPr/>
            </a:pPr>
            <a:r>
              <a:rPr lang="en-US" dirty="0" smtClean="0"/>
              <a:t>Part III</a:t>
            </a:r>
          </a:p>
          <a:p>
            <a:pPr>
              <a:defRPr/>
            </a:pPr>
            <a:r>
              <a:rPr lang="en-US" dirty="0" smtClean="0"/>
              <a:t>Did you get the correct answer of $458,173 for total expenses?  If not, go back and make sure you included all the expenses in the income statement.  </a:t>
            </a:r>
          </a:p>
          <a:p>
            <a:pPr>
              <a:defRPr/>
            </a:pPr>
            <a:endParaRPr lang="en-US" dirty="0" smtClean="0"/>
          </a:p>
          <a:p>
            <a:pPr>
              <a:defRPr/>
            </a:pPr>
            <a:r>
              <a:rPr lang="en-US" dirty="0" smtClean="0"/>
              <a:t>Another missing value in this problem was net income.  Net income is calculated as revenues minus expenses.</a:t>
            </a:r>
          </a:p>
          <a:p>
            <a:pPr>
              <a:defRPr/>
            </a:pPr>
            <a:endParaRPr lang="en-US" dirty="0" smtClean="0"/>
          </a:p>
          <a:p>
            <a:pPr>
              <a:defRPr/>
            </a:pPr>
            <a:r>
              <a:rPr lang="en-US" dirty="0" smtClean="0"/>
              <a:t>Part IV</a:t>
            </a:r>
          </a:p>
          <a:p>
            <a:pPr>
              <a:defRPr/>
            </a:pPr>
            <a:r>
              <a:rPr lang="en-US" dirty="0" smtClean="0"/>
              <a:t>Cinemark’s net income for this period is $24,963?  </a:t>
            </a:r>
          </a:p>
          <a:p>
            <a:pPr>
              <a:defRPr/>
            </a:pPr>
            <a:endParaRPr lang="en-US" dirty="0" smtClean="0"/>
          </a:p>
          <a:p>
            <a:pPr>
              <a:defRPr/>
            </a:pP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a:solidFill>
              <a:schemeClr val="tx1"/>
            </a:solidFill>
          </a:ln>
        </p:spPr>
        <p:txBody>
          <a:bodyPr/>
          <a:lstStyle/>
          <a:p>
            <a:endParaRPr lang="en-US" smtClean="0"/>
          </a:p>
          <a:p>
            <a:r>
              <a:rPr lang="en-US" smtClean="0"/>
              <a:t>Regal’s main source of revenue is from admissions and the two main expenses are the film rental expense and general and administrative expenses.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a:solidFill>
              <a:schemeClr val="tx1"/>
            </a:solidFill>
          </a:ln>
        </p:spPr>
        <p:txBody>
          <a:bodyPr/>
          <a:lstStyle/>
          <a:p>
            <a:r>
              <a:rPr lang="en-US" smtClean="0"/>
              <a:t>E1-8 Inferring Values Using the Income Statement and Balance Sheet Equations</a:t>
            </a:r>
          </a:p>
          <a:p>
            <a:endParaRPr lang="en-US" smtClean="0"/>
          </a:p>
          <a:p>
            <a:r>
              <a:rPr lang="en-US" smtClean="0"/>
              <a:t>Review the chapter explanations of the income statement and the balance sheet equations.  Apply these equations in each of the following independent cases to compute the two missing amounts for each case. Assume that it is the end of the first full year of operations for the company.</a:t>
            </a:r>
          </a:p>
          <a:p>
            <a:endParaRPr lang="en-US" smtClean="0"/>
          </a:p>
          <a:p>
            <a:pPr lvl="1"/>
            <a:r>
              <a:rPr lang="en-US" b="1" smtClean="0"/>
              <a:t>TIP:</a:t>
            </a:r>
            <a:r>
              <a:rPr lang="en-US" smtClean="0"/>
              <a:t> First identify the numerical relations among the columns using the balance sheet and income statement equations. Then compute the missing amounts.</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solidFill>
            <a:srgbClr val="FFFFFF"/>
          </a:solidFill>
          <a:ln/>
        </p:spPr>
      </p:sp>
      <p:sp>
        <p:nvSpPr>
          <p:cNvPr id="24578"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50000"/>
              </a:spcBef>
            </a:pPr>
            <a:r>
              <a:rPr lang="en-US" smtClean="0"/>
              <a:t>Part I</a:t>
            </a:r>
          </a:p>
          <a:p>
            <a:pPr eaLnBrk="1" hangingPunct="1">
              <a:spcBef>
                <a:spcPct val="50000"/>
              </a:spcBef>
            </a:pPr>
            <a:r>
              <a:rPr lang="en-US" smtClean="0"/>
              <a:t>There are three types of business organizations.</a:t>
            </a:r>
          </a:p>
          <a:p>
            <a:pPr eaLnBrk="1" hangingPunct="1">
              <a:spcBef>
                <a:spcPct val="50000"/>
              </a:spcBef>
            </a:pPr>
            <a:endParaRPr lang="en-US" smtClean="0"/>
          </a:p>
          <a:p>
            <a:pPr eaLnBrk="1" hangingPunct="1">
              <a:spcBef>
                <a:spcPct val="50000"/>
              </a:spcBef>
            </a:pPr>
            <a:r>
              <a:rPr lang="en-US" smtClean="0"/>
              <a:t>A sole proprietorship is a business organization owned by one person.  The owner is personally liable for all the debts of the business.</a:t>
            </a:r>
          </a:p>
          <a:p>
            <a:pPr algn="ctr" eaLnBrk="1" hangingPunct="1">
              <a:spcBef>
                <a:spcPct val="50000"/>
              </a:spcBef>
            </a:pPr>
            <a:endParaRPr lang="en-US" smtClean="0"/>
          </a:p>
          <a:p>
            <a:pPr eaLnBrk="1" hangingPunct="1">
              <a:spcBef>
                <a:spcPct val="50000"/>
              </a:spcBef>
            </a:pPr>
            <a:r>
              <a:rPr lang="en-US" smtClean="0"/>
              <a:t>Part II</a:t>
            </a:r>
          </a:p>
          <a:p>
            <a:pPr eaLnBrk="1" hangingPunct="1">
              <a:spcBef>
                <a:spcPct val="50000"/>
              </a:spcBef>
            </a:pPr>
            <a:r>
              <a:rPr lang="en-US" smtClean="0"/>
              <a:t>A partnership is a business organization owned by two or more people.  Each partner is personally liable for all the debts of the business.</a:t>
            </a:r>
          </a:p>
          <a:p>
            <a:pPr eaLnBrk="1" hangingPunct="1"/>
            <a:endParaRPr lang="en-US" smtClean="0"/>
          </a:p>
          <a:p>
            <a:pPr eaLnBrk="1" hangingPunct="1">
              <a:spcBef>
                <a:spcPct val="50000"/>
              </a:spcBef>
            </a:pPr>
            <a:r>
              <a:rPr lang="en-US" smtClean="0"/>
              <a:t>Part III</a:t>
            </a:r>
          </a:p>
          <a:p>
            <a:pPr eaLnBrk="1" hangingPunct="1">
              <a:spcBef>
                <a:spcPct val="50000"/>
              </a:spcBef>
            </a:pPr>
            <a:r>
              <a:rPr lang="en-US" smtClean="0"/>
              <a:t>A corporation operates a business separate from its owners from both a legal and accounting perspective.  Owners of corporations (often called stockholders) are not personally responsible for debts of the corporation. Corporations may be either public companies or private companies.  Public companies have their stock bought and sold on stock exchanges. Private companies have their stock bought and sold privately. Most corporations start out as private companies and will become public companies if they need a lot of financing, which they obtain from selling new stock certificates to investors. </a:t>
            </a:r>
          </a:p>
          <a:p>
            <a:pPr eaLnBrk="1" hangingPunct="1">
              <a:spcBef>
                <a:spcPct val="50000"/>
              </a:spcBef>
            </a:pPr>
            <a:endParaRPr lang="en-US" smtClean="0"/>
          </a:p>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5800" y="4343400"/>
            <a:ext cx="5867400" cy="4495800"/>
          </a:xfrm>
          <a:ln>
            <a:solidFill>
              <a:schemeClr val="tx1"/>
            </a:solidFill>
          </a:ln>
        </p:spPr>
        <p:txBody>
          <a:bodyPr>
            <a:noAutofit/>
          </a:bodyPr>
          <a:lstStyle/>
          <a:p>
            <a:pPr>
              <a:defRPr/>
            </a:pPr>
            <a:r>
              <a:rPr lang="en-US" sz="1050" dirty="0" smtClean="0"/>
              <a:t>Part I</a:t>
            </a:r>
          </a:p>
          <a:p>
            <a:pPr>
              <a:defRPr/>
            </a:pPr>
            <a:r>
              <a:rPr lang="en-US" sz="1050" dirty="0" smtClean="0"/>
              <a:t>The numerical relationship for the first three columns is that revenues minus expenses equals net income.  The numerical relationship of the last three columns is that total assets equal total liabilities plus stockholders’ equity.</a:t>
            </a:r>
          </a:p>
          <a:p>
            <a:pPr>
              <a:defRPr/>
            </a:pPr>
            <a:endParaRPr lang="en-US" sz="1050" dirty="0" smtClean="0"/>
          </a:p>
          <a:p>
            <a:pPr>
              <a:defRPr/>
            </a:pPr>
            <a:r>
              <a:rPr lang="en-US" sz="1050" dirty="0" smtClean="0"/>
              <a:t>For Case A, calculate the net income amount and the stockholders’ equity amount.</a:t>
            </a:r>
          </a:p>
          <a:p>
            <a:pPr>
              <a:defRPr/>
            </a:pPr>
            <a:endParaRPr lang="en-US" sz="1050" dirty="0" smtClean="0"/>
          </a:p>
          <a:p>
            <a:pPr>
              <a:defRPr/>
            </a:pPr>
            <a:r>
              <a:rPr lang="en-US" sz="1050" dirty="0" smtClean="0"/>
              <a:t>Part II</a:t>
            </a:r>
          </a:p>
          <a:p>
            <a:pPr>
              <a:defRPr/>
            </a:pPr>
            <a:r>
              <a:rPr lang="en-US" sz="1050" dirty="0" smtClean="0"/>
              <a:t>Net income of $28,000 is calculated as revenues of $110,000 minus expenses of $82,000.  To calculate stockholders’ equity we must use a little algebra with the basic accounting equation and solve for stockholders’ equity.  If total assets equals total liabilities plus stockholders’ equity, and if we know the amounts for two of the three numbers, we can solve for the missing value.  In this case, total assets of $150,000 minus total liabilities of $70,000 equals stockholders’ equity of $80,000.</a:t>
            </a:r>
          </a:p>
          <a:p>
            <a:pPr>
              <a:defRPr/>
            </a:pPr>
            <a:endParaRPr lang="en-US" sz="1050" dirty="0" smtClean="0"/>
          </a:p>
          <a:p>
            <a:pPr>
              <a:defRPr/>
            </a:pPr>
            <a:r>
              <a:rPr lang="en-US" sz="1050" dirty="0" smtClean="0"/>
              <a:t>Now, let’s solve the missing values in Case B.</a:t>
            </a:r>
          </a:p>
          <a:p>
            <a:pPr>
              <a:defRPr/>
            </a:pPr>
            <a:endParaRPr lang="en-US" sz="1050" dirty="0" smtClean="0"/>
          </a:p>
          <a:p>
            <a:pPr>
              <a:defRPr/>
            </a:pPr>
            <a:r>
              <a:rPr lang="en-US" sz="1050" dirty="0" smtClean="0"/>
              <a:t>Part III</a:t>
            </a:r>
          </a:p>
          <a:p>
            <a:pPr>
              <a:defRPr/>
            </a:pPr>
            <a:r>
              <a:rPr lang="en-US" sz="1050" dirty="0" smtClean="0"/>
              <a:t>To solve for total revenues, we add together total expenses of $80,000 and net income of $12,000 to get total revenues of $92,000.  Total liabilities is calculated by taking total assets of $112,000 and subtracting stockholders’ equity of $70,000.  This results in total liabilities of $42,000.</a:t>
            </a:r>
          </a:p>
          <a:p>
            <a:pPr>
              <a:defRPr/>
            </a:pPr>
            <a:endParaRPr lang="en-US" sz="1050" dirty="0" smtClean="0"/>
          </a:p>
          <a:p>
            <a:pPr>
              <a:defRPr/>
            </a:pPr>
            <a:r>
              <a:rPr lang="en-US" sz="1050" dirty="0" smtClean="0"/>
              <a:t>Let’s solve the missing values in Case C. </a:t>
            </a:r>
          </a:p>
          <a:p>
            <a:pPr>
              <a:defRPr/>
            </a:pPr>
            <a:endParaRPr lang="en-US" sz="1050" dirty="0" smtClean="0"/>
          </a:p>
          <a:p>
            <a:pPr>
              <a:defRPr/>
            </a:pPr>
            <a:r>
              <a:rPr lang="en-US" sz="1050" dirty="0" smtClean="0"/>
              <a:t>Part IV</a:t>
            </a:r>
          </a:p>
          <a:p>
            <a:pPr>
              <a:defRPr/>
            </a:pPr>
            <a:r>
              <a:rPr lang="en-US" sz="1050" dirty="0" smtClean="0"/>
              <a:t>Net loss of $6,000 is calculated as revenues of $80,000 minus expenses of $86,000.  To calculate stockholders’ equity take total assets of $104,000 minus total liabilities of $26,000 which equals stockholders’ equity of $78,000.</a:t>
            </a:r>
          </a:p>
          <a:p>
            <a:pPr>
              <a:defRPr/>
            </a:pPr>
            <a:endParaRPr lang="en-US" sz="1050" dirty="0" smtClean="0"/>
          </a:p>
          <a:p>
            <a:pPr>
              <a:defRPr/>
            </a:pPr>
            <a:r>
              <a:rPr lang="en-US" sz="1050" dirty="0" smtClean="0"/>
              <a:t>Now, let’s solve the missing values in Case D.</a:t>
            </a:r>
          </a:p>
          <a:p>
            <a:pPr>
              <a:defRPr/>
            </a:pPr>
            <a:endParaRPr lang="en-US" sz="1050" dirty="0" smtClean="0"/>
          </a:p>
          <a:p>
            <a:pPr>
              <a:defRPr/>
            </a:pPr>
            <a:r>
              <a:rPr lang="en-US" sz="1050" dirty="0" smtClean="0"/>
              <a:t>Part V</a:t>
            </a:r>
          </a:p>
          <a:p>
            <a:pPr>
              <a:defRPr/>
            </a:pPr>
            <a:r>
              <a:rPr lang="en-US" sz="1050" dirty="0" smtClean="0"/>
              <a:t>To solve for total expenses, we take total  revenues of $50,000 and subtract net income of $20,000 to get total expenses of $30,000.  Total assets is calculated by adding total liabilities of $22,000 and stockholders’ equity of $77,000.  This results in total assets of $99,000.</a:t>
            </a:r>
          </a:p>
          <a:p>
            <a:pPr>
              <a:defRPr/>
            </a:pPr>
            <a:endParaRPr lang="en-US" sz="1050" dirty="0" smtClean="0"/>
          </a:p>
          <a:p>
            <a:pPr>
              <a:defRPr/>
            </a:pPr>
            <a:r>
              <a:rPr lang="en-US" sz="1050" dirty="0" smtClean="0"/>
              <a:t>Let’s solve the missing values in Case E. </a:t>
            </a:r>
          </a:p>
          <a:p>
            <a:pPr>
              <a:defRPr/>
            </a:pPr>
            <a:endParaRPr lang="en-US" sz="1050" dirty="0" smtClean="0"/>
          </a:p>
          <a:p>
            <a:pPr>
              <a:defRPr/>
            </a:pPr>
            <a:r>
              <a:rPr lang="en-US" sz="1050" dirty="0" smtClean="0"/>
              <a:t>Part VI</a:t>
            </a:r>
          </a:p>
          <a:p>
            <a:pPr>
              <a:defRPr/>
            </a:pPr>
            <a:r>
              <a:rPr lang="en-US" sz="1050" dirty="0" smtClean="0"/>
              <a:t>To solve for total revenues, we add total expenses of $81,000  and net loss of $6,000 to get total revenues of $75,000.  Total assets is calculated by adding total liabilities of $73,000 and stockholders’ equity of $28,000.  This results in total assets of $101,000.</a:t>
            </a:r>
          </a:p>
          <a:p>
            <a:pPr>
              <a:defRPr/>
            </a:pPr>
            <a:endParaRPr lang="en-US" sz="1050" dirty="0" smtClean="0"/>
          </a:p>
          <a:p>
            <a:pPr>
              <a:defRPr/>
            </a:pPr>
            <a:endParaRPr lang="en-US" sz="1050" dirty="0" smtClean="0"/>
          </a:p>
          <a:p>
            <a:pPr>
              <a:defRPr/>
            </a:pPr>
            <a:r>
              <a:rPr lang="en-US" sz="1050" dirty="0" smtClean="0"/>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ln>
            <a:solidFill>
              <a:schemeClr val="tx1"/>
            </a:solidFill>
          </a:ln>
        </p:spPr>
        <p:txBody>
          <a:bodyPr/>
          <a:lstStyle/>
          <a:p>
            <a:pPr fontAlgn="auto">
              <a:spcAft>
                <a:spcPts val="0"/>
              </a:spcAft>
              <a:defRPr/>
            </a:pPr>
            <a:r>
              <a:rPr lang="en-US" b="1" dirty="0" smtClean="0"/>
              <a:t>S1-6 (Req. 1) Critical Thinking: Developing a Balance Sheet</a:t>
            </a:r>
          </a:p>
          <a:p>
            <a:pPr fontAlgn="auto">
              <a:spcAft>
                <a:spcPts val="0"/>
              </a:spcAft>
              <a:defRPr/>
            </a:pPr>
            <a:endParaRPr lang="en-US" b="1" dirty="0" smtClean="0"/>
          </a:p>
          <a:p>
            <a:pPr fontAlgn="auto">
              <a:spcAft>
                <a:spcPts val="0"/>
              </a:spcAft>
              <a:defRPr/>
            </a:pPr>
            <a:r>
              <a:rPr lang="en-US" dirty="0" smtClean="0"/>
              <a:t>On September 30, Ashley and Jason started arguing about who is better off. Jason said he was better off because he owned a PlayStation console that he bought last year for $250. He figures that, if needed, he could sell it to a friend for $180. Ashley argued that she was better off because she had $1,000 cash in her bank account and a piece of art that she bought two years ago for $800 but could now sell for $1,400. Jason countered that Ashley still owed $250 on her car loan and that Jason’s dad promised to buy him a Porsche if he does really well in his accounting class. Jason said he had $6,000 cash in his bank account right now because he just received a $4,800 student loan. Ashley knows that Jason also owes a tuition installment of $800 for this term.</a:t>
            </a:r>
          </a:p>
          <a:p>
            <a:pPr fontAlgn="auto">
              <a:spcAft>
                <a:spcPts val="0"/>
              </a:spcAft>
              <a:defRPr/>
            </a:pPr>
            <a:endParaRPr lang="en-US" b="1" dirty="0" smtClean="0"/>
          </a:p>
          <a:p>
            <a:pPr fontAlgn="auto">
              <a:spcAft>
                <a:spcPts val="0"/>
              </a:spcAft>
              <a:defRPr/>
            </a:pPr>
            <a:r>
              <a:rPr lang="en-US" b="1" dirty="0" smtClean="0"/>
              <a:t>Required:</a:t>
            </a:r>
          </a:p>
          <a:p>
            <a:pPr marL="285750" indent="-285750" fontAlgn="auto">
              <a:spcAft>
                <a:spcPts val="0"/>
              </a:spcAft>
              <a:defRPr/>
            </a:pPr>
            <a:r>
              <a:rPr lang="en-US" dirty="0" smtClean="0"/>
              <a:t>1. Prepare a financial report that compares what Ashley and Jason each own and owe on September 30. Make a list of any decisions you had to make when preparing your report.</a:t>
            </a:r>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104450" name="Notes Placeholder 2"/>
          <p:cNvSpPr>
            <a:spLocks noGrp="1"/>
          </p:cNvSpPr>
          <p:nvPr>
            <p:ph type="body" idx="1"/>
          </p:nvPr>
        </p:nvSpPr>
        <p:spPr>
          <a:noFill/>
          <a:ln/>
        </p:spPr>
        <p:txBody>
          <a:bodyPr/>
          <a:lstStyle/>
          <a:p>
            <a:pPr>
              <a:spcBef>
                <a:spcPct val="0"/>
              </a:spcBef>
            </a:pPr>
            <a:r>
              <a:rPr lang="en-US" smtClean="0"/>
              <a:t>A balance sheet lists items owned (assets) and owed (liabilities) at a particular point in time, producing a “net worth” that represents the excess of assets over liabilities.  Let’s prepare a balance sheet based on historical cost, which is consistent with generally accepted accounting principles. First, we will identify what is owned. Then, we will identify what is owed.  </a:t>
            </a:r>
          </a:p>
          <a:p>
            <a:pPr>
              <a:spcBef>
                <a:spcPct val="0"/>
              </a:spcBef>
            </a:pPr>
            <a:endParaRPr lang="en-US" smtClean="0"/>
          </a:p>
          <a:p>
            <a:pPr>
              <a:spcBef>
                <a:spcPct val="0"/>
              </a:spcBef>
            </a:pPr>
            <a:r>
              <a:rPr lang="en-US" smtClean="0"/>
              <a:t>Continue to click through the solution to see what Ashley owns and owes and what Jason owns and owes.  At the end, we will show you how the items on this slide relate to what we have learned about assets, liabilities, and equity in this chapter. </a:t>
            </a:r>
          </a:p>
          <a:p>
            <a:pPr>
              <a:spcBef>
                <a:spcPct val="0"/>
              </a:spcBef>
            </a:pPr>
            <a:endParaRPr lang="en-US" smtClean="0"/>
          </a:p>
          <a:p>
            <a:pPr>
              <a:spcBef>
                <a:spcPct val="0"/>
              </a:spcBef>
            </a:pPr>
            <a:r>
              <a:rPr lang="en-US" smtClean="0"/>
              <a:t>If we used market values instead of historical cost, Ashley’s art would be valued at $1,400 and her equity would increase to $2,150. For Jason, his console would be $180 and his equity would decrease to $580. </a:t>
            </a:r>
          </a:p>
          <a:p>
            <a:pPr>
              <a:spcBef>
                <a:spcPct val="0"/>
              </a:spcBef>
            </a:pPr>
            <a:endParaRPr lang="en-US" smtClean="0"/>
          </a:p>
          <a:p>
            <a:pPr>
              <a:spcBef>
                <a:spcPct val="0"/>
              </a:spcBef>
            </a:pPr>
            <a:endParaRPr lang="en-US" smtClean="0"/>
          </a:p>
        </p:txBody>
      </p:sp>
      <p:sp>
        <p:nvSpPr>
          <p:cNvPr id="104451"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0EB04844-CCF4-4A01-9913-0D35A58E28E4}"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a:ln/>
        </p:spPr>
      </p:sp>
      <p:sp>
        <p:nvSpPr>
          <p:cNvPr id="106498" name="Rectangle 3"/>
          <p:cNvSpPr>
            <a:spLocks noGrp="1" noChangeArrowheads="1"/>
          </p:cNvSpPr>
          <p:nvPr>
            <p:ph type="body" idx="1"/>
          </p:nvPr>
        </p:nvSpPr>
        <p:spPr>
          <a:noFill/>
          <a:ln>
            <a:solidFill>
              <a:schemeClr val="tx1"/>
            </a:solidFill>
          </a:ln>
        </p:spPr>
        <p:txBody>
          <a:bodyPr/>
          <a:lstStyle/>
          <a:p>
            <a:pPr eaLnBrk="1" hangingPunct="1"/>
            <a:r>
              <a:rPr lang="en-US" smtClean="0"/>
              <a:t>End of chapter 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solidFill>
            <a:srgbClr val="FFFFFF"/>
          </a:solidFill>
          <a:ln/>
        </p:spPr>
      </p:sp>
      <p:sp>
        <p:nvSpPr>
          <p:cNvPr id="26626"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50000"/>
              </a:spcBef>
            </a:pPr>
            <a:r>
              <a:rPr lang="en-US" smtClean="0"/>
              <a:t>As this graphic shows, the majority (72%) of businesses are organized as sole proprietorships.  Another 18% are organized as a corporation, followed by 4% as partnerships and 6% as limited liability companies.  Limited liability companies (LLC) is a hybrid business entity that has certain characteristics of both a corporation and a partnership or sole proprietorship (depending on how many owners there are). The primary characteristic an LLC shares with a corporation is limited liability, and the primary characteristic it shares with a partnership or a sole proprietorship is the availability of pass-through income taxation.  An LLC is often more flexible than a corporation and is well-suited for companies with a single owner.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solidFill>
            <a:srgbClr val="FFFFFF"/>
          </a:solidFill>
          <a:ln/>
        </p:spPr>
      </p:sp>
      <p:sp>
        <p:nvSpPr>
          <p:cNvPr id="28674" name="Rectangle 3"/>
          <p:cNvSpPr>
            <a:spLocks noGrp="1" noChangeArrowheads="1"/>
          </p:cNvSpPr>
          <p:nvPr>
            <p:ph type="body" idx="1"/>
          </p:nvPr>
        </p:nvSpPr>
        <p:spPr>
          <a:solidFill>
            <a:srgbClr val="FFFFFF"/>
          </a:solidFill>
          <a:ln>
            <a:solidFill>
              <a:srgbClr val="000000"/>
            </a:solidFill>
          </a:ln>
        </p:spPr>
        <p:txBody>
          <a:bodyPr/>
          <a:lstStyle/>
          <a:p>
            <a:r>
              <a:rPr lang="en-US" sz="1100" smtClean="0"/>
              <a:t>Part I</a:t>
            </a:r>
          </a:p>
          <a:p>
            <a:r>
              <a:rPr lang="en-US" sz="1100" smtClean="0"/>
              <a:t>Most companies exist to earn profits for their stockholders. To know just how successful a company is the company will need to establish and maintain a good system of financial recordkeeping—an accounting system.</a:t>
            </a:r>
          </a:p>
          <a:p>
            <a:endParaRPr lang="en-US" sz="1100" smtClean="0"/>
          </a:p>
          <a:p>
            <a:r>
              <a:rPr lang="en-US" sz="1100" smtClean="0"/>
              <a:t>Part II</a:t>
            </a:r>
          </a:p>
          <a:p>
            <a:r>
              <a:rPr lang="en-US" sz="1100" smtClean="0"/>
              <a:t>Accounting is an information system designed by an organization to capture (analyze, record, and summarize) the activities affecting its financial condition and performance and then report the results to decision makers, both inside and outside the organization.</a:t>
            </a:r>
          </a:p>
          <a:p>
            <a:endParaRPr lang="en-US" sz="1100" smtClean="0"/>
          </a:p>
          <a:p>
            <a:pPr eaLnBrk="1" hangingPunct="1"/>
            <a:r>
              <a:rPr lang="en-US" sz="1100" smtClean="0"/>
              <a:t>Part III</a:t>
            </a:r>
          </a:p>
          <a:p>
            <a:pPr eaLnBrk="1" hangingPunct="1"/>
            <a:r>
              <a:rPr lang="en-US" sz="1100" smtClean="0"/>
              <a:t>The accounting system produces two kinds of reports.  </a:t>
            </a:r>
          </a:p>
          <a:p>
            <a:pPr eaLnBrk="1" hangingPunct="1"/>
            <a:endParaRPr lang="en-US" sz="1100" smtClean="0"/>
          </a:p>
          <a:p>
            <a:pPr eaLnBrk="1" hangingPunct="1"/>
            <a:r>
              <a:rPr lang="en-US" sz="1100" smtClean="0"/>
              <a:t>Part IV</a:t>
            </a:r>
          </a:p>
          <a:p>
            <a:pPr eaLnBrk="1" hangingPunct="1"/>
            <a:r>
              <a:rPr lang="en-US" sz="1100" smtClean="0"/>
              <a:t>Managerial accounting reports include detailed financial plans and continuously updated reports about the financial performance of the company.  These reports are made available only to employees of the company so that they can make business decisions such as whether to build, buy, or rent a building, whether to continue or discontinue making particular products, how much to pay employees, and how much to borrow.</a:t>
            </a:r>
          </a:p>
          <a:p>
            <a:pPr eaLnBrk="1" hangingPunct="1"/>
            <a:endParaRPr lang="en-US" sz="1100" smtClean="0"/>
          </a:p>
          <a:p>
            <a:pPr eaLnBrk="1" hangingPunct="1"/>
            <a:r>
              <a:rPr lang="en-US" sz="1100" smtClean="0"/>
              <a:t>Part V</a:t>
            </a:r>
          </a:p>
          <a:p>
            <a:pPr eaLnBrk="1" hangingPunct="1"/>
            <a:r>
              <a:rPr lang="en-US" sz="1100" smtClean="0"/>
              <a:t>Financial accounting reports are prepared periodically to provide information to people not employed by the business.  These external financial statement users are not given access to the detailed internal records of the company, so they rely extensively on the financial statements.  Financial statements are accounting reports that summarize the results of business activities.  The two primary external users are creditors (such as banks and suppliers) and investors (such as stockholders).  Other external users include customers and various local, state, and federal governments.     </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solidFill>
            <a:srgbClr val="FFFFFF"/>
          </a:solidFill>
          <a:ln/>
        </p:spPr>
      </p:sp>
      <p:sp>
        <p:nvSpPr>
          <p:cNvPr id="30722" name="Rectangle 3"/>
          <p:cNvSpPr>
            <a:spLocks noGrp="1" noChangeArrowheads="1"/>
          </p:cNvSpPr>
          <p:nvPr>
            <p:ph type="body" idx="1"/>
          </p:nvPr>
        </p:nvSpPr>
        <p:spPr>
          <a:solidFill>
            <a:srgbClr val="FFFFFF"/>
          </a:solidFill>
          <a:ln>
            <a:solidFill>
              <a:srgbClr val="000000"/>
            </a:solidFill>
          </a:ln>
        </p:spPr>
        <p:txBody>
          <a:bodyPr/>
          <a:lstStyle/>
          <a:p>
            <a:r>
              <a:rPr lang="en-US" smtClean="0"/>
              <a:t>Learning objective 1-2 is to describe the purpose, structure, and content of the four basic financial statements.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solidFill>
            <a:srgbClr val="FFFFFF"/>
          </a:solidFill>
          <a:ln/>
        </p:spPr>
      </p:sp>
      <p:sp>
        <p:nvSpPr>
          <p:cNvPr id="3277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Part I</a:t>
            </a:r>
          </a:p>
          <a:p>
            <a:pPr eaLnBrk="1" hangingPunct="1"/>
            <a:r>
              <a:rPr lang="en-US" smtClean="0"/>
              <a:t>One of the most central concepts to understanding financial reports is that what a company owns must equal what a company owes to its creditors and stockholders.  In accounting, there are special names for what a company owns and what a company owes to creditors and stockholders.  Resources owned by the company are called assets.  Resources owed to creditors are called liabilities.  Resources owed to stockholders are called stockholders’ equity.  The relationship between assets, liabilities, and stockholders’ equity is known as the basic accounting equation. </a:t>
            </a:r>
          </a:p>
          <a:p>
            <a:pPr eaLnBrk="1" hangingPunct="1"/>
            <a:endParaRPr lang="en-US" smtClean="0"/>
          </a:p>
          <a:p>
            <a:pPr eaLnBrk="1" hangingPunct="1"/>
            <a:r>
              <a:rPr lang="en-US" smtClean="0"/>
              <a:t>Part II</a:t>
            </a:r>
          </a:p>
          <a:p>
            <a:pPr eaLnBrk="1" hangingPunct="1"/>
            <a:r>
              <a:rPr lang="en-US" smtClean="0"/>
              <a:t>The business itself, not the stockholders who own the business, is viewed as owning the assets and owing the liabilities.  This is called the separate entity assumption, which requires that a business’s financial reports include only the activities of the business and not those of its stockholders.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solidFill>
            <a:srgbClr val="FFFFFF"/>
          </a:solidFill>
          <a:ln/>
        </p:spPr>
      </p:sp>
      <p:sp>
        <p:nvSpPr>
          <p:cNvPr id="3481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Assets are resources controlled by the company that have measurable value and are expected to provide future benefits to the company.  Assets include things like cash, supplies, furniture, and equipment. </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 name="Rounded Rectangle 5"/>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42" name="Rectangle 2"/>
          <p:cNvSpPr>
            <a:spLocks noGrp="1" noChangeArrowheads="1"/>
          </p:cNvSpPr>
          <p:nvPr>
            <p:ph type="ctrTitle"/>
          </p:nvPr>
        </p:nvSpPr>
        <p:spPr>
          <a:xfrm>
            <a:off x="838200" y="1447800"/>
            <a:ext cx="7623175" cy="1752600"/>
          </a:xfrm>
        </p:spPr>
        <p:txBody>
          <a:bodyPr/>
          <a:lstStyle>
            <a:lvl1pPr>
              <a:defRPr sz="5000"/>
            </a:lvl1pPr>
          </a:lstStyle>
          <a:p>
            <a:r>
              <a:rPr lang="en-US" altLang="en-US" dirty="0"/>
              <a:t>Click to edit Master title </a:t>
            </a:r>
            <a:r>
              <a:rPr lang="en-US" altLang="en-US" dirty="0" smtClean="0"/>
              <a:t>style</a:t>
            </a:r>
            <a:endParaRPr lang="en-US" altLang="en-US" dirty="0"/>
          </a:p>
        </p:txBody>
      </p:sp>
      <p:sp>
        <p:nvSpPr>
          <p:cNvPr id="215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Arial Rounded MT Bold" pitchFamily="34" charset="0"/>
              </a:defRPr>
            </a:lvl1pPr>
          </a:lstStyle>
          <a:p>
            <a:r>
              <a:rPr lang="en-US" altLang="en-US"/>
              <a:t>Click to edit Master subtitle style</a:t>
            </a:r>
          </a:p>
        </p:txBody>
      </p:sp>
      <p:sp>
        <p:nvSpPr>
          <p:cNvPr id="7" name="Rectangle 6"/>
          <p:cNvSpPr/>
          <p:nvPr userDrawn="1"/>
        </p:nvSpPr>
        <p:spPr>
          <a:xfrm>
            <a:off x="457200" y="6596390"/>
            <a:ext cx="2514600" cy="261610"/>
          </a:xfrm>
          <a:prstGeom prst="rect">
            <a:avLst/>
          </a:prstGeom>
        </p:spPr>
        <p:txBody>
          <a:bodyPr wrap="square">
            <a:spAutoFit/>
          </a:bodyPr>
          <a:lstStyle/>
          <a:p>
            <a:pPr algn="l">
              <a:defRPr/>
            </a:pPr>
            <a:r>
              <a:rPr lang="en-CA" sz="1100" b="1" i="1" dirty="0" smtClean="0"/>
              <a:t>McGraw-Hill/Irwin</a:t>
            </a:r>
            <a:endParaRPr lang="en-US" sz="1100" b="1" i="1" dirty="0"/>
          </a:p>
        </p:txBody>
      </p:sp>
      <p:sp>
        <p:nvSpPr>
          <p:cNvPr id="9" name="Rectangle 8"/>
          <p:cNvSpPr/>
          <p:nvPr userDrawn="1"/>
        </p:nvSpPr>
        <p:spPr>
          <a:xfrm>
            <a:off x="228600" y="6596063"/>
            <a:ext cx="8686800" cy="261937"/>
          </a:xfrm>
          <a:prstGeom prst="rect">
            <a:avLst/>
          </a:prstGeom>
        </p:spPr>
        <p:txBody>
          <a:bodyPr>
            <a:spAutoFit/>
          </a:bodyPr>
          <a:lstStyle/>
          <a:p>
            <a:pPr algn="r">
              <a:defRPr/>
            </a:pPr>
            <a:r>
              <a:rPr lang="en-US" sz="1100" b="1" i="1" dirty="0" smtClean="0"/>
              <a:t>Copyright © 2013 by The McGraw-Hill Companies, Inc.  All rights reserved</a:t>
            </a:r>
            <a:endParaRPr lang="en-US" sz="1100" b="1"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6275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627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Rounded Rectangle 1"/>
          <p:cNvSpPr/>
          <p:nvPr userDrawn="1"/>
        </p:nvSpPr>
        <p:spPr>
          <a:xfrm>
            <a:off x="228600" y="241300"/>
            <a:ext cx="8686800" cy="11303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TextBox 5"/>
          <p:cNvSpPr txBox="1"/>
          <p:nvPr userDrawn="1"/>
        </p:nvSpPr>
        <p:spPr>
          <a:xfrm>
            <a:off x="0" y="6629400"/>
            <a:ext cx="1295400" cy="261938"/>
          </a:xfrm>
          <a:prstGeom prst="rect">
            <a:avLst/>
          </a:prstGeom>
          <a:noFill/>
        </p:spPr>
        <p:txBody>
          <a:bodyPr>
            <a:spAutoFit/>
          </a:bodyPr>
          <a:lstStyle/>
          <a:p>
            <a:pPr>
              <a:defRPr/>
            </a:pPr>
            <a:r>
              <a:rPr lang="en-US" sz="1100" dirty="0"/>
              <a:t>1-</a:t>
            </a:r>
            <a:fld id="{EE83726B-8D2E-49B0-B143-86502D48BC45}" type="slidenum">
              <a:rPr lang="en-US" sz="1100"/>
              <a:pPr>
                <a:defRPr/>
              </a:pPr>
              <a:t>‹#›</a:t>
            </a:fld>
            <a:endParaRPr lang="en-US" sz="1100" dirty="0"/>
          </a:p>
        </p:txBody>
      </p:sp>
      <p:sp>
        <p:nvSpPr>
          <p:cNvPr id="8" name="Rounded Rectangle 7"/>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3"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6400" y="3352800"/>
            <a:ext cx="70104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410" name="Picture 5"/>
          <p:cNvPicPr>
            <a:picLocks noChangeAspect="1" noChangeArrowheads="1"/>
          </p:cNvPicPr>
          <p:nvPr/>
        </p:nvPicPr>
        <p:blipFill>
          <a:blip r:embed="rId3"/>
          <a:srcRect/>
          <a:stretch>
            <a:fillRect/>
          </a:stretch>
        </p:blipFill>
        <p:spPr bwMode="auto">
          <a:xfrm>
            <a:off x="2428875" y="685800"/>
            <a:ext cx="4286250" cy="5410200"/>
          </a:xfrm>
          <a:prstGeom prst="rect">
            <a:avLst/>
          </a:prstGeom>
          <a:noFill/>
          <a:ln w="9525">
            <a:solidFill>
              <a:schemeClr val="tx1"/>
            </a:solidFill>
            <a:miter lim="800000"/>
            <a:headEnd/>
            <a:tailEnd/>
          </a:ln>
        </p:spPr>
      </p:pic>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Liabilities</a:t>
            </a:r>
          </a:p>
        </p:txBody>
      </p:sp>
      <p:sp>
        <p:nvSpPr>
          <p:cNvPr id="35842" name="Oval 3"/>
          <p:cNvSpPr>
            <a:spLocks noChangeArrowheads="1"/>
          </p:cNvSpPr>
          <p:nvPr/>
        </p:nvSpPr>
        <p:spPr bwMode="auto">
          <a:xfrm>
            <a:off x="838200" y="762000"/>
            <a:ext cx="7467600" cy="3200400"/>
          </a:xfrm>
          <a:prstGeom prst="ellipse">
            <a:avLst/>
          </a:prstGeom>
          <a:solidFill>
            <a:schemeClr val="accent1"/>
          </a:solidFill>
          <a:ln w="9525">
            <a:solidFill>
              <a:schemeClr val="tx1"/>
            </a:solidFill>
            <a:round/>
            <a:headEnd/>
            <a:tailEnd/>
          </a:ln>
        </p:spPr>
        <p:txBody>
          <a:bodyPr anchor="ctr"/>
          <a:lstStyle/>
          <a:p>
            <a:pPr algn="ctr"/>
            <a:r>
              <a:rPr lang="en-US" sz="4000" b="1" dirty="0">
                <a:solidFill>
                  <a:schemeClr val="bg1"/>
                </a:solidFill>
              </a:rPr>
              <a:t>Measurable amounts owed by the business to creditors.</a:t>
            </a:r>
          </a:p>
        </p:txBody>
      </p:sp>
      <p:pic>
        <p:nvPicPr>
          <p:cNvPr id="35843" name="Picture 12"/>
          <p:cNvPicPr>
            <a:picLocks noChangeAspect="1" noChangeArrowheads="1"/>
          </p:cNvPicPr>
          <p:nvPr/>
        </p:nvPicPr>
        <p:blipFill>
          <a:blip r:embed="rId3"/>
          <a:srcRect/>
          <a:stretch>
            <a:fillRect/>
          </a:stretch>
        </p:blipFill>
        <p:spPr bwMode="auto">
          <a:xfrm>
            <a:off x="3429000" y="4114800"/>
            <a:ext cx="2397125" cy="1778000"/>
          </a:xfrm>
          <a:prstGeom prst="rect">
            <a:avLst/>
          </a:prstGeom>
          <a:noFill/>
          <a:ln w="9525">
            <a:noFill/>
            <a:miter lim="800000"/>
            <a:headEnd/>
            <a:tailEnd/>
          </a:ln>
        </p:spPr>
      </p:pic>
      <p:sp>
        <p:nvSpPr>
          <p:cNvPr id="35844" name="Text Box 13"/>
          <p:cNvSpPr txBox="1">
            <a:spLocks noChangeArrowheads="1"/>
          </p:cNvSpPr>
          <p:nvPr/>
        </p:nvSpPr>
        <p:spPr bwMode="auto">
          <a:xfrm>
            <a:off x="1295400" y="4648200"/>
            <a:ext cx="1524000" cy="641350"/>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Notes Payable</a:t>
            </a:r>
          </a:p>
        </p:txBody>
      </p:sp>
      <p:sp>
        <p:nvSpPr>
          <p:cNvPr id="35845" name="Text Box 14"/>
          <p:cNvSpPr txBox="1">
            <a:spLocks noChangeArrowheads="1"/>
          </p:cNvSpPr>
          <p:nvPr/>
        </p:nvSpPr>
        <p:spPr bwMode="auto">
          <a:xfrm>
            <a:off x="6477000" y="4648200"/>
            <a:ext cx="1524000" cy="641350"/>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Accounts Payable</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Stockholders’ Equity</a:t>
            </a:r>
          </a:p>
        </p:txBody>
      </p:sp>
      <p:sp>
        <p:nvSpPr>
          <p:cNvPr id="37890" name="Oval 3"/>
          <p:cNvSpPr>
            <a:spLocks noChangeArrowheads="1"/>
          </p:cNvSpPr>
          <p:nvPr/>
        </p:nvSpPr>
        <p:spPr bwMode="auto">
          <a:xfrm>
            <a:off x="838200" y="1066800"/>
            <a:ext cx="7467600" cy="2819400"/>
          </a:xfrm>
          <a:prstGeom prst="ellipse">
            <a:avLst/>
          </a:prstGeom>
          <a:solidFill>
            <a:schemeClr val="accent1"/>
          </a:solidFill>
          <a:ln w="9525">
            <a:solidFill>
              <a:schemeClr val="tx1"/>
            </a:solidFill>
            <a:round/>
            <a:headEnd/>
            <a:tailEnd/>
          </a:ln>
        </p:spPr>
        <p:txBody>
          <a:bodyPr anchor="ctr"/>
          <a:lstStyle/>
          <a:p>
            <a:pPr algn="ctr"/>
            <a:r>
              <a:rPr lang="en-US" sz="4000" b="1">
                <a:solidFill>
                  <a:schemeClr val="bg1"/>
                </a:solidFill>
              </a:rPr>
              <a:t>Owners’ claim to the business resources.</a:t>
            </a:r>
          </a:p>
        </p:txBody>
      </p:sp>
      <p:pic>
        <p:nvPicPr>
          <p:cNvPr id="37891" name="Picture 7"/>
          <p:cNvPicPr>
            <a:picLocks noChangeAspect="1" noChangeArrowheads="1"/>
          </p:cNvPicPr>
          <p:nvPr/>
        </p:nvPicPr>
        <p:blipFill>
          <a:blip r:embed="rId3"/>
          <a:srcRect/>
          <a:stretch>
            <a:fillRect/>
          </a:stretch>
        </p:blipFill>
        <p:spPr bwMode="auto">
          <a:xfrm>
            <a:off x="3317875" y="4495800"/>
            <a:ext cx="2701925" cy="1066800"/>
          </a:xfrm>
          <a:prstGeom prst="rect">
            <a:avLst/>
          </a:prstGeom>
          <a:noFill/>
          <a:ln w="9525">
            <a:noFill/>
            <a:miter lim="800000"/>
            <a:headEnd/>
            <a:tailEnd/>
          </a:ln>
        </p:spPr>
      </p:pic>
      <p:sp>
        <p:nvSpPr>
          <p:cNvPr id="37892" name="Text Box 8"/>
          <p:cNvSpPr txBox="1">
            <a:spLocks noChangeArrowheads="1"/>
          </p:cNvSpPr>
          <p:nvPr/>
        </p:nvSpPr>
        <p:spPr bwMode="auto">
          <a:xfrm>
            <a:off x="3352800" y="5500688"/>
            <a:ext cx="2667000" cy="366712"/>
          </a:xfrm>
          <a:prstGeom prst="rect">
            <a:avLst/>
          </a:prstGeom>
          <a:noFill/>
          <a:ln w="9525">
            <a:noFill/>
            <a:miter lim="800000"/>
            <a:headEnd/>
            <a:tailEnd/>
          </a:ln>
        </p:spPr>
        <p:txBody>
          <a:bodyPr>
            <a:spAutoFit/>
          </a:bodyPr>
          <a:lstStyle/>
          <a:p>
            <a:pPr algn="ctr">
              <a:spcBef>
                <a:spcPct val="50000"/>
              </a:spcBef>
            </a:pPr>
            <a:r>
              <a:rPr lang="en-US" b="1"/>
              <a:t>Stock Certificate</a:t>
            </a:r>
          </a:p>
        </p:txBody>
      </p:sp>
      <p:sp>
        <p:nvSpPr>
          <p:cNvPr id="37893" name="Text Box 13"/>
          <p:cNvSpPr txBox="1">
            <a:spLocks noChangeArrowheads="1"/>
          </p:cNvSpPr>
          <p:nvPr/>
        </p:nvSpPr>
        <p:spPr bwMode="auto">
          <a:xfrm>
            <a:off x="1295400" y="4648200"/>
            <a:ext cx="1524000" cy="646113"/>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Contributed Capital</a:t>
            </a:r>
          </a:p>
        </p:txBody>
      </p:sp>
      <p:sp>
        <p:nvSpPr>
          <p:cNvPr id="37894" name="Text Box 14"/>
          <p:cNvSpPr txBox="1">
            <a:spLocks noChangeArrowheads="1"/>
          </p:cNvSpPr>
          <p:nvPr/>
        </p:nvSpPr>
        <p:spPr bwMode="auto">
          <a:xfrm>
            <a:off x="6477000" y="4648200"/>
            <a:ext cx="1524000" cy="646113"/>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Retained Earnings</a:t>
            </a: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700" smtClean="0"/>
              <a:t>Revenues, Expenses and Net Income</a:t>
            </a:r>
          </a:p>
        </p:txBody>
      </p:sp>
      <p:grpSp>
        <p:nvGrpSpPr>
          <p:cNvPr id="2" name="Group 15"/>
          <p:cNvGrpSpPr>
            <a:grpSpLocks/>
          </p:cNvGrpSpPr>
          <p:nvPr/>
        </p:nvGrpSpPr>
        <p:grpSpPr bwMode="auto">
          <a:xfrm>
            <a:off x="257628" y="2703510"/>
            <a:ext cx="3810000" cy="2920999"/>
            <a:chOff x="288" y="2256"/>
            <a:chExt cx="2640" cy="1552"/>
          </a:xfrm>
          <a:solidFill>
            <a:schemeClr val="bg1"/>
          </a:solidFill>
        </p:grpSpPr>
        <p:sp>
          <p:nvSpPr>
            <p:cNvPr id="360460" name="Text Box 12"/>
            <p:cNvSpPr txBox="1">
              <a:spLocks noChangeArrowheads="1"/>
            </p:cNvSpPr>
            <p:nvPr/>
          </p:nvSpPr>
          <p:spPr bwMode="auto">
            <a:xfrm>
              <a:off x="288" y="2256"/>
              <a:ext cx="2640" cy="1552"/>
            </a:xfrm>
            <a:prstGeom prst="rect">
              <a:avLst/>
            </a:prstGeom>
            <a:grpFill/>
            <a:ln w="9525">
              <a:solidFill>
                <a:srgbClr val="C00000"/>
              </a:solidFill>
              <a:miter lim="800000"/>
              <a:headEnd/>
              <a:tailEnd/>
            </a:ln>
            <a:effectLst/>
          </p:spPr>
          <p:txBody>
            <a:bodyPr>
              <a:spAutoFit/>
            </a:bodyPr>
            <a:lstStyle/>
            <a:p>
              <a:pPr marL="342900" indent="-342900" algn="ctr">
                <a:spcBef>
                  <a:spcPct val="50000"/>
                </a:spcBef>
                <a:defRPr/>
              </a:pPr>
              <a:r>
                <a:rPr lang="en-US" sz="2800" b="1" dirty="0"/>
                <a:t>Revenues</a:t>
              </a:r>
            </a:p>
            <a:p>
              <a:pPr marL="342900" indent="-342900" algn="ctr">
                <a:spcBef>
                  <a:spcPct val="30000"/>
                </a:spcBef>
                <a:defRPr/>
              </a:pPr>
              <a:r>
                <a:rPr lang="en-US" sz="2400" dirty="0"/>
                <a:t>Sales of goods or services to customers.  They are measured at the amount the business charges the customer.</a:t>
              </a:r>
              <a:endParaRPr lang="en-US" sz="4800" b="1" dirty="0"/>
            </a:p>
          </p:txBody>
        </p:sp>
        <p:sp>
          <p:nvSpPr>
            <p:cNvPr id="360461" name="Line 13"/>
            <p:cNvSpPr>
              <a:spLocks noChangeShapeType="1"/>
            </p:cNvSpPr>
            <p:nvPr/>
          </p:nvSpPr>
          <p:spPr bwMode="auto">
            <a:xfrm>
              <a:off x="288" y="2539"/>
              <a:ext cx="2640" cy="0"/>
            </a:xfrm>
            <a:prstGeom prst="line">
              <a:avLst/>
            </a:prstGeom>
            <a:grpFill/>
            <a:ln w="28575">
              <a:solidFill>
                <a:srgbClr val="C00000"/>
              </a:solidFill>
              <a:round/>
              <a:headEnd/>
              <a:tailEnd/>
            </a:ln>
            <a:effectLst/>
          </p:spPr>
          <p:txBody>
            <a:bodyPr/>
            <a:lstStyle/>
            <a:p>
              <a:pPr>
                <a:defRPr/>
              </a:pPr>
              <a:endParaRPr lang="en-US"/>
            </a:p>
          </p:txBody>
        </p:sp>
      </p:grpSp>
      <p:grpSp>
        <p:nvGrpSpPr>
          <p:cNvPr id="3" name="Group 16"/>
          <p:cNvGrpSpPr>
            <a:grpSpLocks/>
          </p:cNvGrpSpPr>
          <p:nvPr/>
        </p:nvGrpSpPr>
        <p:grpSpPr bwMode="auto">
          <a:xfrm>
            <a:off x="5058228" y="2709862"/>
            <a:ext cx="3810000" cy="2849481"/>
            <a:chOff x="288" y="2256"/>
            <a:chExt cx="2640" cy="1514"/>
          </a:xfrm>
          <a:solidFill>
            <a:srgbClr val="E5E5FF"/>
          </a:solidFill>
        </p:grpSpPr>
        <p:sp>
          <p:nvSpPr>
            <p:cNvPr id="360465" name="Text Box 17"/>
            <p:cNvSpPr txBox="1">
              <a:spLocks noChangeArrowheads="1"/>
            </p:cNvSpPr>
            <p:nvPr/>
          </p:nvSpPr>
          <p:spPr bwMode="auto">
            <a:xfrm>
              <a:off x="288" y="2256"/>
              <a:ext cx="2640" cy="1514"/>
            </a:xfrm>
            <a:prstGeom prst="rect">
              <a:avLst/>
            </a:prstGeom>
            <a:solidFill>
              <a:schemeClr val="bg1"/>
            </a:solidFill>
            <a:ln w="9525">
              <a:solidFill>
                <a:srgbClr val="C00000"/>
              </a:solidFill>
              <a:miter lim="800000"/>
              <a:headEnd/>
              <a:tailEnd/>
            </a:ln>
            <a:effectLst/>
          </p:spPr>
          <p:txBody>
            <a:bodyPr>
              <a:spAutoFit/>
            </a:bodyPr>
            <a:lstStyle/>
            <a:p>
              <a:pPr marL="342900" indent="-342900" algn="ctr">
                <a:spcBef>
                  <a:spcPct val="50000"/>
                </a:spcBef>
                <a:defRPr/>
              </a:pPr>
              <a:r>
                <a:rPr lang="en-US" sz="2800" b="1" dirty="0"/>
                <a:t>Expenses</a:t>
              </a:r>
            </a:p>
            <a:p>
              <a:pPr marL="342900" indent="-342900" algn="ctr">
                <a:spcBef>
                  <a:spcPct val="30000"/>
                </a:spcBef>
                <a:defRPr/>
              </a:pPr>
              <a:r>
                <a:rPr lang="en-US" sz="2400" dirty="0"/>
                <a:t>The costs of doing business necessary to earn revenues, including wages to employees, advertising, insurance, and utilities.</a:t>
              </a:r>
              <a:endParaRPr lang="en-US" sz="4800" b="1" dirty="0"/>
            </a:p>
          </p:txBody>
        </p:sp>
        <p:sp>
          <p:nvSpPr>
            <p:cNvPr id="360466" name="Line 18"/>
            <p:cNvSpPr>
              <a:spLocks noChangeShapeType="1"/>
            </p:cNvSpPr>
            <p:nvPr/>
          </p:nvSpPr>
          <p:spPr bwMode="auto">
            <a:xfrm>
              <a:off x="288" y="2536"/>
              <a:ext cx="2640" cy="0"/>
            </a:xfrm>
            <a:prstGeom prst="line">
              <a:avLst/>
            </a:prstGeom>
            <a:grpFill/>
            <a:ln w="28575">
              <a:solidFill>
                <a:srgbClr val="C00000"/>
              </a:solidFill>
              <a:round/>
              <a:headEnd/>
              <a:tailEnd/>
            </a:ln>
            <a:effectLst/>
          </p:spPr>
          <p:txBody>
            <a:bodyPr/>
            <a:lstStyle/>
            <a:p>
              <a:pPr>
                <a:defRPr/>
              </a:pPr>
              <a:endParaRPr lang="en-US"/>
            </a:p>
          </p:txBody>
        </p:sp>
      </p:grpSp>
      <p:sp>
        <p:nvSpPr>
          <p:cNvPr id="39940" name="TextBox 10"/>
          <p:cNvSpPr txBox="1">
            <a:spLocks noChangeArrowheads="1"/>
          </p:cNvSpPr>
          <p:nvPr/>
        </p:nvSpPr>
        <p:spPr bwMode="auto">
          <a:xfrm>
            <a:off x="307975" y="1600200"/>
            <a:ext cx="8534400" cy="646113"/>
          </a:xfrm>
          <a:prstGeom prst="rect">
            <a:avLst/>
          </a:prstGeom>
          <a:solidFill>
            <a:srgbClr val="C00000"/>
          </a:solidFill>
          <a:ln w="9525">
            <a:noFill/>
            <a:miter lim="800000"/>
            <a:headEnd/>
            <a:tailEnd/>
          </a:ln>
        </p:spPr>
        <p:txBody>
          <a:bodyPr>
            <a:spAutoFit/>
          </a:bodyPr>
          <a:lstStyle/>
          <a:p>
            <a:pPr algn="ctr"/>
            <a:r>
              <a:rPr lang="en-US" sz="3600" b="1">
                <a:solidFill>
                  <a:schemeClr val="bg1"/>
                </a:solidFill>
              </a:rPr>
              <a:t>Revenues – Expenses = Net Income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ChangeArrowheads="1"/>
          </p:cNvSpPr>
          <p:nvPr>
            <p:ph type="title"/>
          </p:nvPr>
        </p:nvSpPr>
        <p:spPr/>
        <p:txBody>
          <a:bodyPr/>
          <a:lstStyle/>
          <a:p>
            <a:pPr eaLnBrk="1" hangingPunct="1"/>
            <a:r>
              <a:rPr lang="en-US" smtClean="0"/>
              <a:t>Dividends</a:t>
            </a:r>
          </a:p>
        </p:txBody>
      </p:sp>
      <p:sp>
        <p:nvSpPr>
          <p:cNvPr id="36867" name="Oval 1027"/>
          <p:cNvSpPr>
            <a:spLocks noChangeArrowheads="1"/>
          </p:cNvSpPr>
          <p:nvPr/>
        </p:nvSpPr>
        <p:spPr bwMode="auto">
          <a:xfrm>
            <a:off x="838200" y="1066800"/>
            <a:ext cx="7467600" cy="2286000"/>
          </a:xfrm>
          <a:prstGeom prst="ellipse">
            <a:avLst/>
          </a:prstGeom>
          <a:solidFill>
            <a:schemeClr val="accent4">
              <a:lumMod val="60000"/>
              <a:lumOff val="40000"/>
            </a:schemeClr>
          </a:solidFill>
          <a:ln w="9525">
            <a:solidFill>
              <a:schemeClr val="tx1"/>
            </a:solidFill>
            <a:round/>
            <a:headEnd/>
            <a:tailEnd/>
          </a:ln>
        </p:spPr>
        <p:txBody>
          <a:bodyPr anchor="ctr"/>
          <a:lstStyle/>
          <a:p>
            <a:pPr algn="ctr">
              <a:defRPr/>
            </a:pPr>
            <a:r>
              <a:rPr lang="en-US" sz="3200" b="1" dirty="0">
                <a:latin typeface="Arial" pitchFamily="34" charset="0"/>
              </a:rPr>
              <a:t>Distributions of a company’s earnings to its stockholders as a return on their investment.</a:t>
            </a:r>
          </a:p>
        </p:txBody>
      </p:sp>
      <p:pic>
        <p:nvPicPr>
          <p:cNvPr id="5" name="Picture 7"/>
          <p:cNvPicPr>
            <a:picLocks noChangeAspect="1" noChangeArrowheads="1"/>
          </p:cNvPicPr>
          <p:nvPr/>
        </p:nvPicPr>
        <p:blipFill>
          <a:blip r:embed="rId3"/>
          <a:srcRect l="50778" t="45833" r="37549" b="45834"/>
          <a:stretch>
            <a:fillRect/>
          </a:stretch>
        </p:blipFill>
        <p:spPr bwMode="auto">
          <a:xfrm>
            <a:off x="7620000" y="4953000"/>
            <a:ext cx="1143000" cy="609600"/>
          </a:xfrm>
          <a:prstGeom prst="rect">
            <a:avLst/>
          </a:prstGeom>
          <a:noFill/>
          <a:ln w="9525">
            <a:noFill/>
            <a:miter lim="800000"/>
            <a:headEnd/>
            <a:tailEnd/>
          </a:ln>
        </p:spPr>
      </p:pic>
      <p:pic>
        <p:nvPicPr>
          <p:cNvPr id="6" name="Picture 11"/>
          <p:cNvPicPr>
            <a:picLocks noChangeAspect="1" noChangeArrowheads="1"/>
          </p:cNvPicPr>
          <p:nvPr/>
        </p:nvPicPr>
        <p:blipFill>
          <a:blip r:embed="rId4"/>
          <a:srcRect l="7782" t="35417" r="18288" b="29167"/>
          <a:stretch>
            <a:fillRect/>
          </a:stretch>
        </p:blipFill>
        <p:spPr bwMode="auto">
          <a:xfrm>
            <a:off x="685800" y="3576638"/>
            <a:ext cx="6188075" cy="2214562"/>
          </a:xfrm>
          <a:prstGeom prst="rect">
            <a:avLst/>
          </a:prstGeom>
          <a:noFill/>
          <a:ln w="9525">
            <a:noFill/>
            <a:miter lim="800000"/>
            <a:headEnd/>
            <a:tailEnd/>
          </a:ln>
        </p:spPr>
      </p:pic>
      <p:pic>
        <p:nvPicPr>
          <p:cNvPr id="7" name="Picture 6"/>
          <p:cNvPicPr>
            <a:picLocks noChangeAspect="1" noChangeArrowheads="1"/>
          </p:cNvPicPr>
          <p:nvPr/>
        </p:nvPicPr>
        <p:blipFill>
          <a:blip r:embed="rId3"/>
          <a:srcRect l="50778" t="30208" r="37549" b="55209"/>
          <a:stretch>
            <a:fillRect/>
          </a:stretch>
        </p:blipFill>
        <p:spPr bwMode="auto">
          <a:xfrm>
            <a:off x="7620000" y="3657600"/>
            <a:ext cx="1143000" cy="1066800"/>
          </a:xfrm>
          <a:prstGeom prst="rect">
            <a:avLst/>
          </a:prstGeom>
          <a:noFill/>
          <a:ln w="9525">
            <a:noFill/>
            <a:miter lim="800000"/>
            <a:headEnd/>
            <a:tailEnd/>
          </a:ln>
        </p:spPr>
      </p:pic>
      <p:cxnSp>
        <p:nvCxnSpPr>
          <p:cNvPr id="8" name="AutoShape 9"/>
          <p:cNvCxnSpPr>
            <a:cxnSpLocks noChangeShapeType="1"/>
          </p:cNvCxnSpPr>
          <p:nvPr/>
        </p:nvCxnSpPr>
        <p:spPr bwMode="auto">
          <a:xfrm>
            <a:off x="6210300" y="5380038"/>
            <a:ext cx="1257300" cy="0"/>
          </a:xfrm>
          <a:prstGeom prst="straightConnector1">
            <a:avLst/>
          </a:prstGeom>
          <a:noFill/>
          <a:ln w="9525">
            <a:solidFill>
              <a:srgbClr val="7030A0"/>
            </a:solidFill>
            <a:round/>
            <a:headEnd/>
            <a:tailEnd type="triangle" w="med" len="med"/>
          </a:ln>
        </p:spPr>
      </p:cxnSp>
      <p:cxnSp>
        <p:nvCxnSpPr>
          <p:cNvPr id="9" name="AutoShape 8"/>
          <p:cNvCxnSpPr>
            <a:cxnSpLocks noChangeShapeType="1"/>
          </p:cNvCxnSpPr>
          <p:nvPr/>
        </p:nvCxnSpPr>
        <p:spPr bwMode="auto">
          <a:xfrm flipH="1">
            <a:off x="6210300" y="4419600"/>
            <a:ext cx="1409700" cy="715963"/>
          </a:xfrm>
          <a:prstGeom prst="straightConnector1">
            <a:avLst/>
          </a:prstGeom>
          <a:noFill/>
          <a:ln w="9525">
            <a:solidFill>
              <a:srgbClr val="C00000"/>
            </a:solidFill>
            <a:round/>
            <a:headEnd/>
            <a:tailEnd type="triangle" w="med" len="med"/>
          </a:ln>
        </p:spPr>
      </p:cxnSp>
      <p:sp>
        <p:nvSpPr>
          <p:cNvPr id="34825" name="TextBox 9"/>
          <p:cNvSpPr txBox="1">
            <a:spLocks noChangeArrowheads="1"/>
          </p:cNvSpPr>
          <p:nvPr/>
        </p:nvSpPr>
        <p:spPr bwMode="auto">
          <a:xfrm>
            <a:off x="1143000" y="6091238"/>
            <a:ext cx="6858000" cy="461962"/>
          </a:xfrm>
          <a:prstGeom prst="rect">
            <a:avLst/>
          </a:prstGeom>
          <a:noFill/>
          <a:ln w="9525">
            <a:solidFill>
              <a:srgbClr val="000000"/>
            </a:solidFill>
            <a:miter lim="800000"/>
            <a:headEnd/>
            <a:tailEnd/>
          </a:ln>
        </p:spPr>
        <p:txBody>
          <a:bodyPr>
            <a:spAutoFit/>
          </a:bodyPr>
          <a:lstStyle/>
          <a:p>
            <a:pPr algn="ctr"/>
            <a:r>
              <a:rPr lang="en-US" sz="2400" b="1">
                <a:solidFill>
                  <a:srgbClr val="C00000"/>
                </a:solidFill>
              </a:rPr>
              <a:t>Dividends are not an expense.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22" presetClass="entr" presetSubtype="1"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nodeType="afterGroup">
                            <p:stCondLst>
                              <p:cond delay="500"/>
                            </p:stCondLst>
                            <p:childTnLst>
                              <p:par>
                                <p:cTn id="18" presetID="1"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48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Financial Statements</a:t>
            </a:r>
          </a:p>
        </p:txBody>
      </p:sp>
      <p:sp>
        <p:nvSpPr>
          <p:cNvPr id="44034" name="Oval 4"/>
          <p:cNvSpPr>
            <a:spLocks noChangeArrowheads="1"/>
          </p:cNvSpPr>
          <p:nvPr/>
        </p:nvSpPr>
        <p:spPr bwMode="auto">
          <a:xfrm>
            <a:off x="152400" y="1066800"/>
            <a:ext cx="3200400" cy="1371600"/>
          </a:xfrm>
          <a:prstGeom prst="ellipse">
            <a:avLst/>
          </a:prstGeom>
          <a:solidFill>
            <a:schemeClr val="accent1"/>
          </a:solidFill>
          <a:ln w="9525">
            <a:solidFill>
              <a:schemeClr val="tx1"/>
            </a:solidFill>
            <a:round/>
            <a:headEnd/>
            <a:tailEnd/>
          </a:ln>
        </p:spPr>
        <p:txBody>
          <a:bodyPr anchor="ctr"/>
          <a:lstStyle/>
          <a:p>
            <a:pPr algn="ctr"/>
            <a:r>
              <a:rPr lang="en-US" sz="2800" b="1">
                <a:solidFill>
                  <a:schemeClr val="bg1"/>
                </a:solidFill>
              </a:rPr>
              <a:t>Income Statement</a:t>
            </a:r>
          </a:p>
        </p:txBody>
      </p:sp>
      <p:sp>
        <p:nvSpPr>
          <p:cNvPr id="44035" name="Oval 5"/>
          <p:cNvSpPr>
            <a:spLocks noChangeArrowheads="1"/>
          </p:cNvSpPr>
          <p:nvPr/>
        </p:nvSpPr>
        <p:spPr bwMode="auto">
          <a:xfrm>
            <a:off x="1981200" y="2362200"/>
            <a:ext cx="3200400" cy="1371600"/>
          </a:xfrm>
          <a:prstGeom prst="ellipse">
            <a:avLst/>
          </a:prstGeom>
          <a:solidFill>
            <a:schemeClr val="accent1"/>
          </a:solidFill>
          <a:ln w="9525">
            <a:solidFill>
              <a:schemeClr val="tx1"/>
            </a:solidFill>
            <a:round/>
            <a:headEnd/>
            <a:tailEnd/>
          </a:ln>
        </p:spPr>
        <p:txBody>
          <a:bodyPr anchor="ctr"/>
          <a:lstStyle/>
          <a:p>
            <a:pPr algn="ctr"/>
            <a:r>
              <a:rPr lang="en-US" sz="2800" b="1">
                <a:solidFill>
                  <a:schemeClr val="bg1"/>
                </a:solidFill>
              </a:rPr>
              <a:t>Statement of Retained Earnings </a:t>
            </a:r>
          </a:p>
        </p:txBody>
      </p:sp>
      <p:sp>
        <p:nvSpPr>
          <p:cNvPr id="44036" name="Oval 6"/>
          <p:cNvSpPr>
            <a:spLocks noChangeArrowheads="1"/>
          </p:cNvSpPr>
          <p:nvPr/>
        </p:nvSpPr>
        <p:spPr bwMode="auto">
          <a:xfrm>
            <a:off x="4038600" y="3657600"/>
            <a:ext cx="3200400" cy="1371600"/>
          </a:xfrm>
          <a:prstGeom prst="ellipse">
            <a:avLst/>
          </a:prstGeom>
          <a:solidFill>
            <a:schemeClr val="accent1"/>
          </a:solidFill>
          <a:ln w="9525">
            <a:solidFill>
              <a:schemeClr val="tx1"/>
            </a:solidFill>
            <a:round/>
            <a:headEnd/>
            <a:tailEnd/>
          </a:ln>
        </p:spPr>
        <p:txBody>
          <a:bodyPr anchor="ctr"/>
          <a:lstStyle/>
          <a:p>
            <a:pPr algn="ctr"/>
            <a:r>
              <a:rPr lang="en-US" sz="2800" b="1">
                <a:solidFill>
                  <a:schemeClr val="bg1"/>
                </a:solidFill>
              </a:rPr>
              <a:t>Balance Sheet</a:t>
            </a:r>
          </a:p>
        </p:txBody>
      </p:sp>
      <p:sp>
        <p:nvSpPr>
          <p:cNvPr id="44037" name="Oval 7"/>
          <p:cNvSpPr>
            <a:spLocks noChangeArrowheads="1"/>
          </p:cNvSpPr>
          <p:nvPr/>
        </p:nvSpPr>
        <p:spPr bwMode="auto">
          <a:xfrm>
            <a:off x="5791200" y="5029200"/>
            <a:ext cx="3200400" cy="1371600"/>
          </a:xfrm>
          <a:prstGeom prst="ellipse">
            <a:avLst/>
          </a:prstGeom>
          <a:solidFill>
            <a:schemeClr val="accent1"/>
          </a:solidFill>
          <a:ln w="9525">
            <a:solidFill>
              <a:schemeClr val="tx1"/>
            </a:solidFill>
            <a:round/>
            <a:headEnd/>
            <a:tailEnd/>
          </a:ln>
        </p:spPr>
        <p:txBody>
          <a:bodyPr anchor="ctr"/>
          <a:lstStyle/>
          <a:p>
            <a:pPr algn="ctr"/>
            <a:r>
              <a:rPr lang="en-US" sz="2800" b="1">
                <a:solidFill>
                  <a:schemeClr val="bg1"/>
                </a:solidFill>
              </a:rPr>
              <a:t>Statement of Cash Flows</a:t>
            </a:r>
          </a:p>
        </p:txBody>
      </p:sp>
      <p:sp>
        <p:nvSpPr>
          <p:cNvPr id="44038" name="TextBox 6"/>
          <p:cNvSpPr txBox="1">
            <a:spLocks noChangeArrowheads="1"/>
          </p:cNvSpPr>
          <p:nvPr/>
        </p:nvSpPr>
        <p:spPr bwMode="auto">
          <a:xfrm>
            <a:off x="4724400" y="990600"/>
            <a:ext cx="4191000" cy="2062163"/>
          </a:xfrm>
          <a:prstGeom prst="rect">
            <a:avLst/>
          </a:prstGeom>
          <a:noFill/>
          <a:ln w="9525">
            <a:noFill/>
            <a:miter lim="800000"/>
            <a:headEnd/>
            <a:tailEnd/>
          </a:ln>
        </p:spPr>
        <p:txBody>
          <a:bodyPr>
            <a:spAutoFit/>
          </a:bodyPr>
          <a:lstStyle/>
          <a:p>
            <a:pPr algn="ctr"/>
            <a:r>
              <a:rPr lang="en-US" sz="3200" b="1">
                <a:solidFill>
                  <a:srgbClr val="C00000"/>
                </a:solidFill>
              </a:rPr>
              <a:t>Financial statements are typically prepared in this order.</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mtClean="0"/>
              <a:t>The Income Statement</a:t>
            </a:r>
          </a:p>
        </p:txBody>
      </p:sp>
      <p:sp>
        <p:nvSpPr>
          <p:cNvPr id="46082" name="TextBox 9"/>
          <p:cNvSpPr txBox="1">
            <a:spLocks noChangeArrowheads="1"/>
          </p:cNvSpPr>
          <p:nvPr/>
        </p:nvSpPr>
        <p:spPr bwMode="auto">
          <a:xfrm>
            <a:off x="6324600" y="2209800"/>
            <a:ext cx="2438400" cy="4000500"/>
          </a:xfrm>
          <a:prstGeom prst="rect">
            <a:avLst/>
          </a:prstGeom>
          <a:solidFill>
            <a:srgbClr val="FFFFCC"/>
          </a:solidFill>
          <a:ln w="9525">
            <a:solidFill>
              <a:schemeClr val="accent2"/>
            </a:solidFill>
            <a:miter lim="800000"/>
            <a:headEnd/>
            <a:tailEnd/>
          </a:ln>
        </p:spPr>
        <p:txBody>
          <a:bodyPr>
            <a:spAutoFit/>
          </a:bodyPr>
          <a:lstStyle/>
          <a:p>
            <a:pPr algn="ctr"/>
            <a:r>
              <a:rPr lang="en-US" sz="3200" b="1">
                <a:solidFill>
                  <a:srgbClr val="C00000"/>
                </a:solidFill>
              </a:rPr>
              <a:t>Reports the amount of revenues less expenses for a period of time.</a:t>
            </a:r>
          </a:p>
        </p:txBody>
      </p:sp>
      <p:sp>
        <p:nvSpPr>
          <p:cNvPr id="5" name="TextBox 9"/>
          <p:cNvSpPr txBox="1">
            <a:spLocks noChangeArrowheads="1"/>
          </p:cNvSpPr>
          <p:nvPr/>
        </p:nvSpPr>
        <p:spPr bwMode="auto">
          <a:xfrm>
            <a:off x="6324600" y="1295400"/>
            <a:ext cx="2438400" cy="5226050"/>
          </a:xfrm>
          <a:prstGeom prst="rect">
            <a:avLst/>
          </a:prstGeom>
          <a:solidFill>
            <a:srgbClr val="FFFFCC"/>
          </a:solidFill>
          <a:ln w="9525">
            <a:solidFill>
              <a:schemeClr val="accent2"/>
            </a:solidFill>
            <a:miter lim="800000"/>
            <a:headEnd/>
            <a:tailEnd/>
          </a:ln>
        </p:spPr>
        <p:txBody>
          <a:bodyPr>
            <a:spAutoFit/>
          </a:bodyPr>
          <a:lstStyle/>
          <a:p>
            <a:pPr algn="ctr"/>
            <a:r>
              <a:rPr lang="en-US" sz="2800">
                <a:solidFill>
                  <a:srgbClr val="C00000"/>
                </a:solidFill>
              </a:rPr>
              <a:t>The </a:t>
            </a:r>
            <a:r>
              <a:rPr lang="en-US" sz="2800"/>
              <a:t>unit of measure assumption </a:t>
            </a:r>
            <a:r>
              <a:rPr lang="en-US" sz="2800">
                <a:solidFill>
                  <a:srgbClr val="C00000"/>
                </a:solidFill>
              </a:rPr>
              <a:t>states that results of business activities should be reported in an appropriate monetary unit.</a:t>
            </a:r>
          </a:p>
        </p:txBody>
      </p:sp>
      <p:grpSp>
        <p:nvGrpSpPr>
          <p:cNvPr id="46084" name="Group 15"/>
          <p:cNvGrpSpPr>
            <a:grpSpLocks/>
          </p:cNvGrpSpPr>
          <p:nvPr/>
        </p:nvGrpSpPr>
        <p:grpSpPr bwMode="auto">
          <a:xfrm>
            <a:off x="609600" y="1143000"/>
            <a:ext cx="5638800" cy="5391150"/>
            <a:chOff x="457200" y="1143000"/>
            <a:chExt cx="5638800" cy="5391805"/>
          </a:xfrm>
        </p:grpSpPr>
        <p:sp>
          <p:nvSpPr>
            <p:cNvPr id="46085" name="TextBox 6"/>
            <p:cNvSpPr txBox="1">
              <a:spLocks noChangeArrowheads="1"/>
            </p:cNvSpPr>
            <p:nvPr/>
          </p:nvSpPr>
          <p:spPr bwMode="auto">
            <a:xfrm>
              <a:off x="457200" y="1143000"/>
              <a:ext cx="5638800" cy="1015663"/>
            </a:xfrm>
            <a:prstGeom prst="rect">
              <a:avLst/>
            </a:prstGeom>
            <a:solidFill>
              <a:srgbClr val="FFFFCC"/>
            </a:solidFill>
            <a:ln w="28575">
              <a:solidFill>
                <a:schemeClr val="tx1"/>
              </a:solidFill>
              <a:miter lim="800000"/>
              <a:headEnd/>
              <a:tailEnd/>
            </a:ln>
          </p:spPr>
          <p:txBody>
            <a:bodyPr>
              <a:spAutoFit/>
            </a:bodyPr>
            <a:lstStyle/>
            <a:p>
              <a:pPr algn="ctr"/>
              <a:r>
                <a:rPr lang="en-US" sz="2000" b="1"/>
                <a:t>PIZZA AROMA, INC.</a:t>
              </a:r>
            </a:p>
            <a:p>
              <a:pPr algn="ctr"/>
              <a:r>
                <a:rPr lang="en-US" sz="2000" b="1"/>
                <a:t>Income Statement</a:t>
              </a:r>
            </a:p>
            <a:p>
              <a:pPr algn="ctr"/>
              <a:r>
                <a:rPr lang="en-US" sz="2000" b="1"/>
                <a:t>For the Month Ended September 30, 2013</a:t>
              </a:r>
            </a:p>
          </p:txBody>
        </p:sp>
        <p:grpSp>
          <p:nvGrpSpPr>
            <p:cNvPr id="46086" name="Group 14"/>
            <p:cNvGrpSpPr>
              <a:grpSpLocks/>
            </p:cNvGrpSpPr>
            <p:nvPr/>
          </p:nvGrpSpPr>
          <p:grpSpPr bwMode="auto">
            <a:xfrm>
              <a:off x="457200" y="2133600"/>
              <a:ext cx="5638800" cy="4401205"/>
              <a:chOff x="457200" y="2133600"/>
              <a:chExt cx="5638800" cy="4401205"/>
            </a:xfrm>
          </p:grpSpPr>
          <p:grpSp>
            <p:nvGrpSpPr>
              <p:cNvPr id="46087" name="Group 13"/>
              <p:cNvGrpSpPr>
                <a:grpSpLocks/>
              </p:cNvGrpSpPr>
              <p:nvPr/>
            </p:nvGrpSpPr>
            <p:grpSpPr bwMode="auto">
              <a:xfrm>
                <a:off x="457200" y="2133600"/>
                <a:ext cx="5638800" cy="4401205"/>
                <a:chOff x="457200" y="2133600"/>
                <a:chExt cx="5638800" cy="4401205"/>
              </a:xfrm>
            </p:grpSpPr>
            <p:sp>
              <p:nvSpPr>
                <p:cNvPr id="46089" name="TextBox 7"/>
                <p:cNvSpPr txBox="1">
                  <a:spLocks noChangeArrowheads="1"/>
                </p:cNvSpPr>
                <p:nvPr/>
              </p:nvSpPr>
              <p:spPr bwMode="auto">
                <a:xfrm>
                  <a:off x="457200" y="2133600"/>
                  <a:ext cx="5638800" cy="4401205"/>
                </a:xfrm>
                <a:prstGeom prst="rect">
                  <a:avLst/>
                </a:prstGeom>
                <a:solidFill>
                  <a:schemeClr val="bg1"/>
                </a:solidFill>
                <a:ln w="28575">
                  <a:solidFill>
                    <a:schemeClr val="tx1"/>
                  </a:solidFill>
                  <a:miter lim="800000"/>
                  <a:headEnd/>
                  <a:tailEnd/>
                </a:ln>
              </p:spPr>
              <p:txBody>
                <a:bodyPr>
                  <a:spAutoFit/>
                </a:bodyPr>
                <a:lstStyle/>
                <a:p>
                  <a:r>
                    <a:rPr lang="en-US" sz="2000" b="1">
                      <a:solidFill>
                        <a:srgbClr val="FF6600"/>
                      </a:solidFill>
                    </a:rPr>
                    <a:t>Revenues</a:t>
                  </a:r>
                </a:p>
                <a:p>
                  <a:r>
                    <a:rPr lang="en-US" sz="2000"/>
                    <a:t>Pizza Revenue</a:t>
                  </a:r>
                </a:p>
                <a:p>
                  <a:r>
                    <a:rPr lang="en-US" sz="2000" b="1"/>
                    <a:t>Total Revenue</a:t>
                  </a:r>
                </a:p>
                <a:p>
                  <a:endParaRPr lang="en-US" sz="2000"/>
                </a:p>
                <a:p>
                  <a:r>
                    <a:rPr lang="en-US" sz="2000" b="1">
                      <a:solidFill>
                        <a:srgbClr val="FF6600"/>
                      </a:solidFill>
                    </a:rPr>
                    <a:t>Expenses</a:t>
                  </a:r>
                </a:p>
                <a:p>
                  <a:r>
                    <a:rPr lang="en-US" sz="2000"/>
                    <a:t>Supplies Expense</a:t>
                  </a:r>
                </a:p>
                <a:p>
                  <a:r>
                    <a:rPr lang="en-US" sz="2000"/>
                    <a:t>Wages Expense</a:t>
                  </a:r>
                </a:p>
                <a:p>
                  <a:r>
                    <a:rPr lang="en-US" sz="2000"/>
                    <a:t>Rent Expense</a:t>
                  </a:r>
                </a:p>
                <a:p>
                  <a:r>
                    <a:rPr lang="en-US" sz="2000"/>
                    <a:t>Utilities Expense</a:t>
                  </a:r>
                </a:p>
                <a:p>
                  <a:r>
                    <a:rPr lang="en-US" sz="2000"/>
                    <a:t>Insurance Expense</a:t>
                  </a:r>
                </a:p>
                <a:p>
                  <a:r>
                    <a:rPr lang="en-US" sz="2000"/>
                    <a:t>Advertising Expense</a:t>
                  </a:r>
                </a:p>
                <a:p>
                  <a:r>
                    <a:rPr lang="en-US" sz="2000"/>
                    <a:t>Income Tax Expense</a:t>
                  </a:r>
                </a:p>
                <a:p>
                  <a:r>
                    <a:rPr lang="en-US" sz="2000" b="1"/>
                    <a:t>Total Expenses</a:t>
                  </a:r>
                </a:p>
                <a:p>
                  <a:r>
                    <a:rPr lang="en-US" sz="2000" b="1">
                      <a:solidFill>
                        <a:srgbClr val="FF6600"/>
                      </a:solidFill>
                    </a:rPr>
                    <a:t>Net Income</a:t>
                  </a:r>
                </a:p>
              </p:txBody>
            </p:sp>
            <p:sp>
              <p:nvSpPr>
                <p:cNvPr id="46090" name="TextBox 8"/>
                <p:cNvSpPr txBox="1">
                  <a:spLocks noChangeArrowheads="1"/>
                </p:cNvSpPr>
                <p:nvPr/>
              </p:nvSpPr>
              <p:spPr bwMode="auto">
                <a:xfrm>
                  <a:off x="3257550" y="2400300"/>
                  <a:ext cx="2743200" cy="4093428"/>
                </a:xfrm>
                <a:prstGeom prst="rect">
                  <a:avLst/>
                </a:prstGeom>
                <a:noFill/>
                <a:ln w="9525" cmpd="dbl">
                  <a:noFill/>
                  <a:miter lim="800000"/>
                  <a:headEnd/>
                  <a:tailEnd/>
                </a:ln>
              </p:spPr>
              <p:txBody>
                <a:bodyPr>
                  <a:spAutoFit/>
                </a:bodyPr>
                <a:lstStyle/>
                <a:p>
                  <a:pPr algn="r"/>
                  <a:r>
                    <a:rPr lang="en-US" sz="2000" u="sng"/>
                    <a:t>$   12,000</a:t>
                  </a:r>
                </a:p>
                <a:p>
                  <a:pPr algn="r"/>
                  <a:r>
                    <a:rPr lang="en-US" sz="2000" b="1"/>
                    <a:t>  </a:t>
                  </a:r>
                  <a:r>
                    <a:rPr lang="en-US" sz="2000" b="1" u="sng"/>
                    <a:t>     12,000</a:t>
                  </a:r>
                </a:p>
                <a:p>
                  <a:pPr algn="r"/>
                  <a:endParaRPr lang="en-US" sz="2000"/>
                </a:p>
                <a:p>
                  <a:pPr algn="r"/>
                  <a:endParaRPr lang="en-US" sz="2000"/>
                </a:p>
                <a:p>
                  <a:pPr algn="r"/>
                  <a:r>
                    <a:rPr lang="en-US" sz="2000"/>
                    <a:t>5,000</a:t>
                  </a:r>
                </a:p>
                <a:p>
                  <a:pPr algn="r"/>
                  <a:r>
                    <a:rPr lang="en-US" sz="2000"/>
                    <a:t>2,000</a:t>
                  </a:r>
                </a:p>
                <a:p>
                  <a:pPr algn="r"/>
                  <a:r>
                    <a:rPr lang="en-US" sz="2000"/>
                    <a:t>1,500</a:t>
                  </a:r>
                </a:p>
                <a:p>
                  <a:pPr algn="r"/>
                  <a:r>
                    <a:rPr lang="en-US" sz="2000"/>
                    <a:t>600</a:t>
                  </a:r>
                </a:p>
                <a:p>
                  <a:pPr algn="r"/>
                  <a:r>
                    <a:rPr lang="en-US" sz="2000"/>
                    <a:t>300</a:t>
                  </a:r>
                </a:p>
                <a:p>
                  <a:pPr algn="r"/>
                  <a:r>
                    <a:rPr lang="en-US" sz="2000"/>
                    <a:t>100</a:t>
                  </a:r>
                </a:p>
                <a:p>
                  <a:pPr algn="r"/>
                  <a:r>
                    <a:rPr lang="en-US" sz="2000"/>
                    <a:t>     </a:t>
                  </a:r>
                  <a:r>
                    <a:rPr lang="en-US" sz="2000" u="sng"/>
                    <a:t>          500</a:t>
                  </a:r>
                </a:p>
                <a:p>
                  <a:pPr algn="r"/>
                  <a:r>
                    <a:rPr lang="en-US" sz="2000" b="1"/>
                    <a:t>  </a:t>
                  </a:r>
                  <a:r>
                    <a:rPr lang="en-US" sz="2000" b="1" u="sng"/>
                    <a:t>     10,000</a:t>
                  </a:r>
                </a:p>
                <a:p>
                  <a:pPr algn="r"/>
                  <a:r>
                    <a:rPr lang="en-US" sz="2000" b="1" u="sng">
                      <a:solidFill>
                        <a:srgbClr val="FF6600"/>
                      </a:solidFill>
                    </a:rPr>
                    <a:t>$     2,000</a:t>
                  </a:r>
                </a:p>
              </p:txBody>
            </p:sp>
          </p:grpSp>
          <p:cxnSp>
            <p:nvCxnSpPr>
              <p:cNvPr id="11" name="Straight Connector 10"/>
              <p:cNvCxnSpPr/>
              <p:nvPr/>
            </p:nvCxnSpPr>
            <p:spPr>
              <a:xfrm>
                <a:off x="4781550" y="6449070"/>
                <a:ext cx="1143000" cy="0"/>
              </a:xfrm>
              <a:prstGeom prst="line">
                <a:avLst/>
              </a:prstGeom>
              <a:ln w="25400">
                <a:solidFill>
                  <a:srgbClr val="FF66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z="3800" smtClean="0"/>
              <a:t>The Statement of Retained Earnings</a:t>
            </a:r>
          </a:p>
        </p:txBody>
      </p:sp>
      <p:sp>
        <p:nvSpPr>
          <p:cNvPr id="48130" name="TextBox 7"/>
          <p:cNvSpPr txBox="1">
            <a:spLocks noChangeArrowheads="1"/>
          </p:cNvSpPr>
          <p:nvPr/>
        </p:nvSpPr>
        <p:spPr bwMode="auto">
          <a:xfrm>
            <a:off x="838200" y="4724400"/>
            <a:ext cx="7391400" cy="1384300"/>
          </a:xfrm>
          <a:prstGeom prst="rect">
            <a:avLst/>
          </a:prstGeom>
          <a:solidFill>
            <a:srgbClr val="FFFFCC"/>
          </a:solidFill>
          <a:ln w="9525">
            <a:solidFill>
              <a:schemeClr val="accent2"/>
            </a:solidFill>
            <a:miter lim="800000"/>
            <a:headEnd/>
            <a:tailEnd/>
          </a:ln>
        </p:spPr>
        <p:txBody>
          <a:bodyPr>
            <a:spAutoFit/>
          </a:bodyPr>
          <a:lstStyle/>
          <a:p>
            <a:pPr algn="ctr"/>
            <a:r>
              <a:rPr lang="en-US" sz="2800">
                <a:solidFill>
                  <a:srgbClr val="C00000"/>
                </a:solidFill>
              </a:rPr>
              <a:t>Reports the way that net income and the distribution of dividends affected the financial position of the company during the period.</a:t>
            </a:r>
          </a:p>
        </p:txBody>
      </p:sp>
      <p:grpSp>
        <p:nvGrpSpPr>
          <p:cNvPr id="48131" name="Group 11"/>
          <p:cNvGrpSpPr>
            <a:grpSpLocks/>
          </p:cNvGrpSpPr>
          <p:nvPr/>
        </p:nvGrpSpPr>
        <p:grpSpPr bwMode="auto">
          <a:xfrm>
            <a:off x="914400" y="1219200"/>
            <a:ext cx="7315200" cy="3157538"/>
            <a:chOff x="914400" y="1219200"/>
            <a:chExt cx="7315200" cy="3158192"/>
          </a:xfrm>
        </p:grpSpPr>
        <p:sp>
          <p:nvSpPr>
            <p:cNvPr id="48132" name="TextBox 4"/>
            <p:cNvSpPr txBox="1">
              <a:spLocks noChangeArrowheads="1"/>
            </p:cNvSpPr>
            <p:nvPr/>
          </p:nvSpPr>
          <p:spPr bwMode="auto">
            <a:xfrm>
              <a:off x="914400" y="1219200"/>
              <a:ext cx="7315200" cy="1200329"/>
            </a:xfrm>
            <a:prstGeom prst="rect">
              <a:avLst/>
            </a:prstGeom>
            <a:solidFill>
              <a:srgbClr val="FFFFCC"/>
            </a:solidFill>
            <a:ln w="28575">
              <a:solidFill>
                <a:schemeClr val="tx1"/>
              </a:solidFill>
              <a:miter lim="800000"/>
              <a:headEnd/>
              <a:tailEnd/>
            </a:ln>
          </p:spPr>
          <p:txBody>
            <a:bodyPr>
              <a:spAutoFit/>
            </a:bodyPr>
            <a:lstStyle/>
            <a:p>
              <a:pPr algn="ctr"/>
              <a:r>
                <a:rPr lang="en-US" sz="2400" b="1"/>
                <a:t>PIZZA AROMA, INC.</a:t>
              </a:r>
            </a:p>
            <a:p>
              <a:pPr algn="ctr"/>
              <a:r>
                <a:rPr lang="en-US" sz="2400" b="1"/>
                <a:t>Statement of Retained Earnings</a:t>
              </a:r>
            </a:p>
            <a:p>
              <a:pPr algn="ctr"/>
              <a:r>
                <a:rPr lang="en-US" sz="2400" b="1"/>
                <a:t>For the Month Ended September 30, 2013</a:t>
              </a:r>
            </a:p>
          </p:txBody>
        </p:sp>
        <p:sp>
          <p:nvSpPr>
            <p:cNvPr id="48133" name="TextBox 6"/>
            <p:cNvSpPr txBox="1">
              <a:spLocks noChangeArrowheads="1"/>
            </p:cNvSpPr>
            <p:nvPr/>
          </p:nvSpPr>
          <p:spPr bwMode="auto">
            <a:xfrm>
              <a:off x="914400" y="2438400"/>
              <a:ext cx="7315200" cy="1938992"/>
            </a:xfrm>
            <a:prstGeom prst="rect">
              <a:avLst/>
            </a:prstGeom>
            <a:noFill/>
            <a:ln w="28575">
              <a:solidFill>
                <a:schemeClr val="tx1"/>
              </a:solidFill>
              <a:miter lim="800000"/>
              <a:headEnd/>
              <a:tailEnd/>
            </a:ln>
          </p:spPr>
          <p:txBody>
            <a:bodyPr>
              <a:spAutoFit/>
            </a:bodyPr>
            <a:lstStyle/>
            <a:p>
              <a:r>
                <a:rPr lang="en-US" sz="2400"/>
                <a:t>Retained Earnings, Sept. 1, 2013</a:t>
              </a:r>
            </a:p>
            <a:p>
              <a:r>
                <a:rPr lang="en-US" sz="2400"/>
                <a:t>Add:  Net Income</a:t>
              </a:r>
            </a:p>
            <a:p>
              <a:r>
                <a:rPr lang="en-US" sz="2400"/>
                <a:t>Subtract:  Dividends</a:t>
              </a:r>
            </a:p>
            <a:p>
              <a:r>
                <a:rPr lang="en-US" sz="2400"/>
                <a:t>Retained Earnings, Sept. 30, 2013</a:t>
              </a:r>
            </a:p>
            <a:p>
              <a:endParaRPr lang="en-US" sz="2400"/>
            </a:p>
          </p:txBody>
        </p:sp>
        <p:sp>
          <p:nvSpPr>
            <p:cNvPr id="48134" name="TextBox 7"/>
            <p:cNvSpPr txBox="1">
              <a:spLocks noChangeArrowheads="1"/>
            </p:cNvSpPr>
            <p:nvPr/>
          </p:nvSpPr>
          <p:spPr bwMode="auto">
            <a:xfrm>
              <a:off x="6172200" y="2438400"/>
              <a:ext cx="2057400" cy="1938992"/>
            </a:xfrm>
            <a:prstGeom prst="rect">
              <a:avLst/>
            </a:prstGeom>
            <a:noFill/>
            <a:ln w="9525">
              <a:noFill/>
              <a:miter lim="800000"/>
              <a:headEnd/>
              <a:tailEnd/>
            </a:ln>
          </p:spPr>
          <p:txBody>
            <a:bodyPr>
              <a:spAutoFit/>
            </a:bodyPr>
            <a:lstStyle/>
            <a:p>
              <a:pPr algn="r"/>
              <a:r>
                <a:rPr lang="en-US" sz="2400"/>
                <a:t>$            -   </a:t>
              </a:r>
            </a:p>
            <a:p>
              <a:pPr algn="r"/>
              <a:r>
                <a:rPr lang="en-US" sz="2400"/>
                <a:t>2,000</a:t>
              </a:r>
            </a:p>
            <a:p>
              <a:pPr algn="r"/>
              <a:r>
                <a:rPr lang="en-US" sz="2400" u="sng"/>
                <a:t>    (1,000)</a:t>
              </a:r>
            </a:p>
            <a:p>
              <a:pPr algn="r"/>
              <a:r>
                <a:rPr lang="en-US" sz="2400" u="sng"/>
                <a:t>$    1,000</a:t>
              </a:r>
            </a:p>
            <a:p>
              <a:pPr algn="r"/>
              <a:endParaRPr lang="en-US" sz="2400" u="sng"/>
            </a:p>
          </p:txBody>
        </p:sp>
        <p:cxnSp>
          <p:nvCxnSpPr>
            <p:cNvPr id="10" name="Straight Connector 9"/>
            <p:cNvCxnSpPr/>
            <p:nvPr/>
          </p:nvCxnSpPr>
          <p:spPr>
            <a:xfrm>
              <a:off x="6858000" y="3962968"/>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The Balance Sheet</a:t>
            </a:r>
          </a:p>
        </p:txBody>
      </p:sp>
      <p:sp>
        <p:nvSpPr>
          <p:cNvPr id="50178" name="Text Box 4"/>
          <p:cNvSpPr txBox="1">
            <a:spLocks noChangeArrowheads="1"/>
          </p:cNvSpPr>
          <p:nvPr/>
        </p:nvSpPr>
        <p:spPr bwMode="auto">
          <a:xfrm>
            <a:off x="304800" y="1219200"/>
            <a:ext cx="3967163" cy="3970338"/>
          </a:xfrm>
          <a:prstGeom prst="rect">
            <a:avLst/>
          </a:prstGeom>
          <a:solidFill>
            <a:srgbClr val="FFFFCC"/>
          </a:solidFill>
          <a:ln w="9525">
            <a:solidFill>
              <a:schemeClr val="accent2"/>
            </a:solidFill>
            <a:miter lim="800000"/>
            <a:headEnd/>
            <a:tailEnd/>
          </a:ln>
        </p:spPr>
        <p:txBody>
          <a:bodyPr>
            <a:spAutoFit/>
          </a:bodyPr>
          <a:lstStyle/>
          <a:p>
            <a:pPr marL="342900" indent="-342900" algn="ctr">
              <a:spcBef>
                <a:spcPct val="50000"/>
              </a:spcBef>
            </a:pPr>
            <a:r>
              <a:rPr lang="en-US" sz="2400" b="1">
                <a:solidFill>
                  <a:srgbClr val="C00000"/>
                </a:solidFill>
              </a:rPr>
              <a:t>Reports at a point in time:</a:t>
            </a:r>
          </a:p>
          <a:p>
            <a:pPr marL="342900" indent="-342900">
              <a:spcBef>
                <a:spcPct val="50000"/>
              </a:spcBef>
              <a:buFontTx/>
              <a:buAutoNum type="arabicPeriod"/>
            </a:pPr>
            <a:r>
              <a:rPr lang="en-US" sz="2400" b="1">
                <a:solidFill>
                  <a:srgbClr val="C00000"/>
                </a:solidFill>
              </a:rPr>
              <a:t>What a business owns </a:t>
            </a:r>
            <a:r>
              <a:rPr lang="en-US" sz="2400" b="1">
                <a:solidFill>
                  <a:schemeClr val="tx2"/>
                </a:solidFill>
              </a:rPr>
              <a:t>(assets)</a:t>
            </a:r>
            <a:r>
              <a:rPr lang="en-US" sz="2400" b="1">
                <a:solidFill>
                  <a:srgbClr val="C00000"/>
                </a:solidFill>
              </a:rPr>
              <a:t>.</a:t>
            </a:r>
          </a:p>
          <a:p>
            <a:pPr marL="342900" indent="-342900">
              <a:spcBef>
                <a:spcPct val="50000"/>
              </a:spcBef>
              <a:buFontTx/>
              <a:buAutoNum type="arabicPeriod"/>
            </a:pPr>
            <a:r>
              <a:rPr lang="en-US" sz="2400" b="1">
                <a:solidFill>
                  <a:srgbClr val="C00000"/>
                </a:solidFill>
              </a:rPr>
              <a:t>What it owes to creditors </a:t>
            </a:r>
            <a:r>
              <a:rPr lang="en-US" sz="2400" b="1">
                <a:solidFill>
                  <a:schemeClr val="tx2"/>
                </a:solidFill>
              </a:rPr>
              <a:t>(liabilities)</a:t>
            </a:r>
            <a:r>
              <a:rPr lang="en-US" sz="2400" b="1">
                <a:solidFill>
                  <a:srgbClr val="C00000"/>
                </a:solidFill>
              </a:rPr>
              <a:t>.</a:t>
            </a:r>
            <a:endParaRPr lang="en-US" sz="2400" b="1">
              <a:solidFill>
                <a:schemeClr val="tx2"/>
              </a:solidFill>
            </a:endParaRPr>
          </a:p>
          <a:p>
            <a:pPr marL="342900" indent="-342900">
              <a:spcBef>
                <a:spcPct val="50000"/>
              </a:spcBef>
              <a:buFontTx/>
              <a:buAutoNum type="arabicPeriod"/>
            </a:pPr>
            <a:r>
              <a:rPr lang="en-US" sz="2400" b="1">
                <a:solidFill>
                  <a:srgbClr val="C00000"/>
                </a:solidFill>
              </a:rPr>
              <a:t>What is left over for the owners of the company’s stock </a:t>
            </a:r>
            <a:r>
              <a:rPr lang="en-US" sz="2400" b="1">
                <a:solidFill>
                  <a:schemeClr val="tx2"/>
                </a:solidFill>
              </a:rPr>
              <a:t>(stockholders’ equity)</a:t>
            </a:r>
            <a:r>
              <a:rPr lang="en-US" sz="2400" b="1">
                <a:solidFill>
                  <a:srgbClr val="C00000"/>
                </a:solidFill>
              </a:rPr>
              <a:t>.</a:t>
            </a:r>
          </a:p>
        </p:txBody>
      </p:sp>
      <p:grpSp>
        <p:nvGrpSpPr>
          <p:cNvPr id="2" name="Group 2066"/>
          <p:cNvGrpSpPr>
            <a:grpSpLocks/>
          </p:cNvGrpSpPr>
          <p:nvPr/>
        </p:nvGrpSpPr>
        <p:grpSpPr bwMode="auto">
          <a:xfrm>
            <a:off x="762000" y="2743200"/>
            <a:ext cx="8043863" cy="3825875"/>
            <a:chOff x="576" y="1749"/>
            <a:chExt cx="5067" cy="2410"/>
          </a:xfrm>
        </p:grpSpPr>
        <p:sp>
          <p:nvSpPr>
            <p:cNvPr id="50187" name="Oval 2059"/>
            <p:cNvSpPr>
              <a:spLocks noChangeArrowheads="1"/>
            </p:cNvSpPr>
            <p:nvPr/>
          </p:nvSpPr>
          <p:spPr bwMode="auto">
            <a:xfrm>
              <a:off x="5019" y="3237"/>
              <a:ext cx="624" cy="288"/>
            </a:xfrm>
            <a:prstGeom prst="ellipse">
              <a:avLst/>
            </a:prstGeom>
            <a:noFill/>
            <a:ln w="57150">
              <a:solidFill>
                <a:srgbClr val="FF3300"/>
              </a:solidFill>
              <a:round/>
              <a:headEnd/>
              <a:tailEnd/>
            </a:ln>
          </p:spPr>
          <p:txBody>
            <a:bodyPr wrap="none" anchor="ctr"/>
            <a:lstStyle/>
            <a:p>
              <a:endParaRPr lang="en-US"/>
            </a:p>
          </p:txBody>
        </p:sp>
        <p:sp>
          <p:nvSpPr>
            <p:cNvPr id="50188" name="Text Box 2057"/>
            <p:cNvSpPr>
              <a:spLocks noChangeArrowheads="1"/>
            </p:cNvSpPr>
            <p:nvPr/>
          </p:nvSpPr>
          <p:spPr bwMode="auto">
            <a:xfrm>
              <a:off x="576" y="3558"/>
              <a:ext cx="4176" cy="601"/>
            </a:xfrm>
            <a:prstGeom prst="roundRect">
              <a:avLst>
                <a:gd name="adj" fmla="val 16667"/>
              </a:avLst>
            </a:prstGeom>
            <a:solidFill>
              <a:schemeClr val="bg1"/>
            </a:solidFill>
            <a:ln w="28575">
              <a:solidFill>
                <a:schemeClr val="accent1"/>
              </a:solidFill>
              <a:miter lim="800000"/>
              <a:headEnd/>
              <a:tailEnd/>
            </a:ln>
          </p:spPr>
          <p:txBody>
            <a:bodyPr>
              <a:spAutoFit/>
            </a:bodyPr>
            <a:lstStyle/>
            <a:p>
              <a:pPr algn="ctr">
                <a:spcBef>
                  <a:spcPct val="50000"/>
                </a:spcBef>
              </a:pPr>
              <a:r>
                <a:rPr lang="en-US" sz="2000" b="1" u="sng">
                  <a:solidFill>
                    <a:schemeClr val="tx2"/>
                  </a:solidFill>
                </a:rPr>
                <a:t>BASIC ACCOUNTING EQUATION</a:t>
              </a:r>
            </a:p>
            <a:p>
              <a:pPr algn="ctr">
                <a:spcBef>
                  <a:spcPct val="50000"/>
                </a:spcBef>
              </a:pPr>
              <a:r>
                <a:rPr lang="en-US" sz="2000" b="1">
                  <a:solidFill>
                    <a:schemeClr val="tx2"/>
                  </a:solidFill>
                </a:rPr>
                <a:t>Assets = Liabilities + Stockholders’ Equity</a:t>
              </a:r>
            </a:p>
          </p:txBody>
        </p:sp>
        <p:sp>
          <p:nvSpPr>
            <p:cNvPr id="50189" name="Oval 2058"/>
            <p:cNvSpPr>
              <a:spLocks noChangeArrowheads="1"/>
            </p:cNvSpPr>
            <p:nvPr/>
          </p:nvSpPr>
          <p:spPr bwMode="auto">
            <a:xfrm>
              <a:off x="5019" y="1749"/>
              <a:ext cx="624" cy="288"/>
            </a:xfrm>
            <a:prstGeom prst="ellipse">
              <a:avLst/>
            </a:prstGeom>
            <a:noFill/>
            <a:ln w="57150">
              <a:solidFill>
                <a:srgbClr val="FF3300"/>
              </a:solidFill>
              <a:round/>
              <a:headEnd/>
              <a:tailEnd/>
            </a:ln>
          </p:spPr>
          <p:txBody>
            <a:bodyPr wrap="none" anchor="ctr"/>
            <a:lstStyle/>
            <a:p>
              <a:endParaRPr lang="en-US"/>
            </a:p>
          </p:txBody>
        </p:sp>
      </p:grpSp>
      <p:grpSp>
        <p:nvGrpSpPr>
          <p:cNvPr id="50180" name="Group 15"/>
          <p:cNvGrpSpPr>
            <a:grpSpLocks/>
          </p:cNvGrpSpPr>
          <p:nvPr/>
        </p:nvGrpSpPr>
        <p:grpSpPr bwMode="auto">
          <a:xfrm>
            <a:off x="4343400" y="914400"/>
            <a:ext cx="4419600" cy="4516438"/>
            <a:chOff x="4343400" y="914400"/>
            <a:chExt cx="4419600" cy="4516874"/>
          </a:xfrm>
        </p:grpSpPr>
        <p:grpSp>
          <p:nvGrpSpPr>
            <p:cNvPr id="50181" name="Group 13"/>
            <p:cNvGrpSpPr>
              <a:grpSpLocks/>
            </p:cNvGrpSpPr>
            <p:nvPr/>
          </p:nvGrpSpPr>
          <p:grpSpPr bwMode="auto">
            <a:xfrm>
              <a:off x="4343400" y="914400"/>
              <a:ext cx="4419600" cy="4516874"/>
              <a:chOff x="4343400" y="914400"/>
              <a:chExt cx="4419600" cy="4516874"/>
            </a:xfrm>
          </p:grpSpPr>
          <p:sp>
            <p:nvSpPr>
              <p:cNvPr id="50183" name="TextBox 8"/>
              <p:cNvSpPr txBox="1">
                <a:spLocks noChangeArrowheads="1"/>
              </p:cNvSpPr>
              <p:nvPr/>
            </p:nvSpPr>
            <p:spPr bwMode="auto">
              <a:xfrm>
                <a:off x="4343400" y="914400"/>
                <a:ext cx="4419600" cy="738664"/>
              </a:xfrm>
              <a:prstGeom prst="rect">
                <a:avLst/>
              </a:prstGeom>
              <a:solidFill>
                <a:srgbClr val="FFFFCC"/>
              </a:solidFill>
              <a:ln w="19050">
                <a:solidFill>
                  <a:schemeClr val="tx1"/>
                </a:solidFill>
                <a:miter lim="800000"/>
                <a:headEnd/>
                <a:tailEnd/>
              </a:ln>
            </p:spPr>
            <p:txBody>
              <a:bodyPr>
                <a:spAutoFit/>
              </a:bodyPr>
              <a:lstStyle/>
              <a:p>
                <a:pPr algn="ctr"/>
                <a:r>
                  <a:rPr lang="en-US" sz="1400" b="1"/>
                  <a:t>PIZZA AROMA, INC.</a:t>
                </a:r>
              </a:p>
              <a:p>
                <a:pPr algn="ctr"/>
                <a:r>
                  <a:rPr lang="en-US" sz="1400" b="1"/>
                  <a:t>Balance Sheet</a:t>
                </a:r>
              </a:p>
              <a:p>
                <a:pPr algn="ctr"/>
                <a:r>
                  <a:rPr lang="en-US" sz="1400" b="1"/>
                  <a:t>At September 30, 2013</a:t>
                </a:r>
              </a:p>
            </p:txBody>
          </p:sp>
          <p:sp>
            <p:nvSpPr>
              <p:cNvPr id="50184" name="TextBox 9"/>
              <p:cNvSpPr txBox="1">
                <a:spLocks noChangeArrowheads="1"/>
              </p:cNvSpPr>
              <p:nvPr/>
            </p:nvSpPr>
            <p:spPr bwMode="auto">
              <a:xfrm>
                <a:off x="4343400" y="1676400"/>
                <a:ext cx="4419600" cy="3754874"/>
              </a:xfrm>
              <a:prstGeom prst="rect">
                <a:avLst/>
              </a:prstGeom>
              <a:noFill/>
              <a:ln w="19050">
                <a:solidFill>
                  <a:schemeClr val="tx1"/>
                </a:solidFill>
                <a:miter lim="800000"/>
                <a:headEnd/>
                <a:tailEnd/>
              </a:ln>
            </p:spPr>
            <p:txBody>
              <a:bodyPr>
                <a:spAutoFit/>
              </a:bodyPr>
              <a:lstStyle/>
              <a:p>
                <a:r>
                  <a:rPr lang="en-US" sz="1400" b="1">
                    <a:solidFill>
                      <a:srgbClr val="FF6600"/>
                    </a:solidFill>
                  </a:rPr>
                  <a:t>Assets</a:t>
                </a:r>
              </a:p>
              <a:p>
                <a:r>
                  <a:rPr lang="en-US" sz="1400"/>
                  <a:t>Cash</a:t>
                </a:r>
              </a:p>
              <a:p>
                <a:r>
                  <a:rPr lang="en-US" sz="1400"/>
                  <a:t>Accounts Receivable</a:t>
                </a:r>
              </a:p>
              <a:p>
                <a:r>
                  <a:rPr lang="en-US" sz="1400"/>
                  <a:t>Supplies</a:t>
                </a:r>
              </a:p>
              <a:p>
                <a:r>
                  <a:rPr lang="en-US" sz="1400"/>
                  <a:t>Equipment</a:t>
                </a:r>
              </a:p>
              <a:p>
                <a:r>
                  <a:rPr lang="en-US" sz="1400" b="1"/>
                  <a:t>Total Assets</a:t>
                </a:r>
              </a:p>
              <a:p>
                <a:endParaRPr lang="en-US" sz="1400"/>
              </a:p>
              <a:p>
                <a:r>
                  <a:rPr lang="en-US" sz="1400" b="1">
                    <a:solidFill>
                      <a:srgbClr val="FF6600"/>
                    </a:solidFill>
                  </a:rPr>
                  <a:t>Liabilities</a:t>
                </a:r>
              </a:p>
              <a:p>
                <a:r>
                  <a:rPr lang="en-US" sz="1400"/>
                  <a:t>Accounts Payable</a:t>
                </a:r>
              </a:p>
              <a:p>
                <a:r>
                  <a:rPr lang="en-US" sz="1400"/>
                  <a:t>Notes Payable</a:t>
                </a:r>
              </a:p>
              <a:p>
                <a:r>
                  <a:rPr lang="en-US" sz="1400" b="1"/>
                  <a:t>Total Liabilities</a:t>
                </a:r>
              </a:p>
              <a:p>
                <a:endParaRPr lang="en-US" sz="1400"/>
              </a:p>
              <a:p>
                <a:r>
                  <a:rPr lang="en-US" sz="1400" b="1">
                    <a:solidFill>
                      <a:srgbClr val="FF6600"/>
                    </a:solidFill>
                  </a:rPr>
                  <a:t>Stockholders’ Equity</a:t>
                </a:r>
              </a:p>
              <a:p>
                <a:r>
                  <a:rPr lang="en-US" sz="1400"/>
                  <a:t>Contributed Capital</a:t>
                </a:r>
              </a:p>
              <a:p>
                <a:r>
                  <a:rPr lang="en-US" sz="1400"/>
                  <a:t>Retained Earnings</a:t>
                </a:r>
              </a:p>
              <a:p>
                <a:r>
                  <a:rPr lang="en-US" sz="1400" b="1"/>
                  <a:t>Total Stockholders’ Equity</a:t>
                </a:r>
              </a:p>
              <a:p>
                <a:r>
                  <a:rPr lang="en-US" sz="1400" b="1"/>
                  <a:t>Total Liabilities and Stockholders’ Equity</a:t>
                </a:r>
                <a:endParaRPr lang="en-US"/>
              </a:p>
            </p:txBody>
          </p:sp>
          <p:sp>
            <p:nvSpPr>
              <p:cNvPr id="50185" name="TextBox 10"/>
              <p:cNvSpPr txBox="1">
                <a:spLocks noChangeArrowheads="1"/>
              </p:cNvSpPr>
              <p:nvPr/>
            </p:nvSpPr>
            <p:spPr bwMode="auto">
              <a:xfrm>
                <a:off x="7467600" y="1676400"/>
                <a:ext cx="1295400" cy="3754874"/>
              </a:xfrm>
              <a:prstGeom prst="rect">
                <a:avLst/>
              </a:prstGeom>
              <a:noFill/>
              <a:ln w="9525">
                <a:noFill/>
                <a:miter lim="800000"/>
                <a:headEnd/>
                <a:tailEnd/>
              </a:ln>
            </p:spPr>
            <p:txBody>
              <a:bodyPr>
                <a:spAutoFit/>
              </a:bodyPr>
              <a:lstStyle/>
              <a:p>
                <a:pPr algn="r"/>
                <a:endParaRPr lang="en-US" sz="1400"/>
              </a:p>
              <a:p>
                <a:pPr algn="r"/>
                <a:r>
                  <a:rPr lang="en-US" sz="1400"/>
                  <a:t>$ 14,000</a:t>
                </a:r>
              </a:p>
              <a:p>
                <a:pPr algn="r"/>
                <a:r>
                  <a:rPr lang="en-US" sz="1400"/>
                  <a:t>1,000</a:t>
                </a:r>
              </a:p>
              <a:p>
                <a:pPr algn="r"/>
                <a:r>
                  <a:rPr lang="en-US" sz="1400"/>
                  <a:t>3,000</a:t>
                </a:r>
              </a:p>
              <a:p>
                <a:pPr algn="r"/>
                <a:r>
                  <a:rPr lang="en-US" sz="1400" u="sng"/>
                  <a:t>   40,000</a:t>
                </a:r>
              </a:p>
              <a:p>
                <a:pPr algn="r"/>
                <a:r>
                  <a:rPr lang="en-US" sz="1400" b="1" u="sng"/>
                  <a:t>$ 58,000</a:t>
                </a:r>
              </a:p>
              <a:p>
                <a:pPr algn="r"/>
                <a:endParaRPr lang="en-US" sz="1400"/>
              </a:p>
              <a:p>
                <a:pPr algn="r"/>
                <a:endParaRPr lang="en-US" sz="1400"/>
              </a:p>
              <a:p>
                <a:pPr algn="r"/>
                <a:r>
                  <a:rPr lang="en-US" sz="1400"/>
                  <a:t>$   7,000</a:t>
                </a:r>
              </a:p>
              <a:p>
                <a:pPr algn="r"/>
                <a:r>
                  <a:rPr lang="en-US" sz="1400" u="sng"/>
                  <a:t>   20,000</a:t>
                </a:r>
              </a:p>
              <a:p>
                <a:pPr algn="r"/>
                <a:r>
                  <a:rPr lang="en-US" sz="1400" b="1" u="sng"/>
                  <a:t>   27,000</a:t>
                </a:r>
              </a:p>
              <a:p>
                <a:pPr algn="r"/>
                <a:endParaRPr lang="en-US" sz="1400"/>
              </a:p>
              <a:p>
                <a:pPr algn="r"/>
                <a:endParaRPr lang="en-US" sz="1400"/>
              </a:p>
              <a:p>
                <a:pPr algn="r"/>
                <a:r>
                  <a:rPr lang="en-US" sz="1400"/>
                  <a:t>30,000</a:t>
                </a:r>
              </a:p>
              <a:p>
                <a:pPr algn="r"/>
                <a:r>
                  <a:rPr lang="en-US" sz="1400" u="sng"/>
                  <a:t>     1,000</a:t>
                </a:r>
              </a:p>
              <a:p>
                <a:pPr algn="r"/>
                <a:r>
                  <a:rPr lang="en-US" sz="1400" b="1" u="sng"/>
                  <a:t>   31,000</a:t>
                </a:r>
              </a:p>
              <a:p>
                <a:pPr algn="r"/>
                <a:r>
                  <a:rPr lang="en-US" sz="1400" b="1" u="sng"/>
                  <a:t>$ 58,000</a:t>
                </a:r>
              </a:p>
            </p:txBody>
          </p:sp>
          <p:cxnSp>
            <p:nvCxnSpPr>
              <p:cNvPr id="13" name="Straight Connector 12"/>
              <p:cNvCxnSpPr/>
              <p:nvPr/>
            </p:nvCxnSpPr>
            <p:spPr>
              <a:xfrm>
                <a:off x="7981950" y="5382056"/>
                <a:ext cx="685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a:off x="7981950" y="3029154"/>
              <a:ext cx="6858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mtClean="0"/>
              <a:t>The Statement of Cash Flows</a:t>
            </a:r>
          </a:p>
        </p:txBody>
      </p:sp>
      <p:sp>
        <p:nvSpPr>
          <p:cNvPr id="52226" name="TextBox 7"/>
          <p:cNvSpPr txBox="1">
            <a:spLocks noChangeArrowheads="1"/>
          </p:cNvSpPr>
          <p:nvPr/>
        </p:nvSpPr>
        <p:spPr bwMode="auto">
          <a:xfrm>
            <a:off x="6038850" y="1214438"/>
            <a:ext cx="2819400" cy="5262562"/>
          </a:xfrm>
          <a:prstGeom prst="rect">
            <a:avLst/>
          </a:prstGeom>
          <a:solidFill>
            <a:srgbClr val="FFFFCC"/>
          </a:solidFill>
          <a:ln w="9525">
            <a:solidFill>
              <a:schemeClr val="accent2"/>
            </a:solidFill>
            <a:miter lim="800000"/>
            <a:headEnd/>
            <a:tailEnd/>
          </a:ln>
        </p:spPr>
        <p:txBody>
          <a:bodyPr>
            <a:spAutoFit/>
          </a:bodyPr>
          <a:lstStyle/>
          <a:p>
            <a:pPr algn="ctr"/>
            <a:r>
              <a:rPr lang="en-US" sz="2800" b="1">
                <a:solidFill>
                  <a:srgbClr val="C00000"/>
                </a:solidFill>
              </a:rPr>
              <a:t>Summarizes how a business’s operating, investing, and financing activities caused its cash balance to change over a particular period of time.</a:t>
            </a:r>
            <a:endParaRPr lang="en-US" sz="2800">
              <a:solidFill>
                <a:srgbClr val="C00000"/>
              </a:solidFill>
            </a:endParaRPr>
          </a:p>
        </p:txBody>
      </p:sp>
      <p:grpSp>
        <p:nvGrpSpPr>
          <p:cNvPr id="52227" name="Group 9"/>
          <p:cNvGrpSpPr>
            <a:grpSpLocks/>
          </p:cNvGrpSpPr>
          <p:nvPr/>
        </p:nvGrpSpPr>
        <p:grpSpPr bwMode="auto">
          <a:xfrm>
            <a:off x="304800" y="1447800"/>
            <a:ext cx="5562600" cy="4711700"/>
            <a:chOff x="304800" y="1447800"/>
            <a:chExt cx="5562600" cy="4711779"/>
          </a:xfrm>
        </p:grpSpPr>
        <p:sp>
          <p:nvSpPr>
            <p:cNvPr id="52228" name="TextBox 4"/>
            <p:cNvSpPr txBox="1">
              <a:spLocks noChangeArrowheads="1"/>
            </p:cNvSpPr>
            <p:nvPr/>
          </p:nvSpPr>
          <p:spPr bwMode="auto">
            <a:xfrm>
              <a:off x="304800" y="1447800"/>
              <a:ext cx="5562600" cy="923330"/>
            </a:xfrm>
            <a:prstGeom prst="rect">
              <a:avLst/>
            </a:prstGeom>
            <a:solidFill>
              <a:srgbClr val="FFFFCC"/>
            </a:solidFill>
            <a:ln w="12700">
              <a:solidFill>
                <a:schemeClr val="tx1"/>
              </a:solidFill>
              <a:miter lim="800000"/>
              <a:headEnd/>
              <a:tailEnd/>
            </a:ln>
          </p:spPr>
          <p:txBody>
            <a:bodyPr>
              <a:spAutoFit/>
            </a:bodyPr>
            <a:lstStyle/>
            <a:p>
              <a:pPr algn="ctr"/>
              <a:r>
                <a:rPr lang="en-US" b="1"/>
                <a:t>PIZZA AROMA, INC.</a:t>
              </a:r>
            </a:p>
            <a:p>
              <a:pPr algn="ctr"/>
              <a:r>
                <a:rPr lang="en-US" b="1"/>
                <a:t>Statement of Cash Flows</a:t>
              </a:r>
            </a:p>
            <a:p>
              <a:pPr algn="ctr"/>
              <a:r>
                <a:rPr lang="en-US" b="1"/>
                <a:t>For the Month Ended September 30, 2013</a:t>
              </a:r>
            </a:p>
          </p:txBody>
        </p:sp>
        <p:sp>
          <p:nvSpPr>
            <p:cNvPr id="52229" name="TextBox 5"/>
            <p:cNvSpPr txBox="1">
              <a:spLocks noChangeArrowheads="1"/>
            </p:cNvSpPr>
            <p:nvPr/>
          </p:nvSpPr>
          <p:spPr bwMode="auto">
            <a:xfrm>
              <a:off x="304800" y="2362200"/>
              <a:ext cx="5562600" cy="3785652"/>
            </a:xfrm>
            <a:prstGeom prst="rect">
              <a:avLst/>
            </a:prstGeom>
            <a:noFill/>
            <a:ln w="12700">
              <a:solidFill>
                <a:schemeClr val="tx1"/>
              </a:solidFill>
              <a:miter lim="800000"/>
              <a:headEnd/>
              <a:tailEnd/>
            </a:ln>
          </p:spPr>
          <p:txBody>
            <a:bodyPr>
              <a:spAutoFit/>
            </a:bodyPr>
            <a:lstStyle/>
            <a:p>
              <a:r>
                <a:rPr lang="en-US" sz="1600" b="1">
                  <a:solidFill>
                    <a:srgbClr val="FF6600"/>
                  </a:solidFill>
                </a:rPr>
                <a:t>Cash Flows from Operating Activities</a:t>
              </a:r>
            </a:p>
            <a:p>
              <a:r>
                <a:rPr lang="en-US" sz="1600"/>
                <a:t>Cash received from customers</a:t>
              </a:r>
            </a:p>
            <a:p>
              <a:r>
                <a:rPr lang="en-US" sz="1600"/>
                <a:t>Cash paid to employees and suppliers</a:t>
              </a:r>
            </a:p>
            <a:p>
              <a:r>
                <a:rPr lang="en-US" sz="1600" b="1"/>
                <a:t>Cash Provided by Operating Activities</a:t>
              </a:r>
            </a:p>
            <a:p>
              <a:r>
                <a:rPr lang="en-US" sz="1600" b="1">
                  <a:solidFill>
                    <a:srgbClr val="FF6600"/>
                  </a:solidFill>
                </a:rPr>
                <a:t>Cash Flows from Investing Activities</a:t>
              </a:r>
            </a:p>
            <a:p>
              <a:r>
                <a:rPr lang="en-US" sz="1600"/>
                <a:t>Cash used to buy equipment</a:t>
              </a:r>
            </a:p>
            <a:p>
              <a:r>
                <a:rPr lang="en-US" sz="1600" b="1"/>
                <a:t>Cash Used in Investing Activities</a:t>
              </a:r>
            </a:p>
            <a:p>
              <a:r>
                <a:rPr lang="en-US" sz="1600" b="1">
                  <a:solidFill>
                    <a:srgbClr val="FF6600"/>
                  </a:solidFill>
                </a:rPr>
                <a:t>Cash Flows from Financing Activities</a:t>
              </a:r>
            </a:p>
            <a:p>
              <a:r>
                <a:rPr lang="en-US" sz="1600"/>
                <a:t>Capital contributed by stockholders</a:t>
              </a:r>
            </a:p>
            <a:p>
              <a:r>
                <a:rPr lang="en-US" sz="1600"/>
                <a:t>Cash dividends paid to stockholders</a:t>
              </a:r>
            </a:p>
            <a:p>
              <a:r>
                <a:rPr lang="en-US" sz="1600"/>
                <a:t>Cash borrowed from the bank</a:t>
              </a:r>
            </a:p>
            <a:p>
              <a:r>
                <a:rPr lang="en-US" sz="1600" b="1"/>
                <a:t>Cash Provided by Financing Activities</a:t>
              </a:r>
            </a:p>
            <a:p>
              <a:r>
                <a:rPr lang="en-US" sz="1600" b="1">
                  <a:solidFill>
                    <a:srgbClr val="FF6600"/>
                  </a:solidFill>
                </a:rPr>
                <a:t>Change in Cash</a:t>
              </a:r>
            </a:p>
            <a:p>
              <a:r>
                <a:rPr lang="en-US" sz="1600" b="1"/>
                <a:t>Beginning Cash Balance, Sept. 1, 2013</a:t>
              </a:r>
            </a:p>
            <a:p>
              <a:r>
                <a:rPr lang="en-US" sz="1600" b="1"/>
                <a:t>Ending Cash Balance, Sept. 30, 2013</a:t>
              </a:r>
            </a:p>
          </p:txBody>
        </p:sp>
        <p:sp>
          <p:nvSpPr>
            <p:cNvPr id="52230" name="TextBox 6"/>
            <p:cNvSpPr txBox="1">
              <a:spLocks noChangeArrowheads="1"/>
            </p:cNvSpPr>
            <p:nvPr/>
          </p:nvSpPr>
          <p:spPr bwMode="auto">
            <a:xfrm>
              <a:off x="4419600" y="2343150"/>
              <a:ext cx="1447800" cy="3816429"/>
            </a:xfrm>
            <a:prstGeom prst="rect">
              <a:avLst/>
            </a:prstGeom>
            <a:noFill/>
            <a:ln w="9525">
              <a:noFill/>
              <a:miter lim="800000"/>
              <a:headEnd/>
              <a:tailEnd/>
            </a:ln>
          </p:spPr>
          <p:txBody>
            <a:bodyPr>
              <a:spAutoFit/>
            </a:bodyPr>
            <a:lstStyle/>
            <a:p>
              <a:endParaRPr lang="en-US"/>
            </a:p>
            <a:p>
              <a:pPr algn="r"/>
              <a:r>
                <a:rPr lang="en-US" sz="1600"/>
                <a:t>$   11,000</a:t>
              </a:r>
            </a:p>
            <a:p>
              <a:pPr algn="r"/>
              <a:r>
                <a:rPr lang="en-US" sz="1600" u="sng"/>
                <a:t>     (6,000)</a:t>
              </a:r>
            </a:p>
            <a:p>
              <a:pPr algn="r"/>
              <a:r>
                <a:rPr lang="en-US" sz="1600" b="1" u="sng"/>
                <a:t>       5,000</a:t>
              </a:r>
            </a:p>
            <a:p>
              <a:pPr algn="r"/>
              <a:endParaRPr lang="en-US" sz="1600"/>
            </a:p>
            <a:p>
              <a:pPr algn="r"/>
              <a:r>
                <a:rPr lang="en-US" sz="1600" u="sng"/>
                <a:t>   (40,000)</a:t>
              </a:r>
            </a:p>
            <a:p>
              <a:pPr algn="r"/>
              <a:r>
                <a:rPr lang="en-US" sz="1600" b="1" u="sng"/>
                <a:t>   (40,000)</a:t>
              </a:r>
            </a:p>
            <a:p>
              <a:pPr algn="r"/>
              <a:endParaRPr lang="en-US" sz="1600"/>
            </a:p>
            <a:p>
              <a:pPr algn="r"/>
              <a:r>
                <a:rPr lang="en-US" sz="1600"/>
                <a:t>30,000</a:t>
              </a:r>
            </a:p>
            <a:p>
              <a:pPr algn="r"/>
              <a:r>
                <a:rPr lang="en-US" sz="1600"/>
                <a:t>(1,000)</a:t>
              </a:r>
            </a:p>
            <a:p>
              <a:pPr algn="r"/>
              <a:r>
                <a:rPr lang="en-US" sz="1600" u="sng"/>
                <a:t>     20,000</a:t>
              </a:r>
            </a:p>
            <a:p>
              <a:pPr algn="r"/>
              <a:r>
                <a:rPr lang="en-US" sz="1600" b="1" u="sng"/>
                <a:t>     49,000</a:t>
              </a:r>
            </a:p>
            <a:p>
              <a:pPr algn="r"/>
              <a:r>
                <a:rPr lang="en-US" sz="1600" b="1">
                  <a:solidFill>
                    <a:srgbClr val="FF6600"/>
                  </a:solidFill>
                </a:rPr>
                <a:t>14,000</a:t>
              </a:r>
            </a:p>
            <a:p>
              <a:pPr algn="r"/>
              <a:r>
                <a:rPr lang="en-US" sz="1600" b="1" u="sng"/>
                <a:t>               -</a:t>
              </a:r>
            </a:p>
            <a:p>
              <a:pPr algn="r"/>
              <a:r>
                <a:rPr lang="en-US" sz="1600" b="1" u="sng"/>
                <a:t>$   14,000</a:t>
              </a:r>
            </a:p>
          </p:txBody>
        </p:sp>
        <p:cxnSp>
          <p:nvCxnSpPr>
            <p:cNvPr id="9" name="Straight Connector 8"/>
            <p:cNvCxnSpPr/>
            <p:nvPr/>
          </p:nvCxnSpPr>
          <p:spPr>
            <a:xfrm>
              <a:off x="4876800" y="6096078"/>
              <a:ext cx="914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mtClean="0"/>
              <a:t>Notes to the Financial Statements</a:t>
            </a:r>
          </a:p>
        </p:txBody>
      </p:sp>
      <p:sp>
        <p:nvSpPr>
          <p:cNvPr id="54274" name="Rectangle 9"/>
          <p:cNvSpPr>
            <a:spLocks noChangeArrowheads="1"/>
          </p:cNvSpPr>
          <p:nvPr/>
        </p:nvSpPr>
        <p:spPr bwMode="auto">
          <a:xfrm>
            <a:off x="457200" y="2057400"/>
            <a:ext cx="8153400" cy="2590800"/>
          </a:xfrm>
          <a:prstGeom prst="roundRect">
            <a:avLst>
              <a:gd name="adj" fmla="val 16667"/>
            </a:avLst>
          </a:prstGeom>
          <a:solidFill>
            <a:schemeClr val="accent1"/>
          </a:solidFill>
          <a:ln w="9525">
            <a:solidFill>
              <a:schemeClr val="tx1"/>
            </a:solidFill>
            <a:miter lim="800000"/>
            <a:headEnd/>
            <a:tailEnd/>
          </a:ln>
        </p:spPr>
        <p:txBody>
          <a:bodyPr anchor="ctr"/>
          <a:lstStyle/>
          <a:p>
            <a:pPr algn="ctr"/>
            <a:r>
              <a:rPr lang="en-US" sz="3600">
                <a:solidFill>
                  <a:schemeClr val="bg1"/>
                </a:solidFill>
              </a:rPr>
              <a:t>Notes help financial statement users understand how the amounts were derived and what other information may affect their decisions.</a:t>
            </a:r>
            <a:endParaRPr lang="en-US">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p:txBody>
          <a:bodyPr/>
          <a:lstStyle/>
          <a:p>
            <a:pPr eaLnBrk="1" hangingPunct="1"/>
            <a:r>
              <a:rPr lang="en-US" smtClean="0"/>
              <a:t>Chapter 1</a:t>
            </a:r>
          </a:p>
        </p:txBody>
      </p:sp>
      <p:sp>
        <p:nvSpPr>
          <p:cNvPr id="19458" name="Rectangle 3"/>
          <p:cNvSpPr>
            <a:spLocks noGrp="1" noChangeArrowheads="1"/>
          </p:cNvSpPr>
          <p:nvPr>
            <p:ph type="subTitle" idx="1"/>
          </p:nvPr>
        </p:nvSpPr>
        <p:spPr>
          <a:xfrm>
            <a:off x="1981200" y="2438400"/>
            <a:ext cx="6553200" cy="1752600"/>
          </a:xfrm>
        </p:spPr>
        <p:txBody>
          <a:bodyPr/>
          <a:lstStyle/>
          <a:p>
            <a:pPr eaLnBrk="1" hangingPunct="1"/>
            <a:r>
              <a:rPr lang="en-US" smtClean="0"/>
              <a:t>Business Decisions and Financial Accounting</a:t>
            </a:r>
          </a:p>
        </p:txBody>
      </p:sp>
      <p:sp>
        <p:nvSpPr>
          <p:cNvPr id="4" name="Rectangle 3"/>
          <p:cNvSpPr txBox="1">
            <a:spLocks noChangeArrowheads="1"/>
          </p:cNvSpPr>
          <p:nvPr/>
        </p:nvSpPr>
        <p:spPr bwMode="auto">
          <a:xfrm>
            <a:off x="1981200" y="4191000"/>
            <a:ext cx="6934200" cy="1752600"/>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defRPr/>
            </a:pPr>
            <a:r>
              <a:rPr lang="en-US" sz="2000" kern="0" dirty="0">
                <a:solidFill>
                  <a:srgbClr val="C00000"/>
                </a:solidFill>
                <a:latin typeface="Arial Rounded MT Bold" pitchFamily="34" charset="0"/>
              </a:rPr>
              <a:t>PowerPoint  Authors:</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rPr>
              <a:t>	Brandy Mackintosh</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cs typeface="Arial" charset="0"/>
              </a:rPr>
              <a:t>	Lindsay </a:t>
            </a:r>
            <a:r>
              <a:rPr lang="en-US" sz="2000" kern="0" dirty="0" err="1">
                <a:solidFill>
                  <a:srgbClr val="C00000"/>
                </a:solidFill>
                <a:latin typeface="Arial Rounded MT Bold" pitchFamily="34" charset="0"/>
                <a:cs typeface="Arial" charset="0"/>
              </a:rPr>
              <a:t>Heiser</a:t>
            </a:r>
            <a:endParaRPr lang="en-US" sz="2000" dirty="0">
              <a:solidFill>
                <a:srgbClr val="C00000"/>
              </a:solidFill>
              <a:latin typeface="Arial Rounded MT Bold" pitchFamily="34" charset="0"/>
              <a:cs typeface="Arial" charset="0"/>
            </a:endParaRP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sz="3000" smtClean="0"/>
              <a:t>Relationships Among the Financial Statements</a:t>
            </a:r>
          </a:p>
        </p:txBody>
      </p:sp>
      <p:sp>
        <p:nvSpPr>
          <p:cNvPr id="56322" name="Text Box 8"/>
          <p:cNvSpPr>
            <a:spLocks noChangeArrowheads="1"/>
          </p:cNvSpPr>
          <p:nvPr/>
        </p:nvSpPr>
        <p:spPr bwMode="auto">
          <a:xfrm>
            <a:off x="5181600" y="1600200"/>
            <a:ext cx="3352800" cy="3848100"/>
          </a:xfrm>
          <a:prstGeom prst="roundRect">
            <a:avLst>
              <a:gd name="adj" fmla="val 16667"/>
            </a:avLst>
          </a:prstGeom>
          <a:solidFill>
            <a:schemeClr val="accent1"/>
          </a:solidFill>
          <a:ln w="9525">
            <a:solidFill>
              <a:srgbClr val="0033CC"/>
            </a:solidFill>
            <a:miter lim="800000"/>
            <a:headEnd/>
            <a:tailEnd/>
          </a:ln>
        </p:spPr>
        <p:txBody>
          <a:bodyPr>
            <a:spAutoFit/>
          </a:bodyPr>
          <a:lstStyle/>
          <a:p>
            <a:pPr algn="ctr">
              <a:spcBef>
                <a:spcPct val="50000"/>
              </a:spcBef>
            </a:pPr>
            <a:r>
              <a:rPr lang="en-US" sz="3200" b="1">
                <a:solidFill>
                  <a:schemeClr val="bg1"/>
                </a:solidFill>
              </a:rPr>
              <a:t>    Net income flows from the Income Statement to the Statement of Retained Earnings.</a:t>
            </a:r>
          </a:p>
        </p:txBody>
      </p:sp>
      <p:sp>
        <p:nvSpPr>
          <p:cNvPr id="56323" name="TextBox 12"/>
          <p:cNvSpPr txBox="1">
            <a:spLocks noChangeArrowheads="1"/>
          </p:cNvSpPr>
          <p:nvPr/>
        </p:nvSpPr>
        <p:spPr bwMode="auto">
          <a:xfrm>
            <a:off x="3352800" y="5573713"/>
            <a:ext cx="1219200" cy="369887"/>
          </a:xfrm>
          <a:prstGeom prst="rect">
            <a:avLst/>
          </a:prstGeom>
          <a:noFill/>
          <a:ln w="9525">
            <a:noFill/>
            <a:miter lim="800000"/>
            <a:headEnd/>
            <a:tailEnd/>
          </a:ln>
        </p:spPr>
        <p:txBody>
          <a:bodyPr>
            <a:spAutoFit/>
          </a:bodyPr>
          <a:lstStyle/>
          <a:p>
            <a:r>
              <a:rPr lang="en-US"/>
              <a:t>             </a:t>
            </a:r>
          </a:p>
        </p:txBody>
      </p:sp>
      <p:cxnSp>
        <p:nvCxnSpPr>
          <p:cNvPr id="301063" name="AutoShape 7"/>
          <p:cNvCxnSpPr>
            <a:cxnSpLocks noChangeShapeType="1"/>
          </p:cNvCxnSpPr>
          <p:nvPr/>
        </p:nvCxnSpPr>
        <p:spPr bwMode="auto">
          <a:xfrm rot="16200000" flipH="1">
            <a:off x="3685381" y="5001419"/>
            <a:ext cx="1468438" cy="304800"/>
          </a:xfrm>
          <a:prstGeom prst="bentConnector4">
            <a:avLst>
              <a:gd name="adj1" fmla="val 648"/>
              <a:gd name="adj2" fmla="val 175000"/>
            </a:avLst>
          </a:prstGeom>
          <a:noFill/>
          <a:ln w="28575">
            <a:solidFill>
              <a:srgbClr val="C00000"/>
            </a:solidFill>
            <a:miter lim="800000"/>
            <a:headEnd/>
            <a:tailEnd type="triangle" w="med" len="med"/>
          </a:ln>
        </p:spPr>
      </p:cxnSp>
      <p:sp>
        <p:nvSpPr>
          <p:cNvPr id="11" name="Oval 10"/>
          <p:cNvSpPr/>
          <p:nvPr/>
        </p:nvSpPr>
        <p:spPr>
          <a:xfrm>
            <a:off x="5410200" y="1828800"/>
            <a:ext cx="457200" cy="457200"/>
          </a:xfrm>
          <a:prstGeom prst="ellipse">
            <a:avLst/>
          </a:prstGeom>
          <a:solidFill>
            <a:srgbClr val="C00000"/>
          </a:solidFill>
        </p:spPr>
        <p:style>
          <a:lnRef idx="3">
            <a:schemeClr val="lt1"/>
          </a:lnRef>
          <a:fillRef idx="1">
            <a:schemeClr val="accent2"/>
          </a:fillRef>
          <a:effectRef idx="1">
            <a:schemeClr val="accent2"/>
          </a:effectRef>
          <a:fontRef idx="minor">
            <a:schemeClr val="lt1"/>
          </a:fontRef>
        </p:style>
        <p:txBody>
          <a:bodyPr anchor="ctr"/>
          <a:lstStyle/>
          <a:p>
            <a:pPr algn="ctr">
              <a:defRPr/>
            </a:pPr>
            <a:r>
              <a:rPr lang="en-US" b="1" dirty="0"/>
              <a:t>1</a:t>
            </a:r>
          </a:p>
        </p:txBody>
      </p:sp>
      <p:sp>
        <p:nvSpPr>
          <p:cNvPr id="56326" name="TextBox 9"/>
          <p:cNvSpPr txBox="1">
            <a:spLocks noChangeArrowheads="1"/>
          </p:cNvSpPr>
          <p:nvPr/>
        </p:nvSpPr>
        <p:spPr bwMode="auto">
          <a:xfrm>
            <a:off x="2895600" y="4049713"/>
            <a:ext cx="1371600" cy="369887"/>
          </a:xfrm>
          <a:prstGeom prst="rect">
            <a:avLst/>
          </a:prstGeom>
          <a:noFill/>
          <a:ln w="9525">
            <a:noFill/>
            <a:miter lim="800000"/>
            <a:headEnd/>
            <a:tailEnd/>
          </a:ln>
        </p:spPr>
        <p:txBody>
          <a:bodyPr>
            <a:spAutoFit/>
          </a:bodyPr>
          <a:lstStyle/>
          <a:p>
            <a:r>
              <a:rPr lang="en-US"/>
              <a:t>  </a:t>
            </a:r>
          </a:p>
        </p:txBody>
      </p:sp>
      <p:grpSp>
        <p:nvGrpSpPr>
          <p:cNvPr id="56327" name="Group 26"/>
          <p:cNvGrpSpPr>
            <a:grpSpLocks/>
          </p:cNvGrpSpPr>
          <p:nvPr/>
        </p:nvGrpSpPr>
        <p:grpSpPr bwMode="auto">
          <a:xfrm>
            <a:off x="457200" y="762000"/>
            <a:ext cx="3886200" cy="3889375"/>
            <a:chOff x="-4114800" y="762000"/>
            <a:chExt cx="3886200" cy="3889177"/>
          </a:xfrm>
        </p:grpSpPr>
        <p:sp>
          <p:nvSpPr>
            <p:cNvPr id="56335" name="TextBox 25"/>
            <p:cNvSpPr txBox="1">
              <a:spLocks noChangeArrowheads="1"/>
            </p:cNvSpPr>
            <p:nvPr/>
          </p:nvSpPr>
          <p:spPr bwMode="auto">
            <a:xfrm>
              <a:off x="-4114800" y="4343400"/>
              <a:ext cx="3886200" cy="307777"/>
            </a:xfrm>
            <a:prstGeom prst="rect">
              <a:avLst/>
            </a:prstGeom>
            <a:solidFill>
              <a:srgbClr val="FFFF00"/>
            </a:solidFill>
            <a:ln w="9525">
              <a:noFill/>
              <a:miter lim="800000"/>
              <a:headEnd/>
              <a:tailEnd/>
            </a:ln>
          </p:spPr>
          <p:txBody>
            <a:bodyPr>
              <a:spAutoFit/>
            </a:bodyPr>
            <a:lstStyle/>
            <a:p>
              <a:endParaRPr lang="en-US" sz="1400"/>
            </a:p>
          </p:txBody>
        </p:sp>
        <p:grpSp>
          <p:nvGrpSpPr>
            <p:cNvPr id="56336" name="Group 9"/>
            <p:cNvGrpSpPr>
              <a:grpSpLocks/>
            </p:cNvGrpSpPr>
            <p:nvPr/>
          </p:nvGrpSpPr>
          <p:grpSpPr bwMode="auto">
            <a:xfrm>
              <a:off x="-4114800" y="762000"/>
              <a:ext cx="3886200" cy="3870543"/>
              <a:chOff x="457200" y="1295400"/>
              <a:chExt cx="3886200" cy="3870543"/>
            </a:xfrm>
          </p:grpSpPr>
          <p:sp>
            <p:nvSpPr>
              <p:cNvPr id="56337" name="TextBox 11"/>
              <p:cNvSpPr txBox="1">
                <a:spLocks noChangeArrowheads="1"/>
              </p:cNvSpPr>
              <p:nvPr/>
            </p:nvSpPr>
            <p:spPr bwMode="auto">
              <a:xfrm>
                <a:off x="457200" y="1295400"/>
                <a:ext cx="3886200" cy="738664"/>
              </a:xfrm>
              <a:prstGeom prst="rect">
                <a:avLst/>
              </a:prstGeom>
              <a:solidFill>
                <a:srgbClr val="FFFFCC"/>
              </a:solidFill>
              <a:ln w="28575">
                <a:solidFill>
                  <a:schemeClr val="tx1"/>
                </a:solidFill>
                <a:miter lim="800000"/>
                <a:headEnd/>
                <a:tailEnd/>
              </a:ln>
            </p:spPr>
            <p:txBody>
              <a:bodyPr>
                <a:spAutoFit/>
              </a:bodyPr>
              <a:lstStyle/>
              <a:p>
                <a:pPr algn="ctr"/>
                <a:r>
                  <a:rPr lang="en-US" sz="1400" b="1"/>
                  <a:t>PIZZA AROMA, INC.</a:t>
                </a:r>
              </a:p>
              <a:p>
                <a:pPr algn="ctr"/>
                <a:r>
                  <a:rPr lang="en-US" sz="1400" b="1"/>
                  <a:t>Income Statement</a:t>
                </a:r>
              </a:p>
              <a:p>
                <a:pPr algn="ctr"/>
                <a:r>
                  <a:rPr lang="en-US" sz="1400" b="1"/>
                  <a:t>For the Month Ended September 30, 2013</a:t>
                </a:r>
              </a:p>
            </p:txBody>
          </p:sp>
          <p:grpSp>
            <p:nvGrpSpPr>
              <p:cNvPr id="56338" name="Group 14"/>
              <p:cNvGrpSpPr>
                <a:grpSpLocks/>
              </p:cNvGrpSpPr>
              <p:nvPr/>
            </p:nvGrpSpPr>
            <p:grpSpPr bwMode="auto">
              <a:xfrm>
                <a:off x="457200" y="2057400"/>
                <a:ext cx="3886200" cy="3108543"/>
                <a:chOff x="457200" y="2057400"/>
                <a:chExt cx="3886200" cy="3108543"/>
              </a:xfrm>
            </p:grpSpPr>
            <p:grpSp>
              <p:nvGrpSpPr>
                <p:cNvPr id="56339" name="Group 13"/>
                <p:cNvGrpSpPr>
                  <a:grpSpLocks/>
                </p:cNvGrpSpPr>
                <p:nvPr/>
              </p:nvGrpSpPr>
              <p:grpSpPr bwMode="auto">
                <a:xfrm>
                  <a:off x="457200" y="2057400"/>
                  <a:ext cx="3886200" cy="3108543"/>
                  <a:chOff x="457200" y="2057400"/>
                  <a:chExt cx="3886200" cy="3108543"/>
                </a:xfrm>
              </p:grpSpPr>
              <p:sp>
                <p:nvSpPr>
                  <p:cNvPr id="56341" name="TextBox 15"/>
                  <p:cNvSpPr txBox="1">
                    <a:spLocks noChangeArrowheads="1"/>
                  </p:cNvSpPr>
                  <p:nvPr/>
                </p:nvSpPr>
                <p:spPr bwMode="auto">
                  <a:xfrm>
                    <a:off x="457200" y="2057400"/>
                    <a:ext cx="3886200" cy="3108543"/>
                  </a:xfrm>
                  <a:prstGeom prst="rect">
                    <a:avLst/>
                  </a:prstGeom>
                  <a:noFill/>
                  <a:ln w="28575">
                    <a:solidFill>
                      <a:schemeClr val="tx1"/>
                    </a:solidFill>
                    <a:miter lim="800000"/>
                    <a:headEnd/>
                    <a:tailEnd/>
                  </a:ln>
                </p:spPr>
                <p:txBody>
                  <a:bodyPr>
                    <a:spAutoFit/>
                  </a:bodyPr>
                  <a:lstStyle/>
                  <a:p>
                    <a:r>
                      <a:rPr lang="en-US" sz="1400" b="1">
                        <a:solidFill>
                          <a:srgbClr val="FF6600"/>
                        </a:solidFill>
                      </a:rPr>
                      <a:t>Revenues</a:t>
                    </a:r>
                  </a:p>
                  <a:p>
                    <a:r>
                      <a:rPr lang="en-US" sz="1400"/>
                      <a:t>Pizza Revenue</a:t>
                    </a:r>
                  </a:p>
                  <a:p>
                    <a:r>
                      <a:rPr lang="en-US" sz="1400" b="1"/>
                      <a:t>Total Revenue</a:t>
                    </a:r>
                  </a:p>
                  <a:p>
                    <a:endParaRPr lang="en-US" sz="1400"/>
                  </a:p>
                  <a:p>
                    <a:r>
                      <a:rPr lang="en-US" sz="1400" b="1">
                        <a:solidFill>
                          <a:srgbClr val="FF6600"/>
                        </a:solidFill>
                      </a:rPr>
                      <a:t>Expenses</a:t>
                    </a:r>
                  </a:p>
                  <a:p>
                    <a:r>
                      <a:rPr lang="en-US" sz="1400"/>
                      <a:t>Supplies Expense</a:t>
                    </a:r>
                  </a:p>
                  <a:p>
                    <a:r>
                      <a:rPr lang="en-US" sz="1400"/>
                      <a:t>Wages Expense</a:t>
                    </a:r>
                  </a:p>
                  <a:p>
                    <a:r>
                      <a:rPr lang="en-US" sz="1400"/>
                      <a:t>Rent Expense</a:t>
                    </a:r>
                  </a:p>
                  <a:p>
                    <a:r>
                      <a:rPr lang="en-US" sz="1400"/>
                      <a:t>Utilities Expense</a:t>
                    </a:r>
                  </a:p>
                  <a:p>
                    <a:r>
                      <a:rPr lang="en-US" sz="1400"/>
                      <a:t>Insurance Expense</a:t>
                    </a:r>
                  </a:p>
                  <a:p>
                    <a:r>
                      <a:rPr lang="en-US" sz="1400"/>
                      <a:t>Advertising Expense</a:t>
                    </a:r>
                  </a:p>
                  <a:p>
                    <a:r>
                      <a:rPr lang="en-US" sz="1400"/>
                      <a:t>Income Tax Expense</a:t>
                    </a:r>
                  </a:p>
                  <a:p>
                    <a:r>
                      <a:rPr lang="en-US" sz="1400" b="1"/>
                      <a:t>Total Expenses</a:t>
                    </a:r>
                  </a:p>
                  <a:p>
                    <a:r>
                      <a:rPr lang="en-US" sz="1400" b="1">
                        <a:solidFill>
                          <a:srgbClr val="FF6600"/>
                        </a:solidFill>
                      </a:rPr>
                      <a:t>Net Income</a:t>
                    </a:r>
                  </a:p>
                </p:txBody>
              </p:sp>
              <p:sp>
                <p:nvSpPr>
                  <p:cNvPr id="56342" name="TextBox 16"/>
                  <p:cNvSpPr txBox="1">
                    <a:spLocks noChangeArrowheads="1"/>
                  </p:cNvSpPr>
                  <p:nvPr/>
                </p:nvSpPr>
                <p:spPr bwMode="auto">
                  <a:xfrm>
                    <a:off x="2895600" y="2057400"/>
                    <a:ext cx="1428750" cy="3108543"/>
                  </a:xfrm>
                  <a:prstGeom prst="rect">
                    <a:avLst/>
                  </a:prstGeom>
                  <a:noFill/>
                  <a:ln w="9525" cmpd="dbl">
                    <a:noFill/>
                    <a:miter lim="800000"/>
                    <a:headEnd/>
                    <a:tailEnd/>
                  </a:ln>
                </p:spPr>
                <p:txBody>
                  <a:bodyPr>
                    <a:spAutoFit/>
                  </a:bodyPr>
                  <a:lstStyle/>
                  <a:p>
                    <a:pPr algn="r"/>
                    <a:endParaRPr lang="en-US" sz="1400" u="sng"/>
                  </a:p>
                  <a:p>
                    <a:pPr algn="r"/>
                    <a:r>
                      <a:rPr lang="en-US" sz="1400" u="sng"/>
                      <a:t>$   12,000</a:t>
                    </a:r>
                  </a:p>
                  <a:p>
                    <a:pPr algn="r"/>
                    <a:r>
                      <a:rPr lang="en-US" sz="1400" b="1"/>
                      <a:t>  </a:t>
                    </a:r>
                    <a:r>
                      <a:rPr lang="en-US" sz="1400" b="1" u="sng"/>
                      <a:t>     12,000</a:t>
                    </a:r>
                  </a:p>
                  <a:p>
                    <a:pPr algn="r"/>
                    <a:endParaRPr lang="en-US" sz="1400"/>
                  </a:p>
                  <a:p>
                    <a:pPr algn="r"/>
                    <a:endParaRPr lang="en-US" sz="1400"/>
                  </a:p>
                  <a:p>
                    <a:pPr algn="r"/>
                    <a:r>
                      <a:rPr lang="en-US" sz="1400"/>
                      <a:t>5,000</a:t>
                    </a:r>
                  </a:p>
                  <a:p>
                    <a:pPr algn="r"/>
                    <a:r>
                      <a:rPr lang="en-US" sz="1400"/>
                      <a:t>2,000</a:t>
                    </a:r>
                  </a:p>
                  <a:p>
                    <a:pPr algn="r"/>
                    <a:r>
                      <a:rPr lang="en-US" sz="1400"/>
                      <a:t>1,500</a:t>
                    </a:r>
                  </a:p>
                  <a:p>
                    <a:pPr algn="r"/>
                    <a:r>
                      <a:rPr lang="en-US" sz="1400"/>
                      <a:t>600</a:t>
                    </a:r>
                  </a:p>
                  <a:p>
                    <a:pPr algn="r"/>
                    <a:r>
                      <a:rPr lang="en-US" sz="1400"/>
                      <a:t>300</a:t>
                    </a:r>
                  </a:p>
                  <a:p>
                    <a:pPr algn="r"/>
                    <a:r>
                      <a:rPr lang="en-US" sz="1400"/>
                      <a:t>100</a:t>
                    </a:r>
                  </a:p>
                  <a:p>
                    <a:pPr algn="r"/>
                    <a:r>
                      <a:rPr lang="en-US" sz="1400"/>
                      <a:t>     </a:t>
                    </a:r>
                    <a:r>
                      <a:rPr lang="en-US" sz="1400" u="sng"/>
                      <a:t>          500</a:t>
                    </a:r>
                  </a:p>
                  <a:p>
                    <a:pPr algn="r"/>
                    <a:r>
                      <a:rPr lang="en-US" sz="1400" b="1"/>
                      <a:t>  </a:t>
                    </a:r>
                    <a:r>
                      <a:rPr lang="en-US" sz="1400" b="1" u="sng"/>
                      <a:t>     10,000</a:t>
                    </a:r>
                  </a:p>
                  <a:p>
                    <a:pPr algn="r"/>
                    <a:r>
                      <a:rPr lang="en-US" sz="1400" b="1" u="sng">
                        <a:solidFill>
                          <a:srgbClr val="FF6600"/>
                        </a:solidFill>
                      </a:rPr>
                      <a:t>$     2,000</a:t>
                    </a:r>
                  </a:p>
                </p:txBody>
              </p:sp>
            </p:grpSp>
            <p:cxnSp>
              <p:nvCxnSpPr>
                <p:cNvPr id="15" name="Straight Connector 14"/>
                <p:cNvCxnSpPr/>
                <p:nvPr/>
              </p:nvCxnSpPr>
              <p:spPr>
                <a:xfrm>
                  <a:off x="3429000" y="5105206"/>
                  <a:ext cx="838200" cy="0"/>
                </a:xfrm>
                <a:prstGeom prst="line">
                  <a:avLst/>
                </a:prstGeom>
                <a:ln w="15875">
                  <a:solidFill>
                    <a:srgbClr val="FF6600"/>
                  </a:solidFill>
                </a:ln>
              </p:spPr>
              <p:style>
                <a:lnRef idx="1">
                  <a:schemeClr val="accent1"/>
                </a:lnRef>
                <a:fillRef idx="0">
                  <a:schemeClr val="accent1"/>
                </a:fillRef>
                <a:effectRef idx="0">
                  <a:schemeClr val="accent1"/>
                </a:effectRef>
                <a:fontRef idx="minor">
                  <a:schemeClr val="tx1"/>
                </a:fontRef>
              </p:style>
            </p:cxnSp>
          </p:grpSp>
        </p:grpSp>
      </p:grpSp>
      <p:grpSp>
        <p:nvGrpSpPr>
          <p:cNvPr id="56328" name="Group 34"/>
          <p:cNvGrpSpPr>
            <a:grpSpLocks/>
          </p:cNvGrpSpPr>
          <p:nvPr/>
        </p:nvGrpSpPr>
        <p:grpSpPr bwMode="auto">
          <a:xfrm>
            <a:off x="304800" y="4724400"/>
            <a:ext cx="4267200" cy="1716088"/>
            <a:chOff x="-5638800" y="3200400"/>
            <a:chExt cx="4267200" cy="1716107"/>
          </a:xfrm>
        </p:grpSpPr>
        <p:sp>
          <p:nvSpPr>
            <p:cNvPr id="56329" name="TextBox 33"/>
            <p:cNvSpPr txBox="1">
              <a:spLocks noChangeArrowheads="1"/>
            </p:cNvSpPr>
            <p:nvPr/>
          </p:nvSpPr>
          <p:spPr bwMode="auto">
            <a:xfrm>
              <a:off x="-5638800" y="4191000"/>
              <a:ext cx="4267200" cy="276999"/>
            </a:xfrm>
            <a:prstGeom prst="rect">
              <a:avLst/>
            </a:prstGeom>
            <a:solidFill>
              <a:srgbClr val="FFFF00"/>
            </a:solidFill>
            <a:ln w="9525">
              <a:noFill/>
              <a:miter lim="800000"/>
              <a:headEnd/>
              <a:tailEnd/>
            </a:ln>
          </p:spPr>
          <p:txBody>
            <a:bodyPr>
              <a:spAutoFit/>
            </a:bodyPr>
            <a:lstStyle/>
            <a:p>
              <a:endParaRPr lang="en-US" sz="1200"/>
            </a:p>
          </p:txBody>
        </p:sp>
        <p:grpSp>
          <p:nvGrpSpPr>
            <p:cNvPr id="56330" name="Group 17"/>
            <p:cNvGrpSpPr>
              <a:grpSpLocks/>
            </p:cNvGrpSpPr>
            <p:nvPr/>
          </p:nvGrpSpPr>
          <p:grpSpPr bwMode="auto">
            <a:xfrm>
              <a:off x="-5638800" y="3200400"/>
              <a:ext cx="4267200" cy="1716107"/>
              <a:chOff x="914400" y="1219200"/>
              <a:chExt cx="4267200" cy="1716107"/>
            </a:xfrm>
          </p:grpSpPr>
          <p:sp>
            <p:nvSpPr>
              <p:cNvPr id="56331" name="TextBox 18"/>
              <p:cNvSpPr txBox="1">
                <a:spLocks noChangeArrowheads="1"/>
              </p:cNvSpPr>
              <p:nvPr/>
            </p:nvSpPr>
            <p:spPr bwMode="auto">
              <a:xfrm>
                <a:off x="914400" y="1219200"/>
                <a:ext cx="4267200" cy="738664"/>
              </a:xfrm>
              <a:prstGeom prst="rect">
                <a:avLst/>
              </a:prstGeom>
              <a:solidFill>
                <a:srgbClr val="FFFFCC"/>
              </a:solidFill>
              <a:ln w="28575">
                <a:solidFill>
                  <a:schemeClr val="tx1"/>
                </a:solidFill>
                <a:miter lim="800000"/>
                <a:headEnd/>
                <a:tailEnd/>
              </a:ln>
            </p:spPr>
            <p:txBody>
              <a:bodyPr>
                <a:spAutoFit/>
              </a:bodyPr>
              <a:lstStyle/>
              <a:p>
                <a:pPr algn="ctr"/>
                <a:r>
                  <a:rPr lang="en-US" sz="1400" b="1"/>
                  <a:t>PIZZA AROMA, INC.</a:t>
                </a:r>
              </a:p>
              <a:p>
                <a:pPr algn="ctr"/>
                <a:r>
                  <a:rPr lang="en-US" sz="1400" b="1"/>
                  <a:t>Statement of Retained Earnings</a:t>
                </a:r>
              </a:p>
              <a:p>
                <a:pPr algn="ctr"/>
                <a:r>
                  <a:rPr lang="en-US" sz="1400" b="1"/>
                  <a:t>For the Month Ended September 30, 2013</a:t>
                </a:r>
              </a:p>
            </p:txBody>
          </p:sp>
          <p:sp>
            <p:nvSpPr>
              <p:cNvPr id="56332" name="TextBox 19"/>
              <p:cNvSpPr txBox="1">
                <a:spLocks noChangeArrowheads="1"/>
              </p:cNvSpPr>
              <p:nvPr/>
            </p:nvSpPr>
            <p:spPr bwMode="auto">
              <a:xfrm>
                <a:off x="914400" y="1981200"/>
                <a:ext cx="4267200" cy="954107"/>
              </a:xfrm>
              <a:prstGeom prst="rect">
                <a:avLst/>
              </a:prstGeom>
              <a:noFill/>
              <a:ln w="28575">
                <a:solidFill>
                  <a:schemeClr val="tx1"/>
                </a:solidFill>
                <a:miter lim="800000"/>
                <a:headEnd/>
                <a:tailEnd/>
              </a:ln>
            </p:spPr>
            <p:txBody>
              <a:bodyPr>
                <a:spAutoFit/>
              </a:bodyPr>
              <a:lstStyle/>
              <a:p>
                <a:r>
                  <a:rPr lang="en-US" sz="1400"/>
                  <a:t>Retained Earnings, Sept. 1, 2013</a:t>
                </a:r>
              </a:p>
              <a:p>
                <a:r>
                  <a:rPr lang="en-US" sz="1400"/>
                  <a:t>Add:  Net Income</a:t>
                </a:r>
              </a:p>
              <a:p>
                <a:r>
                  <a:rPr lang="en-US" sz="1400"/>
                  <a:t>Subtract:  Dividends</a:t>
                </a:r>
              </a:p>
              <a:p>
                <a:r>
                  <a:rPr lang="en-US" sz="1400"/>
                  <a:t>Retained Earnings, Sept. 30, 2013</a:t>
                </a:r>
              </a:p>
            </p:txBody>
          </p:sp>
          <p:sp>
            <p:nvSpPr>
              <p:cNvPr id="56333" name="TextBox 20"/>
              <p:cNvSpPr txBox="1">
                <a:spLocks noChangeArrowheads="1"/>
              </p:cNvSpPr>
              <p:nvPr/>
            </p:nvSpPr>
            <p:spPr bwMode="auto">
              <a:xfrm>
                <a:off x="3962400" y="1981200"/>
                <a:ext cx="1219200" cy="954107"/>
              </a:xfrm>
              <a:prstGeom prst="rect">
                <a:avLst/>
              </a:prstGeom>
              <a:noFill/>
              <a:ln w="9525">
                <a:noFill/>
                <a:miter lim="800000"/>
                <a:headEnd/>
                <a:tailEnd/>
              </a:ln>
            </p:spPr>
            <p:txBody>
              <a:bodyPr>
                <a:spAutoFit/>
              </a:bodyPr>
              <a:lstStyle/>
              <a:p>
                <a:pPr algn="r"/>
                <a:r>
                  <a:rPr lang="en-US" sz="1400"/>
                  <a:t>$            -   </a:t>
                </a:r>
              </a:p>
              <a:p>
                <a:pPr algn="r"/>
                <a:r>
                  <a:rPr lang="en-US" sz="1400"/>
                  <a:t>2,000</a:t>
                </a:r>
              </a:p>
              <a:p>
                <a:pPr algn="r"/>
                <a:r>
                  <a:rPr lang="en-US" sz="1400" u="sng"/>
                  <a:t>    (1,000)</a:t>
                </a:r>
              </a:p>
              <a:p>
                <a:pPr algn="r"/>
                <a:r>
                  <a:rPr lang="en-US" sz="1400" u="sng"/>
                  <a:t>$    1,000</a:t>
                </a:r>
              </a:p>
            </p:txBody>
          </p:sp>
          <p:cxnSp>
            <p:nvCxnSpPr>
              <p:cNvPr id="22" name="Straight Connector 21"/>
              <p:cNvCxnSpPr/>
              <p:nvPr/>
            </p:nvCxnSpPr>
            <p:spPr>
              <a:xfrm>
                <a:off x="4343400" y="2895619"/>
                <a:ext cx="76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301063"/>
                                        </p:tgtEl>
                                        <p:attrNameLst>
                                          <p:attrName>style.visibility</p:attrName>
                                        </p:attrNameLst>
                                      </p:cBhvr>
                                      <p:to>
                                        <p:strVal val="visible"/>
                                      </p:to>
                                    </p:set>
                                    <p:animEffect transition="in" filter="strips(downRight)">
                                      <p:cBhvr>
                                        <p:cTn id="7" dur="500"/>
                                        <p:tgtEl>
                                          <p:spTgt spid="30106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sz="3000" smtClean="0"/>
              <a:t>Relationships Among the Financial Statements</a:t>
            </a:r>
          </a:p>
        </p:txBody>
      </p:sp>
      <p:sp>
        <p:nvSpPr>
          <p:cNvPr id="58370" name="Text Box 6"/>
          <p:cNvSpPr txBox="1">
            <a:spLocks noChangeArrowheads="1"/>
          </p:cNvSpPr>
          <p:nvPr/>
        </p:nvSpPr>
        <p:spPr bwMode="auto">
          <a:xfrm>
            <a:off x="2514600" y="3581400"/>
            <a:ext cx="762000" cy="366713"/>
          </a:xfrm>
          <a:prstGeom prst="rect">
            <a:avLst/>
          </a:prstGeom>
          <a:noFill/>
          <a:ln w="9525">
            <a:noFill/>
            <a:miter lim="800000"/>
            <a:headEnd/>
            <a:tailEnd/>
          </a:ln>
        </p:spPr>
        <p:txBody>
          <a:bodyPr>
            <a:spAutoFit/>
          </a:bodyPr>
          <a:lstStyle/>
          <a:p>
            <a:pPr>
              <a:spcBef>
                <a:spcPct val="50000"/>
              </a:spcBef>
            </a:pPr>
            <a:r>
              <a:rPr lang="en-US"/>
              <a:t>     </a:t>
            </a:r>
          </a:p>
        </p:txBody>
      </p:sp>
      <p:sp>
        <p:nvSpPr>
          <p:cNvPr id="58371" name="Text Box 7"/>
          <p:cNvSpPr txBox="1">
            <a:spLocks noChangeArrowheads="1"/>
          </p:cNvSpPr>
          <p:nvPr/>
        </p:nvSpPr>
        <p:spPr bwMode="auto">
          <a:xfrm>
            <a:off x="3124200" y="5105400"/>
            <a:ext cx="609600" cy="366713"/>
          </a:xfrm>
          <a:prstGeom prst="rect">
            <a:avLst/>
          </a:prstGeom>
          <a:noFill/>
          <a:ln w="9525">
            <a:noFill/>
            <a:miter lim="800000"/>
            <a:headEnd/>
            <a:tailEnd/>
          </a:ln>
        </p:spPr>
        <p:txBody>
          <a:bodyPr>
            <a:spAutoFit/>
          </a:bodyPr>
          <a:lstStyle/>
          <a:p>
            <a:pPr>
              <a:spcBef>
                <a:spcPct val="50000"/>
              </a:spcBef>
            </a:pPr>
            <a:r>
              <a:rPr lang="en-US"/>
              <a:t>     </a:t>
            </a:r>
          </a:p>
        </p:txBody>
      </p:sp>
      <p:sp>
        <p:nvSpPr>
          <p:cNvPr id="58372" name="Text Box 9"/>
          <p:cNvSpPr txBox="1">
            <a:spLocks noChangeArrowheads="1"/>
          </p:cNvSpPr>
          <p:nvPr/>
        </p:nvSpPr>
        <p:spPr bwMode="auto">
          <a:xfrm>
            <a:off x="3005138" y="5500688"/>
            <a:ext cx="762000" cy="366712"/>
          </a:xfrm>
          <a:prstGeom prst="rect">
            <a:avLst/>
          </a:prstGeom>
          <a:noFill/>
          <a:ln w="9525">
            <a:noFill/>
            <a:miter lim="800000"/>
            <a:headEnd/>
            <a:tailEnd/>
          </a:ln>
        </p:spPr>
        <p:txBody>
          <a:bodyPr>
            <a:spAutoFit/>
          </a:bodyPr>
          <a:lstStyle/>
          <a:p>
            <a:pPr>
              <a:spcBef>
                <a:spcPct val="50000"/>
              </a:spcBef>
            </a:pPr>
            <a:r>
              <a:rPr lang="en-US"/>
              <a:t>      </a:t>
            </a:r>
          </a:p>
        </p:txBody>
      </p:sp>
      <p:sp>
        <p:nvSpPr>
          <p:cNvPr id="58373" name="Text Box 10"/>
          <p:cNvSpPr txBox="1">
            <a:spLocks noChangeArrowheads="1"/>
          </p:cNvSpPr>
          <p:nvPr/>
        </p:nvSpPr>
        <p:spPr bwMode="auto">
          <a:xfrm>
            <a:off x="5257800" y="5029200"/>
            <a:ext cx="685800" cy="366713"/>
          </a:xfrm>
          <a:prstGeom prst="rect">
            <a:avLst/>
          </a:prstGeom>
          <a:noFill/>
          <a:ln w="9525">
            <a:noFill/>
            <a:miter lim="800000"/>
            <a:headEnd/>
            <a:tailEnd/>
          </a:ln>
        </p:spPr>
        <p:txBody>
          <a:bodyPr>
            <a:spAutoFit/>
          </a:bodyPr>
          <a:lstStyle/>
          <a:p>
            <a:pPr>
              <a:spcBef>
                <a:spcPct val="50000"/>
              </a:spcBef>
            </a:pPr>
            <a:r>
              <a:rPr lang="en-US"/>
              <a:t>    </a:t>
            </a:r>
          </a:p>
        </p:txBody>
      </p:sp>
      <p:sp>
        <p:nvSpPr>
          <p:cNvPr id="58374" name="Text Box 12"/>
          <p:cNvSpPr>
            <a:spLocks noChangeArrowheads="1"/>
          </p:cNvSpPr>
          <p:nvPr/>
        </p:nvSpPr>
        <p:spPr bwMode="auto">
          <a:xfrm>
            <a:off x="228600" y="1752600"/>
            <a:ext cx="4419600" cy="2655888"/>
          </a:xfrm>
          <a:prstGeom prst="roundRect">
            <a:avLst>
              <a:gd name="adj" fmla="val 16667"/>
            </a:avLst>
          </a:prstGeom>
          <a:solidFill>
            <a:schemeClr val="accent1"/>
          </a:solidFill>
          <a:ln w="9525">
            <a:solidFill>
              <a:srgbClr val="0033CC"/>
            </a:solidFill>
            <a:miter lim="800000"/>
            <a:headEnd/>
            <a:tailEnd/>
          </a:ln>
        </p:spPr>
        <p:txBody>
          <a:bodyPr>
            <a:spAutoFit/>
          </a:bodyPr>
          <a:lstStyle/>
          <a:p>
            <a:pPr algn="ctr">
              <a:spcBef>
                <a:spcPct val="50000"/>
              </a:spcBef>
            </a:pPr>
            <a:r>
              <a:rPr lang="en-US" sz="3000" b="1">
                <a:solidFill>
                  <a:schemeClr val="bg1"/>
                </a:solidFill>
              </a:rPr>
              <a:t>  Ending Retained Earnings flows from the Statement of Retained Earnings to the Balance Sheet.</a:t>
            </a:r>
          </a:p>
        </p:txBody>
      </p:sp>
      <p:sp>
        <p:nvSpPr>
          <p:cNvPr id="58375" name="TextBox 17"/>
          <p:cNvSpPr txBox="1">
            <a:spLocks noChangeArrowheads="1"/>
          </p:cNvSpPr>
          <p:nvPr/>
        </p:nvSpPr>
        <p:spPr bwMode="auto">
          <a:xfrm>
            <a:off x="3143250" y="6019800"/>
            <a:ext cx="1219200" cy="369888"/>
          </a:xfrm>
          <a:prstGeom prst="rect">
            <a:avLst/>
          </a:prstGeom>
          <a:noFill/>
          <a:ln w="9525">
            <a:noFill/>
            <a:miter lim="800000"/>
            <a:headEnd/>
            <a:tailEnd/>
          </a:ln>
        </p:spPr>
        <p:txBody>
          <a:bodyPr>
            <a:spAutoFit/>
          </a:bodyPr>
          <a:lstStyle/>
          <a:p>
            <a:r>
              <a:rPr lang="en-US"/>
              <a:t>   </a:t>
            </a:r>
          </a:p>
        </p:txBody>
      </p:sp>
      <p:sp>
        <p:nvSpPr>
          <p:cNvPr id="58376" name="TextBox 19"/>
          <p:cNvSpPr txBox="1">
            <a:spLocks noChangeArrowheads="1"/>
          </p:cNvSpPr>
          <p:nvPr/>
        </p:nvSpPr>
        <p:spPr bwMode="auto">
          <a:xfrm>
            <a:off x="5334000" y="4324350"/>
            <a:ext cx="1371600" cy="381000"/>
          </a:xfrm>
          <a:prstGeom prst="rect">
            <a:avLst/>
          </a:prstGeom>
          <a:noFill/>
          <a:ln w="9525">
            <a:noFill/>
            <a:miter lim="800000"/>
            <a:headEnd/>
            <a:tailEnd/>
          </a:ln>
        </p:spPr>
        <p:txBody>
          <a:bodyPr>
            <a:spAutoFit/>
          </a:bodyPr>
          <a:lstStyle/>
          <a:p>
            <a:r>
              <a:rPr lang="en-US"/>
              <a:t>   </a:t>
            </a:r>
          </a:p>
        </p:txBody>
      </p:sp>
      <p:sp>
        <p:nvSpPr>
          <p:cNvPr id="13" name="Oval 12"/>
          <p:cNvSpPr/>
          <p:nvPr/>
        </p:nvSpPr>
        <p:spPr>
          <a:xfrm>
            <a:off x="533400" y="1905000"/>
            <a:ext cx="457200" cy="457200"/>
          </a:xfrm>
          <a:prstGeom prst="ellipse">
            <a:avLst/>
          </a:prstGeom>
          <a:solidFill>
            <a:schemeClr val="accent4">
              <a:lumMod val="75000"/>
            </a:schemeClr>
          </a:solidFill>
        </p:spPr>
        <p:style>
          <a:lnRef idx="3">
            <a:schemeClr val="lt1"/>
          </a:lnRef>
          <a:fillRef idx="1">
            <a:schemeClr val="accent2"/>
          </a:fillRef>
          <a:effectRef idx="1">
            <a:schemeClr val="accent2"/>
          </a:effectRef>
          <a:fontRef idx="minor">
            <a:schemeClr val="lt1"/>
          </a:fontRef>
        </p:style>
        <p:txBody>
          <a:bodyPr anchor="ctr"/>
          <a:lstStyle/>
          <a:p>
            <a:pPr algn="ctr">
              <a:defRPr/>
            </a:pPr>
            <a:r>
              <a:rPr lang="en-US" b="1" dirty="0"/>
              <a:t>2</a:t>
            </a:r>
          </a:p>
        </p:txBody>
      </p:sp>
      <p:grpSp>
        <p:nvGrpSpPr>
          <p:cNvPr id="58378" name="Group 13"/>
          <p:cNvGrpSpPr>
            <a:grpSpLocks/>
          </p:cNvGrpSpPr>
          <p:nvPr/>
        </p:nvGrpSpPr>
        <p:grpSpPr bwMode="auto">
          <a:xfrm>
            <a:off x="304800" y="4648200"/>
            <a:ext cx="4267200" cy="1724025"/>
            <a:chOff x="-5638800" y="3200400"/>
            <a:chExt cx="4267200" cy="1724799"/>
          </a:xfrm>
        </p:grpSpPr>
        <p:sp>
          <p:nvSpPr>
            <p:cNvPr id="58390" name="TextBox 14"/>
            <p:cNvSpPr txBox="1">
              <a:spLocks noChangeArrowheads="1"/>
            </p:cNvSpPr>
            <p:nvPr/>
          </p:nvSpPr>
          <p:spPr bwMode="auto">
            <a:xfrm>
              <a:off x="-5638800" y="4648200"/>
              <a:ext cx="4267200" cy="276999"/>
            </a:xfrm>
            <a:prstGeom prst="rect">
              <a:avLst/>
            </a:prstGeom>
            <a:solidFill>
              <a:srgbClr val="FFFF00"/>
            </a:solidFill>
            <a:ln w="9525">
              <a:noFill/>
              <a:miter lim="800000"/>
              <a:headEnd/>
              <a:tailEnd/>
            </a:ln>
          </p:spPr>
          <p:txBody>
            <a:bodyPr>
              <a:spAutoFit/>
            </a:bodyPr>
            <a:lstStyle/>
            <a:p>
              <a:endParaRPr lang="en-US" sz="1200"/>
            </a:p>
          </p:txBody>
        </p:sp>
        <p:grpSp>
          <p:nvGrpSpPr>
            <p:cNvPr id="58391" name="Group 17"/>
            <p:cNvGrpSpPr>
              <a:grpSpLocks/>
            </p:cNvGrpSpPr>
            <p:nvPr/>
          </p:nvGrpSpPr>
          <p:grpSpPr bwMode="auto">
            <a:xfrm>
              <a:off x="-5638800" y="3200400"/>
              <a:ext cx="4267200" cy="1716107"/>
              <a:chOff x="914400" y="1219200"/>
              <a:chExt cx="4267200" cy="1716107"/>
            </a:xfrm>
          </p:grpSpPr>
          <p:sp>
            <p:nvSpPr>
              <p:cNvPr id="58392" name="TextBox 17"/>
              <p:cNvSpPr txBox="1">
                <a:spLocks noChangeArrowheads="1"/>
              </p:cNvSpPr>
              <p:nvPr/>
            </p:nvSpPr>
            <p:spPr bwMode="auto">
              <a:xfrm>
                <a:off x="914400" y="1219200"/>
                <a:ext cx="4267200" cy="738664"/>
              </a:xfrm>
              <a:prstGeom prst="rect">
                <a:avLst/>
              </a:prstGeom>
              <a:solidFill>
                <a:srgbClr val="FFFFCC"/>
              </a:solidFill>
              <a:ln w="28575">
                <a:solidFill>
                  <a:schemeClr val="tx1"/>
                </a:solidFill>
                <a:miter lim="800000"/>
                <a:headEnd/>
                <a:tailEnd/>
              </a:ln>
            </p:spPr>
            <p:txBody>
              <a:bodyPr>
                <a:spAutoFit/>
              </a:bodyPr>
              <a:lstStyle/>
              <a:p>
                <a:pPr algn="ctr"/>
                <a:r>
                  <a:rPr lang="en-US" sz="1400" b="1"/>
                  <a:t>PIZZA AROMA, INC.</a:t>
                </a:r>
              </a:p>
              <a:p>
                <a:pPr algn="ctr"/>
                <a:r>
                  <a:rPr lang="en-US" sz="1400" b="1"/>
                  <a:t>Statement of Retained Earnings</a:t>
                </a:r>
              </a:p>
              <a:p>
                <a:pPr algn="ctr"/>
                <a:r>
                  <a:rPr lang="en-US" sz="1400" b="1"/>
                  <a:t>For the Month Ended September 30, 2013</a:t>
                </a:r>
              </a:p>
            </p:txBody>
          </p:sp>
          <p:sp>
            <p:nvSpPr>
              <p:cNvPr id="58393" name="TextBox 18"/>
              <p:cNvSpPr txBox="1">
                <a:spLocks noChangeArrowheads="1"/>
              </p:cNvSpPr>
              <p:nvPr/>
            </p:nvSpPr>
            <p:spPr bwMode="auto">
              <a:xfrm>
                <a:off x="914400" y="1981200"/>
                <a:ext cx="4267200" cy="954107"/>
              </a:xfrm>
              <a:prstGeom prst="rect">
                <a:avLst/>
              </a:prstGeom>
              <a:noFill/>
              <a:ln w="28575">
                <a:solidFill>
                  <a:schemeClr val="tx1"/>
                </a:solidFill>
                <a:miter lim="800000"/>
                <a:headEnd/>
                <a:tailEnd/>
              </a:ln>
            </p:spPr>
            <p:txBody>
              <a:bodyPr>
                <a:spAutoFit/>
              </a:bodyPr>
              <a:lstStyle/>
              <a:p>
                <a:r>
                  <a:rPr lang="en-US" sz="1400"/>
                  <a:t>Retained Earnings, Sept. 1, 2013</a:t>
                </a:r>
              </a:p>
              <a:p>
                <a:r>
                  <a:rPr lang="en-US" sz="1400"/>
                  <a:t>Add:  Net Income</a:t>
                </a:r>
              </a:p>
              <a:p>
                <a:r>
                  <a:rPr lang="en-US" sz="1400"/>
                  <a:t>Subtract:  Dividends</a:t>
                </a:r>
              </a:p>
              <a:p>
                <a:r>
                  <a:rPr lang="en-US" sz="1400"/>
                  <a:t>Retained Earnings, Sept. 30, 2013</a:t>
                </a:r>
              </a:p>
            </p:txBody>
          </p:sp>
          <p:sp>
            <p:nvSpPr>
              <p:cNvPr id="58394" name="TextBox 19"/>
              <p:cNvSpPr txBox="1">
                <a:spLocks noChangeArrowheads="1"/>
              </p:cNvSpPr>
              <p:nvPr/>
            </p:nvSpPr>
            <p:spPr bwMode="auto">
              <a:xfrm>
                <a:off x="3962400" y="1981200"/>
                <a:ext cx="1219200" cy="954107"/>
              </a:xfrm>
              <a:prstGeom prst="rect">
                <a:avLst/>
              </a:prstGeom>
              <a:noFill/>
              <a:ln w="9525">
                <a:noFill/>
                <a:miter lim="800000"/>
                <a:headEnd/>
                <a:tailEnd/>
              </a:ln>
            </p:spPr>
            <p:txBody>
              <a:bodyPr>
                <a:spAutoFit/>
              </a:bodyPr>
              <a:lstStyle/>
              <a:p>
                <a:pPr algn="r"/>
                <a:r>
                  <a:rPr lang="en-US" sz="1400"/>
                  <a:t>$            -   </a:t>
                </a:r>
              </a:p>
              <a:p>
                <a:pPr algn="r"/>
                <a:r>
                  <a:rPr lang="en-US" sz="1400"/>
                  <a:t>2,000</a:t>
                </a:r>
              </a:p>
              <a:p>
                <a:pPr algn="r"/>
                <a:r>
                  <a:rPr lang="en-US" sz="1400" u="sng"/>
                  <a:t>    (1,000)</a:t>
                </a:r>
              </a:p>
              <a:p>
                <a:pPr algn="r"/>
                <a:r>
                  <a:rPr lang="en-US" sz="1400" u="sng"/>
                  <a:t>$    1,000</a:t>
                </a:r>
              </a:p>
            </p:txBody>
          </p:sp>
          <p:cxnSp>
            <p:nvCxnSpPr>
              <p:cNvPr id="21" name="Straight Connector 20"/>
              <p:cNvCxnSpPr/>
              <p:nvPr/>
            </p:nvCxnSpPr>
            <p:spPr>
              <a:xfrm>
                <a:off x="4343400" y="2896353"/>
                <a:ext cx="76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8379" name="Group 36"/>
          <p:cNvGrpSpPr>
            <a:grpSpLocks/>
          </p:cNvGrpSpPr>
          <p:nvPr/>
        </p:nvGrpSpPr>
        <p:grpSpPr bwMode="auto">
          <a:xfrm>
            <a:off x="5029200" y="1295400"/>
            <a:ext cx="3817938" cy="3879850"/>
            <a:chOff x="9296400" y="762000"/>
            <a:chExt cx="3817620" cy="3879354"/>
          </a:xfrm>
        </p:grpSpPr>
        <p:grpSp>
          <p:nvGrpSpPr>
            <p:cNvPr id="58381" name="Group 35"/>
            <p:cNvGrpSpPr>
              <a:grpSpLocks/>
            </p:cNvGrpSpPr>
            <p:nvPr/>
          </p:nvGrpSpPr>
          <p:grpSpPr bwMode="auto">
            <a:xfrm>
              <a:off x="9296400" y="762000"/>
              <a:ext cx="3817620" cy="3879354"/>
              <a:chOff x="9296400" y="762000"/>
              <a:chExt cx="3817620" cy="3879354"/>
            </a:xfrm>
          </p:grpSpPr>
          <p:sp>
            <p:nvSpPr>
              <p:cNvPr id="58383" name="TextBox 34"/>
              <p:cNvSpPr txBox="1">
                <a:spLocks noChangeArrowheads="1"/>
              </p:cNvSpPr>
              <p:nvPr/>
            </p:nvSpPr>
            <p:spPr bwMode="auto">
              <a:xfrm>
                <a:off x="9304020" y="4000500"/>
                <a:ext cx="3810000" cy="215444"/>
              </a:xfrm>
              <a:prstGeom prst="rect">
                <a:avLst/>
              </a:prstGeom>
              <a:solidFill>
                <a:srgbClr val="FFFF00"/>
              </a:solidFill>
              <a:ln w="9525">
                <a:noFill/>
                <a:miter lim="800000"/>
                <a:headEnd/>
                <a:tailEnd/>
              </a:ln>
            </p:spPr>
            <p:txBody>
              <a:bodyPr>
                <a:spAutoFit/>
              </a:bodyPr>
              <a:lstStyle/>
              <a:p>
                <a:endParaRPr lang="en-US" sz="800"/>
              </a:p>
            </p:txBody>
          </p:sp>
          <p:grpSp>
            <p:nvGrpSpPr>
              <p:cNvPr id="58384" name="Group 21"/>
              <p:cNvGrpSpPr>
                <a:grpSpLocks/>
              </p:cNvGrpSpPr>
              <p:nvPr/>
            </p:nvGrpSpPr>
            <p:grpSpPr bwMode="auto">
              <a:xfrm>
                <a:off x="9296400" y="762000"/>
                <a:ext cx="3810000" cy="3879354"/>
                <a:chOff x="4343400" y="914400"/>
                <a:chExt cx="3810000" cy="3879354"/>
              </a:xfrm>
            </p:grpSpPr>
            <p:grpSp>
              <p:nvGrpSpPr>
                <p:cNvPr id="58385" name="Group 13"/>
                <p:cNvGrpSpPr>
                  <a:grpSpLocks/>
                </p:cNvGrpSpPr>
                <p:nvPr/>
              </p:nvGrpSpPr>
              <p:grpSpPr bwMode="auto">
                <a:xfrm>
                  <a:off x="4343400" y="914400"/>
                  <a:ext cx="3810000" cy="3879354"/>
                  <a:chOff x="4343400" y="914400"/>
                  <a:chExt cx="3810000" cy="3879354"/>
                </a:xfrm>
              </p:grpSpPr>
              <p:sp>
                <p:nvSpPr>
                  <p:cNvPr id="58387" name="TextBox 24"/>
                  <p:cNvSpPr txBox="1">
                    <a:spLocks noChangeArrowheads="1"/>
                  </p:cNvSpPr>
                  <p:nvPr/>
                </p:nvSpPr>
                <p:spPr bwMode="auto">
                  <a:xfrm>
                    <a:off x="4343400" y="914400"/>
                    <a:ext cx="3810000" cy="646331"/>
                  </a:xfrm>
                  <a:prstGeom prst="rect">
                    <a:avLst/>
                  </a:prstGeom>
                  <a:solidFill>
                    <a:srgbClr val="FFFFCC"/>
                  </a:solidFill>
                  <a:ln w="19050">
                    <a:solidFill>
                      <a:schemeClr val="tx1"/>
                    </a:solidFill>
                    <a:miter lim="800000"/>
                    <a:headEnd/>
                    <a:tailEnd/>
                  </a:ln>
                </p:spPr>
                <p:txBody>
                  <a:bodyPr>
                    <a:spAutoFit/>
                  </a:bodyPr>
                  <a:lstStyle/>
                  <a:p>
                    <a:pPr algn="ctr"/>
                    <a:r>
                      <a:rPr lang="en-US" sz="1200" b="1"/>
                      <a:t>PIZZA AROMA, INC.</a:t>
                    </a:r>
                  </a:p>
                  <a:p>
                    <a:pPr algn="ctr"/>
                    <a:r>
                      <a:rPr lang="en-US" sz="1200" b="1"/>
                      <a:t>Balance Sheet</a:t>
                    </a:r>
                  </a:p>
                  <a:p>
                    <a:pPr algn="ctr"/>
                    <a:r>
                      <a:rPr lang="en-US" sz="1200" b="1"/>
                      <a:t>At September 30, 2013</a:t>
                    </a:r>
                  </a:p>
                </p:txBody>
              </p:sp>
              <p:sp>
                <p:nvSpPr>
                  <p:cNvPr id="58388" name="TextBox 25"/>
                  <p:cNvSpPr txBox="1">
                    <a:spLocks noChangeArrowheads="1"/>
                  </p:cNvSpPr>
                  <p:nvPr/>
                </p:nvSpPr>
                <p:spPr bwMode="auto">
                  <a:xfrm>
                    <a:off x="4343400" y="1562100"/>
                    <a:ext cx="3810000" cy="3231654"/>
                  </a:xfrm>
                  <a:prstGeom prst="rect">
                    <a:avLst/>
                  </a:prstGeom>
                  <a:noFill/>
                  <a:ln w="19050">
                    <a:solidFill>
                      <a:schemeClr val="tx1"/>
                    </a:solidFill>
                    <a:miter lim="800000"/>
                    <a:headEnd/>
                    <a:tailEnd/>
                  </a:ln>
                </p:spPr>
                <p:txBody>
                  <a:bodyPr>
                    <a:spAutoFit/>
                  </a:bodyPr>
                  <a:lstStyle/>
                  <a:p>
                    <a:r>
                      <a:rPr lang="en-US" sz="1200" b="1">
                        <a:solidFill>
                          <a:srgbClr val="FF6600"/>
                        </a:solidFill>
                      </a:rPr>
                      <a:t>Assets</a:t>
                    </a:r>
                  </a:p>
                  <a:p>
                    <a:r>
                      <a:rPr lang="en-US" sz="1200"/>
                      <a:t>Cash</a:t>
                    </a:r>
                  </a:p>
                  <a:p>
                    <a:r>
                      <a:rPr lang="en-US" sz="1200"/>
                      <a:t>Accounts Receivable</a:t>
                    </a:r>
                  </a:p>
                  <a:p>
                    <a:r>
                      <a:rPr lang="en-US" sz="1200"/>
                      <a:t>Supplies</a:t>
                    </a:r>
                  </a:p>
                  <a:p>
                    <a:r>
                      <a:rPr lang="en-US" sz="1200"/>
                      <a:t>Equipment</a:t>
                    </a:r>
                  </a:p>
                  <a:p>
                    <a:r>
                      <a:rPr lang="en-US" sz="1200" b="1"/>
                      <a:t>Total Assets</a:t>
                    </a:r>
                  </a:p>
                  <a:p>
                    <a:endParaRPr lang="en-US" sz="1200"/>
                  </a:p>
                  <a:p>
                    <a:r>
                      <a:rPr lang="en-US" sz="1200" b="1">
                        <a:solidFill>
                          <a:srgbClr val="FF6600"/>
                        </a:solidFill>
                      </a:rPr>
                      <a:t>Liabilities</a:t>
                    </a:r>
                  </a:p>
                  <a:p>
                    <a:r>
                      <a:rPr lang="en-US" sz="1200"/>
                      <a:t>Accounts Payable</a:t>
                    </a:r>
                  </a:p>
                  <a:p>
                    <a:r>
                      <a:rPr lang="en-US" sz="1200"/>
                      <a:t>Notes Payable</a:t>
                    </a:r>
                  </a:p>
                  <a:p>
                    <a:r>
                      <a:rPr lang="en-US" sz="1200" b="1"/>
                      <a:t>Total Liabilities</a:t>
                    </a:r>
                  </a:p>
                  <a:p>
                    <a:endParaRPr lang="en-US" sz="1200"/>
                  </a:p>
                  <a:p>
                    <a:r>
                      <a:rPr lang="en-US" sz="1200" b="1">
                        <a:solidFill>
                          <a:srgbClr val="FF6600"/>
                        </a:solidFill>
                      </a:rPr>
                      <a:t>Stockholders’ Equity</a:t>
                    </a:r>
                  </a:p>
                  <a:p>
                    <a:r>
                      <a:rPr lang="en-US" sz="1200"/>
                      <a:t>Contributed Capital</a:t>
                    </a:r>
                  </a:p>
                  <a:p>
                    <a:r>
                      <a:rPr lang="en-US" sz="1200"/>
                      <a:t>Retained Earnings</a:t>
                    </a:r>
                  </a:p>
                  <a:p>
                    <a:r>
                      <a:rPr lang="en-US" sz="1200" b="1"/>
                      <a:t>Total Stockholders’ Equity</a:t>
                    </a:r>
                  </a:p>
                  <a:p>
                    <a:r>
                      <a:rPr lang="en-US" sz="1200" b="1"/>
                      <a:t>Total Liabilities and Stockholders’ Equity</a:t>
                    </a:r>
                    <a:endParaRPr lang="en-US" sz="1200"/>
                  </a:p>
                </p:txBody>
              </p:sp>
              <p:sp>
                <p:nvSpPr>
                  <p:cNvPr id="58389" name="TextBox 26"/>
                  <p:cNvSpPr txBox="1">
                    <a:spLocks noChangeArrowheads="1"/>
                  </p:cNvSpPr>
                  <p:nvPr/>
                </p:nvSpPr>
                <p:spPr bwMode="auto">
                  <a:xfrm>
                    <a:off x="7315200" y="1543050"/>
                    <a:ext cx="838200" cy="3231654"/>
                  </a:xfrm>
                  <a:prstGeom prst="rect">
                    <a:avLst/>
                  </a:prstGeom>
                  <a:noFill/>
                  <a:ln w="9525">
                    <a:noFill/>
                    <a:miter lim="800000"/>
                    <a:headEnd/>
                    <a:tailEnd/>
                  </a:ln>
                </p:spPr>
                <p:txBody>
                  <a:bodyPr>
                    <a:spAutoFit/>
                  </a:bodyPr>
                  <a:lstStyle/>
                  <a:p>
                    <a:pPr algn="r"/>
                    <a:endParaRPr lang="en-US" sz="1200"/>
                  </a:p>
                  <a:p>
                    <a:pPr algn="r"/>
                    <a:r>
                      <a:rPr lang="en-US" sz="1200"/>
                      <a:t>$ 14,000</a:t>
                    </a:r>
                  </a:p>
                  <a:p>
                    <a:pPr algn="r"/>
                    <a:r>
                      <a:rPr lang="en-US" sz="1200"/>
                      <a:t>1,000</a:t>
                    </a:r>
                  </a:p>
                  <a:p>
                    <a:pPr algn="r"/>
                    <a:r>
                      <a:rPr lang="en-US" sz="1200"/>
                      <a:t>3,000</a:t>
                    </a:r>
                  </a:p>
                  <a:p>
                    <a:pPr algn="r"/>
                    <a:r>
                      <a:rPr lang="en-US" sz="1200" u="sng"/>
                      <a:t>   40,000</a:t>
                    </a:r>
                  </a:p>
                  <a:p>
                    <a:pPr algn="r"/>
                    <a:r>
                      <a:rPr lang="en-US" sz="1200" b="1" u="sng"/>
                      <a:t>$ 58,000</a:t>
                    </a:r>
                  </a:p>
                  <a:p>
                    <a:pPr algn="r"/>
                    <a:endParaRPr lang="en-US" sz="1200"/>
                  </a:p>
                  <a:p>
                    <a:pPr algn="r"/>
                    <a:endParaRPr lang="en-US" sz="1200"/>
                  </a:p>
                  <a:p>
                    <a:pPr algn="r"/>
                    <a:r>
                      <a:rPr lang="en-US" sz="1200"/>
                      <a:t>$   7,000</a:t>
                    </a:r>
                  </a:p>
                  <a:p>
                    <a:pPr algn="r"/>
                    <a:r>
                      <a:rPr lang="en-US" sz="1200" u="sng"/>
                      <a:t>   20,000</a:t>
                    </a:r>
                  </a:p>
                  <a:p>
                    <a:pPr algn="r"/>
                    <a:r>
                      <a:rPr lang="en-US" sz="1200" b="1" u="sng"/>
                      <a:t>   27,000</a:t>
                    </a:r>
                  </a:p>
                  <a:p>
                    <a:pPr algn="r"/>
                    <a:endParaRPr lang="en-US" sz="1200"/>
                  </a:p>
                  <a:p>
                    <a:pPr algn="r"/>
                    <a:endParaRPr lang="en-US" sz="1200"/>
                  </a:p>
                  <a:p>
                    <a:pPr algn="r"/>
                    <a:r>
                      <a:rPr lang="en-US" sz="1200"/>
                      <a:t>30,000</a:t>
                    </a:r>
                  </a:p>
                  <a:p>
                    <a:pPr algn="r"/>
                    <a:r>
                      <a:rPr lang="en-US" sz="1200" u="sng"/>
                      <a:t>     1,000</a:t>
                    </a:r>
                  </a:p>
                  <a:p>
                    <a:pPr algn="r"/>
                    <a:r>
                      <a:rPr lang="en-US" sz="1200" b="1" u="sng"/>
                      <a:t>   31,000</a:t>
                    </a:r>
                  </a:p>
                  <a:p>
                    <a:pPr algn="r"/>
                    <a:r>
                      <a:rPr lang="en-US" sz="1200" b="1" u="sng"/>
                      <a:t>$ 58,000</a:t>
                    </a:r>
                  </a:p>
                </p:txBody>
              </p:sp>
            </p:grpSp>
            <p:cxnSp>
              <p:nvCxnSpPr>
                <p:cNvPr id="24" name="Straight Connector 23"/>
                <p:cNvCxnSpPr/>
                <p:nvPr/>
              </p:nvCxnSpPr>
              <p:spPr>
                <a:xfrm>
                  <a:off x="7467340" y="2714395"/>
                  <a:ext cx="609549"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4" name="Straight Connector 33"/>
            <p:cNvCxnSpPr/>
            <p:nvPr/>
          </p:nvCxnSpPr>
          <p:spPr>
            <a:xfrm>
              <a:off x="12420340" y="4571513"/>
              <a:ext cx="609549"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flipV="1">
            <a:off x="4572000" y="4648200"/>
            <a:ext cx="533400" cy="1600200"/>
          </a:xfrm>
          <a:prstGeom prst="straightConnector1">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up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z="3000" smtClean="0"/>
              <a:t>Relationships Among the Financial Statements</a:t>
            </a:r>
          </a:p>
        </p:txBody>
      </p:sp>
      <p:sp>
        <p:nvSpPr>
          <p:cNvPr id="60418" name="Text Box 6"/>
          <p:cNvSpPr txBox="1">
            <a:spLocks noChangeArrowheads="1"/>
          </p:cNvSpPr>
          <p:nvPr/>
        </p:nvSpPr>
        <p:spPr bwMode="auto">
          <a:xfrm>
            <a:off x="3005138" y="5410200"/>
            <a:ext cx="762000" cy="366713"/>
          </a:xfrm>
          <a:prstGeom prst="rect">
            <a:avLst/>
          </a:prstGeom>
          <a:noFill/>
          <a:ln w="9525">
            <a:noFill/>
            <a:miter lim="800000"/>
            <a:headEnd/>
            <a:tailEnd/>
          </a:ln>
        </p:spPr>
        <p:txBody>
          <a:bodyPr>
            <a:spAutoFit/>
          </a:bodyPr>
          <a:lstStyle/>
          <a:p>
            <a:pPr>
              <a:spcBef>
                <a:spcPct val="50000"/>
              </a:spcBef>
            </a:pPr>
            <a:r>
              <a:rPr lang="en-US"/>
              <a:t>      </a:t>
            </a:r>
          </a:p>
        </p:txBody>
      </p:sp>
      <p:sp>
        <p:nvSpPr>
          <p:cNvPr id="60419" name="Text Box 7"/>
          <p:cNvSpPr txBox="1">
            <a:spLocks noChangeArrowheads="1"/>
          </p:cNvSpPr>
          <p:nvPr/>
        </p:nvSpPr>
        <p:spPr bwMode="auto">
          <a:xfrm>
            <a:off x="5257800" y="4938713"/>
            <a:ext cx="685800" cy="366712"/>
          </a:xfrm>
          <a:prstGeom prst="rect">
            <a:avLst/>
          </a:prstGeom>
          <a:noFill/>
          <a:ln w="9525">
            <a:noFill/>
            <a:miter lim="800000"/>
            <a:headEnd/>
            <a:tailEnd/>
          </a:ln>
        </p:spPr>
        <p:txBody>
          <a:bodyPr>
            <a:spAutoFit/>
          </a:bodyPr>
          <a:lstStyle/>
          <a:p>
            <a:pPr>
              <a:spcBef>
                <a:spcPct val="50000"/>
              </a:spcBef>
            </a:pPr>
            <a:r>
              <a:rPr lang="en-US"/>
              <a:t>    </a:t>
            </a:r>
          </a:p>
        </p:txBody>
      </p:sp>
      <p:sp>
        <p:nvSpPr>
          <p:cNvPr id="60420" name="Text Box 10"/>
          <p:cNvSpPr txBox="1">
            <a:spLocks noChangeArrowheads="1"/>
          </p:cNvSpPr>
          <p:nvPr/>
        </p:nvSpPr>
        <p:spPr bwMode="auto">
          <a:xfrm>
            <a:off x="3276600" y="4633913"/>
            <a:ext cx="914400" cy="366712"/>
          </a:xfrm>
          <a:prstGeom prst="rect">
            <a:avLst/>
          </a:prstGeom>
          <a:noFill/>
          <a:ln w="9525">
            <a:noFill/>
            <a:miter lim="800000"/>
            <a:headEnd/>
            <a:tailEnd/>
          </a:ln>
        </p:spPr>
        <p:txBody>
          <a:bodyPr>
            <a:spAutoFit/>
          </a:bodyPr>
          <a:lstStyle/>
          <a:p>
            <a:pPr>
              <a:spcBef>
                <a:spcPct val="50000"/>
              </a:spcBef>
            </a:pPr>
            <a:r>
              <a:rPr lang="en-US"/>
              <a:t>       </a:t>
            </a:r>
          </a:p>
        </p:txBody>
      </p:sp>
      <p:sp>
        <p:nvSpPr>
          <p:cNvPr id="60421" name="Text Box 12"/>
          <p:cNvSpPr>
            <a:spLocks noChangeArrowheads="1"/>
          </p:cNvSpPr>
          <p:nvPr/>
        </p:nvSpPr>
        <p:spPr bwMode="auto">
          <a:xfrm>
            <a:off x="457200" y="5410200"/>
            <a:ext cx="8305800" cy="1055688"/>
          </a:xfrm>
          <a:prstGeom prst="roundRect">
            <a:avLst>
              <a:gd name="adj" fmla="val 16667"/>
            </a:avLst>
          </a:prstGeom>
          <a:solidFill>
            <a:schemeClr val="accent1"/>
          </a:solidFill>
          <a:ln w="9525">
            <a:solidFill>
              <a:srgbClr val="0033CC"/>
            </a:solidFill>
            <a:miter lim="800000"/>
            <a:headEnd/>
            <a:tailEnd/>
          </a:ln>
        </p:spPr>
        <p:txBody>
          <a:bodyPr>
            <a:spAutoFit/>
          </a:bodyPr>
          <a:lstStyle/>
          <a:p>
            <a:pPr algn="ctr">
              <a:spcBef>
                <a:spcPct val="50000"/>
              </a:spcBef>
            </a:pPr>
            <a:r>
              <a:rPr lang="en-US" sz="2800" b="1">
                <a:solidFill>
                  <a:schemeClr val="bg1"/>
                </a:solidFill>
              </a:rPr>
              <a:t>     Cash on the Balance Sheet and Cash at End of Year on the Statement of Cash Flows agree.</a:t>
            </a:r>
          </a:p>
        </p:txBody>
      </p:sp>
      <p:sp>
        <p:nvSpPr>
          <p:cNvPr id="60422" name="Text Box 15"/>
          <p:cNvSpPr txBox="1">
            <a:spLocks noChangeArrowheads="1"/>
          </p:cNvSpPr>
          <p:nvPr/>
        </p:nvSpPr>
        <p:spPr bwMode="auto">
          <a:xfrm>
            <a:off x="5257800" y="2519363"/>
            <a:ext cx="838200" cy="366712"/>
          </a:xfrm>
          <a:prstGeom prst="rect">
            <a:avLst/>
          </a:prstGeom>
          <a:noFill/>
          <a:ln w="9525">
            <a:noFill/>
            <a:miter lim="800000"/>
            <a:headEnd/>
            <a:tailEnd/>
          </a:ln>
        </p:spPr>
        <p:txBody>
          <a:bodyPr>
            <a:spAutoFit/>
          </a:bodyPr>
          <a:lstStyle/>
          <a:p>
            <a:pPr>
              <a:spcBef>
                <a:spcPct val="50000"/>
              </a:spcBef>
            </a:pPr>
            <a:r>
              <a:rPr lang="en-US"/>
              <a:t> </a:t>
            </a:r>
          </a:p>
        </p:txBody>
      </p:sp>
      <p:sp>
        <p:nvSpPr>
          <p:cNvPr id="60423" name="Text Box 4"/>
          <p:cNvSpPr txBox="1">
            <a:spLocks noChangeArrowheads="1"/>
          </p:cNvSpPr>
          <p:nvPr/>
        </p:nvSpPr>
        <p:spPr bwMode="auto">
          <a:xfrm>
            <a:off x="3733800" y="4481513"/>
            <a:ext cx="762000" cy="366712"/>
          </a:xfrm>
          <a:prstGeom prst="rect">
            <a:avLst/>
          </a:prstGeom>
          <a:noFill/>
          <a:ln w="9525">
            <a:noFill/>
            <a:miter lim="800000"/>
            <a:headEnd/>
            <a:tailEnd/>
          </a:ln>
        </p:spPr>
        <p:txBody>
          <a:bodyPr>
            <a:spAutoFit/>
          </a:bodyPr>
          <a:lstStyle/>
          <a:p>
            <a:pPr>
              <a:spcBef>
                <a:spcPct val="50000"/>
              </a:spcBef>
            </a:pPr>
            <a:r>
              <a:rPr lang="en-US"/>
              <a:t>     </a:t>
            </a:r>
          </a:p>
        </p:txBody>
      </p:sp>
      <p:sp>
        <p:nvSpPr>
          <p:cNvPr id="60424" name="Text Box 9"/>
          <p:cNvSpPr txBox="1">
            <a:spLocks noChangeArrowheads="1"/>
          </p:cNvSpPr>
          <p:nvPr/>
        </p:nvSpPr>
        <p:spPr bwMode="auto">
          <a:xfrm>
            <a:off x="5334000" y="1828800"/>
            <a:ext cx="685800" cy="366713"/>
          </a:xfrm>
          <a:prstGeom prst="rect">
            <a:avLst/>
          </a:prstGeom>
          <a:noFill/>
          <a:ln w="9525">
            <a:noFill/>
            <a:miter lim="800000"/>
            <a:headEnd/>
            <a:tailEnd/>
          </a:ln>
        </p:spPr>
        <p:txBody>
          <a:bodyPr>
            <a:spAutoFit/>
          </a:bodyPr>
          <a:lstStyle/>
          <a:p>
            <a:pPr>
              <a:spcBef>
                <a:spcPct val="50000"/>
              </a:spcBef>
            </a:pPr>
            <a:r>
              <a:rPr lang="en-US"/>
              <a:t>      </a:t>
            </a:r>
          </a:p>
        </p:txBody>
      </p:sp>
      <p:sp>
        <p:nvSpPr>
          <p:cNvPr id="60425" name="Text Box 5"/>
          <p:cNvSpPr txBox="1">
            <a:spLocks noChangeArrowheads="1"/>
          </p:cNvSpPr>
          <p:nvPr/>
        </p:nvSpPr>
        <p:spPr bwMode="auto">
          <a:xfrm>
            <a:off x="3962400" y="4800600"/>
            <a:ext cx="609600" cy="366713"/>
          </a:xfrm>
          <a:prstGeom prst="rect">
            <a:avLst/>
          </a:prstGeom>
          <a:noFill/>
          <a:ln w="9525">
            <a:noFill/>
            <a:miter lim="800000"/>
            <a:headEnd/>
            <a:tailEnd/>
          </a:ln>
        </p:spPr>
        <p:txBody>
          <a:bodyPr>
            <a:spAutoFit/>
          </a:bodyPr>
          <a:lstStyle/>
          <a:p>
            <a:pPr>
              <a:spcBef>
                <a:spcPct val="50000"/>
              </a:spcBef>
            </a:pPr>
            <a:r>
              <a:rPr lang="en-US"/>
              <a:t>     </a:t>
            </a:r>
          </a:p>
        </p:txBody>
      </p:sp>
      <p:sp>
        <p:nvSpPr>
          <p:cNvPr id="14" name="Oval 13"/>
          <p:cNvSpPr/>
          <p:nvPr/>
        </p:nvSpPr>
        <p:spPr>
          <a:xfrm>
            <a:off x="533400" y="5449888"/>
            <a:ext cx="457200" cy="457200"/>
          </a:xfrm>
          <a:prstGeom prst="ellipse">
            <a:avLst/>
          </a:prstGeom>
          <a:solidFill>
            <a:srgbClr val="00B050"/>
          </a:solidFill>
        </p:spPr>
        <p:style>
          <a:lnRef idx="3">
            <a:schemeClr val="lt1"/>
          </a:lnRef>
          <a:fillRef idx="1">
            <a:schemeClr val="accent2"/>
          </a:fillRef>
          <a:effectRef idx="1">
            <a:schemeClr val="accent2"/>
          </a:effectRef>
          <a:fontRef idx="minor">
            <a:schemeClr val="lt1"/>
          </a:fontRef>
        </p:style>
        <p:txBody>
          <a:bodyPr anchor="ctr"/>
          <a:lstStyle/>
          <a:p>
            <a:pPr algn="ctr">
              <a:defRPr/>
            </a:pPr>
            <a:r>
              <a:rPr lang="en-US" b="1" dirty="0"/>
              <a:t>3</a:t>
            </a:r>
          </a:p>
        </p:txBody>
      </p:sp>
      <p:grpSp>
        <p:nvGrpSpPr>
          <p:cNvPr id="60427" name="Group 14"/>
          <p:cNvGrpSpPr>
            <a:grpSpLocks/>
          </p:cNvGrpSpPr>
          <p:nvPr/>
        </p:nvGrpSpPr>
        <p:grpSpPr bwMode="auto">
          <a:xfrm>
            <a:off x="5105400" y="1143000"/>
            <a:ext cx="3811588" cy="3873500"/>
            <a:chOff x="9296400" y="762000"/>
            <a:chExt cx="3811361" cy="3873911"/>
          </a:xfrm>
        </p:grpSpPr>
        <p:grpSp>
          <p:nvGrpSpPr>
            <p:cNvPr id="60436" name="Group 35"/>
            <p:cNvGrpSpPr>
              <a:grpSpLocks/>
            </p:cNvGrpSpPr>
            <p:nvPr/>
          </p:nvGrpSpPr>
          <p:grpSpPr bwMode="auto">
            <a:xfrm>
              <a:off x="9296400" y="762000"/>
              <a:ext cx="3811361" cy="3873911"/>
              <a:chOff x="9296400" y="762000"/>
              <a:chExt cx="3811361" cy="3873911"/>
            </a:xfrm>
          </p:grpSpPr>
          <p:sp>
            <p:nvSpPr>
              <p:cNvPr id="60438" name="TextBox 18"/>
              <p:cNvSpPr txBox="1">
                <a:spLocks noChangeArrowheads="1"/>
              </p:cNvSpPr>
              <p:nvPr/>
            </p:nvSpPr>
            <p:spPr bwMode="auto">
              <a:xfrm>
                <a:off x="9296400" y="1600200"/>
                <a:ext cx="3810000" cy="215444"/>
              </a:xfrm>
              <a:prstGeom prst="rect">
                <a:avLst/>
              </a:prstGeom>
              <a:solidFill>
                <a:srgbClr val="FFFF00"/>
              </a:solidFill>
              <a:ln w="9525">
                <a:noFill/>
                <a:miter lim="800000"/>
                <a:headEnd/>
                <a:tailEnd/>
              </a:ln>
            </p:spPr>
            <p:txBody>
              <a:bodyPr>
                <a:spAutoFit/>
              </a:bodyPr>
              <a:lstStyle/>
              <a:p>
                <a:endParaRPr lang="en-US" sz="800"/>
              </a:p>
            </p:txBody>
          </p:sp>
          <p:grpSp>
            <p:nvGrpSpPr>
              <p:cNvPr id="60439" name="Group 21"/>
              <p:cNvGrpSpPr>
                <a:grpSpLocks/>
              </p:cNvGrpSpPr>
              <p:nvPr/>
            </p:nvGrpSpPr>
            <p:grpSpPr bwMode="auto">
              <a:xfrm>
                <a:off x="9296400" y="762000"/>
                <a:ext cx="3811361" cy="3873911"/>
                <a:chOff x="4343400" y="914400"/>
                <a:chExt cx="3811361" cy="3873911"/>
              </a:xfrm>
            </p:grpSpPr>
            <p:grpSp>
              <p:nvGrpSpPr>
                <p:cNvPr id="60440" name="Group 13"/>
                <p:cNvGrpSpPr>
                  <a:grpSpLocks/>
                </p:cNvGrpSpPr>
                <p:nvPr/>
              </p:nvGrpSpPr>
              <p:grpSpPr bwMode="auto">
                <a:xfrm>
                  <a:off x="4343400" y="914400"/>
                  <a:ext cx="3811361" cy="3873911"/>
                  <a:chOff x="4343400" y="914400"/>
                  <a:chExt cx="3811361" cy="3873911"/>
                </a:xfrm>
              </p:grpSpPr>
              <p:sp>
                <p:nvSpPr>
                  <p:cNvPr id="60442" name="TextBox 22"/>
                  <p:cNvSpPr txBox="1">
                    <a:spLocks noChangeArrowheads="1"/>
                  </p:cNvSpPr>
                  <p:nvPr/>
                </p:nvSpPr>
                <p:spPr bwMode="auto">
                  <a:xfrm>
                    <a:off x="4343400" y="914400"/>
                    <a:ext cx="3810000" cy="646331"/>
                  </a:xfrm>
                  <a:prstGeom prst="rect">
                    <a:avLst/>
                  </a:prstGeom>
                  <a:solidFill>
                    <a:srgbClr val="FFFFCC"/>
                  </a:solidFill>
                  <a:ln w="19050">
                    <a:solidFill>
                      <a:schemeClr val="tx1"/>
                    </a:solidFill>
                    <a:miter lim="800000"/>
                    <a:headEnd/>
                    <a:tailEnd/>
                  </a:ln>
                </p:spPr>
                <p:txBody>
                  <a:bodyPr>
                    <a:spAutoFit/>
                  </a:bodyPr>
                  <a:lstStyle/>
                  <a:p>
                    <a:pPr algn="ctr"/>
                    <a:r>
                      <a:rPr lang="en-US" sz="1200" b="1"/>
                      <a:t>PIZZA AROMA, INC.</a:t>
                    </a:r>
                  </a:p>
                  <a:p>
                    <a:pPr algn="ctr"/>
                    <a:r>
                      <a:rPr lang="en-US" sz="1200" b="1"/>
                      <a:t>Balance Sheet</a:t>
                    </a:r>
                  </a:p>
                  <a:p>
                    <a:pPr algn="ctr"/>
                    <a:r>
                      <a:rPr lang="en-US" sz="1200" b="1"/>
                      <a:t>At September 30, 2013</a:t>
                    </a:r>
                  </a:p>
                </p:txBody>
              </p:sp>
              <p:sp>
                <p:nvSpPr>
                  <p:cNvPr id="60443" name="TextBox 23"/>
                  <p:cNvSpPr txBox="1">
                    <a:spLocks noChangeArrowheads="1"/>
                  </p:cNvSpPr>
                  <p:nvPr/>
                </p:nvSpPr>
                <p:spPr bwMode="auto">
                  <a:xfrm>
                    <a:off x="4344761" y="1556657"/>
                    <a:ext cx="3810000" cy="3231654"/>
                  </a:xfrm>
                  <a:prstGeom prst="rect">
                    <a:avLst/>
                  </a:prstGeom>
                  <a:noFill/>
                  <a:ln w="19050">
                    <a:solidFill>
                      <a:schemeClr val="tx1"/>
                    </a:solidFill>
                    <a:miter lim="800000"/>
                    <a:headEnd/>
                    <a:tailEnd/>
                  </a:ln>
                </p:spPr>
                <p:txBody>
                  <a:bodyPr>
                    <a:spAutoFit/>
                  </a:bodyPr>
                  <a:lstStyle/>
                  <a:p>
                    <a:r>
                      <a:rPr lang="en-US" sz="1200" b="1">
                        <a:solidFill>
                          <a:srgbClr val="FF6600"/>
                        </a:solidFill>
                      </a:rPr>
                      <a:t>Assets</a:t>
                    </a:r>
                  </a:p>
                  <a:p>
                    <a:r>
                      <a:rPr lang="en-US" sz="1200"/>
                      <a:t>Cash</a:t>
                    </a:r>
                  </a:p>
                  <a:p>
                    <a:r>
                      <a:rPr lang="en-US" sz="1200"/>
                      <a:t>Accounts Receivable</a:t>
                    </a:r>
                  </a:p>
                  <a:p>
                    <a:r>
                      <a:rPr lang="en-US" sz="1200"/>
                      <a:t>Supplies</a:t>
                    </a:r>
                  </a:p>
                  <a:p>
                    <a:r>
                      <a:rPr lang="en-US" sz="1200"/>
                      <a:t>Equipment</a:t>
                    </a:r>
                  </a:p>
                  <a:p>
                    <a:r>
                      <a:rPr lang="en-US" sz="1200" b="1"/>
                      <a:t>Total Assets</a:t>
                    </a:r>
                  </a:p>
                  <a:p>
                    <a:endParaRPr lang="en-US" sz="1200"/>
                  </a:p>
                  <a:p>
                    <a:r>
                      <a:rPr lang="en-US" sz="1200" b="1">
                        <a:solidFill>
                          <a:srgbClr val="FF6600"/>
                        </a:solidFill>
                      </a:rPr>
                      <a:t>Liabilities</a:t>
                    </a:r>
                  </a:p>
                  <a:p>
                    <a:r>
                      <a:rPr lang="en-US" sz="1200"/>
                      <a:t>Accounts Payable</a:t>
                    </a:r>
                  </a:p>
                  <a:p>
                    <a:r>
                      <a:rPr lang="en-US" sz="1200"/>
                      <a:t>Notes Payable</a:t>
                    </a:r>
                  </a:p>
                  <a:p>
                    <a:r>
                      <a:rPr lang="en-US" sz="1200" b="1"/>
                      <a:t>Total Liabilities</a:t>
                    </a:r>
                  </a:p>
                  <a:p>
                    <a:endParaRPr lang="en-US" sz="1200"/>
                  </a:p>
                  <a:p>
                    <a:r>
                      <a:rPr lang="en-US" sz="1200" b="1">
                        <a:solidFill>
                          <a:srgbClr val="FF6600"/>
                        </a:solidFill>
                      </a:rPr>
                      <a:t>Stockholders’ Equity</a:t>
                    </a:r>
                  </a:p>
                  <a:p>
                    <a:r>
                      <a:rPr lang="en-US" sz="1200"/>
                      <a:t>Contributed Capital</a:t>
                    </a:r>
                  </a:p>
                  <a:p>
                    <a:r>
                      <a:rPr lang="en-US" sz="1200"/>
                      <a:t>Retained Earnings</a:t>
                    </a:r>
                  </a:p>
                  <a:p>
                    <a:r>
                      <a:rPr lang="en-US" sz="1200" b="1"/>
                      <a:t>Total Stockholders’ Equity</a:t>
                    </a:r>
                  </a:p>
                  <a:p>
                    <a:r>
                      <a:rPr lang="en-US" sz="1200" b="1"/>
                      <a:t>Total Liabilities and Stockholders’ Equity</a:t>
                    </a:r>
                    <a:endParaRPr lang="en-US" sz="1200"/>
                  </a:p>
                </p:txBody>
              </p:sp>
              <p:sp>
                <p:nvSpPr>
                  <p:cNvPr id="60444" name="TextBox 24"/>
                  <p:cNvSpPr txBox="1">
                    <a:spLocks noChangeArrowheads="1"/>
                  </p:cNvSpPr>
                  <p:nvPr/>
                </p:nvSpPr>
                <p:spPr bwMode="auto">
                  <a:xfrm>
                    <a:off x="7315200" y="1543050"/>
                    <a:ext cx="838200" cy="3231654"/>
                  </a:xfrm>
                  <a:prstGeom prst="rect">
                    <a:avLst/>
                  </a:prstGeom>
                  <a:noFill/>
                  <a:ln w="9525">
                    <a:noFill/>
                    <a:miter lim="800000"/>
                    <a:headEnd/>
                    <a:tailEnd/>
                  </a:ln>
                </p:spPr>
                <p:txBody>
                  <a:bodyPr>
                    <a:spAutoFit/>
                  </a:bodyPr>
                  <a:lstStyle/>
                  <a:p>
                    <a:pPr algn="r"/>
                    <a:endParaRPr lang="en-US" sz="1200"/>
                  </a:p>
                  <a:p>
                    <a:pPr algn="r"/>
                    <a:r>
                      <a:rPr lang="en-US" sz="1200"/>
                      <a:t>$ 14,000</a:t>
                    </a:r>
                  </a:p>
                  <a:p>
                    <a:pPr algn="r"/>
                    <a:r>
                      <a:rPr lang="en-US" sz="1200"/>
                      <a:t>1,000</a:t>
                    </a:r>
                  </a:p>
                  <a:p>
                    <a:pPr algn="r"/>
                    <a:r>
                      <a:rPr lang="en-US" sz="1200"/>
                      <a:t>3,000</a:t>
                    </a:r>
                  </a:p>
                  <a:p>
                    <a:pPr algn="r"/>
                    <a:r>
                      <a:rPr lang="en-US" sz="1200" u="sng"/>
                      <a:t>   40,000</a:t>
                    </a:r>
                  </a:p>
                  <a:p>
                    <a:pPr algn="r"/>
                    <a:r>
                      <a:rPr lang="en-US" sz="1200" b="1" u="sng"/>
                      <a:t>$ 58,000</a:t>
                    </a:r>
                  </a:p>
                  <a:p>
                    <a:pPr algn="r"/>
                    <a:endParaRPr lang="en-US" sz="1200"/>
                  </a:p>
                  <a:p>
                    <a:pPr algn="r"/>
                    <a:endParaRPr lang="en-US" sz="1200"/>
                  </a:p>
                  <a:p>
                    <a:pPr algn="r"/>
                    <a:r>
                      <a:rPr lang="en-US" sz="1200"/>
                      <a:t>$   7,000</a:t>
                    </a:r>
                  </a:p>
                  <a:p>
                    <a:pPr algn="r"/>
                    <a:r>
                      <a:rPr lang="en-US" sz="1200" u="sng"/>
                      <a:t>   20,000</a:t>
                    </a:r>
                  </a:p>
                  <a:p>
                    <a:pPr algn="r"/>
                    <a:r>
                      <a:rPr lang="en-US" sz="1200" b="1" u="sng"/>
                      <a:t>   27,000</a:t>
                    </a:r>
                  </a:p>
                  <a:p>
                    <a:pPr algn="r"/>
                    <a:endParaRPr lang="en-US" sz="1200"/>
                  </a:p>
                  <a:p>
                    <a:pPr algn="r"/>
                    <a:endParaRPr lang="en-US" sz="1200"/>
                  </a:p>
                  <a:p>
                    <a:pPr algn="r"/>
                    <a:r>
                      <a:rPr lang="en-US" sz="1200"/>
                      <a:t>30,000</a:t>
                    </a:r>
                  </a:p>
                  <a:p>
                    <a:pPr algn="r"/>
                    <a:r>
                      <a:rPr lang="en-US" sz="1200" u="sng"/>
                      <a:t>     1,000</a:t>
                    </a:r>
                  </a:p>
                  <a:p>
                    <a:pPr algn="r"/>
                    <a:r>
                      <a:rPr lang="en-US" sz="1200" b="1" u="sng"/>
                      <a:t>   31,000</a:t>
                    </a:r>
                  </a:p>
                  <a:p>
                    <a:pPr algn="r"/>
                    <a:r>
                      <a:rPr lang="en-US" sz="1200" b="1" u="sng"/>
                      <a:t>$ 58,000</a:t>
                    </a:r>
                  </a:p>
                </p:txBody>
              </p:sp>
            </p:grpSp>
            <p:cxnSp>
              <p:nvCxnSpPr>
                <p:cNvPr id="22" name="Straight Connector 21"/>
                <p:cNvCxnSpPr/>
                <p:nvPr/>
              </p:nvCxnSpPr>
              <p:spPr>
                <a:xfrm>
                  <a:off x="7467414" y="2714816"/>
                  <a:ext cx="60956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p:nvPr/>
          </p:nvCxnSpPr>
          <p:spPr>
            <a:xfrm>
              <a:off x="12420414" y="4572404"/>
              <a:ext cx="60956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428" name="Group 32"/>
          <p:cNvGrpSpPr>
            <a:grpSpLocks/>
          </p:cNvGrpSpPr>
          <p:nvPr/>
        </p:nvGrpSpPr>
        <p:grpSpPr bwMode="auto">
          <a:xfrm>
            <a:off x="228600" y="1600200"/>
            <a:ext cx="4572000" cy="3622675"/>
            <a:chOff x="-5410200" y="914400"/>
            <a:chExt cx="4572000" cy="3622312"/>
          </a:xfrm>
        </p:grpSpPr>
        <p:sp>
          <p:nvSpPr>
            <p:cNvPr id="60430" name="TextBox 31"/>
            <p:cNvSpPr txBox="1">
              <a:spLocks noChangeArrowheads="1"/>
            </p:cNvSpPr>
            <p:nvPr/>
          </p:nvSpPr>
          <p:spPr bwMode="auto">
            <a:xfrm>
              <a:off x="-5410200" y="4191000"/>
              <a:ext cx="4572000" cy="215444"/>
            </a:xfrm>
            <a:prstGeom prst="rect">
              <a:avLst/>
            </a:prstGeom>
            <a:solidFill>
              <a:srgbClr val="FFFF00"/>
            </a:solidFill>
            <a:ln w="9525">
              <a:noFill/>
              <a:miter lim="800000"/>
              <a:headEnd/>
              <a:tailEnd/>
            </a:ln>
          </p:spPr>
          <p:txBody>
            <a:bodyPr>
              <a:spAutoFit/>
            </a:bodyPr>
            <a:lstStyle/>
            <a:p>
              <a:endParaRPr lang="en-US" sz="800"/>
            </a:p>
          </p:txBody>
        </p:sp>
        <p:grpSp>
          <p:nvGrpSpPr>
            <p:cNvPr id="60431" name="Group 25"/>
            <p:cNvGrpSpPr>
              <a:grpSpLocks/>
            </p:cNvGrpSpPr>
            <p:nvPr/>
          </p:nvGrpSpPr>
          <p:grpSpPr bwMode="auto">
            <a:xfrm>
              <a:off x="-5410200" y="914400"/>
              <a:ext cx="4572000" cy="3622312"/>
              <a:chOff x="381000" y="1447800"/>
              <a:chExt cx="4572000" cy="3622312"/>
            </a:xfrm>
          </p:grpSpPr>
          <p:sp>
            <p:nvSpPr>
              <p:cNvPr id="60432" name="TextBox 26"/>
              <p:cNvSpPr txBox="1">
                <a:spLocks noChangeArrowheads="1"/>
              </p:cNvSpPr>
              <p:nvPr/>
            </p:nvSpPr>
            <p:spPr bwMode="auto">
              <a:xfrm>
                <a:off x="381000" y="1447800"/>
                <a:ext cx="4572000" cy="646331"/>
              </a:xfrm>
              <a:prstGeom prst="rect">
                <a:avLst/>
              </a:prstGeom>
              <a:solidFill>
                <a:srgbClr val="FFFFCC"/>
              </a:solidFill>
              <a:ln w="19050">
                <a:solidFill>
                  <a:schemeClr val="tx1"/>
                </a:solidFill>
                <a:miter lim="800000"/>
                <a:headEnd/>
                <a:tailEnd/>
              </a:ln>
            </p:spPr>
            <p:txBody>
              <a:bodyPr>
                <a:spAutoFit/>
              </a:bodyPr>
              <a:lstStyle/>
              <a:p>
                <a:pPr algn="ctr"/>
                <a:r>
                  <a:rPr lang="en-US" sz="1200" b="1"/>
                  <a:t>PIZZA AROMA, INC.</a:t>
                </a:r>
              </a:p>
              <a:p>
                <a:pPr algn="ctr"/>
                <a:r>
                  <a:rPr lang="en-US" sz="1200" b="1"/>
                  <a:t>Statement of Cash Flows</a:t>
                </a:r>
              </a:p>
              <a:p>
                <a:pPr algn="ctr"/>
                <a:r>
                  <a:rPr lang="en-US" sz="1200" b="1"/>
                  <a:t>For the Month Ended September 30, 2013</a:t>
                </a:r>
              </a:p>
            </p:txBody>
          </p:sp>
          <p:sp>
            <p:nvSpPr>
              <p:cNvPr id="60433" name="TextBox 27"/>
              <p:cNvSpPr txBox="1">
                <a:spLocks noChangeArrowheads="1"/>
              </p:cNvSpPr>
              <p:nvPr/>
            </p:nvSpPr>
            <p:spPr bwMode="auto">
              <a:xfrm>
                <a:off x="381000" y="2097314"/>
                <a:ext cx="4572000" cy="2862322"/>
              </a:xfrm>
              <a:prstGeom prst="rect">
                <a:avLst/>
              </a:prstGeom>
              <a:noFill/>
              <a:ln w="19050">
                <a:solidFill>
                  <a:schemeClr val="tx1"/>
                </a:solidFill>
                <a:miter lim="800000"/>
                <a:headEnd/>
                <a:tailEnd/>
              </a:ln>
            </p:spPr>
            <p:txBody>
              <a:bodyPr>
                <a:spAutoFit/>
              </a:bodyPr>
              <a:lstStyle/>
              <a:p>
                <a:r>
                  <a:rPr lang="en-US" sz="1200" b="1">
                    <a:solidFill>
                      <a:srgbClr val="FF6600"/>
                    </a:solidFill>
                  </a:rPr>
                  <a:t>Cash Flows from Operating Activities</a:t>
                </a:r>
              </a:p>
              <a:p>
                <a:r>
                  <a:rPr lang="en-US" sz="1200"/>
                  <a:t>Cash received from customers</a:t>
                </a:r>
              </a:p>
              <a:p>
                <a:r>
                  <a:rPr lang="en-US" sz="1200"/>
                  <a:t>Cash paid to employees and suppliers</a:t>
                </a:r>
              </a:p>
              <a:p>
                <a:r>
                  <a:rPr lang="en-US" sz="1200" b="1"/>
                  <a:t>Cash Provided by Operating Activities</a:t>
                </a:r>
              </a:p>
              <a:p>
                <a:r>
                  <a:rPr lang="en-US" sz="1200" b="1">
                    <a:solidFill>
                      <a:srgbClr val="FF6600"/>
                    </a:solidFill>
                  </a:rPr>
                  <a:t>Cash Flows from Investing Activities</a:t>
                </a:r>
              </a:p>
              <a:p>
                <a:r>
                  <a:rPr lang="en-US" sz="1200"/>
                  <a:t>Cash used to buy equipment</a:t>
                </a:r>
              </a:p>
              <a:p>
                <a:r>
                  <a:rPr lang="en-US" sz="1200" b="1"/>
                  <a:t>Cash Used in Investing Activities</a:t>
                </a:r>
              </a:p>
              <a:p>
                <a:r>
                  <a:rPr lang="en-US" sz="1200" b="1">
                    <a:solidFill>
                      <a:srgbClr val="FF6600"/>
                    </a:solidFill>
                  </a:rPr>
                  <a:t>Cash Flows from Financing Activities</a:t>
                </a:r>
              </a:p>
              <a:p>
                <a:r>
                  <a:rPr lang="en-US" sz="1200"/>
                  <a:t>Capital contributed by stockholders</a:t>
                </a:r>
              </a:p>
              <a:p>
                <a:r>
                  <a:rPr lang="en-US" sz="1200"/>
                  <a:t>Cash dividends paid to stockholders</a:t>
                </a:r>
              </a:p>
              <a:p>
                <a:r>
                  <a:rPr lang="en-US" sz="1200"/>
                  <a:t>Cash borrowed from the bank</a:t>
                </a:r>
              </a:p>
              <a:p>
                <a:r>
                  <a:rPr lang="en-US" sz="1200" b="1"/>
                  <a:t>Cash Provided by Financing Activities</a:t>
                </a:r>
              </a:p>
              <a:p>
                <a:r>
                  <a:rPr lang="en-US" sz="1200" b="1">
                    <a:solidFill>
                      <a:srgbClr val="FF6600"/>
                    </a:solidFill>
                  </a:rPr>
                  <a:t>Change in Cash</a:t>
                </a:r>
              </a:p>
              <a:p>
                <a:r>
                  <a:rPr lang="en-US" sz="1200" b="1"/>
                  <a:t>Beginning Cash Balance, Sept. 1, 2013</a:t>
                </a:r>
              </a:p>
              <a:p>
                <a:r>
                  <a:rPr lang="en-US" sz="1200" b="1"/>
                  <a:t>Ending Cash Balance, Sept. 30, 2013</a:t>
                </a:r>
              </a:p>
            </p:txBody>
          </p:sp>
          <p:sp>
            <p:nvSpPr>
              <p:cNvPr id="60434" name="TextBox 28"/>
              <p:cNvSpPr txBox="1">
                <a:spLocks noChangeArrowheads="1"/>
              </p:cNvSpPr>
              <p:nvPr/>
            </p:nvSpPr>
            <p:spPr bwMode="auto">
              <a:xfrm>
                <a:off x="3487057" y="2115457"/>
                <a:ext cx="1447800" cy="2954655"/>
              </a:xfrm>
              <a:prstGeom prst="rect">
                <a:avLst/>
              </a:prstGeom>
              <a:noFill/>
              <a:ln w="9525">
                <a:noFill/>
                <a:miter lim="800000"/>
                <a:headEnd/>
                <a:tailEnd/>
              </a:ln>
            </p:spPr>
            <p:txBody>
              <a:bodyPr>
                <a:spAutoFit/>
              </a:bodyPr>
              <a:lstStyle/>
              <a:p>
                <a:pPr algn="r"/>
                <a:endParaRPr lang="en-US" sz="1200"/>
              </a:p>
              <a:p>
                <a:pPr algn="r"/>
                <a:r>
                  <a:rPr lang="en-US" sz="1200"/>
                  <a:t>$   11,000</a:t>
                </a:r>
              </a:p>
              <a:p>
                <a:pPr algn="r"/>
                <a:r>
                  <a:rPr lang="en-US" sz="1200" u="sng"/>
                  <a:t>     (6,000)</a:t>
                </a:r>
              </a:p>
              <a:p>
                <a:pPr algn="r"/>
                <a:r>
                  <a:rPr lang="en-US" sz="1200" b="1" u="sng"/>
                  <a:t>       5,000</a:t>
                </a:r>
              </a:p>
              <a:p>
                <a:pPr algn="r"/>
                <a:endParaRPr lang="en-US" sz="1200"/>
              </a:p>
              <a:p>
                <a:pPr algn="r"/>
                <a:r>
                  <a:rPr lang="en-US" sz="1200" u="sng"/>
                  <a:t>   (40,000)</a:t>
                </a:r>
              </a:p>
              <a:p>
                <a:pPr algn="r"/>
                <a:r>
                  <a:rPr lang="en-US" sz="1200" b="1" u="sng"/>
                  <a:t>   (40,000)</a:t>
                </a:r>
              </a:p>
              <a:p>
                <a:pPr algn="r"/>
                <a:endParaRPr lang="en-US" sz="1200"/>
              </a:p>
              <a:p>
                <a:pPr algn="r"/>
                <a:r>
                  <a:rPr lang="en-US" sz="1200"/>
                  <a:t>30,000</a:t>
                </a:r>
              </a:p>
              <a:p>
                <a:pPr algn="r"/>
                <a:r>
                  <a:rPr lang="en-US" sz="1200"/>
                  <a:t>(1,000)</a:t>
                </a:r>
              </a:p>
              <a:p>
                <a:pPr algn="r"/>
                <a:r>
                  <a:rPr lang="en-US" sz="1200" u="sng"/>
                  <a:t>     20,000</a:t>
                </a:r>
              </a:p>
              <a:p>
                <a:pPr algn="r"/>
                <a:r>
                  <a:rPr lang="en-US" sz="1200" b="1" u="sng"/>
                  <a:t>     49,000</a:t>
                </a:r>
              </a:p>
              <a:p>
                <a:pPr algn="r"/>
                <a:r>
                  <a:rPr lang="en-US" sz="1200" b="1">
                    <a:solidFill>
                      <a:srgbClr val="FF6600"/>
                    </a:solidFill>
                  </a:rPr>
                  <a:t>14,000</a:t>
                </a:r>
              </a:p>
              <a:p>
                <a:pPr algn="r"/>
                <a:r>
                  <a:rPr lang="en-US" sz="1200" b="1" u="sng"/>
                  <a:t>               -</a:t>
                </a:r>
              </a:p>
              <a:p>
                <a:pPr algn="r"/>
                <a:r>
                  <a:rPr lang="en-US" sz="1200" b="1" u="sng"/>
                  <a:t>$   14,000</a:t>
                </a:r>
              </a:p>
            </p:txBody>
          </p:sp>
          <p:cxnSp>
            <p:nvCxnSpPr>
              <p:cNvPr id="30" name="Straight Connector 29"/>
              <p:cNvCxnSpPr/>
              <p:nvPr/>
            </p:nvCxnSpPr>
            <p:spPr>
              <a:xfrm>
                <a:off x="4194175" y="491614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6" name="Straight Arrow Connector 15"/>
          <p:cNvCxnSpPr/>
          <p:nvPr/>
        </p:nvCxnSpPr>
        <p:spPr>
          <a:xfrm rot="5400000" flipH="1" flipV="1">
            <a:off x="3505200" y="3352800"/>
            <a:ext cx="2895600" cy="3048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upRight)">
                                      <p:cBhvr>
                                        <p:cTn id="7" dur="500"/>
                                        <p:tgtEl>
                                          <p:spTgt spid="1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smtClean="0"/>
              <a:t>Learning Objective 1-3</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Explain how financial statements are used by decision makers.</a:t>
            </a:r>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sz="3500" smtClean="0"/>
              <a:t>Using Financial Statements</a:t>
            </a:r>
          </a:p>
        </p:txBody>
      </p:sp>
      <p:sp>
        <p:nvSpPr>
          <p:cNvPr id="64514" name="Text Box 5"/>
          <p:cNvSpPr txBox="1">
            <a:spLocks noChangeArrowheads="1"/>
          </p:cNvSpPr>
          <p:nvPr/>
        </p:nvSpPr>
        <p:spPr bwMode="auto">
          <a:xfrm>
            <a:off x="609600" y="1452563"/>
            <a:ext cx="3352800" cy="528637"/>
          </a:xfrm>
          <a:prstGeom prst="rect">
            <a:avLst/>
          </a:prstGeom>
          <a:solidFill>
            <a:schemeClr val="accent1"/>
          </a:solidFill>
          <a:ln w="9525">
            <a:solidFill>
              <a:srgbClr val="0033CC"/>
            </a:solidFill>
            <a:miter lim="800000"/>
            <a:headEnd/>
            <a:tailEnd/>
          </a:ln>
        </p:spPr>
        <p:txBody>
          <a:bodyPr>
            <a:spAutoFit/>
          </a:bodyPr>
          <a:lstStyle/>
          <a:p>
            <a:pPr algn="ctr">
              <a:spcBef>
                <a:spcPct val="50000"/>
              </a:spcBef>
            </a:pPr>
            <a:r>
              <a:rPr lang="en-US" sz="2800" b="1">
                <a:solidFill>
                  <a:schemeClr val="bg1"/>
                </a:solidFill>
              </a:rPr>
              <a:t>Creditors</a:t>
            </a:r>
          </a:p>
        </p:txBody>
      </p:sp>
      <p:sp>
        <p:nvSpPr>
          <p:cNvPr id="38916" name="Text Box 6"/>
          <p:cNvSpPr txBox="1">
            <a:spLocks noChangeArrowheads="1"/>
          </p:cNvSpPr>
          <p:nvPr/>
        </p:nvSpPr>
        <p:spPr bwMode="auto">
          <a:xfrm>
            <a:off x="609600" y="1985963"/>
            <a:ext cx="3352800" cy="3935412"/>
          </a:xfrm>
          <a:prstGeom prst="rect">
            <a:avLst/>
          </a:prstGeom>
          <a:solidFill>
            <a:srgbClr val="0033CC"/>
          </a:solidFill>
          <a:ln w="9525">
            <a:solidFill>
              <a:schemeClr val="tx1"/>
            </a:solidFill>
            <a:miter lim="800000"/>
            <a:headEnd/>
            <a:tailEnd/>
          </a:ln>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457200" indent="-457200" eaLnBrk="1" hangingPunct="1">
              <a:spcBef>
                <a:spcPct val="50000"/>
              </a:spcBef>
              <a:buFont typeface="+mj-lt"/>
              <a:buAutoNum type="arabicPeriod"/>
              <a:defRPr/>
            </a:pPr>
            <a:r>
              <a:rPr lang="en-US" sz="2400" b="1" dirty="0" smtClean="0">
                <a:solidFill>
                  <a:schemeClr val="bg1"/>
                </a:solidFill>
              </a:rPr>
              <a:t>Is </a:t>
            </a:r>
            <a:r>
              <a:rPr lang="en-US" sz="2400" b="1" dirty="0">
                <a:solidFill>
                  <a:schemeClr val="bg1"/>
                </a:solidFill>
              </a:rPr>
              <a:t>the company generating enough cash to make payments on its loans?</a:t>
            </a:r>
          </a:p>
          <a:p>
            <a:pPr eaLnBrk="1" hangingPunct="1">
              <a:spcBef>
                <a:spcPct val="50000"/>
              </a:spcBef>
              <a:buFontTx/>
              <a:buAutoNum type="arabicPeriod"/>
              <a:defRPr/>
            </a:pPr>
            <a:r>
              <a:rPr lang="en-US" sz="2400" b="1" dirty="0">
                <a:solidFill>
                  <a:schemeClr val="bg1"/>
                </a:solidFill>
              </a:rPr>
              <a:t>Does the company have enough assets to cover its liabilities?</a:t>
            </a:r>
          </a:p>
        </p:txBody>
      </p:sp>
      <p:sp>
        <p:nvSpPr>
          <p:cNvPr id="64516" name="Text Box 7"/>
          <p:cNvSpPr txBox="1">
            <a:spLocks noChangeArrowheads="1"/>
          </p:cNvSpPr>
          <p:nvPr/>
        </p:nvSpPr>
        <p:spPr bwMode="auto">
          <a:xfrm>
            <a:off x="5181600" y="1447800"/>
            <a:ext cx="3581400" cy="528638"/>
          </a:xfrm>
          <a:prstGeom prst="rect">
            <a:avLst/>
          </a:prstGeom>
          <a:solidFill>
            <a:schemeClr val="accent1"/>
          </a:solidFill>
          <a:ln w="9525">
            <a:solidFill>
              <a:srgbClr val="006600"/>
            </a:solidFill>
            <a:miter lim="800000"/>
            <a:headEnd/>
            <a:tailEnd/>
          </a:ln>
        </p:spPr>
        <p:txBody>
          <a:bodyPr>
            <a:spAutoFit/>
          </a:bodyPr>
          <a:lstStyle/>
          <a:p>
            <a:pPr algn="ctr">
              <a:spcBef>
                <a:spcPct val="50000"/>
              </a:spcBef>
            </a:pPr>
            <a:r>
              <a:rPr lang="en-US" sz="2800" b="1">
                <a:solidFill>
                  <a:schemeClr val="bg1"/>
                </a:solidFill>
              </a:rPr>
              <a:t>Investors</a:t>
            </a:r>
          </a:p>
        </p:txBody>
      </p:sp>
      <p:sp>
        <p:nvSpPr>
          <p:cNvPr id="38918" name="Text Box 8"/>
          <p:cNvSpPr txBox="1">
            <a:spLocks noChangeArrowheads="1"/>
          </p:cNvSpPr>
          <p:nvPr/>
        </p:nvSpPr>
        <p:spPr bwMode="auto">
          <a:xfrm>
            <a:off x="5181600" y="1981200"/>
            <a:ext cx="3581400" cy="3970338"/>
          </a:xfrm>
          <a:prstGeom prst="rect">
            <a:avLst/>
          </a:prstGeom>
          <a:solidFill>
            <a:srgbClr val="0033CC"/>
          </a:solidFill>
          <a:ln w="9525">
            <a:solidFill>
              <a:schemeClr val="tx1"/>
            </a:solidFill>
            <a:miter lim="800000"/>
            <a:headEnd/>
            <a:tailEnd/>
          </a:ln>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457200" indent="-457200" eaLnBrk="1" hangingPunct="1">
              <a:spcBef>
                <a:spcPct val="50000"/>
              </a:spcBef>
              <a:buFont typeface="+mj-lt"/>
              <a:buAutoNum type="arabicPeriod"/>
              <a:defRPr/>
            </a:pPr>
            <a:r>
              <a:rPr lang="en-US" sz="2400" b="1" dirty="0" smtClean="0">
                <a:solidFill>
                  <a:schemeClr val="bg1"/>
                </a:solidFill>
              </a:rPr>
              <a:t>What is the </a:t>
            </a:r>
            <a:r>
              <a:rPr lang="en-US" sz="2400" b="1" dirty="0">
                <a:solidFill>
                  <a:schemeClr val="bg1"/>
                </a:solidFill>
              </a:rPr>
              <a:t>immediate return </a:t>
            </a:r>
            <a:r>
              <a:rPr lang="en-US" sz="2800" b="1" dirty="0">
                <a:solidFill>
                  <a:schemeClr val="bg1"/>
                </a:solidFill>
              </a:rPr>
              <a:t>(</a:t>
            </a:r>
            <a:r>
              <a:rPr lang="en-US" sz="2200" b="1" dirty="0">
                <a:solidFill>
                  <a:schemeClr val="bg1"/>
                </a:solidFill>
              </a:rPr>
              <a:t>through dividends</a:t>
            </a:r>
            <a:r>
              <a:rPr lang="en-US" sz="2400" b="1" dirty="0">
                <a:solidFill>
                  <a:schemeClr val="bg1"/>
                </a:solidFill>
              </a:rPr>
              <a:t>) on my contributions?</a:t>
            </a:r>
          </a:p>
          <a:p>
            <a:pPr eaLnBrk="1" hangingPunct="1">
              <a:spcBef>
                <a:spcPct val="50000"/>
              </a:spcBef>
              <a:buFontTx/>
              <a:buAutoNum type="arabicPeriod"/>
              <a:defRPr/>
            </a:pPr>
            <a:r>
              <a:rPr lang="en-US" sz="2400" b="1" dirty="0">
                <a:solidFill>
                  <a:schemeClr val="bg1"/>
                </a:solidFill>
              </a:rPr>
              <a:t>What is the long-term return (</a:t>
            </a:r>
            <a:r>
              <a:rPr lang="en-US" sz="2200" b="1" dirty="0">
                <a:solidFill>
                  <a:schemeClr val="bg1"/>
                </a:solidFill>
              </a:rPr>
              <a:t>through stock price increases resulting from the company’s profits</a:t>
            </a:r>
            <a:r>
              <a:rPr lang="en-US" sz="2400" b="1" dirty="0">
                <a:solidFill>
                  <a:schemeClr val="bg1"/>
                </a:solidFill>
              </a:rPr>
              <a:t>)?</a:t>
            </a:r>
          </a:p>
        </p:txBody>
      </p:sp>
      <p:sp>
        <p:nvSpPr>
          <p:cNvPr id="7" name="TextBox 6"/>
          <p:cNvSpPr txBox="1">
            <a:spLocks noChangeArrowheads="1"/>
          </p:cNvSpPr>
          <p:nvPr/>
        </p:nvSpPr>
        <p:spPr bwMode="auto">
          <a:xfrm>
            <a:off x="2971800" y="3516313"/>
            <a:ext cx="1447800" cy="369887"/>
          </a:xfrm>
          <a:prstGeom prst="rect">
            <a:avLst/>
          </a:prstGeom>
          <a:noFill/>
          <a:ln w="9525">
            <a:noFill/>
            <a:miter lim="800000"/>
            <a:headEnd/>
            <a:tailEnd/>
          </a:ln>
        </p:spPr>
        <p:txBody>
          <a:bodyPr>
            <a:spAutoFit/>
          </a:bodyPr>
          <a:lstStyle/>
          <a:p>
            <a:r>
              <a:rPr lang="en-US" b="1">
                <a:solidFill>
                  <a:srgbClr val="FFFF00"/>
                </a:solidFill>
              </a:rPr>
              <a:t>… SCF</a:t>
            </a:r>
          </a:p>
        </p:txBody>
      </p:sp>
      <p:sp>
        <p:nvSpPr>
          <p:cNvPr id="8" name="TextBox 7"/>
          <p:cNvSpPr txBox="1">
            <a:spLocks noChangeArrowheads="1"/>
          </p:cNvSpPr>
          <p:nvPr/>
        </p:nvSpPr>
        <p:spPr bwMode="auto">
          <a:xfrm>
            <a:off x="2590800" y="5192713"/>
            <a:ext cx="1447800" cy="369887"/>
          </a:xfrm>
          <a:prstGeom prst="rect">
            <a:avLst/>
          </a:prstGeom>
          <a:noFill/>
          <a:ln w="9525">
            <a:noFill/>
            <a:miter lim="800000"/>
            <a:headEnd/>
            <a:tailEnd/>
          </a:ln>
        </p:spPr>
        <p:txBody>
          <a:bodyPr>
            <a:spAutoFit/>
          </a:bodyPr>
          <a:lstStyle/>
          <a:p>
            <a:r>
              <a:rPr lang="en-US" b="1">
                <a:solidFill>
                  <a:srgbClr val="FFFF00"/>
                </a:solidFill>
              </a:rPr>
              <a:t>… B/S</a:t>
            </a:r>
          </a:p>
        </p:txBody>
      </p:sp>
      <p:sp>
        <p:nvSpPr>
          <p:cNvPr id="9" name="TextBox 8"/>
          <p:cNvSpPr txBox="1">
            <a:spLocks noChangeArrowheads="1"/>
          </p:cNvSpPr>
          <p:nvPr/>
        </p:nvSpPr>
        <p:spPr bwMode="auto">
          <a:xfrm>
            <a:off x="7848600" y="3595688"/>
            <a:ext cx="1447800" cy="366712"/>
          </a:xfrm>
          <a:prstGeom prst="rect">
            <a:avLst/>
          </a:prstGeom>
          <a:noFill/>
          <a:ln w="9525">
            <a:noFill/>
            <a:miter lim="800000"/>
            <a:headEnd/>
            <a:tailEnd/>
          </a:ln>
        </p:spPr>
        <p:txBody>
          <a:bodyPr>
            <a:spAutoFit/>
          </a:bodyPr>
          <a:lstStyle/>
          <a:p>
            <a:r>
              <a:rPr lang="en-US" b="1">
                <a:solidFill>
                  <a:srgbClr val="FFFF00"/>
                </a:solidFill>
              </a:rPr>
              <a:t>… SRE</a:t>
            </a:r>
          </a:p>
        </p:txBody>
      </p:sp>
      <p:sp>
        <p:nvSpPr>
          <p:cNvPr id="10" name="TextBox 9"/>
          <p:cNvSpPr txBox="1">
            <a:spLocks noChangeArrowheads="1"/>
          </p:cNvSpPr>
          <p:nvPr/>
        </p:nvSpPr>
        <p:spPr bwMode="auto">
          <a:xfrm>
            <a:off x="8153400" y="5573713"/>
            <a:ext cx="1447800" cy="369887"/>
          </a:xfrm>
          <a:prstGeom prst="rect">
            <a:avLst/>
          </a:prstGeom>
          <a:noFill/>
          <a:ln w="9525">
            <a:noFill/>
            <a:miter lim="800000"/>
            <a:headEnd/>
            <a:tailEnd/>
          </a:ln>
        </p:spPr>
        <p:txBody>
          <a:bodyPr>
            <a:spAutoFit/>
          </a:bodyPr>
          <a:lstStyle/>
          <a:p>
            <a:r>
              <a:rPr lang="en-US" b="1">
                <a:solidFill>
                  <a:srgbClr val="FFFF00"/>
                </a:solidFill>
              </a:rPr>
              <a:t> .. I/S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smtClean="0"/>
              <a:t>Learning Objective 1-4</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Describe factors that contribute to useful financial information.</a:t>
            </a: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nchor="ctr"/>
          <a:lstStyle/>
          <a:p>
            <a:pPr eaLnBrk="1" hangingPunct="1"/>
            <a:r>
              <a:rPr lang="en-US" sz="3600" smtClean="0"/>
              <a:t>External Financial Reporting</a:t>
            </a:r>
          </a:p>
        </p:txBody>
      </p:sp>
      <p:sp>
        <p:nvSpPr>
          <p:cNvPr id="68610" name="Text Box 3"/>
          <p:cNvSpPr>
            <a:spLocks noChangeArrowheads="1"/>
          </p:cNvSpPr>
          <p:nvPr/>
        </p:nvSpPr>
        <p:spPr bwMode="auto">
          <a:xfrm>
            <a:off x="304800" y="1524000"/>
            <a:ext cx="8534400" cy="919163"/>
          </a:xfrm>
          <a:prstGeom prst="roundRect">
            <a:avLst>
              <a:gd name="adj" fmla="val 16667"/>
            </a:avLst>
          </a:prstGeom>
          <a:solidFill>
            <a:schemeClr val="accent2"/>
          </a:solidFill>
          <a:ln w="9525">
            <a:solidFill>
              <a:schemeClr val="tx1"/>
            </a:solidFill>
            <a:miter lim="800000"/>
            <a:headEnd/>
            <a:tailEnd/>
          </a:ln>
        </p:spPr>
        <p:txBody>
          <a:bodyPr>
            <a:spAutoFit/>
          </a:bodyPr>
          <a:lstStyle/>
          <a:p>
            <a:pPr algn="ctr">
              <a:spcBef>
                <a:spcPct val="50000"/>
              </a:spcBef>
            </a:pPr>
            <a:r>
              <a:rPr lang="en-US" sz="2400" b="1">
                <a:solidFill>
                  <a:schemeClr val="bg1"/>
                </a:solidFill>
              </a:rPr>
              <a:t>Main Goal: Provide </a:t>
            </a:r>
            <a:r>
              <a:rPr lang="en-US" sz="2400" b="1" i="1">
                <a:solidFill>
                  <a:schemeClr val="bg1"/>
                </a:solidFill>
              </a:rPr>
              <a:t>useful</a:t>
            </a:r>
            <a:r>
              <a:rPr lang="en-US" sz="2400" b="1">
                <a:solidFill>
                  <a:schemeClr val="bg1"/>
                </a:solidFill>
              </a:rPr>
              <a:t> financial information to external users for decision making.</a:t>
            </a:r>
          </a:p>
        </p:txBody>
      </p:sp>
      <p:sp>
        <p:nvSpPr>
          <p:cNvPr id="10" name="Rectangle 5"/>
          <p:cNvSpPr>
            <a:spLocks noChangeArrowheads="1"/>
          </p:cNvSpPr>
          <p:nvPr/>
        </p:nvSpPr>
        <p:spPr bwMode="auto">
          <a:xfrm>
            <a:off x="1143000" y="4038600"/>
            <a:ext cx="2925763" cy="914400"/>
          </a:xfrm>
          <a:prstGeom prst="roundRect">
            <a:avLst/>
          </a:prstGeom>
          <a:solidFill>
            <a:schemeClr val="tx2">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solidFill>
                  <a:schemeClr val="tx2">
                    <a:lumMod val="20000"/>
                    <a:lumOff val="80000"/>
                  </a:schemeClr>
                </a:solidFill>
              </a:rPr>
              <a:t>Relevant</a:t>
            </a:r>
          </a:p>
        </p:txBody>
      </p:sp>
      <p:sp>
        <p:nvSpPr>
          <p:cNvPr id="11" name="Rectangle 6"/>
          <p:cNvSpPr>
            <a:spLocks noChangeArrowheads="1"/>
          </p:cNvSpPr>
          <p:nvPr/>
        </p:nvSpPr>
        <p:spPr bwMode="auto">
          <a:xfrm>
            <a:off x="3581400" y="2743200"/>
            <a:ext cx="1828800" cy="838200"/>
          </a:xfrm>
          <a:prstGeom prst="roundRect">
            <a:avLst/>
          </a:prstGeom>
          <a:solidFill>
            <a:schemeClr val="accent3"/>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t>Useful</a:t>
            </a:r>
          </a:p>
        </p:txBody>
      </p:sp>
      <p:sp>
        <p:nvSpPr>
          <p:cNvPr id="12" name="Rectangle 7"/>
          <p:cNvSpPr>
            <a:spLocks noChangeArrowheads="1"/>
          </p:cNvSpPr>
          <p:nvPr/>
        </p:nvSpPr>
        <p:spPr bwMode="auto">
          <a:xfrm>
            <a:off x="4953000" y="4038600"/>
            <a:ext cx="2925763" cy="914400"/>
          </a:xfrm>
          <a:prstGeom prst="roundRect">
            <a:avLst/>
          </a:prstGeom>
          <a:solidFill>
            <a:schemeClr val="tx2">
              <a:lumMod val="20000"/>
              <a:lumOff val="8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solidFill>
                  <a:schemeClr val="tx2">
                    <a:lumMod val="20000"/>
                    <a:lumOff val="80000"/>
                  </a:schemeClr>
                </a:solidFill>
              </a:rPr>
              <a:t>Faithful </a:t>
            </a:r>
          </a:p>
          <a:p>
            <a:pPr algn="ctr">
              <a:defRPr/>
            </a:pPr>
            <a:r>
              <a:rPr lang="en-US" sz="2800" b="1" dirty="0">
                <a:solidFill>
                  <a:schemeClr val="tx2">
                    <a:lumMod val="20000"/>
                    <a:lumOff val="80000"/>
                  </a:schemeClr>
                </a:solidFill>
              </a:rPr>
              <a:t>Representation</a:t>
            </a:r>
          </a:p>
        </p:txBody>
      </p:sp>
      <p:cxnSp>
        <p:nvCxnSpPr>
          <p:cNvPr id="20" name="Straight Arrow Connector 19"/>
          <p:cNvCxnSpPr/>
          <p:nvPr/>
        </p:nvCxnSpPr>
        <p:spPr>
          <a:xfrm flipV="1">
            <a:off x="3886200" y="3581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4648200" y="3581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5"/>
          <p:cNvSpPr>
            <a:spLocks noChangeArrowheads="1"/>
          </p:cNvSpPr>
          <p:nvPr/>
        </p:nvSpPr>
        <p:spPr bwMode="auto">
          <a:xfrm>
            <a:off x="762000" y="5334000"/>
            <a:ext cx="7848600" cy="914400"/>
          </a:xfrm>
          <a:prstGeom prst="roundRect">
            <a:avLst>
              <a:gd name="adj" fmla="val 2084"/>
            </a:avLst>
          </a:prstGeom>
          <a:solidFill>
            <a:srgbClr val="E7A3FF"/>
          </a:solidFill>
          <a:ln w="9525">
            <a:solidFill>
              <a:schemeClr val="tx1"/>
            </a:solidFill>
            <a:miter lim="800000"/>
            <a:headEnd/>
            <a:tailEnd/>
          </a:ln>
          <a:effectLst>
            <a:outerShdw dist="107763" dir="2700000" algn="ctr" rotWithShape="0">
              <a:schemeClr val="bg2"/>
            </a:outerShdw>
          </a:effectLst>
          <a:scene3d>
            <a:camera prst="perspectiveAbove"/>
            <a:lightRig rig="threePt" dir="t"/>
          </a:scene3d>
        </p:spPr>
        <p:txBody>
          <a:bodyPr wrap="none" anchor="ctr"/>
          <a:lstStyle/>
          <a:p>
            <a:pPr algn="ctr">
              <a:defRPr/>
            </a:pPr>
            <a:r>
              <a:rPr lang="en-US" sz="2400" b="1" dirty="0"/>
              <a:t>Comparable   Verifiable   Timely   Understandable</a:t>
            </a:r>
          </a:p>
        </p:txBody>
      </p:sp>
      <p:sp>
        <p:nvSpPr>
          <p:cNvPr id="25" name="Rectangle 24"/>
          <p:cNvSpPr/>
          <p:nvPr/>
        </p:nvSpPr>
        <p:spPr>
          <a:xfrm>
            <a:off x="5105400" y="4038600"/>
            <a:ext cx="2667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2800" b="1" dirty="0">
                <a:solidFill>
                  <a:schemeClr val="tx1"/>
                </a:solidFill>
              </a:rPr>
              <a:t>Faithful</a:t>
            </a:r>
            <a:r>
              <a:rPr lang="en-US" sz="3200" b="1" dirty="0">
                <a:solidFill>
                  <a:schemeClr val="tx1"/>
                </a:solidFill>
              </a:rPr>
              <a:t> </a:t>
            </a:r>
          </a:p>
          <a:p>
            <a:pPr algn="ctr">
              <a:defRPr/>
            </a:pPr>
            <a:r>
              <a:rPr lang="en-US" sz="2800" b="1" dirty="0">
                <a:solidFill>
                  <a:schemeClr val="tx1"/>
                </a:solidFill>
              </a:rPr>
              <a:t>Representation</a:t>
            </a:r>
            <a:endParaRPr lang="en-US" sz="3200" b="1" dirty="0">
              <a:solidFill>
                <a:schemeClr val="tx1"/>
              </a:solidFill>
            </a:endParaRPr>
          </a:p>
        </p:txBody>
      </p:sp>
      <p:sp>
        <p:nvSpPr>
          <p:cNvPr id="26" name="Rectangle 25"/>
          <p:cNvSpPr/>
          <p:nvPr/>
        </p:nvSpPr>
        <p:spPr>
          <a:xfrm>
            <a:off x="1295400" y="4038600"/>
            <a:ext cx="2667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2800" b="1" dirty="0">
                <a:solidFill>
                  <a:schemeClr val="tx1"/>
                </a:solidFill>
              </a:rPr>
              <a:t>Relevant</a:t>
            </a:r>
            <a:endParaRPr lang="en-US" sz="3200" b="1"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fltVal val="0"/>
                                          </p:val>
                                        </p:tav>
                                        <p:tav tm="100000">
                                          <p:val>
                                            <p:strVal val="#ppt_h"/>
                                          </p:val>
                                        </p:tav>
                                      </p:tavLst>
                                    </p:anim>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657" name="AutoShape 15"/>
          <p:cNvCxnSpPr>
            <a:cxnSpLocks noChangeShapeType="1"/>
          </p:cNvCxnSpPr>
          <p:nvPr/>
        </p:nvCxnSpPr>
        <p:spPr bwMode="auto">
          <a:xfrm rot="5400000">
            <a:off x="7072312" y="3481388"/>
            <a:ext cx="608013" cy="1588"/>
          </a:xfrm>
          <a:prstGeom prst="straightConnector1">
            <a:avLst/>
          </a:prstGeom>
          <a:noFill/>
          <a:ln w="38100">
            <a:solidFill>
              <a:schemeClr val="tx1"/>
            </a:solidFill>
            <a:round/>
            <a:headEnd/>
            <a:tailEnd type="triangle" w="med" len="med"/>
          </a:ln>
        </p:spPr>
      </p:cxnSp>
      <p:sp>
        <p:nvSpPr>
          <p:cNvPr id="32" name="Rectangle 12"/>
          <p:cNvSpPr>
            <a:spLocks noChangeArrowheads="1"/>
          </p:cNvSpPr>
          <p:nvPr/>
        </p:nvSpPr>
        <p:spPr bwMode="auto">
          <a:xfrm>
            <a:off x="6096000" y="1371600"/>
            <a:ext cx="2560638" cy="1828800"/>
          </a:xfrm>
          <a:prstGeom prst="roundRect">
            <a:avLst/>
          </a:prstGeom>
          <a:solidFill>
            <a:schemeClr val="bg1"/>
          </a:solidFill>
          <a:ln w="9525">
            <a:solidFill>
              <a:srgbClr val="0033CC"/>
            </a:solidFill>
            <a:miter lim="800000"/>
            <a:headEnd/>
            <a:tailEnd/>
          </a:ln>
          <a:effectLst>
            <a:outerShdw dist="107763" dir="2700000" algn="ctr" rotWithShape="0">
              <a:schemeClr val="bg2"/>
            </a:outerShdw>
          </a:effectLst>
        </p:spPr>
        <p:txBody>
          <a:bodyPr wrap="none"/>
          <a:lstStyle/>
          <a:p>
            <a:pPr algn="ctr">
              <a:defRPr/>
            </a:pPr>
            <a:r>
              <a:rPr lang="en-US" sz="2800" b="1" dirty="0">
                <a:solidFill>
                  <a:srgbClr val="0033CC"/>
                </a:solidFill>
              </a:rPr>
              <a:t>World</a:t>
            </a:r>
          </a:p>
        </p:txBody>
      </p:sp>
      <p:sp>
        <p:nvSpPr>
          <p:cNvPr id="70659" name="Rectangle 2"/>
          <p:cNvSpPr>
            <a:spLocks noGrp="1" noChangeArrowheads="1"/>
          </p:cNvSpPr>
          <p:nvPr>
            <p:ph type="title"/>
          </p:nvPr>
        </p:nvSpPr>
        <p:spPr/>
        <p:txBody>
          <a:bodyPr/>
          <a:lstStyle/>
          <a:p>
            <a:pPr eaLnBrk="1" hangingPunct="1"/>
            <a:r>
              <a:rPr lang="en-US" sz="3400" smtClean="0"/>
              <a:t>Accounting Standards</a:t>
            </a:r>
          </a:p>
        </p:txBody>
      </p:sp>
      <p:sp>
        <p:nvSpPr>
          <p:cNvPr id="313350" name="Rectangle 6"/>
          <p:cNvSpPr>
            <a:spLocks noChangeArrowheads="1"/>
          </p:cNvSpPr>
          <p:nvPr/>
        </p:nvSpPr>
        <p:spPr bwMode="auto">
          <a:xfrm>
            <a:off x="3771900" y="1905000"/>
            <a:ext cx="1828800" cy="838200"/>
          </a:xfrm>
          <a:prstGeom prst="roundRect">
            <a:avLst/>
          </a:prstGeom>
          <a:solidFill>
            <a:srgbClr val="C00000"/>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solidFill>
                  <a:schemeClr val="bg1"/>
                </a:solidFill>
              </a:rPr>
              <a:t>Where?</a:t>
            </a:r>
          </a:p>
        </p:txBody>
      </p:sp>
      <p:cxnSp>
        <p:nvCxnSpPr>
          <p:cNvPr id="70661" name="AutoShape 15"/>
          <p:cNvCxnSpPr>
            <a:cxnSpLocks noChangeShapeType="1"/>
          </p:cNvCxnSpPr>
          <p:nvPr/>
        </p:nvCxnSpPr>
        <p:spPr bwMode="auto">
          <a:xfrm rot="5400000">
            <a:off x="1539875" y="3405188"/>
            <a:ext cx="608013" cy="1587"/>
          </a:xfrm>
          <a:prstGeom prst="straightConnector1">
            <a:avLst/>
          </a:prstGeom>
          <a:noFill/>
          <a:ln w="38100">
            <a:solidFill>
              <a:schemeClr val="tx1"/>
            </a:solidFill>
            <a:round/>
            <a:headEnd/>
            <a:tailEnd type="triangle" w="med" len="med"/>
          </a:ln>
        </p:spPr>
      </p:cxnSp>
      <p:sp>
        <p:nvSpPr>
          <p:cNvPr id="16" name="Rectangle 6"/>
          <p:cNvSpPr>
            <a:spLocks noChangeArrowheads="1"/>
          </p:cNvSpPr>
          <p:nvPr/>
        </p:nvSpPr>
        <p:spPr bwMode="auto">
          <a:xfrm>
            <a:off x="3771900" y="3810000"/>
            <a:ext cx="1828800" cy="838200"/>
          </a:xfrm>
          <a:prstGeom prst="roundRect">
            <a:avLst/>
          </a:prstGeom>
          <a:solidFill>
            <a:srgbClr val="C00000"/>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solidFill>
                  <a:schemeClr val="bg1"/>
                </a:solidFill>
              </a:rPr>
              <a:t>Who?</a:t>
            </a:r>
          </a:p>
        </p:txBody>
      </p:sp>
      <p:sp>
        <p:nvSpPr>
          <p:cNvPr id="17" name="Rectangle 6"/>
          <p:cNvSpPr>
            <a:spLocks noChangeArrowheads="1"/>
          </p:cNvSpPr>
          <p:nvPr/>
        </p:nvSpPr>
        <p:spPr bwMode="auto">
          <a:xfrm>
            <a:off x="3771900" y="5334000"/>
            <a:ext cx="1828800" cy="838200"/>
          </a:xfrm>
          <a:prstGeom prst="roundRect">
            <a:avLst/>
          </a:prstGeom>
          <a:solidFill>
            <a:srgbClr val="C00000"/>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solidFill>
                  <a:schemeClr val="bg1"/>
                </a:solidFill>
              </a:rPr>
              <a:t>What?</a:t>
            </a:r>
          </a:p>
        </p:txBody>
      </p:sp>
      <p:cxnSp>
        <p:nvCxnSpPr>
          <p:cNvPr id="70664" name="AutoShape 15"/>
          <p:cNvCxnSpPr>
            <a:cxnSpLocks noChangeShapeType="1"/>
          </p:cNvCxnSpPr>
          <p:nvPr/>
        </p:nvCxnSpPr>
        <p:spPr bwMode="auto">
          <a:xfrm rot="5400000">
            <a:off x="1569244" y="4974432"/>
            <a:ext cx="549275" cy="1587"/>
          </a:xfrm>
          <a:prstGeom prst="straightConnector1">
            <a:avLst/>
          </a:prstGeom>
          <a:noFill/>
          <a:ln w="38100">
            <a:solidFill>
              <a:schemeClr val="tx1"/>
            </a:solidFill>
            <a:round/>
            <a:headEnd/>
            <a:tailEnd type="triangle" w="med" len="med"/>
          </a:ln>
        </p:spPr>
      </p:cxnSp>
      <p:sp>
        <p:nvSpPr>
          <p:cNvPr id="31" name="Rectangle 13"/>
          <p:cNvSpPr>
            <a:spLocks noChangeArrowheads="1"/>
          </p:cNvSpPr>
          <p:nvPr/>
        </p:nvSpPr>
        <p:spPr bwMode="auto">
          <a:xfrm>
            <a:off x="6461125" y="3763963"/>
            <a:ext cx="1828800" cy="1006475"/>
          </a:xfrm>
          <a:prstGeom prst="roundRect">
            <a:avLst/>
          </a:prstGeom>
          <a:solidFill>
            <a:schemeClr val="bg1"/>
          </a:solidFill>
          <a:ln w="9525">
            <a:solidFill>
              <a:srgbClr val="0033CC"/>
            </a:solidFill>
            <a:miter lim="800000"/>
            <a:headEnd/>
            <a:tailEnd/>
          </a:ln>
          <a:effectLst>
            <a:outerShdw dist="107763" dir="2700000" algn="ctr" rotWithShape="0">
              <a:schemeClr val="bg2"/>
            </a:outerShdw>
          </a:effectLst>
        </p:spPr>
        <p:txBody>
          <a:bodyPr anchor="ctr"/>
          <a:lstStyle/>
          <a:p>
            <a:pPr algn="ctr">
              <a:defRPr/>
            </a:pPr>
            <a:r>
              <a:rPr lang="en-US" sz="2800" b="1" dirty="0">
                <a:solidFill>
                  <a:srgbClr val="0033CC"/>
                </a:solidFill>
              </a:rPr>
              <a:t>IASB</a:t>
            </a:r>
          </a:p>
        </p:txBody>
      </p:sp>
      <p:sp>
        <p:nvSpPr>
          <p:cNvPr id="34" name="Rectangle 13"/>
          <p:cNvSpPr>
            <a:spLocks noChangeArrowheads="1"/>
          </p:cNvSpPr>
          <p:nvPr/>
        </p:nvSpPr>
        <p:spPr bwMode="auto">
          <a:xfrm>
            <a:off x="6461125" y="5334000"/>
            <a:ext cx="1828800" cy="1006475"/>
          </a:xfrm>
          <a:prstGeom prst="roundRect">
            <a:avLst/>
          </a:prstGeom>
          <a:solidFill>
            <a:schemeClr val="bg1"/>
          </a:solidFill>
          <a:ln w="9525">
            <a:solidFill>
              <a:srgbClr val="0033CC"/>
            </a:solidFill>
            <a:miter lim="800000"/>
            <a:headEnd/>
            <a:tailEnd/>
          </a:ln>
          <a:effectLst>
            <a:outerShdw dist="107763" dir="2700000" algn="ctr" rotWithShape="0">
              <a:schemeClr val="bg2"/>
            </a:outerShdw>
          </a:effectLst>
        </p:spPr>
        <p:txBody>
          <a:bodyPr anchor="ctr"/>
          <a:lstStyle/>
          <a:p>
            <a:pPr algn="ctr">
              <a:defRPr/>
            </a:pPr>
            <a:r>
              <a:rPr lang="en-US" sz="2800" b="1" dirty="0">
                <a:solidFill>
                  <a:srgbClr val="0033CC"/>
                </a:solidFill>
              </a:rPr>
              <a:t>IFRS</a:t>
            </a:r>
          </a:p>
        </p:txBody>
      </p:sp>
      <p:cxnSp>
        <p:nvCxnSpPr>
          <p:cNvPr id="70667" name="AutoShape 15"/>
          <p:cNvCxnSpPr>
            <a:cxnSpLocks noChangeShapeType="1"/>
          </p:cNvCxnSpPr>
          <p:nvPr/>
        </p:nvCxnSpPr>
        <p:spPr bwMode="auto">
          <a:xfrm rot="5400000">
            <a:off x="7101681" y="5050632"/>
            <a:ext cx="549275" cy="1588"/>
          </a:xfrm>
          <a:prstGeom prst="straightConnector1">
            <a:avLst/>
          </a:prstGeom>
          <a:noFill/>
          <a:ln w="38100">
            <a:solidFill>
              <a:schemeClr val="tx1"/>
            </a:solidFill>
            <a:round/>
            <a:headEnd/>
            <a:tailEnd type="triangle" w="med" len="med"/>
          </a:ln>
        </p:spPr>
      </p:cxnSp>
      <p:sp>
        <p:nvSpPr>
          <p:cNvPr id="313357" name="Rectangle 13"/>
          <p:cNvSpPr>
            <a:spLocks noChangeArrowheads="1"/>
          </p:cNvSpPr>
          <p:nvPr/>
        </p:nvSpPr>
        <p:spPr bwMode="auto">
          <a:xfrm>
            <a:off x="930275" y="3687763"/>
            <a:ext cx="1828800" cy="1006475"/>
          </a:xfrm>
          <a:prstGeom prst="roundRect">
            <a:avLst/>
          </a:prstGeom>
          <a:solidFill>
            <a:schemeClr val="accent4">
              <a:lumMod val="40000"/>
              <a:lumOff val="6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a:defRPr/>
            </a:pPr>
            <a:r>
              <a:rPr lang="en-US" sz="2800" b="1" dirty="0"/>
              <a:t>FASB</a:t>
            </a:r>
          </a:p>
        </p:txBody>
      </p:sp>
      <p:sp>
        <p:nvSpPr>
          <p:cNvPr id="313356" name="Rectangle 12"/>
          <p:cNvSpPr>
            <a:spLocks noChangeArrowheads="1"/>
          </p:cNvSpPr>
          <p:nvPr/>
        </p:nvSpPr>
        <p:spPr bwMode="auto">
          <a:xfrm>
            <a:off x="563563" y="1295400"/>
            <a:ext cx="2560637" cy="1828800"/>
          </a:xfrm>
          <a:prstGeom prst="roundRect">
            <a:avLst/>
          </a:prstGeom>
          <a:solidFill>
            <a:schemeClr val="accent4">
              <a:lumMod val="40000"/>
              <a:lumOff val="60000"/>
            </a:schemeClr>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sz="2800" b="1" dirty="0"/>
              <a:t>United </a:t>
            </a:r>
          </a:p>
          <a:p>
            <a:pPr algn="ctr">
              <a:defRPr/>
            </a:pPr>
            <a:r>
              <a:rPr lang="en-US" sz="2800" b="1" dirty="0"/>
              <a:t>States</a:t>
            </a:r>
          </a:p>
        </p:txBody>
      </p:sp>
      <p:sp>
        <p:nvSpPr>
          <p:cNvPr id="21" name="Rectangle 13"/>
          <p:cNvSpPr>
            <a:spLocks noChangeArrowheads="1"/>
          </p:cNvSpPr>
          <p:nvPr/>
        </p:nvSpPr>
        <p:spPr bwMode="auto">
          <a:xfrm>
            <a:off x="930275" y="5257800"/>
            <a:ext cx="1828800" cy="1006475"/>
          </a:xfrm>
          <a:prstGeom prst="roundRect">
            <a:avLst/>
          </a:prstGeom>
          <a:solidFill>
            <a:schemeClr val="accent4">
              <a:lumMod val="40000"/>
              <a:lumOff val="60000"/>
            </a:schemeClr>
          </a:solidFill>
          <a:ln w="9525">
            <a:solidFill>
              <a:schemeClr val="tx1"/>
            </a:solidFill>
            <a:miter lim="800000"/>
            <a:headEnd/>
            <a:tailEnd/>
          </a:ln>
          <a:effectLst>
            <a:outerShdw dist="107763" dir="2700000" algn="ctr" rotWithShape="0">
              <a:schemeClr val="bg2"/>
            </a:outerShdw>
          </a:effectLst>
        </p:spPr>
        <p:txBody>
          <a:bodyPr anchor="ctr"/>
          <a:lstStyle/>
          <a:p>
            <a:pPr algn="ctr">
              <a:defRPr/>
            </a:pPr>
            <a:r>
              <a:rPr lang="en-US" sz="2800" b="1" dirty="0"/>
              <a:t>GAAP</a:t>
            </a:r>
          </a:p>
        </p:txBody>
      </p:sp>
      <p:pic>
        <p:nvPicPr>
          <p:cNvPr id="70671" name="Picture 2"/>
          <p:cNvPicPr>
            <a:picLocks noChangeAspect="1" noChangeArrowheads="1"/>
          </p:cNvPicPr>
          <p:nvPr/>
        </p:nvPicPr>
        <p:blipFill>
          <a:blip r:embed="rId3"/>
          <a:srcRect/>
          <a:stretch>
            <a:fillRect/>
          </a:stretch>
        </p:blipFill>
        <p:spPr bwMode="auto">
          <a:xfrm>
            <a:off x="6408738" y="1935163"/>
            <a:ext cx="1973262" cy="1189037"/>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smtClean="0"/>
              <a:t>Ethical Conduct</a:t>
            </a:r>
          </a:p>
        </p:txBody>
      </p:sp>
      <p:sp>
        <p:nvSpPr>
          <p:cNvPr id="72706" name="Text Box 3"/>
          <p:cNvSpPr txBox="1">
            <a:spLocks noChangeArrowheads="1"/>
          </p:cNvSpPr>
          <p:nvPr/>
        </p:nvSpPr>
        <p:spPr bwMode="auto">
          <a:xfrm>
            <a:off x="533400" y="1295400"/>
            <a:ext cx="8001000" cy="584200"/>
          </a:xfrm>
          <a:prstGeom prst="rect">
            <a:avLst/>
          </a:prstGeom>
          <a:solidFill>
            <a:schemeClr val="accent1"/>
          </a:solidFill>
          <a:ln w="9525">
            <a:solidFill>
              <a:schemeClr val="tx1"/>
            </a:solidFill>
            <a:miter lim="800000"/>
            <a:headEnd/>
            <a:tailEnd/>
          </a:ln>
        </p:spPr>
        <p:txBody>
          <a:bodyPr>
            <a:spAutoFit/>
          </a:bodyPr>
          <a:lstStyle/>
          <a:p>
            <a:pPr marL="342900" indent="-342900" algn="ctr">
              <a:spcBef>
                <a:spcPct val="50000"/>
              </a:spcBef>
            </a:pPr>
            <a:r>
              <a:rPr lang="en-US" sz="3200" b="1">
                <a:solidFill>
                  <a:schemeClr val="bg1"/>
                </a:solidFill>
              </a:rPr>
              <a:t>When faced with an ethical dilemma:</a:t>
            </a:r>
          </a:p>
        </p:txBody>
      </p:sp>
      <p:sp>
        <p:nvSpPr>
          <p:cNvPr id="72707" name="Oval 4"/>
          <p:cNvSpPr>
            <a:spLocks noChangeArrowheads="1"/>
          </p:cNvSpPr>
          <p:nvPr/>
        </p:nvSpPr>
        <p:spPr bwMode="auto">
          <a:xfrm>
            <a:off x="762000" y="2014538"/>
            <a:ext cx="3962400" cy="1676400"/>
          </a:xfrm>
          <a:prstGeom prst="ellipse">
            <a:avLst/>
          </a:prstGeom>
          <a:solidFill>
            <a:schemeClr val="accent2"/>
          </a:solidFill>
          <a:ln w="9525">
            <a:solidFill>
              <a:srgbClr val="C00000"/>
            </a:solidFill>
            <a:round/>
            <a:headEnd/>
            <a:tailEnd/>
          </a:ln>
        </p:spPr>
        <p:txBody>
          <a:bodyPr anchor="ctr"/>
          <a:lstStyle/>
          <a:p>
            <a:pPr algn="ctr"/>
            <a:r>
              <a:rPr lang="en-US" sz="2000" b="1">
                <a:solidFill>
                  <a:schemeClr val="bg1"/>
                </a:solidFill>
              </a:rPr>
              <a:t>Identify who will benefit from the situation and how others will be harmed.</a:t>
            </a:r>
          </a:p>
        </p:txBody>
      </p:sp>
      <p:sp>
        <p:nvSpPr>
          <p:cNvPr id="72708" name="Oval 7"/>
          <p:cNvSpPr>
            <a:spLocks noChangeArrowheads="1"/>
          </p:cNvSpPr>
          <p:nvPr/>
        </p:nvSpPr>
        <p:spPr bwMode="auto">
          <a:xfrm>
            <a:off x="2667000" y="3462338"/>
            <a:ext cx="3962400" cy="1676400"/>
          </a:xfrm>
          <a:prstGeom prst="ellipse">
            <a:avLst/>
          </a:prstGeom>
          <a:solidFill>
            <a:schemeClr val="accent1"/>
          </a:solidFill>
          <a:ln w="9525">
            <a:solidFill>
              <a:srgbClr val="0033CC"/>
            </a:solidFill>
            <a:round/>
            <a:headEnd/>
            <a:tailEnd/>
          </a:ln>
        </p:spPr>
        <p:txBody>
          <a:bodyPr anchor="ctr"/>
          <a:lstStyle/>
          <a:p>
            <a:pPr algn="ctr"/>
            <a:r>
              <a:rPr lang="en-US" sz="2000" b="1">
                <a:solidFill>
                  <a:schemeClr val="bg1"/>
                </a:solidFill>
              </a:rPr>
              <a:t>Identify the alternative courses of action.</a:t>
            </a:r>
          </a:p>
        </p:txBody>
      </p:sp>
      <p:sp>
        <p:nvSpPr>
          <p:cNvPr id="72709" name="Oval 8"/>
          <p:cNvSpPr>
            <a:spLocks noChangeArrowheads="1"/>
          </p:cNvSpPr>
          <p:nvPr/>
        </p:nvSpPr>
        <p:spPr bwMode="auto">
          <a:xfrm>
            <a:off x="4876800" y="4833938"/>
            <a:ext cx="3962400" cy="1676400"/>
          </a:xfrm>
          <a:prstGeom prst="ellipse">
            <a:avLst/>
          </a:prstGeom>
          <a:solidFill>
            <a:schemeClr val="accent2"/>
          </a:solidFill>
          <a:ln w="9525">
            <a:solidFill>
              <a:srgbClr val="C00000"/>
            </a:solidFill>
            <a:round/>
            <a:headEnd/>
            <a:tailEnd/>
          </a:ln>
        </p:spPr>
        <p:txBody>
          <a:bodyPr anchor="ctr"/>
          <a:lstStyle/>
          <a:p>
            <a:pPr algn="ctr"/>
            <a:r>
              <a:rPr lang="en-US" sz="2000" b="1">
                <a:solidFill>
                  <a:schemeClr val="bg1"/>
                </a:solidFill>
              </a:rPr>
              <a:t>Choose the alternative that is the most ethical.</a:t>
            </a: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ctrTitle"/>
          </p:nvPr>
        </p:nvSpPr>
        <p:spPr/>
        <p:txBody>
          <a:bodyPr/>
          <a:lstStyle/>
          <a:p>
            <a:pPr eaLnBrk="1" hangingPunct="1"/>
            <a:r>
              <a:rPr lang="en-US" smtClean="0"/>
              <a:t>Chapter 1</a:t>
            </a:r>
            <a:br>
              <a:rPr lang="en-US" smtClean="0"/>
            </a:br>
            <a:r>
              <a:rPr lang="en-US" smtClean="0"/>
              <a:t>Supplement</a:t>
            </a:r>
          </a:p>
        </p:txBody>
      </p:sp>
      <p:sp>
        <p:nvSpPr>
          <p:cNvPr id="74754" name="Rectangle 3"/>
          <p:cNvSpPr>
            <a:spLocks noGrp="1" noChangeArrowheads="1"/>
          </p:cNvSpPr>
          <p:nvPr>
            <p:ph type="subTitle" idx="1"/>
          </p:nvPr>
        </p:nvSpPr>
        <p:spPr/>
        <p:txBody>
          <a:bodyPr/>
          <a:lstStyle/>
          <a:p>
            <a:pPr eaLnBrk="1" hangingPunct="1"/>
            <a:r>
              <a:rPr lang="en-US" smtClean="0"/>
              <a:t>Careers That Depend on Accounting Knowledge</a:t>
            </a: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smtClean="0"/>
              <a:t>Learning Objective 1-1</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dirty="0">
                <a:solidFill>
                  <a:schemeClr val="tx1"/>
                </a:solidFill>
              </a:rPr>
              <a:t>Describe various organizational forms and business decision</a:t>
            </a:r>
          </a:p>
          <a:p>
            <a:pPr algn="ctr">
              <a:defRPr/>
            </a:pPr>
            <a:r>
              <a:rPr lang="en-CA" sz="4000" dirty="0">
                <a:solidFill>
                  <a:schemeClr val="tx1"/>
                </a:solidFill>
              </a:rPr>
              <a:t>makers.</a:t>
            </a:r>
            <a:endParaRPr lang="en-US" sz="4000" dirty="0">
              <a:solidFill>
                <a:schemeClr val="tx1"/>
              </a:solidFill>
            </a:endParaRPr>
          </a:p>
        </p:txBody>
      </p:sp>
    </p:spTree>
  </p:cSld>
  <p:clrMapOvr>
    <a:masterClrMapping/>
  </p:clrMapOvr>
  <p:transition>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1" name="Picture 2"/>
          <p:cNvPicPr>
            <a:picLocks noChangeAspect="1" noChangeArrowheads="1"/>
          </p:cNvPicPr>
          <p:nvPr/>
        </p:nvPicPr>
        <p:blipFill>
          <a:blip r:embed="rId3"/>
          <a:srcRect/>
          <a:stretch>
            <a:fillRect/>
          </a:stretch>
        </p:blipFill>
        <p:spPr bwMode="auto">
          <a:xfrm>
            <a:off x="257175" y="381000"/>
            <a:ext cx="8582025"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ctrTitle"/>
          </p:nvPr>
        </p:nvSpPr>
        <p:spPr/>
        <p:txBody>
          <a:bodyPr/>
          <a:lstStyle/>
          <a:p>
            <a:pPr eaLnBrk="1" hangingPunct="1"/>
            <a:r>
              <a:rPr lang="en-US" smtClean="0"/>
              <a:t>Chapter 1</a:t>
            </a:r>
            <a:br>
              <a:rPr lang="en-US" smtClean="0"/>
            </a:br>
            <a:r>
              <a:rPr lang="en-US" smtClean="0"/>
              <a:t>Solved Exercises</a:t>
            </a:r>
            <a:br>
              <a:rPr lang="en-US" smtClean="0"/>
            </a:br>
            <a:endParaRPr lang="en-US" smtClean="0"/>
          </a:p>
        </p:txBody>
      </p:sp>
      <p:sp>
        <p:nvSpPr>
          <p:cNvPr id="78850" name="Rectangle 3"/>
          <p:cNvSpPr>
            <a:spLocks noGrp="1" noChangeArrowheads="1"/>
          </p:cNvSpPr>
          <p:nvPr>
            <p:ph type="subTitle" idx="1"/>
          </p:nvPr>
        </p:nvSpPr>
        <p:spPr>
          <a:xfrm>
            <a:off x="1981200" y="3962400"/>
            <a:ext cx="6705600" cy="1752600"/>
          </a:xfrm>
        </p:spPr>
        <p:txBody>
          <a:bodyPr/>
          <a:lstStyle/>
          <a:p>
            <a:pPr eaLnBrk="1" hangingPunct="1"/>
            <a:r>
              <a:rPr lang="en-US" smtClean="0"/>
              <a:t>M1-12, E1-3, E1-6, E1-8, S1-6 (Req. 1)</a:t>
            </a:r>
          </a:p>
        </p:txBody>
      </p:sp>
    </p:spTree>
  </p:cSld>
  <p:clrMapOvr>
    <a:masterClrMapping/>
  </p:clrMapOvr>
  <p:transition>
    <p:blinds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7891490" cy="5209937"/>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M1-12 Preparing a Statement of Retained Earnings</a:t>
            </a:r>
          </a:p>
          <a:p>
            <a:pPr>
              <a:defRPr/>
            </a:pPr>
            <a:r>
              <a:rPr lang="en-US" sz="2000" dirty="0"/>
              <a:t>Stone Culture Corporation was organized on January 1, 2012. For its first two years of operations, it reported the following:</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r>
              <a:rPr lang="en-US" sz="2000" dirty="0"/>
              <a:t>On the basis of the data given, prepare a statement of retained earnings for 2012 (its first year of operations) and 2013. Show computations.</a:t>
            </a:r>
          </a:p>
        </p:txBody>
      </p:sp>
      <p:grpSp>
        <p:nvGrpSpPr>
          <p:cNvPr id="80900" name="Group 12"/>
          <p:cNvGrpSpPr>
            <a:grpSpLocks/>
          </p:cNvGrpSpPr>
          <p:nvPr/>
        </p:nvGrpSpPr>
        <p:grpSpPr bwMode="auto">
          <a:xfrm>
            <a:off x="1905000" y="1981200"/>
            <a:ext cx="5029200" cy="1938338"/>
            <a:chOff x="8763000" y="3886200"/>
            <a:chExt cx="5029200" cy="1938992"/>
          </a:xfrm>
        </p:grpSpPr>
        <p:sp>
          <p:nvSpPr>
            <p:cNvPr id="7" name="TextBox 6"/>
            <p:cNvSpPr txBox="1"/>
            <p:nvPr/>
          </p:nvSpPr>
          <p:spPr>
            <a:xfrm>
              <a:off x="8763000" y="4191103"/>
              <a:ext cx="5029200" cy="338252"/>
            </a:xfrm>
            <a:prstGeom prst="rect">
              <a:avLst/>
            </a:prstGeom>
            <a:solidFill>
              <a:schemeClr val="accent1">
                <a:lumMod val="40000"/>
                <a:lumOff val="60000"/>
              </a:schemeClr>
            </a:solidFill>
          </p:spPr>
          <p:txBody>
            <a:bodyPr>
              <a:spAutoFit/>
            </a:bodyPr>
            <a:lstStyle/>
            <a:p>
              <a:pPr>
                <a:defRPr/>
              </a:pPr>
              <a:endParaRPr lang="en-US" sz="1600" dirty="0">
                <a:latin typeface="Arial" pitchFamily="34" charset="0"/>
              </a:endParaRPr>
            </a:p>
          </p:txBody>
        </p:sp>
        <p:grpSp>
          <p:nvGrpSpPr>
            <p:cNvPr id="80902" name="Group 11"/>
            <p:cNvGrpSpPr>
              <a:grpSpLocks/>
            </p:cNvGrpSpPr>
            <p:nvPr/>
          </p:nvGrpSpPr>
          <p:grpSpPr bwMode="auto">
            <a:xfrm>
              <a:off x="8763000" y="3886200"/>
              <a:ext cx="5029200" cy="1938992"/>
              <a:chOff x="8763000" y="3886200"/>
              <a:chExt cx="5029200" cy="1938992"/>
            </a:xfrm>
          </p:grpSpPr>
          <p:sp>
            <p:nvSpPr>
              <p:cNvPr id="9" name="TextBox 8"/>
              <p:cNvSpPr txBox="1"/>
              <p:nvPr/>
            </p:nvSpPr>
            <p:spPr>
              <a:xfrm>
                <a:off x="8763000" y="4800909"/>
                <a:ext cx="5029200" cy="338252"/>
              </a:xfrm>
              <a:prstGeom prst="rect">
                <a:avLst/>
              </a:prstGeom>
              <a:solidFill>
                <a:schemeClr val="accent1">
                  <a:lumMod val="40000"/>
                  <a:lumOff val="60000"/>
                </a:schemeClr>
              </a:solidFill>
            </p:spPr>
            <p:txBody>
              <a:bodyPr>
                <a:spAutoFit/>
              </a:bodyPr>
              <a:lstStyle/>
              <a:p>
                <a:pPr>
                  <a:defRPr/>
                </a:pPr>
                <a:endParaRPr lang="en-US" sz="1600" dirty="0">
                  <a:latin typeface="Arial" pitchFamily="34" charset="0"/>
                </a:endParaRPr>
              </a:p>
            </p:txBody>
          </p:sp>
          <p:grpSp>
            <p:nvGrpSpPr>
              <p:cNvPr id="80904" name="Group 10"/>
              <p:cNvGrpSpPr>
                <a:grpSpLocks/>
              </p:cNvGrpSpPr>
              <p:nvPr/>
            </p:nvGrpSpPr>
            <p:grpSpPr bwMode="auto">
              <a:xfrm>
                <a:off x="8763000" y="3886200"/>
                <a:ext cx="5029200" cy="1938992"/>
                <a:chOff x="8763000" y="3886200"/>
                <a:chExt cx="5029200" cy="1938992"/>
              </a:xfrm>
            </p:grpSpPr>
            <p:grpSp>
              <p:nvGrpSpPr>
                <p:cNvPr id="80905" name="Group 9"/>
                <p:cNvGrpSpPr>
                  <a:grpSpLocks/>
                </p:cNvGrpSpPr>
                <p:nvPr/>
              </p:nvGrpSpPr>
              <p:grpSpPr bwMode="auto">
                <a:xfrm>
                  <a:off x="8763000" y="3886200"/>
                  <a:ext cx="5029200" cy="1938992"/>
                  <a:chOff x="7620000" y="1447800"/>
                  <a:chExt cx="5029200" cy="1938992"/>
                </a:xfrm>
              </p:grpSpPr>
              <p:sp>
                <p:nvSpPr>
                  <p:cNvPr id="8" name="TextBox 7"/>
                  <p:cNvSpPr txBox="1"/>
                  <p:nvPr/>
                </p:nvSpPr>
                <p:spPr>
                  <a:xfrm>
                    <a:off x="7620000" y="3048540"/>
                    <a:ext cx="5029200" cy="338252"/>
                  </a:xfrm>
                  <a:prstGeom prst="rect">
                    <a:avLst/>
                  </a:prstGeom>
                  <a:solidFill>
                    <a:schemeClr val="accent1">
                      <a:lumMod val="40000"/>
                      <a:lumOff val="60000"/>
                    </a:schemeClr>
                  </a:solidFill>
                </p:spPr>
                <p:txBody>
                  <a:bodyPr>
                    <a:spAutoFit/>
                  </a:bodyPr>
                  <a:lstStyle/>
                  <a:p>
                    <a:pPr>
                      <a:defRPr/>
                    </a:pPr>
                    <a:endParaRPr lang="en-US" sz="1600" dirty="0">
                      <a:latin typeface="Arial" pitchFamily="34" charset="0"/>
                    </a:endParaRPr>
                  </a:p>
                </p:txBody>
              </p:sp>
              <p:sp>
                <p:nvSpPr>
                  <p:cNvPr id="80908" name="TextBox 3"/>
                  <p:cNvSpPr txBox="1">
                    <a:spLocks noChangeArrowheads="1"/>
                  </p:cNvSpPr>
                  <p:nvPr/>
                </p:nvSpPr>
                <p:spPr bwMode="auto">
                  <a:xfrm>
                    <a:off x="7620000" y="1447800"/>
                    <a:ext cx="5029200" cy="1938992"/>
                  </a:xfrm>
                  <a:prstGeom prst="rect">
                    <a:avLst/>
                  </a:prstGeom>
                  <a:noFill/>
                  <a:ln w="19050">
                    <a:solidFill>
                      <a:srgbClr val="0070C0"/>
                    </a:solidFill>
                    <a:miter lim="800000"/>
                    <a:headEnd/>
                    <a:tailEnd/>
                  </a:ln>
                </p:spPr>
                <p:txBody>
                  <a:bodyPr>
                    <a:spAutoFit/>
                  </a:bodyPr>
                  <a:lstStyle/>
                  <a:p>
                    <a:r>
                      <a:rPr lang="en-US" sz="2000"/>
                      <a:t>Net Income for 2012</a:t>
                    </a:r>
                  </a:p>
                  <a:p>
                    <a:r>
                      <a:rPr lang="en-US" sz="2000"/>
                      <a:t>Net Income for 2013</a:t>
                    </a:r>
                  </a:p>
                  <a:p>
                    <a:r>
                      <a:rPr lang="en-US" sz="2000"/>
                      <a:t>Dividends for 2012</a:t>
                    </a:r>
                  </a:p>
                  <a:p>
                    <a:r>
                      <a:rPr lang="en-US" sz="2000"/>
                      <a:t>Dividends for 2013</a:t>
                    </a:r>
                  </a:p>
                  <a:p>
                    <a:r>
                      <a:rPr lang="en-US" sz="2000"/>
                      <a:t>Total assets at the end of 2012</a:t>
                    </a:r>
                  </a:p>
                  <a:p>
                    <a:r>
                      <a:rPr lang="en-US" sz="2000"/>
                      <a:t>Total assets at the end of 2013</a:t>
                    </a:r>
                  </a:p>
                </p:txBody>
              </p:sp>
            </p:grpSp>
            <p:sp>
              <p:nvSpPr>
                <p:cNvPr id="80906" name="TextBox 5"/>
                <p:cNvSpPr txBox="1">
                  <a:spLocks noChangeArrowheads="1"/>
                </p:cNvSpPr>
                <p:nvPr/>
              </p:nvSpPr>
              <p:spPr bwMode="auto">
                <a:xfrm>
                  <a:off x="12420600" y="3886200"/>
                  <a:ext cx="1371600" cy="1938992"/>
                </a:xfrm>
                <a:prstGeom prst="rect">
                  <a:avLst/>
                </a:prstGeom>
                <a:noFill/>
                <a:ln w="19050">
                  <a:solidFill>
                    <a:srgbClr val="0070C0"/>
                  </a:solidFill>
                  <a:miter lim="800000"/>
                  <a:headEnd/>
                  <a:tailEnd/>
                </a:ln>
              </p:spPr>
              <p:txBody>
                <a:bodyPr>
                  <a:spAutoFit/>
                </a:bodyPr>
                <a:lstStyle/>
                <a:p>
                  <a:pPr algn="r"/>
                  <a:r>
                    <a:rPr lang="en-US" sz="2000"/>
                    <a:t>$   40,000</a:t>
                  </a:r>
                </a:p>
                <a:p>
                  <a:pPr algn="r"/>
                  <a:r>
                    <a:rPr lang="en-US" sz="2000"/>
                    <a:t>45,000</a:t>
                  </a:r>
                </a:p>
                <a:p>
                  <a:pPr algn="r"/>
                  <a:r>
                    <a:rPr lang="en-US" sz="2000"/>
                    <a:t>15,000</a:t>
                  </a:r>
                </a:p>
                <a:p>
                  <a:pPr algn="r"/>
                  <a:r>
                    <a:rPr lang="en-US" sz="2000"/>
                    <a:t>20,000</a:t>
                  </a:r>
                </a:p>
                <a:p>
                  <a:pPr algn="r"/>
                  <a:r>
                    <a:rPr lang="en-US" sz="2000"/>
                    <a:t>125,000</a:t>
                  </a:r>
                </a:p>
                <a:p>
                  <a:pPr algn="r"/>
                  <a:r>
                    <a:rPr lang="en-US" sz="2000"/>
                    <a:t>242,000</a:t>
                  </a:r>
                </a:p>
              </p:txBody>
            </p:sp>
          </p:grpSp>
        </p:grpSp>
      </p:gr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789149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M1-12 Preparing a Statement of Retained Earnings</a:t>
            </a:r>
          </a:p>
        </p:txBody>
      </p:sp>
      <p:grpSp>
        <p:nvGrpSpPr>
          <p:cNvPr id="20" name="Group 19"/>
          <p:cNvGrpSpPr>
            <a:grpSpLocks/>
          </p:cNvGrpSpPr>
          <p:nvPr/>
        </p:nvGrpSpPr>
        <p:grpSpPr bwMode="auto">
          <a:xfrm>
            <a:off x="1295400" y="1295400"/>
            <a:ext cx="6400800" cy="2314575"/>
            <a:chOff x="8305800" y="1143000"/>
            <a:chExt cx="6400800" cy="2314039"/>
          </a:xfrm>
        </p:grpSpPr>
        <p:sp>
          <p:nvSpPr>
            <p:cNvPr id="82954" name="TextBox 14"/>
            <p:cNvSpPr txBox="1">
              <a:spLocks noChangeArrowheads="1"/>
            </p:cNvSpPr>
            <p:nvPr/>
          </p:nvSpPr>
          <p:spPr bwMode="auto">
            <a:xfrm>
              <a:off x="8305800" y="1143000"/>
              <a:ext cx="6400800" cy="1015663"/>
            </a:xfrm>
            <a:prstGeom prst="rect">
              <a:avLst/>
            </a:prstGeom>
            <a:solidFill>
              <a:srgbClr val="FFFFCC"/>
            </a:solidFill>
            <a:ln w="28575">
              <a:solidFill>
                <a:schemeClr val="tx1"/>
              </a:solidFill>
              <a:miter lim="800000"/>
              <a:headEnd/>
              <a:tailEnd/>
            </a:ln>
          </p:spPr>
          <p:txBody>
            <a:bodyPr>
              <a:spAutoFit/>
            </a:bodyPr>
            <a:lstStyle/>
            <a:p>
              <a:pPr algn="ctr"/>
              <a:r>
                <a:rPr lang="en-US" sz="2000" b="1"/>
                <a:t>STONE CULTURE CORPORATION</a:t>
              </a:r>
            </a:p>
            <a:p>
              <a:pPr algn="ctr"/>
              <a:r>
                <a:rPr lang="en-US" sz="2000" b="1"/>
                <a:t>Statement of Retained Earnings</a:t>
              </a:r>
            </a:p>
            <a:p>
              <a:pPr algn="ctr"/>
              <a:r>
                <a:rPr lang="en-US" sz="2000" b="1"/>
                <a:t>For the Year Ended December 31, 2012</a:t>
              </a:r>
            </a:p>
          </p:txBody>
        </p:sp>
        <p:sp>
          <p:nvSpPr>
            <p:cNvPr id="82955" name="TextBox 15"/>
            <p:cNvSpPr txBox="1">
              <a:spLocks noChangeArrowheads="1"/>
            </p:cNvSpPr>
            <p:nvPr/>
          </p:nvSpPr>
          <p:spPr bwMode="auto">
            <a:xfrm>
              <a:off x="8305800" y="2133600"/>
              <a:ext cx="6400800" cy="1323439"/>
            </a:xfrm>
            <a:prstGeom prst="rect">
              <a:avLst/>
            </a:prstGeom>
            <a:noFill/>
            <a:ln w="28575">
              <a:solidFill>
                <a:schemeClr val="tx1"/>
              </a:solidFill>
              <a:miter lim="800000"/>
              <a:headEnd/>
              <a:tailEnd/>
            </a:ln>
          </p:spPr>
          <p:txBody>
            <a:bodyPr>
              <a:spAutoFit/>
            </a:bodyPr>
            <a:lstStyle/>
            <a:p>
              <a:r>
                <a:rPr lang="en-US" sz="2000"/>
                <a:t>Retained Earnings, January 1, 2012</a:t>
              </a:r>
            </a:p>
            <a:p>
              <a:r>
                <a:rPr lang="en-US" sz="2000"/>
                <a:t>Add:  Net Income</a:t>
              </a:r>
            </a:p>
            <a:p>
              <a:r>
                <a:rPr lang="en-US" sz="2000"/>
                <a:t>Subtract:  Dividends</a:t>
              </a:r>
            </a:p>
            <a:p>
              <a:r>
                <a:rPr lang="en-US" sz="2000"/>
                <a:t>Retained Earnings, December 31, 2012</a:t>
              </a:r>
            </a:p>
          </p:txBody>
        </p:sp>
        <p:sp>
          <p:nvSpPr>
            <p:cNvPr id="82956" name="TextBox 16"/>
            <p:cNvSpPr txBox="1">
              <a:spLocks noChangeArrowheads="1"/>
            </p:cNvSpPr>
            <p:nvPr/>
          </p:nvSpPr>
          <p:spPr bwMode="auto">
            <a:xfrm>
              <a:off x="13030200" y="2133600"/>
              <a:ext cx="1676400" cy="1323439"/>
            </a:xfrm>
            <a:prstGeom prst="rect">
              <a:avLst/>
            </a:prstGeom>
            <a:noFill/>
            <a:ln w="9525">
              <a:noFill/>
              <a:miter lim="800000"/>
              <a:headEnd/>
              <a:tailEnd/>
            </a:ln>
          </p:spPr>
          <p:txBody>
            <a:bodyPr>
              <a:spAutoFit/>
            </a:bodyPr>
            <a:lstStyle/>
            <a:p>
              <a:pPr algn="r"/>
              <a:r>
                <a:rPr lang="en-US" sz="2000"/>
                <a:t>$             -</a:t>
              </a:r>
            </a:p>
            <a:p>
              <a:pPr algn="r"/>
              <a:r>
                <a:rPr lang="en-US" sz="2000"/>
                <a:t>40,000</a:t>
              </a:r>
            </a:p>
            <a:p>
              <a:pPr algn="r"/>
              <a:r>
                <a:rPr lang="en-US" sz="2000" u="sng"/>
                <a:t>  (15,000)</a:t>
              </a:r>
            </a:p>
            <a:p>
              <a:pPr algn="r"/>
              <a:r>
                <a:rPr lang="en-US" sz="2000" u="sng"/>
                <a:t>$   25,000</a:t>
              </a:r>
            </a:p>
          </p:txBody>
        </p:sp>
        <p:cxnSp>
          <p:nvCxnSpPr>
            <p:cNvPr id="19" name="Straight Connector 18"/>
            <p:cNvCxnSpPr/>
            <p:nvPr/>
          </p:nvCxnSpPr>
          <p:spPr>
            <a:xfrm>
              <a:off x="13487400" y="3428471"/>
              <a:ext cx="1143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a:grpSpLocks/>
          </p:cNvGrpSpPr>
          <p:nvPr/>
        </p:nvGrpSpPr>
        <p:grpSpPr bwMode="auto">
          <a:xfrm>
            <a:off x="1295400" y="3886200"/>
            <a:ext cx="6400800" cy="2314575"/>
            <a:chOff x="8305800" y="1143000"/>
            <a:chExt cx="6400800" cy="2314039"/>
          </a:xfrm>
        </p:grpSpPr>
        <p:sp>
          <p:nvSpPr>
            <p:cNvPr id="82950" name="TextBox 21"/>
            <p:cNvSpPr txBox="1">
              <a:spLocks noChangeArrowheads="1"/>
            </p:cNvSpPr>
            <p:nvPr/>
          </p:nvSpPr>
          <p:spPr bwMode="auto">
            <a:xfrm>
              <a:off x="8305800" y="1143000"/>
              <a:ext cx="6400800" cy="1015663"/>
            </a:xfrm>
            <a:prstGeom prst="rect">
              <a:avLst/>
            </a:prstGeom>
            <a:solidFill>
              <a:srgbClr val="FFFFCC"/>
            </a:solidFill>
            <a:ln w="28575">
              <a:solidFill>
                <a:schemeClr val="tx1"/>
              </a:solidFill>
              <a:miter lim="800000"/>
              <a:headEnd/>
              <a:tailEnd/>
            </a:ln>
          </p:spPr>
          <p:txBody>
            <a:bodyPr>
              <a:spAutoFit/>
            </a:bodyPr>
            <a:lstStyle/>
            <a:p>
              <a:pPr algn="ctr"/>
              <a:r>
                <a:rPr lang="en-US" sz="2000" b="1"/>
                <a:t>STONE CULTURE CORPORATION</a:t>
              </a:r>
            </a:p>
            <a:p>
              <a:pPr algn="ctr"/>
              <a:r>
                <a:rPr lang="en-US" sz="2000" b="1"/>
                <a:t>Statement of Retained Earnings</a:t>
              </a:r>
            </a:p>
            <a:p>
              <a:pPr algn="ctr"/>
              <a:r>
                <a:rPr lang="en-US" sz="2000" b="1"/>
                <a:t>For the Year Ended December 31, 2013</a:t>
              </a:r>
            </a:p>
          </p:txBody>
        </p:sp>
        <p:sp>
          <p:nvSpPr>
            <p:cNvPr id="82951" name="TextBox 22"/>
            <p:cNvSpPr txBox="1">
              <a:spLocks noChangeArrowheads="1"/>
            </p:cNvSpPr>
            <p:nvPr/>
          </p:nvSpPr>
          <p:spPr bwMode="auto">
            <a:xfrm>
              <a:off x="8305800" y="2133600"/>
              <a:ext cx="6400800" cy="1323439"/>
            </a:xfrm>
            <a:prstGeom prst="rect">
              <a:avLst/>
            </a:prstGeom>
            <a:noFill/>
            <a:ln w="28575">
              <a:solidFill>
                <a:schemeClr val="tx1"/>
              </a:solidFill>
              <a:miter lim="800000"/>
              <a:headEnd/>
              <a:tailEnd/>
            </a:ln>
          </p:spPr>
          <p:txBody>
            <a:bodyPr>
              <a:spAutoFit/>
            </a:bodyPr>
            <a:lstStyle/>
            <a:p>
              <a:r>
                <a:rPr lang="en-US" sz="2000"/>
                <a:t>Retained Earnings, January 1, 2013</a:t>
              </a:r>
            </a:p>
            <a:p>
              <a:r>
                <a:rPr lang="en-US" sz="2000"/>
                <a:t>Add:  Net Income</a:t>
              </a:r>
            </a:p>
            <a:p>
              <a:r>
                <a:rPr lang="en-US" sz="2000"/>
                <a:t>Subtract:  Dividends</a:t>
              </a:r>
            </a:p>
            <a:p>
              <a:r>
                <a:rPr lang="en-US" sz="2000"/>
                <a:t>Retained Earnings, December 31, 2013</a:t>
              </a:r>
            </a:p>
          </p:txBody>
        </p:sp>
        <p:sp>
          <p:nvSpPr>
            <p:cNvPr id="82952" name="TextBox 23"/>
            <p:cNvSpPr txBox="1">
              <a:spLocks noChangeArrowheads="1"/>
            </p:cNvSpPr>
            <p:nvPr/>
          </p:nvSpPr>
          <p:spPr bwMode="auto">
            <a:xfrm>
              <a:off x="13030200" y="2133600"/>
              <a:ext cx="1676400" cy="1323439"/>
            </a:xfrm>
            <a:prstGeom prst="rect">
              <a:avLst/>
            </a:prstGeom>
            <a:noFill/>
            <a:ln w="9525">
              <a:noFill/>
              <a:miter lim="800000"/>
              <a:headEnd/>
              <a:tailEnd/>
            </a:ln>
          </p:spPr>
          <p:txBody>
            <a:bodyPr>
              <a:spAutoFit/>
            </a:bodyPr>
            <a:lstStyle/>
            <a:p>
              <a:pPr algn="r"/>
              <a:r>
                <a:rPr lang="en-US" sz="2000"/>
                <a:t>$   25,000</a:t>
              </a:r>
            </a:p>
            <a:p>
              <a:pPr algn="r"/>
              <a:r>
                <a:rPr lang="en-US" sz="2000"/>
                <a:t>45,000</a:t>
              </a:r>
            </a:p>
            <a:p>
              <a:pPr algn="r"/>
              <a:r>
                <a:rPr lang="en-US" sz="2000" u="sng"/>
                <a:t>  (20,000)</a:t>
              </a:r>
            </a:p>
            <a:p>
              <a:pPr algn="r"/>
              <a:r>
                <a:rPr lang="en-US" sz="2000" u="sng"/>
                <a:t>$   50,000</a:t>
              </a:r>
            </a:p>
          </p:txBody>
        </p:sp>
        <p:cxnSp>
          <p:nvCxnSpPr>
            <p:cNvPr id="25" name="Straight Connector 24"/>
            <p:cNvCxnSpPr/>
            <p:nvPr/>
          </p:nvCxnSpPr>
          <p:spPr>
            <a:xfrm>
              <a:off x="13487400" y="3428471"/>
              <a:ext cx="1143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8534400" cy="6299597"/>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E1-3 Preparing a Balance Sheet</a:t>
            </a:r>
          </a:p>
          <a:p>
            <a:pPr>
              <a:defRPr/>
            </a:pPr>
            <a:r>
              <a:rPr lang="en-US" dirty="0"/>
              <a:t>DSW is a designer shoe warehouse, selling some of the most luxurious and fashionable shoes at prices that people can actually afford. Its balance sheet, at January 29, 2011, contained the following items (listed alphabetically, amounts in thousands).</a:t>
            </a:r>
          </a:p>
          <a:p>
            <a:pPr>
              <a:defRPr/>
            </a:pPr>
            <a:endParaRPr lang="en-US" sz="2000" dirty="0"/>
          </a:p>
          <a:p>
            <a:pPr>
              <a:defRPr/>
            </a:pPr>
            <a:endParaRPr lang="en-US" sz="2000" dirty="0"/>
          </a:p>
          <a:p>
            <a:pPr>
              <a:defRPr/>
            </a:pPr>
            <a:endParaRPr lang="en-US" sz="2000" dirty="0"/>
          </a:p>
          <a:p>
            <a:pPr>
              <a:defRPr/>
            </a:pPr>
            <a:endParaRPr lang="en-US" sz="2000" dirty="0"/>
          </a:p>
          <a:p>
            <a:pPr marL="457200" indent="-457200">
              <a:defRPr/>
            </a:pPr>
            <a:endParaRPr lang="en-US" sz="2000" dirty="0"/>
          </a:p>
          <a:p>
            <a:pPr marL="457200" indent="-457200">
              <a:defRPr/>
            </a:pPr>
            <a:endParaRPr lang="en-US" sz="2000" dirty="0"/>
          </a:p>
          <a:p>
            <a:pPr marL="457200" indent="-457200">
              <a:defRPr/>
            </a:pPr>
            <a:endParaRPr lang="en-US" sz="2000" dirty="0"/>
          </a:p>
          <a:p>
            <a:pPr marL="457200" indent="-457200">
              <a:defRPr/>
            </a:pPr>
            <a:endParaRPr lang="en-US" sz="2000" dirty="0"/>
          </a:p>
          <a:p>
            <a:pPr>
              <a:defRPr/>
            </a:pPr>
            <a:endParaRPr lang="en-US" sz="2000" b="1" dirty="0"/>
          </a:p>
          <a:p>
            <a:pPr>
              <a:defRPr/>
            </a:pPr>
            <a:r>
              <a:rPr lang="en-US" sz="2000" b="1" dirty="0"/>
              <a:t>Required:</a:t>
            </a:r>
          </a:p>
          <a:p>
            <a:pPr marL="457200" indent="-457200">
              <a:buFont typeface="+mj-lt"/>
              <a:buAutoNum type="arabicPeriod"/>
              <a:defRPr/>
            </a:pPr>
            <a:r>
              <a:rPr lang="en-US" dirty="0"/>
              <a:t>Prepare the balance sheet as of January 29, 2011 solving for the missing amount.</a:t>
            </a:r>
          </a:p>
          <a:p>
            <a:pPr marL="457200" indent="-457200">
              <a:buFont typeface="+mj-lt"/>
              <a:buAutoNum type="arabicPeriod"/>
              <a:defRPr/>
            </a:pPr>
            <a:r>
              <a:rPr lang="en-US" dirty="0"/>
              <a:t>As of January 29, did most of the financing for assets come from creditors or stockholders?</a:t>
            </a:r>
          </a:p>
        </p:txBody>
      </p:sp>
      <p:grpSp>
        <p:nvGrpSpPr>
          <p:cNvPr id="84996" name="Group 36"/>
          <p:cNvGrpSpPr>
            <a:grpSpLocks/>
          </p:cNvGrpSpPr>
          <p:nvPr/>
        </p:nvGrpSpPr>
        <p:grpSpPr bwMode="auto">
          <a:xfrm>
            <a:off x="2670175" y="2097088"/>
            <a:ext cx="4043363" cy="2759075"/>
            <a:chOff x="7120845" y="2057400"/>
            <a:chExt cx="4042455" cy="2758448"/>
          </a:xfrm>
        </p:grpSpPr>
        <p:grpSp>
          <p:nvGrpSpPr>
            <p:cNvPr id="84997" name="Group 35"/>
            <p:cNvGrpSpPr>
              <a:grpSpLocks/>
            </p:cNvGrpSpPr>
            <p:nvPr/>
          </p:nvGrpSpPr>
          <p:grpSpPr bwMode="auto">
            <a:xfrm>
              <a:off x="7120845" y="2057400"/>
              <a:ext cx="4042455" cy="2722721"/>
              <a:chOff x="7120845" y="2057400"/>
              <a:chExt cx="4042455" cy="2722721"/>
            </a:xfrm>
          </p:grpSpPr>
          <p:grpSp>
            <p:nvGrpSpPr>
              <p:cNvPr id="84999" name="Group 33"/>
              <p:cNvGrpSpPr>
                <a:grpSpLocks/>
              </p:cNvGrpSpPr>
              <p:nvPr/>
            </p:nvGrpSpPr>
            <p:grpSpPr bwMode="auto">
              <a:xfrm>
                <a:off x="7120845" y="2057400"/>
                <a:ext cx="4042455" cy="2475071"/>
                <a:chOff x="7120845" y="2057400"/>
                <a:chExt cx="4042455" cy="2475071"/>
              </a:xfrm>
            </p:grpSpPr>
            <p:grpSp>
              <p:nvGrpSpPr>
                <p:cNvPr id="85001" name="Group 32"/>
                <p:cNvGrpSpPr>
                  <a:grpSpLocks/>
                </p:cNvGrpSpPr>
                <p:nvPr/>
              </p:nvGrpSpPr>
              <p:grpSpPr bwMode="auto">
                <a:xfrm>
                  <a:off x="7124700" y="2057400"/>
                  <a:ext cx="4038600" cy="493871"/>
                  <a:chOff x="7124700" y="2057400"/>
                  <a:chExt cx="4038600" cy="493871"/>
                </a:xfrm>
              </p:grpSpPr>
              <p:sp>
                <p:nvSpPr>
                  <p:cNvPr id="85017" name="TextBox 13"/>
                  <p:cNvSpPr txBox="1">
                    <a:spLocks noChangeArrowheads="1"/>
                  </p:cNvSpPr>
                  <p:nvPr/>
                </p:nvSpPr>
                <p:spPr bwMode="auto">
                  <a:xfrm>
                    <a:off x="7124700" y="20574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Accounts Payable</a:t>
                    </a:r>
                  </a:p>
                </p:txBody>
              </p:sp>
              <p:sp>
                <p:nvSpPr>
                  <p:cNvPr id="85018" name="TextBox 18"/>
                  <p:cNvSpPr txBox="1">
                    <a:spLocks noChangeArrowheads="1"/>
                  </p:cNvSpPr>
                  <p:nvPr/>
                </p:nvSpPr>
                <p:spPr bwMode="auto">
                  <a:xfrm>
                    <a:off x="7124700" y="2305050"/>
                    <a:ext cx="4038600" cy="246221"/>
                  </a:xfrm>
                  <a:prstGeom prst="rect">
                    <a:avLst/>
                  </a:prstGeom>
                  <a:noFill/>
                  <a:ln w="12700">
                    <a:solidFill>
                      <a:schemeClr val="tx1"/>
                    </a:solidFill>
                    <a:miter lim="800000"/>
                    <a:headEnd/>
                    <a:tailEnd/>
                  </a:ln>
                </p:spPr>
                <p:txBody>
                  <a:bodyPr>
                    <a:spAutoFit/>
                  </a:bodyPr>
                  <a:lstStyle/>
                  <a:p>
                    <a:r>
                      <a:rPr lang="en-US" sz="1000"/>
                      <a:t>Accounts Receivable</a:t>
                    </a:r>
                  </a:p>
                </p:txBody>
              </p:sp>
            </p:grpSp>
            <p:grpSp>
              <p:nvGrpSpPr>
                <p:cNvPr id="85002" name="Group 29"/>
                <p:cNvGrpSpPr>
                  <a:grpSpLocks/>
                </p:cNvGrpSpPr>
                <p:nvPr/>
              </p:nvGrpSpPr>
              <p:grpSpPr bwMode="auto">
                <a:xfrm>
                  <a:off x="7120845" y="2552700"/>
                  <a:ext cx="4042455" cy="1979771"/>
                  <a:chOff x="7120845" y="2552700"/>
                  <a:chExt cx="4042455" cy="1979771"/>
                </a:xfrm>
              </p:grpSpPr>
              <p:sp>
                <p:nvSpPr>
                  <p:cNvPr id="85003" name="TextBox 14"/>
                  <p:cNvSpPr txBox="1">
                    <a:spLocks noChangeArrowheads="1"/>
                  </p:cNvSpPr>
                  <p:nvPr/>
                </p:nvSpPr>
                <p:spPr bwMode="auto">
                  <a:xfrm>
                    <a:off x="7124700" y="25527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Cash</a:t>
                    </a:r>
                  </a:p>
                </p:txBody>
              </p:sp>
              <p:grpSp>
                <p:nvGrpSpPr>
                  <p:cNvPr id="85004" name="Group 28"/>
                  <p:cNvGrpSpPr>
                    <a:grpSpLocks/>
                  </p:cNvGrpSpPr>
                  <p:nvPr/>
                </p:nvGrpSpPr>
                <p:grpSpPr bwMode="auto">
                  <a:xfrm>
                    <a:off x="7120845" y="2800350"/>
                    <a:ext cx="4042455" cy="1732121"/>
                    <a:chOff x="7120845" y="2800350"/>
                    <a:chExt cx="4042455" cy="1732121"/>
                  </a:xfrm>
                </p:grpSpPr>
                <p:sp>
                  <p:nvSpPr>
                    <p:cNvPr id="85005" name="TextBox 20"/>
                    <p:cNvSpPr txBox="1">
                      <a:spLocks noChangeArrowheads="1"/>
                    </p:cNvSpPr>
                    <p:nvPr/>
                  </p:nvSpPr>
                  <p:spPr bwMode="auto">
                    <a:xfrm>
                      <a:off x="7124700" y="2800350"/>
                      <a:ext cx="4038600" cy="246221"/>
                    </a:xfrm>
                    <a:prstGeom prst="rect">
                      <a:avLst/>
                    </a:prstGeom>
                    <a:noFill/>
                    <a:ln w="12700">
                      <a:solidFill>
                        <a:schemeClr val="tx1"/>
                      </a:solidFill>
                      <a:miter lim="800000"/>
                      <a:headEnd/>
                      <a:tailEnd/>
                    </a:ln>
                  </p:spPr>
                  <p:txBody>
                    <a:bodyPr>
                      <a:spAutoFit/>
                    </a:bodyPr>
                    <a:lstStyle/>
                    <a:p>
                      <a:r>
                        <a:rPr lang="en-US" sz="1000"/>
                        <a:t>Contributed Capital</a:t>
                      </a:r>
                    </a:p>
                  </p:txBody>
                </p:sp>
                <p:grpSp>
                  <p:nvGrpSpPr>
                    <p:cNvPr id="85006" name="Group 27"/>
                    <p:cNvGrpSpPr>
                      <a:grpSpLocks/>
                    </p:cNvGrpSpPr>
                    <p:nvPr/>
                  </p:nvGrpSpPr>
                  <p:grpSpPr bwMode="auto">
                    <a:xfrm>
                      <a:off x="7120845" y="3048000"/>
                      <a:ext cx="4042455" cy="1484471"/>
                      <a:chOff x="7120845" y="3048000"/>
                      <a:chExt cx="4042455" cy="1484471"/>
                    </a:xfrm>
                  </p:grpSpPr>
                  <p:sp>
                    <p:nvSpPr>
                      <p:cNvPr id="85007" name="TextBox 15"/>
                      <p:cNvSpPr txBox="1">
                        <a:spLocks noChangeArrowheads="1"/>
                      </p:cNvSpPr>
                      <p:nvPr/>
                    </p:nvSpPr>
                    <p:spPr bwMode="auto">
                      <a:xfrm>
                        <a:off x="7124700" y="30480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Notes Payable</a:t>
                        </a:r>
                      </a:p>
                    </p:txBody>
                  </p:sp>
                  <p:grpSp>
                    <p:nvGrpSpPr>
                      <p:cNvPr id="85008" name="Group 26"/>
                      <p:cNvGrpSpPr>
                        <a:grpSpLocks/>
                      </p:cNvGrpSpPr>
                      <p:nvPr/>
                    </p:nvGrpSpPr>
                    <p:grpSpPr bwMode="auto">
                      <a:xfrm>
                        <a:off x="7120845" y="3295650"/>
                        <a:ext cx="4042455" cy="1236821"/>
                        <a:chOff x="7120845" y="3295650"/>
                        <a:chExt cx="4042455" cy="1236821"/>
                      </a:xfrm>
                    </p:grpSpPr>
                    <p:sp>
                      <p:nvSpPr>
                        <p:cNvPr id="85009" name="TextBox 19"/>
                        <p:cNvSpPr txBox="1">
                          <a:spLocks noChangeArrowheads="1"/>
                        </p:cNvSpPr>
                        <p:nvPr/>
                      </p:nvSpPr>
                      <p:spPr bwMode="auto">
                        <a:xfrm>
                          <a:off x="7124700" y="3295650"/>
                          <a:ext cx="4038600" cy="246221"/>
                        </a:xfrm>
                        <a:prstGeom prst="rect">
                          <a:avLst/>
                        </a:prstGeom>
                        <a:noFill/>
                        <a:ln w="12700">
                          <a:solidFill>
                            <a:schemeClr val="tx1"/>
                          </a:solidFill>
                          <a:miter lim="800000"/>
                          <a:headEnd/>
                          <a:tailEnd/>
                        </a:ln>
                      </p:spPr>
                      <p:txBody>
                        <a:bodyPr>
                          <a:spAutoFit/>
                        </a:bodyPr>
                        <a:lstStyle/>
                        <a:p>
                          <a:r>
                            <a:rPr lang="en-US" sz="1000"/>
                            <a:t>Other Assets</a:t>
                          </a:r>
                        </a:p>
                      </p:txBody>
                    </p:sp>
                    <p:grpSp>
                      <p:nvGrpSpPr>
                        <p:cNvPr id="85010" name="Group 25"/>
                        <p:cNvGrpSpPr>
                          <a:grpSpLocks/>
                        </p:cNvGrpSpPr>
                        <p:nvPr/>
                      </p:nvGrpSpPr>
                      <p:grpSpPr bwMode="auto">
                        <a:xfrm>
                          <a:off x="7120845" y="3543300"/>
                          <a:ext cx="4042455" cy="989171"/>
                          <a:chOff x="7120845" y="3543300"/>
                          <a:chExt cx="4042455" cy="989171"/>
                        </a:xfrm>
                      </p:grpSpPr>
                      <p:grpSp>
                        <p:nvGrpSpPr>
                          <p:cNvPr id="85011" name="Group 24"/>
                          <p:cNvGrpSpPr>
                            <a:grpSpLocks/>
                          </p:cNvGrpSpPr>
                          <p:nvPr/>
                        </p:nvGrpSpPr>
                        <p:grpSpPr bwMode="auto">
                          <a:xfrm>
                            <a:off x="7120845" y="3543300"/>
                            <a:ext cx="4042455" cy="741521"/>
                            <a:chOff x="7120845" y="3543300"/>
                            <a:chExt cx="4042455" cy="741521"/>
                          </a:xfrm>
                        </p:grpSpPr>
                        <p:grpSp>
                          <p:nvGrpSpPr>
                            <p:cNvPr id="85013" name="Group 23"/>
                            <p:cNvGrpSpPr>
                              <a:grpSpLocks/>
                            </p:cNvGrpSpPr>
                            <p:nvPr/>
                          </p:nvGrpSpPr>
                          <p:grpSpPr bwMode="auto">
                            <a:xfrm>
                              <a:off x="7120845" y="3543300"/>
                              <a:ext cx="4042455" cy="741521"/>
                              <a:chOff x="7120845" y="3543300"/>
                              <a:chExt cx="4042455" cy="741521"/>
                            </a:xfrm>
                          </p:grpSpPr>
                          <p:sp>
                            <p:nvSpPr>
                              <p:cNvPr id="85015" name="TextBox 16"/>
                              <p:cNvSpPr txBox="1">
                                <a:spLocks noChangeArrowheads="1"/>
                              </p:cNvSpPr>
                              <p:nvPr/>
                            </p:nvSpPr>
                            <p:spPr bwMode="auto">
                              <a:xfrm>
                                <a:off x="7120845" y="35433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Other Liabilities</a:t>
                                </a:r>
                              </a:p>
                            </p:txBody>
                          </p:sp>
                          <p:sp>
                            <p:nvSpPr>
                              <p:cNvPr id="85016" name="TextBox 17"/>
                              <p:cNvSpPr txBox="1">
                                <a:spLocks noChangeArrowheads="1"/>
                              </p:cNvSpPr>
                              <p:nvPr/>
                            </p:nvSpPr>
                            <p:spPr bwMode="auto">
                              <a:xfrm>
                                <a:off x="7124700" y="40386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Retained Earnings</a:t>
                                </a:r>
                              </a:p>
                            </p:txBody>
                          </p:sp>
                        </p:grpSp>
                        <p:sp>
                          <p:nvSpPr>
                            <p:cNvPr id="85014" name="TextBox 21"/>
                            <p:cNvSpPr txBox="1">
                              <a:spLocks noChangeArrowheads="1"/>
                            </p:cNvSpPr>
                            <p:nvPr/>
                          </p:nvSpPr>
                          <p:spPr bwMode="auto">
                            <a:xfrm>
                              <a:off x="7124700" y="3790950"/>
                              <a:ext cx="4038600" cy="246221"/>
                            </a:xfrm>
                            <a:prstGeom prst="rect">
                              <a:avLst/>
                            </a:prstGeom>
                            <a:noFill/>
                            <a:ln w="12700">
                              <a:solidFill>
                                <a:schemeClr val="tx1"/>
                              </a:solidFill>
                              <a:miter lim="800000"/>
                              <a:headEnd/>
                              <a:tailEnd/>
                            </a:ln>
                          </p:spPr>
                          <p:txBody>
                            <a:bodyPr>
                              <a:spAutoFit/>
                            </a:bodyPr>
                            <a:lstStyle/>
                            <a:p>
                              <a:r>
                                <a:rPr lang="en-US" sz="1000"/>
                                <a:t>Property, Plant, and Equipment</a:t>
                              </a:r>
                            </a:p>
                          </p:txBody>
                        </p:sp>
                      </p:grpSp>
                      <p:sp>
                        <p:nvSpPr>
                          <p:cNvPr id="85012" name="TextBox 22"/>
                          <p:cNvSpPr txBox="1">
                            <a:spLocks noChangeArrowheads="1"/>
                          </p:cNvSpPr>
                          <p:nvPr/>
                        </p:nvSpPr>
                        <p:spPr bwMode="auto">
                          <a:xfrm>
                            <a:off x="7124700" y="4286250"/>
                            <a:ext cx="4038600" cy="246221"/>
                          </a:xfrm>
                          <a:prstGeom prst="rect">
                            <a:avLst/>
                          </a:prstGeom>
                          <a:noFill/>
                          <a:ln w="12700">
                            <a:solidFill>
                              <a:schemeClr val="tx1"/>
                            </a:solidFill>
                            <a:miter lim="800000"/>
                            <a:headEnd/>
                            <a:tailEnd/>
                          </a:ln>
                        </p:spPr>
                        <p:txBody>
                          <a:bodyPr>
                            <a:spAutoFit/>
                          </a:bodyPr>
                          <a:lstStyle/>
                          <a:p>
                            <a:r>
                              <a:rPr lang="en-US" sz="1000"/>
                              <a:t>Total Assets</a:t>
                            </a:r>
                          </a:p>
                        </p:txBody>
                      </p:sp>
                    </p:grpSp>
                  </p:grpSp>
                </p:grpSp>
              </p:grpSp>
            </p:grpSp>
          </p:grpSp>
          <p:sp>
            <p:nvSpPr>
              <p:cNvPr id="85000" name="TextBox 34"/>
              <p:cNvSpPr txBox="1">
                <a:spLocks noChangeArrowheads="1"/>
              </p:cNvSpPr>
              <p:nvPr/>
            </p:nvSpPr>
            <p:spPr bwMode="auto">
              <a:xfrm>
                <a:off x="7124700" y="4533900"/>
                <a:ext cx="4038600" cy="246221"/>
              </a:xfrm>
              <a:prstGeom prst="rect">
                <a:avLst/>
              </a:prstGeom>
              <a:solidFill>
                <a:srgbClr val="E5E5FF"/>
              </a:solidFill>
              <a:ln w="12700">
                <a:solidFill>
                  <a:schemeClr val="tx1"/>
                </a:solidFill>
                <a:miter lim="800000"/>
                <a:headEnd/>
                <a:tailEnd/>
              </a:ln>
            </p:spPr>
            <p:txBody>
              <a:bodyPr>
                <a:spAutoFit/>
              </a:bodyPr>
              <a:lstStyle/>
              <a:p>
                <a:r>
                  <a:rPr lang="en-US" sz="1000"/>
                  <a:t>Total Liabilities and Stockholders’ Equity</a:t>
                </a:r>
              </a:p>
            </p:txBody>
          </p:sp>
        </p:grpSp>
        <p:sp>
          <p:nvSpPr>
            <p:cNvPr id="32" name="TextBox 31"/>
            <p:cNvSpPr txBox="1"/>
            <p:nvPr/>
          </p:nvSpPr>
          <p:spPr>
            <a:xfrm>
              <a:off x="9987226" y="2057400"/>
              <a:ext cx="1172900" cy="2758448"/>
            </a:xfrm>
            <a:prstGeom prst="rect">
              <a:avLst/>
            </a:prstGeom>
            <a:noFill/>
            <a:ln>
              <a:noFill/>
            </a:ln>
          </p:spPr>
          <p:txBody>
            <a:bodyPr>
              <a:spAutoFit/>
            </a:bodyPr>
            <a:lstStyle/>
            <a:p>
              <a:pPr algn="r">
                <a:lnSpc>
                  <a:spcPct val="150000"/>
                </a:lnSpc>
                <a:defRPr/>
              </a:pPr>
              <a:r>
                <a:rPr lang="en-US" sz="1050" dirty="0">
                  <a:latin typeface="Arial" pitchFamily="34" charset="0"/>
                </a:rPr>
                <a:t>$     149,722</a:t>
              </a:r>
            </a:p>
            <a:p>
              <a:pPr algn="r">
                <a:lnSpc>
                  <a:spcPct val="150000"/>
                </a:lnSpc>
                <a:defRPr/>
              </a:pPr>
              <a:r>
                <a:rPr lang="en-US" sz="1050" dirty="0">
                  <a:latin typeface="Arial" pitchFamily="34" charset="0"/>
                </a:rPr>
                <a:t>12,514</a:t>
              </a:r>
            </a:p>
            <a:p>
              <a:pPr algn="r">
                <a:lnSpc>
                  <a:spcPct val="150000"/>
                </a:lnSpc>
                <a:defRPr/>
              </a:pPr>
              <a:r>
                <a:rPr lang="en-US" sz="1050" dirty="0">
                  <a:latin typeface="Arial" pitchFamily="34" charset="0"/>
                </a:rPr>
                <a:t>93,617</a:t>
              </a:r>
            </a:p>
            <a:p>
              <a:pPr algn="r">
                <a:lnSpc>
                  <a:spcPct val="150000"/>
                </a:lnSpc>
                <a:defRPr/>
              </a:pPr>
              <a:r>
                <a:rPr lang="en-US" sz="1050" dirty="0">
                  <a:latin typeface="Arial" pitchFamily="34" charset="0"/>
                </a:rPr>
                <a:t>314,382</a:t>
              </a:r>
            </a:p>
            <a:p>
              <a:pPr algn="r">
                <a:lnSpc>
                  <a:spcPct val="150000"/>
                </a:lnSpc>
                <a:defRPr/>
              </a:pPr>
              <a:r>
                <a:rPr lang="en-US" sz="1050" dirty="0">
                  <a:latin typeface="Arial" pitchFamily="34" charset="0"/>
                </a:rPr>
                <a:t>95,589</a:t>
              </a:r>
            </a:p>
            <a:p>
              <a:pPr algn="r">
                <a:lnSpc>
                  <a:spcPct val="150000"/>
                </a:lnSpc>
                <a:defRPr/>
              </a:pPr>
              <a:r>
                <a:rPr lang="en-US" sz="1050" dirty="0">
                  <a:latin typeface="Arial" pitchFamily="34" charset="0"/>
                </a:rPr>
                <a:t>692,375</a:t>
              </a:r>
            </a:p>
            <a:p>
              <a:pPr algn="r">
                <a:lnSpc>
                  <a:spcPct val="150000"/>
                </a:lnSpc>
                <a:defRPr/>
              </a:pPr>
              <a:r>
                <a:rPr lang="en-US" sz="1050" dirty="0">
                  <a:latin typeface="Arial" pitchFamily="34" charset="0"/>
                </a:rPr>
                <a:t>122,822</a:t>
              </a:r>
            </a:p>
            <a:p>
              <a:pPr algn="r">
                <a:lnSpc>
                  <a:spcPct val="150000"/>
                </a:lnSpc>
                <a:defRPr/>
              </a:pPr>
              <a:r>
                <a:rPr lang="en-US" sz="1050" dirty="0">
                  <a:latin typeface="Arial" pitchFamily="34" charset="0"/>
                </a:rPr>
                <a:t>210,391</a:t>
              </a:r>
            </a:p>
            <a:p>
              <a:pPr algn="r">
                <a:lnSpc>
                  <a:spcPct val="150000"/>
                </a:lnSpc>
                <a:defRPr/>
              </a:pPr>
              <a:r>
                <a:rPr lang="en-US" sz="1050" dirty="0">
                  <a:latin typeface="Arial" pitchFamily="34" charset="0"/>
                </a:rPr>
                <a:t>326,382</a:t>
              </a:r>
            </a:p>
            <a:p>
              <a:pPr algn="r">
                <a:lnSpc>
                  <a:spcPct val="150000"/>
                </a:lnSpc>
                <a:defRPr/>
              </a:pPr>
              <a:r>
                <a:rPr lang="en-US" sz="1050" dirty="0">
                  <a:latin typeface="Arial" pitchFamily="34" charset="0"/>
                </a:rPr>
                <a:t>1,008,897</a:t>
              </a:r>
            </a:p>
            <a:p>
              <a:pPr algn="r">
                <a:lnSpc>
                  <a:spcPct val="150000"/>
                </a:lnSpc>
                <a:defRPr/>
              </a:pPr>
              <a:r>
                <a:rPr lang="en-US" sz="1050" dirty="0">
                  <a:latin typeface="Arial" pitchFamily="34" charset="0"/>
                </a:rPr>
                <a:t>?</a:t>
              </a:r>
            </a:p>
          </p:txBody>
        </p:sp>
      </p:gr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57426"/>
            <a:ext cx="853440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E1-3 Preparing a Balance Sheet</a:t>
            </a:r>
          </a:p>
        </p:txBody>
      </p:sp>
      <p:sp>
        <p:nvSpPr>
          <p:cNvPr id="17" name="TextBox 16"/>
          <p:cNvSpPr txBox="1">
            <a:spLocks noChangeArrowheads="1"/>
          </p:cNvSpPr>
          <p:nvPr/>
        </p:nvSpPr>
        <p:spPr bwMode="auto">
          <a:xfrm>
            <a:off x="5105400" y="1447800"/>
            <a:ext cx="3429000" cy="4524375"/>
          </a:xfrm>
          <a:prstGeom prst="rect">
            <a:avLst/>
          </a:prstGeom>
          <a:noFill/>
          <a:ln w="9525">
            <a:noFill/>
            <a:miter lim="800000"/>
            <a:headEnd/>
            <a:tailEnd/>
          </a:ln>
        </p:spPr>
        <p:txBody>
          <a:bodyPr>
            <a:spAutoFit/>
          </a:bodyPr>
          <a:lstStyle/>
          <a:p>
            <a:pPr algn="ctr"/>
            <a:r>
              <a:rPr lang="en-US" sz="2400" b="1">
                <a:solidFill>
                  <a:srgbClr val="C00000"/>
                </a:solidFill>
              </a:rPr>
              <a:t>Most of the financing as of January 29 came from stockholders.  The stockholders have financed $640,764 of the total assets and creditors have financed only $368,133 of the total assets of the company.</a:t>
            </a:r>
          </a:p>
        </p:txBody>
      </p:sp>
      <p:grpSp>
        <p:nvGrpSpPr>
          <p:cNvPr id="88069" name="Group 46"/>
          <p:cNvGrpSpPr>
            <a:grpSpLocks/>
          </p:cNvGrpSpPr>
          <p:nvPr/>
        </p:nvGrpSpPr>
        <p:grpSpPr bwMode="auto">
          <a:xfrm>
            <a:off x="533400" y="1371600"/>
            <a:ext cx="3886200" cy="2114550"/>
            <a:chOff x="9525000" y="914400"/>
            <a:chExt cx="3886200" cy="2114729"/>
          </a:xfrm>
        </p:grpSpPr>
        <p:grpSp>
          <p:nvGrpSpPr>
            <p:cNvPr id="88075" name="Group 38"/>
            <p:cNvGrpSpPr>
              <a:grpSpLocks/>
            </p:cNvGrpSpPr>
            <p:nvPr/>
          </p:nvGrpSpPr>
          <p:grpSpPr bwMode="auto">
            <a:xfrm>
              <a:off x="9525000" y="914400"/>
              <a:ext cx="3886200" cy="2114729"/>
              <a:chOff x="9525000" y="914400"/>
              <a:chExt cx="3886200" cy="2114729"/>
            </a:xfrm>
          </p:grpSpPr>
          <p:grpSp>
            <p:nvGrpSpPr>
              <p:cNvPr id="88077" name="Group 37"/>
              <p:cNvGrpSpPr>
                <a:grpSpLocks/>
              </p:cNvGrpSpPr>
              <p:nvPr/>
            </p:nvGrpSpPr>
            <p:grpSpPr bwMode="auto">
              <a:xfrm>
                <a:off x="9525000" y="914400"/>
                <a:ext cx="3657600" cy="2114729"/>
                <a:chOff x="9525000" y="914400"/>
                <a:chExt cx="3657600" cy="2114729"/>
              </a:xfrm>
            </p:grpSpPr>
            <p:sp>
              <p:nvSpPr>
                <p:cNvPr id="88079" name="TextBox 6"/>
                <p:cNvSpPr txBox="1">
                  <a:spLocks noChangeArrowheads="1"/>
                </p:cNvSpPr>
                <p:nvPr/>
              </p:nvSpPr>
              <p:spPr bwMode="auto">
                <a:xfrm>
                  <a:off x="9525000" y="914400"/>
                  <a:ext cx="3657600" cy="830997"/>
                </a:xfrm>
                <a:prstGeom prst="rect">
                  <a:avLst/>
                </a:prstGeom>
                <a:noFill/>
                <a:ln w="9525">
                  <a:noFill/>
                  <a:miter lim="800000"/>
                  <a:headEnd/>
                  <a:tailEnd/>
                </a:ln>
              </p:spPr>
              <p:txBody>
                <a:bodyPr>
                  <a:spAutoFit/>
                </a:bodyPr>
                <a:lstStyle/>
                <a:p>
                  <a:pPr algn="ctr"/>
                  <a:r>
                    <a:rPr lang="en-US" sz="1200"/>
                    <a:t>DSW, Inc.</a:t>
                  </a:r>
                </a:p>
                <a:p>
                  <a:pPr algn="ctr"/>
                  <a:r>
                    <a:rPr lang="en-US" sz="1200"/>
                    <a:t>Balance Sheet</a:t>
                  </a:r>
                </a:p>
                <a:p>
                  <a:pPr algn="ctr"/>
                  <a:r>
                    <a:rPr lang="en-US" sz="1200"/>
                    <a:t>At January 29, 2011</a:t>
                  </a:r>
                </a:p>
                <a:p>
                  <a:pPr algn="ctr"/>
                  <a:r>
                    <a:rPr lang="en-US" sz="1200"/>
                    <a:t>(In thousands)</a:t>
                  </a:r>
                </a:p>
              </p:txBody>
            </p:sp>
            <p:sp>
              <p:nvSpPr>
                <p:cNvPr id="88080" name="TextBox 7"/>
                <p:cNvSpPr txBox="1">
                  <a:spLocks noChangeArrowheads="1"/>
                </p:cNvSpPr>
                <p:nvPr/>
              </p:nvSpPr>
              <p:spPr bwMode="auto">
                <a:xfrm>
                  <a:off x="9525000" y="1828800"/>
                  <a:ext cx="3657600" cy="1200329"/>
                </a:xfrm>
                <a:prstGeom prst="rect">
                  <a:avLst/>
                </a:prstGeom>
                <a:noFill/>
                <a:ln w="9525">
                  <a:noFill/>
                  <a:miter lim="800000"/>
                  <a:headEnd/>
                  <a:tailEnd/>
                </a:ln>
              </p:spPr>
              <p:txBody>
                <a:bodyPr>
                  <a:spAutoFit/>
                </a:bodyPr>
                <a:lstStyle/>
                <a:p>
                  <a:r>
                    <a:rPr lang="en-US" sz="1200"/>
                    <a:t>Assets</a:t>
                  </a:r>
                </a:p>
                <a:p>
                  <a:r>
                    <a:rPr lang="en-US" sz="1200"/>
                    <a:t>   Cash</a:t>
                  </a:r>
                </a:p>
                <a:p>
                  <a:r>
                    <a:rPr lang="en-US" sz="1200"/>
                    <a:t>   Accounts Receivable</a:t>
                  </a:r>
                </a:p>
                <a:p>
                  <a:r>
                    <a:rPr lang="en-US" sz="1200"/>
                    <a:t>   Property, Plant, and Equipment</a:t>
                  </a:r>
                </a:p>
                <a:p>
                  <a:r>
                    <a:rPr lang="en-US" sz="1200"/>
                    <a:t>   Other Assets</a:t>
                  </a:r>
                </a:p>
                <a:p>
                  <a:r>
                    <a:rPr lang="en-US" sz="1200"/>
                    <a:t>Total Assets</a:t>
                  </a:r>
                </a:p>
              </p:txBody>
            </p:sp>
          </p:grpSp>
          <p:sp>
            <p:nvSpPr>
              <p:cNvPr id="88078" name="TextBox 36"/>
              <p:cNvSpPr txBox="1">
                <a:spLocks noChangeArrowheads="1"/>
              </p:cNvSpPr>
              <p:nvPr/>
            </p:nvSpPr>
            <p:spPr bwMode="auto">
              <a:xfrm>
                <a:off x="12268200" y="1828800"/>
                <a:ext cx="1143000" cy="1200329"/>
              </a:xfrm>
              <a:prstGeom prst="rect">
                <a:avLst/>
              </a:prstGeom>
              <a:noFill/>
              <a:ln w="9525">
                <a:noFill/>
                <a:miter lim="800000"/>
                <a:headEnd/>
                <a:tailEnd/>
              </a:ln>
            </p:spPr>
            <p:txBody>
              <a:bodyPr>
                <a:spAutoFit/>
              </a:bodyPr>
              <a:lstStyle/>
              <a:p>
                <a:pPr algn="r"/>
                <a:endParaRPr lang="en-US" sz="1200"/>
              </a:p>
              <a:p>
                <a:pPr algn="r"/>
                <a:r>
                  <a:rPr lang="en-US" sz="1200"/>
                  <a:t>$      93,617</a:t>
                </a:r>
              </a:p>
              <a:p>
                <a:pPr algn="r"/>
                <a:r>
                  <a:rPr lang="en-US" sz="1200"/>
                  <a:t>12,514</a:t>
                </a:r>
              </a:p>
              <a:p>
                <a:pPr algn="r"/>
                <a:r>
                  <a:rPr lang="en-US" sz="1200"/>
                  <a:t>210,391</a:t>
                </a:r>
              </a:p>
              <a:p>
                <a:pPr algn="r"/>
                <a:r>
                  <a:rPr lang="en-US" sz="1200" u="sng"/>
                  <a:t>      692,375</a:t>
                </a:r>
              </a:p>
              <a:p>
                <a:pPr algn="r"/>
                <a:r>
                  <a:rPr lang="en-US" sz="1200" u="sng"/>
                  <a:t>$ 1,008,897</a:t>
                </a:r>
              </a:p>
            </p:txBody>
          </p:sp>
        </p:grpSp>
        <p:cxnSp>
          <p:nvCxnSpPr>
            <p:cNvPr id="43" name="Straight Connector 42"/>
            <p:cNvCxnSpPr/>
            <p:nvPr/>
          </p:nvCxnSpPr>
          <p:spPr>
            <a:xfrm>
              <a:off x="12544425" y="2991026"/>
              <a:ext cx="76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a:grpSpLocks/>
          </p:cNvGrpSpPr>
          <p:nvPr/>
        </p:nvGrpSpPr>
        <p:grpSpPr bwMode="auto">
          <a:xfrm>
            <a:off x="533400" y="3657600"/>
            <a:ext cx="3886200" cy="1938338"/>
            <a:chOff x="9525000" y="3962400"/>
            <a:chExt cx="3886200" cy="1938992"/>
          </a:xfrm>
        </p:grpSpPr>
        <p:grpSp>
          <p:nvGrpSpPr>
            <p:cNvPr id="88071" name="Group 40"/>
            <p:cNvGrpSpPr>
              <a:grpSpLocks/>
            </p:cNvGrpSpPr>
            <p:nvPr/>
          </p:nvGrpSpPr>
          <p:grpSpPr bwMode="auto">
            <a:xfrm>
              <a:off x="9525000" y="3962400"/>
              <a:ext cx="3886200" cy="1938992"/>
              <a:chOff x="9525000" y="3962400"/>
              <a:chExt cx="3886200" cy="1938992"/>
            </a:xfrm>
          </p:grpSpPr>
          <p:sp>
            <p:nvSpPr>
              <p:cNvPr id="88073" name="TextBox 35"/>
              <p:cNvSpPr txBox="1">
                <a:spLocks noChangeArrowheads="1"/>
              </p:cNvSpPr>
              <p:nvPr/>
            </p:nvSpPr>
            <p:spPr bwMode="auto">
              <a:xfrm>
                <a:off x="9525000" y="3962400"/>
                <a:ext cx="3657600" cy="1938992"/>
              </a:xfrm>
              <a:prstGeom prst="rect">
                <a:avLst/>
              </a:prstGeom>
              <a:noFill/>
              <a:ln w="9525">
                <a:noFill/>
                <a:miter lim="800000"/>
                <a:headEnd/>
                <a:tailEnd/>
              </a:ln>
            </p:spPr>
            <p:txBody>
              <a:bodyPr>
                <a:spAutoFit/>
              </a:bodyPr>
              <a:lstStyle/>
              <a:p>
                <a:r>
                  <a:rPr lang="en-US" sz="1200"/>
                  <a:t>Liabilities</a:t>
                </a:r>
              </a:p>
              <a:p>
                <a:r>
                  <a:rPr lang="en-US" sz="1200"/>
                  <a:t>   Accounts Payable</a:t>
                </a:r>
              </a:p>
              <a:p>
                <a:r>
                  <a:rPr lang="en-US" sz="1200"/>
                  <a:t>   Notes Payable</a:t>
                </a:r>
              </a:p>
              <a:p>
                <a:r>
                  <a:rPr lang="en-US" sz="1200"/>
                  <a:t>   Other Liabilities</a:t>
                </a:r>
              </a:p>
              <a:p>
                <a:r>
                  <a:rPr lang="en-US" sz="1200"/>
                  <a:t>      Total Liabilities</a:t>
                </a:r>
              </a:p>
              <a:p>
                <a:r>
                  <a:rPr lang="en-US" sz="1200"/>
                  <a:t>Stockholders’ Equity</a:t>
                </a:r>
              </a:p>
              <a:p>
                <a:r>
                  <a:rPr lang="en-US" sz="1200"/>
                  <a:t>   Contributed Capital</a:t>
                </a:r>
              </a:p>
              <a:p>
                <a:r>
                  <a:rPr lang="en-US" sz="1200"/>
                  <a:t>   Retained Earnings</a:t>
                </a:r>
              </a:p>
              <a:p>
                <a:r>
                  <a:rPr lang="en-US" sz="1200"/>
                  <a:t>      Total Stockholders’ Equity</a:t>
                </a:r>
              </a:p>
              <a:p>
                <a:r>
                  <a:rPr lang="en-US" sz="1200"/>
                  <a:t>Total Liabilities and Stockholders’ Equity</a:t>
                </a:r>
              </a:p>
            </p:txBody>
          </p:sp>
          <p:sp>
            <p:nvSpPr>
              <p:cNvPr id="88074" name="TextBox 39"/>
              <p:cNvSpPr txBox="1">
                <a:spLocks noChangeArrowheads="1"/>
              </p:cNvSpPr>
              <p:nvPr/>
            </p:nvSpPr>
            <p:spPr bwMode="auto">
              <a:xfrm>
                <a:off x="12344400" y="3962400"/>
                <a:ext cx="1066800" cy="1938992"/>
              </a:xfrm>
              <a:prstGeom prst="rect">
                <a:avLst/>
              </a:prstGeom>
              <a:noFill/>
              <a:ln w="9525">
                <a:noFill/>
                <a:miter lim="800000"/>
                <a:headEnd/>
                <a:tailEnd/>
              </a:ln>
            </p:spPr>
            <p:txBody>
              <a:bodyPr>
                <a:spAutoFit/>
              </a:bodyPr>
              <a:lstStyle/>
              <a:p>
                <a:pPr algn="r"/>
                <a:endParaRPr lang="en-US" sz="1200"/>
              </a:p>
              <a:p>
                <a:pPr algn="r"/>
                <a:r>
                  <a:rPr lang="en-US" sz="1200"/>
                  <a:t>$    149,722</a:t>
                </a:r>
              </a:p>
              <a:p>
                <a:pPr algn="r"/>
                <a:r>
                  <a:rPr lang="en-US" sz="1200"/>
                  <a:t>95,589</a:t>
                </a:r>
              </a:p>
              <a:p>
                <a:pPr algn="r"/>
                <a:r>
                  <a:rPr lang="en-US" sz="1200" u="sng"/>
                  <a:t>      122,822</a:t>
                </a:r>
              </a:p>
              <a:p>
                <a:pPr algn="r"/>
                <a:r>
                  <a:rPr lang="en-US" sz="1200" u="sng"/>
                  <a:t>      368,133</a:t>
                </a:r>
              </a:p>
              <a:p>
                <a:pPr algn="r"/>
                <a:endParaRPr lang="en-US" sz="1200"/>
              </a:p>
              <a:p>
                <a:pPr algn="r"/>
                <a:r>
                  <a:rPr lang="en-US" sz="1200"/>
                  <a:t>314,382</a:t>
                </a:r>
              </a:p>
              <a:p>
                <a:pPr algn="r"/>
                <a:r>
                  <a:rPr lang="en-US" sz="1200" u="sng"/>
                  <a:t>      326,382</a:t>
                </a:r>
              </a:p>
              <a:p>
                <a:pPr algn="r"/>
                <a:r>
                  <a:rPr lang="en-US" sz="1200" u="sng"/>
                  <a:t>      640,764</a:t>
                </a:r>
              </a:p>
              <a:p>
                <a:pPr algn="r"/>
                <a:r>
                  <a:rPr lang="en-US" sz="1200" u="sng"/>
                  <a:t>$ 1,008,897</a:t>
                </a:r>
              </a:p>
            </p:txBody>
          </p:sp>
        </p:grpSp>
        <p:cxnSp>
          <p:nvCxnSpPr>
            <p:cNvPr id="45" name="Straight Connector 44"/>
            <p:cNvCxnSpPr/>
            <p:nvPr/>
          </p:nvCxnSpPr>
          <p:spPr>
            <a:xfrm>
              <a:off x="12544425" y="5848986"/>
              <a:ext cx="76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58909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E1-6 Preparing an Income Statement and Inferring Missing Values</a:t>
            </a:r>
          </a:p>
          <a:p>
            <a:pPr>
              <a:defRPr/>
            </a:pPr>
            <a:r>
              <a:rPr lang="en-US" sz="2000" dirty="0"/>
              <a:t>Cinemark Holdings, Inc. operates movies and food concession counters throughout the United States. Its income statement for the quarter ended March 31, 2011, reported the following amounts (listed alphabetically in thousands):</a:t>
            </a:r>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r>
              <a:rPr lang="en-US" sz="2000" b="1" dirty="0"/>
              <a:t>Required:</a:t>
            </a:r>
          </a:p>
          <a:p>
            <a:pPr marL="457200" indent="-457200">
              <a:buFontTx/>
              <a:buAutoNum type="arabicPeriod"/>
              <a:defRPr/>
            </a:pPr>
            <a:r>
              <a:rPr lang="en-US" sz="2000" dirty="0"/>
              <a:t>Solve for the missing amounts and prepare an Income Statement for the quarter ended March 31, 2011. </a:t>
            </a:r>
          </a:p>
          <a:p>
            <a:pPr marL="457200" indent="-457200">
              <a:buFontTx/>
              <a:buAutoNum type="arabicPeriod"/>
              <a:defRPr/>
            </a:pPr>
            <a:r>
              <a:rPr lang="en-US" sz="2000" dirty="0"/>
              <a:t>What are Cinemark’s main source of revenue and two biggest expenses?</a:t>
            </a:r>
          </a:p>
        </p:txBody>
      </p:sp>
      <p:grpSp>
        <p:nvGrpSpPr>
          <p:cNvPr id="90116" name="Group 13"/>
          <p:cNvGrpSpPr>
            <a:grpSpLocks/>
          </p:cNvGrpSpPr>
          <p:nvPr/>
        </p:nvGrpSpPr>
        <p:grpSpPr bwMode="auto">
          <a:xfrm>
            <a:off x="762000" y="2667000"/>
            <a:ext cx="7467600" cy="1477963"/>
            <a:chOff x="-8153400" y="1447800"/>
            <a:chExt cx="7467600" cy="1477328"/>
          </a:xfrm>
        </p:grpSpPr>
        <p:grpSp>
          <p:nvGrpSpPr>
            <p:cNvPr id="90117" name="Group 12"/>
            <p:cNvGrpSpPr>
              <a:grpSpLocks/>
            </p:cNvGrpSpPr>
            <p:nvPr/>
          </p:nvGrpSpPr>
          <p:grpSpPr bwMode="auto">
            <a:xfrm>
              <a:off x="-8153400" y="1447800"/>
              <a:ext cx="7467600" cy="1477328"/>
              <a:chOff x="-8153400" y="1447800"/>
              <a:chExt cx="7467600" cy="1477328"/>
            </a:xfrm>
          </p:grpSpPr>
          <p:sp>
            <p:nvSpPr>
              <p:cNvPr id="90119" name="TextBox 5"/>
              <p:cNvSpPr txBox="1">
                <a:spLocks noChangeArrowheads="1"/>
              </p:cNvSpPr>
              <p:nvPr/>
            </p:nvSpPr>
            <p:spPr bwMode="auto">
              <a:xfrm>
                <a:off x="-4038600" y="1447800"/>
                <a:ext cx="3352800" cy="1477328"/>
              </a:xfrm>
              <a:prstGeom prst="rect">
                <a:avLst/>
              </a:prstGeom>
              <a:noFill/>
              <a:ln w="19050">
                <a:solidFill>
                  <a:schemeClr val="tx1"/>
                </a:solidFill>
                <a:miter lim="800000"/>
                <a:headEnd/>
                <a:tailEnd/>
              </a:ln>
            </p:spPr>
            <p:txBody>
              <a:bodyPr>
                <a:spAutoFit/>
              </a:bodyPr>
              <a:lstStyle/>
              <a:p>
                <a:r>
                  <a:rPr lang="en-US"/>
                  <a:t>Net Income</a:t>
                </a:r>
              </a:p>
              <a:p>
                <a:r>
                  <a:rPr lang="en-US"/>
                  <a:t>Other Expenses</a:t>
                </a:r>
              </a:p>
              <a:p>
                <a:r>
                  <a:rPr lang="en-US"/>
                  <a:t>Other Revenues</a:t>
                </a:r>
              </a:p>
              <a:p>
                <a:r>
                  <a:rPr lang="en-US"/>
                  <a:t>Rent Expense</a:t>
                </a:r>
              </a:p>
              <a:p>
                <a:r>
                  <a:rPr lang="en-US"/>
                  <a:t>Total Expenses</a:t>
                </a:r>
              </a:p>
            </p:txBody>
          </p:sp>
          <p:grpSp>
            <p:nvGrpSpPr>
              <p:cNvPr id="90120" name="Group 11"/>
              <p:cNvGrpSpPr>
                <a:grpSpLocks/>
              </p:cNvGrpSpPr>
              <p:nvPr/>
            </p:nvGrpSpPr>
            <p:grpSpPr bwMode="auto">
              <a:xfrm>
                <a:off x="-8153400" y="1447800"/>
                <a:ext cx="4114800" cy="1477328"/>
                <a:chOff x="-8153400" y="1447800"/>
                <a:chExt cx="4114800" cy="1477328"/>
              </a:xfrm>
            </p:grpSpPr>
            <p:sp>
              <p:nvSpPr>
                <p:cNvPr id="90121" name="TextBox 3"/>
                <p:cNvSpPr txBox="1">
                  <a:spLocks noChangeArrowheads="1"/>
                </p:cNvSpPr>
                <p:nvPr/>
              </p:nvSpPr>
              <p:spPr bwMode="auto">
                <a:xfrm>
                  <a:off x="-8153400" y="1447800"/>
                  <a:ext cx="4114800" cy="1477328"/>
                </a:xfrm>
                <a:prstGeom prst="rect">
                  <a:avLst/>
                </a:prstGeom>
                <a:noFill/>
                <a:ln w="19050">
                  <a:solidFill>
                    <a:schemeClr val="tx1"/>
                  </a:solidFill>
                  <a:miter lim="800000"/>
                  <a:headEnd/>
                  <a:tailEnd/>
                </a:ln>
              </p:spPr>
              <p:txBody>
                <a:bodyPr>
                  <a:spAutoFit/>
                </a:bodyPr>
                <a:lstStyle/>
                <a:p>
                  <a:r>
                    <a:rPr lang="en-US"/>
                    <a:t>Admissions Revenues</a:t>
                  </a:r>
                </a:p>
                <a:p>
                  <a:r>
                    <a:rPr lang="en-US"/>
                    <a:t>Concessions Expenses</a:t>
                  </a:r>
                </a:p>
                <a:p>
                  <a:r>
                    <a:rPr lang="en-US"/>
                    <a:t>Concessions Revenues</a:t>
                  </a:r>
                </a:p>
                <a:p>
                  <a:r>
                    <a:rPr lang="en-US"/>
                    <a:t>Film Rental Expenses</a:t>
                  </a:r>
                </a:p>
                <a:p>
                  <a:r>
                    <a:rPr lang="en-US"/>
                    <a:t>Gen. &amp; Admin. Expenses</a:t>
                  </a:r>
                </a:p>
              </p:txBody>
            </p:sp>
            <p:sp>
              <p:nvSpPr>
                <p:cNvPr id="90122" name="TextBox 6"/>
                <p:cNvSpPr txBox="1">
                  <a:spLocks noChangeArrowheads="1"/>
                </p:cNvSpPr>
                <p:nvPr/>
              </p:nvSpPr>
              <p:spPr bwMode="auto">
                <a:xfrm>
                  <a:off x="-5410200" y="1447800"/>
                  <a:ext cx="1371600" cy="1477328"/>
                </a:xfrm>
                <a:prstGeom prst="rect">
                  <a:avLst/>
                </a:prstGeom>
                <a:noFill/>
                <a:ln w="19050">
                  <a:solidFill>
                    <a:schemeClr val="tx1"/>
                  </a:solidFill>
                  <a:miter lim="800000"/>
                  <a:headEnd/>
                  <a:tailEnd/>
                </a:ln>
              </p:spPr>
              <p:txBody>
                <a:bodyPr>
                  <a:spAutoFit/>
                </a:bodyPr>
                <a:lstStyle/>
                <a:p>
                  <a:pPr algn="r"/>
                  <a:r>
                    <a:rPr lang="en-US"/>
                    <a:t>$   311,692</a:t>
                  </a:r>
                </a:p>
                <a:p>
                  <a:pPr algn="r"/>
                  <a:r>
                    <a:rPr lang="en-US"/>
                    <a:t>23,282</a:t>
                  </a:r>
                </a:p>
                <a:p>
                  <a:pPr algn="r"/>
                  <a:r>
                    <a:rPr lang="en-US"/>
                    <a:t>146,681</a:t>
                  </a:r>
                </a:p>
                <a:p>
                  <a:pPr algn="r"/>
                  <a:r>
                    <a:rPr lang="en-US"/>
                    <a:t>165,153</a:t>
                  </a:r>
                </a:p>
                <a:p>
                  <a:pPr algn="r"/>
                  <a:r>
                    <a:rPr lang="en-US"/>
                    <a:t>179,047</a:t>
                  </a:r>
                </a:p>
              </p:txBody>
            </p:sp>
          </p:grpSp>
        </p:grpSp>
        <p:sp>
          <p:nvSpPr>
            <p:cNvPr id="90118" name="TextBox 7"/>
            <p:cNvSpPr txBox="1">
              <a:spLocks noChangeArrowheads="1"/>
            </p:cNvSpPr>
            <p:nvPr/>
          </p:nvSpPr>
          <p:spPr bwMode="auto">
            <a:xfrm>
              <a:off x="-2057400" y="1447800"/>
              <a:ext cx="1371600" cy="1477328"/>
            </a:xfrm>
            <a:prstGeom prst="rect">
              <a:avLst/>
            </a:prstGeom>
            <a:noFill/>
            <a:ln w="19050">
              <a:solidFill>
                <a:schemeClr val="tx1"/>
              </a:solidFill>
              <a:miter lim="800000"/>
              <a:headEnd/>
              <a:tailEnd/>
            </a:ln>
          </p:spPr>
          <p:txBody>
            <a:bodyPr>
              <a:spAutoFit/>
            </a:bodyPr>
            <a:lstStyle/>
            <a:p>
              <a:pPr algn="r"/>
              <a:r>
                <a:rPr lang="en-US"/>
                <a:t>$            ?</a:t>
              </a:r>
            </a:p>
            <a:p>
              <a:pPr algn="r"/>
              <a:r>
                <a:rPr lang="en-US"/>
                <a:t>   24,265</a:t>
              </a:r>
            </a:p>
            <a:p>
              <a:pPr algn="r"/>
              <a:r>
                <a:rPr lang="en-US"/>
                <a:t>24,763</a:t>
              </a:r>
            </a:p>
            <a:p>
              <a:pPr algn="r"/>
              <a:r>
                <a:rPr lang="en-US"/>
                <a:t>66,426</a:t>
              </a:r>
            </a:p>
            <a:p>
              <a:pPr algn="r"/>
              <a:r>
                <a:rPr lang="en-US"/>
                <a:t>?</a:t>
              </a:r>
            </a:p>
          </p:txBody>
        </p:sp>
      </p:gr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85" name="Group 22"/>
          <p:cNvGrpSpPr>
            <a:grpSpLocks/>
          </p:cNvGrpSpPr>
          <p:nvPr/>
        </p:nvGrpSpPr>
        <p:grpSpPr bwMode="auto">
          <a:xfrm>
            <a:off x="1447800" y="1066800"/>
            <a:ext cx="6096000" cy="5446713"/>
            <a:chOff x="9372600" y="838200"/>
            <a:chExt cx="6096000" cy="5447467"/>
          </a:xfrm>
        </p:grpSpPr>
        <p:sp>
          <p:nvSpPr>
            <p:cNvPr id="93194" name="TextBox 7"/>
            <p:cNvSpPr txBox="1">
              <a:spLocks noChangeArrowheads="1"/>
            </p:cNvSpPr>
            <p:nvPr/>
          </p:nvSpPr>
          <p:spPr bwMode="auto">
            <a:xfrm>
              <a:off x="9372600" y="838200"/>
              <a:ext cx="6096000" cy="1200329"/>
            </a:xfrm>
            <a:prstGeom prst="rect">
              <a:avLst/>
            </a:prstGeom>
            <a:solidFill>
              <a:srgbClr val="FFFFCC"/>
            </a:solidFill>
            <a:ln w="19050">
              <a:solidFill>
                <a:schemeClr val="tx1"/>
              </a:solidFill>
              <a:miter lim="800000"/>
              <a:headEnd/>
              <a:tailEnd/>
            </a:ln>
          </p:spPr>
          <p:txBody>
            <a:bodyPr>
              <a:spAutoFit/>
            </a:bodyPr>
            <a:lstStyle/>
            <a:p>
              <a:pPr algn="ctr"/>
              <a:r>
                <a:rPr lang="en-US" b="1"/>
                <a:t>Cinemark  Holdings, Inc.</a:t>
              </a:r>
            </a:p>
            <a:p>
              <a:pPr algn="ctr"/>
              <a:r>
                <a:rPr lang="en-US" b="1"/>
                <a:t>Income Statement</a:t>
              </a:r>
            </a:p>
            <a:p>
              <a:pPr algn="ctr"/>
              <a:r>
                <a:rPr lang="en-US" b="1"/>
                <a:t>For the Quarter Ended March 31, 2011</a:t>
              </a:r>
            </a:p>
            <a:p>
              <a:pPr algn="ctr"/>
              <a:r>
                <a:rPr lang="en-US" b="1"/>
                <a:t>(in thousands)</a:t>
              </a:r>
            </a:p>
          </p:txBody>
        </p:sp>
        <p:grpSp>
          <p:nvGrpSpPr>
            <p:cNvPr id="93195" name="Group 21"/>
            <p:cNvGrpSpPr>
              <a:grpSpLocks/>
            </p:cNvGrpSpPr>
            <p:nvPr/>
          </p:nvGrpSpPr>
          <p:grpSpPr bwMode="auto">
            <a:xfrm>
              <a:off x="9372600" y="2038350"/>
              <a:ext cx="6096000" cy="4247317"/>
              <a:chOff x="9372600" y="2038350"/>
              <a:chExt cx="6096000" cy="4247317"/>
            </a:xfrm>
          </p:grpSpPr>
          <p:sp>
            <p:nvSpPr>
              <p:cNvPr id="93196" name="TextBox 16"/>
              <p:cNvSpPr txBox="1">
                <a:spLocks noChangeArrowheads="1"/>
              </p:cNvSpPr>
              <p:nvPr/>
            </p:nvSpPr>
            <p:spPr bwMode="auto">
              <a:xfrm>
                <a:off x="9372600" y="2038350"/>
                <a:ext cx="6096000" cy="3970318"/>
              </a:xfrm>
              <a:prstGeom prst="rect">
                <a:avLst/>
              </a:prstGeom>
              <a:noFill/>
              <a:ln w="19050">
                <a:solidFill>
                  <a:schemeClr val="tx1"/>
                </a:solidFill>
                <a:miter lim="800000"/>
                <a:headEnd/>
                <a:tailEnd/>
              </a:ln>
            </p:spPr>
            <p:txBody>
              <a:bodyPr>
                <a:spAutoFit/>
              </a:bodyPr>
              <a:lstStyle/>
              <a:p>
                <a:r>
                  <a:rPr lang="en-US" b="1">
                    <a:solidFill>
                      <a:srgbClr val="FF6600"/>
                    </a:solidFill>
                  </a:rPr>
                  <a:t>Revenues</a:t>
                </a:r>
              </a:p>
              <a:p>
                <a:r>
                  <a:rPr lang="en-US"/>
                  <a:t>Admissions Revenues</a:t>
                </a:r>
              </a:p>
              <a:p>
                <a:r>
                  <a:rPr lang="en-US"/>
                  <a:t>Concessions Revenues</a:t>
                </a:r>
              </a:p>
              <a:p>
                <a:r>
                  <a:rPr lang="en-US"/>
                  <a:t>Other Revenues</a:t>
                </a:r>
              </a:p>
              <a:p>
                <a:r>
                  <a:rPr lang="en-US"/>
                  <a:t>Total Revenues</a:t>
                </a:r>
              </a:p>
              <a:p>
                <a:endParaRPr lang="en-US"/>
              </a:p>
              <a:p>
                <a:r>
                  <a:rPr lang="en-US" b="1">
                    <a:solidFill>
                      <a:srgbClr val="FF6600"/>
                    </a:solidFill>
                  </a:rPr>
                  <a:t>Expenses</a:t>
                </a:r>
              </a:p>
              <a:p>
                <a:r>
                  <a:rPr lang="en-US"/>
                  <a:t>Concessions Expenses</a:t>
                </a:r>
              </a:p>
              <a:p>
                <a:r>
                  <a:rPr lang="en-US"/>
                  <a:t>Film Rental Expenses</a:t>
                </a:r>
              </a:p>
              <a:p>
                <a:r>
                  <a:rPr lang="en-US"/>
                  <a:t>Gen. and Admin. Expenses</a:t>
                </a:r>
              </a:p>
              <a:p>
                <a:r>
                  <a:rPr lang="en-US"/>
                  <a:t>Rent Expense</a:t>
                </a:r>
              </a:p>
              <a:p>
                <a:r>
                  <a:rPr lang="en-US"/>
                  <a:t>Other Expenses</a:t>
                </a:r>
              </a:p>
              <a:p>
                <a:r>
                  <a:rPr lang="en-US"/>
                  <a:t>Total Expenses</a:t>
                </a:r>
              </a:p>
              <a:p>
                <a:r>
                  <a:rPr lang="en-US" b="1">
                    <a:solidFill>
                      <a:srgbClr val="FF6600"/>
                    </a:solidFill>
                  </a:rPr>
                  <a:t>Net Income</a:t>
                </a:r>
              </a:p>
            </p:txBody>
          </p:sp>
          <p:sp>
            <p:nvSpPr>
              <p:cNvPr id="18" name="TextBox 17"/>
              <p:cNvSpPr txBox="1"/>
              <p:nvPr/>
            </p:nvSpPr>
            <p:spPr>
              <a:xfrm>
                <a:off x="12801600" y="2038350"/>
                <a:ext cx="2667000" cy="4247317"/>
              </a:xfrm>
              <a:prstGeom prst="rect">
                <a:avLst/>
              </a:prstGeom>
              <a:noFill/>
            </p:spPr>
            <p:txBody>
              <a:bodyPr numCol="2">
                <a:spAutoFit/>
              </a:bodyPr>
              <a:lstStyle/>
              <a:p>
                <a:pPr algn="r">
                  <a:defRPr/>
                </a:pPr>
                <a:endParaRPr lang="en-US" dirty="0">
                  <a:latin typeface="Arial" pitchFamily="34" charset="0"/>
                </a:endParaRPr>
              </a:p>
              <a:p>
                <a:pPr algn="r">
                  <a:defRPr/>
                </a:pPr>
                <a:r>
                  <a:rPr lang="en-US" dirty="0">
                    <a:latin typeface="Arial" pitchFamily="34" charset="0"/>
                  </a:rPr>
                  <a:t>$   311,692</a:t>
                </a:r>
              </a:p>
              <a:p>
                <a:pPr algn="r">
                  <a:defRPr/>
                </a:pPr>
                <a:r>
                  <a:rPr lang="en-US" dirty="0">
                    <a:latin typeface="Arial" pitchFamily="34" charset="0"/>
                  </a:rPr>
                  <a:t>146,681</a:t>
                </a:r>
              </a:p>
              <a:p>
                <a:pPr algn="r">
                  <a:defRPr/>
                </a:pPr>
                <a:r>
                  <a:rPr lang="en-US" u="sng" dirty="0">
                    <a:latin typeface="Arial" pitchFamily="34" charset="0"/>
                  </a:rPr>
                  <a:t>       24,763</a:t>
                </a:r>
              </a:p>
              <a:p>
                <a:pPr algn="r">
                  <a:defRPr/>
                </a:pPr>
                <a:r>
                  <a:rPr lang="en-US" dirty="0">
                    <a:latin typeface="Arial" pitchFamily="34" charset="0"/>
                  </a:rPr>
                  <a:t>	</a:t>
                </a:r>
              </a:p>
              <a:p>
                <a:pPr algn="r">
                  <a:defRPr/>
                </a:pPr>
                <a:endParaRPr lang="en-US" dirty="0">
                  <a:latin typeface="Arial" pitchFamily="34" charset="0"/>
                </a:endParaRPr>
              </a:p>
              <a:p>
                <a:pPr algn="r">
                  <a:defRPr/>
                </a:pPr>
                <a:endParaRPr lang="en-US" dirty="0">
                  <a:latin typeface="Arial" pitchFamily="34" charset="0"/>
                </a:endParaRPr>
              </a:p>
              <a:p>
                <a:pPr algn="r">
                  <a:defRPr/>
                </a:pPr>
                <a:r>
                  <a:rPr lang="en-US" dirty="0">
                    <a:latin typeface="Arial" pitchFamily="34" charset="0"/>
                  </a:rPr>
                  <a:t>23,282</a:t>
                </a:r>
              </a:p>
              <a:p>
                <a:pPr algn="r">
                  <a:defRPr/>
                </a:pPr>
                <a:r>
                  <a:rPr lang="en-US" dirty="0">
                    <a:latin typeface="Arial" pitchFamily="34" charset="0"/>
                  </a:rPr>
                  <a:t>165,153</a:t>
                </a:r>
              </a:p>
              <a:p>
                <a:pPr algn="r">
                  <a:defRPr/>
                </a:pPr>
                <a:r>
                  <a:rPr lang="en-US" dirty="0">
                    <a:latin typeface="Arial" pitchFamily="34" charset="0"/>
                  </a:rPr>
                  <a:t>179,047</a:t>
                </a:r>
              </a:p>
              <a:p>
                <a:pPr algn="r">
                  <a:defRPr/>
                </a:pPr>
                <a:r>
                  <a:rPr lang="en-US" dirty="0">
                    <a:latin typeface="Arial" pitchFamily="34" charset="0"/>
                  </a:rPr>
                  <a:t>66,426</a:t>
                </a:r>
              </a:p>
              <a:p>
                <a:pPr algn="r">
                  <a:defRPr/>
                </a:pPr>
                <a:r>
                  <a:rPr lang="en-US" u="sng" dirty="0">
                    <a:latin typeface="Arial" pitchFamily="34" charset="0"/>
                  </a:rPr>
                  <a:t>      24,265</a:t>
                </a:r>
              </a:p>
              <a:p>
                <a:pPr algn="r">
                  <a:defRPr/>
                </a:pPr>
                <a:endParaRPr lang="en-US" u="sng"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r>
                  <a:rPr lang="en-US" dirty="0">
                    <a:latin typeface="Arial" pitchFamily="34" charset="0"/>
                  </a:rPr>
                  <a:t>$   483,136</a:t>
                </a: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r>
                  <a:rPr lang="en-US" u="sng" dirty="0">
                    <a:latin typeface="Arial" pitchFamily="34" charset="0"/>
                  </a:rPr>
                  <a:t>   458,173</a:t>
                </a:r>
              </a:p>
              <a:p>
                <a:pPr algn="r">
                  <a:defRPr/>
                </a:pPr>
                <a:r>
                  <a:rPr lang="en-US" u="sng" dirty="0">
                    <a:latin typeface="Arial" pitchFamily="34" charset="0"/>
                  </a:rPr>
                  <a:t>$   24,963</a:t>
                </a:r>
              </a:p>
            </p:txBody>
          </p:sp>
          <p:cxnSp>
            <p:nvCxnSpPr>
              <p:cNvPr id="20" name="Straight Connector 19"/>
              <p:cNvCxnSpPr/>
              <p:nvPr/>
            </p:nvCxnSpPr>
            <p:spPr>
              <a:xfrm>
                <a:off x="14382750" y="5944307"/>
                <a:ext cx="99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 name="TextBox 4"/>
          <p:cNvSpPr txBox="1"/>
          <p:nvPr/>
        </p:nvSpPr>
        <p:spPr>
          <a:xfrm>
            <a:off x="304800" y="357427"/>
            <a:ext cx="853440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E1-6 Preparing an Income Statement and Inferring Missing Values</a:t>
            </a:r>
          </a:p>
        </p:txBody>
      </p:sp>
      <p:sp>
        <p:nvSpPr>
          <p:cNvPr id="6" name="TextBox 5"/>
          <p:cNvSpPr txBox="1">
            <a:spLocks noChangeArrowheads="1"/>
          </p:cNvSpPr>
          <p:nvPr/>
        </p:nvSpPr>
        <p:spPr bwMode="auto">
          <a:xfrm>
            <a:off x="6343650" y="5638800"/>
            <a:ext cx="1181100" cy="276225"/>
          </a:xfrm>
          <a:prstGeom prst="rect">
            <a:avLst/>
          </a:prstGeom>
          <a:solidFill>
            <a:schemeClr val="bg1"/>
          </a:solidFill>
          <a:ln w="9525">
            <a:noFill/>
            <a:miter lim="800000"/>
            <a:headEnd/>
            <a:tailEnd/>
          </a:ln>
        </p:spPr>
        <p:txBody>
          <a:bodyPr>
            <a:spAutoFit/>
          </a:bodyPr>
          <a:lstStyle/>
          <a:p>
            <a:pPr algn="r"/>
            <a:r>
              <a:rPr lang="en-US" sz="1200" b="1" u="sng">
                <a:solidFill>
                  <a:srgbClr val="FF0000"/>
                </a:solidFill>
              </a:rPr>
              <a:t>                    ?</a:t>
            </a:r>
          </a:p>
        </p:txBody>
      </p:sp>
      <p:grpSp>
        <p:nvGrpSpPr>
          <p:cNvPr id="29" name="Group 28"/>
          <p:cNvGrpSpPr>
            <a:grpSpLocks/>
          </p:cNvGrpSpPr>
          <p:nvPr/>
        </p:nvGrpSpPr>
        <p:grpSpPr bwMode="auto">
          <a:xfrm>
            <a:off x="6362700" y="5924550"/>
            <a:ext cx="1171575" cy="276225"/>
            <a:chOff x="6334125" y="5905500"/>
            <a:chExt cx="1171575" cy="276999"/>
          </a:xfrm>
        </p:grpSpPr>
        <p:sp>
          <p:nvSpPr>
            <p:cNvPr id="93192" name="TextBox 6"/>
            <p:cNvSpPr txBox="1">
              <a:spLocks noChangeArrowheads="1"/>
            </p:cNvSpPr>
            <p:nvPr/>
          </p:nvSpPr>
          <p:spPr bwMode="auto">
            <a:xfrm>
              <a:off x="6334125" y="5905500"/>
              <a:ext cx="1171575" cy="276999"/>
            </a:xfrm>
            <a:prstGeom prst="rect">
              <a:avLst/>
            </a:prstGeom>
            <a:solidFill>
              <a:schemeClr val="bg1"/>
            </a:solidFill>
            <a:ln w="9525">
              <a:noFill/>
              <a:miter lim="800000"/>
              <a:headEnd/>
              <a:tailEnd/>
            </a:ln>
          </p:spPr>
          <p:txBody>
            <a:bodyPr>
              <a:spAutoFit/>
            </a:bodyPr>
            <a:lstStyle/>
            <a:p>
              <a:pPr algn="r"/>
              <a:r>
                <a:rPr lang="en-US" sz="1200" b="1" u="sng">
                  <a:solidFill>
                    <a:srgbClr val="FF0000"/>
                  </a:solidFill>
                </a:rPr>
                <a:t>                    ?</a:t>
              </a:r>
            </a:p>
          </p:txBody>
        </p:sp>
        <p:cxnSp>
          <p:nvCxnSpPr>
            <p:cNvPr id="26" name="Straight Connector 25"/>
            <p:cNvCxnSpPr/>
            <p:nvPr/>
          </p:nvCxnSpPr>
          <p:spPr>
            <a:xfrm>
              <a:off x="6477000" y="6172947"/>
              <a:ext cx="94297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a:spLocks noChangeArrowheads="1"/>
          </p:cNvSpPr>
          <p:nvPr/>
        </p:nvSpPr>
        <p:spPr bwMode="auto">
          <a:xfrm>
            <a:off x="1524000" y="3914775"/>
            <a:ext cx="5943600" cy="2308225"/>
          </a:xfrm>
          <a:prstGeom prst="rect">
            <a:avLst/>
          </a:prstGeom>
          <a:solidFill>
            <a:schemeClr val="bg1"/>
          </a:solidFill>
          <a:ln w="9525">
            <a:noFill/>
            <a:miter lim="800000"/>
            <a:headEnd/>
            <a:tailEnd/>
          </a:ln>
        </p:spPr>
        <p:txBody>
          <a:bodyPr>
            <a:spAutoFit/>
          </a:bodyPr>
          <a:lstStyle/>
          <a:p>
            <a:endParaRPr lang="en-US"/>
          </a:p>
          <a:p>
            <a:endParaRPr lang="en-US"/>
          </a:p>
          <a:p>
            <a:endParaRPr lang="en-US"/>
          </a:p>
          <a:p>
            <a:endParaRPr lang="en-US"/>
          </a:p>
          <a:p>
            <a:endParaRPr lang="en-US"/>
          </a:p>
          <a:p>
            <a:endParaRPr lang="en-US"/>
          </a:p>
          <a:p>
            <a:endParaRPr lang="en-US"/>
          </a:p>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1" fill="hold" grpId="0" nodeType="clickEffect">
                                  <p:stCondLst>
                                    <p:cond delay="0"/>
                                  </p:stCondLst>
                                  <p:childTnLst>
                                    <p:animEffect transition="out" filter="wipe(up)">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29"/>
                                        </p:tgtEl>
                                      </p:cBhvr>
                                    </p:animEffect>
                                    <p:set>
                                      <p:cBhvr>
                                        <p:cTn id="17"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33" name="Group 5"/>
          <p:cNvGrpSpPr>
            <a:grpSpLocks/>
          </p:cNvGrpSpPr>
          <p:nvPr/>
        </p:nvGrpSpPr>
        <p:grpSpPr bwMode="auto">
          <a:xfrm>
            <a:off x="1447800" y="1066800"/>
            <a:ext cx="6096000" cy="5446713"/>
            <a:chOff x="9372600" y="838200"/>
            <a:chExt cx="6096000" cy="5447467"/>
          </a:xfrm>
        </p:grpSpPr>
        <p:sp>
          <p:nvSpPr>
            <p:cNvPr id="95243" name="TextBox 6"/>
            <p:cNvSpPr txBox="1">
              <a:spLocks noChangeArrowheads="1"/>
            </p:cNvSpPr>
            <p:nvPr/>
          </p:nvSpPr>
          <p:spPr bwMode="auto">
            <a:xfrm>
              <a:off x="9372600" y="838200"/>
              <a:ext cx="6096000" cy="1200329"/>
            </a:xfrm>
            <a:prstGeom prst="rect">
              <a:avLst/>
            </a:prstGeom>
            <a:solidFill>
              <a:srgbClr val="FFFFCC"/>
            </a:solidFill>
            <a:ln w="19050">
              <a:solidFill>
                <a:schemeClr val="tx1"/>
              </a:solidFill>
              <a:miter lim="800000"/>
              <a:headEnd/>
              <a:tailEnd/>
            </a:ln>
          </p:spPr>
          <p:txBody>
            <a:bodyPr>
              <a:spAutoFit/>
            </a:bodyPr>
            <a:lstStyle/>
            <a:p>
              <a:pPr algn="ctr"/>
              <a:r>
                <a:rPr lang="en-US" b="1"/>
                <a:t>Cinemark  Holdings, Inc.</a:t>
              </a:r>
            </a:p>
            <a:p>
              <a:pPr algn="ctr"/>
              <a:r>
                <a:rPr lang="en-US" b="1"/>
                <a:t>Income Statement</a:t>
              </a:r>
            </a:p>
            <a:p>
              <a:pPr algn="ctr"/>
              <a:r>
                <a:rPr lang="en-US" b="1"/>
                <a:t>For the Quarter Ended March 31, 2011</a:t>
              </a:r>
            </a:p>
            <a:p>
              <a:pPr algn="ctr"/>
              <a:r>
                <a:rPr lang="en-US" b="1"/>
                <a:t>(in thousands)</a:t>
              </a:r>
            </a:p>
          </p:txBody>
        </p:sp>
        <p:grpSp>
          <p:nvGrpSpPr>
            <p:cNvPr id="95244" name="Group 21"/>
            <p:cNvGrpSpPr>
              <a:grpSpLocks/>
            </p:cNvGrpSpPr>
            <p:nvPr/>
          </p:nvGrpSpPr>
          <p:grpSpPr bwMode="auto">
            <a:xfrm>
              <a:off x="9372600" y="2038350"/>
              <a:ext cx="6096000" cy="4247317"/>
              <a:chOff x="9372600" y="2038350"/>
              <a:chExt cx="6096000" cy="4247317"/>
            </a:xfrm>
          </p:grpSpPr>
          <p:sp>
            <p:nvSpPr>
              <p:cNvPr id="95245" name="TextBox 10"/>
              <p:cNvSpPr txBox="1">
                <a:spLocks noChangeArrowheads="1"/>
              </p:cNvSpPr>
              <p:nvPr/>
            </p:nvSpPr>
            <p:spPr bwMode="auto">
              <a:xfrm>
                <a:off x="9372600" y="2038350"/>
                <a:ext cx="6096000" cy="3970318"/>
              </a:xfrm>
              <a:prstGeom prst="rect">
                <a:avLst/>
              </a:prstGeom>
              <a:noFill/>
              <a:ln w="19050">
                <a:solidFill>
                  <a:schemeClr val="tx1"/>
                </a:solidFill>
                <a:miter lim="800000"/>
                <a:headEnd/>
                <a:tailEnd/>
              </a:ln>
            </p:spPr>
            <p:txBody>
              <a:bodyPr>
                <a:spAutoFit/>
              </a:bodyPr>
              <a:lstStyle/>
              <a:p>
                <a:r>
                  <a:rPr lang="en-US" b="1">
                    <a:solidFill>
                      <a:srgbClr val="FF6600"/>
                    </a:solidFill>
                  </a:rPr>
                  <a:t>Revenues</a:t>
                </a:r>
              </a:p>
              <a:p>
                <a:r>
                  <a:rPr lang="en-US"/>
                  <a:t>Admissions Revenues</a:t>
                </a:r>
              </a:p>
              <a:p>
                <a:r>
                  <a:rPr lang="en-US"/>
                  <a:t>Concessions Revenues</a:t>
                </a:r>
              </a:p>
              <a:p>
                <a:r>
                  <a:rPr lang="en-US"/>
                  <a:t>Other Revenues</a:t>
                </a:r>
              </a:p>
              <a:p>
                <a:r>
                  <a:rPr lang="en-US"/>
                  <a:t>Total Revenues</a:t>
                </a:r>
              </a:p>
              <a:p>
                <a:endParaRPr lang="en-US"/>
              </a:p>
              <a:p>
                <a:r>
                  <a:rPr lang="en-US" b="1">
                    <a:solidFill>
                      <a:srgbClr val="FF6600"/>
                    </a:solidFill>
                  </a:rPr>
                  <a:t>Expenses</a:t>
                </a:r>
              </a:p>
              <a:p>
                <a:r>
                  <a:rPr lang="en-US"/>
                  <a:t>Concessions Expenses</a:t>
                </a:r>
              </a:p>
              <a:p>
                <a:r>
                  <a:rPr lang="en-US"/>
                  <a:t>Film Rental Expenses</a:t>
                </a:r>
              </a:p>
              <a:p>
                <a:r>
                  <a:rPr lang="en-US"/>
                  <a:t>Gen. and Admin. Expenses</a:t>
                </a:r>
              </a:p>
              <a:p>
                <a:r>
                  <a:rPr lang="en-US"/>
                  <a:t>Rent Expense</a:t>
                </a:r>
              </a:p>
              <a:p>
                <a:r>
                  <a:rPr lang="en-US"/>
                  <a:t>Other Expenses</a:t>
                </a:r>
              </a:p>
              <a:p>
                <a:r>
                  <a:rPr lang="en-US"/>
                  <a:t>Total Expenses</a:t>
                </a:r>
              </a:p>
              <a:p>
                <a:r>
                  <a:rPr lang="en-US" b="1">
                    <a:solidFill>
                      <a:srgbClr val="FF6600"/>
                    </a:solidFill>
                  </a:rPr>
                  <a:t>Net Income</a:t>
                </a:r>
              </a:p>
            </p:txBody>
          </p:sp>
          <p:sp>
            <p:nvSpPr>
              <p:cNvPr id="12" name="TextBox 11"/>
              <p:cNvSpPr txBox="1"/>
              <p:nvPr/>
            </p:nvSpPr>
            <p:spPr>
              <a:xfrm>
                <a:off x="12801600" y="2038350"/>
                <a:ext cx="2667000" cy="4247317"/>
              </a:xfrm>
              <a:prstGeom prst="rect">
                <a:avLst/>
              </a:prstGeom>
              <a:noFill/>
            </p:spPr>
            <p:txBody>
              <a:bodyPr numCol="2">
                <a:spAutoFit/>
              </a:bodyPr>
              <a:lstStyle/>
              <a:p>
                <a:pPr algn="r">
                  <a:defRPr/>
                </a:pPr>
                <a:endParaRPr lang="en-US" dirty="0">
                  <a:latin typeface="Arial" pitchFamily="34" charset="0"/>
                </a:endParaRPr>
              </a:p>
              <a:p>
                <a:pPr algn="r">
                  <a:defRPr/>
                </a:pPr>
                <a:r>
                  <a:rPr lang="en-US" dirty="0">
                    <a:latin typeface="Arial" pitchFamily="34" charset="0"/>
                  </a:rPr>
                  <a:t>$   311,692</a:t>
                </a:r>
              </a:p>
              <a:p>
                <a:pPr algn="r">
                  <a:defRPr/>
                </a:pPr>
                <a:r>
                  <a:rPr lang="en-US" dirty="0">
                    <a:latin typeface="Arial" pitchFamily="34" charset="0"/>
                  </a:rPr>
                  <a:t>146,681</a:t>
                </a:r>
              </a:p>
              <a:p>
                <a:pPr algn="r">
                  <a:defRPr/>
                </a:pPr>
                <a:r>
                  <a:rPr lang="en-US" u="sng" dirty="0">
                    <a:latin typeface="Arial" pitchFamily="34" charset="0"/>
                  </a:rPr>
                  <a:t>       24,763</a:t>
                </a:r>
              </a:p>
              <a:p>
                <a:pPr algn="r">
                  <a:defRPr/>
                </a:pPr>
                <a:r>
                  <a:rPr lang="en-US" dirty="0">
                    <a:latin typeface="Arial" pitchFamily="34" charset="0"/>
                  </a:rPr>
                  <a:t>	</a:t>
                </a:r>
              </a:p>
              <a:p>
                <a:pPr algn="r">
                  <a:defRPr/>
                </a:pPr>
                <a:endParaRPr lang="en-US" dirty="0">
                  <a:latin typeface="Arial" pitchFamily="34" charset="0"/>
                </a:endParaRPr>
              </a:p>
              <a:p>
                <a:pPr algn="r">
                  <a:defRPr/>
                </a:pPr>
                <a:endParaRPr lang="en-US" dirty="0">
                  <a:latin typeface="Arial" pitchFamily="34" charset="0"/>
                </a:endParaRPr>
              </a:p>
              <a:p>
                <a:pPr algn="r">
                  <a:defRPr/>
                </a:pPr>
                <a:r>
                  <a:rPr lang="en-US" dirty="0">
                    <a:latin typeface="Arial" pitchFamily="34" charset="0"/>
                  </a:rPr>
                  <a:t>23,282</a:t>
                </a:r>
              </a:p>
              <a:p>
                <a:pPr algn="r">
                  <a:defRPr/>
                </a:pPr>
                <a:r>
                  <a:rPr lang="en-US" dirty="0">
                    <a:latin typeface="Arial" pitchFamily="34" charset="0"/>
                  </a:rPr>
                  <a:t>165,153</a:t>
                </a:r>
              </a:p>
              <a:p>
                <a:pPr algn="r">
                  <a:defRPr/>
                </a:pPr>
                <a:r>
                  <a:rPr lang="en-US" dirty="0">
                    <a:latin typeface="Arial" pitchFamily="34" charset="0"/>
                  </a:rPr>
                  <a:t>179,047</a:t>
                </a:r>
              </a:p>
              <a:p>
                <a:pPr algn="r">
                  <a:defRPr/>
                </a:pPr>
                <a:r>
                  <a:rPr lang="en-US" dirty="0">
                    <a:latin typeface="Arial" pitchFamily="34" charset="0"/>
                  </a:rPr>
                  <a:t>66,426</a:t>
                </a:r>
              </a:p>
              <a:p>
                <a:pPr algn="r">
                  <a:defRPr/>
                </a:pPr>
                <a:r>
                  <a:rPr lang="en-US" u="sng" dirty="0">
                    <a:latin typeface="Arial" pitchFamily="34" charset="0"/>
                  </a:rPr>
                  <a:t>      24,265</a:t>
                </a:r>
              </a:p>
              <a:p>
                <a:pPr algn="r">
                  <a:defRPr/>
                </a:pPr>
                <a:endParaRPr lang="en-US" u="sng"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r>
                  <a:rPr lang="en-US" dirty="0">
                    <a:latin typeface="Arial" pitchFamily="34" charset="0"/>
                  </a:rPr>
                  <a:t>$   483,136</a:t>
                </a: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endParaRPr lang="en-US" dirty="0">
                  <a:latin typeface="Arial" pitchFamily="34" charset="0"/>
                </a:endParaRPr>
              </a:p>
              <a:p>
                <a:pPr algn="r">
                  <a:defRPr/>
                </a:pPr>
                <a:r>
                  <a:rPr lang="en-US" u="sng" dirty="0">
                    <a:latin typeface="Arial" pitchFamily="34" charset="0"/>
                  </a:rPr>
                  <a:t>   458,173</a:t>
                </a:r>
              </a:p>
              <a:p>
                <a:pPr algn="r">
                  <a:defRPr/>
                </a:pPr>
                <a:r>
                  <a:rPr lang="en-US" u="sng" dirty="0">
                    <a:latin typeface="Arial" pitchFamily="34" charset="0"/>
                  </a:rPr>
                  <a:t>$   24,963</a:t>
                </a:r>
              </a:p>
            </p:txBody>
          </p:sp>
          <p:cxnSp>
            <p:nvCxnSpPr>
              <p:cNvPr id="13" name="Straight Connector 12"/>
              <p:cNvCxnSpPr/>
              <p:nvPr/>
            </p:nvCxnSpPr>
            <p:spPr>
              <a:xfrm>
                <a:off x="14382750" y="5944307"/>
                <a:ext cx="990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 name="TextBox 4"/>
          <p:cNvSpPr txBox="1"/>
          <p:nvPr/>
        </p:nvSpPr>
        <p:spPr>
          <a:xfrm>
            <a:off x="304800" y="357427"/>
            <a:ext cx="8534400" cy="442674"/>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E1-6 Preparing an Income Statement and Inferring Missing Values</a:t>
            </a:r>
          </a:p>
        </p:txBody>
      </p:sp>
      <p:sp>
        <p:nvSpPr>
          <p:cNvPr id="8" name="Oval 7"/>
          <p:cNvSpPr/>
          <p:nvPr/>
        </p:nvSpPr>
        <p:spPr>
          <a:xfrm>
            <a:off x="4800600" y="2514600"/>
            <a:ext cx="1905000" cy="381000"/>
          </a:xfrm>
          <a:prstGeom prst="ellipse">
            <a:avLst/>
          </a:prstGeom>
          <a:no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4800600" y="4495800"/>
            <a:ext cx="1905000" cy="533400"/>
          </a:xfrm>
          <a:prstGeom prst="ellipse">
            <a:avLst/>
          </a:prstGeom>
          <a:no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6231493"/>
          </a:xfrm>
          <a:prstGeom prst="roundRect">
            <a:avLst/>
          </a:prstGeom>
          <a:solidFill>
            <a:srgbClr val="E1E1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E1-8 Inferring Values Using the Income Statement and Balance Sheet Equations</a:t>
            </a:r>
          </a:p>
          <a:p>
            <a:pPr>
              <a:defRPr/>
            </a:pPr>
            <a:r>
              <a:rPr lang="en-US" sz="2000" dirty="0"/>
              <a:t>Review the chapter explanations of the income statement and the balance sheet equations.  Apply these equations in each of the following independent cases to compute the two missing amounts for each case. Assume that it is the end of the first full year of operations for the company.</a:t>
            </a:r>
          </a:p>
          <a:p>
            <a:pPr>
              <a:defRPr/>
            </a:pPr>
            <a:endParaRPr lang="en-US" sz="1400" dirty="0"/>
          </a:p>
          <a:p>
            <a:pPr lvl="1">
              <a:defRPr/>
            </a:pPr>
            <a:r>
              <a:rPr lang="en-US" sz="2000" b="1" dirty="0"/>
              <a:t>TIP:</a:t>
            </a:r>
            <a:r>
              <a:rPr lang="en-US" sz="2000" dirty="0"/>
              <a:t> First identify the numerical relations among the columns using the balance sheet and income statement equations. Then compute the missing amounts.</a:t>
            </a:r>
          </a:p>
          <a:p>
            <a:pPr lvl="1">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a:p>
            <a:pPr>
              <a:defRPr/>
            </a:pPr>
            <a:endParaRPr lang="en-US" sz="2000" dirty="0"/>
          </a:p>
        </p:txBody>
      </p:sp>
      <p:grpSp>
        <p:nvGrpSpPr>
          <p:cNvPr id="97284" name="Group 61"/>
          <p:cNvGrpSpPr>
            <a:grpSpLocks/>
          </p:cNvGrpSpPr>
          <p:nvPr/>
        </p:nvGrpSpPr>
        <p:grpSpPr bwMode="auto">
          <a:xfrm>
            <a:off x="457200" y="3962400"/>
            <a:ext cx="8153400" cy="2041525"/>
            <a:chOff x="9677400" y="1371600"/>
            <a:chExt cx="8153400" cy="2041327"/>
          </a:xfrm>
        </p:grpSpPr>
        <p:sp>
          <p:nvSpPr>
            <p:cNvPr id="97285" name="TextBox 18"/>
            <p:cNvSpPr txBox="1">
              <a:spLocks noChangeArrowheads="1"/>
            </p:cNvSpPr>
            <p:nvPr/>
          </p:nvSpPr>
          <p:spPr bwMode="auto">
            <a:xfrm>
              <a:off x="9677400" y="2800350"/>
              <a:ext cx="1295400" cy="307777"/>
            </a:xfrm>
            <a:prstGeom prst="rect">
              <a:avLst/>
            </a:prstGeom>
            <a:noFill/>
            <a:ln w="9525">
              <a:solidFill>
                <a:schemeClr val="tx1"/>
              </a:solidFill>
              <a:miter lim="800000"/>
              <a:headEnd/>
              <a:tailEnd/>
            </a:ln>
          </p:spPr>
          <p:txBody>
            <a:bodyPr>
              <a:spAutoFit/>
            </a:bodyPr>
            <a:lstStyle/>
            <a:p>
              <a:pPr algn="ctr"/>
              <a:r>
                <a:rPr lang="en-US" sz="1400" b="1"/>
                <a:t>D</a:t>
              </a:r>
            </a:p>
          </p:txBody>
        </p:sp>
        <p:grpSp>
          <p:nvGrpSpPr>
            <p:cNvPr id="97286" name="Group 60"/>
            <p:cNvGrpSpPr>
              <a:grpSpLocks/>
            </p:cNvGrpSpPr>
            <p:nvPr/>
          </p:nvGrpSpPr>
          <p:grpSpPr bwMode="auto">
            <a:xfrm>
              <a:off x="9677400" y="1371600"/>
              <a:ext cx="8153400" cy="2041327"/>
              <a:chOff x="9677400" y="1371600"/>
              <a:chExt cx="8153400" cy="2041327"/>
            </a:xfrm>
          </p:grpSpPr>
          <p:grpSp>
            <p:nvGrpSpPr>
              <p:cNvPr id="97287" name="Group 54"/>
              <p:cNvGrpSpPr>
                <a:grpSpLocks/>
              </p:cNvGrpSpPr>
              <p:nvPr/>
            </p:nvGrpSpPr>
            <p:grpSpPr bwMode="auto">
              <a:xfrm>
                <a:off x="9677400" y="1371600"/>
                <a:ext cx="8153400" cy="2041327"/>
                <a:chOff x="9677400" y="1371600"/>
                <a:chExt cx="8153400" cy="2041327"/>
              </a:xfrm>
            </p:grpSpPr>
            <p:grpSp>
              <p:nvGrpSpPr>
                <p:cNvPr id="97293" name="Group 48"/>
                <p:cNvGrpSpPr>
                  <a:grpSpLocks/>
                </p:cNvGrpSpPr>
                <p:nvPr/>
              </p:nvGrpSpPr>
              <p:grpSpPr bwMode="auto">
                <a:xfrm>
                  <a:off x="9677400" y="1371600"/>
                  <a:ext cx="8153400" cy="2041327"/>
                  <a:chOff x="9677400" y="1371600"/>
                  <a:chExt cx="8153400" cy="2041327"/>
                </a:xfrm>
              </p:grpSpPr>
              <p:grpSp>
                <p:nvGrpSpPr>
                  <p:cNvPr id="97299" name="Group 42"/>
                  <p:cNvGrpSpPr>
                    <a:grpSpLocks/>
                  </p:cNvGrpSpPr>
                  <p:nvPr/>
                </p:nvGrpSpPr>
                <p:grpSpPr bwMode="auto">
                  <a:xfrm>
                    <a:off x="9677400" y="1371600"/>
                    <a:ext cx="8153400" cy="2041327"/>
                    <a:chOff x="9677400" y="1371600"/>
                    <a:chExt cx="8153400" cy="2041327"/>
                  </a:xfrm>
                </p:grpSpPr>
                <p:grpSp>
                  <p:nvGrpSpPr>
                    <p:cNvPr id="97305" name="Group 36"/>
                    <p:cNvGrpSpPr>
                      <a:grpSpLocks/>
                    </p:cNvGrpSpPr>
                    <p:nvPr/>
                  </p:nvGrpSpPr>
                  <p:grpSpPr bwMode="auto">
                    <a:xfrm>
                      <a:off x="9677400" y="1371600"/>
                      <a:ext cx="8153400" cy="2041327"/>
                      <a:chOff x="9677400" y="1371600"/>
                      <a:chExt cx="8153400" cy="2041327"/>
                    </a:xfrm>
                  </p:grpSpPr>
                  <p:grpSp>
                    <p:nvGrpSpPr>
                      <p:cNvPr id="97311" name="Group 29"/>
                      <p:cNvGrpSpPr>
                        <a:grpSpLocks/>
                      </p:cNvGrpSpPr>
                      <p:nvPr/>
                    </p:nvGrpSpPr>
                    <p:grpSpPr bwMode="auto">
                      <a:xfrm>
                        <a:off x="9677400" y="1371600"/>
                        <a:ext cx="8153400" cy="2041327"/>
                        <a:chOff x="9677400" y="1371600"/>
                        <a:chExt cx="8153400" cy="2041327"/>
                      </a:xfrm>
                    </p:grpSpPr>
                    <p:grpSp>
                      <p:nvGrpSpPr>
                        <p:cNvPr id="97318" name="Group 23"/>
                        <p:cNvGrpSpPr>
                          <a:grpSpLocks/>
                        </p:cNvGrpSpPr>
                        <p:nvPr/>
                      </p:nvGrpSpPr>
                      <p:grpSpPr bwMode="auto">
                        <a:xfrm>
                          <a:off x="9677400" y="1371600"/>
                          <a:ext cx="8153400" cy="2041327"/>
                          <a:chOff x="9677400" y="1371600"/>
                          <a:chExt cx="8153400" cy="2041327"/>
                        </a:xfrm>
                      </p:grpSpPr>
                      <p:grpSp>
                        <p:nvGrpSpPr>
                          <p:cNvPr id="97324" name="Group 16"/>
                          <p:cNvGrpSpPr>
                            <a:grpSpLocks/>
                          </p:cNvGrpSpPr>
                          <p:nvPr/>
                        </p:nvGrpSpPr>
                        <p:grpSpPr bwMode="auto">
                          <a:xfrm>
                            <a:off x="9677400" y="1371600"/>
                            <a:ext cx="8153400" cy="523220"/>
                            <a:chOff x="1066800" y="7543800"/>
                            <a:chExt cx="8153400" cy="523220"/>
                          </a:xfrm>
                        </p:grpSpPr>
                        <p:grpSp>
                          <p:nvGrpSpPr>
                            <p:cNvPr id="97330" name="Group 14"/>
                            <p:cNvGrpSpPr>
                              <a:grpSpLocks/>
                            </p:cNvGrpSpPr>
                            <p:nvPr/>
                          </p:nvGrpSpPr>
                          <p:grpSpPr bwMode="auto">
                            <a:xfrm>
                              <a:off x="1066800" y="7543800"/>
                              <a:ext cx="6781800" cy="523220"/>
                              <a:chOff x="1066800" y="7543800"/>
                              <a:chExt cx="6781800" cy="523220"/>
                            </a:xfrm>
                          </p:grpSpPr>
                          <p:grpSp>
                            <p:nvGrpSpPr>
                              <p:cNvPr id="97332" name="Group 12"/>
                              <p:cNvGrpSpPr>
                                <a:grpSpLocks/>
                              </p:cNvGrpSpPr>
                              <p:nvPr/>
                            </p:nvGrpSpPr>
                            <p:grpSpPr bwMode="auto">
                              <a:xfrm>
                                <a:off x="1066800" y="7543800"/>
                                <a:ext cx="5715000" cy="523220"/>
                                <a:chOff x="9144000" y="3048000"/>
                                <a:chExt cx="5715000" cy="523220"/>
                              </a:xfrm>
                            </p:grpSpPr>
                            <p:grpSp>
                              <p:nvGrpSpPr>
                                <p:cNvPr id="97334" name="Group 10"/>
                                <p:cNvGrpSpPr>
                                  <a:grpSpLocks/>
                                </p:cNvGrpSpPr>
                                <p:nvPr/>
                              </p:nvGrpSpPr>
                              <p:grpSpPr bwMode="auto">
                                <a:xfrm>
                                  <a:off x="9144000" y="3048000"/>
                                  <a:ext cx="4724400" cy="523220"/>
                                  <a:chOff x="10210800" y="3200400"/>
                                  <a:chExt cx="4724400" cy="523220"/>
                                </a:xfrm>
                              </p:grpSpPr>
                              <p:sp>
                                <p:nvSpPr>
                                  <p:cNvPr id="97336" name="TextBox 3"/>
                                  <p:cNvSpPr txBox="1">
                                    <a:spLocks noChangeArrowheads="1"/>
                                  </p:cNvSpPr>
                                  <p:nvPr/>
                                </p:nvSpPr>
                                <p:spPr bwMode="auto">
                                  <a:xfrm>
                                    <a:off x="10210800" y="3200400"/>
                                    <a:ext cx="1295400" cy="523220"/>
                                  </a:xfrm>
                                  <a:prstGeom prst="rect">
                                    <a:avLst/>
                                  </a:prstGeom>
                                  <a:noFill/>
                                  <a:ln w="9525">
                                    <a:solidFill>
                                      <a:schemeClr val="tx1"/>
                                    </a:solidFill>
                                    <a:miter lim="800000"/>
                                    <a:headEnd/>
                                    <a:tailEnd/>
                                  </a:ln>
                                </p:spPr>
                                <p:txBody>
                                  <a:bodyPr>
                                    <a:spAutoFit/>
                                  </a:bodyPr>
                                  <a:lstStyle/>
                                  <a:p>
                                    <a:pPr algn="ctr"/>
                                    <a:r>
                                      <a:rPr lang="en-US" sz="1400" b="1"/>
                                      <a:t>Independent Cases</a:t>
                                    </a:r>
                                  </a:p>
                                </p:txBody>
                              </p:sp>
                              <p:grpSp>
                                <p:nvGrpSpPr>
                                  <p:cNvPr id="97337" name="Group 9"/>
                                  <p:cNvGrpSpPr>
                                    <a:grpSpLocks/>
                                  </p:cNvGrpSpPr>
                                  <p:nvPr/>
                                </p:nvGrpSpPr>
                                <p:grpSpPr bwMode="auto">
                                  <a:xfrm>
                                    <a:off x="11506200" y="3200400"/>
                                    <a:ext cx="3429000" cy="523220"/>
                                    <a:chOff x="11506200" y="3200400"/>
                                    <a:chExt cx="3429000" cy="523220"/>
                                  </a:xfrm>
                                </p:grpSpPr>
                                <p:sp>
                                  <p:nvSpPr>
                                    <p:cNvPr id="97338" name="TextBox 5"/>
                                    <p:cNvSpPr txBox="1">
                                      <a:spLocks noChangeArrowheads="1"/>
                                    </p:cNvSpPr>
                                    <p:nvPr/>
                                  </p:nvSpPr>
                                  <p:spPr bwMode="auto">
                                    <a:xfrm>
                                      <a:off x="11506200" y="3200400"/>
                                      <a:ext cx="1143000" cy="523220"/>
                                    </a:xfrm>
                                    <a:prstGeom prst="rect">
                                      <a:avLst/>
                                    </a:prstGeom>
                                    <a:noFill/>
                                    <a:ln w="9525">
                                      <a:solidFill>
                                        <a:schemeClr val="tx1"/>
                                      </a:solidFill>
                                      <a:miter lim="800000"/>
                                      <a:headEnd/>
                                      <a:tailEnd/>
                                    </a:ln>
                                  </p:spPr>
                                  <p:txBody>
                                    <a:bodyPr>
                                      <a:spAutoFit/>
                                    </a:bodyPr>
                                    <a:lstStyle/>
                                    <a:p>
                                      <a:pPr algn="ctr"/>
                                      <a:r>
                                        <a:rPr lang="en-US" sz="1400" b="1"/>
                                        <a:t>Total Revenues</a:t>
                                      </a:r>
                                    </a:p>
                                  </p:txBody>
                                </p:sp>
                                <p:grpSp>
                                  <p:nvGrpSpPr>
                                    <p:cNvPr id="97339" name="Group 8"/>
                                    <p:cNvGrpSpPr>
                                      <a:grpSpLocks/>
                                    </p:cNvGrpSpPr>
                                    <p:nvPr/>
                                  </p:nvGrpSpPr>
                                  <p:grpSpPr bwMode="auto">
                                    <a:xfrm>
                                      <a:off x="12649200" y="3200400"/>
                                      <a:ext cx="2286000" cy="523220"/>
                                      <a:chOff x="12649200" y="3200400"/>
                                      <a:chExt cx="2286000" cy="523220"/>
                                    </a:xfrm>
                                  </p:grpSpPr>
                                  <p:sp>
                                    <p:nvSpPr>
                                      <p:cNvPr id="97340" name="TextBox 6"/>
                                      <p:cNvSpPr txBox="1">
                                        <a:spLocks noChangeArrowheads="1"/>
                                      </p:cNvSpPr>
                                      <p:nvPr/>
                                    </p:nvSpPr>
                                    <p:spPr bwMode="auto">
                                      <a:xfrm>
                                        <a:off x="12649200" y="3200400"/>
                                        <a:ext cx="1143000" cy="523220"/>
                                      </a:xfrm>
                                      <a:prstGeom prst="rect">
                                        <a:avLst/>
                                      </a:prstGeom>
                                      <a:noFill/>
                                      <a:ln w="9525">
                                        <a:solidFill>
                                          <a:schemeClr val="tx1"/>
                                        </a:solidFill>
                                        <a:miter lim="800000"/>
                                        <a:headEnd/>
                                        <a:tailEnd/>
                                      </a:ln>
                                    </p:spPr>
                                    <p:txBody>
                                      <a:bodyPr>
                                        <a:spAutoFit/>
                                      </a:bodyPr>
                                      <a:lstStyle/>
                                      <a:p>
                                        <a:pPr algn="ctr"/>
                                        <a:r>
                                          <a:rPr lang="en-US" sz="1400" b="1"/>
                                          <a:t>Total Expenses</a:t>
                                        </a:r>
                                      </a:p>
                                    </p:txBody>
                                  </p:sp>
                                  <p:sp>
                                    <p:nvSpPr>
                                      <p:cNvPr id="97341" name="TextBox 7"/>
                                      <p:cNvSpPr txBox="1">
                                        <a:spLocks noChangeArrowheads="1"/>
                                      </p:cNvSpPr>
                                      <p:nvPr/>
                                    </p:nvSpPr>
                                    <p:spPr bwMode="auto">
                                      <a:xfrm>
                                        <a:off x="13792200" y="3200400"/>
                                        <a:ext cx="1143000" cy="523220"/>
                                      </a:xfrm>
                                      <a:prstGeom prst="rect">
                                        <a:avLst/>
                                      </a:prstGeom>
                                      <a:noFill/>
                                      <a:ln w="9525">
                                        <a:solidFill>
                                          <a:schemeClr val="tx1"/>
                                        </a:solidFill>
                                        <a:miter lim="800000"/>
                                        <a:headEnd/>
                                        <a:tailEnd/>
                                      </a:ln>
                                    </p:spPr>
                                    <p:txBody>
                                      <a:bodyPr>
                                        <a:spAutoFit/>
                                      </a:bodyPr>
                                      <a:lstStyle/>
                                      <a:p>
                                        <a:pPr algn="ctr"/>
                                        <a:r>
                                          <a:rPr lang="en-US" sz="1400" b="1"/>
                                          <a:t>Net Income (Loss)</a:t>
                                        </a:r>
                                      </a:p>
                                    </p:txBody>
                                  </p:sp>
                                </p:grpSp>
                              </p:grpSp>
                            </p:grpSp>
                            <p:sp>
                              <p:nvSpPr>
                                <p:cNvPr id="97335" name="TextBox 11"/>
                                <p:cNvSpPr txBox="1">
                                  <a:spLocks noChangeArrowheads="1"/>
                                </p:cNvSpPr>
                                <p:nvPr/>
                              </p:nvSpPr>
                              <p:spPr bwMode="auto">
                                <a:xfrm>
                                  <a:off x="13868400" y="3048000"/>
                                  <a:ext cx="990600" cy="523220"/>
                                </a:xfrm>
                                <a:prstGeom prst="rect">
                                  <a:avLst/>
                                </a:prstGeom>
                                <a:noFill/>
                                <a:ln w="9525">
                                  <a:solidFill>
                                    <a:schemeClr val="tx1"/>
                                  </a:solidFill>
                                  <a:miter lim="800000"/>
                                  <a:headEnd/>
                                  <a:tailEnd/>
                                </a:ln>
                              </p:spPr>
                              <p:txBody>
                                <a:bodyPr>
                                  <a:spAutoFit/>
                                </a:bodyPr>
                                <a:lstStyle/>
                                <a:p>
                                  <a:pPr algn="ctr"/>
                                  <a:r>
                                    <a:rPr lang="en-US" sz="1400" b="1"/>
                                    <a:t>Total </a:t>
                                  </a:r>
                                </a:p>
                                <a:p>
                                  <a:pPr algn="ctr"/>
                                  <a:r>
                                    <a:rPr lang="en-US" sz="1400" b="1"/>
                                    <a:t>Assets</a:t>
                                  </a:r>
                                </a:p>
                              </p:txBody>
                            </p:sp>
                          </p:grpSp>
                          <p:sp>
                            <p:nvSpPr>
                              <p:cNvPr id="97333" name="TextBox 13"/>
                              <p:cNvSpPr txBox="1">
                                <a:spLocks noChangeArrowheads="1"/>
                              </p:cNvSpPr>
                              <p:nvPr/>
                            </p:nvSpPr>
                            <p:spPr bwMode="auto">
                              <a:xfrm>
                                <a:off x="6781800" y="7543800"/>
                                <a:ext cx="1066800" cy="523220"/>
                              </a:xfrm>
                              <a:prstGeom prst="rect">
                                <a:avLst/>
                              </a:prstGeom>
                              <a:noFill/>
                              <a:ln w="9525">
                                <a:solidFill>
                                  <a:schemeClr val="tx1"/>
                                </a:solidFill>
                                <a:miter lim="800000"/>
                                <a:headEnd/>
                                <a:tailEnd/>
                              </a:ln>
                            </p:spPr>
                            <p:txBody>
                              <a:bodyPr>
                                <a:spAutoFit/>
                              </a:bodyPr>
                              <a:lstStyle/>
                              <a:p>
                                <a:pPr algn="ctr"/>
                                <a:r>
                                  <a:rPr lang="en-US" sz="1400" b="1"/>
                                  <a:t>Total Liabilities</a:t>
                                </a:r>
                              </a:p>
                            </p:txBody>
                          </p:sp>
                        </p:grpSp>
                        <p:sp>
                          <p:nvSpPr>
                            <p:cNvPr id="97331" name="TextBox 15"/>
                            <p:cNvSpPr txBox="1">
                              <a:spLocks noChangeArrowheads="1"/>
                            </p:cNvSpPr>
                            <p:nvPr/>
                          </p:nvSpPr>
                          <p:spPr bwMode="auto">
                            <a:xfrm>
                              <a:off x="7848600" y="7543800"/>
                              <a:ext cx="1371600" cy="523220"/>
                            </a:xfrm>
                            <a:prstGeom prst="rect">
                              <a:avLst/>
                            </a:prstGeom>
                            <a:noFill/>
                            <a:ln w="9525">
                              <a:solidFill>
                                <a:schemeClr val="tx1"/>
                              </a:solidFill>
                              <a:miter lim="800000"/>
                              <a:headEnd/>
                              <a:tailEnd/>
                            </a:ln>
                          </p:spPr>
                          <p:txBody>
                            <a:bodyPr>
                              <a:spAutoFit/>
                            </a:bodyPr>
                            <a:lstStyle/>
                            <a:p>
                              <a:pPr algn="ctr"/>
                              <a:r>
                                <a:rPr lang="en-US" sz="1400" b="1"/>
                                <a:t>Stockholders’ Equity</a:t>
                              </a:r>
                            </a:p>
                          </p:txBody>
                        </p:sp>
                      </p:grpSp>
                      <p:grpSp>
                        <p:nvGrpSpPr>
                          <p:cNvPr id="97325" name="Group 22"/>
                          <p:cNvGrpSpPr>
                            <a:grpSpLocks/>
                          </p:cNvGrpSpPr>
                          <p:nvPr/>
                        </p:nvGrpSpPr>
                        <p:grpSpPr bwMode="auto">
                          <a:xfrm>
                            <a:off x="9677400" y="2190750"/>
                            <a:ext cx="1295400" cy="1222177"/>
                            <a:chOff x="9677400" y="2190750"/>
                            <a:chExt cx="1295400" cy="1222177"/>
                          </a:xfrm>
                        </p:grpSpPr>
                        <p:sp>
                          <p:nvSpPr>
                            <p:cNvPr id="97327" name="TextBox 17"/>
                            <p:cNvSpPr txBox="1">
                              <a:spLocks noChangeArrowheads="1"/>
                            </p:cNvSpPr>
                            <p:nvPr/>
                          </p:nvSpPr>
                          <p:spPr bwMode="auto">
                            <a:xfrm>
                              <a:off x="9677400" y="3105150"/>
                              <a:ext cx="1295400" cy="307777"/>
                            </a:xfrm>
                            <a:prstGeom prst="rect">
                              <a:avLst/>
                            </a:prstGeom>
                            <a:noFill/>
                            <a:ln w="9525">
                              <a:solidFill>
                                <a:schemeClr val="tx1"/>
                              </a:solidFill>
                              <a:miter lim="800000"/>
                              <a:headEnd/>
                              <a:tailEnd/>
                            </a:ln>
                          </p:spPr>
                          <p:txBody>
                            <a:bodyPr>
                              <a:spAutoFit/>
                            </a:bodyPr>
                            <a:lstStyle/>
                            <a:p>
                              <a:pPr algn="ctr"/>
                              <a:r>
                                <a:rPr lang="en-US" sz="1400" b="1"/>
                                <a:t>E</a:t>
                              </a:r>
                            </a:p>
                          </p:txBody>
                        </p:sp>
                        <p:sp>
                          <p:nvSpPr>
                            <p:cNvPr id="97328" name="TextBox 19"/>
                            <p:cNvSpPr txBox="1">
                              <a:spLocks noChangeArrowheads="1"/>
                            </p:cNvSpPr>
                            <p:nvPr/>
                          </p:nvSpPr>
                          <p:spPr bwMode="auto">
                            <a:xfrm>
                              <a:off x="9677400" y="2495550"/>
                              <a:ext cx="1295400" cy="307777"/>
                            </a:xfrm>
                            <a:prstGeom prst="rect">
                              <a:avLst/>
                            </a:prstGeom>
                            <a:noFill/>
                            <a:ln w="9525">
                              <a:solidFill>
                                <a:schemeClr val="tx1"/>
                              </a:solidFill>
                              <a:miter lim="800000"/>
                              <a:headEnd/>
                              <a:tailEnd/>
                            </a:ln>
                          </p:spPr>
                          <p:txBody>
                            <a:bodyPr>
                              <a:spAutoFit/>
                            </a:bodyPr>
                            <a:lstStyle/>
                            <a:p>
                              <a:pPr algn="ctr"/>
                              <a:r>
                                <a:rPr lang="en-US" sz="1400" b="1"/>
                                <a:t>C</a:t>
                              </a:r>
                            </a:p>
                          </p:txBody>
                        </p:sp>
                        <p:sp>
                          <p:nvSpPr>
                            <p:cNvPr id="97329" name="TextBox 20"/>
                            <p:cNvSpPr txBox="1">
                              <a:spLocks noChangeArrowheads="1"/>
                            </p:cNvSpPr>
                            <p:nvPr/>
                          </p:nvSpPr>
                          <p:spPr bwMode="auto">
                            <a:xfrm>
                              <a:off x="9677400" y="2190750"/>
                              <a:ext cx="1295400" cy="307777"/>
                            </a:xfrm>
                            <a:prstGeom prst="rect">
                              <a:avLst/>
                            </a:prstGeom>
                            <a:noFill/>
                            <a:ln w="9525">
                              <a:solidFill>
                                <a:schemeClr val="tx1"/>
                              </a:solidFill>
                              <a:miter lim="800000"/>
                              <a:headEnd/>
                              <a:tailEnd/>
                            </a:ln>
                          </p:spPr>
                          <p:txBody>
                            <a:bodyPr>
                              <a:spAutoFit/>
                            </a:bodyPr>
                            <a:lstStyle/>
                            <a:p>
                              <a:pPr algn="ctr"/>
                              <a:r>
                                <a:rPr lang="en-US" sz="1400" b="1"/>
                                <a:t>B</a:t>
                              </a:r>
                            </a:p>
                          </p:txBody>
                        </p:sp>
                      </p:grpSp>
                      <p:sp>
                        <p:nvSpPr>
                          <p:cNvPr id="97326" name="TextBox 21"/>
                          <p:cNvSpPr txBox="1">
                            <a:spLocks noChangeArrowheads="1"/>
                          </p:cNvSpPr>
                          <p:nvPr/>
                        </p:nvSpPr>
                        <p:spPr bwMode="auto">
                          <a:xfrm>
                            <a:off x="9677400" y="1885950"/>
                            <a:ext cx="1295400" cy="307777"/>
                          </a:xfrm>
                          <a:prstGeom prst="rect">
                            <a:avLst/>
                          </a:prstGeom>
                          <a:noFill/>
                          <a:ln w="9525">
                            <a:solidFill>
                              <a:schemeClr val="tx1"/>
                            </a:solidFill>
                            <a:miter lim="800000"/>
                            <a:headEnd/>
                            <a:tailEnd/>
                          </a:ln>
                        </p:spPr>
                        <p:txBody>
                          <a:bodyPr>
                            <a:spAutoFit/>
                          </a:bodyPr>
                          <a:lstStyle/>
                          <a:p>
                            <a:pPr algn="ctr"/>
                            <a:r>
                              <a:rPr lang="en-US" sz="1400" b="1"/>
                              <a:t>A</a:t>
                            </a:r>
                          </a:p>
                        </p:txBody>
                      </p:sp>
                    </p:grpSp>
                    <p:sp>
                      <p:nvSpPr>
                        <p:cNvPr id="97319" name="TextBox 24"/>
                        <p:cNvSpPr txBox="1">
                          <a:spLocks noChangeArrowheads="1"/>
                        </p:cNvSpPr>
                        <p:nvPr/>
                      </p:nvSpPr>
                      <p:spPr bwMode="auto">
                        <a:xfrm>
                          <a:off x="10972800" y="1885950"/>
                          <a:ext cx="1143000" cy="307777"/>
                        </a:xfrm>
                        <a:prstGeom prst="rect">
                          <a:avLst/>
                        </a:prstGeom>
                        <a:noFill/>
                        <a:ln w="9525">
                          <a:solidFill>
                            <a:schemeClr val="tx1"/>
                          </a:solidFill>
                          <a:miter lim="800000"/>
                          <a:headEnd/>
                          <a:tailEnd/>
                        </a:ln>
                      </p:spPr>
                      <p:txBody>
                        <a:bodyPr>
                          <a:spAutoFit/>
                        </a:bodyPr>
                        <a:lstStyle/>
                        <a:p>
                          <a:pPr algn="r"/>
                          <a:r>
                            <a:rPr lang="en-US" sz="1400" b="1"/>
                            <a:t>$110,000</a:t>
                          </a:r>
                        </a:p>
                      </p:txBody>
                    </p:sp>
                    <p:sp>
                      <p:nvSpPr>
                        <p:cNvPr id="97320" name="TextBox 25"/>
                        <p:cNvSpPr txBox="1">
                          <a:spLocks noChangeArrowheads="1"/>
                        </p:cNvSpPr>
                        <p:nvPr/>
                      </p:nvSpPr>
                      <p:spPr bwMode="auto">
                        <a:xfrm>
                          <a:off x="10972800" y="21907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321" name="TextBox 26"/>
                        <p:cNvSpPr txBox="1">
                          <a:spLocks noChangeArrowheads="1"/>
                        </p:cNvSpPr>
                        <p:nvPr/>
                      </p:nvSpPr>
                      <p:spPr bwMode="auto">
                        <a:xfrm>
                          <a:off x="10972800" y="2495550"/>
                          <a:ext cx="1143000" cy="307777"/>
                        </a:xfrm>
                        <a:prstGeom prst="rect">
                          <a:avLst/>
                        </a:prstGeom>
                        <a:noFill/>
                        <a:ln w="9525">
                          <a:solidFill>
                            <a:schemeClr val="tx1"/>
                          </a:solidFill>
                          <a:miter lim="800000"/>
                          <a:headEnd/>
                          <a:tailEnd/>
                        </a:ln>
                      </p:spPr>
                      <p:txBody>
                        <a:bodyPr>
                          <a:spAutoFit/>
                        </a:bodyPr>
                        <a:lstStyle/>
                        <a:p>
                          <a:pPr algn="r"/>
                          <a:r>
                            <a:rPr lang="en-US" sz="1400" b="1"/>
                            <a:t>80,000</a:t>
                          </a:r>
                        </a:p>
                      </p:txBody>
                    </p:sp>
                    <p:sp>
                      <p:nvSpPr>
                        <p:cNvPr id="97322" name="TextBox 27"/>
                        <p:cNvSpPr txBox="1">
                          <a:spLocks noChangeArrowheads="1"/>
                        </p:cNvSpPr>
                        <p:nvPr/>
                      </p:nvSpPr>
                      <p:spPr bwMode="auto">
                        <a:xfrm>
                          <a:off x="10972800" y="2800350"/>
                          <a:ext cx="1143000" cy="307777"/>
                        </a:xfrm>
                        <a:prstGeom prst="rect">
                          <a:avLst/>
                        </a:prstGeom>
                        <a:noFill/>
                        <a:ln w="9525">
                          <a:solidFill>
                            <a:schemeClr val="tx1"/>
                          </a:solidFill>
                          <a:miter lim="800000"/>
                          <a:headEnd/>
                          <a:tailEnd/>
                        </a:ln>
                      </p:spPr>
                      <p:txBody>
                        <a:bodyPr>
                          <a:spAutoFit/>
                        </a:bodyPr>
                        <a:lstStyle/>
                        <a:p>
                          <a:pPr algn="r"/>
                          <a:r>
                            <a:rPr lang="en-US" sz="1400" b="1"/>
                            <a:t>50,000</a:t>
                          </a:r>
                        </a:p>
                      </p:txBody>
                    </p:sp>
                    <p:sp>
                      <p:nvSpPr>
                        <p:cNvPr id="97323" name="TextBox 28"/>
                        <p:cNvSpPr txBox="1">
                          <a:spLocks noChangeArrowheads="1"/>
                        </p:cNvSpPr>
                        <p:nvPr/>
                      </p:nvSpPr>
                      <p:spPr bwMode="auto">
                        <a:xfrm>
                          <a:off x="10972800" y="31051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nvGrpSpPr>
                      <p:cNvPr id="97312" name="Group 35"/>
                      <p:cNvGrpSpPr>
                        <a:grpSpLocks/>
                      </p:cNvGrpSpPr>
                      <p:nvPr/>
                    </p:nvGrpSpPr>
                    <p:grpSpPr bwMode="auto">
                      <a:xfrm>
                        <a:off x="12115800" y="1885950"/>
                        <a:ext cx="1143000" cy="1526977"/>
                        <a:chOff x="12115800" y="1885950"/>
                        <a:chExt cx="1143000" cy="1526977"/>
                      </a:xfrm>
                    </p:grpSpPr>
                    <p:sp>
                      <p:nvSpPr>
                        <p:cNvPr id="97313" name="TextBox 30"/>
                        <p:cNvSpPr txBox="1">
                          <a:spLocks noChangeArrowheads="1"/>
                        </p:cNvSpPr>
                        <p:nvPr/>
                      </p:nvSpPr>
                      <p:spPr bwMode="auto">
                        <a:xfrm>
                          <a:off x="12115800" y="3105150"/>
                          <a:ext cx="1143000" cy="307777"/>
                        </a:xfrm>
                        <a:prstGeom prst="rect">
                          <a:avLst/>
                        </a:prstGeom>
                        <a:noFill/>
                        <a:ln w="9525">
                          <a:solidFill>
                            <a:schemeClr val="tx1"/>
                          </a:solidFill>
                          <a:miter lim="800000"/>
                          <a:headEnd/>
                          <a:tailEnd/>
                        </a:ln>
                      </p:spPr>
                      <p:txBody>
                        <a:bodyPr>
                          <a:spAutoFit/>
                        </a:bodyPr>
                        <a:lstStyle/>
                        <a:p>
                          <a:pPr algn="r"/>
                          <a:r>
                            <a:rPr lang="en-US" sz="1400" b="1"/>
                            <a:t>81,000</a:t>
                          </a:r>
                        </a:p>
                      </p:txBody>
                    </p:sp>
                    <p:sp>
                      <p:nvSpPr>
                        <p:cNvPr id="97314" name="TextBox 31"/>
                        <p:cNvSpPr txBox="1">
                          <a:spLocks noChangeArrowheads="1"/>
                        </p:cNvSpPr>
                        <p:nvPr/>
                      </p:nvSpPr>
                      <p:spPr bwMode="auto">
                        <a:xfrm>
                          <a:off x="12115800" y="28003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315" name="TextBox 32"/>
                        <p:cNvSpPr txBox="1">
                          <a:spLocks noChangeArrowheads="1"/>
                        </p:cNvSpPr>
                        <p:nvPr/>
                      </p:nvSpPr>
                      <p:spPr bwMode="auto">
                        <a:xfrm>
                          <a:off x="12115800" y="2495550"/>
                          <a:ext cx="1143000" cy="307777"/>
                        </a:xfrm>
                        <a:prstGeom prst="rect">
                          <a:avLst/>
                        </a:prstGeom>
                        <a:noFill/>
                        <a:ln w="9525">
                          <a:solidFill>
                            <a:schemeClr val="tx1"/>
                          </a:solidFill>
                          <a:miter lim="800000"/>
                          <a:headEnd/>
                          <a:tailEnd/>
                        </a:ln>
                      </p:spPr>
                      <p:txBody>
                        <a:bodyPr>
                          <a:spAutoFit/>
                        </a:bodyPr>
                        <a:lstStyle/>
                        <a:p>
                          <a:pPr algn="r"/>
                          <a:r>
                            <a:rPr lang="en-US" sz="1400" b="1"/>
                            <a:t>86,000</a:t>
                          </a:r>
                        </a:p>
                      </p:txBody>
                    </p:sp>
                    <p:sp>
                      <p:nvSpPr>
                        <p:cNvPr id="97316" name="TextBox 33"/>
                        <p:cNvSpPr txBox="1">
                          <a:spLocks noChangeArrowheads="1"/>
                        </p:cNvSpPr>
                        <p:nvPr/>
                      </p:nvSpPr>
                      <p:spPr bwMode="auto">
                        <a:xfrm>
                          <a:off x="12115800" y="2190750"/>
                          <a:ext cx="1143000" cy="307777"/>
                        </a:xfrm>
                        <a:prstGeom prst="rect">
                          <a:avLst/>
                        </a:prstGeom>
                        <a:noFill/>
                        <a:ln w="9525">
                          <a:solidFill>
                            <a:schemeClr val="tx1"/>
                          </a:solidFill>
                          <a:miter lim="800000"/>
                          <a:headEnd/>
                          <a:tailEnd/>
                        </a:ln>
                      </p:spPr>
                      <p:txBody>
                        <a:bodyPr>
                          <a:spAutoFit/>
                        </a:bodyPr>
                        <a:lstStyle/>
                        <a:p>
                          <a:pPr algn="r"/>
                          <a:r>
                            <a:rPr lang="en-US" sz="1400" b="1"/>
                            <a:t>80,000</a:t>
                          </a:r>
                        </a:p>
                      </p:txBody>
                    </p:sp>
                    <p:sp>
                      <p:nvSpPr>
                        <p:cNvPr id="97317" name="TextBox 34"/>
                        <p:cNvSpPr txBox="1">
                          <a:spLocks noChangeArrowheads="1"/>
                        </p:cNvSpPr>
                        <p:nvPr/>
                      </p:nvSpPr>
                      <p:spPr bwMode="auto">
                        <a:xfrm>
                          <a:off x="12115800" y="1885950"/>
                          <a:ext cx="1143000" cy="307777"/>
                        </a:xfrm>
                        <a:prstGeom prst="rect">
                          <a:avLst/>
                        </a:prstGeom>
                        <a:noFill/>
                        <a:ln w="9525">
                          <a:solidFill>
                            <a:schemeClr val="tx1"/>
                          </a:solidFill>
                          <a:miter lim="800000"/>
                          <a:headEnd/>
                          <a:tailEnd/>
                        </a:ln>
                      </p:spPr>
                      <p:txBody>
                        <a:bodyPr>
                          <a:spAutoFit/>
                        </a:bodyPr>
                        <a:lstStyle/>
                        <a:p>
                          <a:pPr algn="r"/>
                          <a:r>
                            <a:rPr lang="en-US" sz="1400" b="1"/>
                            <a:t>$82,000</a:t>
                          </a:r>
                        </a:p>
                      </p:txBody>
                    </p:sp>
                  </p:grpSp>
                </p:grpSp>
                <p:sp>
                  <p:nvSpPr>
                    <p:cNvPr id="97306" name="TextBox 37"/>
                    <p:cNvSpPr txBox="1">
                      <a:spLocks noChangeArrowheads="1"/>
                    </p:cNvSpPr>
                    <p:nvPr/>
                  </p:nvSpPr>
                  <p:spPr bwMode="auto">
                    <a:xfrm>
                      <a:off x="13258800" y="3105150"/>
                      <a:ext cx="1143000" cy="307777"/>
                    </a:xfrm>
                    <a:prstGeom prst="rect">
                      <a:avLst/>
                    </a:prstGeom>
                    <a:noFill/>
                    <a:ln w="9525">
                      <a:solidFill>
                        <a:schemeClr val="tx1"/>
                      </a:solidFill>
                      <a:miter lim="800000"/>
                      <a:headEnd/>
                      <a:tailEnd/>
                    </a:ln>
                  </p:spPr>
                  <p:txBody>
                    <a:bodyPr>
                      <a:spAutoFit/>
                    </a:bodyPr>
                    <a:lstStyle/>
                    <a:p>
                      <a:pPr algn="r"/>
                      <a:r>
                        <a:rPr lang="en-US" sz="1400" b="1"/>
                        <a:t>(6,000)</a:t>
                      </a:r>
                    </a:p>
                  </p:txBody>
                </p:sp>
                <p:sp>
                  <p:nvSpPr>
                    <p:cNvPr id="97307" name="TextBox 38"/>
                    <p:cNvSpPr txBox="1">
                      <a:spLocks noChangeArrowheads="1"/>
                    </p:cNvSpPr>
                    <p:nvPr/>
                  </p:nvSpPr>
                  <p:spPr bwMode="auto">
                    <a:xfrm>
                      <a:off x="13258800" y="2800351"/>
                      <a:ext cx="1143000" cy="307777"/>
                    </a:xfrm>
                    <a:prstGeom prst="rect">
                      <a:avLst/>
                    </a:prstGeom>
                    <a:noFill/>
                    <a:ln w="9525">
                      <a:solidFill>
                        <a:schemeClr val="tx1"/>
                      </a:solidFill>
                      <a:miter lim="800000"/>
                      <a:headEnd/>
                      <a:tailEnd/>
                    </a:ln>
                  </p:spPr>
                  <p:txBody>
                    <a:bodyPr>
                      <a:spAutoFit/>
                    </a:bodyPr>
                    <a:lstStyle/>
                    <a:p>
                      <a:pPr algn="r"/>
                      <a:r>
                        <a:rPr lang="en-US" sz="1400" b="1"/>
                        <a:t>20,000</a:t>
                      </a:r>
                    </a:p>
                  </p:txBody>
                </p:sp>
                <p:sp>
                  <p:nvSpPr>
                    <p:cNvPr id="97308" name="TextBox 39"/>
                    <p:cNvSpPr txBox="1">
                      <a:spLocks noChangeArrowheads="1"/>
                    </p:cNvSpPr>
                    <p:nvPr/>
                  </p:nvSpPr>
                  <p:spPr bwMode="auto">
                    <a:xfrm>
                      <a:off x="13258800" y="24955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309" name="TextBox 40"/>
                    <p:cNvSpPr txBox="1">
                      <a:spLocks noChangeArrowheads="1"/>
                    </p:cNvSpPr>
                    <p:nvPr/>
                  </p:nvSpPr>
                  <p:spPr bwMode="auto">
                    <a:xfrm>
                      <a:off x="13258800" y="2190750"/>
                      <a:ext cx="1143000" cy="307777"/>
                    </a:xfrm>
                    <a:prstGeom prst="rect">
                      <a:avLst/>
                    </a:prstGeom>
                    <a:noFill/>
                    <a:ln w="9525">
                      <a:solidFill>
                        <a:schemeClr val="tx1"/>
                      </a:solidFill>
                      <a:miter lim="800000"/>
                      <a:headEnd/>
                      <a:tailEnd/>
                    </a:ln>
                  </p:spPr>
                  <p:txBody>
                    <a:bodyPr>
                      <a:spAutoFit/>
                    </a:bodyPr>
                    <a:lstStyle/>
                    <a:p>
                      <a:pPr algn="r"/>
                      <a:r>
                        <a:rPr lang="en-US" sz="1400" b="1"/>
                        <a:t>12,000</a:t>
                      </a:r>
                    </a:p>
                  </p:txBody>
                </p:sp>
                <p:sp>
                  <p:nvSpPr>
                    <p:cNvPr id="97310" name="TextBox 41"/>
                    <p:cNvSpPr txBox="1">
                      <a:spLocks noChangeArrowheads="1"/>
                    </p:cNvSpPr>
                    <p:nvPr/>
                  </p:nvSpPr>
                  <p:spPr bwMode="auto">
                    <a:xfrm>
                      <a:off x="13258800" y="1885951"/>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sp>
                <p:nvSpPr>
                  <p:cNvPr id="97300" name="TextBox 43"/>
                  <p:cNvSpPr txBox="1">
                    <a:spLocks noChangeArrowheads="1"/>
                  </p:cNvSpPr>
                  <p:nvPr/>
                </p:nvSpPr>
                <p:spPr bwMode="auto">
                  <a:xfrm>
                    <a:off x="14401800" y="3105150"/>
                    <a:ext cx="990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301" name="TextBox 44"/>
                  <p:cNvSpPr txBox="1">
                    <a:spLocks noChangeArrowheads="1"/>
                  </p:cNvSpPr>
                  <p:nvPr/>
                </p:nvSpPr>
                <p:spPr bwMode="auto">
                  <a:xfrm>
                    <a:off x="14401800" y="2800350"/>
                    <a:ext cx="990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302" name="TextBox 45"/>
                  <p:cNvSpPr txBox="1">
                    <a:spLocks noChangeArrowheads="1"/>
                  </p:cNvSpPr>
                  <p:nvPr/>
                </p:nvSpPr>
                <p:spPr bwMode="auto">
                  <a:xfrm>
                    <a:off x="14401800" y="2495550"/>
                    <a:ext cx="990600" cy="307777"/>
                  </a:xfrm>
                  <a:prstGeom prst="rect">
                    <a:avLst/>
                  </a:prstGeom>
                  <a:noFill/>
                  <a:ln w="9525">
                    <a:solidFill>
                      <a:schemeClr val="tx1"/>
                    </a:solidFill>
                    <a:miter lim="800000"/>
                    <a:headEnd/>
                    <a:tailEnd/>
                  </a:ln>
                </p:spPr>
                <p:txBody>
                  <a:bodyPr>
                    <a:spAutoFit/>
                  </a:bodyPr>
                  <a:lstStyle/>
                  <a:p>
                    <a:pPr algn="r"/>
                    <a:r>
                      <a:rPr lang="en-US" sz="1400" b="1"/>
                      <a:t>104,000</a:t>
                    </a:r>
                  </a:p>
                </p:txBody>
              </p:sp>
              <p:sp>
                <p:nvSpPr>
                  <p:cNvPr id="97303" name="TextBox 46"/>
                  <p:cNvSpPr txBox="1">
                    <a:spLocks noChangeArrowheads="1"/>
                  </p:cNvSpPr>
                  <p:nvPr/>
                </p:nvSpPr>
                <p:spPr bwMode="auto">
                  <a:xfrm>
                    <a:off x="14401800" y="2190750"/>
                    <a:ext cx="990600" cy="307777"/>
                  </a:xfrm>
                  <a:prstGeom prst="rect">
                    <a:avLst/>
                  </a:prstGeom>
                  <a:noFill/>
                  <a:ln w="9525">
                    <a:solidFill>
                      <a:schemeClr val="tx1"/>
                    </a:solidFill>
                    <a:miter lim="800000"/>
                    <a:headEnd/>
                    <a:tailEnd/>
                  </a:ln>
                </p:spPr>
                <p:txBody>
                  <a:bodyPr>
                    <a:spAutoFit/>
                  </a:bodyPr>
                  <a:lstStyle/>
                  <a:p>
                    <a:pPr algn="r"/>
                    <a:r>
                      <a:rPr lang="en-US" sz="1400" b="1"/>
                      <a:t>112,000</a:t>
                    </a:r>
                  </a:p>
                </p:txBody>
              </p:sp>
              <p:sp>
                <p:nvSpPr>
                  <p:cNvPr id="97304" name="TextBox 47"/>
                  <p:cNvSpPr txBox="1">
                    <a:spLocks noChangeArrowheads="1"/>
                  </p:cNvSpPr>
                  <p:nvPr/>
                </p:nvSpPr>
                <p:spPr bwMode="auto">
                  <a:xfrm>
                    <a:off x="14401800" y="1885951"/>
                    <a:ext cx="990600" cy="307777"/>
                  </a:xfrm>
                  <a:prstGeom prst="rect">
                    <a:avLst/>
                  </a:prstGeom>
                  <a:noFill/>
                  <a:ln w="9525">
                    <a:solidFill>
                      <a:schemeClr val="tx1"/>
                    </a:solidFill>
                    <a:miter lim="800000"/>
                    <a:headEnd/>
                    <a:tailEnd/>
                  </a:ln>
                </p:spPr>
                <p:txBody>
                  <a:bodyPr>
                    <a:spAutoFit/>
                  </a:bodyPr>
                  <a:lstStyle/>
                  <a:p>
                    <a:pPr algn="r"/>
                    <a:r>
                      <a:rPr lang="en-US" sz="1400" b="1"/>
                      <a:t>$150,000</a:t>
                    </a:r>
                  </a:p>
                </p:txBody>
              </p:sp>
            </p:grpSp>
            <p:sp>
              <p:nvSpPr>
                <p:cNvPr id="97294" name="TextBox 49"/>
                <p:cNvSpPr txBox="1">
                  <a:spLocks noChangeArrowheads="1"/>
                </p:cNvSpPr>
                <p:nvPr/>
              </p:nvSpPr>
              <p:spPr bwMode="auto">
                <a:xfrm>
                  <a:off x="15392400" y="3105150"/>
                  <a:ext cx="1066800" cy="307777"/>
                </a:xfrm>
                <a:prstGeom prst="rect">
                  <a:avLst/>
                </a:prstGeom>
                <a:noFill/>
                <a:ln w="9525">
                  <a:solidFill>
                    <a:schemeClr val="tx1"/>
                  </a:solidFill>
                  <a:miter lim="800000"/>
                  <a:headEnd/>
                  <a:tailEnd/>
                </a:ln>
              </p:spPr>
              <p:txBody>
                <a:bodyPr>
                  <a:spAutoFit/>
                </a:bodyPr>
                <a:lstStyle/>
                <a:p>
                  <a:pPr algn="r"/>
                  <a:r>
                    <a:rPr lang="en-US" sz="1400" b="1"/>
                    <a:t>73,000</a:t>
                  </a:r>
                </a:p>
              </p:txBody>
            </p:sp>
            <p:sp>
              <p:nvSpPr>
                <p:cNvPr id="97295" name="TextBox 50"/>
                <p:cNvSpPr txBox="1">
                  <a:spLocks noChangeArrowheads="1"/>
                </p:cNvSpPr>
                <p:nvPr/>
              </p:nvSpPr>
              <p:spPr bwMode="auto">
                <a:xfrm>
                  <a:off x="15392400" y="2800350"/>
                  <a:ext cx="1066800" cy="307777"/>
                </a:xfrm>
                <a:prstGeom prst="rect">
                  <a:avLst/>
                </a:prstGeom>
                <a:noFill/>
                <a:ln w="9525">
                  <a:solidFill>
                    <a:schemeClr val="tx1"/>
                  </a:solidFill>
                  <a:miter lim="800000"/>
                  <a:headEnd/>
                  <a:tailEnd/>
                </a:ln>
              </p:spPr>
              <p:txBody>
                <a:bodyPr>
                  <a:spAutoFit/>
                </a:bodyPr>
                <a:lstStyle/>
                <a:p>
                  <a:pPr algn="r"/>
                  <a:r>
                    <a:rPr lang="en-US" sz="1400" b="1"/>
                    <a:t>22,000</a:t>
                  </a:r>
                </a:p>
              </p:txBody>
            </p:sp>
            <p:sp>
              <p:nvSpPr>
                <p:cNvPr id="97296" name="TextBox 51"/>
                <p:cNvSpPr txBox="1">
                  <a:spLocks noChangeArrowheads="1"/>
                </p:cNvSpPr>
                <p:nvPr/>
              </p:nvSpPr>
              <p:spPr bwMode="auto">
                <a:xfrm>
                  <a:off x="15392400" y="2495551"/>
                  <a:ext cx="1066800" cy="307777"/>
                </a:xfrm>
                <a:prstGeom prst="rect">
                  <a:avLst/>
                </a:prstGeom>
                <a:noFill/>
                <a:ln w="9525">
                  <a:solidFill>
                    <a:schemeClr val="tx1"/>
                  </a:solidFill>
                  <a:miter lim="800000"/>
                  <a:headEnd/>
                  <a:tailEnd/>
                </a:ln>
              </p:spPr>
              <p:txBody>
                <a:bodyPr>
                  <a:spAutoFit/>
                </a:bodyPr>
                <a:lstStyle/>
                <a:p>
                  <a:pPr algn="r"/>
                  <a:r>
                    <a:rPr lang="en-US" sz="1400" b="1"/>
                    <a:t>26,000</a:t>
                  </a:r>
                </a:p>
              </p:txBody>
            </p:sp>
            <p:sp>
              <p:nvSpPr>
                <p:cNvPr id="97297" name="TextBox 52"/>
                <p:cNvSpPr txBox="1">
                  <a:spLocks noChangeArrowheads="1"/>
                </p:cNvSpPr>
                <p:nvPr/>
              </p:nvSpPr>
              <p:spPr bwMode="auto">
                <a:xfrm>
                  <a:off x="15392400" y="2190751"/>
                  <a:ext cx="1066800" cy="304800"/>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298" name="TextBox 53"/>
                <p:cNvSpPr txBox="1">
                  <a:spLocks noChangeArrowheads="1"/>
                </p:cNvSpPr>
                <p:nvPr/>
              </p:nvSpPr>
              <p:spPr bwMode="auto">
                <a:xfrm>
                  <a:off x="15392400" y="1885950"/>
                  <a:ext cx="1066800" cy="307777"/>
                </a:xfrm>
                <a:prstGeom prst="rect">
                  <a:avLst/>
                </a:prstGeom>
                <a:noFill/>
                <a:ln w="9525">
                  <a:solidFill>
                    <a:schemeClr val="tx1"/>
                  </a:solidFill>
                  <a:miter lim="800000"/>
                  <a:headEnd/>
                  <a:tailEnd/>
                </a:ln>
              </p:spPr>
              <p:txBody>
                <a:bodyPr>
                  <a:spAutoFit/>
                </a:bodyPr>
                <a:lstStyle/>
                <a:p>
                  <a:pPr algn="r"/>
                  <a:r>
                    <a:rPr lang="en-US" sz="1400" b="1"/>
                    <a:t>$70,000</a:t>
                  </a:r>
                </a:p>
              </p:txBody>
            </p:sp>
          </p:grpSp>
          <p:sp>
            <p:nvSpPr>
              <p:cNvPr id="97288" name="TextBox 55"/>
              <p:cNvSpPr txBox="1">
                <a:spLocks noChangeArrowheads="1"/>
              </p:cNvSpPr>
              <p:nvPr/>
            </p:nvSpPr>
            <p:spPr bwMode="auto">
              <a:xfrm>
                <a:off x="16459200" y="3105150"/>
                <a:ext cx="1371600" cy="307777"/>
              </a:xfrm>
              <a:prstGeom prst="rect">
                <a:avLst/>
              </a:prstGeom>
              <a:noFill/>
              <a:ln w="9525">
                <a:solidFill>
                  <a:schemeClr val="tx1"/>
                </a:solidFill>
                <a:miter lim="800000"/>
                <a:headEnd/>
                <a:tailEnd/>
              </a:ln>
            </p:spPr>
            <p:txBody>
              <a:bodyPr>
                <a:spAutoFit/>
              </a:bodyPr>
              <a:lstStyle/>
              <a:p>
                <a:pPr algn="r"/>
                <a:r>
                  <a:rPr lang="en-US" sz="1400" b="1"/>
                  <a:t>28,000</a:t>
                </a:r>
              </a:p>
            </p:txBody>
          </p:sp>
          <p:sp>
            <p:nvSpPr>
              <p:cNvPr id="97289" name="TextBox 56"/>
              <p:cNvSpPr txBox="1">
                <a:spLocks noChangeArrowheads="1"/>
              </p:cNvSpPr>
              <p:nvPr/>
            </p:nvSpPr>
            <p:spPr bwMode="auto">
              <a:xfrm>
                <a:off x="16459200" y="2800350"/>
                <a:ext cx="1371600" cy="307777"/>
              </a:xfrm>
              <a:prstGeom prst="rect">
                <a:avLst/>
              </a:prstGeom>
              <a:noFill/>
              <a:ln w="9525">
                <a:solidFill>
                  <a:schemeClr val="tx1"/>
                </a:solidFill>
                <a:miter lim="800000"/>
                <a:headEnd/>
                <a:tailEnd/>
              </a:ln>
            </p:spPr>
            <p:txBody>
              <a:bodyPr>
                <a:spAutoFit/>
              </a:bodyPr>
              <a:lstStyle/>
              <a:p>
                <a:pPr algn="r"/>
                <a:r>
                  <a:rPr lang="en-US" sz="1400" b="1"/>
                  <a:t>77,000</a:t>
                </a:r>
              </a:p>
            </p:txBody>
          </p:sp>
          <p:sp>
            <p:nvSpPr>
              <p:cNvPr id="97290" name="TextBox 57"/>
              <p:cNvSpPr txBox="1">
                <a:spLocks noChangeArrowheads="1"/>
              </p:cNvSpPr>
              <p:nvPr/>
            </p:nvSpPr>
            <p:spPr bwMode="auto">
              <a:xfrm>
                <a:off x="16459200" y="2495550"/>
                <a:ext cx="1371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7291" name="TextBox 58"/>
              <p:cNvSpPr txBox="1">
                <a:spLocks noChangeArrowheads="1"/>
              </p:cNvSpPr>
              <p:nvPr/>
            </p:nvSpPr>
            <p:spPr bwMode="auto">
              <a:xfrm>
                <a:off x="16459200" y="2190750"/>
                <a:ext cx="1371600" cy="307777"/>
              </a:xfrm>
              <a:prstGeom prst="rect">
                <a:avLst/>
              </a:prstGeom>
              <a:noFill/>
              <a:ln w="9525">
                <a:solidFill>
                  <a:schemeClr val="tx1"/>
                </a:solidFill>
                <a:miter lim="800000"/>
                <a:headEnd/>
                <a:tailEnd/>
              </a:ln>
            </p:spPr>
            <p:txBody>
              <a:bodyPr>
                <a:spAutoFit/>
              </a:bodyPr>
              <a:lstStyle/>
              <a:p>
                <a:pPr algn="r"/>
                <a:r>
                  <a:rPr lang="en-US" sz="1400" b="1"/>
                  <a:t>70,000</a:t>
                </a:r>
              </a:p>
            </p:txBody>
          </p:sp>
          <p:sp>
            <p:nvSpPr>
              <p:cNvPr id="97292" name="TextBox 59"/>
              <p:cNvSpPr txBox="1">
                <a:spLocks noChangeArrowheads="1"/>
              </p:cNvSpPr>
              <p:nvPr/>
            </p:nvSpPr>
            <p:spPr bwMode="auto">
              <a:xfrm>
                <a:off x="16459200" y="1885950"/>
                <a:ext cx="1371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Organizational Forms</a:t>
            </a:r>
          </a:p>
        </p:txBody>
      </p:sp>
      <p:grpSp>
        <p:nvGrpSpPr>
          <p:cNvPr id="2" name="Group 16"/>
          <p:cNvGrpSpPr>
            <a:grpSpLocks/>
          </p:cNvGrpSpPr>
          <p:nvPr/>
        </p:nvGrpSpPr>
        <p:grpSpPr bwMode="auto">
          <a:xfrm>
            <a:off x="257628" y="2794000"/>
            <a:ext cx="8610600" cy="1320800"/>
            <a:chOff x="96" y="2048"/>
            <a:chExt cx="5520" cy="832"/>
          </a:xfrm>
          <a:solidFill>
            <a:srgbClr val="E5E5FF"/>
          </a:solidFill>
        </p:grpSpPr>
        <p:sp>
          <p:nvSpPr>
            <p:cNvPr id="245764" name="Text Box 4"/>
            <p:cNvSpPr txBox="1">
              <a:spLocks noChangeArrowheads="1"/>
            </p:cNvSpPr>
            <p:nvPr/>
          </p:nvSpPr>
          <p:spPr bwMode="auto">
            <a:xfrm>
              <a:off x="96" y="2269"/>
              <a:ext cx="2112" cy="371"/>
            </a:xfrm>
            <a:prstGeom prst="rect">
              <a:avLst/>
            </a:prstGeom>
            <a:grpFill/>
            <a:ln w="9525" cap="rnd">
              <a:solidFill>
                <a:schemeClr val="accent1"/>
              </a:solidFill>
              <a:round/>
              <a:headEnd/>
              <a:tailEnd/>
            </a:ln>
            <a:effectLst/>
          </p:spPr>
          <p:txBody>
            <a:bodyPr>
              <a:spAutoFit/>
            </a:bodyPr>
            <a:lstStyle/>
            <a:p>
              <a:pPr algn="ctr">
                <a:spcBef>
                  <a:spcPct val="50000"/>
                </a:spcBef>
                <a:defRPr/>
              </a:pPr>
              <a:r>
                <a:rPr lang="en-US" sz="3200" b="1"/>
                <a:t>Partnership</a:t>
              </a:r>
            </a:p>
          </p:txBody>
        </p:sp>
        <p:sp>
          <p:nvSpPr>
            <p:cNvPr id="245765" name="Text Box 5"/>
            <p:cNvSpPr txBox="1">
              <a:spLocks noChangeArrowheads="1"/>
            </p:cNvSpPr>
            <p:nvPr/>
          </p:nvSpPr>
          <p:spPr bwMode="auto">
            <a:xfrm>
              <a:off x="2832" y="2048"/>
              <a:ext cx="2784" cy="832"/>
            </a:xfrm>
            <a:prstGeom prst="rect">
              <a:avLst/>
            </a:prstGeom>
            <a:grpFill/>
            <a:ln w="9525" cap="rnd">
              <a:solidFill>
                <a:schemeClr val="accent1"/>
              </a:solidFill>
              <a:round/>
              <a:headEnd/>
              <a:tailEnd/>
            </a:ln>
            <a:effectLst/>
          </p:spPr>
          <p:txBody>
            <a:bodyPr>
              <a:spAutoFit/>
            </a:bodyPr>
            <a:lstStyle/>
            <a:p>
              <a:pPr algn="ctr">
                <a:spcBef>
                  <a:spcPct val="50000"/>
                </a:spcBef>
                <a:defRPr/>
              </a:pPr>
              <a:r>
                <a:rPr lang="en-US" sz="2000" b="1"/>
                <a:t>Business organization owned by two or more people.  Each partner is personally liable for all debts of the business.</a:t>
              </a:r>
            </a:p>
          </p:txBody>
        </p:sp>
        <p:cxnSp>
          <p:nvCxnSpPr>
            <p:cNvPr id="245766" name="AutoShape 6"/>
            <p:cNvCxnSpPr>
              <a:cxnSpLocks noChangeShapeType="1"/>
              <a:stCxn id="245764" idx="3"/>
              <a:endCxn id="245765" idx="1"/>
            </p:cNvCxnSpPr>
            <p:nvPr/>
          </p:nvCxnSpPr>
          <p:spPr bwMode="auto">
            <a:xfrm>
              <a:off x="2208" y="2455"/>
              <a:ext cx="624" cy="9"/>
            </a:xfrm>
            <a:prstGeom prst="straightConnector1">
              <a:avLst/>
            </a:prstGeom>
            <a:grpFill/>
            <a:ln w="38100" cap="rnd">
              <a:solidFill>
                <a:schemeClr val="accent1"/>
              </a:solidFill>
              <a:round/>
              <a:headEnd/>
              <a:tailEnd type="triangle" w="med" len="med"/>
            </a:ln>
            <a:effectLst/>
          </p:spPr>
        </p:cxnSp>
      </p:grpSp>
      <p:grpSp>
        <p:nvGrpSpPr>
          <p:cNvPr id="3" name="Group 7"/>
          <p:cNvGrpSpPr>
            <a:grpSpLocks/>
          </p:cNvGrpSpPr>
          <p:nvPr/>
        </p:nvGrpSpPr>
        <p:grpSpPr bwMode="auto">
          <a:xfrm>
            <a:off x="257628" y="4343400"/>
            <a:ext cx="8610600" cy="1323975"/>
            <a:chOff x="96" y="2240"/>
            <a:chExt cx="5520" cy="834"/>
          </a:xfrm>
          <a:solidFill>
            <a:srgbClr val="E5E5FF"/>
          </a:solidFill>
        </p:grpSpPr>
        <p:sp>
          <p:nvSpPr>
            <p:cNvPr id="245768" name="Text Box 8"/>
            <p:cNvSpPr txBox="1">
              <a:spLocks noChangeArrowheads="1"/>
            </p:cNvSpPr>
            <p:nvPr/>
          </p:nvSpPr>
          <p:spPr bwMode="auto">
            <a:xfrm>
              <a:off x="96" y="2566"/>
              <a:ext cx="2112" cy="371"/>
            </a:xfrm>
            <a:prstGeom prst="rect">
              <a:avLst/>
            </a:prstGeom>
            <a:grpFill/>
            <a:ln w="9525" cap="rnd">
              <a:solidFill>
                <a:schemeClr val="accent1"/>
              </a:solidFill>
              <a:round/>
              <a:headEnd/>
              <a:tailEnd/>
            </a:ln>
            <a:effectLst/>
          </p:spPr>
          <p:txBody>
            <a:bodyPr>
              <a:spAutoFit/>
            </a:bodyPr>
            <a:lstStyle/>
            <a:p>
              <a:pPr algn="ctr">
                <a:spcBef>
                  <a:spcPct val="50000"/>
                </a:spcBef>
                <a:defRPr/>
              </a:pPr>
              <a:r>
                <a:rPr lang="en-US" sz="3200" b="1"/>
                <a:t>Corporation</a:t>
              </a:r>
            </a:p>
          </p:txBody>
        </p:sp>
        <p:sp>
          <p:nvSpPr>
            <p:cNvPr id="245769" name="Text Box 9"/>
            <p:cNvSpPr txBox="1">
              <a:spLocks noChangeArrowheads="1"/>
            </p:cNvSpPr>
            <p:nvPr/>
          </p:nvSpPr>
          <p:spPr bwMode="auto">
            <a:xfrm>
              <a:off x="2832" y="2240"/>
              <a:ext cx="2784" cy="834"/>
            </a:xfrm>
            <a:prstGeom prst="rect">
              <a:avLst/>
            </a:prstGeom>
            <a:grpFill/>
            <a:ln w="9525" cap="rnd">
              <a:solidFill>
                <a:schemeClr val="accent1"/>
              </a:solidFill>
              <a:round/>
              <a:headEnd/>
              <a:tailEnd/>
            </a:ln>
            <a:effectLst/>
          </p:spPr>
          <p:txBody>
            <a:bodyPr>
              <a:spAutoFit/>
            </a:bodyPr>
            <a:lstStyle/>
            <a:p>
              <a:pPr algn="ctr">
                <a:spcBef>
                  <a:spcPct val="50000"/>
                </a:spcBef>
                <a:defRPr/>
              </a:pPr>
              <a:r>
                <a:rPr lang="en-US" sz="2000" b="1" dirty="0"/>
                <a:t>A separate legal entity.  Owners of corporations (stockholders) are not personally liable for debts of the corporation.</a:t>
              </a:r>
            </a:p>
          </p:txBody>
        </p:sp>
        <p:cxnSp>
          <p:nvCxnSpPr>
            <p:cNvPr id="245770" name="AutoShape 10"/>
            <p:cNvCxnSpPr>
              <a:cxnSpLocks noChangeShapeType="1"/>
              <a:stCxn id="245768" idx="3"/>
              <a:endCxn id="245769" idx="1"/>
            </p:cNvCxnSpPr>
            <p:nvPr/>
          </p:nvCxnSpPr>
          <p:spPr bwMode="auto">
            <a:xfrm flipV="1">
              <a:off x="2208" y="2657"/>
              <a:ext cx="624" cy="95"/>
            </a:xfrm>
            <a:prstGeom prst="straightConnector1">
              <a:avLst/>
            </a:prstGeom>
            <a:grpFill/>
            <a:ln w="38100" cap="rnd">
              <a:solidFill>
                <a:schemeClr val="accent1"/>
              </a:solidFill>
              <a:round/>
              <a:headEnd/>
              <a:tailEnd type="triangle" w="med" len="med"/>
            </a:ln>
            <a:effectLst/>
          </p:spPr>
        </p:cxnSp>
      </p:grpSp>
      <p:grpSp>
        <p:nvGrpSpPr>
          <p:cNvPr id="23556" name="Group 15"/>
          <p:cNvGrpSpPr>
            <a:grpSpLocks/>
          </p:cNvGrpSpPr>
          <p:nvPr/>
        </p:nvGrpSpPr>
        <p:grpSpPr bwMode="auto">
          <a:xfrm>
            <a:off x="257175" y="1219200"/>
            <a:ext cx="8610600" cy="1320800"/>
            <a:chOff x="152400" y="1524000"/>
            <a:chExt cx="8763000" cy="1320800"/>
          </a:xfrm>
        </p:grpSpPr>
        <p:sp>
          <p:nvSpPr>
            <p:cNvPr id="23557" name="Text Box 12"/>
            <p:cNvSpPr txBox="1">
              <a:spLocks noChangeArrowheads="1"/>
            </p:cNvSpPr>
            <p:nvPr/>
          </p:nvSpPr>
          <p:spPr bwMode="auto">
            <a:xfrm>
              <a:off x="152400" y="1646238"/>
              <a:ext cx="3352800" cy="1076325"/>
            </a:xfrm>
            <a:prstGeom prst="rect">
              <a:avLst/>
            </a:prstGeom>
            <a:solidFill>
              <a:srgbClr val="E5E5FF"/>
            </a:solidFill>
            <a:ln w="9525" cap="rnd">
              <a:solidFill>
                <a:schemeClr val="accent1"/>
              </a:solidFill>
              <a:round/>
              <a:headEnd/>
              <a:tailEnd/>
            </a:ln>
          </p:spPr>
          <p:txBody>
            <a:bodyPr>
              <a:spAutoFit/>
            </a:bodyPr>
            <a:lstStyle/>
            <a:p>
              <a:pPr algn="ctr">
                <a:spcBef>
                  <a:spcPct val="50000"/>
                </a:spcBef>
              </a:pPr>
              <a:r>
                <a:rPr lang="en-US" sz="3200" b="1"/>
                <a:t>Sole </a:t>
              </a:r>
              <a:br>
                <a:rPr lang="en-US" sz="3200" b="1"/>
              </a:br>
              <a:r>
                <a:rPr lang="en-US" sz="3200" b="1"/>
                <a:t>Proprietorship</a:t>
              </a:r>
            </a:p>
          </p:txBody>
        </p:sp>
        <p:sp>
          <p:nvSpPr>
            <p:cNvPr id="23558" name="Text Box 13"/>
            <p:cNvSpPr txBox="1">
              <a:spLocks noChangeArrowheads="1"/>
            </p:cNvSpPr>
            <p:nvPr/>
          </p:nvSpPr>
          <p:spPr bwMode="auto">
            <a:xfrm>
              <a:off x="4495800" y="1524000"/>
              <a:ext cx="4419600" cy="1320800"/>
            </a:xfrm>
            <a:prstGeom prst="rect">
              <a:avLst/>
            </a:prstGeom>
            <a:solidFill>
              <a:srgbClr val="E5E5FF"/>
            </a:solidFill>
            <a:ln w="9525" cap="rnd">
              <a:solidFill>
                <a:schemeClr val="accent1"/>
              </a:solidFill>
              <a:round/>
              <a:headEnd/>
              <a:tailEnd/>
            </a:ln>
          </p:spPr>
          <p:txBody>
            <a:bodyPr>
              <a:spAutoFit/>
            </a:bodyPr>
            <a:lstStyle/>
            <a:p>
              <a:pPr algn="ctr">
                <a:spcBef>
                  <a:spcPct val="50000"/>
                </a:spcBef>
              </a:pPr>
              <a:r>
                <a:rPr lang="en-US" sz="2000" b="1"/>
                <a:t>Business organization owned by one person.  The owner is personally liable for all debts of the business.</a:t>
              </a:r>
            </a:p>
          </p:txBody>
        </p:sp>
        <p:cxnSp>
          <p:nvCxnSpPr>
            <p:cNvPr id="23559" name="AutoShape 14"/>
            <p:cNvCxnSpPr>
              <a:cxnSpLocks noChangeShapeType="1"/>
              <a:stCxn id="23557" idx="3"/>
              <a:endCxn id="23558" idx="1"/>
            </p:cNvCxnSpPr>
            <p:nvPr/>
          </p:nvCxnSpPr>
          <p:spPr bwMode="auto">
            <a:xfrm>
              <a:off x="3505200" y="2184400"/>
              <a:ext cx="990600" cy="0"/>
            </a:xfrm>
            <a:prstGeom prst="straightConnector1">
              <a:avLst/>
            </a:prstGeom>
            <a:noFill/>
            <a:ln w="38100" cap="rnd">
              <a:solidFill>
                <a:schemeClr val="accent1"/>
              </a:solidFill>
              <a:round/>
              <a:headEnd/>
              <a:tailEnd type="triangle" w="med" len="med"/>
            </a:ln>
          </p:spPr>
        </p:cxn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ppt_w/2"/>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783193"/>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a:defRPr/>
            </a:pPr>
            <a:r>
              <a:rPr lang="en-US" sz="2000" b="1" dirty="0"/>
              <a:t>E1-8 Inferring Values Using the Income Statement and Balance Sheet Equations</a:t>
            </a:r>
            <a:endParaRPr lang="en-US" sz="2000" dirty="0"/>
          </a:p>
        </p:txBody>
      </p:sp>
      <p:sp>
        <p:nvSpPr>
          <p:cNvPr id="99332" name="TextBox 14"/>
          <p:cNvSpPr txBox="1">
            <a:spLocks noChangeArrowheads="1"/>
          </p:cNvSpPr>
          <p:nvPr/>
        </p:nvSpPr>
        <p:spPr bwMode="auto">
          <a:xfrm>
            <a:off x="1981200" y="2133600"/>
            <a:ext cx="2819400" cy="769938"/>
          </a:xfrm>
          <a:prstGeom prst="rect">
            <a:avLst/>
          </a:prstGeom>
          <a:noFill/>
          <a:ln w="9525">
            <a:noFill/>
            <a:miter lim="800000"/>
            <a:headEnd/>
            <a:tailEnd/>
          </a:ln>
        </p:spPr>
        <p:txBody>
          <a:bodyPr>
            <a:spAutoFit/>
          </a:bodyPr>
          <a:lstStyle/>
          <a:p>
            <a:r>
              <a:rPr lang="en-US" sz="4400">
                <a:solidFill>
                  <a:srgbClr val="C00000"/>
                </a:solidFill>
              </a:rPr>
              <a:t>R – E = NI</a:t>
            </a:r>
          </a:p>
        </p:txBody>
      </p:sp>
      <p:sp>
        <p:nvSpPr>
          <p:cNvPr id="99333" name="TextBox 15"/>
          <p:cNvSpPr txBox="1">
            <a:spLocks noChangeArrowheads="1"/>
          </p:cNvSpPr>
          <p:nvPr/>
        </p:nvSpPr>
        <p:spPr bwMode="auto">
          <a:xfrm>
            <a:off x="5562600" y="2133600"/>
            <a:ext cx="3200400" cy="769938"/>
          </a:xfrm>
          <a:prstGeom prst="rect">
            <a:avLst/>
          </a:prstGeom>
          <a:noFill/>
          <a:ln w="9525">
            <a:noFill/>
            <a:miter lim="800000"/>
            <a:headEnd/>
            <a:tailEnd/>
          </a:ln>
        </p:spPr>
        <p:txBody>
          <a:bodyPr>
            <a:spAutoFit/>
          </a:bodyPr>
          <a:lstStyle/>
          <a:p>
            <a:r>
              <a:rPr lang="en-US" sz="4400">
                <a:solidFill>
                  <a:srgbClr val="C00000"/>
                </a:solidFill>
              </a:rPr>
              <a:t>A  = L + SE</a:t>
            </a:r>
          </a:p>
        </p:txBody>
      </p:sp>
      <p:grpSp>
        <p:nvGrpSpPr>
          <p:cNvPr id="99334" name="Group 17"/>
          <p:cNvGrpSpPr>
            <a:grpSpLocks/>
          </p:cNvGrpSpPr>
          <p:nvPr/>
        </p:nvGrpSpPr>
        <p:grpSpPr bwMode="auto">
          <a:xfrm>
            <a:off x="533400" y="2895600"/>
            <a:ext cx="8153400" cy="2041525"/>
            <a:chOff x="9677400" y="1371600"/>
            <a:chExt cx="8153400" cy="2041327"/>
          </a:xfrm>
        </p:grpSpPr>
        <p:sp>
          <p:nvSpPr>
            <p:cNvPr id="99350" name="TextBox 18"/>
            <p:cNvSpPr txBox="1">
              <a:spLocks noChangeArrowheads="1"/>
            </p:cNvSpPr>
            <p:nvPr/>
          </p:nvSpPr>
          <p:spPr bwMode="auto">
            <a:xfrm>
              <a:off x="9677400" y="2800350"/>
              <a:ext cx="1295400" cy="307777"/>
            </a:xfrm>
            <a:prstGeom prst="rect">
              <a:avLst/>
            </a:prstGeom>
            <a:noFill/>
            <a:ln w="9525">
              <a:solidFill>
                <a:schemeClr val="tx1"/>
              </a:solidFill>
              <a:miter lim="800000"/>
              <a:headEnd/>
              <a:tailEnd/>
            </a:ln>
          </p:spPr>
          <p:txBody>
            <a:bodyPr>
              <a:spAutoFit/>
            </a:bodyPr>
            <a:lstStyle/>
            <a:p>
              <a:pPr algn="ctr"/>
              <a:r>
                <a:rPr lang="en-US" sz="1400" b="1"/>
                <a:t>D</a:t>
              </a:r>
            </a:p>
          </p:txBody>
        </p:sp>
        <p:grpSp>
          <p:nvGrpSpPr>
            <p:cNvPr id="99351" name="Group 60"/>
            <p:cNvGrpSpPr>
              <a:grpSpLocks/>
            </p:cNvGrpSpPr>
            <p:nvPr/>
          </p:nvGrpSpPr>
          <p:grpSpPr bwMode="auto">
            <a:xfrm>
              <a:off x="9677400" y="1371600"/>
              <a:ext cx="8153400" cy="2041327"/>
              <a:chOff x="9677400" y="1371600"/>
              <a:chExt cx="8153400" cy="2041327"/>
            </a:xfrm>
          </p:grpSpPr>
          <p:grpSp>
            <p:nvGrpSpPr>
              <p:cNvPr id="99352" name="Group 54"/>
              <p:cNvGrpSpPr>
                <a:grpSpLocks/>
              </p:cNvGrpSpPr>
              <p:nvPr/>
            </p:nvGrpSpPr>
            <p:grpSpPr bwMode="auto">
              <a:xfrm>
                <a:off x="9677400" y="1371600"/>
                <a:ext cx="8153400" cy="2041327"/>
                <a:chOff x="9677400" y="1371600"/>
                <a:chExt cx="8153400" cy="2041327"/>
              </a:xfrm>
            </p:grpSpPr>
            <p:grpSp>
              <p:nvGrpSpPr>
                <p:cNvPr id="99358" name="Group 48"/>
                <p:cNvGrpSpPr>
                  <a:grpSpLocks/>
                </p:cNvGrpSpPr>
                <p:nvPr/>
              </p:nvGrpSpPr>
              <p:grpSpPr bwMode="auto">
                <a:xfrm>
                  <a:off x="9677400" y="1371600"/>
                  <a:ext cx="8153400" cy="2041327"/>
                  <a:chOff x="9677400" y="1371600"/>
                  <a:chExt cx="8153400" cy="2041327"/>
                </a:xfrm>
              </p:grpSpPr>
              <p:grpSp>
                <p:nvGrpSpPr>
                  <p:cNvPr id="99364" name="Group 42"/>
                  <p:cNvGrpSpPr>
                    <a:grpSpLocks/>
                  </p:cNvGrpSpPr>
                  <p:nvPr/>
                </p:nvGrpSpPr>
                <p:grpSpPr bwMode="auto">
                  <a:xfrm>
                    <a:off x="9677400" y="1371600"/>
                    <a:ext cx="8153400" cy="2041327"/>
                    <a:chOff x="9677400" y="1371600"/>
                    <a:chExt cx="8153400" cy="2041327"/>
                  </a:xfrm>
                </p:grpSpPr>
                <p:grpSp>
                  <p:nvGrpSpPr>
                    <p:cNvPr id="99370" name="Group 36"/>
                    <p:cNvGrpSpPr>
                      <a:grpSpLocks/>
                    </p:cNvGrpSpPr>
                    <p:nvPr/>
                  </p:nvGrpSpPr>
                  <p:grpSpPr bwMode="auto">
                    <a:xfrm>
                      <a:off x="9677400" y="1371600"/>
                      <a:ext cx="8153400" cy="2041327"/>
                      <a:chOff x="9677400" y="1371600"/>
                      <a:chExt cx="8153400" cy="2041327"/>
                    </a:xfrm>
                  </p:grpSpPr>
                  <p:grpSp>
                    <p:nvGrpSpPr>
                      <p:cNvPr id="99376" name="Group 29"/>
                      <p:cNvGrpSpPr>
                        <a:grpSpLocks/>
                      </p:cNvGrpSpPr>
                      <p:nvPr/>
                    </p:nvGrpSpPr>
                    <p:grpSpPr bwMode="auto">
                      <a:xfrm>
                        <a:off x="9677400" y="1371600"/>
                        <a:ext cx="8153400" cy="2041327"/>
                        <a:chOff x="9677400" y="1371600"/>
                        <a:chExt cx="8153400" cy="2041327"/>
                      </a:xfrm>
                    </p:grpSpPr>
                    <p:grpSp>
                      <p:nvGrpSpPr>
                        <p:cNvPr id="99383" name="Group 23"/>
                        <p:cNvGrpSpPr>
                          <a:grpSpLocks/>
                        </p:cNvGrpSpPr>
                        <p:nvPr/>
                      </p:nvGrpSpPr>
                      <p:grpSpPr bwMode="auto">
                        <a:xfrm>
                          <a:off x="9677400" y="1371600"/>
                          <a:ext cx="8153400" cy="2041327"/>
                          <a:chOff x="9677400" y="1371600"/>
                          <a:chExt cx="8153400" cy="2041327"/>
                        </a:xfrm>
                      </p:grpSpPr>
                      <p:grpSp>
                        <p:nvGrpSpPr>
                          <p:cNvPr id="99389" name="Group 16"/>
                          <p:cNvGrpSpPr>
                            <a:grpSpLocks/>
                          </p:cNvGrpSpPr>
                          <p:nvPr/>
                        </p:nvGrpSpPr>
                        <p:grpSpPr bwMode="auto">
                          <a:xfrm>
                            <a:off x="9677400" y="1371600"/>
                            <a:ext cx="8153400" cy="523220"/>
                            <a:chOff x="1066800" y="7543800"/>
                            <a:chExt cx="8153400" cy="523220"/>
                          </a:xfrm>
                        </p:grpSpPr>
                        <p:grpSp>
                          <p:nvGrpSpPr>
                            <p:cNvPr id="99395" name="Group 14"/>
                            <p:cNvGrpSpPr>
                              <a:grpSpLocks/>
                            </p:cNvGrpSpPr>
                            <p:nvPr/>
                          </p:nvGrpSpPr>
                          <p:grpSpPr bwMode="auto">
                            <a:xfrm>
                              <a:off x="1066800" y="7543800"/>
                              <a:ext cx="6781800" cy="523220"/>
                              <a:chOff x="1066800" y="7543800"/>
                              <a:chExt cx="6781800" cy="523220"/>
                            </a:xfrm>
                          </p:grpSpPr>
                          <p:grpSp>
                            <p:nvGrpSpPr>
                              <p:cNvPr id="99397" name="Group 12"/>
                              <p:cNvGrpSpPr>
                                <a:grpSpLocks/>
                              </p:cNvGrpSpPr>
                              <p:nvPr/>
                            </p:nvGrpSpPr>
                            <p:grpSpPr bwMode="auto">
                              <a:xfrm>
                                <a:off x="1066800" y="7543800"/>
                                <a:ext cx="5715000" cy="523220"/>
                                <a:chOff x="9144000" y="3048000"/>
                                <a:chExt cx="5715000" cy="523220"/>
                              </a:xfrm>
                            </p:grpSpPr>
                            <p:grpSp>
                              <p:nvGrpSpPr>
                                <p:cNvPr id="99399" name="Group 10"/>
                                <p:cNvGrpSpPr>
                                  <a:grpSpLocks/>
                                </p:cNvGrpSpPr>
                                <p:nvPr/>
                              </p:nvGrpSpPr>
                              <p:grpSpPr bwMode="auto">
                                <a:xfrm>
                                  <a:off x="9144000" y="3048000"/>
                                  <a:ext cx="4724400" cy="523220"/>
                                  <a:chOff x="10210800" y="3200400"/>
                                  <a:chExt cx="4724400" cy="523220"/>
                                </a:xfrm>
                              </p:grpSpPr>
                              <p:sp>
                                <p:nvSpPr>
                                  <p:cNvPr id="99401" name="TextBox 3"/>
                                  <p:cNvSpPr txBox="1">
                                    <a:spLocks noChangeArrowheads="1"/>
                                  </p:cNvSpPr>
                                  <p:nvPr/>
                                </p:nvSpPr>
                                <p:spPr bwMode="auto">
                                  <a:xfrm>
                                    <a:off x="10210800" y="3200400"/>
                                    <a:ext cx="1295400" cy="523220"/>
                                  </a:xfrm>
                                  <a:prstGeom prst="rect">
                                    <a:avLst/>
                                  </a:prstGeom>
                                  <a:noFill/>
                                  <a:ln w="9525">
                                    <a:solidFill>
                                      <a:schemeClr val="tx1"/>
                                    </a:solidFill>
                                    <a:miter lim="800000"/>
                                    <a:headEnd/>
                                    <a:tailEnd/>
                                  </a:ln>
                                </p:spPr>
                                <p:txBody>
                                  <a:bodyPr>
                                    <a:spAutoFit/>
                                  </a:bodyPr>
                                  <a:lstStyle/>
                                  <a:p>
                                    <a:pPr algn="ctr"/>
                                    <a:r>
                                      <a:rPr lang="en-US" sz="1400" b="1"/>
                                      <a:t>Independent Cases</a:t>
                                    </a:r>
                                  </a:p>
                                </p:txBody>
                              </p:sp>
                              <p:grpSp>
                                <p:nvGrpSpPr>
                                  <p:cNvPr id="99402" name="Group 9"/>
                                  <p:cNvGrpSpPr>
                                    <a:grpSpLocks/>
                                  </p:cNvGrpSpPr>
                                  <p:nvPr/>
                                </p:nvGrpSpPr>
                                <p:grpSpPr bwMode="auto">
                                  <a:xfrm>
                                    <a:off x="11506200" y="3200400"/>
                                    <a:ext cx="3429000" cy="523220"/>
                                    <a:chOff x="11506200" y="3200400"/>
                                    <a:chExt cx="3429000" cy="523220"/>
                                  </a:xfrm>
                                </p:grpSpPr>
                                <p:sp>
                                  <p:nvSpPr>
                                    <p:cNvPr id="99403" name="TextBox 71"/>
                                    <p:cNvSpPr txBox="1">
                                      <a:spLocks noChangeArrowheads="1"/>
                                    </p:cNvSpPr>
                                    <p:nvPr/>
                                  </p:nvSpPr>
                                  <p:spPr bwMode="auto">
                                    <a:xfrm>
                                      <a:off x="11506200" y="3200400"/>
                                      <a:ext cx="1143000" cy="523220"/>
                                    </a:xfrm>
                                    <a:prstGeom prst="rect">
                                      <a:avLst/>
                                    </a:prstGeom>
                                    <a:noFill/>
                                    <a:ln w="9525">
                                      <a:solidFill>
                                        <a:schemeClr val="tx1"/>
                                      </a:solidFill>
                                      <a:miter lim="800000"/>
                                      <a:headEnd/>
                                      <a:tailEnd/>
                                    </a:ln>
                                  </p:spPr>
                                  <p:txBody>
                                    <a:bodyPr>
                                      <a:spAutoFit/>
                                    </a:bodyPr>
                                    <a:lstStyle/>
                                    <a:p>
                                      <a:pPr algn="ctr"/>
                                      <a:r>
                                        <a:rPr lang="en-US" sz="1400" b="1"/>
                                        <a:t>Total Revenues</a:t>
                                      </a:r>
                                    </a:p>
                                  </p:txBody>
                                </p:sp>
                                <p:grpSp>
                                  <p:nvGrpSpPr>
                                    <p:cNvPr id="99404" name="Group 8"/>
                                    <p:cNvGrpSpPr>
                                      <a:grpSpLocks/>
                                    </p:cNvGrpSpPr>
                                    <p:nvPr/>
                                  </p:nvGrpSpPr>
                                  <p:grpSpPr bwMode="auto">
                                    <a:xfrm>
                                      <a:off x="12649200" y="3200400"/>
                                      <a:ext cx="2286000" cy="523220"/>
                                      <a:chOff x="12649200" y="3200400"/>
                                      <a:chExt cx="2286000" cy="523220"/>
                                    </a:xfrm>
                                  </p:grpSpPr>
                                  <p:sp>
                                    <p:nvSpPr>
                                      <p:cNvPr id="99405" name="TextBox 73"/>
                                      <p:cNvSpPr txBox="1">
                                        <a:spLocks noChangeArrowheads="1"/>
                                      </p:cNvSpPr>
                                      <p:nvPr/>
                                    </p:nvSpPr>
                                    <p:spPr bwMode="auto">
                                      <a:xfrm>
                                        <a:off x="12649200" y="3200400"/>
                                        <a:ext cx="1143000" cy="523220"/>
                                      </a:xfrm>
                                      <a:prstGeom prst="rect">
                                        <a:avLst/>
                                      </a:prstGeom>
                                      <a:noFill/>
                                      <a:ln w="9525">
                                        <a:solidFill>
                                          <a:schemeClr val="tx1"/>
                                        </a:solidFill>
                                        <a:miter lim="800000"/>
                                        <a:headEnd/>
                                        <a:tailEnd/>
                                      </a:ln>
                                    </p:spPr>
                                    <p:txBody>
                                      <a:bodyPr>
                                        <a:spAutoFit/>
                                      </a:bodyPr>
                                      <a:lstStyle/>
                                      <a:p>
                                        <a:pPr algn="ctr"/>
                                        <a:r>
                                          <a:rPr lang="en-US" sz="1400" b="1"/>
                                          <a:t>Total Expenses</a:t>
                                        </a:r>
                                      </a:p>
                                    </p:txBody>
                                  </p:sp>
                                  <p:sp>
                                    <p:nvSpPr>
                                      <p:cNvPr id="99406" name="TextBox 74"/>
                                      <p:cNvSpPr txBox="1">
                                        <a:spLocks noChangeArrowheads="1"/>
                                      </p:cNvSpPr>
                                      <p:nvPr/>
                                    </p:nvSpPr>
                                    <p:spPr bwMode="auto">
                                      <a:xfrm>
                                        <a:off x="13792200" y="3200400"/>
                                        <a:ext cx="1143000" cy="523220"/>
                                      </a:xfrm>
                                      <a:prstGeom prst="rect">
                                        <a:avLst/>
                                      </a:prstGeom>
                                      <a:noFill/>
                                      <a:ln w="9525">
                                        <a:solidFill>
                                          <a:schemeClr val="tx1"/>
                                        </a:solidFill>
                                        <a:miter lim="800000"/>
                                        <a:headEnd/>
                                        <a:tailEnd/>
                                      </a:ln>
                                    </p:spPr>
                                    <p:txBody>
                                      <a:bodyPr>
                                        <a:spAutoFit/>
                                      </a:bodyPr>
                                      <a:lstStyle/>
                                      <a:p>
                                        <a:pPr algn="ctr"/>
                                        <a:r>
                                          <a:rPr lang="en-US" sz="1400" b="1"/>
                                          <a:t>Net Income (Loss)</a:t>
                                        </a:r>
                                      </a:p>
                                    </p:txBody>
                                  </p:sp>
                                </p:grpSp>
                              </p:grpSp>
                            </p:grpSp>
                            <p:sp>
                              <p:nvSpPr>
                                <p:cNvPr id="99400" name="TextBox 68"/>
                                <p:cNvSpPr txBox="1">
                                  <a:spLocks noChangeArrowheads="1"/>
                                </p:cNvSpPr>
                                <p:nvPr/>
                              </p:nvSpPr>
                              <p:spPr bwMode="auto">
                                <a:xfrm>
                                  <a:off x="13868400" y="3048000"/>
                                  <a:ext cx="990600" cy="523220"/>
                                </a:xfrm>
                                <a:prstGeom prst="rect">
                                  <a:avLst/>
                                </a:prstGeom>
                                <a:noFill/>
                                <a:ln w="9525">
                                  <a:solidFill>
                                    <a:schemeClr val="tx1"/>
                                  </a:solidFill>
                                  <a:miter lim="800000"/>
                                  <a:headEnd/>
                                  <a:tailEnd/>
                                </a:ln>
                              </p:spPr>
                              <p:txBody>
                                <a:bodyPr>
                                  <a:spAutoFit/>
                                </a:bodyPr>
                                <a:lstStyle/>
                                <a:p>
                                  <a:pPr algn="ctr"/>
                                  <a:r>
                                    <a:rPr lang="en-US" sz="1400" b="1"/>
                                    <a:t>Total </a:t>
                                  </a:r>
                                </a:p>
                                <a:p>
                                  <a:pPr algn="ctr"/>
                                  <a:r>
                                    <a:rPr lang="en-US" sz="1400" b="1"/>
                                    <a:t>Assets</a:t>
                                  </a:r>
                                </a:p>
                              </p:txBody>
                            </p:sp>
                          </p:grpSp>
                          <p:sp>
                            <p:nvSpPr>
                              <p:cNvPr id="99398" name="TextBox 66"/>
                              <p:cNvSpPr txBox="1">
                                <a:spLocks noChangeArrowheads="1"/>
                              </p:cNvSpPr>
                              <p:nvPr/>
                            </p:nvSpPr>
                            <p:spPr bwMode="auto">
                              <a:xfrm>
                                <a:off x="6781800" y="7543800"/>
                                <a:ext cx="1066800" cy="523220"/>
                              </a:xfrm>
                              <a:prstGeom prst="rect">
                                <a:avLst/>
                              </a:prstGeom>
                              <a:noFill/>
                              <a:ln w="9525">
                                <a:solidFill>
                                  <a:schemeClr val="tx1"/>
                                </a:solidFill>
                                <a:miter lim="800000"/>
                                <a:headEnd/>
                                <a:tailEnd/>
                              </a:ln>
                            </p:spPr>
                            <p:txBody>
                              <a:bodyPr>
                                <a:spAutoFit/>
                              </a:bodyPr>
                              <a:lstStyle/>
                              <a:p>
                                <a:pPr algn="ctr"/>
                                <a:r>
                                  <a:rPr lang="en-US" sz="1400" b="1"/>
                                  <a:t>Total Liabilities</a:t>
                                </a:r>
                              </a:p>
                            </p:txBody>
                          </p:sp>
                        </p:grpSp>
                        <p:sp>
                          <p:nvSpPr>
                            <p:cNvPr id="99396" name="TextBox 64"/>
                            <p:cNvSpPr txBox="1">
                              <a:spLocks noChangeArrowheads="1"/>
                            </p:cNvSpPr>
                            <p:nvPr/>
                          </p:nvSpPr>
                          <p:spPr bwMode="auto">
                            <a:xfrm>
                              <a:off x="7848600" y="7543800"/>
                              <a:ext cx="1371600" cy="523220"/>
                            </a:xfrm>
                            <a:prstGeom prst="rect">
                              <a:avLst/>
                            </a:prstGeom>
                            <a:noFill/>
                            <a:ln w="9525">
                              <a:solidFill>
                                <a:schemeClr val="tx1"/>
                              </a:solidFill>
                              <a:miter lim="800000"/>
                              <a:headEnd/>
                              <a:tailEnd/>
                            </a:ln>
                          </p:spPr>
                          <p:txBody>
                            <a:bodyPr>
                              <a:spAutoFit/>
                            </a:bodyPr>
                            <a:lstStyle/>
                            <a:p>
                              <a:pPr algn="ctr"/>
                              <a:r>
                                <a:rPr lang="en-US" sz="1400" b="1"/>
                                <a:t>Stockholders’ Equity</a:t>
                              </a:r>
                            </a:p>
                          </p:txBody>
                        </p:sp>
                      </p:grpSp>
                      <p:grpSp>
                        <p:nvGrpSpPr>
                          <p:cNvPr id="99390" name="Group 22"/>
                          <p:cNvGrpSpPr>
                            <a:grpSpLocks/>
                          </p:cNvGrpSpPr>
                          <p:nvPr/>
                        </p:nvGrpSpPr>
                        <p:grpSpPr bwMode="auto">
                          <a:xfrm>
                            <a:off x="9677400" y="2190750"/>
                            <a:ext cx="1295400" cy="1222177"/>
                            <a:chOff x="9677400" y="2190750"/>
                            <a:chExt cx="1295400" cy="1222177"/>
                          </a:xfrm>
                        </p:grpSpPr>
                        <p:sp>
                          <p:nvSpPr>
                            <p:cNvPr id="99392" name="TextBox 60"/>
                            <p:cNvSpPr txBox="1">
                              <a:spLocks noChangeArrowheads="1"/>
                            </p:cNvSpPr>
                            <p:nvPr/>
                          </p:nvSpPr>
                          <p:spPr bwMode="auto">
                            <a:xfrm>
                              <a:off x="9677400" y="3105150"/>
                              <a:ext cx="1295400" cy="307777"/>
                            </a:xfrm>
                            <a:prstGeom prst="rect">
                              <a:avLst/>
                            </a:prstGeom>
                            <a:noFill/>
                            <a:ln w="9525">
                              <a:solidFill>
                                <a:schemeClr val="tx1"/>
                              </a:solidFill>
                              <a:miter lim="800000"/>
                              <a:headEnd/>
                              <a:tailEnd/>
                            </a:ln>
                          </p:spPr>
                          <p:txBody>
                            <a:bodyPr>
                              <a:spAutoFit/>
                            </a:bodyPr>
                            <a:lstStyle/>
                            <a:p>
                              <a:pPr algn="ctr"/>
                              <a:r>
                                <a:rPr lang="en-US" sz="1400" b="1"/>
                                <a:t>E</a:t>
                              </a:r>
                            </a:p>
                          </p:txBody>
                        </p:sp>
                        <p:sp>
                          <p:nvSpPr>
                            <p:cNvPr id="99393" name="TextBox 61"/>
                            <p:cNvSpPr txBox="1">
                              <a:spLocks noChangeArrowheads="1"/>
                            </p:cNvSpPr>
                            <p:nvPr/>
                          </p:nvSpPr>
                          <p:spPr bwMode="auto">
                            <a:xfrm>
                              <a:off x="9677400" y="2495550"/>
                              <a:ext cx="1295400" cy="307777"/>
                            </a:xfrm>
                            <a:prstGeom prst="rect">
                              <a:avLst/>
                            </a:prstGeom>
                            <a:noFill/>
                            <a:ln w="9525">
                              <a:solidFill>
                                <a:schemeClr val="tx1"/>
                              </a:solidFill>
                              <a:miter lim="800000"/>
                              <a:headEnd/>
                              <a:tailEnd/>
                            </a:ln>
                          </p:spPr>
                          <p:txBody>
                            <a:bodyPr>
                              <a:spAutoFit/>
                            </a:bodyPr>
                            <a:lstStyle/>
                            <a:p>
                              <a:pPr algn="ctr"/>
                              <a:r>
                                <a:rPr lang="en-US" sz="1400" b="1"/>
                                <a:t>C</a:t>
                              </a:r>
                            </a:p>
                          </p:txBody>
                        </p:sp>
                        <p:sp>
                          <p:nvSpPr>
                            <p:cNvPr id="99394" name="TextBox 62"/>
                            <p:cNvSpPr txBox="1">
                              <a:spLocks noChangeArrowheads="1"/>
                            </p:cNvSpPr>
                            <p:nvPr/>
                          </p:nvSpPr>
                          <p:spPr bwMode="auto">
                            <a:xfrm>
                              <a:off x="9677400" y="2190750"/>
                              <a:ext cx="1295400" cy="307777"/>
                            </a:xfrm>
                            <a:prstGeom prst="rect">
                              <a:avLst/>
                            </a:prstGeom>
                            <a:noFill/>
                            <a:ln w="9525">
                              <a:solidFill>
                                <a:schemeClr val="tx1"/>
                              </a:solidFill>
                              <a:miter lim="800000"/>
                              <a:headEnd/>
                              <a:tailEnd/>
                            </a:ln>
                          </p:spPr>
                          <p:txBody>
                            <a:bodyPr>
                              <a:spAutoFit/>
                            </a:bodyPr>
                            <a:lstStyle/>
                            <a:p>
                              <a:pPr algn="ctr"/>
                              <a:r>
                                <a:rPr lang="en-US" sz="1400" b="1"/>
                                <a:t>B</a:t>
                              </a:r>
                            </a:p>
                          </p:txBody>
                        </p:sp>
                      </p:grpSp>
                      <p:sp>
                        <p:nvSpPr>
                          <p:cNvPr id="99391" name="TextBox 59"/>
                          <p:cNvSpPr txBox="1">
                            <a:spLocks noChangeArrowheads="1"/>
                          </p:cNvSpPr>
                          <p:nvPr/>
                        </p:nvSpPr>
                        <p:spPr bwMode="auto">
                          <a:xfrm>
                            <a:off x="9677400" y="1885950"/>
                            <a:ext cx="1295400" cy="307777"/>
                          </a:xfrm>
                          <a:prstGeom prst="rect">
                            <a:avLst/>
                          </a:prstGeom>
                          <a:noFill/>
                          <a:ln w="9525">
                            <a:solidFill>
                              <a:schemeClr val="tx1"/>
                            </a:solidFill>
                            <a:miter lim="800000"/>
                            <a:headEnd/>
                            <a:tailEnd/>
                          </a:ln>
                        </p:spPr>
                        <p:txBody>
                          <a:bodyPr>
                            <a:spAutoFit/>
                          </a:bodyPr>
                          <a:lstStyle/>
                          <a:p>
                            <a:pPr algn="ctr"/>
                            <a:r>
                              <a:rPr lang="en-US" sz="1400" b="1"/>
                              <a:t>A</a:t>
                            </a:r>
                          </a:p>
                        </p:txBody>
                      </p:sp>
                    </p:grpSp>
                    <p:sp>
                      <p:nvSpPr>
                        <p:cNvPr id="99384" name="TextBox 52"/>
                        <p:cNvSpPr txBox="1">
                          <a:spLocks noChangeArrowheads="1"/>
                        </p:cNvSpPr>
                        <p:nvPr/>
                      </p:nvSpPr>
                      <p:spPr bwMode="auto">
                        <a:xfrm>
                          <a:off x="10972800" y="1885950"/>
                          <a:ext cx="1143000" cy="307777"/>
                        </a:xfrm>
                        <a:prstGeom prst="rect">
                          <a:avLst/>
                        </a:prstGeom>
                        <a:noFill/>
                        <a:ln w="9525">
                          <a:solidFill>
                            <a:schemeClr val="tx1"/>
                          </a:solidFill>
                          <a:miter lim="800000"/>
                          <a:headEnd/>
                          <a:tailEnd/>
                        </a:ln>
                      </p:spPr>
                      <p:txBody>
                        <a:bodyPr>
                          <a:spAutoFit/>
                        </a:bodyPr>
                        <a:lstStyle/>
                        <a:p>
                          <a:pPr algn="r"/>
                          <a:r>
                            <a:rPr lang="en-US" sz="1400" b="1"/>
                            <a:t>$110,000</a:t>
                          </a:r>
                        </a:p>
                      </p:txBody>
                    </p:sp>
                    <p:sp>
                      <p:nvSpPr>
                        <p:cNvPr id="99385" name="TextBox 53"/>
                        <p:cNvSpPr txBox="1">
                          <a:spLocks noChangeArrowheads="1"/>
                        </p:cNvSpPr>
                        <p:nvPr/>
                      </p:nvSpPr>
                      <p:spPr bwMode="auto">
                        <a:xfrm>
                          <a:off x="10972800" y="2190750"/>
                          <a:ext cx="1143000" cy="307777"/>
                        </a:xfrm>
                        <a:prstGeom prst="rect">
                          <a:avLst/>
                        </a:prstGeom>
                        <a:solidFill>
                          <a:srgbClr val="FFFF00"/>
                        </a:solidFill>
                        <a:ln w="9525">
                          <a:solidFill>
                            <a:schemeClr val="tx1"/>
                          </a:solidFill>
                          <a:miter lim="800000"/>
                          <a:headEnd/>
                          <a:tailEnd/>
                        </a:ln>
                      </p:spPr>
                      <p:txBody>
                        <a:bodyPr>
                          <a:spAutoFit/>
                        </a:bodyPr>
                        <a:lstStyle/>
                        <a:p>
                          <a:pPr algn="r"/>
                          <a:r>
                            <a:rPr lang="en-US" sz="1400" b="1"/>
                            <a:t>92,000</a:t>
                          </a:r>
                        </a:p>
                      </p:txBody>
                    </p:sp>
                    <p:sp>
                      <p:nvSpPr>
                        <p:cNvPr id="99386" name="TextBox 54"/>
                        <p:cNvSpPr txBox="1">
                          <a:spLocks noChangeArrowheads="1"/>
                        </p:cNvSpPr>
                        <p:nvPr/>
                      </p:nvSpPr>
                      <p:spPr bwMode="auto">
                        <a:xfrm>
                          <a:off x="10972800" y="2495550"/>
                          <a:ext cx="1143000" cy="307777"/>
                        </a:xfrm>
                        <a:prstGeom prst="rect">
                          <a:avLst/>
                        </a:prstGeom>
                        <a:noFill/>
                        <a:ln w="9525">
                          <a:solidFill>
                            <a:schemeClr val="tx1"/>
                          </a:solidFill>
                          <a:miter lim="800000"/>
                          <a:headEnd/>
                          <a:tailEnd/>
                        </a:ln>
                      </p:spPr>
                      <p:txBody>
                        <a:bodyPr>
                          <a:spAutoFit/>
                        </a:bodyPr>
                        <a:lstStyle/>
                        <a:p>
                          <a:pPr algn="r"/>
                          <a:r>
                            <a:rPr lang="en-US" sz="1400" b="1"/>
                            <a:t>80,000</a:t>
                          </a:r>
                        </a:p>
                      </p:txBody>
                    </p:sp>
                    <p:sp>
                      <p:nvSpPr>
                        <p:cNvPr id="99387" name="TextBox 55"/>
                        <p:cNvSpPr txBox="1">
                          <a:spLocks noChangeArrowheads="1"/>
                        </p:cNvSpPr>
                        <p:nvPr/>
                      </p:nvSpPr>
                      <p:spPr bwMode="auto">
                        <a:xfrm>
                          <a:off x="10972800" y="2800350"/>
                          <a:ext cx="1143000" cy="307777"/>
                        </a:xfrm>
                        <a:prstGeom prst="rect">
                          <a:avLst/>
                        </a:prstGeom>
                        <a:noFill/>
                        <a:ln w="9525">
                          <a:solidFill>
                            <a:schemeClr val="tx1"/>
                          </a:solidFill>
                          <a:miter lim="800000"/>
                          <a:headEnd/>
                          <a:tailEnd/>
                        </a:ln>
                      </p:spPr>
                      <p:txBody>
                        <a:bodyPr>
                          <a:spAutoFit/>
                        </a:bodyPr>
                        <a:lstStyle/>
                        <a:p>
                          <a:pPr algn="r"/>
                          <a:r>
                            <a:rPr lang="en-US" sz="1400" b="1"/>
                            <a:t>50,000</a:t>
                          </a:r>
                        </a:p>
                      </p:txBody>
                    </p:sp>
                    <p:sp>
                      <p:nvSpPr>
                        <p:cNvPr id="99388" name="TextBox 28"/>
                        <p:cNvSpPr txBox="1">
                          <a:spLocks noChangeArrowheads="1"/>
                        </p:cNvSpPr>
                        <p:nvPr/>
                      </p:nvSpPr>
                      <p:spPr bwMode="auto">
                        <a:xfrm>
                          <a:off x="10972800" y="3105150"/>
                          <a:ext cx="1143000" cy="307777"/>
                        </a:xfrm>
                        <a:prstGeom prst="rect">
                          <a:avLst/>
                        </a:prstGeom>
                        <a:solidFill>
                          <a:srgbClr val="FFFF00"/>
                        </a:solidFill>
                        <a:ln w="9525">
                          <a:solidFill>
                            <a:schemeClr val="tx1"/>
                          </a:solidFill>
                          <a:miter lim="800000"/>
                          <a:headEnd/>
                          <a:tailEnd/>
                        </a:ln>
                      </p:spPr>
                      <p:txBody>
                        <a:bodyPr>
                          <a:spAutoFit/>
                        </a:bodyPr>
                        <a:lstStyle/>
                        <a:p>
                          <a:pPr algn="r"/>
                          <a:r>
                            <a:rPr lang="en-US" sz="1400" b="1"/>
                            <a:t>75,000</a:t>
                          </a:r>
                        </a:p>
                      </p:txBody>
                    </p:sp>
                  </p:grpSp>
                  <p:grpSp>
                    <p:nvGrpSpPr>
                      <p:cNvPr id="99377" name="Group 35"/>
                      <p:cNvGrpSpPr>
                        <a:grpSpLocks/>
                      </p:cNvGrpSpPr>
                      <p:nvPr/>
                    </p:nvGrpSpPr>
                    <p:grpSpPr bwMode="auto">
                      <a:xfrm>
                        <a:off x="12115800" y="1885950"/>
                        <a:ext cx="1143000" cy="1526977"/>
                        <a:chOff x="12115800" y="1885950"/>
                        <a:chExt cx="1143000" cy="1526977"/>
                      </a:xfrm>
                    </p:grpSpPr>
                    <p:sp>
                      <p:nvSpPr>
                        <p:cNvPr id="99378" name="TextBox 46"/>
                        <p:cNvSpPr txBox="1">
                          <a:spLocks noChangeArrowheads="1"/>
                        </p:cNvSpPr>
                        <p:nvPr/>
                      </p:nvSpPr>
                      <p:spPr bwMode="auto">
                        <a:xfrm>
                          <a:off x="12115800" y="3105150"/>
                          <a:ext cx="1143000" cy="307777"/>
                        </a:xfrm>
                        <a:prstGeom prst="rect">
                          <a:avLst/>
                        </a:prstGeom>
                        <a:noFill/>
                        <a:ln w="9525">
                          <a:solidFill>
                            <a:schemeClr val="tx1"/>
                          </a:solidFill>
                          <a:miter lim="800000"/>
                          <a:headEnd/>
                          <a:tailEnd/>
                        </a:ln>
                      </p:spPr>
                      <p:txBody>
                        <a:bodyPr>
                          <a:spAutoFit/>
                        </a:bodyPr>
                        <a:lstStyle/>
                        <a:p>
                          <a:pPr algn="r"/>
                          <a:r>
                            <a:rPr lang="en-US" sz="1400" b="1"/>
                            <a:t>81,000</a:t>
                          </a:r>
                        </a:p>
                      </p:txBody>
                    </p:sp>
                    <p:sp>
                      <p:nvSpPr>
                        <p:cNvPr id="99379" name="TextBox 47"/>
                        <p:cNvSpPr txBox="1">
                          <a:spLocks noChangeArrowheads="1"/>
                        </p:cNvSpPr>
                        <p:nvPr/>
                      </p:nvSpPr>
                      <p:spPr bwMode="auto">
                        <a:xfrm>
                          <a:off x="12115800" y="2800350"/>
                          <a:ext cx="1143000" cy="307777"/>
                        </a:xfrm>
                        <a:prstGeom prst="rect">
                          <a:avLst/>
                        </a:prstGeom>
                        <a:solidFill>
                          <a:srgbClr val="FFFF00"/>
                        </a:solidFill>
                        <a:ln w="9525">
                          <a:solidFill>
                            <a:schemeClr val="tx1"/>
                          </a:solidFill>
                          <a:miter lim="800000"/>
                          <a:headEnd/>
                          <a:tailEnd/>
                        </a:ln>
                      </p:spPr>
                      <p:txBody>
                        <a:bodyPr>
                          <a:spAutoFit/>
                        </a:bodyPr>
                        <a:lstStyle/>
                        <a:p>
                          <a:pPr algn="r"/>
                          <a:r>
                            <a:rPr lang="en-US" sz="1400" b="1"/>
                            <a:t>30,000</a:t>
                          </a:r>
                        </a:p>
                      </p:txBody>
                    </p:sp>
                    <p:sp>
                      <p:nvSpPr>
                        <p:cNvPr id="99380" name="TextBox 48"/>
                        <p:cNvSpPr txBox="1">
                          <a:spLocks noChangeArrowheads="1"/>
                        </p:cNvSpPr>
                        <p:nvPr/>
                      </p:nvSpPr>
                      <p:spPr bwMode="auto">
                        <a:xfrm>
                          <a:off x="12115800" y="2495550"/>
                          <a:ext cx="1143000" cy="307777"/>
                        </a:xfrm>
                        <a:prstGeom prst="rect">
                          <a:avLst/>
                        </a:prstGeom>
                        <a:noFill/>
                        <a:ln w="9525">
                          <a:solidFill>
                            <a:schemeClr val="tx1"/>
                          </a:solidFill>
                          <a:miter lim="800000"/>
                          <a:headEnd/>
                          <a:tailEnd/>
                        </a:ln>
                      </p:spPr>
                      <p:txBody>
                        <a:bodyPr>
                          <a:spAutoFit/>
                        </a:bodyPr>
                        <a:lstStyle/>
                        <a:p>
                          <a:pPr algn="r"/>
                          <a:r>
                            <a:rPr lang="en-US" sz="1400" b="1"/>
                            <a:t>86,000</a:t>
                          </a:r>
                        </a:p>
                      </p:txBody>
                    </p:sp>
                    <p:sp>
                      <p:nvSpPr>
                        <p:cNvPr id="99381" name="TextBox 49"/>
                        <p:cNvSpPr txBox="1">
                          <a:spLocks noChangeArrowheads="1"/>
                        </p:cNvSpPr>
                        <p:nvPr/>
                      </p:nvSpPr>
                      <p:spPr bwMode="auto">
                        <a:xfrm>
                          <a:off x="12115800" y="2190750"/>
                          <a:ext cx="1143000" cy="307777"/>
                        </a:xfrm>
                        <a:prstGeom prst="rect">
                          <a:avLst/>
                        </a:prstGeom>
                        <a:noFill/>
                        <a:ln w="9525">
                          <a:solidFill>
                            <a:schemeClr val="tx1"/>
                          </a:solidFill>
                          <a:miter lim="800000"/>
                          <a:headEnd/>
                          <a:tailEnd/>
                        </a:ln>
                      </p:spPr>
                      <p:txBody>
                        <a:bodyPr>
                          <a:spAutoFit/>
                        </a:bodyPr>
                        <a:lstStyle/>
                        <a:p>
                          <a:pPr algn="r"/>
                          <a:r>
                            <a:rPr lang="en-US" sz="1400" b="1"/>
                            <a:t>80,000</a:t>
                          </a:r>
                        </a:p>
                      </p:txBody>
                    </p:sp>
                    <p:sp>
                      <p:nvSpPr>
                        <p:cNvPr id="99382" name="TextBox 50"/>
                        <p:cNvSpPr txBox="1">
                          <a:spLocks noChangeArrowheads="1"/>
                        </p:cNvSpPr>
                        <p:nvPr/>
                      </p:nvSpPr>
                      <p:spPr bwMode="auto">
                        <a:xfrm>
                          <a:off x="12115800" y="1885950"/>
                          <a:ext cx="1143000" cy="307777"/>
                        </a:xfrm>
                        <a:prstGeom prst="rect">
                          <a:avLst/>
                        </a:prstGeom>
                        <a:noFill/>
                        <a:ln w="9525">
                          <a:solidFill>
                            <a:schemeClr val="tx1"/>
                          </a:solidFill>
                          <a:miter lim="800000"/>
                          <a:headEnd/>
                          <a:tailEnd/>
                        </a:ln>
                      </p:spPr>
                      <p:txBody>
                        <a:bodyPr>
                          <a:spAutoFit/>
                        </a:bodyPr>
                        <a:lstStyle/>
                        <a:p>
                          <a:pPr algn="r"/>
                          <a:r>
                            <a:rPr lang="en-US" sz="1400" b="1"/>
                            <a:t>$82,000</a:t>
                          </a:r>
                        </a:p>
                      </p:txBody>
                    </p:sp>
                  </p:grpSp>
                </p:grpSp>
                <p:sp>
                  <p:nvSpPr>
                    <p:cNvPr id="99371" name="TextBox 39"/>
                    <p:cNvSpPr txBox="1">
                      <a:spLocks noChangeArrowheads="1"/>
                    </p:cNvSpPr>
                    <p:nvPr/>
                  </p:nvSpPr>
                  <p:spPr bwMode="auto">
                    <a:xfrm>
                      <a:off x="13258800" y="3105150"/>
                      <a:ext cx="1143000" cy="307777"/>
                    </a:xfrm>
                    <a:prstGeom prst="rect">
                      <a:avLst/>
                    </a:prstGeom>
                    <a:noFill/>
                    <a:ln w="9525">
                      <a:solidFill>
                        <a:schemeClr val="tx1"/>
                      </a:solidFill>
                      <a:miter lim="800000"/>
                      <a:headEnd/>
                      <a:tailEnd/>
                    </a:ln>
                  </p:spPr>
                  <p:txBody>
                    <a:bodyPr>
                      <a:spAutoFit/>
                    </a:bodyPr>
                    <a:lstStyle/>
                    <a:p>
                      <a:pPr algn="r"/>
                      <a:r>
                        <a:rPr lang="en-US" sz="1400" b="1"/>
                        <a:t>(6,000)</a:t>
                      </a:r>
                    </a:p>
                  </p:txBody>
                </p:sp>
                <p:sp>
                  <p:nvSpPr>
                    <p:cNvPr id="99372" name="TextBox 40"/>
                    <p:cNvSpPr txBox="1">
                      <a:spLocks noChangeArrowheads="1"/>
                    </p:cNvSpPr>
                    <p:nvPr/>
                  </p:nvSpPr>
                  <p:spPr bwMode="auto">
                    <a:xfrm>
                      <a:off x="13258800" y="2800351"/>
                      <a:ext cx="1143000" cy="307777"/>
                    </a:xfrm>
                    <a:prstGeom prst="rect">
                      <a:avLst/>
                    </a:prstGeom>
                    <a:noFill/>
                    <a:ln w="9525">
                      <a:solidFill>
                        <a:schemeClr val="tx1"/>
                      </a:solidFill>
                      <a:miter lim="800000"/>
                      <a:headEnd/>
                      <a:tailEnd/>
                    </a:ln>
                  </p:spPr>
                  <p:txBody>
                    <a:bodyPr>
                      <a:spAutoFit/>
                    </a:bodyPr>
                    <a:lstStyle/>
                    <a:p>
                      <a:pPr algn="r"/>
                      <a:r>
                        <a:rPr lang="en-US" sz="1400" b="1"/>
                        <a:t>20,000</a:t>
                      </a:r>
                    </a:p>
                  </p:txBody>
                </p:sp>
                <p:sp>
                  <p:nvSpPr>
                    <p:cNvPr id="99373" name="TextBox 41"/>
                    <p:cNvSpPr txBox="1">
                      <a:spLocks noChangeArrowheads="1"/>
                    </p:cNvSpPr>
                    <p:nvPr/>
                  </p:nvSpPr>
                  <p:spPr bwMode="auto">
                    <a:xfrm>
                      <a:off x="13258800" y="2495550"/>
                      <a:ext cx="1143000" cy="307777"/>
                    </a:xfrm>
                    <a:prstGeom prst="rect">
                      <a:avLst/>
                    </a:prstGeom>
                    <a:solidFill>
                      <a:srgbClr val="FFFF00"/>
                    </a:solidFill>
                    <a:ln w="9525">
                      <a:solidFill>
                        <a:schemeClr val="tx1"/>
                      </a:solidFill>
                      <a:miter lim="800000"/>
                      <a:headEnd/>
                      <a:tailEnd/>
                    </a:ln>
                  </p:spPr>
                  <p:txBody>
                    <a:bodyPr>
                      <a:spAutoFit/>
                    </a:bodyPr>
                    <a:lstStyle/>
                    <a:p>
                      <a:pPr algn="r"/>
                      <a:r>
                        <a:rPr lang="en-US" sz="1400" b="1"/>
                        <a:t>(6,000)</a:t>
                      </a:r>
                    </a:p>
                  </p:txBody>
                </p:sp>
                <p:sp>
                  <p:nvSpPr>
                    <p:cNvPr id="99374" name="TextBox 42"/>
                    <p:cNvSpPr txBox="1">
                      <a:spLocks noChangeArrowheads="1"/>
                    </p:cNvSpPr>
                    <p:nvPr/>
                  </p:nvSpPr>
                  <p:spPr bwMode="auto">
                    <a:xfrm>
                      <a:off x="13258800" y="2190750"/>
                      <a:ext cx="1143000" cy="307777"/>
                    </a:xfrm>
                    <a:prstGeom prst="rect">
                      <a:avLst/>
                    </a:prstGeom>
                    <a:noFill/>
                    <a:ln w="9525">
                      <a:solidFill>
                        <a:schemeClr val="tx1"/>
                      </a:solidFill>
                      <a:miter lim="800000"/>
                      <a:headEnd/>
                      <a:tailEnd/>
                    </a:ln>
                  </p:spPr>
                  <p:txBody>
                    <a:bodyPr>
                      <a:spAutoFit/>
                    </a:bodyPr>
                    <a:lstStyle/>
                    <a:p>
                      <a:pPr algn="r"/>
                      <a:r>
                        <a:rPr lang="en-US" sz="1400" b="1"/>
                        <a:t>12,000</a:t>
                      </a:r>
                    </a:p>
                  </p:txBody>
                </p:sp>
                <p:sp>
                  <p:nvSpPr>
                    <p:cNvPr id="99375" name="TextBox 43"/>
                    <p:cNvSpPr txBox="1">
                      <a:spLocks noChangeArrowheads="1"/>
                    </p:cNvSpPr>
                    <p:nvPr/>
                  </p:nvSpPr>
                  <p:spPr bwMode="auto">
                    <a:xfrm>
                      <a:off x="13258800" y="1885951"/>
                      <a:ext cx="1143000" cy="307777"/>
                    </a:xfrm>
                    <a:prstGeom prst="rect">
                      <a:avLst/>
                    </a:prstGeom>
                    <a:solidFill>
                      <a:srgbClr val="FFFF00"/>
                    </a:solidFill>
                    <a:ln w="9525">
                      <a:solidFill>
                        <a:schemeClr val="tx1"/>
                      </a:solidFill>
                      <a:miter lim="800000"/>
                      <a:headEnd/>
                      <a:tailEnd/>
                    </a:ln>
                  </p:spPr>
                  <p:txBody>
                    <a:bodyPr>
                      <a:spAutoFit/>
                    </a:bodyPr>
                    <a:lstStyle/>
                    <a:p>
                      <a:pPr algn="r"/>
                      <a:r>
                        <a:rPr lang="en-US" sz="1400" b="1"/>
                        <a:t>$28,000</a:t>
                      </a:r>
                    </a:p>
                  </p:txBody>
                </p:sp>
              </p:grpSp>
              <p:sp>
                <p:nvSpPr>
                  <p:cNvPr id="99365" name="TextBox 33"/>
                  <p:cNvSpPr txBox="1">
                    <a:spLocks noChangeArrowheads="1"/>
                  </p:cNvSpPr>
                  <p:nvPr/>
                </p:nvSpPr>
                <p:spPr bwMode="auto">
                  <a:xfrm>
                    <a:off x="14401800" y="3105150"/>
                    <a:ext cx="990600" cy="307777"/>
                  </a:xfrm>
                  <a:prstGeom prst="rect">
                    <a:avLst/>
                  </a:prstGeom>
                  <a:solidFill>
                    <a:srgbClr val="FFFF00"/>
                  </a:solidFill>
                  <a:ln w="9525">
                    <a:solidFill>
                      <a:schemeClr val="tx1"/>
                    </a:solidFill>
                    <a:miter lim="800000"/>
                    <a:headEnd/>
                    <a:tailEnd/>
                  </a:ln>
                </p:spPr>
                <p:txBody>
                  <a:bodyPr>
                    <a:spAutoFit/>
                  </a:bodyPr>
                  <a:lstStyle/>
                  <a:p>
                    <a:pPr algn="r"/>
                    <a:r>
                      <a:rPr lang="en-US" sz="1400" b="1"/>
                      <a:t>101,000</a:t>
                    </a:r>
                  </a:p>
                </p:txBody>
              </p:sp>
              <p:sp>
                <p:nvSpPr>
                  <p:cNvPr id="99366" name="TextBox 34"/>
                  <p:cNvSpPr txBox="1">
                    <a:spLocks noChangeArrowheads="1"/>
                  </p:cNvSpPr>
                  <p:nvPr/>
                </p:nvSpPr>
                <p:spPr bwMode="auto">
                  <a:xfrm>
                    <a:off x="14401800" y="2800350"/>
                    <a:ext cx="990600" cy="307777"/>
                  </a:xfrm>
                  <a:prstGeom prst="rect">
                    <a:avLst/>
                  </a:prstGeom>
                  <a:solidFill>
                    <a:srgbClr val="FFFF00"/>
                  </a:solidFill>
                  <a:ln w="9525">
                    <a:solidFill>
                      <a:schemeClr val="tx1"/>
                    </a:solidFill>
                    <a:miter lim="800000"/>
                    <a:headEnd/>
                    <a:tailEnd/>
                  </a:ln>
                </p:spPr>
                <p:txBody>
                  <a:bodyPr>
                    <a:spAutoFit/>
                  </a:bodyPr>
                  <a:lstStyle/>
                  <a:p>
                    <a:pPr algn="r"/>
                    <a:r>
                      <a:rPr lang="en-US" sz="1400" b="1"/>
                      <a:t>99,000</a:t>
                    </a:r>
                  </a:p>
                </p:txBody>
              </p:sp>
              <p:sp>
                <p:nvSpPr>
                  <p:cNvPr id="99367" name="TextBox 35"/>
                  <p:cNvSpPr txBox="1">
                    <a:spLocks noChangeArrowheads="1"/>
                  </p:cNvSpPr>
                  <p:nvPr/>
                </p:nvSpPr>
                <p:spPr bwMode="auto">
                  <a:xfrm>
                    <a:off x="14401800" y="2495550"/>
                    <a:ext cx="990600" cy="307777"/>
                  </a:xfrm>
                  <a:prstGeom prst="rect">
                    <a:avLst/>
                  </a:prstGeom>
                  <a:noFill/>
                  <a:ln w="9525">
                    <a:solidFill>
                      <a:schemeClr val="tx1"/>
                    </a:solidFill>
                    <a:miter lim="800000"/>
                    <a:headEnd/>
                    <a:tailEnd/>
                  </a:ln>
                </p:spPr>
                <p:txBody>
                  <a:bodyPr>
                    <a:spAutoFit/>
                  </a:bodyPr>
                  <a:lstStyle/>
                  <a:p>
                    <a:pPr algn="r"/>
                    <a:r>
                      <a:rPr lang="en-US" sz="1400" b="1"/>
                      <a:t>104,000</a:t>
                    </a:r>
                  </a:p>
                </p:txBody>
              </p:sp>
              <p:sp>
                <p:nvSpPr>
                  <p:cNvPr id="99368" name="TextBox 36"/>
                  <p:cNvSpPr txBox="1">
                    <a:spLocks noChangeArrowheads="1"/>
                  </p:cNvSpPr>
                  <p:nvPr/>
                </p:nvSpPr>
                <p:spPr bwMode="auto">
                  <a:xfrm>
                    <a:off x="14401800" y="2190750"/>
                    <a:ext cx="990600" cy="307777"/>
                  </a:xfrm>
                  <a:prstGeom prst="rect">
                    <a:avLst/>
                  </a:prstGeom>
                  <a:noFill/>
                  <a:ln w="9525">
                    <a:solidFill>
                      <a:schemeClr val="tx1"/>
                    </a:solidFill>
                    <a:miter lim="800000"/>
                    <a:headEnd/>
                    <a:tailEnd/>
                  </a:ln>
                </p:spPr>
                <p:txBody>
                  <a:bodyPr>
                    <a:spAutoFit/>
                  </a:bodyPr>
                  <a:lstStyle/>
                  <a:p>
                    <a:pPr algn="r"/>
                    <a:r>
                      <a:rPr lang="en-US" sz="1400" b="1"/>
                      <a:t>112,000</a:t>
                    </a:r>
                  </a:p>
                </p:txBody>
              </p:sp>
              <p:sp>
                <p:nvSpPr>
                  <p:cNvPr id="99369" name="TextBox 37"/>
                  <p:cNvSpPr txBox="1">
                    <a:spLocks noChangeArrowheads="1"/>
                  </p:cNvSpPr>
                  <p:nvPr/>
                </p:nvSpPr>
                <p:spPr bwMode="auto">
                  <a:xfrm>
                    <a:off x="14401800" y="1885951"/>
                    <a:ext cx="990600" cy="307777"/>
                  </a:xfrm>
                  <a:prstGeom prst="rect">
                    <a:avLst/>
                  </a:prstGeom>
                  <a:noFill/>
                  <a:ln w="9525">
                    <a:solidFill>
                      <a:schemeClr val="tx1"/>
                    </a:solidFill>
                    <a:miter lim="800000"/>
                    <a:headEnd/>
                    <a:tailEnd/>
                  </a:ln>
                </p:spPr>
                <p:txBody>
                  <a:bodyPr>
                    <a:spAutoFit/>
                  </a:bodyPr>
                  <a:lstStyle/>
                  <a:p>
                    <a:pPr algn="r"/>
                    <a:r>
                      <a:rPr lang="en-US" sz="1400" b="1"/>
                      <a:t>$150,000</a:t>
                    </a:r>
                  </a:p>
                </p:txBody>
              </p:sp>
            </p:grpSp>
            <p:sp>
              <p:nvSpPr>
                <p:cNvPr id="99359" name="TextBox 27"/>
                <p:cNvSpPr txBox="1">
                  <a:spLocks noChangeArrowheads="1"/>
                </p:cNvSpPr>
                <p:nvPr/>
              </p:nvSpPr>
              <p:spPr bwMode="auto">
                <a:xfrm>
                  <a:off x="15392400" y="3105150"/>
                  <a:ext cx="1066800" cy="307777"/>
                </a:xfrm>
                <a:prstGeom prst="rect">
                  <a:avLst/>
                </a:prstGeom>
                <a:noFill/>
                <a:ln w="9525">
                  <a:solidFill>
                    <a:schemeClr val="tx1"/>
                  </a:solidFill>
                  <a:miter lim="800000"/>
                  <a:headEnd/>
                  <a:tailEnd/>
                </a:ln>
              </p:spPr>
              <p:txBody>
                <a:bodyPr>
                  <a:spAutoFit/>
                </a:bodyPr>
                <a:lstStyle/>
                <a:p>
                  <a:pPr algn="r"/>
                  <a:r>
                    <a:rPr lang="en-US" sz="1400" b="1"/>
                    <a:t>73,000</a:t>
                  </a:r>
                </a:p>
              </p:txBody>
            </p:sp>
            <p:sp>
              <p:nvSpPr>
                <p:cNvPr id="99360" name="TextBox 28"/>
                <p:cNvSpPr txBox="1">
                  <a:spLocks noChangeArrowheads="1"/>
                </p:cNvSpPr>
                <p:nvPr/>
              </p:nvSpPr>
              <p:spPr bwMode="auto">
                <a:xfrm>
                  <a:off x="15392400" y="2800350"/>
                  <a:ext cx="1066800" cy="307777"/>
                </a:xfrm>
                <a:prstGeom prst="rect">
                  <a:avLst/>
                </a:prstGeom>
                <a:noFill/>
                <a:ln w="9525">
                  <a:solidFill>
                    <a:schemeClr val="tx1"/>
                  </a:solidFill>
                  <a:miter lim="800000"/>
                  <a:headEnd/>
                  <a:tailEnd/>
                </a:ln>
              </p:spPr>
              <p:txBody>
                <a:bodyPr>
                  <a:spAutoFit/>
                </a:bodyPr>
                <a:lstStyle/>
                <a:p>
                  <a:pPr algn="r"/>
                  <a:r>
                    <a:rPr lang="en-US" sz="1400" b="1"/>
                    <a:t>22,000</a:t>
                  </a:r>
                </a:p>
              </p:txBody>
            </p:sp>
            <p:sp>
              <p:nvSpPr>
                <p:cNvPr id="99361" name="TextBox 29"/>
                <p:cNvSpPr txBox="1">
                  <a:spLocks noChangeArrowheads="1"/>
                </p:cNvSpPr>
                <p:nvPr/>
              </p:nvSpPr>
              <p:spPr bwMode="auto">
                <a:xfrm>
                  <a:off x="15392400" y="2495551"/>
                  <a:ext cx="1066800" cy="307777"/>
                </a:xfrm>
                <a:prstGeom prst="rect">
                  <a:avLst/>
                </a:prstGeom>
                <a:noFill/>
                <a:ln w="9525">
                  <a:solidFill>
                    <a:schemeClr val="tx1"/>
                  </a:solidFill>
                  <a:miter lim="800000"/>
                  <a:headEnd/>
                  <a:tailEnd/>
                </a:ln>
              </p:spPr>
              <p:txBody>
                <a:bodyPr>
                  <a:spAutoFit/>
                </a:bodyPr>
                <a:lstStyle/>
                <a:p>
                  <a:pPr algn="r"/>
                  <a:r>
                    <a:rPr lang="en-US" sz="1400" b="1"/>
                    <a:t>26,000</a:t>
                  </a:r>
                </a:p>
              </p:txBody>
            </p:sp>
            <p:sp>
              <p:nvSpPr>
                <p:cNvPr id="99362" name="TextBox 30"/>
                <p:cNvSpPr txBox="1">
                  <a:spLocks noChangeArrowheads="1"/>
                </p:cNvSpPr>
                <p:nvPr/>
              </p:nvSpPr>
              <p:spPr bwMode="auto">
                <a:xfrm>
                  <a:off x="15392400" y="2190751"/>
                  <a:ext cx="1066800" cy="304800"/>
                </a:xfrm>
                <a:prstGeom prst="rect">
                  <a:avLst/>
                </a:prstGeom>
                <a:solidFill>
                  <a:srgbClr val="FFFF00"/>
                </a:solidFill>
                <a:ln w="9525">
                  <a:solidFill>
                    <a:schemeClr val="tx1"/>
                  </a:solidFill>
                  <a:miter lim="800000"/>
                  <a:headEnd/>
                  <a:tailEnd/>
                </a:ln>
              </p:spPr>
              <p:txBody>
                <a:bodyPr>
                  <a:spAutoFit/>
                </a:bodyPr>
                <a:lstStyle/>
                <a:p>
                  <a:pPr algn="r"/>
                  <a:r>
                    <a:rPr lang="en-US" sz="1400" b="1"/>
                    <a:t>42,000</a:t>
                  </a:r>
                </a:p>
              </p:txBody>
            </p:sp>
            <p:sp>
              <p:nvSpPr>
                <p:cNvPr id="99363" name="TextBox 31"/>
                <p:cNvSpPr txBox="1">
                  <a:spLocks noChangeArrowheads="1"/>
                </p:cNvSpPr>
                <p:nvPr/>
              </p:nvSpPr>
              <p:spPr bwMode="auto">
                <a:xfrm>
                  <a:off x="15392400" y="1885950"/>
                  <a:ext cx="1066800" cy="307777"/>
                </a:xfrm>
                <a:prstGeom prst="rect">
                  <a:avLst/>
                </a:prstGeom>
                <a:noFill/>
                <a:ln w="9525">
                  <a:solidFill>
                    <a:schemeClr val="tx1"/>
                  </a:solidFill>
                  <a:miter lim="800000"/>
                  <a:headEnd/>
                  <a:tailEnd/>
                </a:ln>
              </p:spPr>
              <p:txBody>
                <a:bodyPr>
                  <a:spAutoFit/>
                </a:bodyPr>
                <a:lstStyle/>
                <a:p>
                  <a:pPr algn="r"/>
                  <a:r>
                    <a:rPr lang="en-US" sz="1400" b="1"/>
                    <a:t>$70,000</a:t>
                  </a:r>
                </a:p>
              </p:txBody>
            </p:sp>
          </p:grpSp>
          <p:sp>
            <p:nvSpPr>
              <p:cNvPr id="99353" name="TextBox 21"/>
              <p:cNvSpPr txBox="1">
                <a:spLocks noChangeArrowheads="1"/>
              </p:cNvSpPr>
              <p:nvPr/>
            </p:nvSpPr>
            <p:spPr bwMode="auto">
              <a:xfrm>
                <a:off x="16459200" y="3105150"/>
                <a:ext cx="1371600" cy="307777"/>
              </a:xfrm>
              <a:prstGeom prst="rect">
                <a:avLst/>
              </a:prstGeom>
              <a:noFill/>
              <a:ln w="9525">
                <a:solidFill>
                  <a:schemeClr val="tx1"/>
                </a:solidFill>
                <a:miter lim="800000"/>
                <a:headEnd/>
                <a:tailEnd/>
              </a:ln>
            </p:spPr>
            <p:txBody>
              <a:bodyPr>
                <a:spAutoFit/>
              </a:bodyPr>
              <a:lstStyle/>
              <a:p>
                <a:pPr algn="r"/>
                <a:r>
                  <a:rPr lang="en-US" sz="1400" b="1"/>
                  <a:t>28,000</a:t>
                </a:r>
              </a:p>
            </p:txBody>
          </p:sp>
          <p:sp>
            <p:nvSpPr>
              <p:cNvPr id="99354" name="TextBox 22"/>
              <p:cNvSpPr txBox="1">
                <a:spLocks noChangeArrowheads="1"/>
              </p:cNvSpPr>
              <p:nvPr/>
            </p:nvSpPr>
            <p:spPr bwMode="auto">
              <a:xfrm>
                <a:off x="16459200" y="2800350"/>
                <a:ext cx="1371600" cy="307777"/>
              </a:xfrm>
              <a:prstGeom prst="rect">
                <a:avLst/>
              </a:prstGeom>
              <a:noFill/>
              <a:ln w="9525">
                <a:solidFill>
                  <a:schemeClr val="tx1"/>
                </a:solidFill>
                <a:miter lim="800000"/>
                <a:headEnd/>
                <a:tailEnd/>
              </a:ln>
            </p:spPr>
            <p:txBody>
              <a:bodyPr>
                <a:spAutoFit/>
              </a:bodyPr>
              <a:lstStyle/>
              <a:p>
                <a:pPr algn="r"/>
                <a:r>
                  <a:rPr lang="en-US" sz="1400" b="1"/>
                  <a:t>77,000</a:t>
                </a:r>
              </a:p>
            </p:txBody>
          </p:sp>
          <p:sp>
            <p:nvSpPr>
              <p:cNvPr id="99355" name="TextBox 23"/>
              <p:cNvSpPr txBox="1">
                <a:spLocks noChangeArrowheads="1"/>
              </p:cNvSpPr>
              <p:nvPr/>
            </p:nvSpPr>
            <p:spPr bwMode="auto">
              <a:xfrm>
                <a:off x="16459200" y="2495550"/>
                <a:ext cx="1371600" cy="307777"/>
              </a:xfrm>
              <a:prstGeom prst="rect">
                <a:avLst/>
              </a:prstGeom>
              <a:solidFill>
                <a:srgbClr val="FFFF00"/>
              </a:solidFill>
              <a:ln w="9525">
                <a:solidFill>
                  <a:schemeClr val="tx1"/>
                </a:solidFill>
                <a:miter lim="800000"/>
                <a:headEnd/>
                <a:tailEnd/>
              </a:ln>
            </p:spPr>
            <p:txBody>
              <a:bodyPr>
                <a:spAutoFit/>
              </a:bodyPr>
              <a:lstStyle/>
              <a:p>
                <a:pPr algn="r"/>
                <a:r>
                  <a:rPr lang="en-US" sz="1400" b="1"/>
                  <a:t>78,000</a:t>
                </a:r>
              </a:p>
            </p:txBody>
          </p:sp>
          <p:sp>
            <p:nvSpPr>
              <p:cNvPr id="99356" name="TextBox 24"/>
              <p:cNvSpPr txBox="1">
                <a:spLocks noChangeArrowheads="1"/>
              </p:cNvSpPr>
              <p:nvPr/>
            </p:nvSpPr>
            <p:spPr bwMode="auto">
              <a:xfrm>
                <a:off x="16459200" y="2190750"/>
                <a:ext cx="1371600" cy="307777"/>
              </a:xfrm>
              <a:prstGeom prst="rect">
                <a:avLst/>
              </a:prstGeom>
              <a:noFill/>
              <a:ln w="9525">
                <a:solidFill>
                  <a:schemeClr val="tx1"/>
                </a:solidFill>
                <a:miter lim="800000"/>
                <a:headEnd/>
                <a:tailEnd/>
              </a:ln>
            </p:spPr>
            <p:txBody>
              <a:bodyPr>
                <a:spAutoFit/>
              </a:bodyPr>
              <a:lstStyle/>
              <a:p>
                <a:pPr algn="r"/>
                <a:r>
                  <a:rPr lang="en-US" sz="1400" b="1"/>
                  <a:t>70,000</a:t>
                </a:r>
              </a:p>
            </p:txBody>
          </p:sp>
          <p:sp>
            <p:nvSpPr>
              <p:cNvPr id="99357" name="TextBox 25"/>
              <p:cNvSpPr txBox="1">
                <a:spLocks noChangeArrowheads="1"/>
              </p:cNvSpPr>
              <p:nvPr/>
            </p:nvSpPr>
            <p:spPr bwMode="auto">
              <a:xfrm>
                <a:off x="16459200" y="1885950"/>
                <a:ext cx="1371600" cy="307777"/>
              </a:xfrm>
              <a:prstGeom prst="rect">
                <a:avLst/>
              </a:prstGeom>
              <a:solidFill>
                <a:srgbClr val="FFFF00"/>
              </a:solidFill>
              <a:ln w="9525">
                <a:solidFill>
                  <a:schemeClr val="tx1"/>
                </a:solidFill>
                <a:miter lim="800000"/>
                <a:headEnd/>
                <a:tailEnd/>
              </a:ln>
            </p:spPr>
            <p:txBody>
              <a:bodyPr>
                <a:spAutoFit/>
              </a:bodyPr>
              <a:lstStyle/>
              <a:p>
                <a:pPr algn="r"/>
                <a:r>
                  <a:rPr lang="en-US" sz="1400" b="1"/>
                  <a:t>$80,000</a:t>
                </a:r>
              </a:p>
            </p:txBody>
          </p:sp>
        </p:grpSp>
      </p:grpSp>
      <p:grpSp>
        <p:nvGrpSpPr>
          <p:cNvPr id="86" name="Group 85"/>
          <p:cNvGrpSpPr>
            <a:grpSpLocks/>
          </p:cNvGrpSpPr>
          <p:nvPr/>
        </p:nvGrpSpPr>
        <p:grpSpPr bwMode="auto">
          <a:xfrm>
            <a:off x="4114800" y="3409950"/>
            <a:ext cx="4572000" cy="307975"/>
            <a:chOff x="4114800" y="3409950"/>
            <a:chExt cx="4572000" cy="307777"/>
          </a:xfrm>
        </p:grpSpPr>
        <p:sp>
          <p:nvSpPr>
            <p:cNvPr id="99348" name="TextBox 75"/>
            <p:cNvSpPr txBox="1">
              <a:spLocks noChangeArrowheads="1"/>
            </p:cNvSpPr>
            <p:nvPr/>
          </p:nvSpPr>
          <p:spPr bwMode="auto">
            <a:xfrm>
              <a:off x="4114800" y="34099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9349" name="TextBox 76"/>
            <p:cNvSpPr txBox="1">
              <a:spLocks noChangeArrowheads="1"/>
            </p:cNvSpPr>
            <p:nvPr/>
          </p:nvSpPr>
          <p:spPr bwMode="auto">
            <a:xfrm>
              <a:off x="7315200" y="3409950"/>
              <a:ext cx="1371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nvGrpSpPr>
          <p:cNvPr id="87" name="Group 86"/>
          <p:cNvGrpSpPr>
            <a:grpSpLocks/>
          </p:cNvGrpSpPr>
          <p:nvPr/>
        </p:nvGrpSpPr>
        <p:grpSpPr bwMode="auto">
          <a:xfrm>
            <a:off x="1828800" y="3714750"/>
            <a:ext cx="5486400" cy="307975"/>
            <a:chOff x="1828800" y="3714750"/>
            <a:chExt cx="5486400" cy="307777"/>
          </a:xfrm>
        </p:grpSpPr>
        <p:sp>
          <p:nvSpPr>
            <p:cNvPr id="99346" name="TextBox 77"/>
            <p:cNvSpPr txBox="1">
              <a:spLocks noChangeArrowheads="1"/>
            </p:cNvSpPr>
            <p:nvPr/>
          </p:nvSpPr>
          <p:spPr bwMode="auto">
            <a:xfrm>
              <a:off x="1828800" y="37147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9347" name="TextBox 78"/>
            <p:cNvSpPr txBox="1">
              <a:spLocks noChangeArrowheads="1"/>
            </p:cNvSpPr>
            <p:nvPr/>
          </p:nvSpPr>
          <p:spPr bwMode="auto">
            <a:xfrm>
              <a:off x="6248400" y="3714750"/>
              <a:ext cx="1066800" cy="304800"/>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nvGrpSpPr>
          <p:cNvPr id="88" name="Group 87"/>
          <p:cNvGrpSpPr>
            <a:grpSpLocks/>
          </p:cNvGrpSpPr>
          <p:nvPr/>
        </p:nvGrpSpPr>
        <p:grpSpPr bwMode="auto">
          <a:xfrm>
            <a:off x="4114800" y="4019550"/>
            <a:ext cx="4572000" cy="307975"/>
            <a:chOff x="4114800" y="4019550"/>
            <a:chExt cx="4572000" cy="307777"/>
          </a:xfrm>
        </p:grpSpPr>
        <p:sp>
          <p:nvSpPr>
            <p:cNvPr id="99344" name="TextBox 79"/>
            <p:cNvSpPr txBox="1">
              <a:spLocks noChangeArrowheads="1"/>
            </p:cNvSpPr>
            <p:nvPr/>
          </p:nvSpPr>
          <p:spPr bwMode="auto">
            <a:xfrm>
              <a:off x="4114800" y="40195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9345" name="TextBox 80"/>
            <p:cNvSpPr txBox="1">
              <a:spLocks noChangeArrowheads="1"/>
            </p:cNvSpPr>
            <p:nvPr/>
          </p:nvSpPr>
          <p:spPr bwMode="auto">
            <a:xfrm>
              <a:off x="7315200" y="4019550"/>
              <a:ext cx="1371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nvGrpSpPr>
          <p:cNvPr id="89" name="Group 88"/>
          <p:cNvGrpSpPr>
            <a:grpSpLocks/>
          </p:cNvGrpSpPr>
          <p:nvPr/>
        </p:nvGrpSpPr>
        <p:grpSpPr bwMode="auto">
          <a:xfrm>
            <a:off x="2971800" y="4324350"/>
            <a:ext cx="3276600" cy="307975"/>
            <a:chOff x="2971800" y="4324350"/>
            <a:chExt cx="3276600" cy="307777"/>
          </a:xfrm>
        </p:grpSpPr>
        <p:sp>
          <p:nvSpPr>
            <p:cNvPr id="99342" name="TextBox 81"/>
            <p:cNvSpPr txBox="1">
              <a:spLocks noChangeArrowheads="1"/>
            </p:cNvSpPr>
            <p:nvPr/>
          </p:nvSpPr>
          <p:spPr bwMode="auto">
            <a:xfrm>
              <a:off x="2971800" y="43243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9343" name="TextBox 82"/>
            <p:cNvSpPr txBox="1">
              <a:spLocks noChangeArrowheads="1"/>
            </p:cNvSpPr>
            <p:nvPr/>
          </p:nvSpPr>
          <p:spPr bwMode="auto">
            <a:xfrm>
              <a:off x="5257800" y="4324350"/>
              <a:ext cx="990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grpSp>
        <p:nvGrpSpPr>
          <p:cNvPr id="90" name="Group 89"/>
          <p:cNvGrpSpPr>
            <a:grpSpLocks/>
          </p:cNvGrpSpPr>
          <p:nvPr/>
        </p:nvGrpSpPr>
        <p:grpSpPr bwMode="auto">
          <a:xfrm>
            <a:off x="1828800" y="4625975"/>
            <a:ext cx="4419600" cy="311150"/>
            <a:chOff x="1828800" y="4626173"/>
            <a:chExt cx="4419600" cy="310754"/>
          </a:xfrm>
        </p:grpSpPr>
        <p:sp>
          <p:nvSpPr>
            <p:cNvPr id="99340" name="TextBox 28"/>
            <p:cNvSpPr txBox="1">
              <a:spLocks noChangeArrowheads="1"/>
            </p:cNvSpPr>
            <p:nvPr/>
          </p:nvSpPr>
          <p:spPr bwMode="auto">
            <a:xfrm>
              <a:off x="1828800" y="4629150"/>
              <a:ext cx="11430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sp>
          <p:nvSpPr>
            <p:cNvPr id="99341" name="TextBox 84"/>
            <p:cNvSpPr txBox="1">
              <a:spLocks noChangeArrowheads="1"/>
            </p:cNvSpPr>
            <p:nvPr/>
          </p:nvSpPr>
          <p:spPr bwMode="auto">
            <a:xfrm>
              <a:off x="5257800" y="4626173"/>
              <a:ext cx="990600" cy="307777"/>
            </a:xfrm>
            <a:prstGeom prst="rect">
              <a:avLst/>
            </a:prstGeom>
            <a:solidFill>
              <a:srgbClr val="FFFF00"/>
            </a:solidFill>
            <a:ln w="9525">
              <a:solidFill>
                <a:schemeClr val="tx1"/>
              </a:solidFill>
              <a:miter lim="800000"/>
              <a:headEnd/>
              <a:tailEnd/>
            </a:ln>
          </p:spPr>
          <p:txBody>
            <a:bodyPr>
              <a:spAutoFit/>
            </a:bodyPr>
            <a:lstStyle/>
            <a:p>
              <a:pPr algn="r"/>
              <a:endParaRPr lang="en-US" sz="1400" b="1"/>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86"/>
                                        </p:tgtEl>
                                      </p:cBhvr>
                                    </p:animEffect>
                                    <p:set>
                                      <p:cBhvr>
                                        <p:cTn id="7" dur="1" fill="hold">
                                          <p:stCondLst>
                                            <p:cond delay="499"/>
                                          </p:stCondLst>
                                        </p:cTn>
                                        <p:tgtEl>
                                          <p:spTgt spid="8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nodeType="clickEffect">
                                  <p:stCondLst>
                                    <p:cond delay="0"/>
                                  </p:stCondLst>
                                  <p:childTnLst>
                                    <p:animEffect transition="out" filter="wipe(left)">
                                      <p:cBhvr>
                                        <p:cTn id="11" dur="500"/>
                                        <p:tgtEl>
                                          <p:spTgt spid="87"/>
                                        </p:tgtEl>
                                      </p:cBhvr>
                                    </p:animEffect>
                                    <p:set>
                                      <p:cBhvr>
                                        <p:cTn id="12" dur="1" fill="hold">
                                          <p:stCondLst>
                                            <p:cond delay="499"/>
                                          </p:stCondLst>
                                        </p:cTn>
                                        <p:tgtEl>
                                          <p:spTgt spid="8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nodeType="clickEffect">
                                  <p:stCondLst>
                                    <p:cond delay="0"/>
                                  </p:stCondLst>
                                  <p:childTnLst>
                                    <p:animEffect transition="out" filter="wipe(left)">
                                      <p:cBhvr>
                                        <p:cTn id="16" dur="500"/>
                                        <p:tgtEl>
                                          <p:spTgt spid="88"/>
                                        </p:tgtEl>
                                      </p:cBhvr>
                                    </p:animEffect>
                                    <p:set>
                                      <p:cBhvr>
                                        <p:cTn id="17" dur="1" fill="hold">
                                          <p:stCondLst>
                                            <p:cond delay="499"/>
                                          </p:stCondLst>
                                        </p:cTn>
                                        <p:tgtEl>
                                          <p:spTgt spid="8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nodeType="clickEffect">
                                  <p:stCondLst>
                                    <p:cond delay="0"/>
                                  </p:stCondLst>
                                  <p:childTnLst>
                                    <p:animEffect transition="out" filter="wipe(left)">
                                      <p:cBhvr>
                                        <p:cTn id="21" dur="500"/>
                                        <p:tgtEl>
                                          <p:spTgt spid="89"/>
                                        </p:tgtEl>
                                      </p:cBhvr>
                                    </p:animEffect>
                                    <p:set>
                                      <p:cBhvr>
                                        <p:cTn id="22" dur="1" fill="hold">
                                          <p:stCondLst>
                                            <p:cond delay="499"/>
                                          </p:stCondLst>
                                        </p:cTn>
                                        <p:tgtEl>
                                          <p:spTgt spid="8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nodeType="clickEffect">
                                  <p:stCondLst>
                                    <p:cond delay="0"/>
                                  </p:stCondLst>
                                  <p:childTnLst>
                                    <p:animEffect transition="out" filter="wipe(left)">
                                      <p:cBhvr>
                                        <p:cTn id="26" dur="500"/>
                                        <p:tgtEl>
                                          <p:spTgt spid="90"/>
                                        </p:tgtEl>
                                      </p:cBhvr>
                                    </p:animEffect>
                                    <p:set>
                                      <p:cBhvr>
                                        <p:cTn id="27" dur="1" fill="hold">
                                          <p:stCondLst>
                                            <p:cond delay="499"/>
                                          </p:stCondLst>
                                        </p:cTn>
                                        <p:tgtEl>
                                          <p:spTgt spid="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2176"/>
            <a:ext cx="8534400" cy="5890974"/>
          </a:xfrm>
          <a:prstGeom prst="roundRect">
            <a:avLst/>
          </a:prstGeom>
          <a:solidFill>
            <a:srgbClr val="E1E1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fontAlgn="auto">
              <a:spcAft>
                <a:spcPts val="0"/>
              </a:spcAft>
              <a:defRPr/>
            </a:pPr>
            <a:r>
              <a:rPr lang="en-US" sz="2000" b="1" dirty="0"/>
              <a:t>S1-6 (Req. 1) Critical Thinking: Developing a Balance Sheet</a:t>
            </a:r>
          </a:p>
          <a:p>
            <a:pPr fontAlgn="auto">
              <a:spcAft>
                <a:spcPts val="0"/>
              </a:spcAft>
              <a:defRPr/>
            </a:pPr>
            <a:r>
              <a:rPr lang="en-US" sz="2000" dirty="0"/>
              <a:t>On September 30, Ashley and Jason started arguing about who is better off. Jason said he was better off because he owned a PlayStation console that he bought last year for $250. He figures that, if needed, he could sell it to a friend for $180. Ashley argued that she was better off because she had $1,000 cash in her bank account and a piece of art that she bought two years ago for $800 but could now sell for $1,400. Jason countered that Ashley still owed $250 on her car loan and that Jason’s dad promised to buy him a Porsche if he does really well in his accounting class. Jason said he had $6,000 cash in his bank account right now because he just received a $4,800 student loan. Ashley knows that Jason also owes a tuition installment of $800 for this term.</a:t>
            </a:r>
          </a:p>
          <a:p>
            <a:pPr fontAlgn="auto">
              <a:spcAft>
                <a:spcPts val="0"/>
              </a:spcAft>
              <a:defRPr/>
            </a:pPr>
            <a:r>
              <a:rPr lang="en-US" sz="2000" b="1" dirty="0"/>
              <a:t>Required:</a:t>
            </a:r>
          </a:p>
          <a:p>
            <a:pPr marL="285750" indent="-285750" fontAlgn="auto">
              <a:spcAft>
                <a:spcPts val="0"/>
              </a:spcAft>
              <a:defRPr/>
            </a:pPr>
            <a:r>
              <a:rPr lang="en-US" sz="2000" dirty="0"/>
              <a:t>1. Prepare a financial report that compares what Ashley and Jason each own and owe on September 30. Make a list of any decisions you had to make when preparing your report.</a:t>
            </a:r>
            <a:endParaRPr lang="en-US"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838200" y="1447800"/>
            <a:ext cx="2743200" cy="523875"/>
          </a:xfrm>
          <a:prstGeom prst="rect">
            <a:avLst/>
          </a:prstGeom>
          <a:noFill/>
          <a:ln w="9525">
            <a:noFill/>
            <a:miter lim="800000"/>
            <a:headEnd/>
            <a:tailEnd/>
          </a:ln>
        </p:spPr>
        <p:txBody>
          <a:bodyPr>
            <a:spAutoFit/>
          </a:bodyPr>
          <a:lstStyle/>
          <a:p>
            <a:r>
              <a:rPr lang="en-US" sz="2800" b="1"/>
              <a:t>What is owned</a:t>
            </a:r>
          </a:p>
        </p:txBody>
      </p:sp>
      <p:sp>
        <p:nvSpPr>
          <p:cNvPr id="9" name="TextBox 8"/>
          <p:cNvSpPr txBox="1">
            <a:spLocks noChangeArrowheads="1"/>
          </p:cNvSpPr>
          <p:nvPr/>
        </p:nvSpPr>
        <p:spPr bwMode="auto">
          <a:xfrm>
            <a:off x="838200" y="3514725"/>
            <a:ext cx="2743200" cy="523875"/>
          </a:xfrm>
          <a:prstGeom prst="rect">
            <a:avLst/>
          </a:prstGeom>
          <a:noFill/>
          <a:ln w="9525">
            <a:noFill/>
            <a:miter lim="800000"/>
            <a:headEnd/>
            <a:tailEnd/>
          </a:ln>
        </p:spPr>
        <p:txBody>
          <a:bodyPr>
            <a:spAutoFit/>
          </a:bodyPr>
          <a:lstStyle/>
          <a:p>
            <a:r>
              <a:rPr lang="en-US" sz="2800" b="1"/>
              <a:t>What is owed</a:t>
            </a:r>
          </a:p>
        </p:txBody>
      </p:sp>
      <p:sp>
        <p:nvSpPr>
          <p:cNvPr id="10" name="TextBox 9"/>
          <p:cNvSpPr txBox="1">
            <a:spLocks noChangeArrowheads="1"/>
          </p:cNvSpPr>
          <p:nvPr/>
        </p:nvSpPr>
        <p:spPr bwMode="auto">
          <a:xfrm>
            <a:off x="762000" y="5648325"/>
            <a:ext cx="2743200" cy="523875"/>
          </a:xfrm>
          <a:prstGeom prst="rect">
            <a:avLst/>
          </a:prstGeom>
          <a:noFill/>
          <a:ln w="9525">
            <a:noFill/>
            <a:miter lim="800000"/>
            <a:headEnd/>
            <a:tailEnd/>
          </a:ln>
        </p:spPr>
        <p:txBody>
          <a:bodyPr>
            <a:spAutoFit/>
          </a:bodyPr>
          <a:lstStyle/>
          <a:p>
            <a:r>
              <a:rPr lang="en-US" sz="2800" b="1"/>
              <a:t>“Net worth”</a:t>
            </a:r>
          </a:p>
        </p:txBody>
      </p:sp>
      <p:sp>
        <p:nvSpPr>
          <p:cNvPr id="11" name="TextBox 10"/>
          <p:cNvSpPr txBox="1">
            <a:spLocks noChangeArrowheads="1"/>
          </p:cNvSpPr>
          <p:nvPr/>
        </p:nvSpPr>
        <p:spPr bwMode="auto">
          <a:xfrm>
            <a:off x="1143000" y="1838325"/>
            <a:ext cx="2743200" cy="523875"/>
          </a:xfrm>
          <a:prstGeom prst="rect">
            <a:avLst/>
          </a:prstGeom>
          <a:noFill/>
          <a:ln w="9525">
            <a:noFill/>
            <a:miter lim="800000"/>
            <a:headEnd/>
            <a:tailEnd/>
          </a:ln>
        </p:spPr>
        <p:txBody>
          <a:bodyPr>
            <a:spAutoFit/>
          </a:bodyPr>
          <a:lstStyle/>
          <a:p>
            <a:r>
              <a:rPr lang="en-US" sz="2800" b="1">
                <a:solidFill>
                  <a:srgbClr val="C00000"/>
                </a:solidFill>
              </a:rPr>
              <a:t>Cash</a:t>
            </a:r>
          </a:p>
        </p:txBody>
      </p:sp>
      <p:sp>
        <p:nvSpPr>
          <p:cNvPr id="12" name="TextBox 11"/>
          <p:cNvSpPr txBox="1">
            <a:spLocks noChangeArrowheads="1"/>
          </p:cNvSpPr>
          <p:nvPr/>
        </p:nvSpPr>
        <p:spPr bwMode="auto">
          <a:xfrm>
            <a:off x="1143000" y="3906838"/>
            <a:ext cx="2743200" cy="522287"/>
          </a:xfrm>
          <a:prstGeom prst="rect">
            <a:avLst/>
          </a:prstGeom>
          <a:noFill/>
          <a:ln w="9525">
            <a:noFill/>
            <a:miter lim="800000"/>
            <a:headEnd/>
            <a:tailEnd/>
          </a:ln>
        </p:spPr>
        <p:txBody>
          <a:bodyPr>
            <a:spAutoFit/>
          </a:bodyPr>
          <a:lstStyle/>
          <a:p>
            <a:r>
              <a:rPr lang="en-US" sz="2800" b="1">
                <a:solidFill>
                  <a:srgbClr val="C00000"/>
                </a:solidFill>
              </a:rPr>
              <a:t>Car loan</a:t>
            </a:r>
          </a:p>
        </p:txBody>
      </p:sp>
      <p:sp>
        <p:nvSpPr>
          <p:cNvPr id="13" name="TextBox 12"/>
          <p:cNvSpPr txBox="1">
            <a:spLocks noChangeArrowheads="1"/>
          </p:cNvSpPr>
          <p:nvPr/>
        </p:nvSpPr>
        <p:spPr bwMode="auto">
          <a:xfrm>
            <a:off x="3810000" y="1152525"/>
            <a:ext cx="2743200" cy="523875"/>
          </a:xfrm>
          <a:prstGeom prst="rect">
            <a:avLst/>
          </a:prstGeom>
          <a:noFill/>
          <a:ln w="9525">
            <a:noFill/>
            <a:miter lim="800000"/>
            <a:headEnd/>
            <a:tailEnd/>
          </a:ln>
        </p:spPr>
        <p:txBody>
          <a:bodyPr>
            <a:spAutoFit/>
          </a:bodyPr>
          <a:lstStyle/>
          <a:p>
            <a:pPr algn="ctr"/>
            <a:r>
              <a:rPr lang="en-US" sz="2800" b="1" u="sng">
                <a:solidFill>
                  <a:srgbClr val="0000CC"/>
                </a:solidFill>
              </a:rPr>
              <a:t>Ashley</a:t>
            </a:r>
          </a:p>
        </p:txBody>
      </p:sp>
      <p:sp>
        <p:nvSpPr>
          <p:cNvPr id="14" name="TextBox 13"/>
          <p:cNvSpPr txBox="1">
            <a:spLocks noChangeArrowheads="1"/>
          </p:cNvSpPr>
          <p:nvPr/>
        </p:nvSpPr>
        <p:spPr bwMode="auto">
          <a:xfrm>
            <a:off x="6096000" y="1152525"/>
            <a:ext cx="2743200" cy="523875"/>
          </a:xfrm>
          <a:prstGeom prst="rect">
            <a:avLst/>
          </a:prstGeom>
          <a:noFill/>
          <a:ln w="9525">
            <a:noFill/>
            <a:miter lim="800000"/>
            <a:headEnd/>
            <a:tailEnd/>
          </a:ln>
        </p:spPr>
        <p:txBody>
          <a:bodyPr>
            <a:spAutoFit/>
          </a:bodyPr>
          <a:lstStyle/>
          <a:p>
            <a:pPr algn="ctr"/>
            <a:r>
              <a:rPr lang="en-US" sz="2800" b="1" u="sng">
                <a:solidFill>
                  <a:srgbClr val="9900CC"/>
                </a:solidFill>
              </a:rPr>
              <a:t>Jason</a:t>
            </a:r>
          </a:p>
        </p:txBody>
      </p:sp>
      <p:sp>
        <p:nvSpPr>
          <p:cNvPr id="15" name="TextBox 14"/>
          <p:cNvSpPr txBox="1">
            <a:spLocks noChangeArrowheads="1"/>
          </p:cNvSpPr>
          <p:nvPr/>
        </p:nvSpPr>
        <p:spPr bwMode="auto">
          <a:xfrm>
            <a:off x="3962400" y="1828800"/>
            <a:ext cx="2362200" cy="533400"/>
          </a:xfrm>
          <a:prstGeom prst="rect">
            <a:avLst/>
          </a:prstGeom>
          <a:noFill/>
          <a:ln w="9525">
            <a:noFill/>
            <a:miter lim="800000"/>
            <a:headEnd/>
            <a:tailEnd/>
          </a:ln>
        </p:spPr>
        <p:txBody>
          <a:bodyPr>
            <a:spAutoFit/>
          </a:bodyPr>
          <a:lstStyle/>
          <a:p>
            <a:pPr algn="ctr"/>
            <a:r>
              <a:rPr lang="en-US" sz="2800" b="1">
                <a:solidFill>
                  <a:srgbClr val="0000CC"/>
                </a:solidFill>
              </a:rPr>
              <a:t>$1,000</a:t>
            </a:r>
          </a:p>
        </p:txBody>
      </p:sp>
      <p:sp>
        <p:nvSpPr>
          <p:cNvPr id="16" name="TextBox 15"/>
          <p:cNvSpPr txBox="1">
            <a:spLocks noChangeArrowheads="1"/>
          </p:cNvSpPr>
          <p:nvPr/>
        </p:nvSpPr>
        <p:spPr bwMode="auto">
          <a:xfrm>
            <a:off x="6248400" y="1828800"/>
            <a:ext cx="2362200" cy="533400"/>
          </a:xfrm>
          <a:prstGeom prst="rect">
            <a:avLst/>
          </a:prstGeom>
          <a:noFill/>
          <a:ln w="9525">
            <a:noFill/>
            <a:miter lim="800000"/>
            <a:headEnd/>
            <a:tailEnd/>
          </a:ln>
        </p:spPr>
        <p:txBody>
          <a:bodyPr>
            <a:spAutoFit/>
          </a:bodyPr>
          <a:lstStyle/>
          <a:p>
            <a:pPr algn="ctr"/>
            <a:r>
              <a:rPr lang="en-US" sz="2800" b="1">
                <a:solidFill>
                  <a:srgbClr val="9900CC"/>
                </a:solidFill>
              </a:rPr>
              <a:t>$6,000</a:t>
            </a:r>
          </a:p>
        </p:txBody>
      </p:sp>
      <p:sp>
        <p:nvSpPr>
          <p:cNvPr id="17" name="TextBox 16"/>
          <p:cNvSpPr txBox="1">
            <a:spLocks noChangeArrowheads="1"/>
          </p:cNvSpPr>
          <p:nvPr/>
        </p:nvSpPr>
        <p:spPr bwMode="auto">
          <a:xfrm>
            <a:off x="1143000" y="2270125"/>
            <a:ext cx="2743200" cy="523875"/>
          </a:xfrm>
          <a:prstGeom prst="rect">
            <a:avLst/>
          </a:prstGeom>
          <a:noFill/>
          <a:ln w="9525">
            <a:noFill/>
            <a:miter lim="800000"/>
            <a:headEnd/>
            <a:tailEnd/>
          </a:ln>
        </p:spPr>
        <p:txBody>
          <a:bodyPr>
            <a:spAutoFit/>
          </a:bodyPr>
          <a:lstStyle/>
          <a:p>
            <a:r>
              <a:rPr lang="en-US" sz="2800" b="1">
                <a:solidFill>
                  <a:srgbClr val="C00000"/>
                </a:solidFill>
              </a:rPr>
              <a:t>Console</a:t>
            </a:r>
          </a:p>
        </p:txBody>
      </p:sp>
      <p:sp>
        <p:nvSpPr>
          <p:cNvPr id="18" name="TextBox 17"/>
          <p:cNvSpPr txBox="1">
            <a:spLocks noChangeArrowheads="1"/>
          </p:cNvSpPr>
          <p:nvPr/>
        </p:nvSpPr>
        <p:spPr bwMode="auto">
          <a:xfrm>
            <a:off x="1143000" y="2701925"/>
            <a:ext cx="2743200" cy="523875"/>
          </a:xfrm>
          <a:prstGeom prst="rect">
            <a:avLst/>
          </a:prstGeom>
          <a:noFill/>
          <a:ln w="9525">
            <a:noFill/>
            <a:miter lim="800000"/>
            <a:headEnd/>
            <a:tailEnd/>
          </a:ln>
        </p:spPr>
        <p:txBody>
          <a:bodyPr>
            <a:spAutoFit/>
          </a:bodyPr>
          <a:lstStyle/>
          <a:p>
            <a:r>
              <a:rPr lang="en-US" sz="2800" b="1">
                <a:solidFill>
                  <a:srgbClr val="C00000"/>
                </a:solidFill>
              </a:rPr>
              <a:t>Art</a:t>
            </a:r>
          </a:p>
        </p:txBody>
      </p:sp>
      <p:sp>
        <p:nvSpPr>
          <p:cNvPr id="19" name="TextBox 18"/>
          <p:cNvSpPr txBox="1">
            <a:spLocks noChangeArrowheads="1"/>
          </p:cNvSpPr>
          <p:nvPr/>
        </p:nvSpPr>
        <p:spPr bwMode="auto">
          <a:xfrm>
            <a:off x="1143000" y="3133725"/>
            <a:ext cx="2743200" cy="523875"/>
          </a:xfrm>
          <a:prstGeom prst="rect">
            <a:avLst/>
          </a:prstGeom>
          <a:noFill/>
          <a:ln w="9525">
            <a:noFill/>
            <a:miter lim="800000"/>
            <a:headEnd/>
            <a:tailEnd/>
          </a:ln>
        </p:spPr>
        <p:txBody>
          <a:bodyPr>
            <a:spAutoFit/>
          </a:bodyPr>
          <a:lstStyle/>
          <a:p>
            <a:r>
              <a:rPr lang="en-US" sz="2800" b="1">
                <a:solidFill>
                  <a:srgbClr val="C00000"/>
                </a:solidFill>
              </a:rPr>
              <a:t>TOTAL</a:t>
            </a:r>
          </a:p>
        </p:txBody>
      </p:sp>
      <p:sp>
        <p:nvSpPr>
          <p:cNvPr id="20" name="TextBox 19"/>
          <p:cNvSpPr txBox="1">
            <a:spLocks noChangeArrowheads="1"/>
          </p:cNvSpPr>
          <p:nvPr/>
        </p:nvSpPr>
        <p:spPr bwMode="auto">
          <a:xfrm>
            <a:off x="1143000" y="4338638"/>
            <a:ext cx="2895600" cy="523875"/>
          </a:xfrm>
          <a:prstGeom prst="rect">
            <a:avLst/>
          </a:prstGeom>
          <a:noFill/>
          <a:ln w="9525">
            <a:noFill/>
            <a:miter lim="800000"/>
            <a:headEnd/>
            <a:tailEnd/>
          </a:ln>
        </p:spPr>
        <p:txBody>
          <a:bodyPr>
            <a:spAutoFit/>
          </a:bodyPr>
          <a:lstStyle/>
          <a:p>
            <a:r>
              <a:rPr lang="en-US" sz="2800" b="1">
                <a:solidFill>
                  <a:srgbClr val="C00000"/>
                </a:solidFill>
              </a:rPr>
              <a:t>Tuition Payable</a:t>
            </a:r>
          </a:p>
        </p:txBody>
      </p:sp>
      <p:sp>
        <p:nvSpPr>
          <p:cNvPr id="21" name="TextBox 20"/>
          <p:cNvSpPr txBox="1">
            <a:spLocks noChangeArrowheads="1"/>
          </p:cNvSpPr>
          <p:nvPr/>
        </p:nvSpPr>
        <p:spPr bwMode="auto">
          <a:xfrm>
            <a:off x="1143000" y="4770438"/>
            <a:ext cx="2743200" cy="522287"/>
          </a:xfrm>
          <a:prstGeom prst="rect">
            <a:avLst/>
          </a:prstGeom>
          <a:noFill/>
          <a:ln w="9525">
            <a:noFill/>
            <a:miter lim="800000"/>
            <a:headEnd/>
            <a:tailEnd/>
          </a:ln>
        </p:spPr>
        <p:txBody>
          <a:bodyPr>
            <a:spAutoFit/>
          </a:bodyPr>
          <a:lstStyle/>
          <a:p>
            <a:r>
              <a:rPr lang="en-US" sz="2800" b="1">
                <a:solidFill>
                  <a:srgbClr val="C00000"/>
                </a:solidFill>
              </a:rPr>
              <a:t>Student Loan</a:t>
            </a:r>
          </a:p>
        </p:txBody>
      </p:sp>
      <p:sp>
        <p:nvSpPr>
          <p:cNvPr id="22" name="TextBox 21"/>
          <p:cNvSpPr txBox="1">
            <a:spLocks noChangeArrowheads="1"/>
          </p:cNvSpPr>
          <p:nvPr/>
        </p:nvSpPr>
        <p:spPr bwMode="auto">
          <a:xfrm>
            <a:off x="3962400" y="2270125"/>
            <a:ext cx="2362200" cy="533400"/>
          </a:xfrm>
          <a:prstGeom prst="rect">
            <a:avLst/>
          </a:prstGeom>
          <a:noFill/>
          <a:ln w="9525">
            <a:noFill/>
            <a:miter lim="800000"/>
            <a:headEnd/>
            <a:tailEnd/>
          </a:ln>
        </p:spPr>
        <p:txBody>
          <a:bodyPr>
            <a:spAutoFit/>
          </a:bodyPr>
          <a:lstStyle/>
          <a:p>
            <a:pPr algn="ctr"/>
            <a:r>
              <a:rPr lang="en-US" sz="2800" b="1">
                <a:solidFill>
                  <a:srgbClr val="0000CC"/>
                </a:solidFill>
              </a:rPr>
              <a:t>       -0-</a:t>
            </a:r>
          </a:p>
        </p:txBody>
      </p:sp>
      <p:sp>
        <p:nvSpPr>
          <p:cNvPr id="23" name="TextBox 22"/>
          <p:cNvSpPr txBox="1">
            <a:spLocks noChangeArrowheads="1"/>
          </p:cNvSpPr>
          <p:nvPr/>
        </p:nvSpPr>
        <p:spPr bwMode="auto">
          <a:xfrm>
            <a:off x="3962400" y="2692400"/>
            <a:ext cx="2362200" cy="533400"/>
          </a:xfrm>
          <a:prstGeom prst="rect">
            <a:avLst/>
          </a:prstGeom>
          <a:noFill/>
          <a:ln w="9525">
            <a:noFill/>
            <a:miter lim="800000"/>
            <a:headEnd/>
            <a:tailEnd/>
          </a:ln>
        </p:spPr>
        <p:txBody>
          <a:bodyPr>
            <a:spAutoFit/>
          </a:bodyPr>
          <a:lstStyle/>
          <a:p>
            <a:pPr algn="ctr"/>
            <a:r>
              <a:rPr lang="en-US" sz="2800" b="1">
                <a:solidFill>
                  <a:srgbClr val="0000CC"/>
                </a:solidFill>
              </a:rPr>
              <a:t> </a:t>
            </a:r>
            <a:r>
              <a:rPr lang="en-US" sz="2800" b="1" u="sng">
                <a:solidFill>
                  <a:srgbClr val="0000CC"/>
                </a:solidFill>
              </a:rPr>
              <a:t>     800</a:t>
            </a:r>
          </a:p>
        </p:txBody>
      </p:sp>
      <p:sp>
        <p:nvSpPr>
          <p:cNvPr id="24" name="TextBox 23"/>
          <p:cNvSpPr txBox="1"/>
          <p:nvPr/>
        </p:nvSpPr>
        <p:spPr>
          <a:xfrm>
            <a:off x="3962400" y="3124200"/>
            <a:ext cx="2362200" cy="533400"/>
          </a:xfrm>
          <a:prstGeom prst="rect">
            <a:avLst/>
          </a:prstGeom>
          <a:noFill/>
        </p:spPr>
        <p:txBody>
          <a:bodyPr>
            <a:spAutoFit/>
          </a:bodyPr>
          <a:lstStyle/>
          <a:p>
            <a:pPr algn="ctr">
              <a:defRPr/>
            </a:pPr>
            <a:r>
              <a:rPr lang="en-US" sz="2800" b="1" u="dbl" dirty="0">
                <a:solidFill>
                  <a:srgbClr val="0000CC"/>
                </a:solidFill>
                <a:latin typeface="Arial" pitchFamily="34" charset="0"/>
              </a:rPr>
              <a:t>$1,800</a:t>
            </a:r>
          </a:p>
        </p:txBody>
      </p:sp>
      <p:sp>
        <p:nvSpPr>
          <p:cNvPr id="25" name="TextBox 24"/>
          <p:cNvSpPr txBox="1">
            <a:spLocks noChangeArrowheads="1"/>
          </p:cNvSpPr>
          <p:nvPr/>
        </p:nvSpPr>
        <p:spPr bwMode="auto">
          <a:xfrm>
            <a:off x="1143000" y="5191125"/>
            <a:ext cx="2743200" cy="523875"/>
          </a:xfrm>
          <a:prstGeom prst="rect">
            <a:avLst/>
          </a:prstGeom>
          <a:noFill/>
          <a:ln w="9525">
            <a:noFill/>
            <a:miter lim="800000"/>
            <a:headEnd/>
            <a:tailEnd/>
          </a:ln>
        </p:spPr>
        <p:txBody>
          <a:bodyPr>
            <a:spAutoFit/>
          </a:bodyPr>
          <a:lstStyle/>
          <a:p>
            <a:r>
              <a:rPr lang="en-US" sz="2800" b="1">
                <a:solidFill>
                  <a:srgbClr val="C00000"/>
                </a:solidFill>
              </a:rPr>
              <a:t>TOTAL</a:t>
            </a:r>
          </a:p>
        </p:txBody>
      </p:sp>
      <p:sp>
        <p:nvSpPr>
          <p:cNvPr id="26" name="TextBox 25"/>
          <p:cNvSpPr txBox="1">
            <a:spLocks noChangeArrowheads="1"/>
          </p:cNvSpPr>
          <p:nvPr/>
        </p:nvSpPr>
        <p:spPr bwMode="auto">
          <a:xfrm>
            <a:off x="3962400" y="3906838"/>
            <a:ext cx="2362200" cy="533400"/>
          </a:xfrm>
          <a:prstGeom prst="rect">
            <a:avLst/>
          </a:prstGeom>
          <a:noFill/>
          <a:ln w="9525">
            <a:noFill/>
            <a:miter lim="800000"/>
            <a:headEnd/>
            <a:tailEnd/>
          </a:ln>
        </p:spPr>
        <p:txBody>
          <a:bodyPr>
            <a:spAutoFit/>
          </a:bodyPr>
          <a:lstStyle/>
          <a:p>
            <a:pPr algn="ctr"/>
            <a:r>
              <a:rPr lang="en-US" sz="2800" b="1">
                <a:solidFill>
                  <a:srgbClr val="0000CC"/>
                </a:solidFill>
              </a:rPr>
              <a:t>$   250</a:t>
            </a:r>
          </a:p>
        </p:txBody>
      </p:sp>
      <p:sp>
        <p:nvSpPr>
          <p:cNvPr id="27" name="TextBox 26"/>
          <p:cNvSpPr txBox="1">
            <a:spLocks noChangeArrowheads="1"/>
          </p:cNvSpPr>
          <p:nvPr/>
        </p:nvSpPr>
        <p:spPr bwMode="auto">
          <a:xfrm>
            <a:off x="3962400" y="4338638"/>
            <a:ext cx="2362200" cy="533400"/>
          </a:xfrm>
          <a:prstGeom prst="rect">
            <a:avLst/>
          </a:prstGeom>
          <a:noFill/>
          <a:ln w="9525">
            <a:noFill/>
            <a:miter lim="800000"/>
            <a:headEnd/>
            <a:tailEnd/>
          </a:ln>
        </p:spPr>
        <p:txBody>
          <a:bodyPr>
            <a:spAutoFit/>
          </a:bodyPr>
          <a:lstStyle/>
          <a:p>
            <a:pPr algn="ctr"/>
            <a:r>
              <a:rPr lang="en-US" sz="2800" b="1">
                <a:solidFill>
                  <a:srgbClr val="0000CC"/>
                </a:solidFill>
              </a:rPr>
              <a:t>     -0-</a:t>
            </a:r>
          </a:p>
        </p:txBody>
      </p:sp>
      <p:sp>
        <p:nvSpPr>
          <p:cNvPr id="28" name="TextBox 27"/>
          <p:cNvSpPr txBox="1">
            <a:spLocks noChangeArrowheads="1"/>
          </p:cNvSpPr>
          <p:nvPr/>
        </p:nvSpPr>
        <p:spPr bwMode="auto">
          <a:xfrm>
            <a:off x="3962400" y="4770438"/>
            <a:ext cx="2362200" cy="533400"/>
          </a:xfrm>
          <a:prstGeom prst="rect">
            <a:avLst/>
          </a:prstGeom>
          <a:noFill/>
          <a:ln w="9525">
            <a:noFill/>
            <a:miter lim="800000"/>
            <a:headEnd/>
            <a:tailEnd/>
          </a:ln>
        </p:spPr>
        <p:txBody>
          <a:bodyPr>
            <a:spAutoFit/>
          </a:bodyPr>
          <a:lstStyle/>
          <a:p>
            <a:pPr algn="ctr"/>
            <a:r>
              <a:rPr lang="en-US" sz="2800" b="1" u="sng">
                <a:solidFill>
                  <a:srgbClr val="0000CC"/>
                </a:solidFill>
              </a:rPr>
              <a:t>      -0-     </a:t>
            </a:r>
          </a:p>
        </p:txBody>
      </p:sp>
      <p:sp>
        <p:nvSpPr>
          <p:cNvPr id="29" name="TextBox 28"/>
          <p:cNvSpPr txBox="1">
            <a:spLocks noChangeArrowheads="1"/>
          </p:cNvSpPr>
          <p:nvPr/>
        </p:nvSpPr>
        <p:spPr bwMode="auto">
          <a:xfrm>
            <a:off x="3962400" y="5191125"/>
            <a:ext cx="2362200" cy="533400"/>
          </a:xfrm>
          <a:prstGeom prst="rect">
            <a:avLst/>
          </a:prstGeom>
          <a:noFill/>
          <a:ln w="9525">
            <a:noFill/>
            <a:miter lim="800000"/>
            <a:headEnd/>
            <a:tailEnd/>
          </a:ln>
        </p:spPr>
        <p:txBody>
          <a:bodyPr>
            <a:spAutoFit/>
          </a:bodyPr>
          <a:lstStyle/>
          <a:p>
            <a:pPr algn="ctr"/>
            <a:r>
              <a:rPr lang="en-US" sz="2800" b="1" u="sng">
                <a:solidFill>
                  <a:srgbClr val="0000CC"/>
                </a:solidFill>
              </a:rPr>
              <a:t>    250</a:t>
            </a:r>
          </a:p>
        </p:txBody>
      </p:sp>
      <p:sp>
        <p:nvSpPr>
          <p:cNvPr id="30" name="TextBox 29"/>
          <p:cNvSpPr txBox="1">
            <a:spLocks noChangeArrowheads="1"/>
          </p:cNvSpPr>
          <p:nvPr/>
        </p:nvSpPr>
        <p:spPr bwMode="auto">
          <a:xfrm>
            <a:off x="3962400" y="5638800"/>
            <a:ext cx="2362200" cy="533400"/>
          </a:xfrm>
          <a:prstGeom prst="rect">
            <a:avLst/>
          </a:prstGeom>
          <a:noFill/>
          <a:ln w="9525">
            <a:noFill/>
            <a:miter lim="800000"/>
            <a:headEnd/>
            <a:tailEnd/>
          </a:ln>
        </p:spPr>
        <p:txBody>
          <a:bodyPr>
            <a:spAutoFit/>
          </a:bodyPr>
          <a:lstStyle/>
          <a:p>
            <a:pPr algn="ctr"/>
            <a:r>
              <a:rPr lang="en-US" sz="2800" b="1" u="sng"/>
              <a:t> 1,550</a:t>
            </a:r>
          </a:p>
        </p:txBody>
      </p:sp>
      <p:sp>
        <p:nvSpPr>
          <p:cNvPr id="31" name="TextBox 30"/>
          <p:cNvSpPr txBox="1">
            <a:spLocks noChangeArrowheads="1"/>
          </p:cNvSpPr>
          <p:nvPr/>
        </p:nvSpPr>
        <p:spPr bwMode="auto">
          <a:xfrm>
            <a:off x="6248400" y="2270125"/>
            <a:ext cx="2362200" cy="533400"/>
          </a:xfrm>
          <a:prstGeom prst="rect">
            <a:avLst/>
          </a:prstGeom>
          <a:noFill/>
          <a:ln w="9525">
            <a:noFill/>
            <a:miter lim="800000"/>
            <a:headEnd/>
            <a:tailEnd/>
          </a:ln>
        </p:spPr>
        <p:txBody>
          <a:bodyPr>
            <a:spAutoFit/>
          </a:bodyPr>
          <a:lstStyle/>
          <a:p>
            <a:pPr algn="ctr"/>
            <a:r>
              <a:rPr lang="en-US" sz="2800" b="1">
                <a:solidFill>
                  <a:srgbClr val="9900CC"/>
                </a:solidFill>
              </a:rPr>
              <a:t>     250</a:t>
            </a:r>
          </a:p>
        </p:txBody>
      </p:sp>
      <p:sp>
        <p:nvSpPr>
          <p:cNvPr id="32" name="TextBox 31"/>
          <p:cNvSpPr txBox="1">
            <a:spLocks noChangeArrowheads="1"/>
          </p:cNvSpPr>
          <p:nvPr/>
        </p:nvSpPr>
        <p:spPr bwMode="auto">
          <a:xfrm>
            <a:off x="6248400" y="2692400"/>
            <a:ext cx="2362200" cy="533400"/>
          </a:xfrm>
          <a:prstGeom prst="rect">
            <a:avLst/>
          </a:prstGeom>
          <a:noFill/>
          <a:ln w="9525">
            <a:noFill/>
            <a:miter lim="800000"/>
            <a:headEnd/>
            <a:tailEnd/>
          </a:ln>
        </p:spPr>
        <p:txBody>
          <a:bodyPr>
            <a:spAutoFit/>
          </a:bodyPr>
          <a:lstStyle/>
          <a:p>
            <a:pPr algn="ctr"/>
            <a:r>
              <a:rPr lang="en-US" sz="2800" b="1">
                <a:solidFill>
                  <a:srgbClr val="9900CC"/>
                </a:solidFill>
              </a:rPr>
              <a:t> </a:t>
            </a:r>
            <a:r>
              <a:rPr lang="en-US" sz="2800" b="1" u="sng">
                <a:solidFill>
                  <a:srgbClr val="9900CC"/>
                </a:solidFill>
              </a:rPr>
              <a:t>      -0-</a:t>
            </a:r>
          </a:p>
        </p:txBody>
      </p:sp>
      <p:sp>
        <p:nvSpPr>
          <p:cNvPr id="33" name="TextBox 32"/>
          <p:cNvSpPr txBox="1"/>
          <p:nvPr/>
        </p:nvSpPr>
        <p:spPr>
          <a:xfrm>
            <a:off x="6248400" y="3124200"/>
            <a:ext cx="2362200" cy="533400"/>
          </a:xfrm>
          <a:prstGeom prst="rect">
            <a:avLst/>
          </a:prstGeom>
          <a:noFill/>
        </p:spPr>
        <p:txBody>
          <a:bodyPr>
            <a:spAutoFit/>
          </a:bodyPr>
          <a:lstStyle/>
          <a:p>
            <a:pPr algn="ctr">
              <a:defRPr/>
            </a:pPr>
            <a:r>
              <a:rPr lang="en-US" sz="2800" b="1" u="dbl" dirty="0">
                <a:solidFill>
                  <a:srgbClr val="9900CC"/>
                </a:solidFill>
                <a:latin typeface="Arial" pitchFamily="34" charset="0"/>
              </a:rPr>
              <a:t>$6,250</a:t>
            </a:r>
          </a:p>
        </p:txBody>
      </p:sp>
      <p:sp>
        <p:nvSpPr>
          <p:cNvPr id="34" name="TextBox 33"/>
          <p:cNvSpPr txBox="1">
            <a:spLocks noChangeArrowheads="1"/>
          </p:cNvSpPr>
          <p:nvPr/>
        </p:nvSpPr>
        <p:spPr bwMode="auto">
          <a:xfrm>
            <a:off x="6248400" y="3906838"/>
            <a:ext cx="2362200" cy="533400"/>
          </a:xfrm>
          <a:prstGeom prst="rect">
            <a:avLst/>
          </a:prstGeom>
          <a:noFill/>
          <a:ln w="9525">
            <a:noFill/>
            <a:miter lim="800000"/>
            <a:headEnd/>
            <a:tailEnd/>
          </a:ln>
        </p:spPr>
        <p:txBody>
          <a:bodyPr>
            <a:spAutoFit/>
          </a:bodyPr>
          <a:lstStyle/>
          <a:p>
            <a:pPr algn="ctr"/>
            <a:r>
              <a:rPr lang="en-US" sz="2800" b="1">
                <a:solidFill>
                  <a:srgbClr val="9900CC"/>
                </a:solidFill>
              </a:rPr>
              <a:t>$   -0- </a:t>
            </a:r>
          </a:p>
        </p:txBody>
      </p:sp>
      <p:sp>
        <p:nvSpPr>
          <p:cNvPr id="35" name="TextBox 34"/>
          <p:cNvSpPr txBox="1">
            <a:spLocks noChangeArrowheads="1"/>
          </p:cNvSpPr>
          <p:nvPr/>
        </p:nvSpPr>
        <p:spPr bwMode="auto">
          <a:xfrm>
            <a:off x="6248400" y="4338638"/>
            <a:ext cx="2362200" cy="533400"/>
          </a:xfrm>
          <a:prstGeom prst="rect">
            <a:avLst/>
          </a:prstGeom>
          <a:noFill/>
          <a:ln w="9525">
            <a:noFill/>
            <a:miter lim="800000"/>
            <a:headEnd/>
            <a:tailEnd/>
          </a:ln>
        </p:spPr>
        <p:txBody>
          <a:bodyPr>
            <a:spAutoFit/>
          </a:bodyPr>
          <a:lstStyle/>
          <a:p>
            <a:pPr algn="ctr"/>
            <a:r>
              <a:rPr lang="en-US" sz="2800" b="1">
                <a:solidFill>
                  <a:srgbClr val="9900CC"/>
                </a:solidFill>
              </a:rPr>
              <a:t>    800</a:t>
            </a:r>
          </a:p>
        </p:txBody>
      </p:sp>
      <p:sp>
        <p:nvSpPr>
          <p:cNvPr id="36" name="TextBox 35"/>
          <p:cNvSpPr txBox="1">
            <a:spLocks noChangeArrowheads="1"/>
          </p:cNvSpPr>
          <p:nvPr/>
        </p:nvSpPr>
        <p:spPr bwMode="auto">
          <a:xfrm>
            <a:off x="6248400" y="4770438"/>
            <a:ext cx="2362200" cy="533400"/>
          </a:xfrm>
          <a:prstGeom prst="rect">
            <a:avLst/>
          </a:prstGeom>
          <a:noFill/>
          <a:ln w="9525">
            <a:noFill/>
            <a:miter lim="800000"/>
            <a:headEnd/>
            <a:tailEnd/>
          </a:ln>
        </p:spPr>
        <p:txBody>
          <a:bodyPr>
            <a:spAutoFit/>
          </a:bodyPr>
          <a:lstStyle/>
          <a:p>
            <a:pPr algn="ctr"/>
            <a:r>
              <a:rPr lang="en-US" sz="2800" b="1" u="sng">
                <a:solidFill>
                  <a:srgbClr val="9900CC"/>
                </a:solidFill>
              </a:rPr>
              <a:t> 4,800     </a:t>
            </a:r>
          </a:p>
        </p:txBody>
      </p:sp>
      <p:sp>
        <p:nvSpPr>
          <p:cNvPr id="37" name="TextBox 36"/>
          <p:cNvSpPr txBox="1">
            <a:spLocks noChangeArrowheads="1"/>
          </p:cNvSpPr>
          <p:nvPr/>
        </p:nvSpPr>
        <p:spPr bwMode="auto">
          <a:xfrm>
            <a:off x="6248400" y="5191125"/>
            <a:ext cx="2362200" cy="533400"/>
          </a:xfrm>
          <a:prstGeom prst="rect">
            <a:avLst/>
          </a:prstGeom>
          <a:noFill/>
          <a:ln w="9525">
            <a:noFill/>
            <a:miter lim="800000"/>
            <a:headEnd/>
            <a:tailEnd/>
          </a:ln>
        </p:spPr>
        <p:txBody>
          <a:bodyPr>
            <a:spAutoFit/>
          </a:bodyPr>
          <a:lstStyle/>
          <a:p>
            <a:pPr algn="ctr"/>
            <a:r>
              <a:rPr lang="en-US" sz="2800" b="1" u="sng">
                <a:solidFill>
                  <a:srgbClr val="9900CC"/>
                </a:solidFill>
              </a:rPr>
              <a:t>5,600</a:t>
            </a:r>
          </a:p>
        </p:txBody>
      </p:sp>
      <p:sp>
        <p:nvSpPr>
          <p:cNvPr id="38" name="TextBox 37"/>
          <p:cNvSpPr txBox="1">
            <a:spLocks noChangeArrowheads="1"/>
          </p:cNvSpPr>
          <p:nvPr/>
        </p:nvSpPr>
        <p:spPr bwMode="auto">
          <a:xfrm>
            <a:off x="6248400" y="5638800"/>
            <a:ext cx="2362200" cy="533400"/>
          </a:xfrm>
          <a:prstGeom prst="rect">
            <a:avLst/>
          </a:prstGeom>
          <a:noFill/>
          <a:ln w="9525">
            <a:noFill/>
            <a:miter lim="800000"/>
            <a:headEnd/>
            <a:tailEnd/>
          </a:ln>
        </p:spPr>
        <p:txBody>
          <a:bodyPr>
            <a:spAutoFit/>
          </a:bodyPr>
          <a:lstStyle/>
          <a:p>
            <a:pPr algn="ctr"/>
            <a:r>
              <a:rPr lang="en-US" sz="2800" b="1" u="sng"/>
              <a:t>   650</a:t>
            </a:r>
          </a:p>
        </p:txBody>
      </p:sp>
      <p:sp>
        <p:nvSpPr>
          <p:cNvPr id="39" name="TextBox 38"/>
          <p:cNvSpPr txBox="1">
            <a:spLocks noChangeArrowheads="1"/>
          </p:cNvSpPr>
          <p:nvPr/>
        </p:nvSpPr>
        <p:spPr bwMode="auto">
          <a:xfrm>
            <a:off x="838200" y="6029325"/>
            <a:ext cx="2743200" cy="523875"/>
          </a:xfrm>
          <a:prstGeom prst="rect">
            <a:avLst/>
          </a:prstGeom>
          <a:noFill/>
          <a:ln w="9525">
            <a:noFill/>
            <a:miter lim="800000"/>
            <a:headEnd/>
            <a:tailEnd/>
          </a:ln>
        </p:spPr>
        <p:txBody>
          <a:bodyPr>
            <a:spAutoFit/>
          </a:bodyPr>
          <a:lstStyle/>
          <a:p>
            <a:r>
              <a:rPr lang="en-US" sz="2800" b="1">
                <a:solidFill>
                  <a:srgbClr val="C00000"/>
                </a:solidFill>
              </a:rPr>
              <a:t>TOTAL</a:t>
            </a:r>
          </a:p>
        </p:txBody>
      </p:sp>
      <p:sp>
        <p:nvSpPr>
          <p:cNvPr id="40" name="TextBox 39"/>
          <p:cNvSpPr txBox="1"/>
          <p:nvPr/>
        </p:nvSpPr>
        <p:spPr>
          <a:xfrm>
            <a:off x="3886200" y="6019800"/>
            <a:ext cx="2362200" cy="533400"/>
          </a:xfrm>
          <a:prstGeom prst="rect">
            <a:avLst/>
          </a:prstGeom>
          <a:noFill/>
        </p:spPr>
        <p:txBody>
          <a:bodyPr>
            <a:spAutoFit/>
          </a:bodyPr>
          <a:lstStyle/>
          <a:p>
            <a:pPr algn="ctr">
              <a:defRPr/>
            </a:pPr>
            <a:r>
              <a:rPr lang="en-US" sz="2800" b="1" u="dbl" dirty="0">
                <a:solidFill>
                  <a:srgbClr val="C00000"/>
                </a:solidFill>
                <a:latin typeface="Arial" pitchFamily="34" charset="0"/>
              </a:rPr>
              <a:t>$1,800</a:t>
            </a:r>
          </a:p>
        </p:txBody>
      </p:sp>
      <p:sp>
        <p:nvSpPr>
          <p:cNvPr id="41" name="TextBox 40"/>
          <p:cNvSpPr txBox="1"/>
          <p:nvPr/>
        </p:nvSpPr>
        <p:spPr>
          <a:xfrm>
            <a:off x="6172200" y="6019800"/>
            <a:ext cx="2362200" cy="533400"/>
          </a:xfrm>
          <a:prstGeom prst="rect">
            <a:avLst/>
          </a:prstGeom>
          <a:noFill/>
        </p:spPr>
        <p:txBody>
          <a:bodyPr>
            <a:spAutoFit/>
          </a:bodyPr>
          <a:lstStyle/>
          <a:p>
            <a:pPr algn="ctr">
              <a:defRPr/>
            </a:pPr>
            <a:r>
              <a:rPr lang="en-US" sz="2800" b="1" u="dbl" dirty="0">
                <a:solidFill>
                  <a:srgbClr val="C00000"/>
                </a:solidFill>
                <a:latin typeface="Arial" pitchFamily="34" charset="0"/>
              </a:rPr>
              <a:t>$6,250</a:t>
            </a:r>
          </a:p>
        </p:txBody>
      </p:sp>
      <p:sp>
        <p:nvSpPr>
          <p:cNvPr id="42" name="TextBox 41"/>
          <p:cNvSpPr txBox="1">
            <a:spLocks noChangeArrowheads="1"/>
          </p:cNvSpPr>
          <p:nvPr/>
        </p:nvSpPr>
        <p:spPr bwMode="auto">
          <a:xfrm>
            <a:off x="838200" y="1428750"/>
            <a:ext cx="2743200" cy="523875"/>
          </a:xfrm>
          <a:prstGeom prst="rect">
            <a:avLst/>
          </a:prstGeom>
          <a:solidFill>
            <a:schemeClr val="bg1"/>
          </a:solidFill>
          <a:ln w="9525">
            <a:noFill/>
            <a:miter lim="800000"/>
            <a:headEnd/>
            <a:tailEnd/>
          </a:ln>
        </p:spPr>
        <p:txBody>
          <a:bodyPr>
            <a:spAutoFit/>
          </a:bodyPr>
          <a:lstStyle/>
          <a:p>
            <a:r>
              <a:rPr lang="en-US" sz="2800" b="1"/>
              <a:t>ASSETS</a:t>
            </a:r>
          </a:p>
        </p:txBody>
      </p:sp>
      <p:sp>
        <p:nvSpPr>
          <p:cNvPr id="43" name="TextBox 42"/>
          <p:cNvSpPr txBox="1">
            <a:spLocks noChangeArrowheads="1"/>
          </p:cNvSpPr>
          <p:nvPr/>
        </p:nvSpPr>
        <p:spPr bwMode="auto">
          <a:xfrm>
            <a:off x="838200" y="3514725"/>
            <a:ext cx="2743200" cy="523875"/>
          </a:xfrm>
          <a:prstGeom prst="rect">
            <a:avLst/>
          </a:prstGeom>
          <a:solidFill>
            <a:schemeClr val="bg1"/>
          </a:solidFill>
          <a:ln w="9525">
            <a:noFill/>
            <a:miter lim="800000"/>
            <a:headEnd/>
            <a:tailEnd/>
          </a:ln>
        </p:spPr>
        <p:txBody>
          <a:bodyPr>
            <a:spAutoFit/>
          </a:bodyPr>
          <a:lstStyle/>
          <a:p>
            <a:r>
              <a:rPr lang="en-US" sz="2800" b="1"/>
              <a:t>LIABILITIES</a:t>
            </a:r>
          </a:p>
        </p:txBody>
      </p:sp>
      <p:sp>
        <p:nvSpPr>
          <p:cNvPr id="44" name="TextBox 43"/>
          <p:cNvSpPr txBox="1">
            <a:spLocks noChangeArrowheads="1"/>
          </p:cNvSpPr>
          <p:nvPr/>
        </p:nvSpPr>
        <p:spPr bwMode="auto">
          <a:xfrm>
            <a:off x="762000" y="5648325"/>
            <a:ext cx="2743200" cy="523875"/>
          </a:xfrm>
          <a:prstGeom prst="rect">
            <a:avLst/>
          </a:prstGeom>
          <a:solidFill>
            <a:schemeClr val="bg1"/>
          </a:solidFill>
          <a:ln w="9525">
            <a:noFill/>
            <a:miter lim="800000"/>
            <a:headEnd/>
            <a:tailEnd/>
          </a:ln>
        </p:spPr>
        <p:txBody>
          <a:bodyPr>
            <a:spAutoFit/>
          </a:bodyPr>
          <a:lstStyle/>
          <a:p>
            <a:r>
              <a:rPr lang="en-US" sz="2800" b="1"/>
              <a:t>EQUITY</a:t>
            </a:r>
          </a:p>
        </p:txBody>
      </p:sp>
      <p:sp>
        <p:nvSpPr>
          <p:cNvPr id="45" name="Rectangle 2"/>
          <p:cNvSpPr txBox="1">
            <a:spLocks noChangeArrowheads="1"/>
          </p:cNvSpPr>
          <p:nvPr/>
        </p:nvSpPr>
        <p:spPr>
          <a:xfrm>
            <a:off x="762000" y="533400"/>
            <a:ext cx="7772400" cy="762000"/>
          </a:xfrm>
          <a:prstGeom prst="rect">
            <a:avLst/>
          </a:prstGeom>
          <a:noFill/>
        </p:spPr>
        <p:txBody>
          <a:bodyPr anchor="ctr">
            <a:normAutofit/>
          </a:bodyPr>
          <a:lstStyle/>
          <a:p>
            <a:pPr algn="ctr" fontAlgn="auto">
              <a:spcAft>
                <a:spcPts val="0"/>
              </a:spcAft>
              <a:defRPr/>
            </a:pPr>
            <a:r>
              <a:rPr lang="en-US" sz="3600" dirty="0">
                <a:latin typeface="+mj-lt"/>
                <a:ea typeface="+mj-ea"/>
                <a:cs typeface="+mj-cs"/>
              </a:rPr>
              <a:t>Balance Sheet</a:t>
            </a:r>
          </a:p>
        </p:txBody>
      </p:sp>
      <p:sp>
        <p:nvSpPr>
          <p:cNvPr id="47" name="TextBox 46"/>
          <p:cNvSpPr txBox="1"/>
          <p:nvPr/>
        </p:nvSpPr>
        <p:spPr>
          <a:xfrm>
            <a:off x="838200" y="152400"/>
            <a:ext cx="7467600" cy="457200"/>
          </a:xfrm>
          <a:prstGeom prst="roundRect">
            <a:avLst/>
          </a:prstGeom>
          <a:solidFill>
            <a:srgbClr val="E5E5FF"/>
          </a:solidFill>
          <a:ln>
            <a:solidFill>
              <a:schemeClr val="accent1"/>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spAutoFit/>
          </a:bodyPr>
          <a:lstStyle/>
          <a:p>
            <a:pPr fontAlgn="auto">
              <a:spcAft>
                <a:spcPts val="0"/>
              </a:spcAft>
              <a:defRPr/>
            </a:pPr>
            <a:r>
              <a:rPr lang="en-US" sz="2000" b="1" dirty="0"/>
              <a:t>S1-6 (Req. 1) Critical Thinking: Developing a Balance Sheet</a:t>
            </a:r>
          </a:p>
        </p:txBody>
      </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Effect transition="in" filter="fade">
                                      <p:cBhvr>
                                        <p:cTn id="65" dur="500"/>
                                        <p:tgtEl>
                                          <p:spTgt spid="2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500" fill="hold"/>
                                        <p:tgtEl>
                                          <p:spTgt spid="31"/>
                                        </p:tgtEl>
                                        <p:attrNameLst>
                                          <p:attrName>ppt_w</p:attrName>
                                        </p:attrNameLst>
                                      </p:cBhvr>
                                      <p:tavLst>
                                        <p:tav tm="0">
                                          <p:val>
                                            <p:fltVal val="0"/>
                                          </p:val>
                                        </p:tav>
                                        <p:tav tm="100000">
                                          <p:val>
                                            <p:strVal val="#ppt_w"/>
                                          </p:val>
                                        </p:tav>
                                      </p:tavLst>
                                    </p:anim>
                                    <p:anim calcmode="lin" valueType="num">
                                      <p:cBhvr>
                                        <p:cTn id="71" dur="500" fill="hold"/>
                                        <p:tgtEl>
                                          <p:spTgt spid="31"/>
                                        </p:tgtEl>
                                        <p:attrNameLst>
                                          <p:attrName>ppt_h</p:attrName>
                                        </p:attrNameLst>
                                      </p:cBhvr>
                                      <p:tavLst>
                                        <p:tav tm="0">
                                          <p:val>
                                            <p:fltVal val="0"/>
                                          </p:val>
                                        </p:tav>
                                        <p:tav tm="100000">
                                          <p:val>
                                            <p:strVal val="#ppt_h"/>
                                          </p:val>
                                        </p:tav>
                                      </p:tavLst>
                                    </p:anim>
                                    <p:animEffect transition="in" filter="fade">
                                      <p:cBhvr>
                                        <p:cTn id="72" dur="500"/>
                                        <p:tgtEl>
                                          <p:spTgt spid="3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p:cTn id="91" dur="500" fill="hold"/>
                                        <p:tgtEl>
                                          <p:spTgt spid="32"/>
                                        </p:tgtEl>
                                        <p:attrNameLst>
                                          <p:attrName>ppt_w</p:attrName>
                                        </p:attrNameLst>
                                      </p:cBhvr>
                                      <p:tavLst>
                                        <p:tav tm="0">
                                          <p:val>
                                            <p:fltVal val="0"/>
                                          </p:val>
                                        </p:tav>
                                        <p:tav tm="100000">
                                          <p:val>
                                            <p:strVal val="#ppt_w"/>
                                          </p:val>
                                        </p:tav>
                                      </p:tavLst>
                                    </p:anim>
                                    <p:anim calcmode="lin" valueType="num">
                                      <p:cBhvr>
                                        <p:cTn id="92" dur="500" fill="hold"/>
                                        <p:tgtEl>
                                          <p:spTgt spid="32"/>
                                        </p:tgtEl>
                                        <p:attrNameLst>
                                          <p:attrName>ppt_h</p:attrName>
                                        </p:attrNameLst>
                                      </p:cBhvr>
                                      <p:tavLst>
                                        <p:tav tm="0">
                                          <p:val>
                                            <p:fltVal val="0"/>
                                          </p:val>
                                        </p:tav>
                                        <p:tav tm="100000">
                                          <p:val>
                                            <p:strVal val="#ppt_h"/>
                                          </p:val>
                                        </p:tav>
                                      </p:tavLst>
                                    </p:anim>
                                    <p:animEffect transition="in" filter="fade">
                                      <p:cBhvr>
                                        <p:cTn id="93" dur="500"/>
                                        <p:tgtEl>
                                          <p:spTgt spid="3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p:cTn id="98" dur="500" fill="hold"/>
                                        <p:tgtEl>
                                          <p:spTgt spid="19"/>
                                        </p:tgtEl>
                                        <p:attrNameLst>
                                          <p:attrName>ppt_w</p:attrName>
                                        </p:attrNameLst>
                                      </p:cBhvr>
                                      <p:tavLst>
                                        <p:tav tm="0">
                                          <p:val>
                                            <p:fltVal val="0"/>
                                          </p:val>
                                        </p:tav>
                                        <p:tav tm="100000">
                                          <p:val>
                                            <p:strVal val="#ppt_w"/>
                                          </p:val>
                                        </p:tav>
                                      </p:tavLst>
                                    </p:anim>
                                    <p:anim calcmode="lin" valueType="num">
                                      <p:cBhvr>
                                        <p:cTn id="99" dur="500" fill="hold"/>
                                        <p:tgtEl>
                                          <p:spTgt spid="19"/>
                                        </p:tgtEl>
                                        <p:attrNameLst>
                                          <p:attrName>ppt_h</p:attrName>
                                        </p:attrNameLst>
                                      </p:cBhvr>
                                      <p:tavLst>
                                        <p:tav tm="0">
                                          <p:val>
                                            <p:fltVal val="0"/>
                                          </p:val>
                                        </p:tav>
                                        <p:tav tm="100000">
                                          <p:val>
                                            <p:strVal val="#ppt_h"/>
                                          </p:val>
                                        </p:tav>
                                      </p:tavLst>
                                    </p:anim>
                                    <p:animEffect transition="in" filter="fade">
                                      <p:cBhvr>
                                        <p:cTn id="100" dur="500"/>
                                        <p:tgtEl>
                                          <p:spTgt spid="1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500" fill="hold"/>
                                        <p:tgtEl>
                                          <p:spTgt spid="33"/>
                                        </p:tgtEl>
                                        <p:attrNameLst>
                                          <p:attrName>ppt_w</p:attrName>
                                        </p:attrNameLst>
                                      </p:cBhvr>
                                      <p:tavLst>
                                        <p:tav tm="0">
                                          <p:val>
                                            <p:fltVal val="0"/>
                                          </p:val>
                                        </p:tav>
                                        <p:tav tm="100000">
                                          <p:val>
                                            <p:strVal val="#ppt_w"/>
                                          </p:val>
                                        </p:tav>
                                      </p:tavLst>
                                    </p:anim>
                                    <p:anim calcmode="lin" valueType="num">
                                      <p:cBhvr>
                                        <p:cTn id="113" dur="500" fill="hold"/>
                                        <p:tgtEl>
                                          <p:spTgt spid="33"/>
                                        </p:tgtEl>
                                        <p:attrNameLst>
                                          <p:attrName>ppt_h</p:attrName>
                                        </p:attrNameLst>
                                      </p:cBhvr>
                                      <p:tavLst>
                                        <p:tav tm="0">
                                          <p:val>
                                            <p:fltVal val="0"/>
                                          </p:val>
                                        </p:tav>
                                        <p:tav tm="100000">
                                          <p:val>
                                            <p:strVal val="#ppt_h"/>
                                          </p:val>
                                        </p:tav>
                                      </p:tavLst>
                                    </p:anim>
                                    <p:animEffect transition="in" filter="fade">
                                      <p:cBhvr>
                                        <p:cTn id="114" dur="500"/>
                                        <p:tgtEl>
                                          <p:spTgt spid="33"/>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p:cTn id="119" dur="500" fill="hold"/>
                                        <p:tgtEl>
                                          <p:spTgt spid="12"/>
                                        </p:tgtEl>
                                        <p:attrNameLst>
                                          <p:attrName>ppt_w</p:attrName>
                                        </p:attrNameLst>
                                      </p:cBhvr>
                                      <p:tavLst>
                                        <p:tav tm="0">
                                          <p:val>
                                            <p:fltVal val="0"/>
                                          </p:val>
                                        </p:tav>
                                        <p:tav tm="100000">
                                          <p:val>
                                            <p:strVal val="#ppt_w"/>
                                          </p:val>
                                        </p:tav>
                                      </p:tavLst>
                                    </p:anim>
                                    <p:anim calcmode="lin" valueType="num">
                                      <p:cBhvr>
                                        <p:cTn id="120" dur="500" fill="hold"/>
                                        <p:tgtEl>
                                          <p:spTgt spid="12"/>
                                        </p:tgtEl>
                                        <p:attrNameLst>
                                          <p:attrName>ppt_h</p:attrName>
                                        </p:attrNameLst>
                                      </p:cBhvr>
                                      <p:tavLst>
                                        <p:tav tm="0">
                                          <p:val>
                                            <p:fltVal val="0"/>
                                          </p:val>
                                        </p:tav>
                                        <p:tav tm="100000">
                                          <p:val>
                                            <p:strVal val="#ppt_h"/>
                                          </p:val>
                                        </p:tav>
                                      </p:tavLst>
                                    </p:anim>
                                    <p:animEffect transition="in" filter="fade">
                                      <p:cBhvr>
                                        <p:cTn id="121" dur="500"/>
                                        <p:tgtEl>
                                          <p:spTgt spid="12"/>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500" fill="hold"/>
                                        <p:tgtEl>
                                          <p:spTgt spid="20"/>
                                        </p:tgtEl>
                                        <p:attrNameLst>
                                          <p:attrName>ppt_w</p:attrName>
                                        </p:attrNameLst>
                                      </p:cBhvr>
                                      <p:tavLst>
                                        <p:tav tm="0">
                                          <p:val>
                                            <p:fltVal val="0"/>
                                          </p:val>
                                        </p:tav>
                                        <p:tav tm="100000">
                                          <p:val>
                                            <p:strVal val="#ppt_w"/>
                                          </p:val>
                                        </p:tav>
                                      </p:tavLst>
                                    </p:anim>
                                    <p:anim calcmode="lin" valueType="num">
                                      <p:cBhvr>
                                        <p:cTn id="125" dur="500" fill="hold"/>
                                        <p:tgtEl>
                                          <p:spTgt spid="20"/>
                                        </p:tgtEl>
                                        <p:attrNameLst>
                                          <p:attrName>ppt_h</p:attrName>
                                        </p:attrNameLst>
                                      </p:cBhvr>
                                      <p:tavLst>
                                        <p:tav tm="0">
                                          <p:val>
                                            <p:fltVal val="0"/>
                                          </p:val>
                                        </p:tav>
                                        <p:tav tm="100000">
                                          <p:val>
                                            <p:strVal val="#ppt_h"/>
                                          </p:val>
                                        </p:tav>
                                      </p:tavLst>
                                    </p:anim>
                                    <p:animEffect transition="in" filter="fade">
                                      <p:cBhvr>
                                        <p:cTn id="126" dur="500"/>
                                        <p:tgtEl>
                                          <p:spTgt spid="20"/>
                                        </p:tgtEl>
                                      </p:cBhvr>
                                    </p:animEffect>
                                  </p:childTnLst>
                                </p:cTn>
                              </p:par>
                              <p:par>
                                <p:cTn id="127" presetID="53" presetClass="entr" presetSubtype="0" fill="hold" grpId="0" nodeType="with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p:cTn id="129" dur="500" fill="hold"/>
                                        <p:tgtEl>
                                          <p:spTgt spid="21"/>
                                        </p:tgtEl>
                                        <p:attrNameLst>
                                          <p:attrName>ppt_w</p:attrName>
                                        </p:attrNameLst>
                                      </p:cBhvr>
                                      <p:tavLst>
                                        <p:tav tm="0">
                                          <p:val>
                                            <p:fltVal val="0"/>
                                          </p:val>
                                        </p:tav>
                                        <p:tav tm="100000">
                                          <p:val>
                                            <p:strVal val="#ppt_w"/>
                                          </p:val>
                                        </p:tav>
                                      </p:tavLst>
                                    </p:anim>
                                    <p:anim calcmode="lin" valueType="num">
                                      <p:cBhvr>
                                        <p:cTn id="130" dur="500" fill="hold"/>
                                        <p:tgtEl>
                                          <p:spTgt spid="21"/>
                                        </p:tgtEl>
                                        <p:attrNameLst>
                                          <p:attrName>ppt_h</p:attrName>
                                        </p:attrNameLst>
                                      </p:cBhvr>
                                      <p:tavLst>
                                        <p:tav tm="0">
                                          <p:val>
                                            <p:fltVal val="0"/>
                                          </p:val>
                                        </p:tav>
                                        <p:tav tm="100000">
                                          <p:val>
                                            <p:strVal val="#ppt_h"/>
                                          </p:val>
                                        </p:tav>
                                      </p:tavLst>
                                    </p:anim>
                                    <p:animEffect transition="in" filter="fade">
                                      <p:cBhvr>
                                        <p:cTn id="131" dur="500"/>
                                        <p:tgtEl>
                                          <p:spTgt spid="21"/>
                                        </p:tgtEl>
                                      </p:cBhvr>
                                    </p:animEffect>
                                  </p:childTnLst>
                                </p:cTn>
                              </p:par>
                              <p:par>
                                <p:cTn id="132" presetID="53" presetClass="entr" presetSubtype="0" fill="hold" grpId="0" nodeType="withEffect">
                                  <p:stCondLst>
                                    <p:cond delay="0"/>
                                  </p:stCondLst>
                                  <p:childTnLst>
                                    <p:set>
                                      <p:cBhvr>
                                        <p:cTn id="133" dur="1" fill="hold">
                                          <p:stCondLst>
                                            <p:cond delay="0"/>
                                          </p:stCondLst>
                                        </p:cTn>
                                        <p:tgtEl>
                                          <p:spTgt spid="25"/>
                                        </p:tgtEl>
                                        <p:attrNameLst>
                                          <p:attrName>style.visibility</p:attrName>
                                        </p:attrNameLst>
                                      </p:cBhvr>
                                      <p:to>
                                        <p:strVal val="visible"/>
                                      </p:to>
                                    </p:set>
                                    <p:anim calcmode="lin" valueType="num">
                                      <p:cBhvr>
                                        <p:cTn id="134" dur="500" fill="hold"/>
                                        <p:tgtEl>
                                          <p:spTgt spid="25"/>
                                        </p:tgtEl>
                                        <p:attrNameLst>
                                          <p:attrName>ppt_w</p:attrName>
                                        </p:attrNameLst>
                                      </p:cBhvr>
                                      <p:tavLst>
                                        <p:tav tm="0">
                                          <p:val>
                                            <p:fltVal val="0"/>
                                          </p:val>
                                        </p:tav>
                                        <p:tav tm="100000">
                                          <p:val>
                                            <p:strVal val="#ppt_w"/>
                                          </p:val>
                                        </p:tav>
                                      </p:tavLst>
                                    </p:anim>
                                    <p:anim calcmode="lin" valueType="num">
                                      <p:cBhvr>
                                        <p:cTn id="135" dur="500" fill="hold"/>
                                        <p:tgtEl>
                                          <p:spTgt spid="25"/>
                                        </p:tgtEl>
                                        <p:attrNameLst>
                                          <p:attrName>ppt_h</p:attrName>
                                        </p:attrNameLst>
                                      </p:cBhvr>
                                      <p:tavLst>
                                        <p:tav tm="0">
                                          <p:val>
                                            <p:fltVal val="0"/>
                                          </p:val>
                                        </p:tav>
                                        <p:tav tm="100000">
                                          <p:val>
                                            <p:strVal val="#ppt_h"/>
                                          </p:val>
                                        </p:tav>
                                      </p:tavLst>
                                    </p:anim>
                                    <p:animEffect transition="in" filter="fade">
                                      <p:cBhvr>
                                        <p:cTn id="136" dur="500"/>
                                        <p:tgtEl>
                                          <p:spTgt spid="25"/>
                                        </p:tgtEl>
                                      </p:cBhvr>
                                    </p:animEffect>
                                  </p:childTnLst>
                                </p:cTn>
                              </p:par>
                              <p:par>
                                <p:cTn id="137" presetID="53" presetClass="entr" presetSubtype="0" fill="hold" grpId="0" nodeType="withEffect">
                                  <p:stCondLst>
                                    <p:cond delay="0"/>
                                  </p:stCondLst>
                                  <p:childTnLst>
                                    <p:set>
                                      <p:cBhvr>
                                        <p:cTn id="138" dur="1" fill="hold">
                                          <p:stCondLst>
                                            <p:cond delay="0"/>
                                          </p:stCondLst>
                                        </p:cTn>
                                        <p:tgtEl>
                                          <p:spTgt spid="26"/>
                                        </p:tgtEl>
                                        <p:attrNameLst>
                                          <p:attrName>style.visibility</p:attrName>
                                        </p:attrNameLst>
                                      </p:cBhvr>
                                      <p:to>
                                        <p:strVal val="visible"/>
                                      </p:to>
                                    </p:set>
                                    <p:anim calcmode="lin" valueType="num">
                                      <p:cBhvr>
                                        <p:cTn id="139" dur="500" fill="hold"/>
                                        <p:tgtEl>
                                          <p:spTgt spid="26"/>
                                        </p:tgtEl>
                                        <p:attrNameLst>
                                          <p:attrName>ppt_w</p:attrName>
                                        </p:attrNameLst>
                                      </p:cBhvr>
                                      <p:tavLst>
                                        <p:tav tm="0">
                                          <p:val>
                                            <p:fltVal val="0"/>
                                          </p:val>
                                        </p:tav>
                                        <p:tav tm="100000">
                                          <p:val>
                                            <p:strVal val="#ppt_w"/>
                                          </p:val>
                                        </p:tav>
                                      </p:tavLst>
                                    </p:anim>
                                    <p:anim calcmode="lin" valueType="num">
                                      <p:cBhvr>
                                        <p:cTn id="140" dur="500" fill="hold"/>
                                        <p:tgtEl>
                                          <p:spTgt spid="26"/>
                                        </p:tgtEl>
                                        <p:attrNameLst>
                                          <p:attrName>ppt_h</p:attrName>
                                        </p:attrNameLst>
                                      </p:cBhvr>
                                      <p:tavLst>
                                        <p:tav tm="0">
                                          <p:val>
                                            <p:fltVal val="0"/>
                                          </p:val>
                                        </p:tav>
                                        <p:tav tm="100000">
                                          <p:val>
                                            <p:strVal val="#ppt_h"/>
                                          </p:val>
                                        </p:tav>
                                      </p:tavLst>
                                    </p:anim>
                                    <p:animEffect transition="in" filter="fade">
                                      <p:cBhvr>
                                        <p:cTn id="141" dur="500"/>
                                        <p:tgtEl>
                                          <p:spTgt spid="26"/>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27"/>
                                        </p:tgtEl>
                                        <p:attrNameLst>
                                          <p:attrName>style.visibility</p:attrName>
                                        </p:attrNameLst>
                                      </p:cBhvr>
                                      <p:to>
                                        <p:strVal val="visible"/>
                                      </p:to>
                                    </p:set>
                                    <p:anim calcmode="lin" valueType="num">
                                      <p:cBhvr>
                                        <p:cTn id="144" dur="500" fill="hold"/>
                                        <p:tgtEl>
                                          <p:spTgt spid="27"/>
                                        </p:tgtEl>
                                        <p:attrNameLst>
                                          <p:attrName>ppt_w</p:attrName>
                                        </p:attrNameLst>
                                      </p:cBhvr>
                                      <p:tavLst>
                                        <p:tav tm="0">
                                          <p:val>
                                            <p:fltVal val="0"/>
                                          </p:val>
                                        </p:tav>
                                        <p:tav tm="100000">
                                          <p:val>
                                            <p:strVal val="#ppt_w"/>
                                          </p:val>
                                        </p:tav>
                                      </p:tavLst>
                                    </p:anim>
                                    <p:anim calcmode="lin" valueType="num">
                                      <p:cBhvr>
                                        <p:cTn id="145" dur="500" fill="hold"/>
                                        <p:tgtEl>
                                          <p:spTgt spid="27"/>
                                        </p:tgtEl>
                                        <p:attrNameLst>
                                          <p:attrName>ppt_h</p:attrName>
                                        </p:attrNameLst>
                                      </p:cBhvr>
                                      <p:tavLst>
                                        <p:tav tm="0">
                                          <p:val>
                                            <p:fltVal val="0"/>
                                          </p:val>
                                        </p:tav>
                                        <p:tav tm="100000">
                                          <p:val>
                                            <p:strVal val="#ppt_h"/>
                                          </p:val>
                                        </p:tav>
                                      </p:tavLst>
                                    </p:anim>
                                    <p:animEffect transition="in" filter="fade">
                                      <p:cBhvr>
                                        <p:cTn id="146" dur="500"/>
                                        <p:tgtEl>
                                          <p:spTgt spid="27"/>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0"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0" fill="hold" grpId="0" nodeType="withEffect">
                                  <p:stCondLst>
                                    <p:cond delay="0"/>
                                  </p:stCondLst>
                                  <p:childTnLst>
                                    <p:set>
                                      <p:cBhvr>
                                        <p:cTn id="158" dur="1" fill="hold">
                                          <p:stCondLst>
                                            <p:cond delay="0"/>
                                          </p:stCondLst>
                                        </p:cTn>
                                        <p:tgtEl>
                                          <p:spTgt spid="34"/>
                                        </p:tgtEl>
                                        <p:attrNameLst>
                                          <p:attrName>style.visibility</p:attrName>
                                        </p:attrNameLst>
                                      </p:cBhvr>
                                      <p:to>
                                        <p:strVal val="visible"/>
                                      </p:to>
                                    </p:set>
                                    <p:anim calcmode="lin" valueType="num">
                                      <p:cBhvr>
                                        <p:cTn id="159" dur="500" fill="hold"/>
                                        <p:tgtEl>
                                          <p:spTgt spid="34"/>
                                        </p:tgtEl>
                                        <p:attrNameLst>
                                          <p:attrName>ppt_w</p:attrName>
                                        </p:attrNameLst>
                                      </p:cBhvr>
                                      <p:tavLst>
                                        <p:tav tm="0">
                                          <p:val>
                                            <p:fltVal val="0"/>
                                          </p:val>
                                        </p:tav>
                                        <p:tav tm="100000">
                                          <p:val>
                                            <p:strVal val="#ppt_w"/>
                                          </p:val>
                                        </p:tav>
                                      </p:tavLst>
                                    </p:anim>
                                    <p:anim calcmode="lin" valueType="num">
                                      <p:cBhvr>
                                        <p:cTn id="160" dur="500" fill="hold"/>
                                        <p:tgtEl>
                                          <p:spTgt spid="34"/>
                                        </p:tgtEl>
                                        <p:attrNameLst>
                                          <p:attrName>ppt_h</p:attrName>
                                        </p:attrNameLst>
                                      </p:cBhvr>
                                      <p:tavLst>
                                        <p:tav tm="0">
                                          <p:val>
                                            <p:fltVal val="0"/>
                                          </p:val>
                                        </p:tav>
                                        <p:tav tm="100000">
                                          <p:val>
                                            <p:strVal val="#ppt_h"/>
                                          </p:val>
                                        </p:tav>
                                      </p:tavLst>
                                    </p:anim>
                                    <p:animEffect transition="in" filter="fade">
                                      <p:cBhvr>
                                        <p:cTn id="161" dur="500"/>
                                        <p:tgtEl>
                                          <p:spTgt spid="34"/>
                                        </p:tgtEl>
                                      </p:cBhvr>
                                    </p:animEffect>
                                  </p:childTnLst>
                                </p:cTn>
                              </p:par>
                              <p:par>
                                <p:cTn id="162" presetID="53" presetClass="entr" presetSubtype="0" fill="hold" grpId="0" nodeType="withEffect">
                                  <p:stCondLst>
                                    <p:cond delay="0"/>
                                  </p:stCondLst>
                                  <p:childTnLst>
                                    <p:set>
                                      <p:cBhvr>
                                        <p:cTn id="163" dur="1" fill="hold">
                                          <p:stCondLst>
                                            <p:cond delay="0"/>
                                          </p:stCondLst>
                                        </p:cTn>
                                        <p:tgtEl>
                                          <p:spTgt spid="35"/>
                                        </p:tgtEl>
                                        <p:attrNameLst>
                                          <p:attrName>style.visibility</p:attrName>
                                        </p:attrNameLst>
                                      </p:cBhvr>
                                      <p:to>
                                        <p:strVal val="visible"/>
                                      </p:to>
                                    </p:set>
                                    <p:anim calcmode="lin" valueType="num">
                                      <p:cBhvr>
                                        <p:cTn id="164" dur="500" fill="hold"/>
                                        <p:tgtEl>
                                          <p:spTgt spid="35"/>
                                        </p:tgtEl>
                                        <p:attrNameLst>
                                          <p:attrName>ppt_w</p:attrName>
                                        </p:attrNameLst>
                                      </p:cBhvr>
                                      <p:tavLst>
                                        <p:tav tm="0">
                                          <p:val>
                                            <p:fltVal val="0"/>
                                          </p:val>
                                        </p:tav>
                                        <p:tav tm="100000">
                                          <p:val>
                                            <p:strVal val="#ppt_w"/>
                                          </p:val>
                                        </p:tav>
                                      </p:tavLst>
                                    </p:anim>
                                    <p:anim calcmode="lin" valueType="num">
                                      <p:cBhvr>
                                        <p:cTn id="165" dur="500" fill="hold"/>
                                        <p:tgtEl>
                                          <p:spTgt spid="35"/>
                                        </p:tgtEl>
                                        <p:attrNameLst>
                                          <p:attrName>ppt_h</p:attrName>
                                        </p:attrNameLst>
                                      </p:cBhvr>
                                      <p:tavLst>
                                        <p:tav tm="0">
                                          <p:val>
                                            <p:fltVal val="0"/>
                                          </p:val>
                                        </p:tav>
                                        <p:tav tm="100000">
                                          <p:val>
                                            <p:strVal val="#ppt_h"/>
                                          </p:val>
                                        </p:tav>
                                      </p:tavLst>
                                    </p:anim>
                                    <p:animEffect transition="in" filter="fade">
                                      <p:cBhvr>
                                        <p:cTn id="166" dur="500"/>
                                        <p:tgtEl>
                                          <p:spTgt spid="35"/>
                                        </p:tgtEl>
                                      </p:cBhvr>
                                    </p:animEffect>
                                  </p:childTnLst>
                                </p:cTn>
                              </p:par>
                              <p:par>
                                <p:cTn id="167" presetID="53" presetClass="entr" presetSubtype="0" fill="hold" grpId="0" nodeType="withEffect">
                                  <p:stCondLst>
                                    <p:cond delay="0"/>
                                  </p:stCondLst>
                                  <p:childTnLst>
                                    <p:set>
                                      <p:cBhvr>
                                        <p:cTn id="168" dur="1" fill="hold">
                                          <p:stCondLst>
                                            <p:cond delay="0"/>
                                          </p:stCondLst>
                                        </p:cTn>
                                        <p:tgtEl>
                                          <p:spTgt spid="36"/>
                                        </p:tgtEl>
                                        <p:attrNameLst>
                                          <p:attrName>style.visibility</p:attrName>
                                        </p:attrNameLst>
                                      </p:cBhvr>
                                      <p:to>
                                        <p:strVal val="visible"/>
                                      </p:to>
                                    </p:set>
                                    <p:anim calcmode="lin" valueType="num">
                                      <p:cBhvr>
                                        <p:cTn id="169" dur="500" fill="hold"/>
                                        <p:tgtEl>
                                          <p:spTgt spid="36"/>
                                        </p:tgtEl>
                                        <p:attrNameLst>
                                          <p:attrName>ppt_w</p:attrName>
                                        </p:attrNameLst>
                                      </p:cBhvr>
                                      <p:tavLst>
                                        <p:tav tm="0">
                                          <p:val>
                                            <p:fltVal val="0"/>
                                          </p:val>
                                        </p:tav>
                                        <p:tav tm="100000">
                                          <p:val>
                                            <p:strVal val="#ppt_w"/>
                                          </p:val>
                                        </p:tav>
                                      </p:tavLst>
                                    </p:anim>
                                    <p:anim calcmode="lin" valueType="num">
                                      <p:cBhvr>
                                        <p:cTn id="170" dur="500" fill="hold"/>
                                        <p:tgtEl>
                                          <p:spTgt spid="36"/>
                                        </p:tgtEl>
                                        <p:attrNameLst>
                                          <p:attrName>ppt_h</p:attrName>
                                        </p:attrNameLst>
                                      </p:cBhvr>
                                      <p:tavLst>
                                        <p:tav tm="0">
                                          <p:val>
                                            <p:fltVal val="0"/>
                                          </p:val>
                                        </p:tav>
                                        <p:tav tm="100000">
                                          <p:val>
                                            <p:strVal val="#ppt_h"/>
                                          </p:val>
                                        </p:tav>
                                      </p:tavLst>
                                    </p:anim>
                                    <p:animEffect transition="in" filter="fade">
                                      <p:cBhvr>
                                        <p:cTn id="171" dur="500"/>
                                        <p:tgtEl>
                                          <p:spTgt spid="36"/>
                                        </p:tgtEl>
                                      </p:cBhvr>
                                    </p:animEffect>
                                  </p:childTnLst>
                                </p:cTn>
                              </p:par>
                              <p:par>
                                <p:cTn id="172" presetID="53" presetClass="entr" presetSubtype="0" fill="hold" grpId="0" nodeType="withEffect">
                                  <p:stCondLst>
                                    <p:cond delay="0"/>
                                  </p:stCondLst>
                                  <p:childTnLst>
                                    <p:set>
                                      <p:cBhvr>
                                        <p:cTn id="173" dur="1" fill="hold">
                                          <p:stCondLst>
                                            <p:cond delay="0"/>
                                          </p:stCondLst>
                                        </p:cTn>
                                        <p:tgtEl>
                                          <p:spTgt spid="37"/>
                                        </p:tgtEl>
                                        <p:attrNameLst>
                                          <p:attrName>style.visibility</p:attrName>
                                        </p:attrNameLst>
                                      </p:cBhvr>
                                      <p:to>
                                        <p:strVal val="visible"/>
                                      </p:to>
                                    </p:set>
                                    <p:anim calcmode="lin" valueType="num">
                                      <p:cBhvr>
                                        <p:cTn id="174" dur="500" fill="hold"/>
                                        <p:tgtEl>
                                          <p:spTgt spid="37"/>
                                        </p:tgtEl>
                                        <p:attrNameLst>
                                          <p:attrName>ppt_w</p:attrName>
                                        </p:attrNameLst>
                                      </p:cBhvr>
                                      <p:tavLst>
                                        <p:tav tm="0">
                                          <p:val>
                                            <p:fltVal val="0"/>
                                          </p:val>
                                        </p:tav>
                                        <p:tav tm="100000">
                                          <p:val>
                                            <p:strVal val="#ppt_w"/>
                                          </p:val>
                                        </p:tav>
                                      </p:tavLst>
                                    </p:anim>
                                    <p:anim calcmode="lin" valueType="num">
                                      <p:cBhvr>
                                        <p:cTn id="175" dur="500" fill="hold"/>
                                        <p:tgtEl>
                                          <p:spTgt spid="37"/>
                                        </p:tgtEl>
                                        <p:attrNameLst>
                                          <p:attrName>ppt_h</p:attrName>
                                        </p:attrNameLst>
                                      </p:cBhvr>
                                      <p:tavLst>
                                        <p:tav tm="0">
                                          <p:val>
                                            <p:fltVal val="0"/>
                                          </p:val>
                                        </p:tav>
                                        <p:tav tm="100000">
                                          <p:val>
                                            <p:strVal val="#ppt_h"/>
                                          </p:val>
                                        </p:tav>
                                      </p:tavLst>
                                    </p:anim>
                                    <p:animEffect transition="in" filter="fade">
                                      <p:cBhvr>
                                        <p:cTn id="176" dur="500"/>
                                        <p:tgtEl>
                                          <p:spTgt spid="37"/>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53" presetClass="entr" presetSubtype="0" fill="hold" grpId="0" nodeType="clickEffect">
                                  <p:stCondLst>
                                    <p:cond delay="0"/>
                                  </p:stCondLst>
                                  <p:childTnLst>
                                    <p:set>
                                      <p:cBhvr>
                                        <p:cTn id="180" dur="1" fill="hold">
                                          <p:stCondLst>
                                            <p:cond delay="0"/>
                                          </p:stCondLst>
                                        </p:cTn>
                                        <p:tgtEl>
                                          <p:spTgt spid="10"/>
                                        </p:tgtEl>
                                        <p:attrNameLst>
                                          <p:attrName>style.visibility</p:attrName>
                                        </p:attrNameLst>
                                      </p:cBhvr>
                                      <p:to>
                                        <p:strVal val="visible"/>
                                      </p:to>
                                    </p:set>
                                    <p:anim calcmode="lin" valueType="num">
                                      <p:cBhvr>
                                        <p:cTn id="181" dur="500" fill="hold"/>
                                        <p:tgtEl>
                                          <p:spTgt spid="10"/>
                                        </p:tgtEl>
                                        <p:attrNameLst>
                                          <p:attrName>ppt_w</p:attrName>
                                        </p:attrNameLst>
                                      </p:cBhvr>
                                      <p:tavLst>
                                        <p:tav tm="0">
                                          <p:val>
                                            <p:fltVal val="0"/>
                                          </p:val>
                                        </p:tav>
                                        <p:tav tm="100000">
                                          <p:val>
                                            <p:strVal val="#ppt_w"/>
                                          </p:val>
                                        </p:tav>
                                      </p:tavLst>
                                    </p:anim>
                                    <p:anim calcmode="lin" valueType="num">
                                      <p:cBhvr>
                                        <p:cTn id="182" dur="500" fill="hold"/>
                                        <p:tgtEl>
                                          <p:spTgt spid="10"/>
                                        </p:tgtEl>
                                        <p:attrNameLst>
                                          <p:attrName>ppt_h</p:attrName>
                                        </p:attrNameLst>
                                      </p:cBhvr>
                                      <p:tavLst>
                                        <p:tav tm="0">
                                          <p:val>
                                            <p:fltVal val="0"/>
                                          </p:val>
                                        </p:tav>
                                        <p:tav tm="100000">
                                          <p:val>
                                            <p:strVal val="#ppt_h"/>
                                          </p:val>
                                        </p:tav>
                                      </p:tavLst>
                                    </p:anim>
                                    <p:animEffect transition="in" filter="fade">
                                      <p:cBhvr>
                                        <p:cTn id="183" dur="500"/>
                                        <p:tgtEl>
                                          <p:spTgt spid="10"/>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53" presetClass="entr" presetSubtype="0" fill="hold" grpId="0" nodeType="clickEffect">
                                  <p:stCondLst>
                                    <p:cond delay="0"/>
                                  </p:stCondLst>
                                  <p:childTnLst>
                                    <p:set>
                                      <p:cBhvr>
                                        <p:cTn id="187" dur="1" fill="hold">
                                          <p:stCondLst>
                                            <p:cond delay="0"/>
                                          </p:stCondLst>
                                        </p:cTn>
                                        <p:tgtEl>
                                          <p:spTgt spid="30"/>
                                        </p:tgtEl>
                                        <p:attrNameLst>
                                          <p:attrName>style.visibility</p:attrName>
                                        </p:attrNameLst>
                                      </p:cBhvr>
                                      <p:to>
                                        <p:strVal val="visible"/>
                                      </p:to>
                                    </p:set>
                                    <p:anim calcmode="lin" valueType="num">
                                      <p:cBhvr>
                                        <p:cTn id="188" dur="500" fill="hold"/>
                                        <p:tgtEl>
                                          <p:spTgt spid="30"/>
                                        </p:tgtEl>
                                        <p:attrNameLst>
                                          <p:attrName>ppt_w</p:attrName>
                                        </p:attrNameLst>
                                      </p:cBhvr>
                                      <p:tavLst>
                                        <p:tav tm="0">
                                          <p:val>
                                            <p:fltVal val="0"/>
                                          </p:val>
                                        </p:tav>
                                        <p:tav tm="100000">
                                          <p:val>
                                            <p:strVal val="#ppt_w"/>
                                          </p:val>
                                        </p:tav>
                                      </p:tavLst>
                                    </p:anim>
                                    <p:anim calcmode="lin" valueType="num">
                                      <p:cBhvr>
                                        <p:cTn id="189" dur="500" fill="hold"/>
                                        <p:tgtEl>
                                          <p:spTgt spid="30"/>
                                        </p:tgtEl>
                                        <p:attrNameLst>
                                          <p:attrName>ppt_h</p:attrName>
                                        </p:attrNameLst>
                                      </p:cBhvr>
                                      <p:tavLst>
                                        <p:tav tm="0">
                                          <p:val>
                                            <p:fltVal val="0"/>
                                          </p:val>
                                        </p:tav>
                                        <p:tav tm="100000">
                                          <p:val>
                                            <p:strVal val="#ppt_h"/>
                                          </p:val>
                                        </p:tav>
                                      </p:tavLst>
                                    </p:anim>
                                    <p:animEffect transition="in" filter="fade">
                                      <p:cBhvr>
                                        <p:cTn id="190" dur="500"/>
                                        <p:tgtEl>
                                          <p:spTgt spid="30"/>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53" presetClass="entr" presetSubtype="0" fill="hold" grpId="0" nodeType="clickEffect">
                                  <p:stCondLst>
                                    <p:cond delay="0"/>
                                  </p:stCondLst>
                                  <p:childTnLst>
                                    <p:set>
                                      <p:cBhvr>
                                        <p:cTn id="194" dur="1" fill="hold">
                                          <p:stCondLst>
                                            <p:cond delay="0"/>
                                          </p:stCondLst>
                                        </p:cTn>
                                        <p:tgtEl>
                                          <p:spTgt spid="38"/>
                                        </p:tgtEl>
                                        <p:attrNameLst>
                                          <p:attrName>style.visibility</p:attrName>
                                        </p:attrNameLst>
                                      </p:cBhvr>
                                      <p:to>
                                        <p:strVal val="visible"/>
                                      </p:to>
                                    </p:set>
                                    <p:anim calcmode="lin" valueType="num">
                                      <p:cBhvr>
                                        <p:cTn id="195" dur="500" fill="hold"/>
                                        <p:tgtEl>
                                          <p:spTgt spid="38"/>
                                        </p:tgtEl>
                                        <p:attrNameLst>
                                          <p:attrName>ppt_w</p:attrName>
                                        </p:attrNameLst>
                                      </p:cBhvr>
                                      <p:tavLst>
                                        <p:tav tm="0">
                                          <p:val>
                                            <p:fltVal val="0"/>
                                          </p:val>
                                        </p:tav>
                                        <p:tav tm="100000">
                                          <p:val>
                                            <p:strVal val="#ppt_w"/>
                                          </p:val>
                                        </p:tav>
                                      </p:tavLst>
                                    </p:anim>
                                    <p:anim calcmode="lin" valueType="num">
                                      <p:cBhvr>
                                        <p:cTn id="196" dur="500" fill="hold"/>
                                        <p:tgtEl>
                                          <p:spTgt spid="38"/>
                                        </p:tgtEl>
                                        <p:attrNameLst>
                                          <p:attrName>ppt_h</p:attrName>
                                        </p:attrNameLst>
                                      </p:cBhvr>
                                      <p:tavLst>
                                        <p:tav tm="0">
                                          <p:val>
                                            <p:fltVal val="0"/>
                                          </p:val>
                                        </p:tav>
                                        <p:tav tm="100000">
                                          <p:val>
                                            <p:strVal val="#ppt_h"/>
                                          </p:val>
                                        </p:tav>
                                      </p:tavLst>
                                    </p:anim>
                                    <p:animEffect transition="in" filter="fade">
                                      <p:cBhvr>
                                        <p:cTn id="197" dur="500"/>
                                        <p:tgtEl>
                                          <p:spTgt spid="38"/>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53" presetClass="entr" presetSubtype="0" fill="hold" grpId="0" nodeType="clickEffect">
                                  <p:stCondLst>
                                    <p:cond delay="0"/>
                                  </p:stCondLst>
                                  <p:childTnLst>
                                    <p:set>
                                      <p:cBhvr>
                                        <p:cTn id="201" dur="1" fill="hold">
                                          <p:stCondLst>
                                            <p:cond delay="0"/>
                                          </p:stCondLst>
                                        </p:cTn>
                                        <p:tgtEl>
                                          <p:spTgt spid="39"/>
                                        </p:tgtEl>
                                        <p:attrNameLst>
                                          <p:attrName>style.visibility</p:attrName>
                                        </p:attrNameLst>
                                      </p:cBhvr>
                                      <p:to>
                                        <p:strVal val="visible"/>
                                      </p:to>
                                    </p:set>
                                    <p:anim calcmode="lin" valueType="num">
                                      <p:cBhvr>
                                        <p:cTn id="202" dur="500" fill="hold"/>
                                        <p:tgtEl>
                                          <p:spTgt spid="39"/>
                                        </p:tgtEl>
                                        <p:attrNameLst>
                                          <p:attrName>ppt_w</p:attrName>
                                        </p:attrNameLst>
                                      </p:cBhvr>
                                      <p:tavLst>
                                        <p:tav tm="0">
                                          <p:val>
                                            <p:fltVal val="0"/>
                                          </p:val>
                                        </p:tav>
                                        <p:tav tm="100000">
                                          <p:val>
                                            <p:strVal val="#ppt_w"/>
                                          </p:val>
                                        </p:tav>
                                      </p:tavLst>
                                    </p:anim>
                                    <p:anim calcmode="lin" valueType="num">
                                      <p:cBhvr>
                                        <p:cTn id="203" dur="500" fill="hold"/>
                                        <p:tgtEl>
                                          <p:spTgt spid="39"/>
                                        </p:tgtEl>
                                        <p:attrNameLst>
                                          <p:attrName>ppt_h</p:attrName>
                                        </p:attrNameLst>
                                      </p:cBhvr>
                                      <p:tavLst>
                                        <p:tav tm="0">
                                          <p:val>
                                            <p:fltVal val="0"/>
                                          </p:val>
                                        </p:tav>
                                        <p:tav tm="100000">
                                          <p:val>
                                            <p:strVal val="#ppt_h"/>
                                          </p:val>
                                        </p:tav>
                                      </p:tavLst>
                                    </p:anim>
                                    <p:animEffect transition="in" filter="fade">
                                      <p:cBhvr>
                                        <p:cTn id="204" dur="500"/>
                                        <p:tgtEl>
                                          <p:spTgt spid="39"/>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53" presetClass="entr" presetSubtype="0" fill="hold" grpId="0" nodeType="clickEffect">
                                  <p:stCondLst>
                                    <p:cond delay="0"/>
                                  </p:stCondLst>
                                  <p:childTnLst>
                                    <p:set>
                                      <p:cBhvr>
                                        <p:cTn id="208" dur="1" fill="hold">
                                          <p:stCondLst>
                                            <p:cond delay="0"/>
                                          </p:stCondLst>
                                        </p:cTn>
                                        <p:tgtEl>
                                          <p:spTgt spid="40"/>
                                        </p:tgtEl>
                                        <p:attrNameLst>
                                          <p:attrName>style.visibility</p:attrName>
                                        </p:attrNameLst>
                                      </p:cBhvr>
                                      <p:to>
                                        <p:strVal val="visible"/>
                                      </p:to>
                                    </p:set>
                                    <p:anim calcmode="lin" valueType="num">
                                      <p:cBhvr>
                                        <p:cTn id="209" dur="500" fill="hold"/>
                                        <p:tgtEl>
                                          <p:spTgt spid="40"/>
                                        </p:tgtEl>
                                        <p:attrNameLst>
                                          <p:attrName>ppt_w</p:attrName>
                                        </p:attrNameLst>
                                      </p:cBhvr>
                                      <p:tavLst>
                                        <p:tav tm="0">
                                          <p:val>
                                            <p:fltVal val="0"/>
                                          </p:val>
                                        </p:tav>
                                        <p:tav tm="100000">
                                          <p:val>
                                            <p:strVal val="#ppt_w"/>
                                          </p:val>
                                        </p:tav>
                                      </p:tavLst>
                                    </p:anim>
                                    <p:anim calcmode="lin" valueType="num">
                                      <p:cBhvr>
                                        <p:cTn id="210" dur="500" fill="hold"/>
                                        <p:tgtEl>
                                          <p:spTgt spid="40"/>
                                        </p:tgtEl>
                                        <p:attrNameLst>
                                          <p:attrName>ppt_h</p:attrName>
                                        </p:attrNameLst>
                                      </p:cBhvr>
                                      <p:tavLst>
                                        <p:tav tm="0">
                                          <p:val>
                                            <p:fltVal val="0"/>
                                          </p:val>
                                        </p:tav>
                                        <p:tav tm="100000">
                                          <p:val>
                                            <p:strVal val="#ppt_h"/>
                                          </p:val>
                                        </p:tav>
                                      </p:tavLst>
                                    </p:anim>
                                    <p:animEffect transition="in" filter="fade">
                                      <p:cBhvr>
                                        <p:cTn id="211" dur="500"/>
                                        <p:tgtEl>
                                          <p:spTgt spid="40"/>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53" presetClass="entr" presetSubtype="0" fill="hold" grpId="0" nodeType="clickEffect">
                                  <p:stCondLst>
                                    <p:cond delay="0"/>
                                  </p:stCondLst>
                                  <p:childTnLst>
                                    <p:set>
                                      <p:cBhvr>
                                        <p:cTn id="215" dur="1" fill="hold">
                                          <p:stCondLst>
                                            <p:cond delay="0"/>
                                          </p:stCondLst>
                                        </p:cTn>
                                        <p:tgtEl>
                                          <p:spTgt spid="41"/>
                                        </p:tgtEl>
                                        <p:attrNameLst>
                                          <p:attrName>style.visibility</p:attrName>
                                        </p:attrNameLst>
                                      </p:cBhvr>
                                      <p:to>
                                        <p:strVal val="visible"/>
                                      </p:to>
                                    </p:set>
                                    <p:anim calcmode="lin" valueType="num">
                                      <p:cBhvr>
                                        <p:cTn id="216" dur="500" fill="hold"/>
                                        <p:tgtEl>
                                          <p:spTgt spid="41"/>
                                        </p:tgtEl>
                                        <p:attrNameLst>
                                          <p:attrName>ppt_w</p:attrName>
                                        </p:attrNameLst>
                                      </p:cBhvr>
                                      <p:tavLst>
                                        <p:tav tm="0">
                                          <p:val>
                                            <p:fltVal val="0"/>
                                          </p:val>
                                        </p:tav>
                                        <p:tav tm="100000">
                                          <p:val>
                                            <p:strVal val="#ppt_w"/>
                                          </p:val>
                                        </p:tav>
                                      </p:tavLst>
                                    </p:anim>
                                    <p:anim calcmode="lin" valueType="num">
                                      <p:cBhvr>
                                        <p:cTn id="217" dur="500" fill="hold"/>
                                        <p:tgtEl>
                                          <p:spTgt spid="41"/>
                                        </p:tgtEl>
                                        <p:attrNameLst>
                                          <p:attrName>ppt_h</p:attrName>
                                        </p:attrNameLst>
                                      </p:cBhvr>
                                      <p:tavLst>
                                        <p:tav tm="0">
                                          <p:val>
                                            <p:fltVal val="0"/>
                                          </p:val>
                                        </p:tav>
                                        <p:tav tm="100000">
                                          <p:val>
                                            <p:strVal val="#ppt_h"/>
                                          </p:val>
                                        </p:tav>
                                      </p:tavLst>
                                    </p:anim>
                                    <p:animEffect transition="in" filter="fade">
                                      <p:cBhvr>
                                        <p:cTn id="218" dur="500"/>
                                        <p:tgtEl>
                                          <p:spTgt spid="41"/>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53" presetClass="entr" presetSubtype="0" fill="hold" grpId="0" nodeType="clickEffect">
                                  <p:stCondLst>
                                    <p:cond delay="0"/>
                                  </p:stCondLst>
                                  <p:childTnLst>
                                    <p:set>
                                      <p:cBhvr>
                                        <p:cTn id="222" dur="1" fill="hold">
                                          <p:stCondLst>
                                            <p:cond delay="0"/>
                                          </p:stCondLst>
                                        </p:cTn>
                                        <p:tgtEl>
                                          <p:spTgt spid="42"/>
                                        </p:tgtEl>
                                        <p:attrNameLst>
                                          <p:attrName>style.visibility</p:attrName>
                                        </p:attrNameLst>
                                      </p:cBhvr>
                                      <p:to>
                                        <p:strVal val="visible"/>
                                      </p:to>
                                    </p:set>
                                    <p:anim calcmode="lin" valueType="num">
                                      <p:cBhvr>
                                        <p:cTn id="223" dur="500" fill="hold"/>
                                        <p:tgtEl>
                                          <p:spTgt spid="42"/>
                                        </p:tgtEl>
                                        <p:attrNameLst>
                                          <p:attrName>ppt_w</p:attrName>
                                        </p:attrNameLst>
                                      </p:cBhvr>
                                      <p:tavLst>
                                        <p:tav tm="0">
                                          <p:val>
                                            <p:fltVal val="0"/>
                                          </p:val>
                                        </p:tav>
                                        <p:tav tm="100000">
                                          <p:val>
                                            <p:strVal val="#ppt_w"/>
                                          </p:val>
                                        </p:tav>
                                      </p:tavLst>
                                    </p:anim>
                                    <p:anim calcmode="lin" valueType="num">
                                      <p:cBhvr>
                                        <p:cTn id="224" dur="500" fill="hold"/>
                                        <p:tgtEl>
                                          <p:spTgt spid="42"/>
                                        </p:tgtEl>
                                        <p:attrNameLst>
                                          <p:attrName>ppt_h</p:attrName>
                                        </p:attrNameLst>
                                      </p:cBhvr>
                                      <p:tavLst>
                                        <p:tav tm="0">
                                          <p:val>
                                            <p:fltVal val="0"/>
                                          </p:val>
                                        </p:tav>
                                        <p:tav tm="100000">
                                          <p:val>
                                            <p:strVal val="#ppt_h"/>
                                          </p:val>
                                        </p:tav>
                                      </p:tavLst>
                                    </p:anim>
                                    <p:animEffect transition="in" filter="fade">
                                      <p:cBhvr>
                                        <p:cTn id="225" dur="500"/>
                                        <p:tgtEl>
                                          <p:spTgt spid="42"/>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53" presetClass="entr" presetSubtype="0" fill="hold" grpId="0" nodeType="clickEffect">
                                  <p:stCondLst>
                                    <p:cond delay="0"/>
                                  </p:stCondLst>
                                  <p:childTnLst>
                                    <p:set>
                                      <p:cBhvr>
                                        <p:cTn id="229" dur="1" fill="hold">
                                          <p:stCondLst>
                                            <p:cond delay="0"/>
                                          </p:stCondLst>
                                        </p:cTn>
                                        <p:tgtEl>
                                          <p:spTgt spid="43"/>
                                        </p:tgtEl>
                                        <p:attrNameLst>
                                          <p:attrName>style.visibility</p:attrName>
                                        </p:attrNameLst>
                                      </p:cBhvr>
                                      <p:to>
                                        <p:strVal val="visible"/>
                                      </p:to>
                                    </p:set>
                                    <p:anim calcmode="lin" valueType="num">
                                      <p:cBhvr>
                                        <p:cTn id="230" dur="500" fill="hold"/>
                                        <p:tgtEl>
                                          <p:spTgt spid="43"/>
                                        </p:tgtEl>
                                        <p:attrNameLst>
                                          <p:attrName>ppt_w</p:attrName>
                                        </p:attrNameLst>
                                      </p:cBhvr>
                                      <p:tavLst>
                                        <p:tav tm="0">
                                          <p:val>
                                            <p:fltVal val="0"/>
                                          </p:val>
                                        </p:tav>
                                        <p:tav tm="100000">
                                          <p:val>
                                            <p:strVal val="#ppt_w"/>
                                          </p:val>
                                        </p:tav>
                                      </p:tavLst>
                                    </p:anim>
                                    <p:anim calcmode="lin" valueType="num">
                                      <p:cBhvr>
                                        <p:cTn id="231" dur="500" fill="hold"/>
                                        <p:tgtEl>
                                          <p:spTgt spid="43"/>
                                        </p:tgtEl>
                                        <p:attrNameLst>
                                          <p:attrName>ppt_h</p:attrName>
                                        </p:attrNameLst>
                                      </p:cBhvr>
                                      <p:tavLst>
                                        <p:tav tm="0">
                                          <p:val>
                                            <p:fltVal val="0"/>
                                          </p:val>
                                        </p:tav>
                                        <p:tav tm="100000">
                                          <p:val>
                                            <p:strVal val="#ppt_h"/>
                                          </p:val>
                                        </p:tav>
                                      </p:tavLst>
                                    </p:anim>
                                    <p:animEffect transition="in" filter="fade">
                                      <p:cBhvr>
                                        <p:cTn id="232" dur="500"/>
                                        <p:tgtEl>
                                          <p:spTgt spid="43"/>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53" presetClass="entr" presetSubtype="0" fill="hold" grpId="0" nodeType="clickEffect">
                                  <p:stCondLst>
                                    <p:cond delay="0"/>
                                  </p:stCondLst>
                                  <p:childTnLst>
                                    <p:set>
                                      <p:cBhvr>
                                        <p:cTn id="236" dur="1" fill="hold">
                                          <p:stCondLst>
                                            <p:cond delay="0"/>
                                          </p:stCondLst>
                                        </p:cTn>
                                        <p:tgtEl>
                                          <p:spTgt spid="44"/>
                                        </p:tgtEl>
                                        <p:attrNameLst>
                                          <p:attrName>style.visibility</p:attrName>
                                        </p:attrNameLst>
                                      </p:cBhvr>
                                      <p:to>
                                        <p:strVal val="visible"/>
                                      </p:to>
                                    </p:set>
                                    <p:anim calcmode="lin" valueType="num">
                                      <p:cBhvr>
                                        <p:cTn id="237" dur="500" fill="hold"/>
                                        <p:tgtEl>
                                          <p:spTgt spid="44"/>
                                        </p:tgtEl>
                                        <p:attrNameLst>
                                          <p:attrName>ppt_w</p:attrName>
                                        </p:attrNameLst>
                                      </p:cBhvr>
                                      <p:tavLst>
                                        <p:tav tm="0">
                                          <p:val>
                                            <p:fltVal val="0"/>
                                          </p:val>
                                        </p:tav>
                                        <p:tav tm="100000">
                                          <p:val>
                                            <p:strVal val="#ppt_w"/>
                                          </p:val>
                                        </p:tav>
                                      </p:tavLst>
                                    </p:anim>
                                    <p:anim calcmode="lin" valueType="num">
                                      <p:cBhvr>
                                        <p:cTn id="238" dur="500" fill="hold"/>
                                        <p:tgtEl>
                                          <p:spTgt spid="44"/>
                                        </p:tgtEl>
                                        <p:attrNameLst>
                                          <p:attrName>ppt_h</p:attrName>
                                        </p:attrNameLst>
                                      </p:cBhvr>
                                      <p:tavLst>
                                        <p:tav tm="0">
                                          <p:val>
                                            <p:fltVal val="0"/>
                                          </p:val>
                                        </p:tav>
                                        <p:tav tm="100000">
                                          <p:val>
                                            <p:strVal val="#ppt_h"/>
                                          </p:val>
                                        </p:tav>
                                      </p:tavLst>
                                    </p:anim>
                                    <p:animEffect transition="in" filter="fade">
                                      <p:cBhvr>
                                        <p:cTn id="239" dur="500"/>
                                        <p:tgtEl>
                                          <p:spTgt spid="44"/>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53" presetClass="entr" presetSubtype="0" fill="hold" grpId="0" nodeType="clickEffect">
                                  <p:stCondLst>
                                    <p:cond delay="0"/>
                                  </p:stCondLst>
                                  <p:childTnLst>
                                    <p:set>
                                      <p:cBhvr>
                                        <p:cTn id="243" dur="1" fill="hold">
                                          <p:stCondLst>
                                            <p:cond delay="0"/>
                                          </p:stCondLst>
                                        </p:cTn>
                                        <p:tgtEl>
                                          <p:spTgt spid="45"/>
                                        </p:tgtEl>
                                        <p:attrNameLst>
                                          <p:attrName>style.visibility</p:attrName>
                                        </p:attrNameLst>
                                      </p:cBhvr>
                                      <p:to>
                                        <p:strVal val="visible"/>
                                      </p:to>
                                    </p:set>
                                    <p:anim calcmode="lin" valueType="num">
                                      <p:cBhvr>
                                        <p:cTn id="244" dur="500" fill="hold"/>
                                        <p:tgtEl>
                                          <p:spTgt spid="45"/>
                                        </p:tgtEl>
                                        <p:attrNameLst>
                                          <p:attrName>ppt_w</p:attrName>
                                        </p:attrNameLst>
                                      </p:cBhvr>
                                      <p:tavLst>
                                        <p:tav tm="0">
                                          <p:val>
                                            <p:fltVal val="0"/>
                                          </p:val>
                                        </p:tav>
                                        <p:tav tm="100000">
                                          <p:val>
                                            <p:strVal val="#ppt_w"/>
                                          </p:val>
                                        </p:tav>
                                      </p:tavLst>
                                    </p:anim>
                                    <p:anim calcmode="lin" valueType="num">
                                      <p:cBhvr>
                                        <p:cTn id="245" dur="500" fill="hold"/>
                                        <p:tgtEl>
                                          <p:spTgt spid="45"/>
                                        </p:tgtEl>
                                        <p:attrNameLst>
                                          <p:attrName>ppt_h</p:attrName>
                                        </p:attrNameLst>
                                      </p:cBhvr>
                                      <p:tavLst>
                                        <p:tav tm="0">
                                          <p:val>
                                            <p:fltVal val="0"/>
                                          </p:val>
                                        </p:tav>
                                        <p:tav tm="100000">
                                          <p:val>
                                            <p:strVal val="#ppt_h"/>
                                          </p:val>
                                        </p:tav>
                                      </p:tavLst>
                                    </p:anim>
                                    <p:animEffect transition="in" filter="fade">
                                      <p:cBhvr>
                                        <p:cTn id="24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animBg="1"/>
      <p:bldP spid="43" grpId="0" animBg="1"/>
      <p:bldP spid="44" grpId="0" animBg="1"/>
      <p:bldP spid="4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4"/>
          <p:cNvSpPr>
            <a:spLocks noGrp="1" noChangeArrowheads="1"/>
          </p:cNvSpPr>
          <p:nvPr>
            <p:ph type="title" idx="4294967295"/>
          </p:nvPr>
        </p:nvSpPr>
        <p:spPr>
          <a:xfrm>
            <a:off x="2390775" y="2944813"/>
            <a:ext cx="4343400" cy="788987"/>
          </a:xfrm>
        </p:spPr>
        <p:txBody>
          <a:bodyPr/>
          <a:lstStyle/>
          <a:p>
            <a:pPr eaLnBrk="1" hangingPunct="1"/>
            <a:r>
              <a:rPr lang="en-US" smtClean="0"/>
              <a:t>End of Chapter 1</a:t>
            </a: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Organizational Forms</a:t>
            </a:r>
          </a:p>
        </p:txBody>
      </p:sp>
      <p:pic>
        <p:nvPicPr>
          <p:cNvPr id="25602" name="Picture 6"/>
          <p:cNvPicPr>
            <a:picLocks noChangeAspect="1" noChangeArrowheads="1"/>
          </p:cNvPicPr>
          <p:nvPr/>
        </p:nvPicPr>
        <p:blipFill>
          <a:blip r:embed="rId3"/>
          <a:srcRect l="-2" r="449" b="39091"/>
          <a:stretch>
            <a:fillRect/>
          </a:stretch>
        </p:blipFill>
        <p:spPr bwMode="auto">
          <a:xfrm>
            <a:off x="592138" y="1189038"/>
            <a:ext cx="4784725" cy="4906962"/>
          </a:xfrm>
          <a:prstGeom prst="rect">
            <a:avLst/>
          </a:prstGeom>
          <a:noFill/>
          <a:ln w="9525">
            <a:solidFill>
              <a:schemeClr val="tx1"/>
            </a:solidFill>
            <a:miter lim="800000"/>
            <a:headEnd/>
            <a:tailEnd/>
          </a:ln>
        </p:spPr>
      </p:pic>
      <p:pic>
        <p:nvPicPr>
          <p:cNvPr id="25603" name="Picture 7"/>
          <p:cNvPicPr>
            <a:picLocks noChangeAspect="1" noChangeArrowheads="1"/>
          </p:cNvPicPr>
          <p:nvPr/>
        </p:nvPicPr>
        <p:blipFill>
          <a:blip r:embed="rId3"/>
          <a:srcRect l="-575" t="60168" r="575" b="5560"/>
          <a:stretch>
            <a:fillRect/>
          </a:stretch>
        </p:blipFill>
        <p:spPr bwMode="auto">
          <a:xfrm>
            <a:off x="5541963" y="2209800"/>
            <a:ext cx="3449637" cy="1981200"/>
          </a:xfrm>
          <a:prstGeom prst="rect">
            <a:avLst/>
          </a:prstGeom>
          <a:noFill/>
          <a:ln w="9525">
            <a:noFill/>
            <a:miter lim="800000"/>
            <a:headEnd/>
            <a:tailEnd/>
          </a:ln>
        </p:spPr>
      </p:pic>
      <p:sp>
        <p:nvSpPr>
          <p:cNvPr id="25604" name="TextBox 1"/>
          <p:cNvSpPr txBox="1">
            <a:spLocks noChangeArrowheads="1"/>
          </p:cNvSpPr>
          <p:nvPr/>
        </p:nvSpPr>
        <p:spPr bwMode="auto">
          <a:xfrm>
            <a:off x="685800" y="6096000"/>
            <a:ext cx="2209800" cy="381000"/>
          </a:xfrm>
          <a:prstGeom prst="rect">
            <a:avLst/>
          </a:prstGeom>
          <a:noFill/>
          <a:ln w="9525">
            <a:noFill/>
            <a:miter lim="800000"/>
            <a:headEnd/>
            <a:tailEnd/>
          </a:ln>
        </p:spPr>
        <p:txBody>
          <a:bodyPr>
            <a:spAutoFit/>
          </a:bodyPr>
          <a:lstStyle/>
          <a:p>
            <a:r>
              <a:rPr lang="en-CA"/>
              <a:t>Source:  IRS.gov.</a:t>
            </a: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30163"/>
            <a:ext cx="8229600" cy="1139825"/>
          </a:xfrm>
        </p:spPr>
        <p:txBody>
          <a:bodyPr/>
          <a:lstStyle/>
          <a:p>
            <a:pPr eaLnBrk="1" hangingPunct="1"/>
            <a:r>
              <a:rPr lang="en-US" smtClean="0"/>
              <a:t>The Accounting System</a:t>
            </a:r>
          </a:p>
        </p:txBody>
      </p:sp>
      <p:sp>
        <p:nvSpPr>
          <p:cNvPr id="23" name="Rounded Rectangle 22"/>
          <p:cNvSpPr/>
          <p:nvPr/>
        </p:nvSpPr>
        <p:spPr>
          <a:xfrm>
            <a:off x="2720975" y="990600"/>
            <a:ext cx="3657600" cy="1143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Operating, Investing and Financing Activities</a:t>
            </a:r>
          </a:p>
        </p:txBody>
      </p:sp>
      <p:sp>
        <p:nvSpPr>
          <p:cNvPr id="24" name="Rounded Rectangle 23"/>
          <p:cNvSpPr/>
          <p:nvPr/>
        </p:nvSpPr>
        <p:spPr>
          <a:xfrm>
            <a:off x="2720975" y="2667000"/>
            <a:ext cx="3657600" cy="11430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Accounting</a:t>
            </a:r>
          </a:p>
          <a:p>
            <a:pPr algn="ctr">
              <a:defRPr/>
            </a:pPr>
            <a:r>
              <a:rPr lang="en-US" sz="2400" dirty="0">
                <a:solidFill>
                  <a:schemeClr val="tx1"/>
                </a:solidFill>
              </a:rPr>
              <a:t>System</a:t>
            </a:r>
          </a:p>
        </p:txBody>
      </p:sp>
      <p:sp>
        <p:nvSpPr>
          <p:cNvPr id="25" name="Rounded Rectangle 24"/>
          <p:cNvSpPr/>
          <p:nvPr/>
        </p:nvSpPr>
        <p:spPr>
          <a:xfrm>
            <a:off x="2720975" y="4343400"/>
            <a:ext cx="3657600" cy="11430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2400" dirty="0">
                <a:solidFill>
                  <a:schemeClr val="tx1"/>
                </a:solidFill>
              </a:rPr>
              <a:t>Accounting Reports</a:t>
            </a:r>
          </a:p>
        </p:txBody>
      </p:sp>
      <p:sp>
        <p:nvSpPr>
          <p:cNvPr id="26" name="Rounded Rectangle 25"/>
          <p:cNvSpPr/>
          <p:nvPr/>
        </p:nvSpPr>
        <p:spPr>
          <a:xfrm>
            <a:off x="2911475" y="4876800"/>
            <a:ext cx="1600200" cy="457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b="1" dirty="0">
                <a:solidFill>
                  <a:schemeClr val="tx1"/>
                </a:solidFill>
              </a:rPr>
              <a:t>Financial</a:t>
            </a:r>
          </a:p>
        </p:txBody>
      </p:sp>
      <p:sp>
        <p:nvSpPr>
          <p:cNvPr id="28" name="Rounded Rectangle 27"/>
          <p:cNvSpPr/>
          <p:nvPr/>
        </p:nvSpPr>
        <p:spPr>
          <a:xfrm>
            <a:off x="4587875" y="4876800"/>
            <a:ext cx="1600200" cy="457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b="1" dirty="0">
                <a:solidFill>
                  <a:schemeClr val="tx1"/>
                </a:solidFill>
              </a:rPr>
              <a:t>Managerial</a:t>
            </a:r>
          </a:p>
        </p:txBody>
      </p:sp>
      <p:sp>
        <p:nvSpPr>
          <p:cNvPr id="29" name="TextBox 28"/>
          <p:cNvSpPr txBox="1">
            <a:spLocks noChangeArrowheads="1"/>
          </p:cNvSpPr>
          <p:nvPr/>
        </p:nvSpPr>
        <p:spPr bwMode="auto">
          <a:xfrm>
            <a:off x="244475" y="4840288"/>
            <a:ext cx="2895600" cy="646112"/>
          </a:xfrm>
          <a:prstGeom prst="rect">
            <a:avLst/>
          </a:prstGeom>
          <a:noFill/>
          <a:ln w="9525">
            <a:noFill/>
            <a:miter lim="800000"/>
            <a:headEnd/>
            <a:tailEnd/>
          </a:ln>
        </p:spPr>
        <p:txBody>
          <a:bodyPr>
            <a:spAutoFit/>
          </a:bodyPr>
          <a:lstStyle/>
          <a:p>
            <a:r>
              <a:rPr lang="en-US" sz="2000" b="1"/>
              <a:t>External users</a:t>
            </a:r>
          </a:p>
          <a:p>
            <a:r>
              <a:rPr lang="en-US" sz="1600"/>
              <a:t>(creditors, investors, etc.)</a:t>
            </a:r>
          </a:p>
        </p:txBody>
      </p:sp>
      <p:sp>
        <p:nvSpPr>
          <p:cNvPr id="30" name="TextBox 29"/>
          <p:cNvSpPr txBox="1">
            <a:spLocks noChangeArrowheads="1"/>
          </p:cNvSpPr>
          <p:nvPr/>
        </p:nvSpPr>
        <p:spPr bwMode="auto">
          <a:xfrm>
            <a:off x="6645275" y="4800600"/>
            <a:ext cx="1905000" cy="892175"/>
          </a:xfrm>
          <a:prstGeom prst="rect">
            <a:avLst/>
          </a:prstGeom>
          <a:noFill/>
          <a:ln w="9525">
            <a:noFill/>
            <a:miter lim="800000"/>
            <a:headEnd/>
            <a:tailEnd/>
          </a:ln>
        </p:spPr>
        <p:txBody>
          <a:bodyPr>
            <a:spAutoFit/>
          </a:bodyPr>
          <a:lstStyle/>
          <a:p>
            <a:r>
              <a:rPr lang="en-US" sz="2000" b="1"/>
              <a:t>Internal users</a:t>
            </a:r>
          </a:p>
          <a:p>
            <a:r>
              <a:rPr lang="en-US" sz="1600"/>
              <a:t>(managers, supervisors etc.)</a:t>
            </a:r>
          </a:p>
        </p:txBody>
      </p:sp>
      <p:sp>
        <p:nvSpPr>
          <p:cNvPr id="33" name="Arc 32"/>
          <p:cNvSpPr/>
          <p:nvPr/>
        </p:nvSpPr>
        <p:spPr>
          <a:xfrm rot="21200908">
            <a:off x="5881688" y="1544638"/>
            <a:ext cx="1905000" cy="4038600"/>
          </a:xfrm>
          <a:prstGeom prst="arc">
            <a:avLst>
              <a:gd name="adj1" fmla="val 16200000"/>
              <a:gd name="adj2" fmla="val 3592091"/>
            </a:avLst>
          </a:prstGeom>
          <a:ln w="38100">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4" name="Rectangle 33"/>
          <p:cNvSpPr/>
          <p:nvPr/>
        </p:nvSpPr>
        <p:spPr>
          <a:xfrm rot="4485469">
            <a:off x="4052952" y="2281303"/>
            <a:ext cx="5638800" cy="2224716"/>
          </a:xfrm>
          <a:prstGeom prst="rect">
            <a:avLst/>
          </a:prstGeom>
          <a:noFill/>
        </p:spPr>
        <p:txBody>
          <a:bodyPr spcFirstLastPara="1">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400" b="1" spc="50" dirty="0">
                <a:ln w="11430"/>
                <a:gradFill>
                  <a:gsLst>
                    <a:gs pos="25000">
                      <a:schemeClr val="accent2">
                        <a:satMod val="155000"/>
                      </a:schemeClr>
                    </a:gs>
                    <a:gs pos="100000">
                      <a:schemeClr val="accent2">
                        <a:shade val="45000"/>
                        <a:satMod val="165000"/>
                      </a:schemeClr>
                    </a:gs>
                  </a:gsLst>
                  <a:lin ang="5400000"/>
                </a:gradFill>
                <a:latin typeface="Arial" pitchFamily="34" charset="0"/>
              </a:rPr>
              <a:t>Run the company</a:t>
            </a:r>
          </a:p>
        </p:txBody>
      </p:sp>
      <p:sp>
        <p:nvSpPr>
          <p:cNvPr id="35" name="Arc 34"/>
          <p:cNvSpPr/>
          <p:nvPr/>
        </p:nvSpPr>
        <p:spPr>
          <a:xfrm rot="399092" flipH="1">
            <a:off x="1157288" y="1544638"/>
            <a:ext cx="1905000" cy="4038600"/>
          </a:xfrm>
          <a:prstGeom prst="arc">
            <a:avLst>
              <a:gd name="adj1" fmla="val 16200000"/>
              <a:gd name="adj2" fmla="val 3592091"/>
            </a:avLst>
          </a:prstGeom>
          <a:ln w="38100">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6" name="Rectangle 35"/>
          <p:cNvSpPr/>
          <p:nvPr/>
        </p:nvSpPr>
        <p:spPr>
          <a:xfrm rot="17179999">
            <a:off x="-785845" y="2288111"/>
            <a:ext cx="5638800" cy="2257872"/>
          </a:xfrm>
          <a:prstGeom prst="rect">
            <a:avLst/>
          </a:prstGeom>
          <a:noFill/>
        </p:spPr>
        <p:txBody>
          <a:bodyPr spcFirstLastPara="1">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2400" b="1" spc="50" dirty="0">
                <a:ln w="11430"/>
                <a:gradFill>
                  <a:gsLst>
                    <a:gs pos="25000">
                      <a:schemeClr val="accent2">
                        <a:satMod val="155000"/>
                      </a:schemeClr>
                    </a:gs>
                    <a:gs pos="100000">
                      <a:schemeClr val="accent2">
                        <a:shade val="45000"/>
                        <a:satMod val="165000"/>
                      </a:schemeClr>
                    </a:gs>
                  </a:gsLst>
                  <a:lin ang="5400000"/>
                </a:gradFill>
                <a:latin typeface="Arial" pitchFamily="34" charset="0"/>
              </a:rPr>
              <a:t>Evaluate the company</a:t>
            </a:r>
          </a:p>
        </p:txBody>
      </p:sp>
      <p:cxnSp>
        <p:nvCxnSpPr>
          <p:cNvPr id="38" name="Straight Arrow Connector 37"/>
          <p:cNvCxnSpPr/>
          <p:nvPr/>
        </p:nvCxnSpPr>
        <p:spPr>
          <a:xfrm rot="5400000">
            <a:off x="4283076" y="2400300"/>
            <a:ext cx="533400"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flipH="1">
            <a:off x="4283075" y="4076700"/>
            <a:ext cx="533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188075" y="5105400"/>
            <a:ext cx="54927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a:off x="2271713" y="5105400"/>
            <a:ext cx="63976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665" name="TextBox 17"/>
          <p:cNvSpPr txBox="1">
            <a:spLocks noChangeArrowheads="1"/>
          </p:cNvSpPr>
          <p:nvPr/>
        </p:nvSpPr>
        <p:spPr bwMode="auto">
          <a:xfrm>
            <a:off x="381000" y="5927725"/>
            <a:ext cx="8382000" cy="647700"/>
          </a:xfrm>
          <a:prstGeom prst="rect">
            <a:avLst/>
          </a:prstGeom>
          <a:noFill/>
          <a:ln w="9525">
            <a:solidFill>
              <a:srgbClr val="000000"/>
            </a:solidFill>
            <a:miter lim="800000"/>
            <a:headEnd/>
            <a:tailEnd/>
          </a:ln>
        </p:spPr>
        <p:txBody>
          <a:bodyPr>
            <a:spAutoFit/>
          </a:bodyPr>
          <a:lstStyle/>
          <a:p>
            <a:pPr algn="ctr"/>
            <a:r>
              <a:rPr lang="en-US" b="1">
                <a:solidFill>
                  <a:srgbClr val="002060"/>
                </a:solidFill>
              </a:rPr>
              <a:t>Accounting is a system of analyzing, recording, summarizing and reporting the results of a business’s activities.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lide(fromTop)">
                                      <p:cBhvr>
                                        <p:cTn id="11" dur="500"/>
                                        <p:tgtEl>
                                          <p:spTgt spid="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up)">
                                      <p:cBhvr>
                                        <p:cTn id="16" dur="500"/>
                                        <p:tgtEl>
                                          <p:spTgt spid="39"/>
                                        </p:tgtEl>
                                      </p:cBhvr>
                                    </p:animEffect>
                                  </p:childTnLst>
                                </p:cTn>
                              </p:par>
                            </p:childTnLst>
                          </p:cTn>
                        </p:par>
                        <p:par>
                          <p:cTn id="17" fill="hold" nodeType="afterGroup">
                            <p:stCondLst>
                              <p:cond delay="500"/>
                            </p:stCondLst>
                            <p:childTnLst>
                              <p:par>
                                <p:cTn id="18" presetID="12" presetClass="entr" presetSubtype="1"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slide(fromTop)">
                                      <p:cBhvr>
                                        <p:cTn id="20" dur="500"/>
                                        <p:tgtEl>
                                          <p:spTgt spid="25"/>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childTnLst>
                                </p:cTn>
                              </p:par>
                              <p:par>
                                <p:cTn id="38" presetID="22" presetClass="entr" presetSubtype="4"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right)">
                                      <p:cBhvr>
                                        <p:cTn id="47" dur="500"/>
                                        <p:tgtEl>
                                          <p:spTgt spid="43"/>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childTnLst>
                                </p:cTn>
                              </p:par>
                              <p:par>
                                <p:cTn id="50" presetID="22" presetClass="entr" presetSubtype="4"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par>
                                <p:cTn id="53" presetID="1" presetClass="entr" presetSubtype="0" fill="hold"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8" grpId="0" animBg="1"/>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Learning Objective 1-2</a:t>
            </a:r>
          </a:p>
        </p:txBody>
      </p:sp>
      <p:sp>
        <p:nvSpPr>
          <p:cNvPr id="15" name="Rounded Rectangle 14"/>
          <p:cNvSpPr/>
          <p:nvPr/>
        </p:nvSpPr>
        <p:spPr>
          <a:xfrm>
            <a:off x="838200" y="1981200"/>
            <a:ext cx="7467600" cy="3429000"/>
          </a:xfrm>
          <a:prstGeom prst="roundRect">
            <a:avLst/>
          </a:prstGeom>
          <a:solidFill>
            <a:srgbClr val="E5E5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rPr>
              <a:t>Describe the purpose, structure, and content of the four basic financial statements.</a:t>
            </a: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09550" y="1143000"/>
            <a:ext cx="8763000" cy="1828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46" name="Rectangle 2"/>
          <p:cNvSpPr>
            <a:spLocks noGrp="1" noChangeArrowheads="1"/>
          </p:cNvSpPr>
          <p:nvPr>
            <p:ph type="title"/>
          </p:nvPr>
        </p:nvSpPr>
        <p:spPr/>
        <p:txBody>
          <a:bodyPr/>
          <a:lstStyle/>
          <a:p>
            <a:pPr eaLnBrk="1" hangingPunct="1"/>
            <a:r>
              <a:rPr lang="en-US" smtClean="0"/>
              <a:t>The Basic Accounting Equation</a:t>
            </a:r>
          </a:p>
        </p:txBody>
      </p:sp>
      <p:grpSp>
        <p:nvGrpSpPr>
          <p:cNvPr id="2" name="Group 22"/>
          <p:cNvGrpSpPr>
            <a:grpSpLocks/>
          </p:cNvGrpSpPr>
          <p:nvPr/>
        </p:nvGrpSpPr>
        <p:grpSpPr bwMode="auto">
          <a:xfrm>
            <a:off x="381000" y="1295400"/>
            <a:ext cx="2819400" cy="1011238"/>
            <a:chOff x="-48" y="700"/>
            <a:chExt cx="1776" cy="637"/>
          </a:xfrm>
        </p:grpSpPr>
        <p:sp>
          <p:nvSpPr>
            <p:cNvPr id="31756" name="Text Box 11"/>
            <p:cNvSpPr txBox="1">
              <a:spLocks noChangeArrowheads="1"/>
            </p:cNvSpPr>
            <p:nvPr/>
          </p:nvSpPr>
          <p:spPr bwMode="auto">
            <a:xfrm>
              <a:off x="-48" y="700"/>
              <a:ext cx="1776" cy="397"/>
            </a:xfrm>
            <a:prstGeom prst="rect">
              <a:avLst/>
            </a:prstGeom>
            <a:noFill/>
            <a:ln w="9525">
              <a:noFill/>
              <a:miter lim="800000"/>
              <a:headEnd/>
              <a:tailEnd/>
            </a:ln>
          </p:spPr>
          <p:txBody>
            <a:bodyPr>
              <a:spAutoFit/>
            </a:bodyPr>
            <a:lstStyle/>
            <a:p>
              <a:pPr>
                <a:spcBef>
                  <a:spcPct val="50000"/>
                </a:spcBef>
              </a:pPr>
              <a:r>
                <a:rPr lang="en-US" sz="1400" b="1">
                  <a:solidFill>
                    <a:srgbClr val="006600"/>
                  </a:solidFill>
                </a:rPr>
                <a:t>Resources Owned . . .</a:t>
              </a:r>
            </a:p>
            <a:p>
              <a:pPr>
                <a:spcBef>
                  <a:spcPct val="50000"/>
                </a:spcBef>
              </a:pPr>
              <a:r>
                <a:rPr lang="en-US" sz="1400" b="1">
                  <a:solidFill>
                    <a:srgbClr val="006600"/>
                  </a:solidFill>
                </a:rPr>
                <a:t>by the company</a:t>
              </a:r>
            </a:p>
          </p:txBody>
        </p:sp>
        <p:sp>
          <p:nvSpPr>
            <p:cNvPr id="31757" name="Line 14"/>
            <p:cNvSpPr>
              <a:spLocks noChangeShapeType="1"/>
            </p:cNvSpPr>
            <p:nvPr/>
          </p:nvSpPr>
          <p:spPr bwMode="auto">
            <a:xfrm>
              <a:off x="432" y="1097"/>
              <a:ext cx="0" cy="240"/>
            </a:xfrm>
            <a:prstGeom prst="line">
              <a:avLst/>
            </a:prstGeom>
            <a:noFill/>
            <a:ln w="57150">
              <a:solidFill>
                <a:schemeClr val="tx1"/>
              </a:solidFill>
              <a:round/>
              <a:headEnd/>
              <a:tailEnd type="triangle" w="med" len="med"/>
            </a:ln>
          </p:spPr>
          <p:txBody>
            <a:bodyPr/>
            <a:lstStyle/>
            <a:p>
              <a:endParaRPr lang="en-US"/>
            </a:p>
          </p:txBody>
        </p:sp>
      </p:grpSp>
      <p:grpSp>
        <p:nvGrpSpPr>
          <p:cNvPr id="3" name="Group 23"/>
          <p:cNvGrpSpPr>
            <a:grpSpLocks/>
          </p:cNvGrpSpPr>
          <p:nvPr/>
        </p:nvGrpSpPr>
        <p:grpSpPr bwMode="auto">
          <a:xfrm>
            <a:off x="2057400" y="1295400"/>
            <a:ext cx="7010400" cy="1011238"/>
            <a:chOff x="1296" y="700"/>
            <a:chExt cx="4416" cy="637"/>
          </a:xfrm>
        </p:grpSpPr>
        <p:sp>
          <p:nvSpPr>
            <p:cNvPr id="31753" name="Text Box 12"/>
            <p:cNvSpPr txBox="1">
              <a:spLocks noChangeArrowheads="1"/>
            </p:cNvSpPr>
            <p:nvPr/>
          </p:nvSpPr>
          <p:spPr bwMode="auto">
            <a:xfrm>
              <a:off x="1296" y="700"/>
              <a:ext cx="4416" cy="397"/>
            </a:xfrm>
            <a:prstGeom prst="rect">
              <a:avLst/>
            </a:prstGeom>
            <a:noFill/>
            <a:ln w="9525">
              <a:noFill/>
              <a:miter lim="800000"/>
              <a:headEnd/>
              <a:tailEnd/>
            </a:ln>
          </p:spPr>
          <p:txBody>
            <a:bodyPr>
              <a:spAutoFit/>
            </a:bodyPr>
            <a:lstStyle/>
            <a:p>
              <a:pPr>
                <a:spcBef>
                  <a:spcPct val="50000"/>
                </a:spcBef>
              </a:pPr>
              <a:r>
                <a:rPr lang="en-US" sz="1400" b="1">
                  <a:solidFill>
                    <a:srgbClr val="C00000"/>
                  </a:solidFill>
                </a:rPr>
                <a:t>                                           Resources Owed . . .</a:t>
              </a:r>
            </a:p>
            <a:p>
              <a:pPr>
                <a:spcBef>
                  <a:spcPct val="50000"/>
                </a:spcBef>
              </a:pPr>
              <a:r>
                <a:rPr lang="en-US" sz="1400" b="1">
                  <a:solidFill>
                    <a:srgbClr val="C00000"/>
                  </a:solidFill>
                </a:rPr>
                <a:t>           to creditors                                                      to stockholders</a:t>
              </a:r>
            </a:p>
          </p:txBody>
        </p:sp>
        <p:sp>
          <p:nvSpPr>
            <p:cNvPr id="31754" name="Line 15"/>
            <p:cNvSpPr>
              <a:spLocks noChangeShapeType="1"/>
            </p:cNvSpPr>
            <p:nvPr/>
          </p:nvSpPr>
          <p:spPr bwMode="auto">
            <a:xfrm>
              <a:off x="2016" y="1097"/>
              <a:ext cx="0" cy="240"/>
            </a:xfrm>
            <a:prstGeom prst="line">
              <a:avLst/>
            </a:prstGeom>
            <a:noFill/>
            <a:ln w="57150">
              <a:solidFill>
                <a:schemeClr val="tx1"/>
              </a:solidFill>
              <a:round/>
              <a:headEnd/>
              <a:tailEnd type="triangle" w="med" len="med"/>
            </a:ln>
          </p:spPr>
          <p:txBody>
            <a:bodyPr/>
            <a:lstStyle/>
            <a:p>
              <a:endParaRPr lang="en-US"/>
            </a:p>
          </p:txBody>
        </p:sp>
        <p:sp>
          <p:nvSpPr>
            <p:cNvPr id="31755" name="Line 16"/>
            <p:cNvSpPr>
              <a:spLocks noChangeShapeType="1"/>
            </p:cNvSpPr>
            <p:nvPr/>
          </p:nvSpPr>
          <p:spPr bwMode="auto">
            <a:xfrm>
              <a:off x="4416" y="1097"/>
              <a:ext cx="0" cy="240"/>
            </a:xfrm>
            <a:prstGeom prst="line">
              <a:avLst/>
            </a:prstGeom>
            <a:noFill/>
            <a:ln w="57150">
              <a:solidFill>
                <a:schemeClr val="tx1"/>
              </a:solidFill>
              <a:round/>
              <a:headEnd/>
              <a:tailEnd type="triangle" w="med" len="med"/>
            </a:ln>
          </p:spPr>
          <p:txBody>
            <a:bodyPr/>
            <a:lstStyle/>
            <a:p>
              <a:endParaRPr lang="en-US"/>
            </a:p>
          </p:txBody>
        </p:sp>
      </p:grpSp>
      <p:grpSp>
        <p:nvGrpSpPr>
          <p:cNvPr id="4" name="Group 17"/>
          <p:cNvGrpSpPr>
            <a:grpSpLocks/>
          </p:cNvGrpSpPr>
          <p:nvPr/>
        </p:nvGrpSpPr>
        <p:grpSpPr bwMode="auto">
          <a:xfrm>
            <a:off x="2463800" y="3276600"/>
            <a:ext cx="4191000" cy="2541588"/>
            <a:chOff x="144" y="1008"/>
            <a:chExt cx="2640" cy="1601"/>
          </a:xfrm>
        </p:grpSpPr>
        <p:sp>
          <p:nvSpPr>
            <p:cNvPr id="31751" name="Text Box 18"/>
            <p:cNvSpPr txBox="1">
              <a:spLocks noChangeArrowheads="1"/>
            </p:cNvSpPr>
            <p:nvPr/>
          </p:nvSpPr>
          <p:spPr bwMode="auto">
            <a:xfrm>
              <a:off x="144" y="1008"/>
              <a:ext cx="2640" cy="1601"/>
            </a:xfrm>
            <a:prstGeom prst="rect">
              <a:avLst/>
            </a:prstGeom>
            <a:solidFill>
              <a:srgbClr val="FFFFCC"/>
            </a:solidFill>
            <a:ln w="9525">
              <a:solidFill>
                <a:schemeClr val="tx1"/>
              </a:solidFill>
              <a:miter lim="800000"/>
              <a:headEnd/>
              <a:tailEnd/>
            </a:ln>
          </p:spPr>
          <p:txBody>
            <a:bodyPr>
              <a:spAutoFit/>
            </a:bodyPr>
            <a:lstStyle/>
            <a:p>
              <a:pPr marL="342900" indent="-342900" algn="ctr">
                <a:spcBef>
                  <a:spcPct val="50000"/>
                </a:spcBef>
              </a:pPr>
              <a:r>
                <a:rPr lang="en-US" sz="2800" b="1"/>
                <a:t>Separate Entity Assumption</a:t>
              </a:r>
            </a:p>
            <a:p>
              <a:pPr marL="342900" indent="-342900" algn="ctr">
                <a:spcBef>
                  <a:spcPct val="30000"/>
                </a:spcBef>
              </a:pPr>
              <a:r>
                <a:rPr lang="en-US" sz="2400"/>
                <a:t>The financial reports of a business are assumed to include the results of only that business’s activities.</a:t>
              </a:r>
              <a:endParaRPr lang="en-US" sz="4800" b="1"/>
            </a:p>
          </p:txBody>
        </p:sp>
        <p:sp>
          <p:nvSpPr>
            <p:cNvPr id="31752" name="Line 19"/>
            <p:cNvSpPr>
              <a:spLocks noChangeShapeType="1"/>
            </p:cNvSpPr>
            <p:nvPr/>
          </p:nvSpPr>
          <p:spPr bwMode="auto">
            <a:xfrm>
              <a:off x="144" y="1614"/>
              <a:ext cx="2640" cy="0"/>
            </a:xfrm>
            <a:prstGeom prst="line">
              <a:avLst/>
            </a:prstGeom>
            <a:noFill/>
            <a:ln w="28575">
              <a:solidFill>
                <a:schemeClr val="tx1"/>
              </a:solidFill>
              <a:round/>
              <a:headEnd/>
              <a:tailEnd/>
            </a:ln>
          </p:spPr>
          <p:txBody>
            <a:bodyPr/>
            <a:lstStyle/>
            <a:p>
              <a:endParaRPr lang="en-US"/>
            </a:p>
          </p:txBody>
        </p:sp>
      </p:grpSp>
      <p:sp>
        <p:nvSpPr>
          <p:cNvPr id="31750" name="TextBox 14"/>
          <p:cNvSpPr txBox="1">
            <a:spLocks noChangeArrowheads="1"/>
          </p:cNvSpPr>
          <p:nvPr/>
        </p:nvSpPr>
        <p:spPr bwMode="auto">
          <a:xfrm>
            <a:off x="228600" y="2286000"/>
            <a:ext cx="8686800" cy="600075"/>
          </a:xfrm>
          <a:prstGeom prst="rect">
            <a:avLst/>
          </a:prstGeom>
          <a:noFill/>
          <a:ln w="9525">
            <a:noFill/>
            <a:miter lim="800000"/>
            <a:headEnd/>
            <a:tailEnd/>
          </a:ln>
        </p:spPr>
        <p:txBody>
          <a:bodyPr>
            <a:spAutoFit/>
          </a:bodyPr>
          <a:lstStyle/>
          <a:p>
            <a:r>
              <a:rPr lang="en-US" sz="3300" b="1"/>
              <a:t>Assets = Liabilities + Stockholders’ Equity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Top)">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Assets</a:t>
            </a:r>
          </a:p>
        </p:txBody>
      </p:sp>
      <p:sp>
        <p:nvSpPr>
          <p:cNvPr id="33794" name="Oval 15"/>
          <p:cNvSpPr>
            <a:spLocks noChangeArrowheads="1"/>
          </p:cNvSpPr>
          <p:nvPr/>
        </p:nvSpPr>
        <p:spPr bwMode="auto">
          <a:xfrm>
            <a:off x="838200" y="1066800"/>
            <a:ext cx="7467600" cy="2819400"/>
          </a:xfrm>
          <a:prstGeom prst="ellipse">
            <a:avLst/>
          </a:prstGeom>
          <a:solidFill>
            <a:schemeClr val="accent1"/>
          </a:solidFill>
          <a:ln w="9525">
            <a:solidFill>
              <a:schemeClr val="tx1"/>
            </a:solidFill>
            <a:round/>
            <a:headEnd/>
            <a:tailEnd/>
          </a:ln>
        </p:spPr>
        <p:txBody>
          <a:bodyPr anchor="ctr"/>
          <a:lstStyle/>
          <a:p>
            <a:pPr algn="ctr"/>
            <a:r>
              <a:rPr lang="en-US" sz="2800" b="1">
                <a:solidFill>
                  <a:schemeClr val="bg1"/>
                </a:solidFill>
              </a:rPr>
              <a:t>Economic resources controlled by the company that have measurable value and are expected to provide future benefits to the company.</a:t>
            </a:r>
          </a:p>
        </p:txBody>
      </p:sp>
      <p:pic>
        <p:nvPicPr>
          <p:cNvPr id="33795" name="Picture 16"/>
          <p:cNvPicPr>
            <a:picLocks noChangeAspect="1" noChangeArrowheads="1"/>
          </p:cNvPicPr>
          <p:nvPr/>
        </p:nvPicPr>
        <p:blipFill>
          <a:blip r:embed="rId3"/>
          <a:srcRect/>
          <a:stretch>
            <a:fillRect/>
          </a:stretch>
        </p:blipFill>
        <p:spPr bwMode="auto">
          <a:xfrm>
            <a:off x="914400" y="3962400"/>
            <a:ext cx="1177925" cy="873125"/>
          </a:xfrm>
          <a:prstGeom prst="rect">
            <a:avLst/>
          </a:prstGeom>
          <a:noFill/>
          <a:ln w="9525">
            <a:noFill/>
            <a:miter lim="800000"/>
            <a:headEnd/>
            <a:tailEnd/>
          </a:ln>
        </p:spPr>
      </p:pic>
      <p:sp>
        <p:nvSpPr>
          <p:cNvPr id="33796" name="Text Box 17"/>
          <p:cNvSpPr txBox="1">
            <a:spLocks noChangeArrowheads="1"/>
          </p:cNvSpPr>
          <p:nvPr/>
        </p:nvSpPr>
        <p:spPr bwMode="auto">
          <a:xfrm>
            <a:off x="762000" y="4724400"/>
            <a:ext cx="1524000" cy="366713"/>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Cash</a:t>
            </a:r>
          </a:p>
        </p:txBody>
      </p:sp>
      <p:pic>
        <p:nvPicPr>
          <p:cNvPr id="33797" name="Picture 18"/>
          <p:cNvPicPr>
            <a:picLocks noChangeAspect="1" noChangeArrowheads="1"/>
          </p:cNvPicPr>
          <p:nvPr/>
        </p:nvPicPr>
        <p:blipFill>
          <a:blip r:embed="rId4"/>
          <a:srcRect/>
          <a:stretch>
            <a:fillRect/>
          </a:stretch>
        </p:blipFill>
        <p:spPr bwMode="auto">
          <a:xfrm>
            <a:off x="2819400" y="4800600"/>
            <a:ext cx="1143000" cy="650875"/>
          </a:xfrm>
          <a:prstGeom prst="rect">
            <a:avLst/>
          </a:prstGeom>
          <a:noFill/>
          <a:ln w="9525">
            <a:noFill/>
            <a:miter lim="800000"/>
            <a:headEnd/>
            <a:tailEnd/>
          </a:ln>
        </p:spPr>
      </p:pic>
      <p:sp>
        <p:nvSpPr>
          <p:cNvPr id="33798" name="Text Box 19"/>
          <p:cNvSpPr txBox="1">
            <a:spLocks noChangeArrowheads="1"/>
          </p:cNvSpPr>
          <p:nvPr/>
        </p:nvSpPr>
        <p:spPr bwMode="auto">
          <a:xfrm>
            <a:off x="2590800" y="5410200"/>
            <a:ext cx="1524000" cy="366713"/>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Supplies</a:t>
            </a:r>
          </a:p>
        </p:txBody>
      </p:sp>
      <p:pic>
        <p:nvPicPr>
          <p:cNvPr id="33799" name="Picture 21"/>
          <p:cNvPicPr>
            <a:picLocks noChangeAspect="1" noChangeArrowheads="1"/>
          </p:cNvPicPr>
          <p:nvPr/>
        </p:nvPicPr>
        <p:blipFill>
          <a:blip r:embed="rId5"/>
          <a:srcRect/>
          <a:stretch>
            <a:fillRect/>
          </a:stretch>
        </p:blipFill>
        <p:spPr bwMode="auto">
          <a:xfrm>
            <a:off x="4572000" y="4267200"/>
            <a:ext cx="1754188" cy="1241425"/>
          </a:xfrm>
          <a:prstGeom prst="rect">
            <a:avLst/>
          </a:prstGeom>
          <a:noFill/>
          <a:ln w="9525">
            <a:noFill/>
            <a:miter lim="800000"/>
            <a:headEnd/>
            <a:tailEnd/>
          </a:ln>
        </p:spPr>
      </p:pic>
      <p:sp>
        <p:nvSpPr>
          <p:cNvPr id="33800" name="Text Box 22"/>
          <p:cNvSpPr txBox="1">
            <a:spLocks noChangeArrowheads="1"/>
          </p:cNvSpPr>
          <p:nvPr/>
        </p:nvSpPr>
        <p:spPr bwMode="auto">
          <a:xfrm>
            <a:off x="4648200" y="5410200"/>
            <a:ext cx="1524000" cy="366713"/>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Furniture</a:t>
            </a:r>
          </a:p>
        </p:txBody>
      </p:sp>
      <p:sp>
        <p:nvSpPr>
          <p:cNvPr id="33801" name="Text Box 24"/>
          <p:cNvSpPr txBox="1">
            <a:spLocks noChangeArrowheads="1"/>
          </p:cNvSpPr>
          <p:nvPr/>
        </p:nvSpPr>
        <p:spPr bwMode="auto">
          <a:xfrm>
            <a:off x="7010400" y="4725988"/>
            <a:ext cx="1524000" cy="366712"/>
          </a:xfrm>
          <a:prstGeom prst="rect">
            <a:avLst/>
          </a:prstGeom>
          <a:noFill/>
          <a:ln w="9525">
            <a:noFill/>
            <a:miter lim="800000"/>
            <a:headEnd/>
            <a:tailEnd/>
          </a:ln>
        </p:spPr>
        <p:txBody>
          <a:bodyPr>
            <a:spAutoFit/>
          </a:bodyPr>
          <a:lstStyle/>
          <a:p>
            <a:pPr algn="ctr">
              <a:spcBef>
                <a:spcPct val="50000"/>
              </a:spcBef>
            </a:pPr>
            <a:r>
              <a:rPr lang="en-US" b="1">
                <a:solidFill>
                  <a:schemeClr val="tx2"/>
                </a:solidFill>
              </a:rPr>
              <a:t>Equipment</a:t>
            </a:r>
          </a:p>
        </p:txBody>
      </p:sp>
      <p:pic>
        <p:nvPicPr>
          <p:cNvPr id="33802" name="Picture 25"/>
          <p:cNvPicPr>
            <a:picLocks noChangeAspect="1" noChangeArrowheads="1"/>
          </p:cNvPicPr>
          <p:nvPr/>
        </p:nvPicPr>
        <p:blipFill>
          <a:blip r:embed="rId6"/>
          <a:srcRect/>
          <a:stretch>
            <a:fillRect/>
          </a:stretch>
        </p:blipFill>
        <p:spPr bwMode="auto">
          <a:xfrm>
            <a:off x="6934200" y="3776663"/>
            <a:ext cx="1373188" cy="1016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Ed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1407478</TotalTime>
  <Words>7064</Words>
  <Application>Microsoft Office PowerPoint</Application>
  <PresentationFormat>On-screen Show (4:3)</PresentationFormat>
  <Paragraphs>1051</Paragraphs>
  <Slides>43</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Edge</vt:lpstr>
      <vt:lpstr>Worksheet</vt:lpstr>
      <vt:lpstr>PowerPoint Presentation</vt:lpstr>
      <vt:lpstr>Chapter 1</vt:lpstr>
      <vt:lpstr>Learning Objective 1-1</vt:lpstr>
      <vt:lpstr>Organizational Forms</vt:lpstr>
      <vt:lpstr>Organizational Forms</vt:lpstr>
      <vt:lpstr>The Accounting System</vt:lpstr>
      <vt:lpstr>Learning Objective 1-2</vt:lpstr>
      <vt:lpstr>The Basic Accounting Equation</vt:lpstr>
      <vt:lpstr>Assets</vt:lpstr>
      <vt:lpstr>Liabilities</vt:lpstr>
      <vt:lpstr>Stockholders’ Equity</vt:lpstr>
      <vt:lpstr>Revenues, Expenses and Net Income</vt:lpstr>
      <vt:lpstr>Dividends</vt:lpstr>
      <vt:lpstr>Financial Statements</vt:lpstr>
      <vt:lpstr>The Income Statement</vt:lpstr>
      <vt:lpstr>The Statement of Retained Earnings</vt:lpstr>
      <vt:lpstr>The Balance Sheet</vt:lpstr>
      <vt:lpstr>The Statement of Cash Flows</vt:lpstr>
      <vt:lpstr>Notes to the Financial Statements</vt:lpstr>
      <vt:lpstr>Relationships Among the Financial Statements</vt:lpstr>
      <vt:lpstr>Relationships Among the Financial Statements</vt:lpstr>
      <vt:lpstr>Relationships Among the Financial Statements</vt:lpstr>
      <vt:lpstr>Learning Objective 1-3</vt:lpstr>
      <vt:lpstr>Using Financial Statements</vt:lpstr>
      <vt:lpstr>Learning Objective 1-4</vt:lpstr>
      <vt:lpstr>External Financial Reporting</vt:lpstr>
      <vt:lpstr>Accounting Standards</vt:lpstr>
      <vt:lpstr>Ethical Conduct</vt:lpstr>
      <vt:lpstr>Chapter 1 Supplement</vt:lpstr>
      <vt:lpstr>PowerPoint Presentation</vt:lpstr>
      <vt:lpstr>Chapter 1 Solved Exercises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Chapter 1</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A. Booker</dc:creator>
  <cp:lastModifiedBy>Whitten, Linda</cp:lastModifiedBy>
  <cp:revision>415</cp:revision>
  <dcterms:created xsi:type="dcterms:W3CDTF">2004-06-28T16:23:55Z</dcterms:created>
  <dcterms:modified xsi:type="dcterms:W3CDTF">2013-05-14T00:51:30Z</dcterms:modified>
</cp:coreProperties>
</file>