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notesMasterIdLst>
    <p:notesMasterId r:id="rId52"/>
  </p:notesMasterIdLst>
  <p:handoutMasterIdLst>
    <p:handoutMasterId r:id="rId53"/>
  </p:handoutMasterIdLst>
  <p:sldIdLst>
    <p:sldId id="304" r:id="rId2"/>
    <p:sldId id="387" r:id="rId3"/>
    <p:sldId id="404" r:id="rId4"/>
    <p:sldId id="489" r:id="rId5"/>
    <p:sldId id="468" r:id="rId6"/>
    <p:sldId id="407" r:id="rId7"/>
    <p:sldId id="464" r:id="rId8"/>
    <p:sldId id="408" r:id="rId9"/>
    <p:sldId id="406" r:id="rId10"/>
    <p:sldId id="499" r:id="rId11"/>
    <p:sldId id="500" r:id="rId12"/>
    <p:sldId id="501" r:id="rId13"/>
    <p:sldId id="502" r:id="rId14"/>
    <p:sldId id="503" r:id="rId15"/>
    <p:sldId id="504" r:id="rId16"/>
    <p:sldId id="505" r:id="rId17"/>
    <p:sldId id="465" r:id="rId18"/>
    <p:sldId id="473" r:id="rId19"/>
    <p:sldId id="495" r:id="rId20"/>
    <p:sldId id="498" r:id="rId21"/>
    <p:sldId id="506" r:id="rId22"/>
    <p:sldId id="507" r:id="rId23"/>
    <p:sldId id="508" r:id="rId24"/>
    <p:sldId id="509" r:id="rId25"/>
    <p:sldId id="510" r:id="rId26"/>
    <p:sldId id="511" r:id="rId27"/>
    <p:sldId id="512" r:id="rId28"/>
    <p:sldId id="513" r:id="rId29"/>
    <p:sldId id="514" r:id="rId30"/>
    <p:sldId id="515" r:id="rId31"/>
    <p:sldId id="516" r:id="rId32"/>
    <p:sldId id="466" r:id="rId33"/>
    <p:sldId id="517" r:id="rId34"/>
    <p:sldId id="518" r:id="rId35"/>
    <p:sldId id="467" r:id="rId36"/>
    <p:sldId id="519" r:id="rId37"/>
    <p:sldId id="520" r:id="rId38"/>
    <p:sldId id="391" r:id="rId39"/>
    <p:sldId id="457" r:id="rId40"/>
    <p:sldId id="458" r:id="rId41"/>
    <p:sldId id="459" r:id="rId42"/>
    <p:sldId id="460" r:id="rId43"/>
    <p:sldId id="462" r:id="rId44"/>
    <p:sldId id="463" r:id="rId45"/>
    <p:sldId id="461" r:id="rId46"/>
    <p:sldId id="487" r:id="rId47"/>
    <p:sldId id="483" r:id="rId48"/>
    <p:sldId id="484" r:id="rId49"/>
    <p:sldId id="485" r:id="rId50"/>
    <p:sldId id="456" r:id="rId51"/>
  </p:sldIdLst>
  <p:sldSz cx="9144000" cy="6858000" type="screen4x3"/>
  <p:notesSz cx="7315200" cy="9601200"/>
  <p:custDataLst>
    <p:tags r:id="rId54"/>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E5E5FF"/>
    <a:srgbClr val="0033CC"/>
    <a:srgbClr val="0066CC"/>
    <a:srgbClr val="FFE9BD"/>
    <a:srgbClr val="FF9933"/>
    <a:srgbClr val="006600"/>
    <a:srgbClr val="9AE8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018" autoAdjust="0"/>
    <p:restoredTop sz="94894" autoAdjust="0"/>
  </p:normalViewPr>
  <p:slideViewPr>
    <p:cSldViewPr snapToGrid="0">
      <p:cViewPr>
        <p:scale>
          <a:sx n="50" d="100"/>
          <a:sy n="50" d="100"/>
        </p:scale>
        <p:origin x="-1230" y="-540"/>
      </p:cViewPr>
      <p:guideLst>
        <p:guide orient="horz" pos="2251"/>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 r:id="rId25" collapse="1"/>
      <p:sld r:id="rId26" collapse="1"/>
      <p:sld r:id="rId27" collapse="1"/>
      <p:sld r:id="rId28" collapse="1"/>
    </p:sldLst>
  </p:outlineViewPr>
  <p:notesTextViewPr>
    <p:cViewPr>
      <p:scale>
        <a:sx n="100" d="100"/>
        <a:sy n="100" d="100"/>
      </p:scale>
      <p:origin x="0" y="0"/>
    </p:cViewPr>
  </p:notesTextViewPr>
  <p:sorterViewPr>
    <p:cViewPr>
      <p:scale>
        <a:sx n="50" d="100"/>
        <a:sy n="50" d="100"/>
      </p:scale>
      <p:origin x="0" y="0"/>
    </p:cViewPr>
  </p:sorterViewPr>
  <p:notesViewPr>
    <p:cSldViewPr snapToGrid="0">
      <p:cViewPr>
        <p:scale>
          <a:sx n="50" d="100"/>
          <a:sy n="50" d="100"/>
        </p:scale>
        <p:origin x="-1992" y="-276"/>
      </p:cViewPr>
      <p:guideLst>
        <p:guide orient="horz" pos="3024"/>
        <p:guide pos="2304"/>
      </p:guideLst>
    </p:cSldViewPr>
  </p:notes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_rels/viewProps.xml.rels><?xml version="1.0" encoding="UTF-8" standalone="yes"?>
<Relationships xmlns="http://schemas.openxmlformats.org/package/2006/relationships"><Relationship Id="rId8" Type="http://schemas.openxmlformats.org/officeDocument/2006/relationships/slide" Target="slides/slide10.xml"/><Relationship Id="rId13" Type="http://schemas.openxmlformats.org/officeDocument/2006/relationships/slide" Target="slides/slide15.xml"/><Relationship Id="rId18" Type="http://schemas.openxmlformats.org/officeDocument/2006/relationships/slide" Target="slides/slide21.xml"/><Relationship Id="rId26" Type="http://schemas.openxmlformats.org/officeDocument/2006/relationships/slide" Target="slides/slide35.xml"/><Relationship Id="rId3" Type="http://schemas.openxmlformats.org/officeDocument/2006/relationships/slide" Target="slides/slide4.xml"/><Relationship Id="rId21" Type="http://schemas.openxmlformats.org/officeDocument/2006/relationships/slide" Target="slides/slide24.xml"/><Relationship Id="rId7" Type="http://schemas.openxmlformats.org/officeDocument/2006/relationships/slide" Target="slides/slide9.xml"/><Relationship Id="rId12" Type="http://schemas.openxmlformats.org/officeDocument/2006/relationships/slide" Target="slides/slide14.xml"/><Relationship Id="rId17" Type="http://schemas.openxmlformats.org/officeDocument/2006/relationships/slide" Target="slides/slide20.xml"/><Relationship Id="rId25" Type="http://schemas.openxmlformats.org/officeDocument/2006/relationships/slide" Target="slides/slide34.xml"/><Relationship Id="rId2" Type="http://schemas.openxmlformats.org/officeDocument/2006/relationships/slide" Target="slides/slide3.xml"/><Relationship Id="rId16" Type="http://schemas.openxmlformats.org/officeDocument/2006/relationships/slide" Target="slides/slide19.xml"/><Relationship Id="rId20" Type="http://schemas.openxmlformats.org/officeDocument/2006/relationships/slide" Target="slides/slide23.xml"/><Relationship Id="rId1" Type="http://schemas.openxmlformats.org/officeDocument/2006/relationships/slide" Target="slides/slide2.xml"/><Relationship Id="rId6" Type="http://schemas.openxmlformats.org/officeDocument/2006/relationships/slide" Target="slides/slide8.xml"/><Relationship Id="rId11" Type="http://schemas.openxmlformats.org/officeDocument/2006/relationships/slide" Target="slides/slide13.xml"/><Relationship Id="rId24" Type="http://schemas.openxmlformats.org/officeDocument/2006/relationships/slide" Target="slides/slide33.xml"/><Relationship Id="rId5" Type="http://schemas.openxmlformats.org/officeDocument/2006/relationships/slide" Target="slides/slide7.xml"/><Relationship Id="rId15" Type="http://schemas.openxmlformats.org/officeDocument/2006/relationships/slide" Target="slides/slide17.xml"/><Relationship Id="rId23" Type="http://schemas.openxmlformats.org/officeDocument/2006/relationships/slide" Target="slides/slide32.xml"/><Relationship Id="rId28" Type="http://schemas.openxmlformats.org/officeDocument/2006/relationships/slide" Target="slides/slide37.xml"/><Relationship Id="rId10" Type="http://schemas.openxmlformats.org/officeDocument/2006/relationships/slide" Target="slides/slide12.xml"/><Relationship Id="rId19" Type="http://schemas.openxmlformats.org/officeDocument/2006/relationships/slide" Target="slides/slide22.xml"/><Relationship Id="rId4" Type="http://schemas.openxmlformats.org/officeDocument/2006/relationships/slide" Target="slides/slide6.xml"/><Relationship Id="rId9" Type="http://schemas.openxmlformats.org/officeDocument/2006/relationships/slide" Target="slides/slide11.xml"/><Relationship Id="rId14" Type="http://schemas.openxmlformats.org/officeDocument/2006/relationships/slide" Target="slides/slide16.xml"/><Relationship Id="rId22" Type="http://schemas.openxmlformats.org/officeDocument/2006/relationships/slide" Target="slides/slide31.xml"/><Relationship Id="rId27" Type="http://schemas.openxmlformats.org/officeDocument/2006/relationships/slide" Target="slides/slide36.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image" Target="../media/image13.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image" Target="../media/image1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3782" name="Text Box 6"/>
          <p:cNvSpPr txBox="1">
            <a:spLocks noChangeArrowheads="1"/>
          </p:cNvSpPr>
          <p:nvPr/>
        </p:nvSpPr>
        <p:spPr bwMode="auto">
          <a:xfrm>
            <a:off x="5934075" y="0"/>
            <a:ext cx="1381125" cy="298450"/>
          </a:xfrm>
          <a:prstGeom prst="rect">
            <a:avLst/>
          </a:prstGeom>
          <a:noFill/>
          <a:ln w="9525">
            <a:noFill/>
            <a:miter lim="800000"/>
            <a:headEnd/>
            <a:tailEnd/>
          </a:ln>
          <a:effectLst/>
        </p:spPr>
        <p:txBody>
          <a:bodyPr lIns="96661" tIns="48331" rIns="96661" bIns="48331">
            <a:spAutoFit/>
          </a:bodyPr>
          <a:lstStyle/>
          <a:p>
            <a:pPr algn="r">
              <a:spcBef>
                <a:spcPct val="50000"/>
              </a:spcBef>
              <a:defRPr/>
            </a:pPr>
            <a:r>
              <a:rPr lang="en-US" sz="1300" dirty="0"/>
              <a:t>2-</a:t>
            </a:r>
            <a:fld id="{31B40AAA-96B8-4B09-9270-E08DF4E75A2F}" type="slidenum">
              <a:rPr lang="en-US" sz="1300"/>
              <a:pPr algn="r">
                <a:spcBef>
                  <a:spcPct val="50000"/>
                </a:spcBef>
                <a:defRPr/>
              </a:pPr>
              <a:t>‹#›</a:t>
            </a:fld>
            <a:endParaRPr lang="en-US" sz="1300" dirty="0"/>
          </a:p>
        </p:txBody>
      </p:sp>
    </p:spTree>
    <p:extLst>
      <p:ext uri="{BB962C8B-B14F-4D97-AF65-F5344CB8AC3E}">
        <p14:creationId xmlns:p14="http://schemas.microsoft.com/office/powerpoint/2010/main" val="16334527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p:spPr>
      </p:sp>
      <p:sp>
        <p:nvSpPr>
          <p:cNvPr id="59397" name="Rectangle 5"/>
          <p:cNvSpPr>
            <a:spLocks noGrp="1" noChangeArrowheads="1"/>
          </p:cNvSpPr>
          <p:nvPr>
            <p:ph type="body" sz="quarter" idx="3"/>
          </p:nvPr>
        </p:nvSpPr>
        <p:spPr bwMode="auto">
          <a:xfrm>
            <a:off x="731838" y="4560888"/>
            <a:ext cx="5851525" cy="4319587"/>
          </a:xfrm>
          <a:prstGeom prst="rect">
            <a:avLst/>
          </a:prstGeom>
          <a:noFill/>
          <a:ln w="9525">
            <a:solidFill>
              <a:schemeClr val="tx1"/>
            </a:solid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 name="TextBox 7"/>
          <p:cNvSpPr txBox="1"/>
          <p:nvPr/>
        </p:nvSpPr>
        <p:spPr>
          <a:xfrm>
            <a:off x="4795838" y="0"/>
            <a:ext cx="2519362" cy="298450"/>
          </a:xfrm>
          <a:prstGeom prst="rect">
            <a:avLst/>
          </a:prstGeom>
          <a:noFill/>
        </p:spPr>
        <p:txBody>
          <a:bodyPr lIns="96661" tIns="48331" rIns="96661" bIns="48331">
            <a:spAutoFit/>
          </a:bodyPr>
          <a:lstStyle/>
          <a:p>
            <a:pPr algn="r">
              <a:defRPr/>
            </a:pPr>
            <a:r>
              <a:rPr lang="en-US" sz="1300" dirty="0"/>
              <a:t>2-</a:t>
            </a:r>
            <a:fld id="{48F67EA7-05D6-44F3-AF7A-DA0B81393373}" type="slidenum">
              <a:rPr lang="en-US" sz="1300"/>
              <a:pPr algn="r">
                <a:defRPr/>
              </a:pPr>
              <a:t>‹#›</a:t>
            </a:fld>
            <a:endParaRPr lang="en-US" sz="1300" dirty="0"/>
          </a:p>
        </p:txBody>
      </p:sp>
    </p:spTree>
    <p:extLst>
      <p:ext uri="{BB962C8B-B14F-4D97-AF65-F5344CB8AC3E}">
        <p14:creationId xmlns:p14="http://schemas.microsoft.com/office/powerpoint/2010/main" val="38489051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5" name="Rectangle 2"/>
          <p:cNvSpPr>
            <a:spLocks noGrp="1" noRot="1" noChangeAspect="1" noChangeArrowheads="1" noTextEdit="1"/>
          </p:cNvSpPr>
          <p:nvPr>
            <p:ph type="sldImg"/>
          </p:nvPr>
        </p:nvSpPr>
        <p:spPr>
          <a:solidFill>
            <a:srgbClr val="FFFFFF"/>
          </a:solidFill>
          <a:ln/>
        </p:spPr>
      </p:sp>
      <p:sp>
        <p:nvSpPr>
          <p:cNvPr id="190466" name="Rectangle 3"/>
          <p:cNvSpPr>
            <a:spLocks noGrp="1" noChangeArrowheads="1"/>
          </p:cNvSpPr>
          <p:nvPr>
            <p:ph type="body" idx="1"/>
          </p:nvPr>
        </p:nvSpPr>
        <p:spPr>
          <a:solidFill>
            <a:srgbClr val="FFFFFF"/>
          </a:solidFill>
        </p:spPr>
        <p:txBody>
          <a:bodyPr/>
          <a:lstStyle/>
          <a:p>
            <a:pPr eaLnBrk="1" hangingPunct="1"/>
            <a:r>
              <a:rPr lang="en-US" smtClean="0"/>
              <a:t>Chapter 2: Reporting Investing and Financing Results on the Balance Sheet</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Rot="1" noChangeAspect="1" noChangeArrowheads="1" noTextEdit="1"/>
          </p:cNvSpPr>
          <p:nvPr>
            <p:ph type="sldImg"/>
          </p:nvPr>
        </p:nvSpPr>
        <p:spPr>
          <a:solidFill>
            <a:srgbClr val="FFFFFF"/>
          </a:solidFill>
          <a:ln/>
        </p:spPr>
      </p:sp>
      <p:sp>
        <p:nvSpPr>
          <p:cNvPr id="44034" name="Rectangle 3"/>
          <p:cNvSpPr>
            <a:spLocks noGrp="1" noChangeArrowheads="1"/>
          </p:cNvSpPr>
          <p:nvPr>
            <p:ph type="body" idx="1"/>
          </p:nvPr>
        </p:nvSpPr>
        <p:spPr>
          <a:solidFill>
            <a:srgbClr val="FFFFFF"/>
          </a:solidFill>
        </p:spPr>
        <p:txBody>
          <a:bodyPr/>
          <a:lstStyle/>
          <a:p>
            <a:r>
              <a:rPr lang="en-US" smtClean="0"/>
              <a:t>Part I</a:t>
            </a:r>
          </a:p>
          <a:p>
            <a:r>
              <a:rPr lang="it-IT" smtClean="0"/>
              <a:t>Mauricio Rosa incorporates Pizza Aroma Inc., on  </a:t>
            </a:r>
            <a:r>
              <a:rPr lang="en-US" smtClean="0"/>
              <a:t>August 1. The company issues stock to Mauricio and his wife as evidence of their contribution of $50,000 cash, which is deposited in the company’s bank account.</a:t>
            </a:r>
          </a:p>
          <a:p>
            <a:endParaRPr lang="en-US" smtClean="0"/>
          </a:p>
          <a:p>
            <a:r>
              <a:rPr lang="en-US" smtClean="0"/>
              <a:t>Part II</a:t>
            </a:r>
          </a:p>
          <a:p>
            <a:r>
              <a:rPr lang="en-US" smtClean="0"/>
              <a:t>Pizza Aroma receives $50,000 cash and gives $50,000 of stock (contributed capital) in the transaction.</a:t>
            </a:r>
          </a:p>
          <a:p>
            <a:endParaRPr lang="en-US" smtClean="0"/>
          </a:p>
          <a:p>
            <a:r>
              <a:rPr lang="en-US" smtClean="0"/>
              <a:t>Part III</a:t>
            </a:r>
          </a:p>
          <a:p>
            <a:r>
              <a:rPr lang="en-US" smtClean="0"/>
              <a:t>For this transaction, Cash, an asset, increases by $50,000 received from the owner. Contributed Capital, a stockholders’ equity account, increases by $50,000 when the stock was issued to Mauricio Rosa.</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Rot="1" noChangeAspect="1" noChangeArrowheads="1" noTextEdit="1"/>
          </p:cNvSpPr>
          <p:nvPr>
            <p:ph type="sldImg"/>
          </p:nvPr>
        </p:nvSpPr>
        <p:spPr>
          <a:solidFill>
            <a:srgbClr val="FFFFFF"/>
          </a:solidFill>
          <a:ln/>
        </p:spPr>
      </p:sp>
      <p:sp>
        <p:nvSpPr>
          <p:cNvPr id="46082" name="Rectangle 3"/>
          <p:cNvSpPr>
            <a:spLocks noGrp="1" noChangeArrowheads="1"/>
          </p:cNvSpPr>
          <p:nvPr>
            <p:ph type="body" idx="1"/>
          </p:nvPr>
        </p:nvSpPr>
        <p:spPr>
          <a:solidFill>
            <a:srgbClr val="FFFFFF"/>
          </a:solidFill>
        </p:spPr>
        <p:txBody>
          <a:bodyPr/>
          <a:lstStyle/>
          <a:p>
            <a:r>
              <a:rPr lang="en-US" smtClean="0"/>
              <a:t>Part I</a:t>
            </a:r>
          </a:p>
          <a:p>
            <a:r>
              <a:rPr lang="en-US" smtClean="0"/>
              <a:t>Next, Pizza Aroma pays $42,000 cash to buy restaurant booths and other equipment.</a:t>
            </a:r>
          </a:p>
          <a:p>
            <a:endParaRPr lang="en-US" smtClean="0"/>
          </a:p>
          <a:p>
            <a:r>
              <a:rPr lang="en-US" smtClean="0"/>
              <a:t>Part II</a:t>
            </a:r>
          </a:p>
          <a:p>
            <a:r>
              <a:rPr lang="en-US" smtClean="0"/>
              <a:t>Pizza aroma receives $42,000 of equipment for the restaurant and gives $42,000 cash.</a:t>
            </a:r>
          </a:p>
          <a:p>
            <a:endParaRPr lang="en-US" smtClean="0"/>
          </a:p>
          <a:p>
            <a:r>
              <a:rPr lang="en-US" smtClean="0"/>
              <a:t>Part III</a:t>
            </a:r>
          </a:p>
          <a:p>
            <a:r>
              <a:rPr lang="en-US" smtClean="0"/>
              <a:t>For this transaction, the asset, Equipment, is increased by $42,000 and the asset, Cash, is decreased by $42,000. Notice there is no impact on the Liabilities and Stockholders’ Equity section of the balance sheet. The company exchanged one asset cash for another asset equipment.</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Rot="1" noChangeAspect="1" noChangeArrowheads="1" noTextEdit="1"/>
          </p:cNvSpPr>
          <p:nvPr>
            <p:ph type="sldImg"/>
          </p:nvPr>
        </p:nvSpPr>
        <p:spPr>
          <a:solidFill>
            <a:srgbClr val="FFFFFF"/>
          </a:solidFill>
          <a:ln/>
        </p:spPr>
      </p:sp>
      <p:sp>
        <p:nvSpPr>
          <p:cNvPr id="48130" name="Rectangle 3"/>
          <p:cNvSpPr>
            <a:spLocks noGrp="1" noChangeArrowheads="1"/>
          </p:cNvSpPr>
          <p:nvPr>
            <p:ph type="body" idx="1"/>
          </p:nvPr>
        </p:nvSpPr>
        <p:spPr>
          <a:solidFill>
            <a:srgbClr val="FFFFFF"/>
          </a:solidFill>
        </p:spPr>
        <p:txBody>
          <a:bodyPr/>
          <a:lstStyle/>
          <a:p>
            <a:r>
              <a:rPr lang="en-US" smtClean="0"/>
              <a:t>Part I</a:t>
            </a:r>
          </a:p>
          <a:p>
            <a:r>
              <a:rPr lang="en-US" smtClean="0"/>
              <a:t>Pizza Aroma borrows $20,000 from a bank depositing those funds in its bank account and signing a formal agreement to repay the loan in two years.</a:t>
            </a:r>
          </a:p>
          <a:p>
            <a:endParaRPr lang="en-US" smtClean="0"/>
          </a:p>
          <a:p>
            <a:r>
              <a:rPr lang="en-US" smtClean="0"/>
              <a:t>Part II</a:t>
            </a:r>
          </a:p>
          <a:p>
            <a:r>
              <a:rPr lang="en-US" smtClean="0"/>
              <a:t>Pizza Aroma will receive $20,000 cash that is deposited into its checking account at the bank. The company gives up of issues a note payable to the bank for $20,000.</a:t>
            </a:r>
          </a:p>
          <a:p>
            <a:endParaRPr lang="en-US" smtClean="0"/>
          </a:p>
          <a:p>
            <a:r>
              <a:rPr lang="en-US" smtClean="0"/>
              <a:t>Part III</a:t>
            </a:r>
          </a:p>
          <a:p>
            <a:r>
              <a:rPr lang="en-US" smtClean="0"/>
              <a:t>For this transaction, Cash, an asset account, increases by $20,000 and Note Payable, a liability, increases by the same amount. The basic accounting equation is in balance because the same amount was added to the asset side of the equation and the liability side of the equation.</a:t>
            </a:r>
          </a:p>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Rot="1" noChangeAspect="1" noChangeArrowheads="1" noTextEdit="1"/>
          </p:cNvSpPr>
          <p:nvPr>
            <p:ph type="sldImg"/>
          </p:nvPr>
        </p:nvSpPr>
        <p:spPr>
          <a:solidFill>
            <a:srgbClr val="FFFFFF"/>
          </a:solidFill>
          <a:ln/>
        </p:spPr>
      </p:sp>
      <p:sp>
        <p:nvSpPr>
          <p:cNvPr id="74756" name="Rectangle 3"/>
          <p:cNvSpPr>
            <a:spLocks noGrp="1" noChangeArrowheads="1"/>
          </p:cNvSpPr>
          <p:nvPr>
            <p:ph type="body" idx="1"/>
          </p:nvPr>
        </p:nvSpPr>
        <p:spPr>
          <a:solidFill>
            <a:srgbClr val="FFFFFF"/>
          </a:solidFill>
        </p:spPr>
        <p:txBody>
          <a:bodyPr/>
          <a:lstStyle/>
          <a:p>
            <a:pPr>
              <a:defRPr/>
            </a:pPr>
            <a:r>
              <a:rPr lang="en-US" dirty="0" smtClean="0"/>
              <a:t>Part I</a:t>
            </a:r>
          </a:p>
          <a:p>
            <a:pPr>
              <a:defRPr/>
            </a:pPr>
            <a:r>
              <a:rPr lang="en-US" dirty="0" smtClean="0"/>
              <a:t>Pizza Aroma purchases $18,000 in pizza ovens and other restaurant equipment, paying $16,000 in cash and giving an informal promise to pay $2,000 at the end of the month.</a:t>
            </a:r>
          </a:p>
          <a:p>
            <a:pPr>
              <a:defRPr/>
            </a:pPr>
            <a:endParaRPr lang="en-US" dirty="0" smtClean="0"/>
          </a:p>
          <a:p>
            <a:pPr>
              <a:defRPr/>
            </a:pPr>
            <a:r>
              <a:rPr lang="en-US" dirty="0" smtClean="0"/>
              <a:t>Part II</a:t>
            </a:r>
          </a:p>
          <a:p>
            <a:pPr indent="-362480">
              <a:spcBef>
                <a:spcPct val="50000"/>
              </a:spcBef>
              <a:buClr>
                <a:srgbClr val="FFFF00"/>
              </a:buClr>
              <a:defRPr/>
            </a:pPr>
            <a:r>
              <a:rPr lang="en-US" dirty="0" smtClean="0">
                <a:solidFill>
                  <a:schemeClr val="bg1"/>
                </a:solidFill>
              </a:rPr>
              <a:t>In this transaction Pizza Aroma receives $18,000 in equipment (pizza ovens). Pizza Aroma gives Cash of $16,000 and Accounts Payable of $2,000</a:t>
            </a:r>
            <a:r>
              <a:rPr lang="en-US" sz="1500" dirty="0" smtClean="0">
                <a:solidFill>
                  <a:schemeClr val="bg1"/>
                </a:solidFill>
              </a:rPr>
              <a:t> in payment for the equipment.</a:t>
            </a:r>
            <a:endParaRPr lang="en-US" dirty="0" smtClean="0">
              <a:solidFill>
                <a:schemeClr val="bg1"/>
              </a:solidFill>
            </a:endParaRPr>
          </a:p>
          <a:p>
            <a:pPr>
              <a:defRPr/>
            </a:pPr>
            <a:endParaRPr lang="en-US" dirty="0" smtClean="0"/>
          </a:p>
          <a:p>
            <a:pPr>
              <a:defRPr/>
            </a:pPr>
            <a:r>
              <a:rPr lang="en-US" dirty="0" smtClean="0"/>
              <a:t>Part III</a:t>
            </a:r>
          </a:p>
          <a:p>
            <a:pPr>
              <a:defRPr/>
            </a:pPr>
            <a:r>
              <a:rPr lang="en-US" dirty="0" smtClean="0"/>
              <a:t>For this transaction, Cash, an asset account, decreases by $16,000, Equipment, also an asset, increases by $18,000,  and Accounts Payable, a liability, increases by $2,000. The asset side of the basic accounting equation increases by a net amount of $2,000, and the liabilities and stockholders’ equity side of the equation increases by the same amount. The basic accounting equation stays in balance.</a:t>
            </a:r>
          </a:p>
          <a:p>
            <a:pPr>
              <a:defRPr/>
            </a:pPr>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Rot="1" noChangeAspect="1" noChangeArrowheads="1" noTextEdit="1"/>
          </p:cNvSpPr>
          <p:nvPr>
            <p:ph type="sldImg"/>
          </p:nvPr>
        </p:nvSpPr>
        <p:spPr>
          <a:solidFill>
            <a:srgbClr val="FFFFFF"/>
          </a:solidFill>
          <a:ln/>
        </p:spPr>
      </p:sp>
      <p:sp>
        <p:nvSpPr>
          <p:cNvPr id="74756" name="Rectangle 3"/>
          <p:cNvSpPr>
            <a:spLocks noGrp="1" noChangeArrowheads="1"/>
          </p:cNvSpPr>
          <p:nvPr>
            <p:ph type="body" idx="1"/>
          </p:nvPr>
        </p:nvSpPr>
        <p:spPr>
          <a:solidFill>
            <a:srgbClr val="FFFFFF"/>
          </a:solidFill>
        </p:spPr>
        <p:txBody>
          <a:bodyPr/>
          <a:lstStyle/>
          <a:p>
            <a:pPr>
              <a:defRPr/>
            </a:pPr>
            <a:r>
              <a:rPr lang="en-US" dirty="0" smtClean="0"/>
              <a:t>Part I</a:t>
            </a:r>
          </a:p>
          <a:p>
            <a:pPr>
              <a:defRPr/>
            </a:pPr>
            <a:r>
              <a:rPr lang="en-US" dirty="0" smtClean="0"/>
              <a:t>Pizza Aroma orders $630 of pans, dishes, and other cookware. None have been received yet.</a:t>
            </a:r>
          </a:p>
          <a:p>
            <a:pPr>
              <a:defRPr/>
            </a:pPr>
            <a:endParaRPr lang="en-US" dirty="0" smtClean="0"/>
          </a:p>
          <a:p>
            <a:pPr>
              <a:defRPr/>
            </a:pPr>
            <a:r>
              <a:rPr lang="en-US" dirty="0" smtClean="0"/>
              <a:t>Part II</a:t>
            </a:r>
          </a:p>
          <a:p>
            <a:pPr indent="-362480">
              <a:buClr>
                <a:srgbClr val="FFFF00"/>
              </a:buClr>
              <a:defRPr/>
            </a:pPr>
            <a:r>
              <a:rPr lang="en-US" dirty="0" smtClean="0">
                <a:solidFill>
                  <a:schemeClr val="bg1"/>
                </a:solidFill>
              </a:rPr>
              <a:t>An exchange of only promises is </a:t>
            </a:r>
            <a:r>
              <a:rPr lang="en-US" b="1" dirty="0" smtClean="0">
                <a:solidFill>
                  <a:schemeClr val="bg1"/>
                </a:solidFill>
              </a:rPr>
              <a:t>not</a:t>
            </a:r>
            <a:r>
              <a:rPr lang="en-US" dirty="0" smtClean="0">
                <a:solidFill>
                  <a:schemeClr val="bg1"/>
                </a:solidFill>
              </a:rPr>
              <a:t> a transaction. There is no impact on the accounting equation.</a:t>
            </a:r>
          </a:p>
          <a:p>
            <a:pPr>
              <a:defRPr/>
            </a:pPr>
            <a:endParaRPr lang="en-US" dirty="0" smtClean="0"/>
          </a:p>
          <a:p>
            <a:pPr>
              <a:defRPr/>
            </a:pPr>
            <a:r>
              <a:rPr lang="en-US" dirty="0" smtClean="0"/>
              <a:t>Part III</a:t>
            </a:r>
          </a:p>
          <a:p>
            <a:pPr>
              <a:defRPr/>
            </a:pPr>
            <a:r>
              <a:rPr lang="en-US" dirty="0" smtClean="0"/>
              <a:t>This event does not impact the basic accounting equation.</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Rot="1" noChangeAspect="1" noChangeArrowheads="1" noTextEdit="1"/>
          </p:cNvSpPr>
          <p:nvPr>
            <p:ph type="sldImg"/>
          </p:nvPr>
        </p:nvSpPr>
        <p:spPr>
          <a:solidFill>
            <a:srgbClr val="FFFFFF"/>
          </a:solidFill>
          <a:ln/>
        </p:spPr>
      </p:sp>
      <p:sp>
        <p:nvSpPr>
          <p:cNvPr id="74756" name="Rectangle 3"/>
          <p:cNvSpPr>
            <a:spLocks noGrp="1" noChangeArrowheads="1"/>
          </p:cNvSpPr>
          <p:nvPr>
            <p:ph type="body" idx="1"/>
          </p:nvPr>
        </p:nvSpPr>
        <p:spPr>
          <a:solidFill>
            <a:srgbClr val="FFFFFF"/>
          </a:solidFill>
        </p:spPr>
        <p:txBody>
          <a:bodyPr/>
          <a:lstStyle/>
          <a:p>
            <a:pPr>
              <a:defRPr/>
            </a:pPr>
            <a:r>
              <a:rPr lang="en-US" dirty="0" smtClean="0"/>
              <a:t>Part I</a:t>
            </a:r>
          </a:p>
          <a:p>
            <a:pPr>
              <a:defRPr/>
            </a:pPr>
            <a:r>
              <a:rPr lang="en-US" dirty="0" smtClean="0"/>
              <a:t>Pizza Aroma pays $2,000 to the equipment supplier from transaction (d).</a:t>
            </a:r>
          </a:p>
          <a:p>
            <a:pPr>
              <a:defRPr/>
            </a:pPr>
            <a:endParaRPr lang="en-US" dirty="0" smtClean="0"/>
          </a:p>
          <a:p>
            <a:pPr>
              <a:defRPr/>
            </a:pPr>
            <a:r>
              <a:rPr lang="en-US" dirty="0" smtClean="0"/>
              <a:t>Part II</a:t>
            </a:r>
          </a:p>
          <a:p>
            <a:pPr indent="-362480">
              <a:buClr>
                <a:srgbClr val="FFFF00"/>
              </a:buClr>
              <a:defRPr/>
            </a:pPr>
            <a:r>
              <a:rPr lang="en-US" dirty="0" smtClean="0">
                <a:solidFill>
                  <a:schemeClr val="bg1"/>
                </a:solidFill>
              </a:rPr>
              <a:t>Pizza Aroma gives cash to settle its debt to the supplier. The company receives a release from its promise to pay an amount to the supplier.</a:t>
            </a:r>
          </a:p>
          <a:p>
            <a:pPr>
              <a:defRPr/>
            </a:pPr>
            <a:endParaRPr lang="en-US" dirty="0" smtClean="0"/>
          </a:p>
          <a:p>
            <a:pPr>
              <a:defRPr/>
            </a:pPr>
            <a:r>
              <a:rPr lang="en-US" dirty="0" smtClean="0"/>
              <a:t>Part III</a:t>
            </a:r>
          </a:p>
          <a:p>
            <a:pPr>
              <a:defRPr/>
            </a:pPr>
            <a:r>
              <a:rPr lang="en-US" dirty="0" smtClean="0"/>
              <a:t>Once again the basic accounting equation is in balance because the assets side of the equation is reduced by $2,000, and the liabilities and stockholders’ equity side is reduced by the same amount.</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Rot="1" noChangeAspect="1" noChangeArrowheads="1" noTextEdit="1"/>
          </p:cNvSpPr>
          <p:nvPr>
            <p:ph type="sldImg"/>
          </p:nvPr>
        </p:nvSpPr>
        <p:spPr>
          <a:solidFill>
            <a:srgbClr val="FFFFFF"/>
          </a:solidFill>
          <a:ln/>
        </p:spPr>
      </p:sp>
      <p:sp>
        <p:nvSpPr>
          <p:cNvPr id="74756" name="Rectangle 3"/>
          <p:cNvSpPr>
            <a:spLocks noGrp="1" noChangeArrowheads="1"/>
          </p:cNvSpPr>
          <p:nvPr>
            <p:ph type="body" idx="1"/>
          </p:nvPr>
        </p:nvSpPr>
        <p:spPr>
          <a:solidFill>
            <a:srgbClr val="FFFFFF"/>
          </a:solidFill>
        </p:spPr>
        <p:txBody>
          <a:bodyPr/>
          <a:lstStyle/>
          <a:p>
            <a:pPr>
              <a:defRPr/>
            </a:pPr>
            <a:r>
              <a:rPr lang="en-US" dirty="0" smtClean="0"/>
              <a:t>Part I</a:t>
            </a:r>
          </a:p>
          <a:p>
            <a:pPr>
              <a:defRPr/>
            </a:pPr>
            <a:r>
              <a:rPr lang="en-US" dirty="0" smtClean="0"/>
              <a:t>Pizza Aroma receives $630 of the cookware ordered in (e) and promises to pay for it next month.</a:t>
            </a:r>
          </a:p>
          <a:p>
            <a:pPr>
              <a:defRPr/>
            </a:pPr>
            <a:endParaRPr lang="en-US" dirty="0" smtClean="0"/>
          </a:p>
          <a:p>
            <a:pPr>
              <a:defRPr/>
            </a:pPr>
            <a:r>
              <a:rPr lang="en-US" dirty="0" smtClean="0"/>
              <a:t>Part II</a:t>
            </a:r>
          </a:p>
          <a:p>
            <a:pPr indent="-362480">
              <a:buClr>
                <a:srgbClr val="FFFF00"/>
              </a:buClr>
              <a:defRPr/>
            </a:pPr>
            <a:r>
              <a:rPr lang="en-US" dirty="0" smtClean="0">
                <a:solidFill>
                  <a:schemeClr val="bg1"/>
                </a:solidFill>
              </a:rPr>
              <a:t>Pizza Aroma receives cookware with a cost of $630, and gives a promise to pay the $630 within one month.</a:t>
            </a:r>
          </a:p>
          <a:p>
            <a:pPr>
              <a:defRPr/>
            </a:pPr>
            <a:endParaRPr lang="en-US" dirty="0" smtClean="0"/>
          </a:p>
          <a:p>
            <a:pPr>
              <a:defRPr/>
            </a:pPr>
            <a:r>
              <a:rPr lang="en-US" dirty="0" smtClean="0"/>
              <a:t>Part III</a:t>
            </a:r>
          </a:p>
          <a:p>
            <a:pPr>
              <a:defRPr/>
            </a:pPr>
            <a:r>
              <a:rPr lang="en-US" dirty="0" smtClean="0"/>
              <a:t>Once again the basic accounting equation is in balance because the assets side of the equation is increased by $630, and the liabilities and stockholders’ equity side is increased by the same amount.</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Rot="1" noChangeAspect="1" noChangeArrowheads="1" noTextEdit="1"/>
          </p:cNvSpPr>
          <p:nvPr>
            <p:ph type="sldImg"/>
          </p:nvPr>
        </p:nvSpPr>
        <p:spPr>
          <a:solidFill>
            <a:srgbClr val="FFFFFF"/>
          </a:solidFill>
          <a:ln/>
        </p:spPr>
      </p:sp>
      <p:sp>
        <p:nvSpPr>
          <p:cNvPr id="58370" name="Rectangle 3"/>
          <p:cNvSpPr>
            <a:spLocks noGrp="1" noChangeArrowheads="1"/>
          </p:cNvSpPr>
          <p:nvPr>
            <p:ph type="body" idx="1"/>
          </p:nvPr>
        </p:nvSpPr>
        <p:spPr>
          <a:solidFill>
            <a:srgbClr val="FFFFFF"/>
          </a:solidFill>
        </p:spPr>
        <p:txBody>
          <a:bodyPr/>
          <a:lstStyle/>
          <a:p>
            <a:r>
              <a:rPr lang="en-US" smtClean="0"/>
              <a:t>Learning objective 2-3 is to use journal entries and T-accounts to show how transactions affect the balance sheet.</a:t>
            </a:r>
          </a:p>
          <a:p>
            <a:pPr eaLnBrk="1" hangingPunct="1">
              <a:spcBef>
                <a:spcPct val="50000"/>
              </a:spcBef>
            </a:pPr>
            <a:r>
              <a:rPr lang="en-US" smtClean="0"/>
              <a:t>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noTextEdit="1"/>
          </p:cNvSpPr>
          <p:nvPr>
            <p:ph type="sldImg"/>
          </p:nvPr>
        </p:nvSpPr>
        <p:spPr>
          <a:ln/>
        </p:spPr>
      </p:sp>
      <p:sp>
        <p:nvSpPr>
          <p:cNvPr id="60418" name="Notes Placeholder 2"/>
          <p:cNvSpPr>
            <a:spLocks noGrp="1"/>
          </p:cNvSpPr>
          <p:nvPr>
            <p:ph type="body" idx="1"/>
          </p:nvPr>
        </p:nvSpPr>
        <p:spPr>
          <a:noFill/>
        </p:spPr>
        <p:txBody>
          <a:bodyPr/>
          <a:lstStyle/>
          <a:p>
            <a:r>
              <a:rPr lang="en-US" smtClean="0"/>
              <a:t>Most companies use computerized accounting systems, which can handle a large number of transactions. These systems follow a cycle, called the accounting cycle, which is repeated day-after-day, month-after-month, and year-after-year. </a:t>
            </a:r>
          </a:p>
          <a:p>
            <a:endParaRPr lang="en-US" smtClean="0"/>
          </a:p>
          <a:p>
            <a:r>
              <a:rPr lang="en-US" smtClean="0"/>
              <a:t>A three-step analyze-record-summarize process is applied to daily transactions and then</a:t>
            </a:r>
          </a:p>
          <a:p>
            <a:r>
              <a:rPr lang="en-US" smtClean="0"/>
              <a:t>to adjustments and closing processes at the end of each accounting period. Our focus</a:t>
            </a:r>
          </a:p>
          <a:p>
            <a:r>
              <a:rPr lang="en-US" smtClean="0"/>
              <a:t>in this chapter is on applying the three-step process during the period to daily activities that affect only balance sheet accounts. The analyze step involves determining the financial effects of each transaction; the record step captures these effects in an accounting record called the journal; and the summarize step accumulates these effects in accounting records called ledger accounts or T-accounts.</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p:cNvSpPr>
            <a:spLocks noGrp="1" noRot="1" noChangeAspect="1" noChangeArrowheads="1" noTextEdit="1"/>
          </p:cNvSpPr>
          <p:nvPr>
            <p:ph type="sldImg"/>
          </p:nvPr>
        </p:nvSpPr>
        <p:spPr>
          <a:solidFill>
            <a:srgbClr val="FFFFFF"/>
          </a:solidFill>
          <a:ln/>
        </p:spPr>
      </p:sp>
      <p:sp>
        <p:nvSpPr>
          <p:cNvPr id="78852" name="Rectangle 3"/>
          <p:cNvSpPr>
            <a:spLocks noGrp="1" noChangeArrowheads="1"/>
          </p:cNvSpPr>
          <p:nvPr>
            <p:ph type="body" idx="1"/>
          </p:nvPr>
        </p:nvSpPr>
        <p:spPr>
          <a:solidFill>
            <a:srgbClr val="FFFFFF"/>
          </a:solidFill>
        </p:spPr>
        <p:txBody>
          <a:bodyPr/>
          <a:lstStyle/>
          <a:p>
            <a:pPr>
              <a:defRPr/>
            </a:pPr>
            <a:r>
              <a:rPr lang="en-US" dirty="0" smtClean="0"/>
              <a:t>Part I</a:t>
            </a:r>
          </a:p>
          <a:p>
            <a:pPr>
              <a:defRPr/>
            </a:pPr>
            <a:r>
              <a:rPr lang="en-US" dirty="0" smtClean="0"/>
              <a:t>Accounts increase on the same side as they appear in A =  L  + SE. </a:t>
            </a:r>
          </a:p>
          <a:p>
            <a:pPr>
              <a:defRPr/>
            </a:pPr>
            <a:endParaRPr lang="en-US" dirty="0" smtClean="0"/>
          </a:p>
          <a:p>
            <a:pPr>
              <a:defRPr/>
            </a:pPr>
            <a:r>
              <a:rPr lang="en-US" dirty="0" smtClean="0"/>
              <a:t>Part II</a:t>
            </a:r>
          </a:p>
          <a:p>
            <a:pPr>
              <a:defRPr/>
            </a:pPr>
            <a:r>
              <a:rPr lang="en-US" dirty="0" smtClean="0"/>
              <a:t>Accounts on the left side of the accounting equation increase on the left side of the account and accounts on the right side of the equation increase on the right. So</a:t>
            </a:r>
          </a:p>
          <a:p>
            <a:pPr>
              <a:defRPr/>
            </a:pPr>
            <a:r>
              <a:rPr lang="en-US" dirty="0" smtClean="0"/>
              <a:t>• Assets increase on the left side of the account.</a:t>
            </a:r>
          </a:p>
          <a:p>
            <a:pPr>
              <a:defRPr/>
            </a:pPr>
            <a:r>
              <a:rPr lang="en-US" dirty="0" smtClean="0"/>
              <a:t>• Assets decrease on the right side of the account.</a:t>
            </a:r>
          </a:p>
          <a:p>
            <a:pPr>
              <a:defRPr/>
            </a:pPr>
            <a:endParaRPr lang="en-US" dirty="0" smtClean="0"/>
          </a:p>
          <a:p>
            <a:pPr>
              <a:defRPr/>
            </a:pPr>
            <a:r>
              <a:rPr lang="en-US" dirty="0" smtClean="0"/>
              <a:t>Part III</a:t>
            </a:r>
          </a:p>
          <a:p>
            <a:pPr>
              <a:defRPr/>
            </a:pPr>
            <a:r>
              <a:rPr lang="en-US" dirty="0" smtClean="0"/>
              <a:t>• Liabilities increase on the right side of the account.</a:t>
            </a:r>
          </a:p>
          <a:p>
            <a:pPr>
              <a:defRPr/>
            </a:pPr>
            <a:r>
              <a:rPr lang="en-US" dirty="0" smtClean="0"/>
              <a:t>• Stockholders’ equity accounts increase on the right side of the account.</a:t>
            </a:r>
          </a:p>
          <a:p>
            <a:pPr>
              <a:defRPr/>
            </a:pPr>
            <a:r>
              <a:rPr lang="en-US" dirty="0" smtClean="0"/>
              <a:t>• Decreases are the on the left side of the account.</a:t>
            </a:r>
          </a:p>
          <a:p>
            <a:pPr>
              <a:defRPr/>
            </a:pPr>
            <a:endParaRPr lang="en-US" dirty="0" smtClean="0"/>
          </a:p>
          <a:p>
            <a:pPr>
              <a:defRPr/>
            </a:pPr>
            <a:r>
              <a:rPr lang="en-US" dirty="0" smtClean="0"/>
              <a:t>Part IV</a:t>
            </a:r>
          </a:p>
          <a:p>
            <a:pPr>
              <a:defRPr/>
            </a:pPr>
            <a:r>
              <a:rPr lang="en-US" dirty="0" smtClean="0"/>
              <a:t>Left is debit ( dr ), right is credit ( cr ). The terms (and abbreviations) debit ( dr ) and credit ( cr ) come from Latin words that had meaning back in the day, but today they just mean left and right. When combined with how increases and decreases are entered into accounts, the following rules emerge:</a:t>
            </a:r>
          </a:p>
          <a:p>
            <a:pPr marL="241653" indent="-241653">
              <a:buFont typeface="+mj-lt"/>
              <a:buAutoNum type="arabicPeriod"/>
              <a:defRPr/>
            </a:pPr>
            <a:r>
              <a:rPr lang="en-US" dirty="0" smtClean="0"/>
              <a:t>Use debits for increases in assets (and for decreases in liabilities and stockholders’ equity accounts).</a:t>
            </a:r>
          </a:p>
          <a:p>
            <a:pPr marL="241653" indent="-241653">
              <a:buFont typeface="+mj-lt"/>
              <a:buAutoNum type="arabicPeriod"/>
              <a:defRPr/>
            </a:pPr>
            <a:r>
              <a:rPr lang="en-US" dirty="0" smtClean="0"/>
              <a:t>Use credits for increases in liabilities and stockholders’ equity accounts (and for decreases in assets).</a:t>
            </a:r>
          </a:p>
          <a:p>
            <a:pPr marL="241653" indent="-241653">
              <a:buFont typeface="+mj-lt"/>
              <a:buAutoNum type="arabicPeriod"/>
              <a:defRPr/>
            </a:pPr>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Rot="1" noChangeAspect="1" noChangeArrowheads="1" noTextEdit="1"/>
          </p:cNvSpPr>
          <p:nvPr>
            <p:ph type="sldImg"/>
          </p:nvPr>
        </p:nvSpPr>
        <p:spPr>
          <a:solidFill>
            <a:srgbClr val="FFFFFF"/>
          </a:solidFill>
          <a:ln/>
        </p:spPr>
      </p:sp>
      <p:sp>
        <p:nvSpPr>
          <p:cNvPr id="27650" name="Rectangle 3"/>
          <p:cNvSpPr>
            <a:spLocks noGrp="1" noChangeArrowheads="1"/>
          </p:cNvSpPr>
          <p:nvPr>
            <p:ph type="body" idx="1"/>
          </p:nvPr>
        </p:nvSpPr>
        <p:spPr>
          <a:solidFill>
            <a:srgbClr val="FFFFFF"/>
          </a:solidFill>
        </p:spPr>
        <p:txBody>
          <a:bodyPr/>
          <a:lstStyle/>
          <a:p>
            <a:r>
              <a:rPr lang="en-US" smtClean="0"/>
              <a:t>Learning objective 2-1 is to identify financial effects of common business activities that affect the balance sheet.</a:t>
            </a:r>
          </a:p>
          <a:p>
            <a:pPr eaLnBrk="1" hangingPunct="1">
              <a:spcBef>
                <a:spcPct val="50000"/>
              </a:spcBef>
            </a:pPr>
            <a:r>
              <a:rPr lang="en-US" smtClean="0"/>
              <a:t> </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69" name="Rectangle 2"/>
          <p:cNvSpPr>
            <a:spLocks noGrp="1" noRot="1" noChangeAspect="1" noChangeArrowheads="1" noTextEdit="1"/>
          </p:cNvSpPr>
          <p:nvPr>
            <p:ph type="sldImg"/>
          </p:nvPr>
        </p:nvSpPr>
        <p:spPr>
          <a:solidFill>
            <a:srgbClr val="FFFFFF"/>
          </a:solidFill>
          <a:ln/>
        </p:spPr>
      </p:sp>
      <p:sp>
        <p:nvSpPr>
          <p:cNvPr id="135170" name="Rectangle 3"/>
          <p:cNvSpPr>
            <a:spLocks noGrp="1" noChangeArrowheads="1"/>
          </p:cNvSpPr>
          <p:nvPr>
            <p:ph type="body" idx="1"/>
          </p:nvPr>
        </p:nvSpPr>
        <p:spPr>
          <a:solidFill>
            <a:srgbClr val="FFFFFF"/>
          </a:solidFill>
        </p:spPr>
        <p:txBody>
          <a:bodyPr/>
          <a:lstStyle/>
          <a:p>
            <a:r>
              <a:rPr lang="en-US" smtClean="0"/>
              <a:t>Part I</a:t>
            </a:r>
          </a:p>
          <a:p>
            <a:r>
              <a:rPr lang="en-US" smtClean="0"/>
              <a:t>Accounts increase on the same side as they appear in A =  L  + SE. </a:t>
            </a:r>
          </a:p>
          <a:p>
            <a:endParaRPr lang="en-US" smtClean="0"/>
          </a:p>
          <a:p>
            <a:r>
              <a:rPr lang="en-US" smtClean="0"/>
              <a:t>Part II</a:t>
            </a:r>
          </a:p>
          <a:p>
            <a:r>
              <a:rPr lang="en-US" smtClean="0"/>
              <a:t>Left is debit ( dr ), right is credit ( cr ). </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7" name="Rectangle 2"/>
          <p:cNvSpPr>
            <a:spLocks noGrp="1" noRot="1" noChangeAspect="1" noChangeArrowheads="1" noTextEdit="1"/>
          </p:cNvSpPr>
          <p:nvPr>
            <p:ph type="sldImg"/>
          </p:nvPr>
        </p:nvSpPr>
        <p:spPr>
          <a:solidFill>
            <a:srgbClr val="FFFFFF"/>
          </a:solidFill>
          <a:ln/>
        </p:spPr>
      </p:sp>
      <p:sp>
        <p:nvSpPr>
          <p:cNvPr id="137218" name="Rectangle 3"/>
          <p:cNvSpPr>
            <a:spLocks noGrp="1" noChangeArrowheads="1"/>
          </p:cNvSpPr>
          <p:nvPr>
            <p:ph type="body" idx="1"/>
          </p:nvPr>
        </p:nvSpPr>
        <p:spPr>
          <a:solidFill>
            <a:srgbClr val="FFFFFF"/>
          </a:solidFill>
        </p:spPr>
        <p:txBody>
          <a:bodyPr/>
          <a:lstStyle/>
          <a:p>
            <a:r>
              <a:rPr lang="en-US" smtClean="0"/>
              <a:t>As we saw earlier, first transactions are analyzed to determine their financial effects. In step 2, these financial effects are recorded in a journal using a debits-equal-credits format. The journal entries are recorded in the order transactions occur, and then their effects on each individual account are summarized in step 3, to enable preparation of financial statements. </a:t>
            </a:r>
          </a:p>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2"/>
          <p:cNvSpPr>
            <a:spLocks noGrp="1" noRot="1" noChangeAspect="1" noChangeArrowheads="1" noTextEdit="1"/>
          </p:cNvSpPr>
          <p:nvPr>
            <p:ph type="sldImg"/>
          </p:nvPr>
        </p:nvSpPr>
        <p:spPr>
          <a:solidFill>
            <a:srgbClr val="FFFFFF"/>
          </a:solidFill>
          <a:ln/>
        </p:spPr>
      </p:sp>
      <p:sp>
        <p:nvSpPr>
          <p:cNvPr id="89091" name="Rectangle 3"/>
          <p:cNvSpPr>
            <a:spLocks noGrp="1" noChangeArrowheads="1"/>
          </p:cNvSpPr>
          <p:nvPr>
            <p:ph type="body" idx="1"/>
          </p:nvPr>
        </p:nvSpPr>
        <p:spPr>
          <a:solidFill>
            <a:srgbClr val="FFFFFF"/>
          </a:solidFill>
        </p:spPr>
        <p:txBody>
          <a:bodyPr/>
          <a:lstStyle/>
          <a:p>
            <a:pPr>
              <a:defRPr/>
            </a:pPr>
            <a:r>
              <a:rPr lang="en-US" dirty="0" smtClean="0"/>
              <a:t>Part I</a:t>
            </a:r>
          </a:p>
          <a:p>
            <a:pPr>
              <a:defRPr/>
            </a:pPr>
            <a:r>
              <a:rPr lang="en-US" dirty="0" smtClean="0"/>
              <a:t>Notice the following aspects of journal entries in step 2.</a:t>
            </a:r>
          </a:p>
          <a:p>
            <a:pPr marL="241653" indent="-241653">
              <a:buFont typeface="+mj-lt"/>
              <a:buAutoNum type="arabicPeriod"/>
              <a:defRPr/>
            </a:pPr>
            <a:r>
              <a:rPr lang="en-US" dirty="0" smtClean="0"/>
              <a:t>A date is included for each transaction.</a:t>
            </a:r>
          </a:p>
          <a:p>
            <a:pPr marL="241653" indent="-241653">
              <a:buFont typeface="+mj-lt"/>
              <a:buAutoNum type="arabicPeriod"/>
              <a:defRPr/>
            </a:pPr>
            <a:r>
              <a:rPr lang="en-US" dirty="0" smtClean="0"/>
              <a:t>Debits appear first (on top). Credits are written below the debits and are indented to the right (both the words and the amounts). The order of the debited accounts or credited accounts doesn’t matter, as long as for each journal entry debits are on top and credits are on the bottom and indented.</a:t>
            </a:r>
          </a:p>
          <a:p>
            <a:pPr marL="241653" indent="-241653">
              <a:buFont typeface="+mj-lt"/>
              <a:buAutoNum type="arabicPeriod"/>
              <a:defRPr/>
            </a:pPr>
            <a:r>
              <a:rPr lang="en-US" dirty="0" smtClean="0"/>
              <a:t>Total debits equal total credits for each transaction.</a:t>
            </a:r>
          </a:p>
          <a:p>
            <a:pPr marL="241653" indent="-241653">
              <a:buFont typeface="+mj-lt"/>
              <a:buAutoNum type="arabicPeriod"/>
              <a:defRPr/>
            </a:pPr>
            <a:r>
              <a:rPr lang="en-US" dirty="0" smtClean="0"/>
              <a:t>Dollar signs are not used because the journal is understood to be a record of financial effects.</a:t>
            </a:r>
          </a:p>
          <a:p>
            <a:pPr marL="241653" indent="-241653">
              <a:buFont typeface="+mj-lt"/>
              <a:buAutoNum type="arabicPeriod"/>
              <a:defRPr/>
            </a:pPr>
            <a:r>
              <a:rPr lang="en-US" dirty="0" smtClean="0"/>
              <a:t>A brief explanation of the transaction is written below the debits and credits.</a:t>
            </a:r>
          </a:p>
          <a:p>
            <a:pPr marL="241653" indent="-241653">
              <a:buFont typeface="+mj-lt"/>
              <a:buAutoNum type="arabicPeriod"/>
              <a:defRPr/>
            </a:pPr>
            <a:r>
              <a:rPr lang="en-US" dirty="0" smtClean="0"/>
              <a:t>The line after the explanation is left blank before writing the next journal entry.</a:t>
            </a:r>
          </a:p>
          <a:p>
            <a:pPr marL="241653" indent="-241653">
              <a:buFont typeface="+mj-lt"/>
              <a:buAutoNum type="arabicPeriod"/>
              <a:defRPr/>
            </a:pPr>
            <a:endParaRPr lang="en-US" dirty="0" smtClean="0"/>
          </a:p>
          <a:p>
            <a:pPr>
              <a:defRPr/>
            </a:pPr>
            <a:r>
              <a:rPr lang="en-US" dirty="0" smtClean="0"/>
              <a:t>By themselves, journal entries show the effects of transactions, but they do not provide account balances. That’s why ledger accounts are needed. </a:t>
            </a:r>
          </a:p>
          <a:p>
            <a:pPr>
              <a:defRPr/>
            </a:pPr>
            <a:endParaRPr lang="en-US" dirty="0" smtClean="0"/>
          </a:p>
          <a:p>
            <a:pPr>
              <a:defRPr/>
            </a:pPr>
            <a:r>
              <a:rPr lang="en-US" dirty="0" smtClean="0"/>
              <a:t>Part II</a:t>
            </a:r>
          </a:p>
          <a:p>
            <a:pPr>
              <a:defRPr/>
            </a:pPr>
            <a:r>
              <a:rPr lang="en-US" dirty="0" smtClean="0"/>
              <a:t>After journal entries have been recorded (in step 2), their dollar amounts are copied (“posted”) to each ledger account affected by the transaction so that account balances can be computed. This step 3 involves copying the debit part of the journal entry into the debit column of the applicable ledger account and the credit part of the journal entry into the credit column of the other applicable ledger account.</a:t>
            </a:r>
          </a:p>
          <a:p>
            <a:pPr>
              <a:defRPr/>
            </a:pPr>
            <a:endParaRPr lang="en-US" dirty="0" smtClean="0"/>
          </a:p>
          <a:p>
            <a:pPr>
              <a:defRPr/>
            </a:pPr>
            <a:r>
              <a:rPr lang="en-US" dirty="0" smtClean="0"/>
              <a:t>The updated balance for each ledger account at the end of the accounting period will be used to prepare financial statements. </a:t>
            </a:r>
            <a:endParaRPr lang="en-US" dirty="0" smtClean="0">
              <a:latin typeface="Arial"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3" name="Rectangle 2"/>
          <p:cNvSpPr>
            <a:spLocks noGrp="1" noRot="1" noChangeAspect="1" noChangeArrowheads="1" noTextEdit="1"/>
          </p:cNvSpPr>
          <p:nvPr>
            <p:ph type="sldImg"/>
          </p:nvPr>
        </p:nvSpPr>
        <p:spPr>
          <a:solidFill>
            <a:srgbClr val="FFFFFF"/>
          </a:solidFill>
          <a:ln/>
        </p:spPr>
      </p:sp>
      <p:sp>
        <p:nvSpPr>
          <p:cNvPr id="141314" name="Rectangle 3"/>
          <p:cNvSpPr>
            <a:spLocks noGrp="1" noChangeArrowheads="1"/>
          </p:cNvSpPr>
          <p:nvPr>
            <p:ph type="body" idx="1"/>
          </p:nvPr>
        </p:nvSpPr>
        <p:spPr>
          <a:solidFill>
            <a:srgbClr val="FFFFFF"/>
          </a:solidFill>
        </p:spPr>
        <p:txBody>
          <a:bodyPr/>
          <a:lstStyle/>
          <a:p>
            <a:r>
              <a:rPr lang="en-US" smtClean="0"/>
              <a:t>For classroom purposes, we use a simplified version of the journal entry. This simplified format includes a reference, such as the letter (a) shown here. The abbreviation dr is used for debit and cr is used for credit. The account name is shown, along with the effect of the journal entry on the accounting equation. In this example, a debit to cash causes an increase in assets and a credit to contributed capital causes an increase in stockholders’ equity. Finally, the amount is shown for each line of the journal entry. As shown earlier on the formal journal page, the credit line is indented to the right.</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1" name="Rectangle 2"/>
          <p:cNvSpPr>
            <a:spLocks noGrp="1" noRot="1" noChangeAspect="1" noChangeArrowheads="1" noTextEdit="1"/>
          </p:cNvSpPr>
          <p:nvPr>
            <p:ph type="sldImg"/>
          </p:nvPr>
        </p:nvSpPr>
        <p:spPr>
          <a:solidFill>
            <a:srgbClr val="FFFFFF"/>
          </a:solidFill>
          <a:ln/>
        </p:spPr>
      </p:sp>
      <p:sp>
        <p:nvSpPr>
          <p:cNvPr id="143362" name="Rectangle 3"/>
          <p:cNvSpPr>
            <a:spLocks noGrp="1" noChangeArrowheads="1"/>
          </p:cNvSpPr>
          <p:nvPr>
            <p:ph type="body" idx="1"/>
          </p:nvPr>
        </p:nvSpPr>
        <p:spPr>
          <a:solidFill>
            <a:srgbClr val="FFFFFF"/>
          </a:solidFill>
        </p:spPr>
        <p:txBody>
          <a:bodyPr/>
          <a:lstStyle/>
          <a:p>
            <a:r>
              <a:rPr lang="en-US" smtClean="0"/>
              <a:t>For classroom purposes, we will also use a simplified version of ledger accounts, called T-accounts. The name T-account comes from the appearance of the debit and credit columns represented in this simplified format. </a:t>
            </a:r>
          </a:p>
          <a:p>
            <a:endParaRPr lang="en-US" smtClean="0"/>
          </a:p>
          <a:p>
            <a:r>
              <a:rPr lang="en-US" smtClean="0"/>
              <a:t>Now let’s practice following these steps, with the transactions we previously analyzed for Pizza Aroma.</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lnSpcReduction="10000"/>
          </a:bodyPr>
          <a:lstStyle/>
          <a:p>
            <a:pPr>
              <a:defRPr/>
            </a:pPr>
            <a:r>
              <a:rPr lang="en-US" dirty="0" smtClean="0"/>
              <a:t>Part I</a:t>
            </a:r>
          </a:p>
          <a:p>
            <a:pPr>
              <a:defRPr/>
            </a:pPr>
            <a:r>
              <a:rPr lang="it-IT" dirty="0" smtClean="0"/>
              <a:t>Mauricio Rosa incorporates Pizza Aroma Inc., on  </a:t>
            </a:r>
            <a:r>
              <a:rPr lang="en-US" dirty="0" smtClean="0"/>
              <a:t>August 1. The company issues stock to Mauricio and his wife as evidence of their contribution of $50,000 cash, which is deposited in the company’s bank account.</a:t>
            </a:r>
          </a:p>
          <a:p>
            <a:pPr>
              <a:defRPr/>
            </a:pPr>
            <a:endParaRPr lang="en-US" dirty="0" smtClean="0"/>
          </a:p>
          <a:p>
            <a:pPr>
              <a:defRPr/>
            </a:pPr>
            <a:r>
              <a:rPr lang="en-US" dirty="0" smtClean="0"/>
              <a:t>Part II</a:t>
            </a:r>
          </a:p>
          <a:p>
            <a:pPr>
              <a:defRPr/>
            </a:pPr>
            <a:r>
              <a:rPr lang="en-US" dirty="0" smtClean="0"/>
              <a:t>Analyze the transaction. In this case Cash, an asset, increased by $50,000, and Contributed Capital, a Stockholders’ Equity account increase by the same amount.</a:t>
            </a:r>
          </a:p>
          <a:p>
            <a:pPr>
              <a:defRPr/>
            </a:pPr>
            <a:endParaRPr lang="en-US" dirty="0" smtClean="0"/>
          </a:p>
          <a:p>
            <a:pPr>
              <a:defRPr/>
            </a:pPr>
            <a:r>
              <a:rPr lang="en-US" dirty="0" smtClean="0"/>
              <a:t>Part III</a:t>
            </a:r>
          </a:p>
          <a:p>
            <a:pPr>
              <a:defRPr/>
            </a:pPr>
            <a:r>
              <a:rPr lang="en-US" dirty="0" smtClean="0"/>
              <a:t>The general journal entry is to debit, or increase the asset Cash for $50,000, and credit, or increase, the stockholders’ equity account, Contributed Capital for the same amount.</a:t>
            </a:r>
          </a:p>
          <a:p>
            <a:pPr>
              <a:defRPr/>
            </a:pPr>
            <a:endParaRPr lang="en-US" dirty="0" smtClean="0"/>
          </a:p>
          <a:p>
            <a:pPr>
              <a:defRPr/>
            </a:pPr>
            <a:r>
              <a:rPr lang="en-US" dirty="0" smtClean="0"/>
              <a:t>Part IV</a:t>
            </a:r>
          </a:p>
          <a:p>
            <a:pPr>
              <a:defRPr/>
            </a:pPr>
            <a:r>
              <a:rPr lang="en-US" dirty="0" smtClean="0"/>
              <a:t>We summarize the transaction by posting the amount to the general ledger accounts. The Cash account will increase by $50,000, and the Contributed Capital account will also increase by the same amount. After the transaction is posted, the balance in the Cash account is $50,000.</a:t>
            </a:r>
          </a:p>
          <a:p>
            <a:pPr>
              <a:defRPr/>
            </a:pPr>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7" name="Slide Image Placeholder 1"/>
          <p:cNvSpPr>
            <a:spLocks noGrp="1" noRot="1" noChangeAspect="1" noTextEdit="1"/>
          </p:cNvSpPr>
          <p:nvPr>
            <p:ph type="sldImg"/>
          </p:nvPr>
        </p:nvSpPr>
        <p:spPr>
          <a:ln/>
        </p:spPr>
      </p:sp>
      <p:sp>
        <p:nvSpPr>
          <p:cNvPr id="147458" name="Notes Placeholder 2"/>
          <p:cNvSpPr>
            <a:spLocks noGrp="1"/>
          </p:cNvSpPr>
          <p:nvPr>
            <p:ph type="body" idx="1"/>
          </p:nvPr>
        </p:nvSpPr>
        <p:spPr>
          <a:noFill/>
        </p:spPr>
        <p:txBody>
          <a:bodyPr/>
          <a:lstStyle/>
          <a:p>
            <a:r>
              <a:rPr lang="en-US" smtClean="0"/>
              <a:t>Part I</a:t>
            </a:r>
          </a:p>
          <a:p>
            <a:r>
              <a:rPr lang="en-US" smtClean="0"/>
              <a:t>Next, Pizza Aroma pays $42,000 cash to buy restaurant booths and other equipment.</a:t>
            </a:r>
          </a:p>
          <a:p>
            <a:endParaRPr lang="en-US" smtClean="0"/>
          </a:p>
          <a:p>
            <a:r>
              <a:rPr lang="en-US" smtClean="0"/>
              <a:t>Part II</a:t>
            </a:r>
          </a:p>
          <a:p>
            <a:r>
              <a:rPr lang="en-US" smtClean="0"/>
              <a:t>Our analysis of this transaction indicates that the asset account Equipment increased by $42,000, and the asset account Cash decreased by $42,000.</a:t>
            </a:r>
          </a:p>
          <a:p>
            <a:endParaRPr lang="en-US" smtClean="0"/>
          </a:p>
          <a:p>
            <a:r>
              <a:rPr lang="en-US" smtClean="0"/>
              <a:t>Part III</a:t>
            </a:r>
          </a:p>
          <a:p>
            <a:r>
              <a:rPr lang="en-US" smtClean="0"/>
              <a:t>The general journal entry to record the transaction is to debit, or increase, the equipment account by $42,000, and credit, or decrease, the asset account Cash for $42,000.</a:t>
            </a:r>
          </a:p>
          <a:p>
            <a:endParaRPr lang="en-US" smtClean="0"/>
          </a:p>
          <a:p>
            <a:r>
              <a:rPr lang="en-US" smtClean="0"/>
              <a:t>Part IV</a:t>
            </a:r>
          </a:p>
          <a:p>
            <a:r>
              <a:rPr lang="en-US" smtClean="0"/>
              <a:t>Finally, we summarize the transaction by posting it to the general ledger. The credit to cash reduces the asset account by $42,000, and the asset account Equipment is increased by a debit of $42,000.</a:t>
            </a:r>
          </a:p>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5" name="Slide Image Placeholder 1"/>
          <p:cNvSpPr>
            <a:spLocks noGrp="1" noRot="1" noChangeAspect="1" noTextEdit="1"/>
          </p:cNvSpPr>
          <p:nvPr>
            <p:ph type="sldImg"/>
          </p:nvPr>
        </p:nvSpPr>
        <p:spPr>
          <a:ln/>
        </p:spPr>
      </p:sp>
      <p:sp>
        <p:nvSpPr>
          <p:cNvPr id="149506" name="Notes Placeholder 2"/>
          <p:cNvSpPr>
            <a:spLocks noGrp="1"/>
          </p:cNvSpPr>
          <p:nvPr>
            <p:ph type="body" idx="1"/>
          </p:nvPr>
        </p:nvSpPr>
        <p:spPr>
          <a:noFill/>
        </p:spPr>
        <p:txBody>
          <a:bodyPr/>
          <a:lstStyle/>
          <a:p>
            <a:r>
              <a:rPr lang="en-US" smtClean="0"/>
              <a:t>Part I</a:t>
            </a:r>
          </a:p>
          <a:p>
            <a:r>
              <a:rPr lang="en-US" smtClean="0"/>
              <a:t>Pizza Aroma borrows $20,000 from a bank depositing those funds in its bank account and signing a formal agreement to repay the loan in two years.</a:t>
            </a:r>
          </a:p>
          <a:p>
            <a:endParaRPr lang="en-US" smtClean="0"/>
          </a:p>
          <a:p>
            <a:r>
              <a:rPr lang="en-US" smtClean="0"/>
              <a:t>Part II</a:t>
            </a:r>
          </a:p>
          <a:p>
            <a:r>
              <a:rPr lang="en-US" smtClean="0"/>
              <a:t>An analysis of this transaction shows that the asset account Cash increased by $20,000, and the liability account, Note Payable, increased by $20,000.</a:t>
            </a:r>
          </a:p>
          <a:p>
            <a:endParaRPr lang="en-US" smtClean="0"/>
          </a:p>
          <a:p>
            <a:r>
              <a:rPr lang="en-US" smtClean="0"/>
              <a:t>Part III</a:t>
            </a:r>
          </a:p>
          <a:p>
            <a:r>
              <a:rPr lang="en-US" smtClean="0"/>
              <a:t>To record this transaction in the general journal we debit, or increase, the Cash account for $20,000, and credit, or increase, the liability account, Note Payable for the same amount. The basic accounting equation is in balance.</a:t>
            </a:r>
          </a:p>
          <a:p>
            <a:endParaRPr lang="en-US" smtClean="0"/>
          </a:p>
          <a:p>
            <a:r>
              <a:rPr lang="en-US" smtClean="0"/>
              <a:t>Part IV</a:t>
            </a:r>
          </a:p>
          <a:p>
            <a:r>
              <a:rPr lang="en-US" smtClean="0"/>
              <a:t>We summarize by posting the $20,000 to the debit, or left side, of the asset account Cash, and credit, or place on the right side of the liability account, Note Payable for $20,000.</a:t>
            </a:r>
          </a:p>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Slide Image Placeholder 1"/>
          <p:cNvSpPr>
            <a:spLocks noGrp="1" noRot="1" noChangeAspect="1" noTextEdit="1"/>
          </p:cNvSpPr>
          <p:nvPr>
            <p:ph type="sldImg"/>
          </p:nvPr>
        </p:nvSpPr>
        <p:spPr>
          <a:ln/>
        </p:spPr>
      </p:sp>
      <p:sp>
        <p:nvSpPr>
          <p:cNvPr id="151554" name="Notes Placeholder 2"/>
          <p:cNvSpPr>
            <a:spLocks noGrp="1"/>
          </p:cNvSpPr>
          <p:nvPr>
            <p:ph type="body" idx="1"/>
          </p:nvPr>
        </p:nvSpPr>
        <p:spPr>
          <a:xfrm>
            <a:off x="731838" y="4560888"/>
            <a:ext cx="5851525" cy="4740275"/>
          </a:xfrm>
          <a:noFill/>
        </p:spPr>
        <p:txBody>
          <a:bodyPr/>
          <a:lstStyle/>
          <a:p>
            <a:r>
              <a:rPr lang="en-US" smtClean="0"/>
              <a:t>Part I</a:t>
            </a:r>
          </a:p>
          <a:p>
            <a:r>
              <a:rPr lang="en-US" smtClean="0"/>
              <a:t>Pizza Aroma purchases $18,000 in pizza ovens and other restaurant equipment, paying $16,000 in cash and giving an informal promise to pay $2,000 at the end of the month.</a:t>
            </a:r>
          </a:p>
          <a:p>
            <a:endParaRPr lang="en-US" smtClean="0"/>
          </a:p>
          <a:p>
            <a:r>
              <a:rPr lang="en-US" smtClean="0"/>
              <a:t>Part II</a:t>
            </a:r>
          </a:p>
          <a:p>
            <a:r>
              <a:rPr lang="en-US" smtClean="0"/>
              <a:t>In analyzing this transaction we see that the asset account cash is decreased by $16,000, and the asset account Equipment is increased by $18,000. So, there is a net $2,000 increase in the asset side of the equation. Accounts payable, a liability account, is increased by $2,000. The basic accounting equation is in balance.</a:t>
            </a:r>
          </a:p>
          <a:p>
            <a:endParaRPr lang="en-US" smtClean="0"/>
          </a:p>
          <a:p>
            <a:r>
              <a:rPr lang="en-US" smtClean="0"/>
              <a:t>Part III</a:t>
            </a:r>
          </a:p>
          <a:p>
            <a:r>
              <a:rPr lang="en-US" smtClean="0"/>
              <a:t>Next, we record this transaction in the general journal with a debit, or increase, to the asset account Equipment for $18,000. We credit, or decrease, the asset account Cash for $16,000, and credit, or increase, the liability account Accounts Payable for $2,000.</a:t>
            </a:r>
          </a:p>
          <a:p>
            <a:endParaRPr lang="en-US" smtClean="0"/>
          </a:p>
          <a:p>
            <a:r>
              <a:rPr lang="en-US" smtClean="0"/>
              <a:t>Part IV</a:t>
            </a:r>
          </a:p>
          <a:p>
            <a:r>
              <a:rPr lang="en-US" smtClean="0"/>
              <a:t>The transaction recorded in the general journal is posted to the general ledger. Review the posting of transaction (d).</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1" name="Slide Image Placeholder 1"/>
          <p:cNvSpPr>
            <a:spLocks noGrp="1" noRot="1" noChangeAspect="1" noTextEdit="1"/>
          </p:cNvSpPr>
          <p:nvPr>
            <p:ph type="sldImg"/>
          </p:nvPr>
        </p:nvSpPr>
        <p:spPr>
          <a:ln/>
        </p:spPr>
      </p:sp>
      <p:sp>
        <p:nvSpPr>
          <p:cNvPr id="153602" name="Notes Placeholder 2"/>
          <p:cNvSpPr>
            <a:spLocks noGrp="1"/>
          </p:cNvSpPr>
          <p:nvPr>
            <p:ph type="body" idx="1"/>
          </p:nvPr>
        </p:nvSpPr>
        <p:spPr>
          <a:noFill/>
        </p:spPr>
        <p:txBody>
          <a:bodyPr/>
          <a:lstStyle/>
          <a:p>
            <a:r>
              <a:rPr lang="en-US" smtClean="0"/>
              <a:t>Part I</a:t>
            </a:r>
          </a:p>
          <a:p>
            <a:r>
              <a:rPr lang="en-US" smtClean="0"/>
              <a:t>Pizza Aroma pays $2,000 to the equipment supplier from the last transaction.</a:t>
            </a:r>
          </a:p>
          <a:p>
            <a:endParaRPr lang="en-US" smtClean="0"/>
          </a:p>
          <a:p>
            <a:r>
              <a:rPr lang="en-US" smtClean="0"/>
              <a:t>Part II</a:t>
            </a:r>
          </a:p>
          <a:p>
            <a:r>
              <a:rPr lang="en-US" smtClean="0"/>
              <a:t>In analyzing this transaction we determine that the asset account Cash decreased by $2,000, and the liability account, Accounts Payable, decreased by the same amount.</a:t>
            </a:r>
          </a:p>
          <a:p>
            <a:endParaRPr lang="en-US" smtClean="0"/>
          </a:p>
          <a:p>
            <a:r>
              <a:rPr lang="en-US" smtClean="0"/>
              <a:t>Part III</a:t>
            </a:r>
          </a:p>
          <a:p>
            <a:r>
              <a:rPr lang="en-US" smtClean="0"/>
              <a:t>To record the transaction in the general journal we debit, or decrease, the liability account Accounts Payable for $2,000, and credit, or decrease, the asset account Cash for the same amount.</a:t>
            </a:r>
          </a:p>
          <a:p>
            <a:endParaRPr lang="en-US" smtClean="0"/>
          </a:p>
          <a:p>
            <a:r>
              <a:rPr lang="en-US" smtClean="0"/>
              <a:t>Part IV</a:t>
            </a:r>
          </a:p>
          <a:p>
            <a:r>
              <a:rPr lang="en-US" smtClean="0"/>
              <a:t>As you can see after we post the transaction for the payment to suppliers the balance in the Accounts Payable account is zero, and the Cash account houses many transactions.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4294967295"/>
          </p:nvPr>
        </p:nvSpPr>
        <p:spPr bwMode="auto">
          <a:xfrm>
            <a:off x="4143375" y="9120188"/>
            <a:ext cx="3170238" cy="479425"/>
          </a:xfrm>
          <a:prstGeom prst="rect">
            <a:avLst/>
          </a:prstGeom>
          <a:noFill/>
          <a:ln>
            <a:miter lim="800000"/>
            <a:headEnd/>
            <a:tailEnd/>
          </a:ln>
        </p:spPr>
        <p:txBody>
          <a:bodyPr lIns="96661" tIns="48331" rIns="96661" bIns="48331"/>
          <a:lstStyle/>
          <a:p>
            <a:fld id="{7E64035C-18C9-4E20-A844-BAD79F7DDC42}" type="slidenum">
              <a:rPr lang="en-US"/>
              <a:pPr/>
              <a:t>3</a:t>
            </a:fld>
            <a:endParaRPr lang="en-US"/>
          </a:p>
        </p:txBody>
      </p:sp>
      <p:sp>
        <p:nvSpPr>
          <p:cNvPr id="29698" name="Rectangle 2"/>
          <p:cNvSpPr>
            <a:spLocks noGrp="1" noRot="1" noChangeAspect="1" noChangeArrowheads="1" noTextEdit="1"/>
          </p:cNvSpPr>
          <p:nvPr>
            <p:ph type="sldImg"/>
          </p:nvPr>
        </p:nvSpPr>
        <p:spPr>
          <a:solidFill>
            <a:srgbClr val="FFFFFF"/>
          </a:solidFill>
          <a:ln/>
        </p:spPr>
      </p:sp>
      <p:sp>
        <p:nvSpPr>
          <p:cNvPr id="29699" name="Rectangle 3"/>
          <p:cNvSpPr>
            <a:spLocks noGrp="1" noChangeArrowheads="1"/>
          </p:cNvSpPr>
          <p:nvPr>
            <p:ph type="body" idx="1"/>
          </p:nvPr>
        </p:nvSpPr>
        <p:spPr>
          <a:solidFill>
            <a:srgbClr val="FFFFFF"/>
          </a:solidFill>
        </p:spPr>
        <p:txBody>
          <a:bodyPr/>
          <a:lstStyle/>
          <a:p>
            <a:r>
              <a:rPr lang="en-US" smtClean="0"/>
              <a:t>The balance sheet is structured like the basic accounting equation:  Assets = Liabilities + Stockholders’ Equity. Assets are resources presently owned by a business that generate future economic benefit; liabilities are amounts presently owed by a business to creditors; and stockholders’ equity is the amount invested and reinvested in a company by its shareholders.   </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49" name="Slide Image Placeholder 1"/>
          <p:cNvSpPr>
            <a:spLocks noGrp="1" noRot="1" noChangeAspect="1" noTextEdit="1"/>
          </p:cNvSpPr>
          <p:nvPr>
            <p:ph type="sldImg"/>
          </p:nvPr>
        </p:nvSpPr>
        <p:spPr>
          <a:ln/>
        </p:spPr>
      </p:sp>
      <p:sp>
        <p:nvSpPr>
          <p:cNvPr id="155650" name="Notes Placeholder 2"/>
          <p:cNvSpPr>
            <a:spLocks noGrp="1"/>
          </p:cNvSpPr>
          <p:nvPr>
            <p:ph type="body" idx="1"/>
          </p:nvPr>
        </p:nvSpPr>
        <p:spPr>
          <a:noFill/>
        </p:spPr>
        <p:txBody>
          <a:bodyPr/>
          <a:lstStyle/>
          <a:p>
            <a:r>
              <a:rPr lang="en-US" smtClean="0"/>
              <a:t>Part I</a:t>
            </a:r>
          </a:p>
          <a:p>
            <a:r>
              <a:rPr lang="en-US" smtClean="0"/>
              <a:t>Pizza Aroma receives $630 of the cookware previously ordered and promises to pay for it next month.</a:t>
            </a:r>
          </a:p>
          <a:p>
            <a:endParaRPr lang="en-US" smtClean="0"/>
          </a:p>
          <a:p>
            <a:r>
              <a:rPr lang="en-US" smtClean="0"/>
              <a:t>Part II</a:t>
            </a:r>
          </a:p>
          <a:p>
            <a:r>
              <a:rPr lang="en-US" smtClean="0"/>
              <a:t>When we analyze this transaction we see that the asset account Cookware increased by $630, and the liability account, Accounts Payable increased by the same amount.</a:t>
            </a:r>
          </a:p>
          <a:p>
            <a:endParaRPr lang="en-US" smtClean="0"/>
          </a:p>
          <a:p>
            <a:r>
              <a:rPr lang="en-US" smtClean="0"/>
              <a:t>Part III</a:t>
            </a:r>
          </a:p>
          <a:p>
            <a:r>
              <a:rPr lang="en-US" smtClean="0"/>
              <a:t>The entry to record the transaction is to debit, or increase, the asset account Cookware for $630, and credit, or increase, the liability account Accounts Payable by $630.</a:t>
            </a:r>
          </a:p>
          <a:p>
            <a:endParaRPr lang="en-US" smtClean="0"/>
          </a:p>
          <a:p>
            <a:r>
              <a:rPr lang="en-US" smtClean="0"/>
              <a:t>Part IV</a:t>
            </a:r>
          </a:p>
          <a:p>
            <a:r>
              <a:rPr lang="en-US" smtClean="0"/>
              <a:t>After posting the transaction from the general journal to the general ledger, notice that the balance in the Cookware account, an assets, is $630, and the balance in the liability account, Accounts Payable is also $630.</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7" name="Rectangle 2"/>
          <p:cNvSpPr>
            <a:spLocks noGrp="1" noRot="1" noChangeAspect="1" noChangeArrowheads="1" noTextEdit="1"/>
          </p:cNvSpPr>
          <p:nvPr>
            <p:ph type="sldImg"/>
          </p:nvPr>
        </p:nvSpPr>
        <p:spPr>
          <a:solidFill>
            <a:srgbClr val="FFFFFF"/>
          </a:solidFill>
          <a:ln/>
        </p:spPr>
      </p:sp>
      <p:sp>
        <p:nvSpPr>
          <p:cNvPr id="157698" name="Rectangle 3"/>
          <p:cNvSpPr>
            <a:spLocks noGrp="1" noChangeArrowheads="1"/>
          </p:cNvSpPr>
          <p:nvPr>
            <p:ph type="body" idx="1"/>
          </p:nvPr>
        </p:nvSpPr>
        <p:spPr>
          <a:solidFill>
            <a:srgbClr val="FFFFFF"/>
          </a:solidFill>
        </p:spPr>
        <p:txBody>
          <a:bodyPr/>
          <a:lstStyle/>
          <a:p>
            <a:r>
              <a:rPr lang="en-US" smtClean="0"/>
              <a:t>Here are all the T-accounts with their individual balances.  All ending balances are positive so they are shown on the plus side with a double underline.</a:t>
            </a:r>
          </a:p>
          <a:p>
            <a:endParaRPr lang="en-US" smtClean="0"/>
          </a:p>
          <a:p>
            <a:r>
              <a:rPr lang="en-US" smtClean="0"/>
              <a:t>Now that we have the account balances, we can prepare a balance sheet.  </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5" name="Rectangle 2"/>
          <p:cNvSpPr>
            <a:spLocks noGrp="1" noRot="1" noChangeAspect="1" noChangeArrowheads="1" noTextEdit="1"/>
          </p:cNvSpPr>
          <p:nvPr>
            <p:ph type="sldImg"/>
          </p:nvPr>
        </p:nvSpPr>
        <p:spPr>
          <a:solidFill>
            <a:srgbClr val="FFFFFF"/>
          </a:solidFill>
          <a:ln/>
        </p:spPr>
      </p:sp>
      <p:sp>
        <p:nvSpPr>
          <p:cNvPr id="159746" name="Rectangle 3"/>
          <p:cNvSpPr>
            <a:spLocks noGrp="1" noChangeArrowheads="1"/>
          </p:cNvSpPr>
          <p:nvPr>
            <p:ph type="body" idx="1"/>
          </p:nvPr>
        </p:nvSpPr>
        <p:spPr>
          <a:solidFill>
            <a:srgbClr val="FFFFFF"/>
          </a:solidFill>
        </p:spPr>
        <p:txBody>
          <a:bodyPr/>
          <a:lstStyle/>
          <a:p>
            <a:r>
              <a:rPr lang="en-US" smtClean="0"/>
              <a:t>Learning objective 2-4 is to prepare a classified balance sheet.</a:t>
            </a:r>
          </a:p>
          <a:p>
            <a:pPr eaLnBrk="1" hangingPunct="1">
              <a:spcBef>
                <a:spcPct val="50000"/>
              </a:spcBef>
            </a:pPr>
            <a:r>
              <a:rPr lang="en-US" smtClean="0"/>
              <a:t> </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3" name="Rectangle 2"/>
          <p:cNvSpPr>
            <a:spLocks noGrp="1" noRot="1" noChangeAspect="1" noChangeArrowheads="1" noTextEdit="1"/>
          </p:cNvSpPr>
          <p:nvPr>
            <p:ph type="sldImg"/>
          </p:nvPr>
        </p:nvSpPr>
        <p:spPr>
          <a:solidFill>
            <a:srgbClr val="FFFFFF"/>
          </a:solidFill>
          <a:ln/>
        </p:spPr>
      </p:sp>
      <p:sp>
        <p:nvSpPr>
          <p:cNvPr id="94212" name="Rectangle 3"/>
          <p:cNvSpPr>
            <a:spLocks noGrp="1" noChangeArrowheads="1"/>
          </p:cNvSpPr>
          <p:nvPr>
            <p:ph type="body" idx="1"/>
          </p:nvPr>
        </p:nvSpPr>
        <p:spPr>
          <a:solidFill>
            <a:srgbClr val="FFFFFF"/>
          </a:solidFill>
        </p:spPr>
        <p:txBody>
          <a:bodyPr/>
          <a:lstStyle/>
          <a:p>
            <a:pPr>
              <a:defRPr/>
            </a:pPr>
            <a:r>
              <a:rPr lang="en-US" dirty="0" smtClean="0">
                <a:latin typeface="Arial" pitchFamily="34" charset="0"/>
              </a:rPr>
              <a:t>The amounts on the balance sheet come from the ending balances in the ledger accounts. </a:t>
            </a:r>
            <a:r>
              <a:rPr lang="en-US" dirty="0" smtClean="0">
                <a:solidFill>
                  <a:schemeClr val="accent3">
                    <a:lumMod val="50000"/>
                  </a:schemeClr>
                </a:solidFill>
              </a:rPr>
              <a:t>It’s a good idea to check that the accounting records are in balance by determining whether debits = credits. We do this by preparing a Trial Balance. Notice that the total debits of $70,630 equal the total credits of $70,630.</a:t>
            </a:r>
          </a:p>
          <a:p>
            <a:pPr>
              <a:defRPr/>
            </a:pPr>
            <a:endParaRPr lang="en-US" dirty="0" smtClean="0">
              <a:latin typeface="Arial"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1" name="Rectangle 2"/>
          <p:cNvSpPr>
            <a:spLocks noGrp="1" noRot="1" noChangeAspect="1" noChangeArrowheads="1" noTextEdit="1"/>
          </p:cNvSpPr>
          <p:nvPr>
            <p:ph type="sldImg"/>
          </p:nvPr>
        </p:nvSpPr>
        <p:spPr>
          <a:solidFill>
            <a:srgbClr val="FFFFFF"/>
          </a:solidFill>
          <a:ln/>
        </p:spPr>
      </p:sp>
      <p:sp>
        <p:nvSpPr>
          <p:cNvPr id="163842" name="Rectangle 3"/>
          <p:cNvSpPr>
            <a:spLocks noGrp="1" noChangeArrowheads="1"/>
          </p:cNvSpPr>
          <p:nvPr>
            <p:ph type="body" idx="1"/>
          </p:nvPr>
        </p:nvSpPr>
        <p:spPr>
          <a:solidFill>
            <a:srgbClr val="FFFFFF"/>
          </a:solidFill>
        </p:spPr>
        <p:txBody>
          <a:bodyPr/>
          <a:lstStyle/>
          <a:p>
            <a:r>
              <a:rPr lang="en-US" smtClean="0"/>
              <a:t>A classified balance sheet contains subcategories for assets and liabilities labeled </a:t>
            </a:r>
            <a:r>
              <a:rPr lang="en-US" i="1" smtClean="0"/>
              <a:t>current. </a:t>
            </a:r>
            <a:r>
              <a:rPr lang="en-US" smtClean="0"/>
              <a:t>Current assets are assets the business will use up or turn into cash within 12 months of the balance sheet date. Current liabilities are debts and other obligations that will be paid or fulfilled within 12 months of the balance sheet date. Equipment and Note Payable accounts, and stockholders’ equity accounts are understood to be long-term in nature.</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89" name="Rectangle 2"/>
          <p:cNvSpPr>
            <a:spLocks noGrp="1" noRot="1" noChangeAspect="1" noChangeArrowheads="1" noTextEdit="1"/>
          </p:cNvSpPr>
          <p:nvPr>
            <p:ph type="sldImg"/>
          </p:nvPr>
        </p:nvSpPr>
        <p:spPr>
          <a:solidFill>
            <a:srgbClr val="FFFFFF"/>
          </a:solidFill>
          <a:ln/>
        </p:spPr>
      </p:sp>
      <p:sp>
        <p:nvSpPr>
          <p:cNvPr id="165890" name="Rectangle 3"/>
          <p:cNvSpPr>
            <a:spLocks noGrp="1" noChangeArrowheads="1"/>
          </p:cNvSpPr>
          <p:nvPr>
            <p:ph type="body" idx="1"/>
          </p:nvPr>
        </p:nvSpPr>
        <p:spPr>
          <a:solidFill>
            <a:srgbClr val="FFFFFF"/>
          </a:solidFill>
        </p:spPr>
        <p:txBody>
          <a:bodyPr/>
          <a:lstStyle/>
          <a:p>
            <a:r>
              <a:rPr lang="en-US" smtClean="0"/>
              <a:t>Learning objective 2-5 is to interpret the balance sheet using the current ratio and an understanding of related concepts.</a:t>
            </a:r>
          </a:p>
          <a:p>
            <a:endParaRPr lang="en-US" smtClean="0"/>
          </a:p>
          <a:p>
            <a:pPr eaLnBrk="1" hangingPunct="1">
              <a:spcBef>
                <a:spcPct val="50000"/>
              </a:spcBef>
            </a:pPr>
            <a:r>
              <a:rPr lang="en-US" smtClean="0"/>
              <a:t> </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7" name="Rectangle 2"/>
          <p:cNvSpPr>
            <a:spLocks noGrp="1" noRot="1" noChangeAspect="1" noChangeArrowheads="1" noTextEdit="1"/>
          </p:cNvSpPr>
          <p:nvPr>
            <p:ph type="sldImg"/>
          </p:nvPr>
        </p:nvSpPr>
        <p:spPr>
          <a:solidFill>
            <a:srgbClr val="FFFFFF"/>
          </a:solidFill>
          <a:ln/>
        </p:spPr>
      </p:sp>
      <p:sp>
        <p:nvSpPr>
          <p:cNvPr id="167938" name="Rectangle 3"/>
          <p:cNvSpPr>
            <a:spLocks noGrp="1" noChangeArrowheads="1"/>
          </p:cNvSpPr>
          <p:nvPr>
            <p:ph type="body" idx="1"/>
          </p:nvPr>
        </p:nvSpPr>
        <p:spPr>
          <a:solidFill>
            <a:srgbClr val="FFFFFF"/>
          </a:solidFill>
        </p:spPr>
        <p:txBody>
          <a:bodyPr/>
          <a:lstStyle/>
          <a:p>
            <a:r>
              <a:rPr lang="en-US" smtClean="0"/>
              <a:t>Part I</a:t>
            </a:r>
          </a:p>
          <a:p>
            <a:r>
              <a:rPr lang="en-US" smtClean="0"/>
              <a:t>The classified balance sheet format makes it easy to see whether current assets are sufficient to pay current liabilities. One way to determine this is to compare the total dollar amounts of current assets and current liabilities. It is much easier to express the relationship as a ratio, by dividing current assets by current liabilities. This calculation is known as the current ratio, which is used to evaluate the ability to pay liabilities as they come due in the short run.</a:t>
            </a:r>
          </a:p>
          <a:p>
            <a:endParaRPr lang="en-US" smtClean="0"/>
          </a:p>
          <a:p>
            <a:r>
              <a:rPr lang="en-US" smtClean="0"/>
              <a:t>Part II</a:t>
            </a:r>
          </a:p>
          <a:p>
            <a:r>
              <a:rPr lang="en-US" smtClean="0"/>
              <a:t>Pizza Aroma’s ratio is calculated by dividing total current assets of $10,630 by total current liabilities of $630. The result is a current ratio of 16.9. A higher current ratio generally means a better ability to pay. Pizza Aroma’s current ratio is unusually high. Current ratios typically vary from 1.0 to 2.0. </a:t>
            </a:r>
          </a:p>
          <a:p>
            <a:pPr>
              <a:spcBef>
                <a:spcPct val="50000"/>
              </a:spcBef>
            </a:pPr>
            <a:endParaRPr lang="en-US" smtClean="0"/>
          </a:p>
          <a:p>
            <a:pPr>
              <a:spcBef>
                <a:spcPct val="50000"/>
              </a:spcBef>
            </a:pPr>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5" name="Rectangle 2"/>
          <p:cNvSpPr>
            <a:spLocks noGrp="1" noRot="1" noChangeAspect="1" noChangeArrowheads="1" noTextEdit="1"/>
          </p:cNvSpPr>
          <p:nvPr>
            <p:ph type="sldImg"/>
          </p:nvPr>
        </p:nvSpPr>
        <p:spPr>
          <a:solidFill>
            <a:srgbClr val="FFFFFF"/>
          </a:solidFill>
          <a:ln/>
        </p:spPr>
      </p:sp>
      <p:sp>
        <p:nvSpPr>
          <p:cNvPr id="169986" name="Rectangle 3"/>
          <p:cNvSpPr>
            <a:spLocks noGrp="1" noChangeArrowheads="1"/>
          </p:cNvSpPr>
          <p:nvPr>
            <p:ph type="body" idx="1"/>
          </p:nvPr>
        </p:nvSpPr>
        <p:spPr>
          <a:solidFill>
            <a:srgbClr val="FFFFFF"/>
          </a:solidFill>
        </p:spPr>
        <p:txBody>
          <a:bodyPr/>
          <a:lstStyle/>
          <a:p>
            <a:r>
              <a:rPr lang="en-US" smtClean="0"/>
              <a:t>We know that accounting is based on recording and reporting transactions. This focus on transactions does two things to the balance sheet: (1) it affects what is (and is not) recorded, and (2) it affects the amounts assigned to recorded items. The balance sheet includes items acquired through exchange but it excludes other items, such as the secret recipes that Pizza Aroma has developed internally rather than acquired through exchange. The amount at which items are initially recorded is their cost, but may be changed later as a result of applying the conservatism concept. Conservatism generally requires recording decreases in asset values but not increases in their values (until sold). Consequently, the values reported on the balance sheet may not correspond to current values.</a:t>
            </a:r>
          </a:p>
          <a:p>
            <a:pPr>
              <a:spcBef>
                <a:spcPct val="50000"/>
              </a:spcBef>
            </a:pPr>
            <a:endParaRPr lang="en-US" smtClean="0"/>
          </a:p>
          <a:p>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3" name="Rectangle 2"/>
          <p:cNvSpPr>
            <a:spLocks noGrp="1" noRot="1" noChangeAspect="1" noChangeArrowheads="1" noTextEdit="1"/>
          </p:cNvSpPr>
          <p:nvPr>
            <p:ph type="sldImg"/>
          </p:nvPr>
        </p:nvSpPr>
        <p:spPr>
          <a:solidFill>
            <a:srgbClr val="FFFFFF"/>
          </a:solidFill>
          <a:ln/>
        </p:spPr>
      </p:sp>
      <p:sp>
        <p:nvSpPr>
          <p:cNvPr id="172034" name="Rectangle 3"/>
          <p:cNvSpPr>
            <a:spLocks noGrp="1" noChangeArrowheads="1"/>
          </p:cNvSpPr>
          <p:nvPr>
            <p:ph type="body" idx="1"/>
          </p:nvPr>
        </p:nvSpPr>
        <p:spPr>
          <a:solidFill>
            <a:srgbClr val="FFFFFF"/>
          </a:solidFill>
        </p:spPr>
        <p:txBody>
          <a:bodyPr/>
          <a:lstStyle/>
          <a:p>
            <a:pPr eaLnBrk="1" hangingPunct="1"/>
            <a:r>
              <a:rPr lang="en-US" smtClean="0"/>
              <a:t>Chapter 2 Solved Exercises:  M2-13, M2-14, M2-15, M2-16, E2-4, E2-6</a:t>
            </a:r>
          </a:p>
          <a:p>
            <a:pPr eaLnBrk="1" hangingPunct="1"/>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1" name="Slide Image Placeholder 1"/>
          <p:cNvSpPr>
            <a:spLocks noGrp="1" noRot="1" noChangeAspect="1" noTextEdit="1"/>
          </p:cNvSpPr>
          <p:nvPr>
            <p:ph type="sldImg"/>
          </p:nvPr>
        </p:nvSpPr>
        <p:spPr>
          <a:ln/>
        </p:spPr>
      </p:sp>
      <p:sp>
        <p:nvSpPr>
          <p:cNvPr id="102403" name="Notes Placeholder 2"/>
          <p:cNvSpPr>
            <a:spLocks noGrp="1"/>
          </p:cNvSpPr>
          <p:nvPr>
            <p:ph type="body" idx="1"/>
          </p:nvPr>
        </p:nvSpPr>
        <p:spPr>
          <a:xfrm>
            <a:off x="0" y="4560888"/>
            <a:ext cx="7315200" cy="5040312"/>
          </a:xfrm>
        </p:spPr>
        <p:txBody>
          <a:bodyPr/>
          <a:lstStyle/>
          <a:p>
            <a:pPr>
              <a:defRPr/>
            </a:pPr>
            <a:r>
              <a:rPr lang="en-US" sz="1100" dirty="0" smtClean="0">
                <a:latin typeface="Arial" pitchFamily="34" charset="0"/>
              </a:rPr>
              <a:t>Part I</a:t>
            </a:r>
          </a:p>
          <a:p>
            <a:pPr>
              <a:defRPr/>
            </a:pPr>
            <a:r>
              <a:rPr lang="en-CA" sz="1100" dirty="0" smtClean="0"/>
              <a:t>J.K. Builders was incorporated on July 1, 2013. Prepare journal entries for the following events from the first month of business. If the event is not a transactions, write “no transaction.”</a:t>
            </a:r>
          </a:p>
          <a:p>
            <a:pPr>
              <a:defRPr/>
            </a:pPr>
            <a:endParaRPr lang="en-CA" sz="1100" dirty="0" smtClean="0"/>
          </a:p>
          <a:p>
            <a:pPr marL="362480" indent="-362480">
              <a:buFontTx/>
              <a:buAutoNum type="alphaLcPeriod"/>
              <a:defRPr/>
            </a:pPr>
            <a:r>
              <a:rPr lang="en-CA" sz="1100" dirty="0" smtClean="0"/>
              <a:t>Received $70,000 cash invested by owners and issued stock.</a:t>
            </a:r>
          </a:p>
          <a:p>
            <a:pPr marL="362480" indent="-362480">
              <a:buFontTx/>
              <a:buAutoNum type="alphaLcPeriod"/>
              <a:defRPr/>
            </a:pPr>
            <a:r>
              <a:rPr lang="en-CA" sz="1100" dirty="0" smtClean="0"/>
              <a:t>Bought an unused field from a local farmer by paying $60,000 cash. As a construction site for smaller projects it is estimated to be worth $65,000 to J.K. Builders.</a:t>
            </a:r>
          </a:p>
          <a:p>
            <a:pPr marL="362480" indent="-362480">
              <a:buFontTx/>
              <a:buAutoNum type="alphaLcPeriod"/>
              <a:defRPr/>
            </a:pPr>
            <a:r>
              <a:rPr lang="en-CA" sz="1100" dirty="0" smtClean="0"/>
              <a:t>A lumber supplier delivered lumber to J.K. Builders for future use. The lumber would have normally sold for $10,000, but the supplier gave J.K. Builders a 10% discount. J.K. Builders has not received a bill from the suppliers. </a:t>
            </a:r>
            <a:endParaRPr lang="en-CA" sz="1100" b="1" dirty="0" smtClean="0"/>
          </a:p>
          <a:p>
            <a:pPr>
              <a:defRPr/>
            </a:pPr>
            <a:r>
              <a:rPr lang="en-US" sz="1100" dirty="0" smtClean="0">
                <a:latin typeface="Arial" pitchFamily="34" charset="0"/>
              </a:rPr>
              <a:t>Part II</a:t>
            </a:r>
          </a:p>
          <a:p>
            <a:pPr>
              <a:defRPr/>
            </a:pPr>
            <a:r>
              <a:rPr lang="en-US" sz="1100" dirty="0" smtClean="0">
                <a:latin typeface="Arial" pitchFamily="34" charset="0"/>
              </a:rPr>
              <a:t>For part (a) we begin by debiting, or increasing the asset account Cash for $70,000.</a:t>
            </a:r>
          </a:p>
          <a:p>
            <a:pPr>
              <a:defRPr/>
            </a:pPr>
            <a:r>
              <a:rPr lang="en-US" sz="1100" dirty="0" smtClean="0">
                <a:latin typeface="Arial" pitchFamily="34" charset="0"/>
              </a:rPr>
              <a:t>Part III</a:t>
            </a:r>
          </a:p>
          <a:p>
            <a:pPr>
              <a:defRPr/>
            </a:pPr>
            <a:r>
              <a:rPr lang="en-US" sz="1100" dirty="0" smtClean="0">
                <a:latin typeface="Arial" pitchFamily="34" charset="0"/>
              </a:rPr>
              <a:t>The second part of the entry is to credit, or increase, the stockholders’ equity account Contributed Capital for $70,000.</a:t>
            </a:r>
          </a:p>
          <a:p>
            <a:pPr>
              <a:defRPr/>
            </a:pPr>
            <a:r>
              <a:rPr lang="en-US" sz="1100" dirty="0" smtClean="0">
                <a:latin typeface="Arial" pitchFamily="34" charset="0"/>
              </a:rPr>
              <a:t>Part IV</a:t>
            </a:r>
          </a:p>
          <a:p>
            <a:pPr>
              <a:defRPr/>
            </a:pPr>
            <a:r>
              <a:rPr lang="en-US" sz="1100" dirty="0" smtClean="0">
                <a:latin typeface="Arial" pitchFamily="34" charset="0"/>
              </a:rPr>
              <a:t>For part (b) or the problem, we begin with a debit, or increase, in the asset account Inventory for $60,000.</a:t>
            </a:r>
          </a:p>
          <a:p>
            <a:pPr>
              <a:defRPr/>
            </a:pPr>
            <a:r>
              <a:rPr lang="en-US" sz="1100" dirty="0" smtClean="0">
                <a:latin typeface="Arial" pitchFamily="34" charset="0"/>
              </a:rPr>
              <a:t>Part V</a:t>
            </a:r>
          </a:p>
          <a:p>
            <a:pPr>
              <a:defRPr/>
            </a:pPr>
            <a:r>
              <a:rPr lang="en-US" sz="1100" dirty="0" smtClean="0">
                <a:latin typeface="Arial" pitchFamily="34" charset="0"/>
              </a:rPr>
              <a:t>The final part of the entry is to credit, or decrease, the asset account Cash for $60,000.</a:t>
            </a:r>
          </a:p>
          <a:p>
            <a:pPr>
              <a:defRPr/>
            </a:pPr>
            <a:r>
              <a:rPr lang="en-US" sz="1100" dirty="0" smtClean="0">
                <a:latin typeface="Arial" pitchFamily="34" charset="0"/>
              </a:rPr>
              <a:t>Part VI</a:t>
            </a:r>
          </a:p>
          <a:p>
            <a:pPr>
              <a:defRPr/>
            </a:pPr>
            <a:r>
              <a:rPr lang="en-US" sz="1100" dirty="0" smtClean="0">
                <a:latin typeface="Arial" pitchFamily="34" charset="0"/>
              </a:rPr>
              <a:t>For part (c) of the problem, we begin with a debit, or increase, in the asset account Supplies for $9,000.</a:t>
            </a:r>
          </a:p>
          <a:p>
            <a:pPr>
              <a:defRPr/>
            </a:pPr>
            <a:r>
              <a:rPr lang="en-US" sz="1100" dirty="0" smtClean="0">
                <a:latin typeface="Arial" pitchFamily="34" charset="0"/>
              </a:rPr>
              <a:t>Part VII</a:t>
            </a:r>
          </a:p>
          <a:p>
            <a:pPr>
              <a:defRPr/>
            </a:pPr>
            <a:r>
              <a:rPr lang="en-US" sz="1100" dirty="0" smtClean="0">
                <a:latin typeface="Arial" pitchFamily="34" charset="0"/>
              </a:rPr>
              <a:t>We complete the entry with a credit, or decrease, in the asset account Cash for $9,000. You can see that the $9,000 is calculated by subtracting the $1,000 discount from the gross amount of $10,000, to arrive at the net amount due of $9,000.</a:t>
            </a:r>
          </a:p>
          <a:p>
            <a:pPr>
              <a:defRPr/>
            </a:pPr>
            <a:endParaRPr lang="en-US" sz="1100" dirty="0"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4294967295"/>
          </p:nvPr>
        </p:nvSpPr>
        <p:spPr bwMode="auto">
          <a:xfrm>
            <a:off x="4143375" y="9120188"/>
            <a:ext cx="3170238" cy="479425"/>
          </a:xfrm>
          <a:prstGeom prst="rect">
            <a:avLst/>
          </a:prstGeom>
          <a:noFill/>
          <a:ln>
            <a:miter lim="800000"/>
            <a:headEnd/>
            <a:tailEnd/>
          </a:ln>
        </p:spPr>
        <p:txBody>
          <a:bodyPr lIns="96661" tIns="48331" rIns="96661" bIns="48331"/>
          <a:lstStyle/>
          <a:p>
            <a:fld id="{2A047158-7C67-447B-9A58-367D618031BB}" type="slidenum">
              <a:rPr lang="en-US"/>
              <a:pPr/>
              <a:t>4</a:t>
            </a:fld>
            <a:endParaRPr lang="en-US"/>
          </a:p>
        </p:txBody>
      </p:sp>
      <p:sp>
        <p:nvSpPr>
          <p:cNvPr id="31746" name="Rectangle 2"/>
          <p:cNvSpPr>
            <a:spLocks noGrp="1" noRot="1" noChangeAspect="1" noChangeArrowheads="1" noTextEdit="1"/>
          </p:cNvSpPr>
          <p:nvPr>
            <p:ph type="sldImg"/>
          </p:nvPr>
        </p:nvSpPr>
        <p:spPr>
          <a:solidFill>
            <a:srgbClr val="FFFFFF"/>
          </a:solidFill>
          <a:ln/>
        </p:spPr>
      </p:sp>
      <p:sp>
        <p:nvSpPr>
          <p:cNvPr id="31747" name="Rectangle 3"/>
          <p:cNvSpPr>
            <a:spLocks noGrp="1" noChangeArrowheads="1"/>
          </p:cNvSpPr>
          <p:nvPr>
            <p:ph type="body" idx="1"/>
          </p:nvPr>
        </p:nvSpPr>
        <p:spPr>
          <a:solidFill>
            <a:srgbClr val="FFFFFF"/>
          </a:solidFill>
        </p:spPr>
        <p:txBody>
          <a:bodyPr/>
          <a:lstStyle/>
          <a:p>
            <a:r>
              <a:rPr lang="en-US" smtClean="0"/>
              <a:t>Part I</a:t>
            </a:r>
          </a:p>
          <a:p>
            <a:r>
              <a:rPr lang="en-US" smtClean="0"/>
              <a:t>Two sources of financing are available to businesses:  debt financing and equity financing. Debt financing refers to money the business obtains through loans, and equity financing refers to money a business obtains through owners’ contributions and reinvestments of profit. A business is obligated to repay debt financing, but it is not obligated to repay equity financing. </a:t>
            </a:r>
          </a:p>
          <a:p>
            <a:endParaRPr lang="en-US" smtClean="0"/>
          </a:p>
          <a:p>
            <a:r>
              <a:rPr lang="en-US" smtClean="0"/>
              <a:t>Part II</a:t>
            </a:r>
          </a:p>
          <a:p>
            <a:r>
              <a:rPr lang="en-US" smtClean="0"/>
              <a:t>Using a combination of debt and equity financing, a company will start investing in business assets, such as buildings, equipment, furniture, and other assets that will be used to generate revenue.</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29" name="Slide Image Placeholder 1"/>
          <p:cNvSpPr>
            <a:spLocks noGrp="1" noRot="1" noChangeAspect="1" noTextEdit="1"/>
          </p:cNvSpPr>
          <p:nvPr>
            <p:ph type="sldImg"/>
          </p:nvPr>
        </p:nvSpPr>
        <p:spPr>
          <a:ln/>
        </p:spPr>
      </p:sp>
      <p:sp>
        <p:nvSpPr>
          <p:cNvPr id="103427" name="Notes Placeholder 2"/>
          <p:cNvSpPr>
            <a:spLocks noGrp="1"/>
          </p:cNvSpPr>
          <p:nvPr>
            <p:ph type="body" idx="1"/>
          </p:nvPr>
        </p:nvSpPr>
        <p:spPr>
          <a:xfrm>
            <a:off x="731838" y="4560888"/>
            <a:ext cx="5851525" cy="4679950"/>
          </a:xfrm>
        </p:spPr>
        <p:txBody>
          <a:bodyPr/>
          <a:lstStyle/>
          <a:p>
            <a:pPr>
              <a:defRPr/>
            </a:pPr>
            <a:r>
              <a:rPr lang="en-US" dirty="0" smtClean="0">
                <a:latin typeface="Arial" pitchFamily="34" charset="0"/>
              </a:rPr>
              <a:t>Part I</a:t>
            </a:r>
          </a:p>
          <a:p>
            <a:pPr>
              <a:defRPr/>
            </a:pPr>
            <a:r>
              <a:rPr lang="en-CA" dirty="0" smtClean="0"/>
              <a:t>This is a continuation of the problem we started on the previous screen.</a:t>
            </a:r>
          </a:p>
          <a:p>
            <a:pPr>
              <a:defRPr/>
            </a:pPr>
            <a:endParaRPr lang="en-CA" dirty="0" smtClean="0"/>
          </a:p>
          <a:p>
            <a:pPr marL="362480" indent="-362480">
              <a:buFontTx/>
              <a:buAutoNum type="alphaLcPeriod" startAt="4"/>
              <a:defRPr/>
            </a:pPr>
            <a:r>
              <a:rPr lang="en-CA" dirty="0" smtClean="0"/>
              <a:t>Borrowed $25,000 from the bank with a plan to use the funds to build a small workshop in August. The loan must be repaid in two years.</a:t>
            </a:r>
          </a:p>
          <a:p>
            <a:pPr marL="362480" indent="-362480">
              <a:buFontTx/>
              <a:buAutoNum type="alphaLcPeriod" startAt="4"/>
              <a:defRPr/>
            </a:pPr>
            <a:r>
              <a:rPr lang="en-CA" dirty="0" smtClean="0"/>
              <a:t>One of the owners sold $10,000 worth of his stock to another shareholder for $11,000. </a:t>
            </a:r>
          </a:p>
          <a:p>
            <a:pPr marL="362480" indent="-362480">
              <a:buFontTx/>
              <a:buAutoNum type="alphaLcPeriod" startAt="4"/>
              <a:defRPr/>
            </a:pPr>
            <a:endParaRPr lang="en-CA" b="1" dirty="0" smtClean="0"/>
          </a:p>
          <a:p>
            <a:pPr marL="362480" indent="-362480">
              <a:defRPr/>
            </a:pPr>
            <a:r>
              <a:rPr lang="en-CA" dirty="0" smtClean="0"/>
              <a:t>Part II</a:t>
            </a:r>
          </a:p>
          <a:p>
            <a:pPr>
              <a:defRPr/>
            </a:pPr>
            <a:r>
              <a:rPr lang="en-US" dirty="0" smtClean="0">
                <a:latin typeface="Arial" pitchFamily="34" charset="0"/>
              </a:rPr>
              <a:t>We begin recording transaction (d) with a debit, or increase, in the asset account Cash for $25,000.</a:t>
            </a:r>
          </a:p>
          <a:p>
            <a:pPr>
              <a:defRPr/>
            </a:pPr>
            <a:endParaRPr lang="en-US" dirty="0" smtClean="0">
              <a:latin typeface="Arial" pitchFamily="34" charset="0"/>
            </a:endParaRPr>
          </a:p>
          <a:p>
            <a:pPr>
              <a:defRPr/>
            </a:pPr>
            <a:r>
              <a:rPr lang="en-US" dirty="0" smtClean="0">
                <a:latin typeface="Arial" pitchFamily="34" charset="0"/>
              </a:rPr>
              <a:t>Part III</a:t>
            </a:r>
          </a:p>
          <a:p>
            <a:pPr>
              <a:defRPr/>
            </a:pPr>
            <a:r>
              <a:rPr lang="en-US" dirty="0" smtClean="0">
                <a:latin typeface="Arial" pitchFamily="34" charset="0"/>
              </a:rPr>
              <a:t>We complete the recording with a credit, or increase, to the liability account Notes Payable for $25,000.</a:t>
            </a:r>
          </a:p>
          <a:p>
            <a:pPr>
              <a:defRPr/>
            </a:pPr>
            <a:endParaRPr lang="en-US" dirty="0" smtClean="0">
              <a:latin typeface="Arial" pitchFamily="34" charset="0"/>
            </a:endParaRPr>
          </a:p>
          <a:p>
            <a:pPr>
              <a:defRPr/>
            </a:pPr>
            <a:r>
              <a:rPr lang="en-US" dirty="0" smtClean="0">
                <a:latin typeface="Arial" pitchFamily="34" charset="0"/>
              </a:rPr>
              <a:t>Part IV</a:t>
            </a:r>
          </a:p>
          <a:p>
            <a:pPr>
              <a:defRPr/>
            </a:pPr>
            <a:r>
              <a:rPr lang="en-US" dirty="0" smtClean="0">
                <a:latin typeface="Arial" pitchFamily="34" charset="0"/>
              </a:rPr>
              <a:t>Section (e) of the problem is really not a transaction between the company and an outside party. Rather it is a transaction between two individuals and does not impact the records of J. K. Builders.</a:t>
            </a: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7" name="Slide Image Placeholder 1"/>
          <p:cNvSpPr>
            <a:spLocks noGrp="1" noRot="1" noChangeAspect="1" noTextEdit="1"/>
          </p:cNvSpPr>
          <p:nvPr>
            <p:ph type="sldImg"/>
          </p:nvPr>
        </p:nvSpPr>
        <p:spPr>
          <a:ln/>
        </p:spPr>
      </p:sp>
      <p:sp>
        <p:nvSpPr>
          <p:cNvPr id="104451" name="Notes Placeholder 2"/>
          <p:cNvSpPr>
            <a:spLocks noGrp="1"/>
          </p:cNvSpPr>
          <p:nvPr>
            <p:ph type="body" idx="1"/>
          </p:nvPr>
        </p:nvSpPr>
        <p:spPr>
          <a:xfrm>
            <a:off x="142875" y="4560888"/>
            <a:ext cx="6969125" cy="5040312"/>
          </a:xfrm>
        </p:spPr>
        <p:txBody>
          <a:bodyPr/>
          <a:lstStyle/>
          <a:p>
            <a:pPr>
              <a:defRPr/>
            </a:pPr>
            <a:r>
              <a:rPr lang="en-US" dirty="0" smtClean="0">
                <a:latin typeface="Arial" pitchFamily="34" charset="0"/>
              </a:rPr>
              <a:t>Part I</a:t>
            </a:r>
          </a:p>
          <a:p>
            <a:pPr>
              <a:defRPr/>
            </a:pPr>
            <a:r>
              <a:rPr lang="en-CA" sz="1100" dirty="0" smtClean="0"/>
              <a:t>Joel Henry founded </a:t>
            </a:r>
            <a:r>
              <a:rPr lang="en-CA" sz="1100" i="1" dirty="0" smtClean="0"/>
              <a:t>bookmart.com</a:t>
            </a:r>
            <a:r>
              <a:rPr lang="en-CA" sz="1100" dirty="0" smtClean="0"/>
              <a:t> at the beginning of August, which sells new and used books online. He is passionate about books but does not have a lot of accounting experience. Help Joel by preparing journal entries for the following events. If the event is not a transaction, write “no transaction.”</a:t>
            </a:r>
          </a:p>
          <a:p>
            <a:pPr>
              <a:defRPr/>
            </a:pPr>
            <a:endParaRPr lang="en-CA" sz="1100" dirty="0" smtClean="0"/>
          </a:p>
          <a:p>
            <a:pPr marL="362480" indent="-362480">
              <a:buFontTx/>
              <a:buAutoNum type="alphaLcPeriod"/>
              <a:defRPr/>
            </a:pPr>
            <a:r>
              <a:rPr lang="en-CA" sz="1100" dirty="0" smtClean="0"/>
              <a:t>The company purchased equipment for $4,000 cash. The equipment is expected to be used for ten or more years.</a:t>
            </a:r>
          </a:p>
          <a:p>
            <a:pPr marL="362480" indent="-362480">
              <a:buFontTx/>
              <a:buAutoNum type="alphaLcPeriod"/>
              <a:defRPr/>
            </a:pPr>
            <a:r>
              <a:rPr lang="en-CA" sz="1100" dirty="0" smtClean="0"/>
              <a:t>Joel’s business bought $7,000 worth of books from a publisher. The company will pay the publisher within 45-60 days.</a:t>
            </a:r>
          </a:p>
          <a:p>
            <a:pPr marL="362480" indent="-362480">
              <a:buFontTx/>
              <a:buAutoNum type="alphaLcPeriod"/>
              <a:defRPr/>
            </a:pPr>
            <a:endParaRPr lang="en-CA" sz="1100" dirty="0" smtClean="0"/>
          </a:p>
          <a:p>
            <a:pPr marL="362480" indent="-362480">
              <a:defRPr/>
            </a:pPr>
            <a:r>
              <a:rPr lang="en-CA" sz="1100" dirty="0" smtClean="0"/>
              <a:t>Part II</a:t>
            </a:r>
          </a:p>
          <a:p>
            <a:pPr marL="362480" indent="-362480">
              <a:defRPr/>
            </a:pPr>
            <a:r>
              <a:rPr lang="en-CA" sz="1100" dirty="0" smtClean="0"/>
              <a:t>Let’s begin by recording transaction (a). We begin with a debit, or increase, in the asset account Equipment for $4,000.</a:t>
            </a:r>
          </a:p>
          <a:p>
            <a:pPr marL="362480" indent="-362480">
              <a:defRPr/>
            </a:pPr>
            <a:endParaRPr lang="en-CA" sz="1100" dirty="0" smtClean="0"/>
          </a:p>
          <a:p>
            <a:pPr marL="362480" indent="-362480">
              <a:defRPr/>
            </a:pPr>
            <a:r>
              <a:rPr lang="en-CA" sz="1100" dirty="0" smtClean="0"/>
              <a:t>Part III</a:t>
            </a:r>
          </a:p>
          <a:p>
            <a:pPr marL="362480" indent="-362480">
              <a:defRPr/>
            </a:pPr>
            <a:r>
              <a:rPr lang="en-CA" sz="1100" dirty="0" smtClean="0"/>
              <a:t>The entry is completed with a credit, or decrease, to the asset account Cash in the amount of $4,000.</a:t>
            </a:r>
          </a:p>
          <a:p>
            <a:pPr marL="362480" indent="-362480">
              <a:defRPr/>
            </a:pPr>
            <a:endParaRPr lang="en-CA" sz="1100" dirty="0" smtClean="0"/>
          </a:p>
          <a:p>
            <a:pPr marL="362480" indent="-362480">
              <a:defRPr/>
            </a:pPr>
            <a:r>
              <a:rPr lang="en-CA" sz="1100" dirty="0" smtClean="0"/>
              <a:t>Part IV</a:t>
            </a:r>
          </a:p>
          <a:p>
            <a:pPr indent="-362480">
              <a:defRPr/>
            </a:pPr>
            <a:r>
              <a:rPr lang="en-CA" sz="1100" dirty="0" smtClean="0"/>
              <a:t>For transaction (b), we begin with a debit, or increase, in the asset account Inventory for $7,000. Inventory represents items purchased for resale.</a:t>
            </a:r>
          </a:p>
          <a:p>
            <a:pPr indent="-362480">
              <a:defRPr/>
            </a:pPr>
            <a:endParaRPr lang="en-CA" sz="1100" dirty="0" smtClean="0"/>
          </a:p>
          <a:p>
            <a:pPr indent="-362480">
              <a:defRPr/>
            </a:pPr>
            <a:r>
              <a:rPr lang="en-CA" sz="1100" dirty="0" smtClean="0"/>
              <a:t>Part V</a:t>
            </a:r>
          </a:p>
          <a:p>
            <a:pPr indent="-362480">
              <a:defRPr/>
            </a:pPr>
            <a:r>
              <a:rPr lang="en-CA" sz="1100" dirty="0" smtClean="0"/>
              <a:t>We complete transaction (b) with a credit, or increase, in the liability account Accounts Payable for $7,000.</a:t>
            </a:r>
          </a:p>
          <a:p>
            <a:pPr>
              <a:defRPr/>
            </a:pPr>
            <a:endParaRPr lang="en-US" dirty="0" smtClean="0">
              <a:latin typeface="Arial" pitchFamily="34"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5" name="Slide Image Placeholder 1"/>
          <p:cNvSpPr>
            <a:spLocks noGrp="1" noRot="1" noChangeAspect="1" noTextEdit="1"/>
          </p:cNvSpPr>
          <p:nvPr>
            <p:ph type="sldImg"/>
          </p:nvPr>
        </p:nvSpPr>
        <p:spPr>
          <a:ln/>
        </p:spPr>
      </p:sp>
      <p:sp>
        <p:nvSpPr>
          <p:cNvPr id="105475" name="Notes Placeholder 2"/>
          <p:cNvSpPr>
            <a:spLocks noGrp="1"/>
          </p:cNvSpPr>
          <p:nvPr>
            <p:ph type="body" idx="1"/>
          </p:nvPr>
        </p:nvSpPr>
        <p:spPr>
          <a:xfrm>
            <a:off x="0" y="4560888"/>
            <a:ext cx="7315200" cy="5040312"/>
          </a:xfrm>
        </p:spPr>
        <p:txBody>
          <a:bodyPr/>
          <a:lstStyle/>
          <a:p>
            <a:pPr>
              <a:defRPr/>
            </a:pPr>
            <a:r>
              <a:rPr lang="en-US" sz="1100" dirty="0" smtClean="0">
                <a:latin typeface="Arial" pitchFamily="34" charset="0"/>
              </a:rPr>
              <a:t>Part I</a:t>
            </a:r>
          </a:p>
          <a:p>
            <a:pPr>
              <a:defRPr/>
            </a:pPr>
            <a:r>
              <a:rPr lang="en-US" sz="1100" dirty="0" smtClean="0">
                <a:latin typeface="Arial" pitchFamily="34" charset="0"/>
              </a:rPr>
              <a:t>This is a continuation of the problem we started on the previous slide.</a:t>
            </a:r>
          </a:p>
          <a:p>
            <a:pPr>
              <a:defRPr/>
            </a:pPr>
            <a:endParaRPr lang="en-CA" sz="1100" dirty="0" smtClean="0"/>
          </a:p>
          <a:p>
            <a:pPr marL="362480" indent="-362480">
              <a:buFontTx/>
              <a:buAutoNum type="alphaLcPeriod" startAt="3"/>
              <a:defRPr/>
            </a:pPr>
            <a:r>
              <a:rPr lang="en-CA" sz="1100" dirty="0" smtClean="0"/>
              <a:t>Joel’s friend Sam lent $4,000 to the business. Sam had Joel write a note promising that bookmart.com would repay the $4,000 in four months. Because they are good friends, Sam is not going to charge Joel interest.</a:t>
            </a:r>
          </a:p>
          <a:p>
            <a:pPr marL="362480" indent="-362480">
              <a:buFontTx/>
              <a:buAutoNum type="alphaLcPeriod" startAt="3"/>
              <a:defRPr/>
            </a:pPr>
            <a:r>
              <a:rPr lang="en-CA" sz="1100" dirty="0" smtClean="0"/>
              <a:t>The company paid $1,500 cash, for books purchased on account earlier in the month.</a:t>
            </a:r>
          </a:p>
          <a:p>
            <a:pPr marL="362480" indent="-362480">
              <a:buFontTx/>
              <a:buAutoNum type="alphaLcPeriod" startAt="3"/>
              <a:defRPr/>
            </a:pPr>
            <a:r>
              <a:rPr lang="en-CA" sz="1100" dirty="0" smtClean="0"/>
              <a:t>Bookmart.com repaid the $4,000 loan established in c.</a:t>
            </a:r>
          </a:p>
          <a:p>
            <a:pPr>
              <a:defRPr/>
            </a:pPr>
            <a:endParaRPr lang="en-US" sz="1100" dirty="0" smtClean="0">
              <a:latin typeface="Arial" pitchFamily="34" charset="0"/>
            </a:endParaRPr>
          </a:p>
          <a:p>
            <a:pPr>
              <a:defRPr/>
            </a:pPr>
            <a:r>
              <a:rPr lang="en-US" sz="1100" dirty="0" smtClean="0">
                <a:latin typeface="Arial" pitchFamily="34" charset="0"/>
              </a:rPr>
              <a:t>Part II</a:t>
            </a:r>
          </a:p>
          <a:p>
            <a:pPr>
              <a:defRPr/>
            </a:pPr>
            <a:r>
              <a:rPr lang="en-US" sz="1100" dirty="0" smtClean="0">
                <a:latin typeface="Arial" pitchFamily="34" charset="0"/>
              </a:rPr>
              <a:t>For transaction (c) we begin with a debit, or increase, to the asset account Cash for $4,000.</a:t>
            </a:r>
          </a:p>
          <a:p>
            <a:pPr>
              <a:defRPr/>
            </a:pPr>
            <a:endParaRPr lang="en-US" sz="1100" dirty="0" smtClean="0">
              <a:latin typeface="Arial" pitchFamily="34" charset="0"/>
            </a:endParaRPr>
          </a:p>
          <a:p>
            <a:pPr>
              <a:defRPr/>
            </a:pPr>
            <a:r>
              <a:rPr lang="en-US" sz="1100" dirty="0" smtClean="0">
                <a:latin typeface="Arial" pitchFamily="34" charset="0"/>
              </a:rPr>
              <a:t>Part III</a:t>
            </a:r>
          </a:p>
          <a:p>
            <a:pPr>
              <a:defRPr/>
            </a:pPr>
            <a:r>
              <a:rPr lang="en-US" sz="1100" dirty="0" smtClean="0">
                <a:latin typeface="Arial" pitchFamily="34" charset="0"/>
              </a:rPr>
              <a:t>We complete the entry with a credit, or increase in the liability account Notes Payable for $4,000.</a:t>
            </a:r>
          </a:p>
          <a:p>
            <a:pPr>
              <a:defRPr/>
            </a:pPr>
            <a:endParaRPr lang="en-US" sz="1100" dirty="0" smtClean="0">
              <a:latin typeface="Arial" pitchFamily="34" charset="0"/>
            </a:endParaRPr>
          </a:p>
          <a:p>
            <a:pPr>
              <a:defRPr/>
            </a:pPr>
            <a:r>
              <a:rPr lang="en-US" sz="1100" dirty="0" smtClean="0">
                <a:latin typeface="Arial" pitchFamily="34" charset="0"/>
              </a:rPr>
              <a:t>Part IV</a:t>
            </a:r>
          </a:p>
          <a:p>
            <a:pPr>
              <a:defRPr/>
            </a:pPr>
            <a:r>
              <a:rPr lang="en-US" sz="1100" dirty="0" smtClean="0">
                <a:latin typeface="Arial" pitchFamily="34" charset="0"/>
              </a:rPr>
              <a:t>For transaction (d) we begin with a debit, or decrease in the liability account Accounts Payable for $1,500.</a:t>
            </a:r>
          </a:p>
          <a:p>
            <a:pPr>
              <a:defRPr/>
            </a:pPr>
            <a:endParaRPr lang="en-US" sz="1100" dirty="0" smtClean="0">
              <a:latin typeface="Arial" pitchFamily="34" charset="0"/>
            </a:endParaRPr>
          </a:p>
          <a:p>
            <a:pPr>
              <a:defRPr/>
            </a:pPr>
            <a:r>
              <a:rPr lang="en-US" sz="1100" dirty="0" smtClean="0">
                <a:latin typeface="Arial" pitchFamily="34" charset="0"/>
              </a:rPr>
              <a:t>Part V</a:t>
            </a:r>
          </a:p>
          <a:p>
            <a:pPr>
              <a:defRPr/>
            </a:pPr>
            <a:r>
              <a:rPr lang="en-US" sz="1100" dirty="0" smtClean="0">
                <a:latin typeface="Arial" pitchFamily="34" charset="0"/>
              </a:rPr>
              <a:t>Transaction (d) is completed with a credit, or decrease in the asset account Cash for $1,500.</a:t>
            </a:r>
          </a:p>
          <a:p>
            <a:pPr>
              <a:defRPr/>
            </a:pPr>
            <a:endParaRPr lang="en-US" sz="1100" dirty="0" smtClean="0">
              <a:latin typeface="Arial" pitchFamily="34" charset="0"/>
            </a:endParaRPr>
          </a:p>
          <a:p>
            <a:pPr>
              <a:defRPr/>
            </a:pPr>
            <a:r>
              <a:rPr lang="en-US" sz="1100" dirty="0" smtClean="0">
                <a:latin typeface="Arial" pitchFamily="34" charset="0"/>
              </a:rPr>
              <a:t>Part VI</a:t>
            </a:r>
          </a:p>
          <a:p>
            <a:pPr>
              <a:defRPr/>
            </a:pPr>
            <a:r>
              <a:rPr lang="en-US" sz="1100" dirty="0" smtClean="0">
                <a:latin typeface="Arial" pitchFamily="34" charset="0"/>
              </a:rPr>
              <a:t>Finally, on transaction (e), we begin with a debit, or decrease, to the liability account Notes Payable for $4,000.</a:t>
            </a:r>
          </a:p>
          <a:p>
            <a:pPr>
              <a:defRPr/>
            </a:pPr>
            <a:endParaRPr lang="en-US" sz="1100" dirty="0" smtClean="0">
              <a:latin typeface="Arial" pitchFamily="34" charset="0"/>
            </a:endParaRPr>
          </a:p>
          <a:p>
            <a:pPr>
              <a:defRPr/>
            </a:pPr>
            <a:r>
              <a:rPr lang="en-US" sz="1100" dirty="0" smtClean="0">
                <a:latin typeface="Arial" pitchFamily="34" charset="0"/>
              </a:rPr>
              <a:t>Part VII</a:t>
            </a:r>
          </a:p>
          <a:p>
            <a:pPr>
              <a:defRPr/>
            </a:pPr>
            <a:r>
              <a:rPr lang="en-US" sz="1100" dirty="0" smtClean="0">
                <a:latin typeface="Arial" pitchFamily="34" charset="0"/>
              </a:rPr>
              <a:t>The entry is completed with a credit, or decrease, in the asset account Cash for $4,000.</a:t>
            </a:r>
          </a:p>
          <a:p>
            <a:pPr>
              <a:defRPr/>
            </a:pPr>
            <a:endParaRPr lang="en-US" sz="1100" dirty="0" smtClean="0">
              <a:latin typeface="Arial" pitchFamily="34"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3" name="Slide Image Placeholder 1"/>
          <p:cNvSpPr>
            <a:spLocks noGrp="1" noRot="1" noChangeAspect="1" noTextEdit="1"/>
          </p:cNvSpPr>
          <p:nvPr>
            <p:ph type="sldImg"/>
          </p:nvPr>
        </p:nvSpPr>
        <p:spPr>
          <a:ln/>
        </p:spPr>
      </p:sp>
      <p:sp>
        <p:nvSpPr>
          <p:cNvPr id="107523" name="Notes Placeholder 2"/>
          <p:cNvSpPr>
            <a:spLocks noGrp="1"/>
          </p:cNvSpPr>
          <p:nvPr>
            <p:ph type="body" idx="1"/>
          </p:nvPr>
        </p:nvSpPr>
        <p:spPr>
          <a:xfrm>
            <a:off x="0" y="4560888"/>
            <a:ext cx="7315200" cy="5040312"/>
          </a:xfrm>
        </p:spPr>
        <p:txBody>
          <a:bodyPr/>
          <a:lstStyle/>
          <a:p>
            <a:pPr>
              <a:defRPr/>
            </a:pPr>
            <a:r>
              <a:rPr lang="en-US" sz="1100" dirty="0" smtClean="0">
                <a:latin typeface="Arial" pitchFamily="34" charset="0"/>
              </a:rPr>
              <a:t>Part I</a:t>
            </a:r>
          </a:p>
          <a:p>
            <a:pPr>
              <a:defRPr/>
            </a:pPr>
            <a:r>
              <a:rPr lang="en-CA" sz="1100" dirty="0" smtClean="0"/>
              <a:t>Sweet Shop Co. Is a chain of candy stores that has been in operation for the past ten years. Prepare journal entries for the following events, which occurred at the end of the most recent year. If the event is not a transaction, write “no transaction.”</a:t>
            </a:r>
          </a:p>
          <a:p>
            <a:pPr>
              <a:defRPr/>
            </a:pPr>
            <a:endParaRPr lang="en-CA" sz="1100" dirty="0" smtClean="0"/>
          </a:p>
          <a:p>
            <a:pPr marL="362480" indent="-362480">
              <a:buFontTx/>
              <a:buAutoNum type="alphaLcPeriod"/>
              <a:defRPr/>
            </a:pPr>
            <a:r>
              <a:rPr lang="en-CA" sz="1100" dirty="0" smtClean="0"/>
              <a:t>Ordered and received $12,000 worth of cotton candy machines from Candy Makers, Inc., which Sweet Shop Co. Will pay for in 45 days.</a:t>
            </a:r>
          </a:p>
          <a:p>
            <a:pPr marL="362480" indent="-362480">
              <a:buFontTx/>
              <a:buAutoNum type="alphaLcPeriod"/>
              <a:defRPr/>
            </a:pPr>
            <a:r>
              <a:rPr lang="en-CA" sz="1100" dirty="0" smtClean="0"/>
              <a:t>Sent a check for $6,000 to Candy Makers, Inc. For the cotton candy machines from (a)</a:t>
            </a:r>
          </a:p>
          <a:p>
            <a:pPr marL="362480" indent="-362480">
              <a:buFontTx/>
              <a:buAutoNum type="alphaLcPeriod"/>
              <a:defRPr/>
            </a:pPr>
            <a:r>
              <a:rPr lang="en-CA" sz="1100" dirty="0" smtClean="0"/>
              <a:t>Received $400 from customers who bought candy on account in previous months.</a:t>
            </a:r>
          </a:p>
          <a:p>
            <a:pPr marL="362480" indent="-362480">
              <a:buFontTx/>
              <a:buAutoNum type="alphaLcPeriod"/>
              <a:defRPr/>
            </a:pPr>
            <a:endParaRPr lang="en-CA" sz="1100" dirty="0" smtClean="0"/>
          </a:p>
          <a:p>
            <a:pPr marL="362480" indent="-362480">
              <a:defRPr/>
            </a:pPr>
            <a:r>
              <a:rPr lang="en-CA" sz="1100" dirty="0" smtClean="0"/>
              <a:t>Part II</a:t>
            </a:r>
          </a:p>
          <a:p>
            <a:pPr marL="362480" indent="-362480">
              <a:defRPr/>
            </a:pPr>
            <a:r>
              <a:rPr lang="en-CA" sz="1100" dirty="0" smtClean="0"/>
              <a:t>We record transaction (a) with a debit, or increase, to the asset account Equipment for $12,000.</a:t>
            </a:r>
          </a:p>
          <a:p>
            <a:pPr marL="362480" indent="-362480">
              <a:defRPr/>
            </a:pPr>
            <a:endParaRPr lang="en-CA" sz="1100" dirty="0" smtClean="0"/>
          </a:p>
          <a:p>
            <a:pPr marL="362480" indent="-362480">
              <a:defRPr/>
            </a:pPr>
            <a:r>
              <a:rPr lang="en-CA" sz="1100" dirty="0" smtClean="0"/>
              <a:t>Part III</a:t>
            </a:r>
          </a:p>
          <a:p>
            <a:pPr marL="362480" indent="-362480">
              <a:defRPr/>
            </a:pPr>
            <a:r>
              <a:rPr lang="en-CA" sz="1100" dirty="0" smtClean="0"/>
              <a:t>The entry is completed with a credit, or increase, in the liability account Accounts Payable for $12,000.</a:t>
            </a:r>
          </a:p>
          <a:p>
            <a:pPr marL="362480" indent="-362480">
              <a:defRPr/>
            </a:pPr>
            <a:endParaRPr lang="en-CA" sz="1100" dirty="0" smtClean="0"/>
          </a:p>
          <a:p>
            <a:pPr marL="362480" indent="-362480">
              <a:defRPr/>
            </a:pPr>
            <a:r>
              <a:rPr lang="en-CA" sz="1100" dirty="0" smtClean="0"/>
              <a:t>Part IV</a:t>
            </a:r>
          </a:p>
          <a:p>
            <a:pPr marL="362480" indent="-362480">
              <a:defRPr/>
            </a:pPr>
            <a:r>
              <a:rPr lang="en-CA" sz="1100" dirty="0" smtClean="0"/>
              <a:t>For transaction (b) we begin with a debit, or decrease, in the liability account Accounts Payable for $6,000.</a:t>
            </a:r>
          </a:p>
          <a:p>
            <a:pPr marL="362480" indent="-362480">
              <a:defRPr/>
            </a:pPr>
            <a:endParaRPr lang="en-CA" sz="1100" dirty="0" smtClean="0"/>
          </a:p>
          <a:p>
            <a:pPr marL="362480" indent="-362480">
              <a:defRPr/>
            </a:pPr>
            <a:r>
              <a:rPr lang="en-CA" sz="1100" dirty="0" smtClean="0"/>
              <a:t>Part V</a:t>
            </a:r>
          </a:p>
          <a:p>
            <a:pPr marL="362480" indent="-362480">
              <a:defRPr/>
            </a:pPr>
            <a:r>
              <a:rPr lang="en-CA" sz="1100" dirty="0" smtClean="0"/>
              <a:t>Finally, we complete the entry with a credit, or decrease, in the asset account Cash for $6,000.</a:t>
            </a:r>
          </a:p>
          <a:p>
            <a:pPr marL="362480" indent="-362480">
              <a:defRPr/>
            </a:pPr>
            <a:endParaRPr lang="en-CA" sz="1100" dirty="0" smtClean="0"/>
          </a:p>
          <a:p>
            <a:pPr marL="362480" indent="-362480">
              <a:defRPr/>
            </a:pPr>
            <a:r>
              <a:rPr lang="en-CA" sz="1100" dirty="0" smtClean="0"/>
              <a:t>Part VI</a:t>
            </a:r>
          </a:p>
          <a:p>
            <a:pPr marL="362480" indent="-362480">
              <a:defRPr/>
            </a:pPr>
            <a:r>
              <a:rPr lang="en-CA" sz="1100" dirty="0" smtClean="0"/>
              <a:t>For transaction (c) we begin with a debit, or increase, in the asset account Cash for $400.</a:t>
            </a:r>
          </a:p>
          <a:p>
            <a:pPr marL="362480" indent="-362480">
              <a:defRPr/>
            </a:pPr>
            <a:endParaRPr lang="en-CA" sz="1100" dirty="0" smtClean="0"/>
          </a:p>
          <a:p>
            <a:pPr marL="362480" indent="-362480">
              <a:defRPr/>
            </a:pPr>
            <a:r>
              <a:rPr lang="en-CA" sz="1100" dirty="0" smtClean="0"/>
              <a:t>Part VII</a:t>
            </a:r>
          </a:p>
          <a:p>
            <a:pPr marL="362480" indent="-362480">
              <a:defRPr/>
            </a:pPr>
            <a:r>
              <a:rPr lang="en-CA" sz="1100" dirty="0" smtClean="0"/>
              <a:t>We complete the entry with a credit, or decrease, in the asset account Accounts Receivable for $400.</a:t>
            </a:r>
          </a:p>
          <a:p>
            <a:pPr>
              <a:defRPr/>
            </a:pPr>
            <a:endParaRPr lang="en-US" sz="1100" dirty="0" smtClean="0">
              <a:latin typeface="Arial" pitchFamily="34"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1" name="Slide Image Placeholder 1"/>
          <p:cNvSpPr>
            <a:spLocks noGrp="1" noRot="1" noChangeAspect="1" noTextEdit="1"/>
          </p:cNvSpPr>
          <p:nvPr>
            <p:ph type="sldImg"/>
          </p:nvPr>
        </p:nvSpPr>
        <p:spPr>
          <a:ln/>
        </p:spPr>
      </p:sp>
      <p:sp>
        <p:nvSpPr>
          <p:cNvPr id="108547" name="Notes Placeholder 2"/>
          <p:cNvSpPr>
            <a:spLocks noGrp="1"/>
          </p:cNvSpPr>
          <p:nvPr>
            <p:ph type="body" idx="1"/>
          </p:nvPr>
        </p:nvSpPr>
        <p:spPr>
          <a:xfrm>
            <a:off x="0" y="4560888"/>
            <a:ext cx="7315200" cy="5040312"/>
          </a:xfrm>
        </p:spPr>
        <p:txBody>
          <a:bodyPr/>
          <a:lstStyle/>
          <a:p>
            <a:pPr>
              <a:defRPr/>
            </a:pPr>
            <a:r>
              <a:rPr lang="en-US" sz="1100" dirty="0" smtClean="0">
                <a:latin typeface="Arial" pitchFamily="34" charset="0"/>
              </a:rPr>
              <a:t>Part I</a:t>
            </a:r>
          </a:p>
          <a:p>
            <a:pPr>
              <a:defRPr/>
            </a:pPr>
            <a:r>
              <a:rPr lang="en-US" sz="1100" dirty="0" smtClean="0">
                <a:latin typeface="Arial" pitchFamily="34" charset="0"/>
              </a:rPr>
              <a:t>This is a continuation of the problem started on the previous slide.</a:t>
            </a:r>
          </a:p>
          <a:p>
            <a:pPr>
              <a:defRPr/>
            </a:pPr>
            <a:endParaRPr lang="en-CA" sz="1100" dirty="0" smtClean="0"/>
          </a:p>
          <a:p>
            <a:pPr marL="362480" indent="-362480">
              <a:buFontTx/>
              <a:buAutoNum type="alphaLcPeriod" startAt="4"/>
              <a:defRPr/>
            </a:pPr>
            <a:r>
              <a:rPr lang="en-CA" sz="1100" dirty="0" smtClean="0"/>
              <a:t>To help raise funds for store upgrades estimated to cost $20,000, Sweet Shop Co. Issued 1,000 shares for $15 each to existing stockholders.</a:t>
            </a:r>
          </a:p>
          <a:p>
            <a:pPr marL="362480" indent="-362480">
              <a:buFontTx/>
              <a:buAutoNum type="alphaLcPeriod" startAt="4"/>
              <a:defRPr/>
            </a:pPr>
            <a:r>
              <a:rPr lang="en-CA" sz="1100" dirty="0" smtClean="0"/>
              <a:t>Sweet Shop Co. bought ice cream trucks for $60,000 total, paying $10,000 cash and signing a long-term note for $50,000.</a:t>
            </a:r>
          </a:p>
          <a:p>
            <a:pPr marL="362480" indent="-362480">
              <a:buFontTx/>
              <a:buAutoNum type="alphaLcPeriod" startAt="4"/>
              <a:defRPr/>
            </a:pPr>
            <a:endParaRPr lang="en-CA" sz="1100" dirty="0" smtClean="0"/>
          </a:p>
          <a:p>
            <a:pPr marL="362480" indent="-362480">
              <a:defRPr/>
            </a:pPr>
            <a:r>
              <a:rPr lang="en-CA" sz="1100" dirty="0" smtClean="0"/>
              <a:t>Part II</a:t>
            </a:r>
          </a:p>
          <a:p>
            <a:pPr marL="362480" indent="-362480">
              <a:defRPr/>
            </a:pPr>
            <a:r>
              <a:rPr lang="en-CA" sz="1100" dirty="0" smtClean="0"/>
              <a:t>For transaction (d), we begin with a debit, or increase, to the asset account Cash for $15,000.</a:t>
            </a:r>
          </a:p>
          <a:p>
            <a:pPr marL="362480" indent="-362480">
              <a:defRPr/>
            </a:pPr>
            <a:endParaRPr lang="en-CA" sz="1100" dirty="0" smtClean="0"/>
          </a:p>
          <a:p>
            <a:pPr marL="362480" indent="-362480">
              <a:defRPr/>
            </a:pPr>
            <a:r>
              <a:rPr lang="en-CA" sz="1100" dirty="0" smtClean="0"/>
              <a:t>Part III</a:t>
            </a:r>
          </a:p>
          <a:p>
            <a:pPr indent="-362480">
              <a:defRPr/>
            </a:pPr>
            <a:r>
              <a:rPr lang="en-CA" sz="1100" dirty="0" smtClean="0"/>
              <a:t>The entry is completed with a credit, or increase, in the stockholders’ equity account Contributed Capital for $15,000. As you can see, the $15,000 is determine by multiplying the number of shares issued, 1,000, times the selling price of each share, $15.</a:t>
            </a:r>
          </a:p>
          <a:p>
            <a:pPr indent="-362480">
              <a:defRPr/>
            </a:pPr>
            <a:endParaRPr lang="en-CA" sz="1100" dirty="0" smtClean="0"/>
          </a:p>
          <a:p>
            <a:pPr indent="-362480">
              <a:defRPr/>
            </a:pPr>
            <a:r>
              <a:rPr lang="en-CA" sz="1100" dirty="0" smtClean="0"/>
              <a:t>Part IV</a:t>
            </a:r>
          </a:p>
          <a:p>
            <a:pPr indent="-362480">
              <a:defRPr/>
            </a:pPr>
            <a:r>
              <a:rPr lang="en-CA" sz="1100" dirty="0" smtClean="0"/>
              <a:t>For the last transaction, we begin with a debit, or increase, in the asset account Equipment for $60,000.</a:t>
            </a:r>
          </a:p>
          <a:p>
            <a:pPr indent="-362480">
              <a:defRPr/>
            </a:pPr>
            <a:endParaRPr lang="en-CA" sz="1100" dirty="0" smtClean="0"/>
          </a:p>
          <a:p>
            <a:pPr indent="-362480">
              <a:defRPr/>
            </a:pPr>
            <a:r>
              <a:rPr lang="en-CA" sz="1100" dirty="0" smtClean="0"/>
              <a:t>Part V</a:t>
            </a:r>
          </a:p>
          <a:p>
            <a:pPr indent="-362480">
              <a:defRPr/>
            </a:pPr>
            <a:r>
              <a:rPr lang="en-CA" sz="1100" dirty="0" smtClean="0"/>
              <a:t>Next, we credit, or increase, the liability account Notes Payable for $50,000, the amount of money borrowed.</a:t>
            </a:r>
          </a:p>
          <a:p>
            <a:pPr indent="-362480">
              <a:defRPr/>
            </a:pPr>
            <a:endParaRPr lang="en-CA" sz="1100" dirty="0" smtClean="0"/>
          </a:p>
          <a:p>
            <a:pPr indent="-362480">
              <a:defRPr/>
            </a:pPr>
            <a:r>
              <a:rPr lang="en-CA" sz="1100" dirty="0" smtClean="0"/>
              <a:t>Part VI</a:t>
            </a:r>
          </a:p>
          <a:p>
            <a:pPr indent="-362480">
              <a:defRPr/>
            </a:pPr>
            <a:r>
              <a:rPr lang="en-CA" sz="1100" dirty="0" smtClean="0"/>
              <a:t>The last part of the entry is to credit, or decrease, the asset account Cash for $10,000, the amount of the cash paid to acquire the truck.</a:t>
            </a: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69" name="Slide Image Placeholder 1"/>
          <p:cNvSpPr>
            <a:spLocks noGrp="1" noRot="1" noChangeAspect="1" noTextEdit="1"/>
          </p:cNvSpPr>
          <p:nvPr>
            <p:ph type="sldImg"/>
          </p:nvPr>
        </p:nvSpPr>
        <p:spPr>
          <a:ln/>
        </p:spPr>
      </p:sp>
      <p:sp>
        <p:nvSpPr>
          <p:cNvPr id="106499" name="Notes Placeholder 2"/>
          <p:cNvSpPr>
            <a:spLocks noGrp="1"/>
          </p:cNvSpPr>
          <p:nvPr>
            <p:ph type="body" idx="1"/>
          </p:nvPr>
        </p:nvSpPr>
        <p:spPr>
          <a:xfrm>
            <a:off x="0" y="4560888"/>
            <a:ext cx="7315200" cy="5040312"/>
          </a:xfrm>
        </p:spPr>
        <p:txBody>
          <a:bodyPr/>
          <a:lstStyle/>
          <a:p>
            <a:pPr>
              <a:defRPr/>
            </a:pPr>
            <a:r>
              <a:rPr lang="en-US" sz="1100" dirty="0" smtClean="0">
                <a:latin typeface="Arial" pitchFamily="34" charset="0"/>
              </a:rPr>
              <a:t>Part I</a:t>
            </a:r>
          </a:p>
          <a:p>
            <a:pPr>
              <a:defRPr/>
            </a:pPr>
            <a:r>
              <a:rPr lang="en-CA" sz="1100" dirty="0" smtClean="0"/>
              <a:t>Katy Williams is the manager of Blue Light Arcade. The company provides entertainment for parties and special events. Prepare journal entries for the following events relating to the year ended December 31. If the event is not a transaction, write “no transaction.”</a:t>
            </a:r>
          </a:p>
          <a:p>
            <a:pPr>
              <a:defRPr/>
            </a:pPr>
            <a:endParaRPr lang="en-CA" sz="1100" dirty="0" smtClean="0"/>
          </a:p>
          <a:p>
            <a:pPr marL="362480" indent="-362480">
              <a:buFontTx/>
              <a:buAutoNum type="alphaLcPeriod"/>
              <a:defRPr/>
            </a:pPr>
            <a:r>
              <a:rPr lang="en-CA" sz="1100" dirty="0" smtClean="0"/>
              <a:t>Blue Light Arcade received $50 cash on account for a birthday party held two months ago.</a:t>
            </a:r>
          </a:p>
          <a:p>
            <a:pPr marL="362480" indent="-362480">
              <a:buFontTx/>
              <a:buAutoNum type="alphaLcPeriod"/>
              <a:defRPr/>
            </a:pPr>
            <a:r>
              <a:rPr lang="en-CA" sz="1100" dirty="0" smtClean="0"/>
              <a:t>Agreed to hire a new employee at a monthly salary of $3,000. The employee starts work next month. </a:t>
            </a:r>
          </a:p>
          <a:p>
            <a:pPr marL="362480" indent="-362480">
              <a:buFontTx/>
              <a:buAutoNum type="alphaLcPeriod" startAt="3"/>
              <a:defRPr/>
            </a:pPr>
            <a:r>
              <a:rPr lang="en-CA" sz="1100" dirty="0" smtClean="0"/>
              <a:t>Paid $2,000 for a table top hockey game purchased last month on account.</a:t>
            </a:r>
          </a:p>
          <a:p>
            <a:pPr marL="362480" indent="-362480">
              <a:buFontTx/>
              <a:buAutoNum type="alphaLcPeriod" startAt="3"/>
              <a:defRPr/>
            </a:pPr>
            <a:endParaRPr lang="en-CA" sz="1100" dirty="0" smtClean="0"/>
          </a:p>
          <a:p>
            <a:pPr marL="362480" indent="-362480">
              <a:defRPr/>
            </a:pPr>
            <a:r>
              <a:rPr lang="en-CA" sz="1100" dirty="0" smtClean="0"/>
              <a:t>Part II</a:t>
            </a:r>
          </a:p>
          <a:p>
            <a:pPr marL="362480" indent="-362480">
              <a:defRPr/>
            </a:pPr>
            <a:r>
              <a:rPr lang="en-CA" sz="1100" dirty="0" smtClean="0"/>
              <a:t>Transaction (a) begins with a debit, or increase, in the asset account Cash for $50.</a:t>
            </a:r>
          </a:p>
          <a:p>
            <a:pPr marL="362480" indent="-362480">
              <a:defRPr/>
            </a:pPr>
            <a:endParaRPr lang="en-CA" sz="1100" dirty="0" smtClean="0"/>
          </a:p>
          <a:p>
            <a:pPr marL="362480" indent="-362480">
              <a:defRPr/>
            </a:pPr>
            <a:r>
              <a:rPr lang="en-CA" sz="1100" dirty="0" smtClean="0"/>
              <a:t>Part III</a:t>
            </a:r>
          </a:p>
          <a:p>
            <a:pPr marL="362480" indent="-362480">
              <a:defRPr/>
            </a:pPr>
            <a:r>
              <a:rPr lang="en-CA" sz="1100" dirty="0" smtClean="0"/>
              <a:t>The entry is completed with a credit, or decrease, in the asset account Accounts Receivable for $50.</a:t>
            </a:r>
          </a:p>
          <a:p>
            <a:pPr marL="362480" indent="-362480">
              <a:defRPr/>
            </a:pPr>
            <a:endParaRPr lang="en-CA" sz="1100" dirty="0" smtClean="0"/>
          </a:p>
          <a:p>
            <a:pPr marL="362480" indent="-362480">
              <a:defRPr/>
            </a:pPr>
            <a:r>
              <a:rPr lang="en-CA" sz="1100" dirty="0" smtClean="0"/>
              <a:t>Part IV</a:t>
            </a:r>
          </a:p>
          <a:p>
            <a:pPr indent="-362480">
              <a:defRPr/>
            </a:pPr>
            <a:r>
              <a:rPr lang="en-CA" sz="1100" dirty="0" smtClean="0"/>
              <a:t>Event (b) is not a recordable transaction. We merely hired an employee and no work was performs. Until the employee renders a service to the company, no transaction has taken place.</a:t>
            </a:r>
          </a:p>
          <a:p>
            <a:pPr marL="362480" indent="-362480">
              <a:defRPr/>
            </a:pPr>
            <a:endParaRPr lang="en-CA" sz="1100" dirty="0" smtClean="0"/>
          </a:p>
          <a:p>
            <a:pPr marL="362480" indent="-362480">
              <a:defRPr/>
            </a:pPr>
            <a:r>
              <a:rPr lang="en-CA" sz="1100" dirty="0" smtClean="0"/>
              <a:t>Part V</a:t>
            </a:r>
          </a:p>
          <a:p>
            <a:pPr marL="362480" indent="-362480">
              <a:defRPr/>
            </a:pPr>
            <a:r>
              <a:rPr lang="en-CA" sz="1100" dirty="0" smtClean="0"/>
              <a:t>In transaction (c), we begin with a debit, or decrease, in the liability account Accounts Payable for $2,000.</a:t>
            </a:r>
          </a:p>
          <a:p>
            <a:pPr marL="362480" indent="-362480">
              <a:defRPr/>
            </a:pPr>
            <a:endParaRPr lang="en-CA" sz="1100" dirty="0" smtClean="0"/>
          </a:p>
          <a:p>
            <a:pPr marL="362480" indent="-362480">
              <a:defRPr/>
            </a:pPr>
            <a:r>
              <a:rPr lang="en-CA" sz="1100" dirty="0" smtClean="0"/>
              <a:t>Part VI</a:t>
            </a:r>
          </a:p>
          <a:p>
            <a:pPr marL="362480" indent="-362480">
              <a:defRPr/>
            </a:pPr>
            <a:r>
              <a:rPr lang="en-CA" sz="1100" dirty="0" smtClean="0"/>
              <a:t>We complete the entry with a credit, or decrease, in the asset account Cash for $2,000.</a:t>
            </a:r>
          </a:p>
          <a:p>
            <a:pPr>
              <a:defRPr/>
            </a:pPr>
            <a:endParaRPr lang="en-US" sz="1100" dirty="0" smtClean="0">
              <a:latin typeface="Arial" pitchFamily="34"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7" name="Slide Image Placeholder 1"/>
          <p:cNvSpPr>
            <a:spLocks noGrp="1" noRot="1" noChangeAspect="1" noTextEdit="1"/>
          </p:cNvSpPr>
          <p:nvPr>
            <p:ph type="sldImg"/>
          </p:nvPr>
        </p:nvSpPr>
        <p:spPr>
          <a:ln/>
        </p:spPr>
      </p:sp>
      <p:sp>
        <p:nvSpPr>
          <p:cNvPr id="106499" name="Notes Placeholder 2"/>
          <p:cNvSpPr>
            <a:spLocks noGrp="1"/>
          </p:cNvSpPr>
          <p:nvPr>
            <p:ph type="body" idx="1"/>
          </p:nvPr>
        </p:nvSpPr>
        <p:spPr>
          <a:xfrm>
            <a:off x="0" y="4560888"/>
            <a:ext cx="7315200" cy="5040312"/>
          </a:xfrm>
        </p:spPr>
        <p:txBody>
          <a:bodyPr/>
          <a:lstStyle/>
          <a:p>
            <a:pPr>
              <a:defRPr/>
            </a:pPr>
            <a:r>
              <a:rPr lang="en-US" sz="1100" dirty="0" smtClean="0">
                <a:latin typeface="Arial" pitchFamily="34" charset="0"/>
              </a:rPr>
              <a:t>Part I</a:t>
            </a:r>
          </a:p>
          <a:p>
            <a:pPr>
              <a:defRPr/>
            </a:pPr>
            <a:r>
              <a:rPr lang="en-CA" sz="1100" dirty="0" smtClean="0"/>
              <a:t>This is a continuation of the Blue Light Arcade problem with added parts (d) and (e). </a:t>
            </a:r>
            <a:r>
              <a:rPr lang="en-CA" sz="800" dirty="0" smtClean="0"/>
              <a:t>Prepare journal entries for the following events relating to the year ended December 31. If the event is not a transaction, write “no transaction.”</a:t>
            </a:r>
          </a:p>
          <a:p>
            <a:pPr>
              <a:defRPr/>
            </a:pPr>
            <a:endParaRPr lang="en-CA" sz="1100" dirty="0" smtClean="0"/>
          </a:p>
          <a:p>
            <a:pPr marL="362480" indent="-362480">
              <a:buFontTx/>
              <a:buAutoNum type="alphaLcParenBoth" startAt="4"/>
              <a:defRPr/>
            </a:pPr>
            <a:r>
              <a:rPr lang="en-CA" sz="1100" dirty="0" smtClean="0"/>
              <a:t>Repaid a $5,000 bank loan that had been outstanding for 6 months. (Ignore interest.)</a:t>
            </a:r>
          </a:p>
          <a:p>
            <a:pPr marL="362480" indent="-362480">
              <a:buFontTx/>
              <a:buAutoNum type="alphaLcParenBoth" startAt="4"/>
              <a:defRPr/>
            </a:pPr>
            <a:r>
              <a:rPr lang="en-CA" sz="1100" dirty="0" smtClean="0"/>
              <a:t>The company purchased an air hockey table for $4,400, paying $1,000 cash and signing short-term note for $1,200.</a:t>
            </a:r>
          </a:p>
          <a:p>
            <a:pPr marL="362480" indent="-362480">
              <a:defRPr/>
            </a:pPr>
            <a:endParaRPr lang="en-CA" sz="1100" dirty="0" smtClean="0"/>
          </a:p>
          <a:p>
            <a:pPr marL="362480" indent="-362480">
              <a:defRPr/>
            </a:pPr>
            <a:r>
              <a:rPr lang="en-CA" sz="1100" dirty="0" smtClean="0"/>
              <a:t>Part II</a:t>
            </a:r>
          </a:p>
          <a:p>
            <a:pPr marL="362480" indent="-362480">
              <a:defRPr/>
            </a:pPr>
            <a:r>
              <a:rPr lang="en-CA" sz="1100" dirty="0" smtClean="0"/>
              <a:t>Transaction (d) begins with a debit, or decrease, in the liability account Notes Payable for $5,000.</a:t>
            </a:r>
          </a:p>
          <a:p>
            <a:pPr marL="362480" indent="-362480">
              <a:defRPr/>
            </a:pPr>
            <a:endParaRPr lang="en-CA" sz="1100" dirty="0" smtClean="0"/>
          </a:p>
          <a:p>
            <a:pPr marL="362480" indent="-362480">
              <a:defRPr/>
            </a:pPr>
            <a:r>
              <a:rPr lang="en-CA" sz="1100" dirty="0" smtClean="0"/>
              <a:t>Part III</a:t>
            </a:r>
          </a:p>
          <a:p>
            <a:pPr marL="362480" indent="-362480">
              <a:defRPr/>
            </a:pPr>
            <a:r>
              <a:rPr lang="en-CA" sz="1100" dirty="0" smtClean="0"/>
              <a:t>The entry is completed with a credit, or decrease, in the asset account Cash for $5,000.</a:t>
            </a:r>
          </a:p>
          <a:p>
            <a:pPr marL="362480" indent="-362480">
              <a:defRPr/>
            </a:pPr>
            <a:endParaRPr lang="en-CA" sz="1100" dirty="0" smtClean="0"/>
          </a:p>
          <a:p>
            <a:pPr marL="362480" indent="-362480">
              <a:defRPr/>
            </a:pPr>
            <a:r>
              <a:rPr lang="en-CA" sz="1100" dirty="0" smtClean="0"/>
              <a:t>Part IV</a:t>
            </a:r>
          </a:p>
          <a:p>
            <a:pPr indent="-362480">
              <a:defRPr/>
            </a:pPr>
            <a:r>
              <a:rPr lang="en-CA" sz="1100" dirty="0" smtClean="0"/>
              <a:t>Event (e) begins with a debit, or increase, to the asset account Equipment for $2,200.</a:t>
            </a:r>
          </a:p>
          <a:p>
            <a:pPr indent="-362480">
              <a:defRPr/>
            </a:pPr>
            <a:endParaRPr lang="en-CA" sz="1100" dirty="0" smtClean="0"/>
          </a:p>
          <a:p>
            <a:pPr indent="-362480">
              <a:defRPr/>
            </a:pPr>
            <a:r>
              <a:rPr lang="en-CA" sz="1100" dirty="0" smtClean="0"/>
              <a:t>Part V</a:t>
            </a:r>
          </a:p>
          <a:p>
            <a:pPr marL="362480" indent="-362480">
              <a:defRPr/>
            </a:pPr>
            <a:r>
              <a:rPr lang="en-CA" sz="1100" dirty="0" smtClean="0"/>
              <a:t>Next, we credit, or decrease, the asset account Cash for $1,000.</a:t>
            </a:r>
          </a:p>
          <a:p>
            <a:pPr marL="362480" indent="-362480">
              <a:defRPr/>
            </a:pPr>
            <a:endParaRPr lang="en-CA" sz="1100" dirty="0" smtClean="0"/>
          </a:p>
          <a:p>
            <a:pPr marL="362480" indent="-362480">
              <a:defRPr/>
            </a:pPr>
            <a:r>
              <a:rPr lang="en-CA" sz="1100" dirty="0" smtClean="0"/>
              <a:t>Part VI</a:t>
            </a:r>
          </a:p>
          <a:p>
            <a:pPr marL="362480" indent="-362480">
              <a:defRPr/>
            </a:pPr>
            <a:r>
              <a:rPr lang="en-CA" sz="1100" dirty="0" smtClean="0"/>
              <a:t>We complete the entry with a credit, or increase, in the liability account Notes Payable for $1,200.</a:t>
            </a:r>
          </a:p>
          <a:p>
            <a:pPr>
              <a:defRPr/>
            </a:pPr>
            <a:endParaRPr lang="en-US" sz="1100" dirty="0" smtClean="0">
              <a:latin typeface="Arial" pitchFamily="34" charset="0"/>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89" name="Slide Image Placeholder 1"/>
          <p:cNvSpPr>
            <a:spLocks noGrp="1" noRot="1" noChangeAspect="1" noTextEdit="1"/>
          </p:cNvSpPr>
          <p:nvPr>
            <p:ph type="sldImg"/>
          </p:nvPr>
        </p:nvSpPr>
        <p:spPr>
          <a:ln/>
        </p:spPr>
      </p:sp>
      <p:sp>
        <p:nvSpPr>
          <p:cNvPr id="191490" name="Notes Placeholder 2"/>
          <p:cNvSpPr>
            <a:spLocks noGrp="1"/>
          </p:cNvSpPr>
          <p:nvPr>
            <p:ph type="body" idx="1"/>
          </p:nvPr>
        </p:nvSpPr>
        <p:spPr>
          <a:xfrm>
            <a:off x="0" y="4560888"/>
            <a:ext cx="7315200" cy="4800600"/>
          </a:xfrm>
          <a:noFill/>
        </p:spPr>
        <p:txBody>
          <a:bodyPr/>
          <a:lstStyle/>
          <a:p>
            <a:r>
              <a:rPr lang="en-US" sz="1000" smtClean="0"/>
              <a:t>Part I</a:t>
            </a:r>
          </a:p>
          <a:p>
            <a:r>
              <a:rPr lang="en-US" sz="1000" b="1" smtClean="0"/>
              <a:t>E2-4</a:t>
            </a:r>
          </a:p>
          <a:p>
            <a:r>
              <a:rPr lang="en-US" sz="1000" smtClean="0"/>
              <a:t>The following events occurred for Favata Company:</a:t>
            </a:r>
          </a:p>
          <a:p>
            <a:r>
              <a:rPr lang="en-US" sz="1000" smtClean="0"/>
              <a:t>a. Received $10,000 cash from owners and issued stock to them.</a:t>
            </a:r>
          </a:p>
          <a:p>
            <a:r>
              <a:rPr lang="en-US" sz="1000" smtClean="0"/>
              <a:t>b. Borrowed $7,000 cash from a bank and signed a note.</a:t>
            </a:r>
          </a:p>
          <a:p>
            <a:r>
              <a:rPr lang="en-US" sz="1000" smtClean="0"/>
              <a:t>c. Bought and received $800 of equipment on account.</a:t>
            </a:r>
          </a:p>
          <a:p>
            <a:r>
              <a:rPr lang="en-US" sz="1000" smtClean="0"/>
              <a:t>d. Purchased land for $12,000; paid $1,000 in cash and signed a long-term note for $11,000.</a:t>
            </a:r>
          </a:p>
          <a:p>
            <a:r>
              <a:rPr lang="en-US" sz="1000" smtClean="0"/>
              <a:t>e. Purchased $3,000 of equipment, paying $1,000 in cash and charged the rest on account.</a:t>
            </a:r>
          </a:p>
          <a:p>
            <a:r>
              <a:rPr lang="en-US" sz="1000" b="1" smtClean="0"/>
              <a:t>Required:</a:t>
            </a:r>
          </a:p>
          <a:p>
            <a:r>
              <a:rPr lang="en-US" sz="1000" smtClean="0"/>
              <a:t>For each of the events ( a) through ( e), perform transaction analysis and indicate the account amount, and direction of the effect (  for increase and  for decrease) on the accounting equation. Check that the accounting equation remains in balance after each transaction. Use the following</a:t>
            </a:r>
          </a:p>
          <a:p>
            <a:r>
              <a:rPr lang="en-US" sz="1000" smtClean="0"/>
              <a:t>Headings of </a:t>
            </a:r>
            <a:r>
              <a:rPr lang="en-US" sz="1000" b="1" smtClean="0"/>
              <a:t>Assets   =   Liabilities   +   Stockholders’ Equity</a:t>
            </a:r>
          </a:p>
          <a:p>
            <a:endParaRPr lang="en-US" sz="1000" b="1" smtClean="0"/>
          </a:p>
          <a:p>
            <a:r>
              <a:rPr lang="en-US" sz="1000" smtClean="0"/>
              <a:t>In transaction (a) we have an increase in the asset Cash for $10,000, and an increase in Contributed Capital for the same amount.</a:t>
            </a:r>
          </a:p>
          <a:p>
            <a:endParaRPr lang="en-US" sz="1000" smtClean="0"/>
          </a:p>
          <a:p>
            <a:r>
              <a:rPr lang="en-US" sz="1000" smtClean="0"/>
              <a:t>Part II</a:t>
            </a:r>
          </a:p>
          <a:p>
            <a:r>
              <a:rPr lang="en-US" sz="1000" smtClean="0"/>
              <a:t>In transaction (b) we have an increase in the asset Cash for $7,000, and an increase in the liability Notes Payable for the same amount.</a:t>
            </a:r>
          </a:p>
          <a:p>
            <a:endParaRPr lang="en-US" sz="1000" smtClean="0"/>
          </a:p>
          <a:p>
            <a:r>
              <a:rPr lang="en-US" sz="1000" smtClean="0"/>
              <a:t>Part III</a:t>
            </a:r>
          </a:p>
          <a:p>
            <a:r>
              <a:rPr lang="en-US" sz="1000" smtClean="0"/>
              <a:t>For transaction (c) we have an increase in the asset account Equipment for $800, and an increase in the liability account, Accounts Payable for the same amount.</a:t>
            </a:r>
          </a:p>
          <a:p>
            <a:endParaRPr lang="en-US" sz="1000" smtClean="0"/>
          </a:p>
          <a:p>
            <a:r>
              <a:rPr lang="en-US" sz="1000" smtClean="0"/>
              <a:t>Part IV</a:t>
            </a:r>
          </a:p>
          <a:p>
            <a:r>
              <a:rPr lang="en-US" sz="1000" smtClean="0"/>
              <a:t>In transaction (d) we have an increase in the asset account Land for $12,000, a decrease in the asset account Cash for $1,000, and an increase in the liability account Notes Payable for $11,000.</a:t>
            </a:r>
          </a:p>
          <a:p>
            <a:endParaRPr lang="en-US" sz="1000" smtClean="0"/>
          </a:p>
          <a:p>
            <a:endParaRPr lang="en-US" sz="1000" smtClean="0"/>
          </a:p>
          <a:p>
            <a:r>
              <a:rPr lang="en-US" sz="1000" smtClean="0"/>
              <a:t>Part V</a:t>
            </a:r>
          </a:p>
          <a:p>
            <a:r>
              <a:rPr lang="en-US" sz="1000" smtClean="0"/>
              <a:t>Finally, in transaction (e) we have an increase in the asset account Equipment for $3,000, a decrease in the asset account Cash for $1,000, and an increase in the liability account accounts payable for $2,000.</a:t>
            </a:r>
          </a:p>
          <a:p>
            <a:endParaRPr lang="en-US" sz="1000" smtClean="0"/>
          </a:p>
          <a:p>
            <a:endParaRPr lang="en-US" sz="1000"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7" name="Slide Image Placeholder 1"/>
          <p:cNvSpPr>
            <a:spLocks noGrp="1" noRot="1" noChangeAspect="1" noTextEdit="1"/>
          </p:cNvSpPr>
          <p:nvPr>
            <p:ph type="sldImg"/>
          </p:nvPr>
        </p:nvSpPr>
        <p:spPr>
          <a:ln/>
        </p:spPr>
      </p:sp>
      <p:sp>
        <p:nvSpPr>
          <p:cNvPr id="193538" name="Notes Placeholder 2"/>
          <p:cNvSpPr>
            <a:spLocks noGrp="1"/>
          </p:cNvSpPr>
          <p:nvPr>
            <p:ph type="body" idx="1"/>
          </p:nvPr>
        </p:nvSpPr>
        <p:spPr>
          <a:noFill/>
        </p:spPr>
        <p:txBody>
          <a:bodyPr/>
          <a:lstStyle/>
          <a:p>
            <a:r>
              <a:rPr lang="en-US" smtClean="0"/>
              <a:t>Part I</a:t>
            </a:r>
          </a:p>
          <a:p>
            <a:r>
              <a:rPr lang="en-US" b="1" smtClean="0"/>
              <a:t>E2-6</a:t>
            </a:r>
          </a:p>
          <a:p>
            <a:r>
              <a:rPr lang="en-US" smtClean="0"/>
              <a:t>The following events occurred for Favata Company:</a:t>
            </a:r>
          </a:p>
          <a:p>
            <a:r>
              <a:rPr lang="en-US" smtClean="0"/>
              <a:t>a. Received $10,000 cash from owners and issued stock to them.</a:t>
            </a:r>
          </a:p>
          <a:p>
            <a:r>
              <a:rPr lang="en-US" smtClean="0"/>
              <a:t>b. Borrowed $7,000 cash from a bank and signed a note.</a:t>
            </a:r>
          </a:p>
          <a:p>
            <a:r>
              <a:rPr lang="en-US" smtClean="0"/>
              <a:t>c. Purchased land for $12,000; paid $1,000 in cash and signed a note for the balance.</a:t>
            </a:r>
          </a:p>
          <a:p>
            <a:r>
              <a:rPr lang="en-US" smtClean="0"/>
              <a:t>d. Bought $800 of equipment on account.</a:t>
            </a:r>
          </a:p>
          <a:p>
            <a:r>
              <a:rPr lang="en-US" smtClean="0"/>
              <a:t>e. Purchased $3,000 of equipment, paying $1,000 in cash and signing a note for the rest.</a:t>
            </a:r>
          </a:p>
          <a:p>
            <a:r>
              <a:rPr lang="en-US" b="1" smtClean="0"/>
              <a:t>Required:</a:t>
            </a:r>
          </a:p>
          <a:p>
            <a:r>
              <a:rPr lang="en-US" smtClean="0"/>
              <a:t>For each of the events, prepare journal entries, checking that debits equal credits.</a:t>
            </a:r>
          </a:p>
          <a:p>
            <a:endParaRPr lang="en-US" smtClean="0"/>
          </a:p>
          <a:p>
            <a:r>
              <a:rPr lang="en-US" smtClean="0"/>
              <a:t>Part II</a:t>
            </a:r>
          </a:p>
          <a:p>
            <a:r>
              <a:rPr lang="en-US" smtClean="0"/>
              <a:t>The general journal entry for part (a) begin with a debit, or increase, in the asset account Cash for $10,000</a:t>
            </a:r>
          </a:p>
          <a:p>
            <a:endParaRPr lang="en-US" smtClean="0"/>
          </a:p>
          <a:p>
            <a:r>
              <a:rPr lang="en-US" smtClean="0"/>
              <a:t>Part III</a:t>
            </a:r>
          </a:p>
          <a:p>
            <a:r>
              <a:rPr lang="en-US" smtClean="0"/>
              <a:t>Next, we credit, or increase, the stockholders’ equity account Contributed Capital for $10,000.</a:t>
            </a:r>
          </a:p>
          <a:p>
            <a:endParaRPr lang="en-US" smtClean="0"/>
          </a:p>
          <a:p>
            <a:r>
              <a:rPr lang="en-US" smtClean="0"/>
              <a:t>Part IV.</a:t>
            </a:r>
          </a:p>
          <a:p>
            <a:r>
              <a:rPr lang="en-US" smtClean="0"/>
              <a:t>The general journal entry for part (b) begins with a debit, or increase, in the asset account Cash for $7,000.</a:t>
            </a:r>
          </a:p>
          <a:p>
            <a:endParaRPr lang="en-US" smtClean="0"/>
          </a:p>
          <a:p>
            <a:endParaRPr lang="en-US" smtClean="0"/>
          </a:p>
          <a:p>
            <a:r>
              <a:rPr lang="en-US" smtClean="0"/>
              <a:t>Part V</a:t>
            </a:r>
          </a:p>
          <a:p>
            <a:r>
              <a:rPr lang="en-US" smtClean="0"/>
              <a:t>Next, we credit, or increase, the liability account Notes Payable for $7,000.</a:t>
            </a:r>
          </a:p>
          <a:p>
            <a:endParaRPr lang="en-US" smtClean="0"/>
          </a:p>
          <a:p>
            <a:r>
              <a:rPr lang="en-US" smtClean="0"/>
              <a:t>Part VI</a:t>
            </a:r>
          </a:p>
          <a:p>
            <a:r>
              <a:rPr lang="en-US" smtClean="0"/>
              <a:t>For part c, we will begin with a debit, or increase, in the asset account Equipment for $800.</a:t>
            </a:r>
          </a:p>
          <a:p>
            <a:endParaRPr lang="en-US" smtClean="0"/>
          </a:p>
          <a:p>
            <a:r>
              <a:rPr lang="en-US" smtClean="0"/>
              <a:t>Part VII</a:t>
            </a:r>
          </a:p>
          <a:p>
            <a:r>
              <a:rPr lang="en-US" smtClean="0"/>
              <a:t>Finally, we credit, or increase the liability account Accounts Payable for $800.</a:t>
            </a:r>
          </a:p>
          <a:p>
            <a:endParaRPr lang="en-US"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5" name="Slide Image Placeholder 1"/>
          <p:cNvSpPr>
            <a:spLocks noGrp="1" noRot="1" noChangeAspect="1" noTextEdit="1"/>
          </p:cNvSpPr>
          <p:nvPr>
            <p:ph type="sldImg"/>
          </p:nvPr>
        </p:nvSpPr>
        <p:spPr>
          <a:ln/>
        </p:spPr>
      </p:sp>
      <p:sp>
        <p:nvSpPr>
          <p:cNvPr id="195586" name="Notes Placeholder 2"/>
          <p:cNvSpPr>
            <a:spLocks noGrp="1"/>
          </p:cNvSpPr>
          <p:nvPr>
            <p:ph type="body" idx="1"/>
          </p:nvPr>
        </p:nvSpPr>
        <p:spPr>
          <a:noFill/>
        </p:spPr>
        <p:txBody>
          <a:bodyPr/>
          <a:lstStyle/>
          <a:p>
            <a:r>
              <a:rPr lang="en-US" smtClean="0"/>
              <a:t>Part I</a:t>
            </a:r>
          </a:p>
          <a:p>
            <a:r>
              <a:rPr lang="en-US" smtClean="0"/>
              <a:t>This is a continuation of the exercise we started on the previous slide. We need to complete parts (d) and (e).</a:t>
            </a:r>
          </a:p>
          <a:p>
            <a:endParaRPr lang="en-US" smtClean="0"/>
          </a:p>
          <a:p>
            <a:r>
              <a:rPr lang="en-US" smtClean="0"/>
              <a:t>Part II</a:t>
            </a:r>
          </a:p>
          <a:p>
            <a:r>
              <a:rPr lang="en-US" smtClean="0"/>
              <a:t>For transaction d, we begin with a debit, or increase, in the asset account Land for $12,000</a:t>
            </a:r>
          </a:p>
          <a:p>
            <a:endParaRPr lang="en-US" smtClean="0"/>
          </a:p>
          <a:p>
            <a:r>
              <a:rPr lang="en-US" smtClean="0"/>
              <a:t>Part III</a:t>
            </a:r>
          </a:p>
          <a:p>
            <a:r>
              <a:rPr lang="en-US" smtClean="0"/>
              <a:t>Next, we credit, or increase, the liability account Accounts Payable for $11,000, and credit, or decrease, the asset account Cash for $1,000, and the entry is in balance. </a:t>
            </a:r>
          </a:p>
          <a:p>
            <a:endParaRPr lang="en-US" smtClean="0"/>
          </a:p>
          <a:p>
            <a:r>
              <a:rPr lang="en-US" smtClean="0"/>
              <a:t>Part IV</a:t>
            </a:r>
          </a:p>
          <a:p>
            <a:r>
              <a:rPr lang="en-US" smtClean="0"/>
              <a:t>For transaction e, our final transaction, we begin with a debit, or increase, the asset account Equipment for $3,000. </a:t>
            </a:r>
          </a:p>
          <a:p>
            <a:endParaRPr lang="en-US" smtClean="0"/>
          </a:p>
          <a:p>
            <a:r>
              <a:rPr lang="en-US" smtClean="0"/>
              <a:t>Part V</a:t>
            </a:r>
          </a:p>
          <a:p>
            <a:r>
              <a:rPr lang="en-US" smtClean="0"/>
              <a:t>Next, we credit, or increase, the liability account Accounts Payable for $2,000, and credit, or decrease the asset account Cash for $1,000. Now the exercise is complete.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noTextEdit="1"/>
          </p:cNvSpPr>
          <p:nvPr>
            <p:ph type="sldImg"/>
          </p:nvPr>
        </p:nvSpPr>
        <p:spPr>
          <a:ln/>
        </p:spPr>
      </p:sp>
      <p:sp>
        <p:nvSpPr>
          <p:cNvPr id="33794" name="Notes Placeholder 2"/>
          <p:cNvSpPr>
            <a:spLocks noGrp="1"/>
          </p:cNvSpPr>
          <p:nvPr>
            <p:ph type="body" idx="1"/>
          </p:nvPr>
        </p:nvSpPr>
        <p:spPr>
          <a:noFill/>
        </p:spPr>
        <p:txBody>
          <a:bodyPr/>
          <a:lstStyle/>
          <a:p>
            <a:r>
              <a:rPr lang="en-US" smtClean="0"/>
              <a:t>Three key features of these activities provide inputs into the accounting process.</a:t>
            </a:r>
          </a:p>
          <a:p>
            <a:r>
              <a:rPr lang="en-US" smtClean="0"/>
              <a:t>1. </a:t>
            </a:r>
            <a:r>
              <a:rPr lang="en-US" smtClean="0">
                <a:solidFill>
                  <a:srgbClr val="C00000"/>
                </a:solidFill>
              </a:rPr>
              <a:t>A company always documents its activities</a:t>
            </a:r>
            <a:r>
              <a:rPr lang="en-US" smtClean="0"/>
              <a:t>. Stock certificates, promissory notes, checks, and invoices indicate the nature of the underlying business activity. Try to picture these in your mind.</a:t>
            </a:r>
          </a:p>
          <a:p>
            <a:r>
              <a:rPr lang="en-US" smtClean="0"/>
              <a:t>2. </a:t>
            </a:r>
            <a:r>
              <a:rPr lang="en-US" smtClean="0">
                <a:solidFill>
                  <a:srgbClr val="C00000"/>
                </a:solidFill>
              </a:rPr>
              <a:t>A company always receives something and gives something. </a:t>
            </a:r>
            <a:r>
              <a:rPr lang="en-US" smtClean="0"/>
              <a:t>This is a basic feature of all business activities. A business enters into an exchange either to earn a profit immediately or to obtain resources that will allow it to earn a profit later. This is the fundamental idea of business: to create value through exchange. Any exchange that affects the company’s assets, liabilities, or stockholders’ equity must be captured in and reported by the accounting system. You will need to name the items that are received and given for each exchange.</a:t>
            </a:r>
          </a:p>
          <a:p>
            <a:r>
              <a:rPr lang="en-US" smtClean="0"/>
              <a:t>3. </a:t>
            </a:r>
            <a:r>
              <a:rPr lang="en-US" smtClean="0">
                <a:solidFill>
                  <a:srgbClr val="C00000"/>
                </a:solidFill>
              </a:rPr>
              <a:t>A dollar amount is determined for each exchange based on the value of items given and received</a:t>
            </a:r>
            <a:r>
              <a:rPr lang="en-US" smtClean="0"/>
              <a:t>. This value is called the cost and is used to measure the financial effects of the exchange, as required by the cost principle. These amounts will allow you to analyze the financial effects of each accounting transaction.</a:t>
            </a:r>
          </a:p>
          <a:p>
            <a:endParaRPr lang="en-US"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3" name="Rectangle 2"/>
          <p:cNvSpPr>
            <a:spLocks noGrp="1" noRot="1" noChangeAspect="1" noChangeArrowheads="1" noTextEdit="1"/>
          </p:cNvSpPr>
          <p:nvPr>
            <p:ph type="sldImg"/>
          </p:nvPr>
        </p:nvSpPr>
        <p:spPr>
          <a:ln/>
        </p:spPr>
      </p:sp>
      <p:sp>
        <p:nvSpPr>
          <p:cNvPr id="197634" name="Rectangle 3"/>
          <p:cNvSpPr>
            <a:spLocks noGrp="1" noChangeArrowheads="1"/>
          </p:cNvSpPr>
          <p:nvPr>
            <p:ph type="body" idx="1"/>
          </p:nvPr>
        </p:nvSpPr>
        <p:spPr>
          <a:noFill/>
        </p:spPr>
        <p:txBody>
          <a:bodyPr/>
          <a:lstStyle/>
          <a:p>
            <a:r>
              <a:rPr lang="en-US" smtClean="0"/>
              <a:t>End of chapter 2.</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Rot="1" noChangeAspect="1" noChangeArrowheads="1" noTextEdit="1"/>
          </p:cNvSpPr>
          <p:nvPr>
            <p:ph type="sldImg"/>
          </p:nvPr>
        </p:nvSpPr>
        <p:spPr>
          <a:solidFill>
            <a:srgbClr val="FFFFFF"/>
          </a:solidFill>
          <a:ln/>
        </p:spPr>
      </p:sp>
      <p:sp>
        <p:nvSpPr>
          <p:cNvPr id="35842" name="Rectangle 3"/>
          <p:cNvSpPr>
            <a:spLocks noGrp="1" noChangeArrowheads="1"/>
          </p:cNvSpPr>
          <p:nvPr>
            <p:ph type="body" idx="1"/>
          </p:nvPr>
        </p:nvSpPr>
        <p:spPr>
          <a:solidFill>
            <a:srgbClr val="FFFFFF"/>
          </a:solidFill>
        </p:spPr>
        <p:txBody>
          <a:bodyPr/>
          <a:lstStyle/>
          <a:p>
            <a:r>
              <a:rPr lang="en-US" smtClean="0"/>
              <a:t>Part I</a:t>
            </a:r>
          </a:p>
          <a:p>
            <a:r>
              <a:rPr lang="en-US" smtClean="0"/>
              <a:t>How do you know if a business activity is considered an accounting transaction?  Look for two types of events, both of which are considered accounting transactions:  </a:t>
            </a:r>
          </a:p>
          <a:p>
            <a:endParaRPr lang="en-US" smtClean="0"/>
          </a:p>
          <a:p>
            <a:r>
              <a:rPr lang="en-US" smtClean="0"/>
              <a:t>External exchanges involve exchanges in assets, liabilities, and stockholders’ equity that you can see between the company and someone else. For example, when Starbucks sells you a Frappucino®, it is exchanging an icy taste of heaven for your cash, so Starbucks would record this in its accounting system. </a:t>
            </a:r>
          </a:p>
          <a:p>
            <a:endParaRPr lang="en-US" smtClean="0"/>
          </a:p>
          <a:p>
            <a:pPr>
              <a:spcBef>
                <a:spcPct val="0"/>
              </a:spcBef>
            </a:pPr>
            <a:r>
              <a:rPr lang="en-US" smtClean="0"/>
              <a:t>Part II</a:t>
            </a:r>
          </a:p>
          <a:p>
            <a:pPr>
              <a:spcBef>
                <a:spcPct val="0"/>
              </a:spcBef>
            </a:pPr>
            <a:r>
              <a:rPr lang="en-US" smtClean="0"/>
              <a:t>Internal events occur within the company, for example, using some assets to create an inventory product. </a:t>
            </a:r>
          </a:p>
          <a:p>
            <a:pPr>
              <a:spcBef>
                <a:spcPct val="0"/>
              </a:spcBef>
            </a:pPr>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Rot="1" noChangeAspect="1" noChangeArrowheads="1" noTextEdit="1"/>
          </p:cNvSpPr>
          <p:nvPr>
            <p:ph type="sldImg"/>
          </p:nvPr>
        </p:nvSpPr>
        <p:spPr>
          <a:solidFill>
            <a:srgbClr val="FFFFFF"/>
          </a:solidFill>
          <a:ln/>
        </p:spPr>
      </p:sp>
      <p:sp>
        <p:nvSpPr>
          <p:cNvPr id="37890" name="Rectangle 3"/>
          <p:cNvSpPr>
            <a:spLocks noGrp="1" noChangeArrowheads="1"/>
          </p:cNvSpPr>
          <p:nvPr>
            <p:ph type="body" idx="1"/>
          </p:nvPr>
        </p:nvSpPr>
        <p:spPr>
          <a:solidFill>
            <a:srgbClr val="FFFFFF"/>
          </a:solidFill>
        </p:spPr>
        <p:txBody>
          <a:bodyPr/>
          <a:lstStyle/>
          <a:p>
            <a:r>
              <a:rPr lang="en-US" smtClean="0"/>
              <a:t>Learning objective 2 is to apply transaction analysis to accounting transactions.</a:t>
            </a:r>
          </a:p>
          <a:p>
            <a:pPr eaLnBrk="1" hangingPunct="1">
              <a:spcBef>
                <a:spcPct val="50000"/>
              </a:spcBef>
            </a:pPr>
            <a:r>
              <a:rPr lang="en-US" smtClean="0"/>
              <a:t>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Rot="1" noChangeAspect="1" noChangeArrowheads="1" noTextEdit="1"/>
          </p:cNvSpPr>
          <p:nvPr>
            <p:ph type="sldImg"/>
          </p:nvPr>
        </p:nvSpPr>
        <p:spPr>
          <a:solidFill>
            <a:srgbClr val="FFFFFF"/>
          </a:solidFill>
          <a:ln/>
        </p:spPr>
      </p:sp>
      <p:sp>
        <p:nvSpPr>
          <p:cNvPr id="39938" name="Rectangle 3"/>
          <p:cNvSpPr>
            <a:spLocks noGrp="1" noChangeArrowheads="1"/>
          </p:cNvSpPr>
          <p:nvPr>
            <p:ph type="body" idx="1"/>
          </p:nvPr>
        </p:nvSpPr>
        <p:spPr>
          <a:solidFill>
            <a:srgbClr val="FFFFFF"/>
          </a:solidFill>
        </p:spPr>
        <p:txBody>
          <a:bodyPr/>
          <a:lstStyle/>
          <a:p>
            <a:r>
              <a:rPr lang="en-US" smtClean="0"/>
              <a:t>Part I</a:t>
            </a:r>
          </a:p>
          <a:p>
            <a:r>
              <a:rPr lang="en-US" smtClean="0"/>
              <a:t>After having analyzed each transaction, a systematic accounting process is used to capture and report its financial effects.  This process encompasses three basic steps:  Analyze, Record, and Summarize.  </a:t>
            </a:r>
          </a:p>
          <a:p>
            <a:endParaRPr lang="en-US" smtClean="0"/>
          </a:p>
          <a:p>
            <a:r>
              <a:rPr lang="en-US" smtClean="0"/>
              <a:t>Part II</a:t>
            </a:r>
          </a:p>
          <a:p>
            <a:r>
              <a:rPr lang="en-US" smtClean="0"/>
              <a:t>A transaction is an exchange or an event that has a direct economic effect on the assets, liabilities, or stockholders’ equity of a business.  Business activities that do not have direct or measurable financial effects on the company are not recorded in the accounting system.</a:t>
            </a:r>
          </a:p>
          <a:p>
            <a:endParaRPr lang="en-US" smtClean="0"/>
          </a:p>
          <a:p>
            <a:r>
              <a:rPr lang="en-US" smtClean="0"/>
              <a:t>When analyzing transactions, two simple ideas are used.  The first idea is the duality of effects and the second is the basic accounting equation.</a:t>
            </a:r>
          </a:p>
          <a:p>
            <a:endParaRPr lang="en-US" smtClean="0"/>
          </a:p>
          <a:p>
            <a:r>
              <a:rPr lang="en-US" smtClean="0"/>
              <a:t>Duality of effects means that every transaction has a least two effects on the basic accounting equation.  You already know the basic accounting equation.  Just remember that the dollar amount for assets must always equal the total of liabilities plus stockholders’ equity for every accounting transaction.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Rot="1" noChangeAspect="1" noChangeArrowheads="1" noTextEdit="1"/>
          </p:cNvSpPr>
          <p:nvPr>
            <p:ph type="sldImg"/>
          </p:nvPr>
        </p:nvSpPr>
        <p:spPr>
          <a:solidFill>
            <a:srgbClr val="FFFFFF"/>
          </a:solidFill>
          <a:ln/>
        </p:spPr>
      </p:sp>
      <p:sp>
        <p:nvSpPr>
          <p:cNvPr id="41986" name="Rectangle 3"/>
          <p:cNvSpPr>
            <a:spLocks noGrp="1" noChangeArrowheads="1"/>
          </p:cNvSpPr>
          <p:nvPr>
            <p:ph type="body" idx="1"/>
          </p:nvPr>
        </p:nvSpPr>
        <p:spPr>
          <a:solidFill>
            <a:srgbClr val="FFFFFF"/>
          </a:solidFill>
        </p:spPr>
        <p:txBody>
          <a:bodyPr/>
          <a:lstStyle/>
          <a:p>
            <a:r>
              <a:rPr lang="en-US" smtClean="0"/>
              <a:t>A summary of account names and corresponding account numbers is called a chart of accounts.  Each company keeps a chart of accounts to ensure consistency in reporting its own financial results. Don’t try to memorize the chart of accounts.  It is provided merely as a learning tool for you to see many of the common account titles you will be using in this class.</a:t>
            </a:r>
          </a:p>
          <a:p>
            <a:r>
              <a:rPr lang="en-US" smtClean="0"/>
              <a:t>  </a:t>
            </a:r>
          </a:p>
          <a:p>
            <a:r>
              <a:rPr lang="en-US" smtClean="0"/>
              <a:t>The accounts listed on this slide are just accounts used on the balance sheet of Pizza Aroma, our example company.  Asset accounts start with the number 1, liability accounts start with the number 2, and Stockholders’ Equity accounts start with the number 3.</a:t>
            </a:r>
          </a:p>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en-US" dirty="0"/>
          </a:p>
        </p:txBody>
      </p:sp>
      <p:sp>
        <p:nvSpPr>
          <p:cNvPr id="5" name="Rounded Rectangle 5"/>
          <p:cNvSpPr/>
          <p:nvPr userDrawn="1"/>
        </p:nvSpPr>
        <p:spPr>
          <a:xfrm>
            <a:off x="98425" y="84138"/>
            <a:ext cx="8929688" cy="6545262"/>
          </a:xfrm>
          <a:prstGeom prst="roundRect">
            <a:avLst>
              <a:gd name="adj" fmla="val 7223"/>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7"/>
          <p:cNvSpPr/>
          <p:nvPr userDrawn="1"/>
        </p:nvSpPr>
        <p:spPr>
          <a:xfrm>
            <a:off x="457200" y="6596063"/>
            <a:ext cx="2514600" cy="261937"/>
          </a:xfrm>
          <a:prstGeom prst="rect">
            <a:avLst/>
          </a:prstGeom>
        </p:spPr>
        <p:txBody>
          <a:bodyPr>
            <a:spAutoFit/>
          </a:bodyPr>
          <a:lstStyle/>
          <a:p>
            <a:pPr>
              <a:defRPr/>
            </a:pPr>
            <a:r>
              <a:rPr lang="en-CA" sz="1100" b="1" i="1" dirty="0"/>
              <a:t>McGraw-Hill/Irwin</a:t>
            </a:r>
            <a:endParaRPr lang="en-US" sz="1100" b="1" i="1" dirty="0"/>
          </a:p>
        </p:txBody>
      </p:sp>
      <p:sp>
        <p:nvSpPr>
          <p:cNvPr id="7" name="Rectangle 9"/>
          <p:cNvSpPr/>
          <p:nvPr userDrawn="1"/>
        </p:nvSpPr>
        <p:spPr>
          <a:xfrm>
            <a:off x="228600" y="6596063"/>
            <a:ext cx="8686800" cy="261937"/>
          </a:xfrm>
          <a:prstGeom prst="rect">
            <a:avLst/>
          </a:prstGeom>
        </p:spPr>
        <p:txBody>
          <a:bodyPr>
            <a:spAutoFit/>
          </a:bodyPr>
          <a:lstStyle/>
          <a:p>
            <a:pPr algn="r">
              <a:defRPr/>
            </a:pPr>
            <a:r>
              <a:rPr lang="en-US" sz="1100" b="1" i="1" dirty="0"/>
              <a:t>Copyright © 2013 by The McGraw-Hill Companies, Inc.  All rights reserved.</a:t>
            </a:r>
          </a:p>
        </p:txBody>
      </p:sp>
      <p:sp>
        <p:nvSpPr>
          <p:cNvPr id="215042" name="Rectangle 2"/>
          <p:cNvSpPr>
            <a:spLocks noGrp="1" noChangeArrowheads="1"/>
          </p:cNvSpPr>
          <p:nvPr>
            <p:ph type="ctrTitle"/>
          </p:nvPr>
        </p:nvSpPr>
        <p:spPr>
          <a:xfrm>
            <a:off x="838200" y="1447800"/>
            <a:ext cx="7623175" cy="1752600"/>
          </a:xfrm>
        </p:spPr>
        <p:txBody>
          <a:bodyPr/>
          <a:lstStyle>
            <a:lvl1pPr>
              <a:defRPr sz="5000"/>
            </a:lvl1pPr>
          </a:lstStyle>
          <a:p>
            <a:r>
              <a:rPr lang="en-US" altLang="en-US"/>
              <a:t>Click to edit Master title style</a:t>
            </a:r>
          </a:p>
        </p:txBody>
      </p:sp>
      <p:sp>
        <p:nvSpPr>
          <p:cNvPr id="215043"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atin typeface="Arial Rounded MT Bold" pitchFamily="34" charset="0"/>
              </a:defRPr>
            </a:lvl1pPr>
          </a:lstStyle>
          <a:p>
            <a:r>
              <a:rPr lang="en-US" alt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62753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62753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Title Only">
    <p:spTree>
      <p:nvGrpSpPr>
        <p:cNvPr id="1" name=""/>
        <p:cNvGrpSpPr/>
        <p:nvPr/>
      </p:nvGrpSpPr>
      <p:grpSpPr>
        <a:xfrm>
          <a:off x="0" y="0"/>
          <a:ext cx="0" cy="0"/>
          <a:chOff x="0" y="0"/>
          <a:chExt cx="0" cy="0"/>
        </a:xfrm>
      </p:grpSpPr>
      <p:sp>
        <p:nvSpPr>
          <p:cNvPr id="2" name="Rounded Rectangle 1"/>
          <p:cNvSpPr/>
          <p:nvPr userDrawn="1"/>
        </p:nvSpPr>
        <p:spPr>
          <a:xfrm>
            <a:off x="228600" y="241300"/>
            <a:ext cx="8686800" cy="1130300"/>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8_Title Only">
    <p:spTree>
      <p:nvGrpSpPr>
        <p:cNvPr id="1" name=""/>
        <p:cNvGrpSpPr/>
        <p:nvPr/>
      </p:nvGrpSpPr>
      <p:grpSpPr>
        <a:xfrm>
          <a:off x="0" y="0"/>
          <a:ext cx="0" cy="0"/>
          <a:chOff x="0" y="0"/>
          <a:chExt cx="0" cy="0"/>
        </a:xfrm>
      </p:grpSpPr>
      <p:sp>
        <p:nvSpPr>
          <p:cNvPr id="2" name="Rounded Rectangle 1"/>
          <p:cNvSpPr/>
          <p:nvPr userDrawn="1"/>
        </p:nvSpPr>
        <p:spPr>
          <a:xfrm>
            <a:off x="228600" y="241300"/>
            <a:ext cx="8686800" cy="1130300"/>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9_Title Only">
    <p:spTree>
      <p:nvGrpSpPr>
        <p:cNvPr id="1" name=""/>
        <p:cNvGrpSpPr/>
        <p:nvPr/>
      </p:nvGrpSpPr>
      <p:grpSpPr>
        <a:xfrm>
          <a:off x="0" y="0"/>
          <a:ext cx="0" cy="0"/>
          <a:chOff x="0" y="0"/>
          <a:chExt cx="0" cy="0"/>
        </a:xfrm>
      </p:grpSpPr>
      <p:sp>
        <p:nvSpPr>
          <p:cNvPr id="2" name="Rounded Rectangle 1"/>
          <p:cNvSpPr/>
          <p:nvPr userDrawn="1"/>
        </p:nvSpPr>
        <p:spPr>
          <a:xfrm>
            <a:off x="228600" y="241300"/>
            <a:ext cx="8686800" cy="1130300"/>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0_Title Only">
    <p:spTree>
      <p:nvGrpSpPr>
        <p:cNvPr id="1" name=""/>
        <p:cNvGrpSpPr/>
        <p:nvPr/>
      </p:nvGrpSpPr>
      <p:grpSpPr>
        <a:xfrm>
          <a:off x="0" y="0"/>
          <a:ext cx="0" cy="0"/>
          <a:chOff x="0" y="0"/>
          <a:chExt cx="0" cy="0"/>
        </a:xfrm>
      </p:grpSpPr>
      <p:sp>
        <p:nvSpPr>
          <p:cNvPr id="2" name="Rounded Rectangle 1"/>
          <p:cNvSpPr/>
          <p:nvPr userDrawn="1"/>
        </p:nvSpPr>
        <p:spPr>
          <a:xfrm>
            <a:off x="228600" y="241300"/>
            <a:ext cx="8686800" cy="1130300"/>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1_Title Only">
    <p:spTree>
      <p:nvGrpSpPr>
        <p:cNvPr id="1" name=""/>
        <p:cNvGrpSpPr/>
        <p:nvPr/>
      </p:nvGrpSpPr>
      <p:grpSpPr>
        <a:xfrm>
          <a:off x="0" y="0"/>
          <a:ext cx="0" cy="0"/>
          <a:chOff x="0" y="0"/>
          <a:chExt cx="0" cy="0"/>
        </a:xfrm>
      </p:grpSpPr>
      <p:sp>
        <p:nvSpPr>
          <p:cNvPr id="2" name="Rounded Rectangle 1"/>
          <p:cNvSpPr/>
          <p:nvPr userDrawn="1"/>
        </p:nvSpPr>
        <p:spPr>
          <a:xfrm>
            <a:off x="228600" y="241300"/>
            <a:ext cx="8686800" cy="1130300"/>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2_Title Only">
    <p:spTree>
      <p:nvGrpSpPr>
        <p:cNvPr id="1" name=""/>
        <p:cNvGrpSpPr/>
        <p:nvPr/>
      </p:nvGrpSpPr>
      <p:grpSpPr>
        <a:xfrm>
          <a:off x="0" y="0"/>
          <a:ext cx="0" cy="0"/>
          <a:chOff x="0" y="0"/>
          <a:chExt cx="0" cy="0"/>
        </a:xfrm>
      </p:grpSpPr>
      <p:sp>
        <p:nvSpPr>
          <p:cNvPr id="2" name="Rounded Rectangle 1"/>
          <p:cNvSpPr/>
          <p:nvPr userDrawn="1"/>
        </p:nvSpPr>
        <p:spPr>
          <a:xfrm>
            <a:off x="228600" y="241300"/>
            <a:ext cx="8686800" cy="1130300"/>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3_Title Only">
    <p:spTree>
      <p:nvGrpSpPr>
        <p:cNvPr id="1" name=""/>
        <p:cNvGrpSpPr/>
        <p:nvPr/>
      </p:nvGrpSpPr>
      <p:grpSpPr>
        <a:xfrm>
          <a:off x="0" y="0"/>
          <a:ext cx="0" cy="0"/>
          <a:chOff x="0" y="0"/>
          <a:chExt cx="0" cy="0"/>
        </a:xfrm>
      </p:grpSpPr>
      <p:sp>
        <p:nvSpPr>
          <p:cNvPr id="2" name="Rounded Rectangle 1"/>
          <p:cNvSpPr/>
          <p:nvPr userDrawn="1"/>
        </p:nvSpPr>
        <p:spPr>
          <a:xfrm>
            <a:off x="228600" y="241300"/>
            <a:ext cx="8686800" cy="1130300"/>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4_Title Only">
    <p:spTree>
      <p:nvGrpSpPr>
        <p:cNvPr id="1" name=""/>
        <p:cNvGrpSpPr/>
        <p:nvPr/>
      </p:nvGrpSpPr>
      <p:grpSpPr>
        <a:xfrm>
          <a:off x="0" y="0"/>
          <a:ext cx="0" cy="0"/>
          <a:chOff x="0" y="0"/>
          <a:chExt cx="0" cy="0"/>
        </a:xfrm>
      </p:grpSpPr>
      <p:sp>
        <p:nvSpPr>
          <p:cNvPr id="2" name="Rounded Rectangle 1"/>
          <p:cNvSpPr/>
          <p:nvPr userDrawn="1"/>
        </p:nvSpPr>
        <p:spPr>
          <a:xfrm>
            <a:off x="228600" y="241300"/>
            <a:ext cx="8686800" cy="1130300"/>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95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 name="TextBox 5"/>
          <p:cNvSpPr txBox="1"/>
          <p:nvPr userDrawn="1"/>
        </p:nvSpPr>
        <p:spPr>
          <a:xfrm>
            <a:off x="0" y="6629400"/>
            <a:ext cx="1295400" cy="261938"/>
          </a:xfrm>
          <a:prstGeom prst="rect">
            <a:avLst/>
          </a:prstGeom>
          <a:noFill/>
        </p:spPr>
        <p:txBody>
          <a:bodyPr>
            <a:spAutoFit/>
          </a:bodyPr>
          <a:lstStyle/>
          <a:p>
            <a:pPr>
              <a:defRPr/>
            </a:pPr>
            <a:r>
              <a:rPr lang="en-US" sz="1100" dirty="0"/>
              <a:t>2-</a:t>
            </a:r>
            <a:fld id="{313233B1-79B5-4C75-BC93-C3711EC124B9}" type="slidenum">
              <a:rPr lang="en-US" sz="1100"/>
              <a:pPr>
                <a:defRPr/>
              </a:pPr>
              <a:t>‹#›</a:t>
            </a:fld>
            <a:endParaRPr lang="en-US" sz="1100" dirty="0"/>
          </a:p>
        </p:txBody>
      </p:sp>
      <p:sp>
        <p:nvSpPr>
          <p:cNvPr id="8" name="Rounded Rectangle 7"/>
          <p:cNvSpPr/>
          <p:nvPr userDrawn="1"/>
        </p:nvSpPr>
        <p:spPr>
          <a:xfrm>
            <a:off x="98425" y="84138"/>
            <a:ext cx="8929688" cy="6545262"/>
          </a:xfrm>
          <a:prstGeom prst="roundRect">
            <a:avLst>
              <a:gd name="adj" fmla="val 7223"/>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 bg1="lt1" tx1="dk1" bg2="lt2" tx2="dk2" accent1="accent1" accent2="accent2" accent3="accent3" accent4="accent4" accent5="accent5" accent6="accent6" hlink="hlink" folHlink="folHlink"/>
  <p:sldLayoutIdLst>
    <p:sldLayoutId id="2147483719" r:id="rId1"/>
    <p:sldLayoutId id="2147483718" r:id="rId2"/>
    <p:sldLayoutId id="2147483717" r:id="rId3"/>
    <p:sldLayoutId id="2147483716" r:id="rId4"/>
    <p:sldLayoutId id="2147483715" r:id="rId5"/>
    <p:sldLayoutId id="2147483714" r:id="rId6"/>
    <p:sldLayoutId id="2147483713" r:id="rId7"/>
    <p:sldLayoutId id="2147483712" r:id="rId8"/>
    <p:sldLayoutId id="2147483711" r:id="rId9"/>
    <p:sldLayoutId id="2147483710" r:id="rId10"/>
    <p:sldLayoutId id="2147483709" r:id="rId11"/>
    <p:sldLayoutId id="2147483708" r:id="rId12"/>
    <p:sldLayoutId id="2147483720" r:id="rId13"/>
    <p:sldLayoutId id="2147483721" r:id="rId14"/>
    <p:sldLayoutId id="2147483722" r:id="rId15"/>
    <p:sldLayoutId id="2147483723" r:id="rId16"/>
    <p:sldLayoutId id="2147483724" r:id="rId17"/>
    <p:sldLayoutId id="2147483725" r:id="rId18"/>
    <p:sldLayoutId id="2147483726" r:id="rId19"/>
    <p:sldLayoutId id="2147483727" r:id="rId20"/>
  </p:sldLayoutIdLst>
  <p:timing>
    <p:tnLst>
      <p:par>
        <p:cTn id="1" dur="indefinite" restart="never" nodeType="tmRoot"/>
      </p:par>
    </p:tn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12.xml"/><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8" Type="http://schemas.openxmlformats.org/officeDocument/2006/relationships/package" Target="../embeddings/Microsoft_Excel_Worksheet2.xlsx"/><Relationship Id="rId13" Type="http://schemas.openxmlformats.org/officeDocument/2006/relationships/image" Target="../media/image16.wmf"/><Relationship Id="rId3" Type="http://schemas.openxmlformats.org/officeDocument/2006/relationships/notesSlide" Target="../notesSlides/notesSlide19.xml"/><Relationship Id="rId7" Type="http://schemas.openxmlformats.org/officeDocument/2006/relationships/oleObject" Target="../embeddings/oleObject2.bin"/><Relationship Id="rId12" Type="http://schemas.openxmlformats.org/officeDocument/2006/relationships/image" Target="../media/image15.emf"/><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image" Target="../media/image13.emf"/><Relationship Id="rId11" Type="http://schemas.openxmlformats.org/officeDocument/2006/relationships/package" Target="../embeddings/Microsoft_Excel_Worksheet3.xlsx"/><Relationship Id="rId5" Type="http://schemas.openxmlformats.org/officeDocument/2006/relationships/package" Target="../embeddings/Microsoft_Excel_Worksheet1.xlsx"/><Relationship Id="rId10" Type="http://schemas.openxmlformats.org/officeDocument/2006/relationships/oleObject" Target="../embeddings/oleObject3.bin"/><Relationship Id="rId4" Type="http://schemas.openxmlformats.org/officeDocument/2006/relationships/oleObject" Target="../embeddings/oleObject1.bin"/><Relationship Id="rId9" Type="http://schemas.openxmlformats.org/officeDocument/2006/relationships/image" Target="../media/image14.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8" Type="http://schemas.openxmlformats.org/officeDocument/2006/relationships/package" Target="../embeddings/Microsoft_Excel_Worksheet5.xlsx"/><Relationship Id="rId13" Type="http://schemas.openxmlformats.org/officeDocument/2006/relationships/image" Target="../media/image16.wmf"/><Relationship Id="rId3" Type="http://schemas.openxmlformats.org/officeDocument/2006/relationships/notesSlide" Target="../notesSlides/notesSlide20.xml"/><Relationship Id="rId7" Type="http://schemas.openxmlformats.org/officeDocument/2006/relationships/oleObject" Target="../embeddings/oleObject5.bin"/><Relationship Id="rId12" Type="http://schemas.openxmlformats.org/officeDocument/2006/relationships/image" Target="../media/image15.emf"/><Relationship Id="rId2" Type="http://schemas.openxmlformats.org/officeDocument/2006/relationships/slideLayout" Target="../slideLayouts/slideLayout12.xml"/><Relationship Id="rId1" Type="http://schemas.openxmlformats.org/officeDocument/2006/relationships/vmlDrawing" Target="../drawings/vmlDrawing2.vml"/><Relationship Id="rId6" Type="http://schemas.openxmlformats.org/officeDocument/2006/relationships/image" Target="../media/image13.emf"/><Relationship Id="rId11" Type="http://schemas.openxmlformats.org/officeDocument/2006/relationships/package" Target="../embeddings/Microsoft_Excel_Worksheet6.xlsx"/><Relationship Id="rId5" Type="http://schemas.openxmlformats.org/officeDocument/2006/relationships/package" Target="../embeddings/Microsoft_Excel_Worksheet4.xlsx"/><Relationship Id="rId10" Type="http://schemas.openxmlformats.org/officeDocument/2006/relationships/oleObject" Target="../embeddings/oleObject6.bin"/><Relationship Id="rId4" Type="http://schemas.openxmlformats.org/officeDocument/2006/relationships/oleObject" Target="../embeddings/oleObject4.bin"/><Relationship Id="rId9" Type="http://schemas.openxmlformats.org/officeDocument/2006/relationships/image" Target="../media/image14.emf"/></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5.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9.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0.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8.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8.xml"/></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47.xml"/><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17.emf"/><Relationship Id="rId5" Type="http://schemas.openxmlformats.org/officeDocument/2006/relationships/package" Target="../embeddings/Microsoft_Excel_Worksheet7.xlsx"/><Relationship Id="rId4" Type="http://schemas.openxmlformats.org/officeDocument/2006/relationships/oleObject" Target="../embeddings/oleObject7.bin"/></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2.png"/></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ctrTitle"/>
          </p:nvPr>
        </p:nvSpPr>
        <p:spPr>
          <a:xfrm>
            <a:off x="838200" y="1447800"/>
            <a:ext cx="7623175" cy="1981200"/>
          </a:xfrm>
        </p:spPr>
        <p:txBody>
          <a:bodyPr/>
          <a:lstStyle/>
          <a:p>
            <a:pPr eaLnBrk="1" hangingPunct="1"/>
            <a:r>
              <a:rPr lang="en-US" smtClean="0"/>
              <a:t>Chapter 2</a:t>
            </a:r>
          </a:p>
        </p:txBody>
      </p:sp>
      <p:sp>
        <p:nvSpPr>
          <p:cNvPr id="24578" name="Rectangle 3"/>
          <p:cNvSpPr>
            <a:spLocks noGrp="1" noChangeArrowheads="1"/>
          </p:cNvSpPr>
          <p:nvPr>
            <p:ph type="subTitle" idx="1"/>
          </p:nvPr>
        </p:nvSpPr>
        <p:spPr>
          <a:xfrm>
            <a:off x="1981200" y="2438400"/>
            <a:ext cx="6553200" cy="1752600"/>
          </a:xfrm>
        </p:spPr>
        <p:txBody>
          <a:bodyPr/>
          <a:lstStyle/>
          <a:p>
            <a:pPr eaLnBrk="1" hangingPunct="1"/>
            <a:r>
              <a:rPr lang="en-US" smtClean="0"/>
              <a:t>The Balance Sheet</a:t>
            </a:r>
          </a:p>
        </p:txBody>
      </p:sp>
      <p:sp>
        <p:nvSpPr>
          <p:cNvPr id="4" name="Rectangle 3"/>
          <p:cNvSpPr txBox="1">
            <a:spLocks noChangeArrowheads="1"/>
          </p:cNvSpPr>
          <p:nvPr/>
        </p:nvSpPr>
        <p:spPr bwMode="auto">
          <a:xfrm>
            <a:off x="1981200" y="4191000"/>
            <a:ext cx="6934200" cy="1752600"/>
          </a:xfrm>
          <a:prstGeom prst="rect">
            <a:avLst/>
          </a:prstGeom>
          <a:noFill/>
          <a:ln w="9525">
            <a:noFill/>
            <a:miter lim="800000"/>
            <a:headEnd/>
            <a:tailEnd/>
          </a:ln>
        </p:spPr>
        <p:txBody>
          <a:bodyPr/>
          <a:lstStyle/>
          <a:p>
            <a:pPr>
              <a:spcBef>
                <a:spcPct val="20000"/>
              </a:spcBef>
              <a:buClr>
                <a:schemeClr val="accent1"/>
              </a:buClr>
              <a:buSzPct val="65000"/>
              <a:buFont typeface="Wingdings" pitchFamily="2" charset="2"/>
              <a:buNone/>
              <a:defRPr/>
            </a:pPr>
            <a:r>
              <a:rPr lang="en-US" sz="2000" kern="0" dirty="0">
                <a:solidFill>
                  <a:srgbClr val="C00000"/>
                </a:solidFill>
                <a:latin typeface="Arial Rounded MT Bold" pitchFamily="34" charset="0"/>
              </a:rPr>
              <a:t>PowerPoint  Authors:</a:t>
            </a:r>
          </a:p>
          <a:p>
            <a:pPr marL="63500">
              <a:spcBef>
                <a:spcPts val="300"/>
              </a:spcBef>
              <a:buClr>
                <a:srgbClr val="A04DA3"/>
              </a:buClr>
              <a:buFont typeface="Georgia" pitchFamily="18" charset="0"/>
              <a:buNone/>
              <a:defRPr/>
            </a:pPr>
            <a:r>
              <a:rPr lang="en-US" sz="2000" kern="0" dirty="0">
                <a:solidFill>
                  <a:srgbClr val="C00000"/>
                </a:solidFill>
                <a:latin typeface="Arial Rounded MT Bold" pitchFamily="34" charset="0"/>
              </a:rPr>
              <a:t>	</a:t>
            </a:r>
            <a:r>
              <a:rPr lang="en-US" sz="2000" dirty="0">
                <a:solidFill>
                  <a:srgbClr val="C00000"/>
                </a:solidFill>
                <a:latin typeface="Arial Rounded MT Bold" pitchFamily="34" charset="0"/>
                <a:cs typeface="Arial" charset="0"/>
              </a:rPr>
              <a:t>Brandy Mackintosh</a:t>
            </a:r>
          </a:p>
          <a:p>
            <a:pPr marL="63500">
              <a:spcBef>
                <a:spcPts val="300"/>
              </a:spcBef>
              <a:buClr>
                <a:srgbClr val="A04DA3"/>
              </a:buClr>
              <a:buFont typeface="Georgia" pitchFamily="18" charset="0"/>
              <a:buNone/>
              <a:defRPr/>
            </a:pPr>
            <a:r>
              <a:rPr lang="en-US" sz="2000" dirty="0">
                <a:solidFill>
                  <a:srgbClr val="C00000"/>
                </a:solidFill>
                <a:latin typeface="Arial Rounded MT Bold" pitchFamily="34" charset="0"/>
                <a:cs typeface="Arial" charset="0"/>
              </a:rPr>
              <a:t>	Lindsay </a:t>
            </a:r>
            <a:r>
              <a:rPr lang="en-US" sz="2000" dirty="0" err="1">
                <a:solidFill>
                  <a:srgbClr val="C00000"/>
                </a:solidFill>
                <a:latin typeface="Arial Rounded MT Bold" pitchFamily="34" charset="0"/>
                <a:cs typeface="Arial" charset="0"/>
              </a:rPr>
              <a:t>Heiser</a:t>
            </a:r>
            <a:endParaRPr lang="en-US" sz="2000" dirty="0">
              <a:solidFill>
                <a:srgbClr val="C00000"/>
              </a:solidFill>
              <a:latin typeface="Arial Rounded MT Bold" pitchFamily="34" charset="0"/>
              <a:cs typeface="Arial" charset="0"/>
            </a:endParaRPr>
          </a:p>
        </p:txBody>
      </p:sp>
    </p:spTree>
  </p:cSld>
  <p:clrMapOvr>
    <a:masterClrMapping/>
  </p:clrMapOvr>
  <p:transition>
    <p:blinds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p:nvPr>
        </p:nvSpPr>
        <p:spPr/>
        <p:txBody>
          <a:bodyPr/>
          <a:lstStyle/>
          <a:p>
            <a:r>
              <a:rPr lang="en-US" smtClean="0">
                <a:cs typeface="Arial" charset="0"/>
              </a:rPr>
              <a:t>Step 1: Analyze Transactions</a:t>
            </a:r>
          </a:p>
        </p:txBody>
      </p:sp>
      <p:sp>
        <p:nvSpPr>
          <p:cNvPr id="43010" name="Text Box 3"/>
          <p:cNvSpPr txBox="1">
            <a:spLocks noChangeArrowheads="1"/>
          </p:cNvSpPr>
          <p:nvPr/>
        </p:nvSpPr>
        <p:spPr bwMode="auto">
          <a:xfrm>
            <a:off x="2343150" y="1295400"/>
            <a:ext cx="4495800" cy="461963"/>
          </a:xfrm>
          <a:prstGeom prst="rect">
            <a:avLst/>
          </a:prstGeom>
          <a:solidFill>
            <a:srgbClr val="C00000"/>
          </a:solidFill>
          <a:ln w="9525">
            <a:solidFill>
              <a:schemeClr val="tx1"/>
            </a:solidFill>
            <a:miter lim="800000"/>
            <a:headEnd/>
            <a:tailEnd/>
          </a:ln>
        </p:spPr>
        <p:txBody>
          <a:bodyPr>
            <a:spAutoFit/>
          </a:bodyPr>
          <a:lstStyle/>
          <a:p>
            <a:pPr algn="ctr">
              <a:spcBef>
                <a:spcPct val="50000"/>
              </a:spcBef>
            </a:pPr>
            <a:r>
              <a:rPr lang="en-US" sz="2400" b="1">
                <a:solidFill>
                  <a:schemeClr val="bg1"/>
                </a:solidFill>
              </a:rPr>
              <a:t>(a) Issue Stock to Owners.</a:t>
            </a:r>
          </a:p>
        </p:txBody>
      </p:sp>
      <p:sp>
        <p:nvSpPr>
          <p:cNvPr id="43011" name="TextBox 8"/>
          <p:cNvSpPr txBox="1">
            <a:spLocks noChangeArrowheads="1"/>
          </p:cNvSpPr>
          <p:nvPr/>
        </p:nvSpPr>
        <p:spPr bwMode="auto">
          <a:xfrm>
            <a:off x="257175" y="1828800"/>
            <a:ext cx="8610600" cy="923925"/>
          </a:xfrm>
          <a:prstGeom prst="rect">
            <a:avLst/>
          </a:prstGeom>
          <a:noFill/>
          <a:ln w="9525">
            <a:noFill/>
            <a:miter lim="800000"/>
            <a:headEnd/>
            <a:tailEnd/>
          </a:ln>
        </p:spPr>
        <p:txBody>
          <a:bodyPr>
            <a:spAutoFit/>
          </a:bodyPr>
          <a:lstStyle/>
          <a:p>
            <a:pPr algn="ctr"/>
            <a:r>
              <a:rPr lang="it-IT"/>
              <a:t>Mauricio Rosa incorporates Pizza Aroma Inc., on  </a:t>
            </a:r>
            <a:r>
              <a:rPr lang="en-US"/>
              <a:t>August 1. The company issues stock to Mauricio and his wife as evidence of their contribution of $50,000 cash, which is deposited in the company’s bank account.</a:t>
            </a:r>
          </a:p>
        </p:txBody>
      </p:sp>
      <p:pic>
        <p:nvPicPr>
          <p:cNvPr id="142340" name="Picture 4"/>
          <p:cNvPicPr>
            <a:picLocks noChangeAspect="1" noChangeArrowheads="1"/>
          </p:cNvPicPr>
          <p:nvPr/>
        </p:nvPicPr>
        <p:blipFill>
          <a:blip r:embed="rId3" cstate="print"/>
          <a:srcRect l="23712" b="6204"/>
          <a:stretch>
            <a:fillRect/>
          </a:stretch>
        </p:blipFill>
        <p:spPr bwMode="auto">
          <a:xfrm>
            <a:off x="2526506" y="2719388"/>
            <a:ext cx="4013746" cy="1080000"/>
          </a:xfrm>
          <a:prstGeom prst="roundRect">
            <a:avLst/>
          </a:prstGeom>
          <a:noFill/>
          <a:ln w="9525">
            <a:noFill/>
            <a:miter lim="800000"/>
            <a:headEnd/>
            <a:tailEnd/>
          </a:ln>
        </p:spPr>
      </p:pic>
      <p:sp>
        <p:nvSpPr>
          <p:cNvPr id="11" name="Text Box 4"/>
          <p:cNvSpPr txBox="1">
            <a:spLocks noChangeArrowheads="1"/>
          </p:cNvSpPr>
          <p:nvPr/>
        </p:nvSpPr>
        <p:spPr bwMode="auto">
          <a:xfrm>
            <a:off x="1066800" y="3848100"/>
            <a:ext cx="7010400" cy="830263"/>
          </a:xfrm>
          <a:prstGeom prst="rect">
            <a:avLst/>
          </a:prstGeom>
          <a:solidFill>
            <a:srgbClr val="0070C0"/>
          </a:solidFill>
          <a:ln w="9525">
            <a:solidFill>
              <a:schemeClr val="tx1"/>
            </a:solidFill>
            <a:miter lim="800000"/>
            <a:headEnd/>
            <a:tailEnd/>
          </a:ln>
        </p:spPr>
        <p:txBody>
          <a:bodyPr>
            <a:spAutoFit/>
          </a:bodyPr>
          <a:lstStyle/>
          <a:p>
            <a:pPr marL="342900" indent="-342900">
              <a:spcBef>
                <a:spcPct val="50000"/>
              </a:spcBef>
              <a:buClr>
                <a:srgbClr val="FFFF00"/>
              </a:buClr>
              <a:buFontTx/>
              <a:buAutoNum type="arabicPeriod"/>
            </a:pPr>
            <a:r>
              <a:rPr lang="en-US" b="1">
                <a:solidFill>
                  <a:schemeClr val="bg1"/>
                </a:solidFill>
              </a:rPr>
              <a:t>Pizza Aroma receives $50,000 Cash.</a:t>
            </a:r>
          </a:p>
          <a:p>
            <a:pPr marL="342900" indent="-342900">
              <a:spcBef>
                <a:spcPct val="50000"/>
              </a:spcBef>
              <a:buClr>
                <a:srgbClr val="FFFF00"/>
              </a:buClr>
              <a:buFontTx/>
              <a:buAutoNum type="arabicPeriod"/>
            </a:pPr>
            <a:r>
              <a:rPr lang="en-US" b="1">
                <a:solidFill>
                  <a:schemeClr val="bg1"/>
                </a:solidFill>
              </a:rPr>
              <a:t>Pizza Aroma gives $50,000 Stock (Contributed Capital</a:t>
            </a:r>
            <a:r>
              <a:rPr lang="en-US" sz="2000" b="1">
                <a:solidFill>
                  <a:schemeClr val="bg1"/>
                </a:solidFill>
              </a:rPr>
              <a:t>).</a:t>
            </a:r>
            <a:endParaRPr lang="en-US" b="1">
              <a:solidFill>
                <a:schemeClr val="bg1"/>
              </a:solidFill>
            </a:endParaRPr>
          </a:p>
        </p:txBody>
      </p:sp>
      <p:grpSp>
        <p:nvGrpSpPr>
          <p:cNvPr id="24" name="Group 23"/>
          <p:cNvGrpSpPr>
            <a:grpSpLocks/>
          </p:cNvGrpSpPr>
          <p:nvPr/>
        </p:nvGrpSpPr>
        <p:grpSpPr bwMode="auto">
          <a:xfrm>
            <a:off x="179388" y="5084763"/>
            <a:ext cx="8763000" cy="1016000"/>
            <a:chOff x="-6496050" y="-369332"/>
            <a:chExt cx="8763000" cy="1015663"/>
          </a:xfrm>
        </p:grpSpPr>
        <p:grpSp>
          <p:nvGrpSpPr>
            <p:cNvPr id="43015" name="Group 16"/>
            <p:cNvGrpSpPr>
              <a:grpSpLocks/>
            </p:cNvGrpSpPr>
            <p:nvPr/>
          </p:nvGrpSpPr>
          <p:grpSpPr bwMode="auto">
            <a:xfrm>
              <a:off x="-6496050" y="-369332"/>
              <a:ext cx="8763000" cy="369332"/>
              <a:chOff x="-6496050" y="-369332"/>
              <a:chExt cx="8763000" cy="369332"/>
            </a:xfrm>
          </p:grpSpPr>
          <p:grpSp>
            <p:nvGrpSpPr>
              <p:cNvPr id="43021" name="Group 14"/>
              <p:cNvGrpSpPr>
                <a:grpSpLocks/>
              </p:cNvGrpSpPr>
              <p:nvPr/>
            </p:nvGrpSpPr>
            <p:grpSpPr bwMode="auto">
              <a:xfrm>
                <a:off x="-6496050" y="-369332"/>
                <a:ext cx="8763000" cy="369332"/>
                <a:chOff x="-6496050" y="-369332"/>
                <a:chExt cx="8763000" cy="369332"/>
              </a:xfrm>
            </p:grpSpPr>
            <p:grpSp>
              <p:nvGrpSpPr>
                <p:cNvPr id="43023" name="Group 13"/>
                <p:cNvGrpSpPr>
                  <a:grpSpLocks/>
                </p:cNvGrpSpPr>
                <p:nvPr/>
              </p:nvGrpSpPr>
              <p:grpSpPr bwMode="auto">
                <a:xfrm>
                  <a:off x="-6496050" y="-369332"/>
                  <a:ext cx="8763000" cy="369332"/>
                  <a:chOff x="-6076950" y="3333750"/>
                  <a:chExt cx="8763000" cy="369332"/>
                </a:xfrm>
              </p:grpSpPr>
              <p:sp>
                <p:nvSpPr>
                  <p:cNvPr id="43025" name="TextBox 9"/>
                  <p:cNvSpPr txBox="1">
                    <a:spLocks noChangeArrowheads="1"/>
                  </p:cNvSpPr>
                  <p:nvPr/>
                </p:nvSpPr>
                <p:spPr bwMode="auto">
                  <a:xfrm>
                    <a:off x="-6076950" y="3333750"/>
                    <a:ext cx="8763000" cy="369332"/>
                  </a:xfrm>
                  <a:prstGeom prst="rect">
                    <a:avLst/>
                  </a:prstGeom>
                  <a:noFill/>
                  <a:ln w="19050">
                    <a:solidFill>
                      <a:schemeClr val="tx1"/>
                    </a:solidFill>
                    <a:miter lim="800000"/>
                    <a:headEnd/>
                    <a:tailEnd/>
                  </a:ln>
                </p:spPr>
                <p:txBody>
                  <a:bodyPr>
                    <a:spAutoFit/>
                  </a:bodyPr>
                  <a:lstStyle/>
                  <a:p>
                    <a:pPr algn="ctr"/>
                    <a:r>
                      <a:rPr lang="en-US" b="1"/>
                      <a:t>Liabilities</a:t>
                    </a:r>
                  </a:p>
                </p:txBody>
              </p:sp>
              <p:sp>
                <p:nvSpPr>
                  <p:cNvPr id="43026" name="TextBox 7"/>
                  <p:cNvSpPr txBox="1">
                    <a:spLocks noChangeArrowheads="1"/>
                  </p:cNvSpPr>
                  <p:nvPr/>
                </p:nvSpPr>
                <p:spPr bwMode="auto">
                  <a:xfrm>
                    <a:off x="-6076950" y="3333750"/>
                    <a:ext cx="2705100" cy="369332"/>
                  </a:xfrm>
                  <a:prstGeom prst="rect">
                    <a:avLst/>
                  </a:prstGeom>
                  <a:noFill/>
                  <a:ln w="19050">
                    <a:solidFill>
                      <a:schemeClr val="tx1"/>
                    </a:solidFill>
                    <a:miter lim="800000"/>
                    <a:headEnd/>
                    <a:tailEnd/>
                  </a:ln>
                </p:spPr>
                <p:txBody>
                  <a:bodyPr>
                    <a:spAutoFit/>
                  </a:bodyPr>
                  <a:lstStyle/>
                  <a:p>
                    <a:pPr algn="ctr"/>
                    <a:r>
                      <a:rPr lang="en-US" b="1"/>
                      <a:t>Assets</a:t>
                    </a:r>
                  </a:p>
                </p:txBody>
              </p:sp>
              <p:sp>
                <p:nvSpPr>
                  <p:cNvPr id="43027" name="TextBox 8"/>
                  <p:cNvSpPr txBox="1">
                    <a:spLocks noChangeArrowheads="1"/>
                  </p:cNvSpPr>
                  <p:nvPr/>
                </p:nvSpPr>
                <p:spPr bwMode="auto">
                  <a:xfrm>
                    <a:off x="-3371850" y="3333750"/>
                    <a:ext cx="342900" cy="369332"/>
                  </a:xfrm>
                  <a:prstGeom prst="rect">
                    <a:avLst/>
                  </a:prstGeom>
                  <a:noFill/>
                  <a:ln w="19050">
                    <a:solidFill>
                      <a:schemeClr val="tx1"/>
                    </a:solidFill>
                    <a:miter lim="800000"/>
                    <a:headEnd/>
                    <a:tailEnd/>
                  </a:ln>
                </p:spPr>
                <p:txBody>
                  <a:bodyPr>
                    <a:spAutoFit/>
                  </a:bodyPr>
                  <a:lstStyle/>
                  <a:p>
                    <a:pPr algn="ctr"/>
                    <a:r>
                      <a:rPr lang="en-US" b="1"/>
                      <a:t>=</a:t>
                    </a:r>
                  </a:p>
                </p:txBody>
              </p:sp>
            </p:grpSp>
            <p:sp>
              <p:nvSpPr>
                <p:cNvPr id="43024" name="TextBox 12"/>
                <p:cNvSpPr txBox="1">
                  <a:spLocks noChangeArrowheads="1"/>
                </p:cNvSpPr>
                <p:nvPr/>
              </p:nvSpPr>
              <p:spPr bwMode="auto">
                <a:xfrm>
                  <a:off x="-457200" y="-369332"/>
                  <a:ext cx="2724150" cy="369332"/>
                </a:xfrm>
                <a:prstGeom prst="rect">
                  <a:avLst/>
                </a:prstGeom>
                <a:noFill/>
                <a:ln w="19050">
                  <a:solidFill>
                    <a:schemeClr val="tx1"/>
                  </a:solidFill>
                  <a:miter lim="800000"/>
                  <a:headEnd/>
                  <a:tailEnd/>
                </a:ln>
              </p:spPr>
              <p:txBody>
                <a:bodyPr>
                  <a:spAutoFit/>
                </a:bodyPr>
                <a:lstStyle/>
                <a:p>
                  <a:pPr algn="ctr"/>
                  <a:r>
                    <a:rPr lang="en-US" b="1"/>
                    <a:t>Stockholders’ Equity</a:t>
                  </a:r>
                </a:p>
              </p:txBody>
            </p:sp>
          </p:grpSp>
          <p:sp>
            <p:nvSpPr>
              <p:cNvPr id="43022" name="TextBox 15"/>
              <p:cNvSpPr txBox="1">
                <a:spLocks noChangeArrowheads="1"/>
              </p:cNvSpPr>
              <p:nvPr/>
            </p:nvSpPr>
            <p:spPr bwMode="auto">
              <a:xfrm>
                <a:off x="-781050" y="-369332"/>
                <a:ext cx="323850" cy="369332"/>
              </a:xfrm>
              <a:prstGeom prst="rect">
                <a:avLst/>
              </a:prstGeom>
              <a:noFill/>
              <a:ln w="19050">
                <a:solidFill>
                  <a:schemeClr val="tx1"/>
                </a:solidFill>
                <a:miter lim="800000"/>
                <a:headEnd/>
                <a:tailEnd/>
              </a:ln>
            </p:spPr>
            <p:txBody>
              <a:bodyPr>
                <a:spAutoFit/>
              </a:bodyPr>
              <a:lstStyle/>
              <a:p>
                <a:pPr algn="ctr"/>
                <a:r>
                  <a:rPr lang="en-US" b="1"/>
                  <a:t>+</a:t>
                </a:r>
              </a:p>
            </p:txBody>
          </p:sp>
        </p:grpSp>
        <p:grpSp>
          <p:nvGrpSpPr>
            <p:cNvPr id="43016" name="Group 22"/>
            <p:cNvGrpSpPr>
              <a:grpSpLocks/>
            </p:cNvGrpSpPr>
            <p:nvPr/>
          </p:nvGrpSpPr>
          <p:grpSpPr bwMode="auto">
            <a:xfrm>
              <a:off x="-6496050" y="0"/>
              <a:ext cx="8763000" cy="646331"/>
              <a:chOff x="-6496050" y="0"/>
              <a:chExt cx="8763000" cy="646331"/>
            </a:xfrm>
          </p:grpSpPr>
          <p:sp>
            <p:nvSpPr>
              <p:cNvPr id="43017" name="TextBox 17"/>
              <p:cNvSpPr txBox="1">
                <a:spLocks noChangeArrowheads="1"/>
              </p:cNvSpPr>
              <p:nvPr/>
            </p:nvSpPr>
            <p:spPr bwMode="auto">
              <a:xfrm>
                <a:off x="-6496050" y="0"/>
                <a:ext cx="8763000" cy="646331"/>
              </a:xfrm>
              <a:prstGeom prst="rect">
                <a:avLst/>
              </a:prstGeom>
              <a:noFill/>
              <a:ln w="19050">
                <a:solidFill>
                  <a:schemeClr val="tx1"/>
                </a:solidFill>
                <a:miter lim="800000"/>
                <a:headEnd/>
                <a:tailEnd/>
              </a:ln>
            </p:spPr>
            <p:txBody>
              <a:bodyPr>
                <a:spAutoFit/>
              </a:bodyPr>
              <a:lstStyle/>
              <a:p>
                <a:endParaRPr lang="en-US"/>
              </a:p>
              <a:p>
                <a:endParaRPr lang="en-US"/>
              </a:p>
            </p:txBody>
          </p:sp>
          <p:sp>
            <p:nvSpPr>
              <p:cNvPr id="43018" name="TextBox 18"/>
              <p:cNvSpPr txBox="1">
                <a:spLocks noChangeArrowheads="1"/>
              </p:cNvSpPr>
              <p:nvPr/>
            </p:nvSpPr>
            <p:spPr bwMode="auto">
              <a:xfrm>
                <a:off x="-6496050" y="0"/>
                <a:ext cx="2705100" cy="646331"/>
              </a:xfrm>
              <a:prstGeom prst="rect">
                <a:avLst/>
              </a:prstGeom>
              <a:noFill/>
              <a:ln w="19050">
                <a:solidFill>
                  <a:schemeClr val="tx1"/>
                </a:solidFill>
                <a:miter lim="800000"/>
                <a:headEnd/>
                <a:tailEnd/>
              </a:ln>
            </p:spPr>
            <p:txBody>
              <a:bodyPr>
                <a:spAutoFit/>
              </a:bodyPr>
              <a:lstStyle/>
              <a:p>
                <a:r>
                  <a:rPr lang="en-US"/>
                  <a:t>(a) Cash   +$50,000</a:t>
                </a:r>
              </a:p>
              <a:p>
                <a:endParaRPr lang="en-US"/>
              </a:p>
            </p:txBody>
          </p:sp>
          <p:sp>
            <p:nvSpPr>
              <p:cNvPr id="43019" name="TextBox 19"/>
              <p:cNvSpPr txBox="1">
                <a:spLocks noChangeArrowheads="1"/>
              </p:cNvSpPr>
              <p:nvPr/>
            </p:nvSpPr>
            <p:spPr bwMode="auto">
              <a:xfrm>
                <a:off x="-3448050" y="0"/>
                <a:ext cx="2667000" cy="646331"/>
              </a:xfrm>
              <a:prstGeom prst="rect">
                <a:avLst/>
              </a:prstGeom>
              <a:noFill/>
              <a:ln w="19050">
                <a:solidFill>
                  <a:schemeClr val="tx1"/>
                </a:solidFill>
                <a:miter lim="800000"/>
                <a:headEnd/>
                <a:tailEnd/>
              </a:ln>
            </p:spPr>
            <p:txBody>
              <a:bodyPr>
                <a:spAutoFit/>
              </a:bodyPr>
              <a:lstStyle/>
              <a:p>
                <a:endParaRPr lang="en-US"/>
              </a:p>
              <a:p>
                <a:endParaRPr lang="en-US"/>
              </a:p>
            </p:txBody>
          </p:sp>
          <p:sp>
            <p:nvSpPr>
              <p:cNvPr id="43020" name="TextBox 21"/>
              <p:cNvSpPr txBox="1">
                <a:spLocks noChangeArrowheads="1"/>
              </p:cNvSpPr>
              <p:nvPr/>
            </p:nvSpPr>
            <p:spPr bwMode="auto">
              <a:xfrm>
                <a:off x="-457200" y="0"/>
                <a:ext cx="2724150" cy="646331"/>
              </a:xfrm>
              <a:prstGeom prst="rect">
                <a:avLst/>
              </a:prstGeom>
              <a:noFill/>
              <a:ln w="19050">
                <a:solidFill>
                  <a:schemeClr val="tx1"/>
                </a:solidFill>
                <a:miter lim="800000"/>
                <a:headEnd/>
                <a:tailEnd/>
              </a:ln>
            </p:spPr>
            <p:txBody>
              <a:bodyPr>
                <a:spAutoFit/>
              </a:bodyPr>
              <a:lstStyle/>
              <a:p>
                <a:r>
                  <a:rPr lang="en-US"/>
                  <a:t>Contributed</a:t>
                </a:r>
              </a:p>
              <a:p>
                <a:r>
                  <a:rPr lang="en-US"/>
                  <a:t>Capital   +$50,000</a:t>
                </a:r>
              </a:p>
            </p:txBody>
          </p:sp>
        </p:grpSp>
      </p:gr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0-#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8" presetClass="entr" presetSubtype="6" fill="hold" nodeType="clickEffect">
                                  <p:stCondLst>
                                    <p:cond delay="0"/>
                                  </p:stCondLst>
                                  <p:childTnLst>
                                    <p:set>
                                      <p:cBhvr>
                                        <p:cTn id="12" dur="1" fill="hold">
                                          <p:stCondLst>
                                            <p:cond delay="0"/>
                                          </p:stCondLst>
                                        </p:cTn>
                                        <p:tgtEl>
                                          <p:spTgt spid="24"/>
                                        </p:tgtEl>
                                        <p:attrNameLst>
                                          <p:attrName>style.visibility</p:attrName>
                                        </p:attrNameLst>
                                      </p:cBhvr>
                                      <p:to>
                                        <p:strVal val="visible"/>
                                      </p:to>
                                    </p:set>
                                    <p:animEffect transition="in" filter="strips(downRight)">
                                      <p:cBhvr>
                                        <p:cTn id="13"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p:txBody>
          <a:bodyPr/>
          <a:lstStyle/>
          <a:p>
            <a:r>
              <a:rPr lang="en-US" smtClean="0">
                <a:cs typeface="Arial" charset="0"/>
              </a:rPr>
              <a:t>Step 1: Analyze Transactions</a:t>
            </a:r>
          </a:p>
        </p:txBody>
      </p:sp>
      <p:sp>
        <p:nvSpPr>
          <p:cNvPr id="45058" name="Text Box 3"/>
          <p:cNvSpPr txBox="1">
            <a:spLocks noChangeArrowheads="1"/>
          </p:cNvSpPr>
          <p:nvPr/>
        </p:nvSpPr>
        <p:spPr bwMode="auto">
          <a:xfrm>
            <a:off x="2286000" y="1295400"/>
            <a:ext cx="4495800" cy="461963"/>
          </a:xfrm>
          <a:prstGeom prst="rect">
            <a:avLst/>
          </a:prstGeom>
          <a:solidFill>
            <a:srgbClr val="C00000"/>
          </a:solidFill>
          <a:ln w="9525">
            <a:solidFill>
              <a:schemeClr val="tx1"/>
            </a:solidFill>
            <a:miter lim="800000"/>
            <a:headEnd/>
            <a:tailEnd/>
          </a:ln>
        </p:spPr>
        <p:txBody>
          <a:bodyPr>
            <a:spAutoFit/>
          </a:bodyPr>
          <a:lstStyle/>
          <a:p>
            <a:pPr algn="ctr">
              <a:spcBef>
                <a:spcPct val="50000"/>
              </a:spcBef>
            </a:pPr>
            <a:r>
              <a:rPr lang="en-US" sz="2400" b="1">
                <a:solidFill>
                  <a:schemeClr val="bg1"/>
                </a:solidFill>
              </a:rPr>
              <a:t>(b) Investment in Equipment.</a:t>
            </a:r>
          </a:p>
        </p:txBody>
      </p:sp>
      <p:sp>
        <p:nvSpPr>
          <p:cNvPr id="9" name="Text Box 4"/>
          <p:cNvSpPr txBox="1">
            <a:spLocks noChangeArrowheads="1"/>
          </p:cNvSpPr>
          <p:nvPr/>
        </p:nvSpPr>
        <p:spPr bwMode="auto">
          <a:xfrm>
            <a:off x="1828800" y="3638550"/>
            <a:ext cx="5410200" cy="830263"/>
          </a:xfrm>
          <a:prstGeom prst="rect">
            <a:avLst/>
          </a:prstGeom>
          <a:solidFill>
            <a:srgbClr val="0070C0"/>
          </a:solidFill>
          <a:ln w="9525">
            <a:solidFill>
              <a:schemeClr val="tx1"/>
            </a:solidFill>
            <a:miter lim="800000"/>
            <a:headEnd/>
            <a:tailEnd/>
          </a:ln>
        </p:spPr>
        <p:txBody>
          <a:bodyPr>
            <a:spAutoFit/>
          </a:bodyPr>
          <a:lstStyle/>
          <a:p>
            <a:pPr marL="342900" indent="-342900">
              <a:spcBef>
                <a:spcPct val="50000"/>
              </a:spcBef>
              <a:buClr>
                <a:srgbClr val="FFFF00"/>
              </a:buClr>
              <a:buFontTx/>
              <a:buAutoNum type="arabicPeriod"/>
            </a:pPr>
            <a:r>
              <a:rPr lang="en-US" b="1">
                <a:solidFill>
                  <a:schemeClr val="bg1"/>
                </a:solidFill>
              </a:rPr>
              <a:t>Pizza Aroma receives $42,000 of Equipment.</a:t>
            </a:r>
          </a:p>
          <a:p>
            <a:pPr marL="342900" indent="-342900">
              <a:spcBef>
                <a:spcPct val="50000"/>
              </a:spcBef>
              <a:buClr>
                <a:srgbClr val="FFFF00"/>
              </a:buClr>
              <a:buFontTx/>
              <a:buAutoNum type="arabicPeriod"/>
            </a:pPr>
            <a:r>
              <a:rPr lang="en-US" b="1">
                <a:solidFill>
                  <a:schemeClr val="bg1"/>
                </a:solidFill>
              </a:rPr>
              <a:t>Pizza Aroma gives $42,000 Cash</a:t>
            </a:r>
            <a:r>
              <a:rPr lang="en-US" sz="2000" b="1">
                <a:solidFill>
                  <a:schemeClr val="bg1"/>
                </a:solidFill>
              </a:rPr>
              <a:t>.</a:t>
            </a:r>
            <a:endParaRPr lang="en-US" b="1">
              <a:solidFill>
                <a:schemeClr val="bg1"/>
              </a:solidFill>
            </a:endParaRPr>
          </a:p>
        </p:txBody>
      </p:sp>
      <p:sp>
        <p:nvSpPr>
          <p:cNvPr id="45060" name="TextBox 10"/>
          <p:cNvSpPr txBox="1">
            <a:spLocks noChangeArrowheads="1"/>
          </p:cNvSpPr>
          <p:nvPr/>
        </p:nvSpPr>
        <p:spPr bwMode="auto">
          <a:xfrm>
            <a:off x="333375" y="1933575"/>
            <a:ext cx="8458200" cy="369888"/>
          </a:xfrm>
          <a:prstGeom prst="rect">
            <a:avLst/>
          </a:prstGeom>
          <a:noFill/>
          <a:ln w="9525">
            <a:noFill/>
            <a:miter lim="800000"/>
            <a:headEnd/>
            <a:tailEnd/>
          </a:ln>
        </p:spPr>
        <p:txBody>
          <a:bodyPr>
            <a:spAutoFit/>
          </a:bodyPr>
          <a:lstStyle/>
          <a:p>
            <a:r>
              <a:rPr lang="en-US"/>
              <a:t>Pizza Aroma pays $42,000 cash to buy restaurant booths and other equipment.</a:t>
            </a:r>
          </a:p>
        </p:txBody>
      </p:sp>
      <p:pic>
        <p:nvPicPr>
          <p:cNvPr id="45061" name="Picture 7"/>
          <p:cNvPicPr>
            <a:picLocks noChangeAspect="1" noChangeArrowheads="1"/>
          </p:cNvPicPr>
          <p:nvPr/>
        </p:nvPicPr>
        <p:blipFill>
          <a:blip r:embed="rId3"/>
          <a:srcRect/>
          <a:stretch>
            <a:fillRect/>
          </a:stretch>
        </p:blipFill>
        <p:spPr bwMode="auto">
          <a:xfrm>
            <a:off x="2852738" y="2295525"/>
            <a:ext cx="3357562" cy="1079500"/>
          </a:xfrm>
          <a:prstGeom prst="rect">
            <a:avLst/>
          </a:prstGeom>
          <a:noFill/>
          <a:ln w="9525">
            <a:noFill/>
            <a:miter lim="800000"/>
            <a:headEnd/>
            <a:tailEnd/>
          </a:ln>
        </p:spPr>
      </p:pic>
      <p:grpSp>
        <p:nvGrpSpPr>
          <p:cNvPr id="12" name="Group 11"/>
          <p:cNvGrpSpPr>
            <a:grpSpLocks/>
          </p:cNvGrpSpPr>
          <p:nvPr/>
        </p:nvGrpSpPr>
        <p:grpSpPr bwMode="auto">
          <a:xfrm>
            <a:off x="179388" y="5084763"/>
            <a:ext cx="8763000" cy="1030287"/>
            <a:chOff x="-6496050" y="-369332"/>
            <a:chExt cx="8763000" cy="1029956"/>
          </a:xfrm>
        </p:grpSpPr>
        <p:grpSp>
          <p:nvGrpSpPr>
            <p:cNvPr id="45063" name="Group 16"/>
            <p:cNvGrpSpPr>
              <a:grpSpLocks/>
            </p:cNvGrpSpPr>
            <p:nvPr/>
          </p:nvGrpSpPr>
          <p:grpSpPr bwMode="auto">
            <a:xfrm>
              <a:off x="-6496050" y="-369332"/>
              <a:ext cx="8763000" cy="369332"/>
              <a:chOff x="-6496050" y="-369332"/>
              <a:chExt cx="8763000" cy="369332"/>
            </a:xfrm>
          </p:grpSpPr>
          <p:grpSp>
            <p:nvGrpSpPr>
              <p:cNvPr id="45069" name="Group 14"/>
              <p:cNvGrpSpPr>
                <a:grpSpLocks/>
              </p:cNvGrpSpPr>
              <p:nvPr/>
            </p:nvGrpSpPr>
            <p:grpSpPr bwMode="auto">
              <a:xfrm>
                <a:off x="-6496050" y="-369332"/>
                <a:ext cx="8763000" cy="369332"/>
                <a:chOff x="-6496050" y="-369332"/>
                <a:chExt cx="8763000" cy="369332"/>
              </a:xfrm>
            </p:grpSpPr>
            <p:grpSp>
              <p:nvGrpSpPr>
                <p:cNvPr id="45071" name="Group 13"/>
                <p:cNvGrpSpPr>
                  <a:grpSpLocks/>
                </p:cNvGrpSpPr>
                <p:nvPr/>
              </p:nvGrpSpPr>
              <p:grpSpPr bwMode="auto">
                <a:xfrm>
                  <a:off x="-6496050" y="-369332"/>
                  <a:ext cx="8763000" cy="369332"/>
                  <a:chOff x="-6076950" y="3333750"/>
                  <a:chExt cx="8763000" cy="369332"/>
                </a:xfrm>
              </p:grpSpPr>
              <p:sp>
                <p:nvSpPr>
                  <p:cNvPr id="45073" name="TextBox 22"/>
                  <p:cNvSpPr txBox="1">
                    <a:spLocks noChangeArrowheads="1"/>
                  </p:cNvSpPr>
                  <p:nvPr/>
                </p:nvSpPr>
                <p:spPr bwMode="auto">
                  <a:xfrm>
                    <a:off x="-6076950" y="3333750"/>
                    <a:ext cx="8763000" cy="369332"/>
                  </a:xfrm>
                  <a:prstGeom prst="rect">
                    <a:avLst/>
                  </a:prstGeom>
                  <a:noFill/>
                  <a:ln w="19050">
                    <a:solidFill>
                      <a:schemeClr val="tx1"/>
                    </a:solidFill>
                    <a:miter lim="800000"/>
                    <a:headEnd/>
                    <a:tailEnd/>
                  </a:ln>
                </p:spPr>
                <p:txBody>
                  <a:bodyPr>
                    <a:spAutoFit/>
                  </a:bodyPr>
                  <a:lstStyle/>
                  <a:p>
                    <a:pPr algn="ctr"/>
                    <a:r>
                      <a:rPr lang="en-US" b="1"/>
                      <a:t>Liabilities</a:t>
                    </a:r>
                  </a:p>
                </p:txBody>
              </p:sp>
              <p:sp>
                <p:nvSpPr>
                  <p:cNvPr id="45074" name="TextBox 23"/>
                  <p:cNvSpPr txBox="1">
                    <a:spLocks noChangeArrowheads="1"/>
                  </p:cNvSpPr>
                  <p:nvPr/>
                </p:nvSpPr>
                <p:spPr bwMode="auto">
                  <a:xfrm>
                    <a:off x="-6076950" y="3333750"/>
                    <a:ext cx="2705100" cy="369332"/>
                  </a:xfrm>
                  <a:prstGeom prst="rect">
                    <a:avLst/>
                  </a:prstGeom>
                  <a:noFill/>
                  <a:ln w="19050">
                    <a:solidFill>
                      <a:schemeClr val="tx1"/>
                    </a:solidFill>
                    <a:miter lim="800000"/>
                    <a:headEnd/>
                    <a:tailEnd/>
                  </a:ln>
                </p:spPr>
                <p:txBody>
                  <a:bodyPr>
                    <a:spAutoFit/>
                  </a:bodyPr>
                  <a:lstStyle/>
                  <a:p>
                    <a:pPr algn="ctr"/>
                    <a:r>
                      <a:rPr lang="en-US" b="1"/>
                      <a:t>Assets</a:t>
                    </a:r>
                  </a:p>
                </p:txBody>
              </p:sp>
              <p:sp>
                <p:nvSpPr>
                  <p:cNvPr id="45075" name="TextBox 8"/>
                  <p:cNvSpPr txBox="1">
                    <a:spLocks noChangeArrowheads="1"/>
                  </p:cNvSpPr>
                  <p:nvPr/>
                </p:nvSpPr>
                <p:spPr bwMode="auto">
                  <a:xfrm>
                    <a:off x="-3371850" y="3333750"/>
                    <a:ext cx="342900" cy="369332"/>
                  </a:xfrm>
                  <a:prstGeom prst="rect">
                    <a:avLst/>
                  </a:prstGeom>
                  <a:noFill/>
                  <a:ln w="19050">
                    <a:solidFill>
                      <a:schemeClr val="tx1"/>
                    </a:solidFill>
                    <a:miter lim="800000"/>
                    <a:headEnd/>
                    <a:tailEnd/>
                  </a:ln>
                </p:spPr>
                <p:txBody>
                  <a:bodyPr>
                    <a:spAutoFit/>
                  </a:bodyPr>
                  <a:lstStyle/>
                  <a:p>
                    <a:pPr algn="ctr"/>
                    <a:r>
                      <a:rPr lang="en-US" b="1"/>
                      <a:t>=</a:t>
                    </a:r>
                  </a:p>
                </p:txBody>
              </p:sp>
            </p:grpSp>
            <p:sp>
              <p:nvSpPr>
                <p:cNvPr id="45072" name="TextBox 21"/>
                <p:cNvSpPr txBox="1">
                  <a:spLocks noChangeArrowheads="1"/>
                </p:cNvSpPr>
                <p:nvPr/>
              </p:nvSpPr>
              <p:spPr bwMode="auto">
                <a:xfrm>
                  <a:off x="-457200" y="-369332"/>
                  <a:ext cx="2724150" cy="369332"/>
                </a:xfrm>
                <a:prstGeom prst="rect">
                  <a:avLst/>
                </a:prstGeom>
                <a:noFill/>
                <a:ln w="19050">
                  <a:solidFill>
                    <a:schemeClr val="tx1"/>
                  </a:solidFill>
                  <a:miter lim="800000"/>
                  <a:headEnd/>
                  <a:tailEnd/>
                </a:ln>
              </p:spPr>
              <p:txBody>
                <a:bodyPr>
                  <a:spAutoFit/>
                </a:bodyPr>
                <a:lstStyle/>
                <a:p>
                  <a:pPr algn="ctr"/>
                  <a:r>
                    <a:rPr lang="en-US" b="1"/>
                    <a:t>Stockholders’ Equity</a:t>
                  </a:r>
                </a:p>
              </p:txBody>
            </p:sp>
          </p:grpSp>
          <p:sp>
            <p:nvSpPr>
              <p:cNvPr id="45070" name="TextBox 19"/>
              <p:cNvSpPr txBox="1">
                <a:spLocks noChangeArrowheads="1"/>
              </p:cNvSpPr>
              <p:nvPr/>
            </p:nvSpPr>
            <p:spPr bwMode="auto">
              <a:xfrm>
                <a:off x="-781050" y="-369332"/>
                <a:ext cx="323850" cy="369332"/>
              </a:xfrm>
              <a:prstGeom prst="rect">
                <a:avLst/>
              </a:prstGeom>
              <a:noFill/>
              <a:ln w="19050">
                <a:solidFill>
                  <a:schemeClr val="tx1"/>
                </a:solidFill>
                <a:miter lim="800000"/>
                <a:headEnd/>
                <a:tailEnd/>
              </a:ln>
            </p:spPr>
            <p:txBody>
              <a:bodyPr>
                <a:spAutoFit/>
              </a:bodyPr>
              <a:lstStyle/>
              <a:p>
                <a:pPr algn="ctr"/>
                <a:r>
                  <a:rPr lang="en-US" b="1"/>
                  <a:t>+</a:t>
                </a:r>
              </a:p>
            </p:txBody>
          </p:sp>
        </p:grpSp>
        <p:grpSp>
          <p:nvGrpSpPr>
            <p:cNvPr id="45064" name="Group 22"/>
            <p:cNvGrpSpPr>
              <a:grpSpLocks/>
            </p:cNvGrpSpPr>
            <p:nvPr/>
          </p:nvGrpSpPr>
          <p:grpSpPr bwMode="auto">
            <a:xfrm>
              <a:off x="-6496050" y="0"/>
              <a:ext cx="8763000" cy="660624"/>
              <a:chOff x="-6496050" y="0"/>
              <a:chExt cx="8763000" cy="660624"/>
            </a:xfrm>
          </p:grpSpPr>
          <p:sp>
            <p:nvSpPr>
              <p:cNvPr id="45065" name="TextBox 14"/>
              <p:cNvSpPr txBox="1">
                <a:spLocks noChangeArrowheads="1"/>
              </p:cNvSpPr>
              <p:nvPr/>
            </p:nvSpPr>
            <p:spPr bwMode="auto">
              <a:xfrm>
                <a:off x="-6496050" y="0"/>
                <a:ext cx="8763000" cy="646331"/>
              </a:xfrm>
              <a:prstGeom prst="rect">
                <a:avLst/>
              </a:prstGeom>
              <a:noFill/>
              <a:ln w="19050">
                <a:solidFill>
                  <a:schemeClr val="tx1"/>
                </a:solidFill>
                <a:miter lim="800000"/>
                <a:headEnd/>
                <a:tailEnd/>
              </a:ln>
            </p:spPr>
            <p:txBody>
              <a:bodyPr>
                <a:spAutoFit/>
              </a:bodyPr>
              <a:lstStyle/>
              <a:p>
                <a:endParaRPr lang="en-US"/>
              </a:p>
              <a:p>
                <a:endParaRPr lang="en-US"/>
              </a:p>
            </p:txBody>
          </p:sp>
          <p:sp>
            <p:nvSpPr>
              <p:cNvPr id="45066" name="TextBox 15"/>
              <p:cNvSpPr txBox="1">
                <a:spLocks noChangeArrowheads="1"/>
              </p:cNvSpPr>
              <p:nvPr/>
            </p:nvSpPr>
            <p:spPr bwMode="auto">
              <a:xfrm>
                <a:off x="-6496050" y="0"/>
                <a:ext cx="2705100" cy="660624"/>
              </a:xfrm>
              <a:prstGeom prst="rect">
                <a:avLst/>
              </a:prstGeom>
              <a:noFill/>
              <a:ln w="19050">
                <a:solidFill>
                  <a:schemeClr val="tx1"/>
                </a:solidFill>
                <a:miter lim="800000"/>
                <a:headEnd/>
                <a:tailEnd/>
              </a:ln>
            </p:spPr>
            <p:txBody>
              <a:bodyPr>
                <a:spAutoFit/>
              </a:bodyPr>
              <a:lstStyle/>
              <a:p>
                <a:r>
                  <a:rPr lang="en-US"/>
                  <a:t>(b) Equipment +$42,000 </a:t>
                </a:r>
              </a:p>
              <a:p>
                <a:r>
                  <a:rPr lang="en-US"/>
                  <a:t>      Cash   -$42,000</a:t>
                </a:r>
              </a:p>
            </p:txBody>
          </p:sp>
          <p:sp>
            <p:nvSpPr>
              <p:cNvPr id="45067" name="TextBox 16"/>
              <p:cNvSpPr txBox="1">
                <a:spLocks noChangeArrowheads="1"/>
              </p:cNvSpPr>
              <p:nvPr/>
            </p:nvSpPr>
            <p:spPr bwMode="auto">
              <a:xfrm>
                <a:off x="-3448050" y="0"/>
                <a:ext cx="2667000" cy="646331"/>
              </a:xfrm>
              <a:prstGeom prst="rect">
                <a:avLst/>
              </a:prstGeom>
              <a:noFill/>
              <a:ln w="19050">
                <a:solidFill>
                  <a:schemeClr val="tx1"/>
                </a:solidFill>
                <a:miter lim="800000"/>
                <a:headEnd/>
                <a:tailEnd/>
              </a:ln>
            </p:spPr>
            <p:txBody>
              <a:bodyPr>
                <a:spAutoFit/>
              </a:bodyPr>
              <a:lstStyle/>
              <a:p>
                <a:endParaRPr lang="en-US"/>
              </a:p>
              <a:p>
                <a:endParaRPr lang="en-US"/>
              </a:p>
            </p:txBody>
          </p:sp>
          <p:sp>
            <p:nvSpPr>
              <p:cNvPr id="45068" name="TextBox 17"/>
              <p:cNvSpPr txBox="1">
                <a:spLocks noChangeArrowheads="1"/>
              </p:cNvSpPr>
              <p:nvPr/>
            </p:nvSpPr>
            <p:spPr bwMode="auto">
              <a:xfrm>
                <a:off x="-457200" y="0"/>
                <a:ext cx="2724150" cy="646331"/>
              </a:xfrm>
              <a:prstGeom prst="rect">
                <a:avLst/>
              </a:prstGeom>
              <a:noFill/>
              <a:ln w="19050">
                <a:solidFill>
                  <a:schemeClr val="tx1"/>
                </a:solidFill>
                <a:miter lim="800000"/>
                <a:headEnd/>
                <a:tailEnd/>
              </a:ln>
            </p:spPr>
            <p:txBody>
              <a:bodyPr>
                <a:spAutoFit/>
              </a:bodyPr>
              <a:lstStyle/>
              <a:p>
                <a:endParaRPr lang="en-US"/>
              </a:p>
              <a:p>
                <a:endParaRPr lang="en-US"/>
              </a:p>
            </p:txBody>
          </p:sp>
        </p:grpSp>
      </p:gr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0-#ppt_w/2"/>
                                          </p:val>
                                        </p:tav>
                                        <p:tav tm="100000">
                                          <p:val>
                                            <p:strVal val="#ppt_x"/>
                                          </p:val>
                                        </p:tav>
                                      </p:tavLst>
                                    </p:anim>
                                    <p:anim calcmode="lin" valueType="num">
                                      <p:cBhvr additive="base">
                                        <p:cTn id="8"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8" presetClass="entr" presetSubtype="6" fill="hold" nodeType="click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strips(downRight)">
                                      <p:cBhvr>
                                        <p:cTn id="1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p:txBody>
          <a:bodyPr/>
          <a:lstStyle/>
          <a:p>
            <a:r>
              <a:rPr lang="en-US" smtClean="0">
                <a:cs typeface="Arial" charset="0"/>
              </a:rPr>
              <a:t>Step 1: Analyze Transactions</a:t>
            </a:r>
          </a:p>
        </p:txBody>
      </p:sp>
      <p:sp>
        <p:nvSpPr>
          <p:cNvPr id="47106" name="Text Box 3"/>
          <p:cNvSpPr txBox="1">
            <a:spLocks noChangeArrowheads="1"/>
          </p:cNvSpPr>
          <p:nvPr/>
        </p:nvSpPr>
        <p:spPr bwMode="auto">
          <a:xfrm>
            <a:off x="2286000" y="1295400"/>
            <a:ext cx="4495800" cy="461963"/>
          </a:xfrm>
          <a:prstGeom prst="rect">
            <a:avLst/>
          </a:prstGeom>
          <a:solidFill>
            <a:srgbClr val="C00000"/>
          </a:solidFill>
          <a:ln w="9525">
            <a:solidFill>
              <a:schemeClr val="tx1"/>
            </a:solidFill>
            <a:miter lim="800000"/>
            <a:headEnd/>
            <a:tailEnd/>
          </a:ln>
        </p:spPr>
        <p:txBody>
          <a:bodyPr>
            <a:spAutoFit/>
          </a:bodyPr>
          <a:lstStyle/>
          <a:p>
            <a:pPr algn="ctr">
              <a:spcBef>
                <a:spcPct val="50000"/>
              </a:spcBef>
            </a:pPr>
            <a:r>
              <a:rPr lang="en-US" sz="2400" b="1">
                <a:solidFill>
                  <a:schemeClr val="bg1"/>
                </a:solidFill>
              </a:rPr>
              <a:t>(c) Obtain Loan from Bank.</a:t>
            </a:r>
          </a:p>
        </p:txBody>
      </p:sp>
      <p:sp>
        <p:nvSpPr>
          <p:cNvPr id="9" name="Text Box 4"/>
          <p:cNvSpPr txBox="1">
            <a:spLocks noChangeArrowheads="1"/>
          </p:cNvSpPr>
          <p:nvPr/>
        </p:nvSpPr>
        <p:spPr bwMode="auto">
          <a:xfrm>
            <a:off x="1143000" y="3875088"/>
            <a:ext cx="6858000" cy="1093787"/>
          </a:xfrm>
          <a:prstGeom prst="rect">
            <a:avLst/>
          </a:prstGeom>
          <a:solidFill>
            <a:srgbClr val="0070C0"/>
          </a:solidFill>
          <a:ln w="9525">
            <a:solidFill>
              <a:schemeClr val="tx1"/>
            </a:solidFill>
            <a:miter lim="800000"/>
            <a:headEnd/>
            <a:tailEnd/>
          </a:ln>
        </p:spPr>
        <p:txBody>
          <a:bodyPr>
            <a:spAutoFit/>
          </a:bodyPr>
          <a:lstStyle/>
          <a:p>
            <a:pPr marL="342900" indent="-342900">
              <a:spcBef>
                <a:spcPct val="50000"/>
              </a:spcBef>
              <a:buClr>
                <a:srgbClr val="FFFF00"/>
              </a:buClr>
              <a:buFontTx/>
              <a:buAutoNum type="arabicPeriod"/>
            </a:pPr>
            <a:r>
              <a:rPr lang="en-US" b="1">
                <a:solidFill>
                  <a:schemeClr val="bg1"/>
                </a:solidFill>
              </a:rPr>
              <a:t>Pizza Aroma receives $20,000 Cash.</a:t>
            </a:r>
          </a:p>
          <a:p>
            <a:pPr marL="342900" indent="-342900">
              <a:spcBef>
                <a:spcPct val="50000"/>
              </a:spcBef>
              <a:buClr>
                <a:srgbClr val="FFFF00"/>
              </a:buClr>
              <a:buFontTx/>
              <a:buAutoNum type="arabicPeriod"/>
            </a:pPr>
            <a:r>
              <a:rPr lang="en-US" b="1">
                <a:solidFill>
                  <a:schemeClr val="bg1"/>
                </a:solidFill>
              </a:rPr>
              <a:t>Pizza Aroma gives a note, payable to the bank for $20,000</a:t>
            </a:r>
            <a:r>
              <a:rPr lang="en-US" sz="2000" b="1">
                <a:solidFill>
                  <a:schemeClr val="bg1"/>
                </a:solidFill>
              </a:rPr>
              <a:t>.</a:t>
            </a:r>
            <a:endParaRPr lang="en-US" b="1">
              <a:solidFill>
                <a:schemeClr val="bg1"/>
              </a:solidFill>
            </a:endParaRPr>
          </a:p>
        </p:txBody>
      </p:sp>
      <p:sp>
        <p:nvSpPr>
          <p:cNvPr id="47108" name="TextBox 10"/>
          <p:cNvSpPr txBox="1">
            <a:spLocks noChangeArrowheads="1"/>
          </p:cNvSpPr>
          <p:nvPr/>
        </p:nvSpPr>
        <p:spPr bwMode="auto">
          <a:xfrm>
            <a:off x="333375" y="1933575"/>
            <a:ext cx="8458200" cy="646113"/>
          </a:xfrm>
          <a:prstGeom prst="rect">
            <a:avLst/>
          </a:prstGeom>
          <a:noFill/>
          <a:ln w="9525">
            <a:noFill/>
            <a:miter lim="800000"/>
            <a:headEnd/>
            <a:tailEnd/>
          </a:ln>
        </p:spPr>
        <p:txBody>
          <a:bodyPr>
            <a:spAutoFit/>
          </a:bodyPr>
          <a:lstStyle/>
          <a:p>
            <a:pPr algn="ctr"/>
            <a:r>
              <a:rPr lang="en-US"/>
              <a:t>Pizza Aroma borrows $20,000 from a bank depositing those funds in its bank account and signing a formal agreement to repay the loan in two years.</a:t>
            </a:r>
          </a:p>
        </p:txBody>
      </p:sp>
      <p:pic>
        <p:nvPicPr>
          <p:cNvPr id="47109" name="Picture 7"/>
          <p:cNvPicPr>
            <a:picLocks noChangeAspect="1" noChangeArrowheads="1"/>
          </p:cNvPicPr>
          <p:nvPr/>
        </p:nvPicPr>
        <p:blipFill>
          <a:blip r:embed="rId3"/>
          <a:srcRect/>
          <a:stretch>
            <a:fillRect/>
          </a:stretch>
        </p:blipFill>
        <p:spPr bwMode="auto">
          <a:xfrm>
            <a:off x="2576513" y="2566988"/>
            <a:ext cx="3810000" cy="1079500"/>
          </a:xfrm>
          <a:prstGeom prst="rect">
            <a:avLst/>
          </a:prstGeom>
          <a:noFill/>
          <a:ln w="9525">
            <a:noFill/>
            <a:miter lim="800000"/>
            <a:headEnd/>
            <a:tailEnd/>
          </a:ln>
        </p:spPr>
      </p:pic>
      <p:grpSp>
        <p:nvGrpSpPr>
          <p:cNvPr id="8" name="Group 7"/>
          <p:cNvGrpSpPr>
            <a:grpSpLocks/>
          </p:cNvGrpSpPr>
          <p:nvPr/>
        </p:nvGrpSpPr>
        <p:grpSpPr bwMode="auto">
          <a:xfrm>
            <a:off x="179388" y="5083175"/>
            <a:ext cx="8763000" cy="1016000"/>
            <a:chOff x="-6496050" y="-369332"/>
            <a:chExt cx="8763000" cy="1015663"/>
          </a:xfrm>
        </p:grpSpPr>
        <p:grpSp>
          <p:nvGrpSpPr>
            <p:cNvPr id="47111" name="Group 16"/>
            <p:cNvGrpSpPr>
              <a:grpSpLocks/>
            </p:cNvGrpSpPr>
            <p:nvPr/>
          </p:nvGrpSpPr>
          <p:grpSpPr bwMode="auto">
            <a:xfrm>
              <a:off x="-6496050" y="-369332"/>
              <a:ext cx="8763000" cy="369332"/>
              <a:chOff x="-6496050" y="-369332"/>
              <a:chExt cx="8763000" cy="369332"/>
            </a:xfrm>
          </p:grpSpPr>
          <p:grpSp>
            <p:nvGrpSpPr>
              <p:cNvPr id="47117" name="Group 14"/>
              <p:cNvGrpSpPr>
                <a:grpSpLocks/>
              </p:cNvGrpSpPr>
              <p:nvPr/>
            </p:nvGrpSpPr>
            <p:grpSpPr bwMode="auto">
              <a:xfrm>
                <a:off x="-6496050" y="-369332"/>
                <a:ext cx="8763000" cy="369332"/>
                <a:chOff x="-6496050" y="-369332"/>
                <a:chExt cx="8763000" cy="369332"/>
              </a:xfrm>
            </p:grpSpPr>
            <p:grpSp>
              <p:nvGrpSpPr>
                <p:cNvPr id="47119" name="Group 13"/>
                <p:cNvGrpSpPr>
                  <a:grpSpLocks/>
                </p:cNvGrpSpPr>
                <p:nvPr/>
              </p:nvGrpSpPr>
              <p:grpSpPr bwMode="auto">
                <a:xfrm>
                  <a:off x="-6496050" y="-369332"/>
                  <a:ext cx="8763000" cy="369332"/>
                  <a:chOff x="-6076950" y="3333750"/>
                  <a:chExt cx="8763000" cy="369332"/>
                </a:xfrm>
              </p:grpSpPr>
              <p:sp>
                <p:nvSpPr>
                  <p:cNvPr id="47121" name="TextBox 20"/>
                  <p:cNvSpPr txBox="1">
                    <a:spLocks noChangeArrowheads="1"/>
                  </p:cNvSpPr>
                  <p:nvPr/>
                </p:nvSpPr>
                <p:spPr bwMode="auto">
                  <a:xfrm>
                    <a:off x="-6076950" y="3333750"/>
                    <a:ext cx="8763000" cy="369332"/>
                  </a:xfrm>
                  <a:prstGeom prst="rect">
                    <a:avLst/>
                  </a:prstGeom>
                  <a:noFill/>
                  <a:ln w="19050">
                    <a:solidFill>
                      <a:schemeClr val="tx1"/>
                    </a:solidFill>
                    <a:miter lim="800000"/>
                    <a:headEnd/>
                    <a:tailEnd/>
                  </a:ln>
                </p:spPr>
                <p:txBody>
                  <a:bodyPr>
                    <a:spAutoFit/>
                  </a:bodyPr>
                  <a:lstStyle/>
                  <a:p>
                    <a:pPr algn="ctr"/>
                    <a:r>
                      <a:rPr lang="en-US" b="1"/>
                      <a:t>Liabilities</a:t>
                    </a:r>
                  </a:p>
                </p:txBody>
              </p:sp>
              <p:sp>
                <p:nvSpPr>
                  <p:cNvPr id="47122" name="TextBox 21"/>
                  <p:cNvSpPr txBox="1">
                    <a:spLocks noChangeArrowheads="1"/>
                  </p:cNvSpPr>
                  <p:nvPr/>
                </p:nvSpPr>
                <p:spPr bwMode="auto">
                  <a:xfrm>
                    <a:off x="-6076950" y="3333750"/>
                    <a:ext cx="2705100" cy="369332"/>
                  </a:xfrm>
                  <a:prstGeom prst="rect">
                    <a:avLst/>
                  </a:prstGeom>
                  <a:noFill/>
                  <a:ln w="19050">
                    <a:solidFill>
                      <a:schemeClr val="tx1"/>
                    </a:solidFill>
                    <a:miter lim="800000"/>
                    <a:headEnd/>
                    <a:tailEnd/>
                  </a:ln>
                </p:spPr>
                <p:txBody>
                  <a:bodyPr>
                    <a:spAutoFit/>
                  </a:bodyPr>
                  <a:lstStyle/>
                  <a:p>
                    <a:pPr algn="ctr"/>
                    <a:r>
                      <a:rPr lang="en-US" b="1"/>
                      <a:t>Assets</a:t>
                    </a:r>
                  </a:p>
                </p:txBody>
              </p:sp>
              <p:sp>
                <p:nvSpPr>
                  <p:cNvPr id="47123" name="TextBox 8"/>
                  <p:cNvSpPr txBox="1">
                    <a:spLocks noChangeArrowheads="1"/>
                  </p:cNvSpPr>
                  <p:nvPr/>
                </p:nvSpPr>
                <p:spPr bwMode="auto">
                  <a:xfrm>
                    <a:off x="-3371850" y="3333750"/>
                    <a:ext cx="342900" cy="369332"/>
                  </a:xfrm>
                  <a:prstGeom prst="rect">
                    <a:avLst/>
                  </a:prstGeom>
                  <a:noFill/>
                  <a:ln w="19050">
                    <a:solidFill>
                      <a:schemeClr val="tx1"/>
                    </a:solidFill>
                    <a:miter lim="800000"/>
                    <a:headEnd/>
                    <a:tailEnd/>
                  </a:ln>
                </p:spPr>
                <p:txBody>
                  <a:bodyPr>
                    <a:spAutoFit/>
                  </a:bodyPr>
                  <a:lstStyle/>
                  <a:p>
                    <a:pPr algn="ctr"/>
                    <a:r>
                      <a:rPr lang="en-US" b="1"/>
                      <a:t>=</a:t>
                    </a:r>
                  </a:p>
                </p:txBody>
              </p:sp>
            </p:grpSp>
            <p:sp>
              <p:nvSpPr>
                <p:cNvPr id="47120" name="TextBox 19"/>
                <p:cNvSpPr txBox="1">
                  <a:spLocks noChangeArrowheads="1"/>
                </p:cNvSpPr>
                <p:nvPr/>
              </p:nvSpPr>
              <p:spPr bwMode="auto">
                <a:xfrm>
                  <a:off x="-457200" y="-369332"/>
                  <a:ext cx="2724150" cy="369332"/>
                </a:xfrm>
                <a:prstGeom prst="rect">
                  <a:avLst/>
                </a:prstGeom>
                <a:noFill/>
                <a:ln w="19050">
                  <a:solidFill>
                    <a:schemeClr val="tx1"/>
                  </a:solidFill>
                  <a:miter lim="800000"/>
                  <a:headEnd/>
                  <a:tailEnd/>
                </a:ln>
              </p:spPr>
              <p:txBody>
                <a:bodyPr>
                  <a:spAutoFit/>
                </a:bodyPr>
                <a:lstStyle/>
                <a:p>
                  <a:pPr algn="ctr"/>
                  <a:r>
                    <a:rPr lang="en-US" b="1"/>
                    <a:t>Stockholders’ Equity</a:t>
                  </a:r>
                </a:p>
              </p:txBody>
            </p:sp>
          </p:grpSp>
          <p:sp>
            <p:nvSpPr>
              <p:cNvPr id="47118" name="TextBox 17"/>
              <p:cNvSpPr txBox="1">
                <a:spLocks noChangeArrowheads="1"/>
              </p:cNvSpPr>
              <p:nvPr/>
            </p:nvSpPr>
            <p:spPr bwMode="auto">
              <a:xfrm>
                <a:off x="-781050" y="-369332"/>
                <a:ext cx="323850" cy="369332"/>
              </a:xfrm>
              <a:prstGeom prst="rect">
                <a:avLst/>
              </a:prstGeom>
              <a:noFill/>
              <a:ln w="19050">
                <a:solidFill>
                  <a:schemeClr val="tx1"/>
                </a:solidFill>
                <a:miter lim="800000"/>
                <a:headEnd/>
                <a:tailEnd/>
              </a:ln>
            </p:spPr>
            <p:txBody>
              <a:bodyPr>
                <a:spAutoFit/>
              </a:bodyPr>
              <a:lstStyle/>
              <a:p>
                <a:pPr algn="ctr"/>
                <a:r>
                  <a:rPr lang="en-US" b="1"/>
                  <a:t>+</a:t>
                </a:r>
              </a:p>
            </p:txBody>
          </p:sp>
        </p:grpSp>
        <p:grpSp>
          <p:nvGrpSpPr>
            <p:cNvPr id="47112" name="Group 22"/>
            <p:cNvGrpSpPr>
              <a:grpSpLocks/>
            </p:cNvGrpSpPr>
            <p:nvPr/>
          </p:nvGrpSpPr>
          <p:grpSpPr bwMode="auto">
            <a:xfrm>
              <a:off x="-6496050" y="0"/>
              <a:ext cx="8763000" cy="646331"/>
              <a:chOff x="-6496050" y="0"/>
              <a:chExt cx="8763000" cy="646331"/>
            </a:xfrm>
          </p:grpSpPr>
          <p:sp>
            <p:nvSpPr>
              <p:cNvPr id="47113" name="TextBox 12"/>
              <p:cNvSpPr txBox="1">
                <a:spLocks noChangeArrowheads="1"/>
              </p:cNvSpPr>
              <p:nvPr/>
            </p:nvSpPr>
            <p:spPr bwMode="auto">
              <a:xfrm>
                <a:off x="-6496050" y="0"/>
                <a:ext cx="8763000" cy="646331"/>
              </a:xfrm>
              <a:prstGeom prst="rect">
                <a:avLst/>
              </a:prstGeom>
              <a:noFill/>
              <a:ln w="19050">
                <a:solidFill>
                  <a:schemeClr val="tx1"/>
                </a:solidFill>
                <a:miter lim="800000"/>
                <a:headEnd/>
                <a:tailEnd/>
              </a:ln>
            </p:spPr>
            <p:txBody>
              <a:bodyPr>
                <a:spAutoFit/>
              </a:bodyPr>
              <a:lstStyle/>
              <a:p>
                <a:endParaRPr lang="en-US"/>
              </a:p>
              <a:p>
                <a:endParaRPr lang="en-US"/>
              </a:p>
            </p:txBody>
          </p:sp>
          <p:sp>
            <p:nvSpPr>
              <p:cNvPr id="47114" name="TextBox 13"/>
              <p:cNvSpPr txBox="1">
                <a:spLocks noChangeArrowheads="1"/>
              </p:cNvSpPr>
              <p:nvPr/>
            </p:nvSpPr>
            <p:spPr bwMode="auto">
              <a:xfrm>
                <a:off x="-6496050" y="0"/>
                <a:ext cx="2705100" cy="646331"/>
              </a:xfrm>
              <a:prstGeom prst="rect">
                <a:avLst/>
              </a:prstGeom>
              <a:noFill/>
              <a:ln w="19050">
                <a:solidFill>
                  <a:schemeClr val="tx1"/>
                </a:solidFill>
                <a:miter lim="800000"/>
                <a:headEnd/>
                <a:tailEnd/>
              </a:ln>
            </p:spPr>
            <p:txBody>
              <a:bodyPr>
                <a:spAutoFit/>
              </a:bodyPr>
              <a:lstStyle/>
              <a:p>
                <a:r>
                  <a:rPr lang="en-US"/>
                  <a:t>(c) Cash   +$20,000</a:t>
                </a:r>
              </a:p>
              <a:p>
                <a:endParaRPr lang="en-US"/>
              </a:p>
            </p:txBody>
          </p:sp>
          <p:sp>
            <p:nvSpPr>
              <p:cNvPr id="47115" name="TextBox 14"/>
              <p:cNvSpPr txBox="1">
                <a:spLocks noChangeArrowheads="1"/>
              </p:cNvSpPr>
              <p:nvPr/>
            </p:nvSpPr>
            <p:spPr bwMode="auto">
              <a:xfrm>
                <a:off x="-3448050" y="0"/>
                <a:ext cx="2667000" cy="646331"/>
              </a:xfrm>
              <a:prstGeom prst="rect">
                <a:avLst/>
              </a:prstGeom>
              <a:noFill/>
              <a:ln w="19050">
                <a:solidFill>
                  <a:schemeClr val="tx1"/>
                </a:solidFill>
                <a:miter lim="800000"/>
                <a:headEnd/>
                <a:tailEnd/>
              </a:ln>
            </p:spPr>
            <p:txBody>
              <a:bodyPr>
                <a:spAutoFit/>
              </a:bodyPr>
              <a:lstStyle/>
              <a:p>
                <a:r>
                  <a:rPr lang="en-US"/>
                  <a:t>Note Payable  +$20,000</a:t>
                </a:r>
              </a:p>
              <a:p>
                <a:endParaRPr lang="en-US"/>
              </a:p>
            </p:txBody>
          </p:sp>
          <p:sp>
            <p:nvSpPr>
              <p:cNvPr id="47116" name="TextBox 15"/>
              <p:cNvSpPr txBox="1">
                <a:spLocks noChangeArrowheads="1"/>
              </p:cNvSpPr>
              <p:nvPr/>
            </p:nvSpPr>
            <p:spPr bwMode="auto">
              <a:xfrm>
                <a:off x="-457200" y="0"/>
                <a:ext cx="2724150" cy="646331"/>
              </a:xfrm>
              <a:prstGeom prst="rect">
                <a:avLst/>
              </a:prstGeom>
              <a:noFill/>
              <a:ln w="19050">
                <a:solidFill>
                  <a:schemeClr val="tx1"/>
                </a:solidFill>
                <a:miter lim="800000"/>
                <a:headEnd/>
                <a:tailEnd/>
              </a:ln>
            </p:spPr>
            <p:txBody>
              <a:bodyPr>
                <a:spAutoFit/>
              </a:bodyPr>
              <a:lstStyle/>
              <a:p>
                <a:endParaRPr lang="en-US"/>
              </a:p>
              <a:p>
                <a:endParaRPr lang="en-US"/>
              </a:p>
            </p:txBody>
          </p:sp>
        </p:grpSp>
      </p:gr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0-#ppt_w/2"/>
                                          </p:val>
                                        </p:tav>
                                        <p:tav tm="100000">
                                          <p:val>
                                            <p:strVal val="#ppt_x"/>
                                          </p:val>
                                        </p:tav>
                                      </p:tavLst>
                                    </p:anim>
                                    <p:anim calcmode="lin" valueType="num">
                                      <p:cBhvr additive="base">
                                        <p:cTn id="8"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8" presetClass="entr" presetSubtype="6"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strips(downRight)">
                                      <p:cBhvr>
                                        <p:cTn id="1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ChangeArrowheads="1"/>
          </p:cNvSpPr>
          <p:nvPr>
            <p:ph type="title"/>
          </p:nvPr>
        </p:nvSpPr>
        <p:spPr/>
        <p:txBody>
          <a:bodyPr/>
          <a:lstStyle/>
          <a:p>
            <a:r>
              <a:rPr lang="en-US" smtClean="0">
                <a:cs typeface="Arial" charset="0"/>
              </a:rPr>
              <a:t>Step 1: Analyze Transactions</a:t>
            </a:r>
          </a:p>
        </p:txBody>
      </p:sp>
      <p:sp>
        <p:nvSpPr>
          <p:cNvPr id="49154" name="Text Box 3"/>
          <p:cNvSpPr txBox="1">
            <a:spLocks noChangeArrowheads="1"/>
          </p:cNvSpPr>
          <p:nvPr/>
        </p:nvSpPr>
        <p:spPr bwMode="auto">
          <a:xfrm>
            <a:off x="2286000" y="1295400"/>
            <a:ext cx="4495800" cy="461963"/>
          </a:xfrm>
          <a:prstGeom prst="rect">
            <a:avLst/>
          </a:prstGeom>
          <a:solidFill>
            <a:srgbClr val="C00000"/>
          </a:solidFill>
          <a:ln w="9525">
            <a:solidFill>
              <a:schemeClr val="tx1"/>
            </a:solidFill>
            <a:miter lim="800000"/>
            <a:headEnd/>
            <a:tailEnd/>
          </a:ln>
        </p:spPr>
        <p:txBody>
          <a:bodyPr>
            <a:spAutoFit/>
          </a:bodyPr>
          <a:lstStyle/>
          <a:p>
            <a:pPr algn="ctr">
              <a:spcBef>
                <a:spcPct val="50000"/>
              </a:spcBef>
            </a:pPr>
            <a:r>
              <a:rPr lang="en-US" sz="2400" b="1">
                <a:solidFill>
                  <a:schemeClr val="bg1"/>
                </a:solidFill>
              </a:rPr>
              <a:t>(d) Investment in Equipment.</a:t>
            </a:r>
          </a:p>
        </p:txBody>
      </p:sp>
      <p:sp>
        <p:nvSpPr>
          <p:cNvPr id="9" name="Text Box 4"/>
          <p:cNvSpPr txBox="1">
            <a:spLocks noChangeArrowheads="1"/>
          </p:cNvSpPr>
          <p:nvPr/>
        </p:nvSpPr>
        <p:spPr bwMode="auto">
          <a:xfrm>
            <a:off x="1143000" y="3840163"/>
            <a:ext cx="6858000" cy="1092200"/>
          </a:xfrm>
          <a:prstGeom prst="rect">
            <a:avLst/>
          </a:prstGeom>
          <a:solidFill>
            <a:srgbClr val="0070C0"/>
          </a:solidFill>
          <a:ln w="9525">
            <a:solidFill>
              <a:schemeClr val="tx1"/>
            </a:solidFill>
            <a:miter lim="800000"/>
            <a:headEnd/>
            <a:tailEnd/>
          </a:ln>
        </p:spPr>
        <p:txBody>
          <a:bodyPr>
            <a:spAutoFit/>
          </a:bodyPr>
          <a:lstStyle/>
          <a:p>
            <a:pPr marL="342900" indent="-342900">
              <a:spcBef>
                <a:spcPct val="50000"/>
              </a:spcBef>
              <a:buClr>
                <a:srgbClr val="FFFF00"/>
              </a:buClr>
              <a:buFontTx/>
              <a:buAutoNum type="arabicPeriod"/>
            </a:pPr>
            <a:r>
              <a:rPr lang="en-US" b="1">
                <a:solidFill>
                  <a:schemeClr val="bg1"/>
                </a:solidFill>
              </a:rPr>
              <a:t>Pizza Aroma receives $18,000 in equipment (pizza ovens).</a:t>
            </a:r>
          </a:p>
          <a:p>
            <a:pPr marL="342900" indent="-342900">
              <a:spcBef>
                <a:spcPct val="50000"/>
              </a:spcBef>
              <a:buClr>
                <a:srgbClr val="FFFF00"/>
              </a:buClr>
              <a:buFontTx/>
              <a:buAutoNum type="arabicPeriod"/>
            </a:pPr>
            <a:r>
              <a:rPr lang="en-US" b="1">
                <a:solidFill>
                  <a:schemeClr val="bg1"/>
                </a:solidFill>
              </a:rPr>
              <a:t>Pizza Aroma gives a Cash of $16,000 and Accounts Payable of $2,000</a:t>
            </a:r>
            <a:r>
              <a:rPr lang="en-US" sz="2000" b="1">
                <a:solidFill>
                  <a:schemeClr val="bg1"/>
                </a:solidFill>
              </a:rPr>
              <a:t>.</a:t>
            </a:r>
            <a:endParaRPr lang="en-US" b="1">
              <a:solidFill>
                <a:schemeClr val="bg1"/>
              </a:solidFill>
            </a:endParaRPr>
          </a:p>
        </p:txBody>
      </p:sp>
      <p:sp>
        <p:nvSpPr>
          <p:cNvPr id="49156" name="TextBox 10"/>
          <p:cNvSpPr txBox="1">
            <a:spLocks noChangeArrowheads="1"/>
          </p:cNvSpPr>
          <p:nvPr/>
        </p:nvSpPr>
        <p:spPr bwMode="auto">
          <a:xfrm>
            <a:off x="522288" y="1862138"/>
            <a:ext cx="8054975" cy="922337"/>
          </a:xfrm>
          <a:prstGeom prst="rect">
            <a:avLst/>
          </a:prstGeom>
          <a:noFill/>
          <a:ln w="9525">
            <a:noFill/>
            <a:miter lim="800000"/>
            <a:headEnd/>
            <a:tailEnd/>
          </a:ln>
        </p:spPr>
        <p:txBody>
          <a:bodyPr>
            <a:spAutoFit/>
          </a:bodyPr>
          <a:lstStyle/>
          <a:p>
            <a:pPr algn="ctr"/>
            <a:r>
              <a:rPr lang="en-US"/>
              <a:t>Pizza Aroma purchases $18,000 in pizza ovens and other restaurant equipment, paying $16,000 in cash and giving an informal promise to pay $2,000 at the end of the month.</a:t>
            </a:r>
          </a:p>
        </p:txBody>
      </p:sp>
      <p:pic>
        <p:nvPicPr>
          <p:cNvPr id="49157" name="Picture 7"/>
          <p:cNvPicPr>
            <a:picLocks noChangeAspect="1" noChangeArrowheads="1"/>
          </p:cNvPicPr>
          <p:nvPr/>
        </p:nvPicPr>
        <p:blipFill>
          <a:blip r:embed="rId3"/>
          <a:srcRect/>
          <a:stretch>
            <a:fillRect/>
          </a:stretch>
        </p:blipFill>
        <p:spPr bwMode="auto">
          <a:xfrm>
            <a:off x="2662238" y="2867025"/>
            <a:ext cx="654050" cy="638175"/>
          </a:xfrm>
          <a:prstGeom prst="rect">
            <a:avLst/>
          </a:prstGeom>
          <a:noFill/>
          <a:ln w="9525">
            <a:noFill/>
            <a:miter lim="800000"/>
            <a:headEnd/>
            <a:tailEnd/>
          </a:ln>
        </p:spPr>
      </p:pic>
      <p:pic>
        <p:nvPicPr>
          <p:cNvPr id="49158" name="Picture 8"/>
          <p:cNvPicPr>
            <a:picLocks noChangeAspect="1" noChangeArrowheads="1"/>
          </p:cNvPicPr>
          <p:nvPr/>
        </p:nvPicPr>
        <p:blipFill>
          <a:blip r:embed="rId4"/>
          <a:srcRect/>
          <a:stretch>
            <a:fillRect/>
          </a:stretch>
        </p:blipFill>
        <p:spPr bwMode="auto">
          <a:xfrm>
            <a:off x="3462338" y="2857500"/>
            <a:ext cx="3346450" cy="936625"/>
          </a:xfrm>
          <a:prstGeom prst="rect">
            <a:avLst/>
          </a:prstGeom>
          <a:noFill/>
          <a:ln w="9525">
            <a:noFill/>
            <a:miter lim="800000"/>
            <a:headEnd/>
            <a:tailEnd/>
          </a:ln>
        </p:spPr>
      </p:pic>
      <p:grpSp>
        <p:nvGrpSpPr>
          <p:cNvPr id="11" name="Group 10"/>
          <p:cNvGrpSpPr>
            <a:grpSpLocks/>
          </p:cNvGrpSpPr>
          <p:nvPr/>
        </p:nvGrpSpPr>
        <p:grpSpPr bwMode="auto">
          <a:xfrm>
            <a:off x="142875" y="5192713"/>
            <a:ext cx="8763000" cy="1016000"/>
            <a:chOff x="-6496050" y="-369332"/>
            <a:chExt cx="8763000" cy="1015663"/>
          </a:xfrm>
        </p:grpSpPr>
        <p:grpSp>
          <p:nvGrpSpPr>
            <p:cNvPr id="49160" name="Group 16"/>
            <p:cNvGrpSpPr>
              <a:grpSpLocks/>
            </p:cNvGrpSpPr>
            <p:nvPr/>
          </p:nvGrpSpPr>
          <p:grpSpPr bwMode="auto">
            <a:xfrm>
              <a:off x="-6496050" y="-369332"/>
              <a:ext cx="8763000" cy="369332"/>
              <a:chOff x="-6496050" y="-369332"/>
              <a:chExt cx="8763000" cy="369332"/>
            </a:xfrm>
          </p:grpSpPr>
          <p:grpSp>
            <p:nvGrpSpPr>
              <p:cNvPr id="49166" name="Group 14"/>
              <p:cNvGrpSpPr>
                <a:grpSpLocks/>
              </p:cNvGrpSpPr>
              <p:nvPr/>
            </p:nvGrpSpPr>
            <p:grpSpPr bwMode="auto">
              <a:xfrm>
                <a:off x="-6496050" y="-369332"/>
                <a:ext cx="8763000" cy="369332"/>
                <a:chOff x="-6496050" y="-369332"/>
                <a:chExt cx="8763000" cy="369332"/>
              </a:xfrm>
            </p:grpSpPr>
            <p:grpSp>
              <p:nvGrpSpPr>
                <p:cNvPr id="49168" name="Group 13"/>
                <p:cNvGrpSpPr>
                  <a:grpSpLocks/>
                </p:cNvGrpSpPr>
                <p:nvPr/>
              </p:nvGrpSpPr>
              <p:grpSpPr bwMode="auto">
                <a:xfrm>
                  <a:off x="-6496050" y="-369332"/>
                  <a:ext cx="8763000" cy="369332"/>
                  <a:chOff x="-6076950" y="3333750"/>
                  <a:chExt cx="8763000" cy="369332"/>
                </a:xfrm>
              </p:grpSpPr>
              <p:sp>
                <p:nvSpPr>
                  <p:cNvPr id="49170" name="TextBox 21"/>
                  <p:cNvSpPr txBox="1">
                    <a:spLocks noChangeArrowheads="1"/>
                  </p:cNvSpPr>
                  <p:nvPr/>
                </p:nvSpPr>
                <p:spPr bwMode="auto">
                  <a:xfrm>
                    <a:off x="-6076950" y="3333750"/>
                    <a:ext cx="8763000" cy="369332"/>
                  </a:xfrm>
                  <a:prstGeom prst="rect">
                    <a:avLst/>
                  </a:prstGeom>
                  <a:noFill/>
                  <a:ln w="19050">
                    <a:solidFill>
                      <a:schemeClr val="tx1"/>
                    </a:solidFill>
                    <a:miter lim="800000"/>
                    <a:headEnd/>
                    <a:tailEnd/>
                  </a:ln>
                </p:spPr>
                <p:txBody>
                  <a:bodyPr>
                    <a:spAutoFit/>
                  </a:bodyPr>
                  <a:lstStyle/>
                  <a:p>
                    <a:pPr algn="ctr"/>
                    <a:r>
                      <a:rPr lang="en-US" b="1"/>
                      <a:t>Liabilities</a:t>
                    </a:r>
                  </a:p>
                </p:txBody>
              </p:sp>
              <p:sp>
                <p:nvSpPr>
                  <p:cNvPr id="49171" name="TextBox 22"/>
                  <p:cNvSpPr txBox="1">
                    <a:spLocks noChangeArrowheads="1"/>
                  </p:cNvSpPr>
                  <p:nvPr/>
                </p:nvSpPr>
                <p:spPr bwMode="auto">
                  <a:xfrm>
                    <a:off x="-6076950" y="3333750"/>
                    <a:ext cx="2705100" cy="369332"/>
                  </a:xfrm>
                  <a:prstGeom prst="rect">
                    <a:avLst/>
                  </a:prstGeom>
                  <a:noFill/>
                  <a:ln w="19050">
                    <a:solidFill>
                      <a:schemeClr val="tx1"/>
                    </a:solidFill>
                    <a:miter lim="800000"/>
                    <a:headEnd/>
                    <a:tailEnd/>
                  </a:ln>
                </p:spPr>
                <p:txBody>
                  <a:bodyPr>
                    <a:spAutoFit/>
                  </a:bodyPr>
                  <a:lstStyle/>
                  <a:p>
                    <a:pPr algn="ctr"/>
                    <a:r>
                      <a:rPr lang="en-US" b="1"/>
                      <a:t>Assets</a:t>
                    </a:r>
                  </a:p>
                </p:txBody>
              </p:sp>
              <p:sp>
                <p:nvSpPr>
                  <p:cNvPr id="49172" name="TextBox 8"/>
                  <p:cNvSpPr txBox="1">
                    <a:spLocks noChangeArrowheads="1"/>
                  </p:cNvSpPr>
                  <p:nvPr/>
                </p:nvSpPr>
                <p:spPr bwMode="auto">
                  <a:xfrm>
                    <a:off x="-3371850" y="3333750"/>
                    <a:ext cx="342900" cy="369332"/>
                  </a:xfrm>
                  <a:prstGeom prst="rect">
                    <a:avLst/>
                  </a:prstGeom>
                  <a:noFill/>
                  <a:ln w="19050">
                    <a:solidFill>
                      <a:schemeClr val="tx1"/>
                    </a:solidFill>
                    <a:miter lim="800000"/>
                    <a:headEnd/>
                    <a:tailEnd/>
                  </a:ln>
                </p:spPr>
                <p:txBody>
                  <a:bodyPr>
                    <a:spAutoFit/>
                  </a:bodyPr>
                  <a:lstStyle/>
                  <a:p>
                    <a:pPr algn="ctr"/>
                    <a:r>
                      <a:rPr lang="en-US" b="1"/>
                      <a:t>=</a:t>
                    </a:r>
                  </a:p>
                </p:txBody>
              </p:sp>
            </p:grpSp>
            <p:sp>
              <p:nvSpPr>
                <p:cNvPr id="49169" name="TextBox 20"/>
                <p:cNvSpPr txBox="1">
                  <a:spLocks noChangeArrowheads="1"/>
                </p:cNvSpPr>
                <p:nvPr/>
              </p:nvSpPr>
              <p:spPr bwMode="auto">
                <a:xfrm>
                  <a:off x="-457200" y="-369332"/>
                  <a:ext cx="2724150" cy="369332"/>
                </a:xfrm>
                <a:prstGeom prst="rect">
                  <a:avLst/>
                </a:prstGeom>
                <a:noFill/>
                <a:ln w="19050">
                  <a:solidFill>
                    <a:schemeClr val="tx1"/>
                  </a:solidFill>
                  <a:miter lim="800000"/>
                  <a:headEnd/>
                  <a:tailEnd/>
                </a:ln>
              </p:spPr>
              <p:txBody>
                <a:bodyPr>
                  <a:spAutoFit/>
                </a:bodyPr>
                <a:lstStyle/>
                <a:p>
                  <a:pPr algn="ctr"/>
                  <a:r>
                    <a:rPr lang="en-US" b="1"/>
                    <a:t>Stockholders’ Equity</a:t>
                  </a:r>
                </a:p>
              </p:txBody>
            </p:sp>
          </p:grpSp>
          <p:sp>
            <p:nvSpPr>
              <p:cNvPr id="49167" name="TextBox 18"/>
              <p:cNvSpPr txBox="1">
                <a:spLocks noChangeArrowheads="1"/>
              </p:cNvSpPr>
              <p:nvPr/>
            </p:nvSpPr>
            <p:spPr bwMode="auto">
              <a:xfrm>
                <a:off x="-781050" y="-369332"/>
                <a:ext cx="323850" cy="369332"/>
              </a:xfrm>
              <a:prstGeom prst="rect">
                <a:avLst/>
              </a:prstGeom>
              <a:noFill/>
              <a:ln w="19050">
                <a:solidFill>
                  <a:schemeClr val="tx1"/>
                </a:solidFill>
                <a:miter lim="800000"/>
                <a:headEnd/>
                <a:tailEnd/>
              </a:ln>
            </p:spPr>
            <p:txBody>
              <a:bodyPr>
                <a:spAutoFit/>
              </a:bodyPr>
              <a:lstStyle/>
              <a:p>
                <a:pPr algn="ctr"/>
                <a:r>
                  <a:rPr lang="en-US" b="1"/>
                  <a:t>+</a:t>
                </a:r>
              </a:p>
            </p:txBody>
          </p:sp>
        </p:grpSp>
        <p:grpSp>
          <p:nvGrpSpPr>
            <p:cNvPr id="49161" name="Group 22"/>
            <p:cNvGrpSpPr>
              <a:grpSpLocks/>
            </p:cNvGrpSpPr>
            <p:nvPr/>
          </p:nvGrpSpPr>
          <p:grpSpPr bwMode="auto">
            <a:xfrm>
              <a:off x="-6496050" y="0"/>
              <a:ext cx="8763000" cy="646331"/>
              <a:chOff x="-6496050" y="0"/>
              <a:chExt cx="8763000" cy="646331"/>
            </a:xfrm>
          </p:grpSpPr>
          <p:sp>
            <p:nvSpPr>
              <p:cNvPr id="49162" name="TextBox 13"/>
              <p:cNvSpPr txBox="1">
                <a:spLocks noChangeArrowheads="1"/>
              </p:cNvSpPr>
              <p:nvPr/>
            </p:nvSpPr>
            <p:spPr bwMode="auto">
              <a:xfrm>
                <a:off x="-6496050" y="0"/>
                <a:ext cx="8763000" cy="646331"/>
              </a:xfrm>
              <a:prstGeom prst="rect">
                <a:avLst/>
              </a:prstGeom>
              <a:noFill/>
              <a:ln w="19050">
                <a:solidFill>
                  <a:schemeClr val="tx1"/>
                </a:solidFill>
                <a:miter lim="800000"/>
                <a:headEnd/>
                <a:tailEnd/>
              </a:ln>
            </p:spPr>
            <p:txBody>
              <a:bodyPr>
                <a:spAutoFit/>
              </a:bodyPr>
              <a:lstStyle/>
              <a:p>
                <a:endParaRPr lang="en-US"/>
              </a:p>
              <a:p>
                <a:endParaRPr lang="en-US"/>
              </a:p>
            </p:txBody>
          </p:sp>
          <p:sp>
            <p:nvSpPr>
              <p:cNvPr id="49163" name="TextBox 14"/>
              <p:cNvSpPr txBox="1">
                <a:spLocks noChangeArrowheads="1"/>
              </p:cNvSpPr>
              <p:nvPr/>
            </p:nvSpPr>
            <p:spPr bwMode="auto">
              <a:xfrm>
                <a:off x="-6496050" y="0"/>
                <a:ext cx="2705100" cy="646331"/>
              </a:xfrm>
              <a:prstGeom prst="rect">
                <a:avLst/>
              </a:prstGeom>
              <a:noFill/>
              <a:ln w="19050">
                <a:solidFill>
                  <a:schemeClr val="tx1"/>
                </a:solidFill>
                <a:miter lim="800000"/>
                <a:headEnd/>
                <a:tailEnd/>
              </a:ln>
            </p:spPr>
            <p:txBody>
              <a:bodyPr>
                <a:spAutoFit/>
              </a:bodyPr>
              <a:lstStyle/>
              <a:p>
                <a:r>
                  <a:rPr lang="en-US"/>
                  <a:t>(d) Cash   -$16,000</a:t>
                </a:r>
              </a:p>
              <a:p>
                <a:r>
                  <a:rPr lang="en-US"/>
                  <a:t>     Equipment  +$18,000</a:t>
                </a:r>
              </a:p>
            </p:txBody>
          </p:sp>
          <p:sp>
            <p:nvSpPr>
              <p:cNvPr id="49164" name="TextBox 15"/>
              <p:cNvSpPr txBox="1">
                <a:spLocks noChangeArrowheads="1"/>
              </p:cNvSpPr>
              <p:nvPr/>
            </p:nvSpPr>
            <p:spPr bwMode="auto">
              <a:xfrm>
                <a:off x="-3448050" y="0"/>
                <a:ext cx="2667000" cy="646331"/>
              </a:xfrm>
              <a:prstGeom prst="rect">
                <a:avLst/>
              </a:prstGeom>
              <a:noFill/>
              <a:ln w="19050">
                <a:solidFill>
                  <a:schemeClr val="tx1"/>
                </a:solidFill>
                <a:miter lim="800000"/>
                <a:headEnd/>
                <a:tailEnd/>
              </a:ln>
            </p:spPr>
            <p:txBody>
              <a:bodyPr>
                <a:spAutoFit/>
              </a:bodyPr>
              <a:lstStyle/>
              <a:p>
                <a:r>
                  <a:rPr lang="en-US"/>
                  <a:t>Accounts</a:t>
                </a:r>
              </a:p>
              <a:p>
                <a:r>
                  <a:rPr lang="en-US"/>
                  <a:t>Payable   +$2,000</a:t>
                </a:r>
              </a:p>
            </p:txBody>
          </p:sp>
          <p:sp>
            <p:nvSpPr>
              <p:cNvPr id="49165" name="TextBox 16"/>
              <p:cNvSpPr txBox="1">
                <a:spLocks noChangeArrowheads="1"/>
              </p:cNvSpPr>
              <p:nvPr/>
            </p:nvSpPr>
            <p:spPr bwMode="auto">
              <a:xfrm>
                <a:off x="-457200" y="0"/>
                <a:ext cx="2724150" cy="646331"/>
              </a:xfrm>
              <a:prstGeom prst="rect">
                <a:avLst/>
              </a:prstGeom>
              <a:noFill/>
              <a:ln w="19050">
                <a:solidFill>
                  <a:schemeClr val="tx1"/>
                </a:solidFill>
                <a:miter lim="800000"/>
                <a:headEnd/>
                <a:tailEnd/>
              </a:ln>
            </p:spPr>
            <p:txBody>
              <a:bodyPr>
                <a:spAutoFit/>
              </a:bodyPr>
              <a:lstStyle/>
              <a:p>
                <a:endParaRPr lang="en-US"/>
              </a:p>
              <a:p>
                <a:endParaRPr lang="en-US"/>
              </a:p>
            </p:txBody>
          </p:sp>
        </p:grpSp>
      </p:gr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0-#ppt_w/2"/>
                                          </p:val>
                                        </p:tav>
                                        <p:tav tm="100000">
                                          <p:val>
                                            <p:strVal val="#ppt_x"/>
                                          </p:val>
                                        </p:tav>
                                      </p:tavLst>
                                    </p:anim>
                                    <p:anim calcmode="lin" valueType="num">
                                      <p:cBhvr additive="base">
                                        <p:cTn id="8"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8" presetClass="entr" presetSubtype="6"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strips(downRight)">
                                      <p:cBhvr>
                                        <p:cTn id="1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p:txBody>
          <a:bodyPr/>
          <a:lstStyle/>
          <a:p>
            <a:r>
              <a:rPr lang="en-US" smtClean="0">
                <a:cs typeface="Arial" charset="0"/>
              </a:rPr>
              <a:t>Step 1: Analyze Transactions</a:t>
            </a:r>
          </a:p>
        </p:txBody>
      </p:sp>
      <p:sp>
        <p:nvSpPr>
          <p:cNvPr id="51202" name="Text Box 3"/>
          <p:cNvSpPr txBox="1">
            <a:spLocks noChangeArrowheads="1"/>
          </p:cNvSpPr>
          <p:nvPr/>
        </p:nvSpPr>
        <p:spPr bwMode="auto">
          <a:xfrm>
            <a:off x="2286000" y="1295400"/>
            <a:ext cx="4495800" cy="461963"/>
          </a:xfrm>
          <a:prstGeom prst="rect">
            <a:avLst/>
          </a:prstGeom>
          <a:solidFill>
            <a:srgbClr val="C00000"/>
          </a:solidFill>
          <a:ln w="9525">
            <a:solidFill>
              <a:schemeClr val="tx1"/>
            </a:solidFill>
            <a:miter lim="800000"/>
            <a:headEnd/>
            <a:tailEnd/>
          </a:ln>
        </p:spPr>
        <p:txBody>
          <a:bodyPr>
            <a:spAutoFit/>
          </a:bodyPr>
          <a:lstStyle/>
          <a:p>
            <a:pPr algn="ctr">
              <a:spcBef>
                <a:spcPct val="50000"/>
              </a:spcBef>
            </a:pPr>
            <a:r>
              <a:rPr lang="en-US" sz="2400" b="1">
                <a:solidFill>
                  <a:schemeClr val="bg1"/>
                </a:solidFill>
              </a:rPr>
              <a:t>(e) Order Cookware.</a:t>
            </a:r>
          </a:p>
        </p:txBody>
      </p:sp>
      <p:sp>
        <p:nvSpPr>
          <p:cNvPr id="9" name="Text Box 4"/>
          <p:cNvSpPr txBox="1">
            <a:spLocks noChangeArrowheads="1"/>
          </p:cNvSpPr>
          <p:nvPr/>
        </p:nvSpPr>
        <p:spPr bwMode="auto">
          <a:xfrm>
            <a:off x="1143000" y="2925763"/>
            <a:ext cx="6858000" cy="923925"/>
          </a:xfrm>
          <a:prstGeom prst="rect">
            <a:avLst/>
          </a:prstGeom>
          <a:solidFill>
            <a:srgbClr val="0070C0"/>
          </a:solidFill>
          <a:ln w="9525">
            <a:solidFill>
              <a:schemeClr val="tx1"/>
            </a:solidFill>
            <a:miter lim="800000"/>
            <a:headEnd/>
            <a:tailEnd/>
          </a:ln>
        </p:spPr>
        <p:txBody>
          <a:bodyPr>
            <a:spAutoFit/>
          </a:bodyPr>
          <a:lstStyle/>
          <a:p>
            <a:pPr marL="342900" indent="-342900">
              <a:buClr>
                <a:srgbClr val="FFFF00"/>
              </a:buClr>
              <a:buFontTx/>
              <a:buAutoNum type="arabicPeriod"/>
              <a:defRPr/>
            </a:pPr>
            <a:r>
              <a:rPr lang="en-US" b="1" dirty="0">
                <a:solidFill>
                  <a:schemeClr val="bg1"/>
                </a:solidFill>
              </a:rPr>
              <a:t>An exchange of only promises is not a transaction.</a:t>
            </a:r>
          </a:p>
          <a:p>
            <a:pPr marL="342900" indent="-342900">
              <a:defRPr/>
            </a:pPr>
            <a:endParaRPr lang="en-US" b="1" dirty="0">
              <a:solidFill>
                <a:schemeClr val="bg1"/>
              </a:solidFill>
            </a:endParaRPr>
          </a:p>
          <a:p>
            <a:pPr>
              <a:defRPr/>
            </a:pPr>
            <a:r>
              <a:rPr lang="en-US" b="1" dirty="0">
                <a:solidFill>
                  <a:srgbClr val="FFFF00"/>
                </a:solidFill>
              </a:rPr>
              <a:t>2. </a:t>
            </a:r>
            <a:r>
              <a:rPr lang="en-US" b="1" dirty="0">
                <a:solidFill>
                  <a:schemeClr val="bg1"/>
                </a:solidFill>
              </a:rPr>
              <a:t>There is no impact on the accounting equation.</a:t>
            </a:r>
          </a:p>
        </p:txBody>
      </p:sp>
      <p:sp>
        <p:nvSpPr>
          <p:cNvPr id="51204" name="TextBox 10"/>
          <p:cNvSpPr txBox="1">
            <a:spLocks noChangeArrowheads="1"/>
          </p:cNvSpPr>
          <p:nvPr/>
        </p:nvSpPr>
        <p:spPr bwMode="auto">
          <a:xfrm>
            <a:off x="1160463" y="2035175"/>
            <a:ext cx="6807200" cy="646113"/>
          </a:xfrm>
          <a:prstGeom prst="rect">
            <a:avLst/>
          </a:prstGeom>
          <a:noFill/>
          <a:ln w="9525">
            <a:noFill/>
            <a:miter lim="800000"/>
            <a:headEnd/>
            <a:tailEnd/>
          </a:ln>
        </p:spPr>
        <p:txBody>
          <a:bodyPr>
            <a:spAutoFit/>
          </a:bodyPr>
          <a:lstStyle/>
          <a:p>
            <a:pPr algn="ctr"/>
            <a:r>
              <a:rPr lang="en-US"/>
              <a:t>Pizza Aroma orders $630 of pans, dishes, and other cookware. None have been received yet.</a:t>
            </a:r>
          </a:p>
        </p:txBody>
      </p:sp>
      <p:grpSp>
        <p:nvGrpSpPr>
          <p:cNvPr id="7" name="Group 6"/>
          <p:cNvGrpSpPr>
            <a:grpSpLocks/>
          </p:cNvGrpSpPr>
          <p:nvPr/>
        </p:nvGrpSpPr>
        <p:grpSpPr bwMode="auto">
          <a:xfrm>
            <a:off x="179388" y="4581525"/>
            <a:ext cx="8763000" cy="1016000"/>
            <a:chOff x="-6496050" y="-369332"/>
            <a:chExt cx="8763000" cy="1015663"/>
          </a:xfrm>
        </p:grpSpPr>
        <p:grpSp>
          <p:nvGrpSpPr>
            <p:cNvPr id="51206" name="Group 16"/>
            <p:cNvGrpSpPr>
              <a:grpSpLocks/>
            </p:cNvGrpSpPr>
            <p:nvPr/>
          </p:nvGrpSpPr>
          <p:grpSpPr bwMode="auto">
            <a:xfrm>
              <a:off x="-6496050" y="-369332"/>
              <a:ext cx="8763000" cy="369332"/>
              <a:chOff x="-6496050" y="-369332"/>
              <a:chExt cx="8763000" cy="369332"/>
            </a:xfrm>
          </p:grpSpPr>
          <p:grpSp>
            <p:nvGrpSpPr>
              <p:cNvPr id="51212" name="Group 14"/>
              <p:cNvGrpSpPr>
                <a:grpSpLocks/>
              </p:cNvGrpSpPr>
              <p:nvPr/>
            </p:nvGrpSpPr>
            <p:grpSpPr bwMode="auto">
              <a:xfrm>
                <a:off x="-6496050" y="-369332"/>
                <a:ext cx="8763000" cy="369332"/>
                <a:chOff x="-6496050" y="-369332"/>
                <a:chExt cx="8763000" cy="369332"/>
              </a:xfrm>
            </p:grpSpPr>
            <p:grpSp>
              <p:nvGrpSpPr>
                <p:cNvPr id="51214" name="Group 13"/>
                <p:cNvGrpSpPr>
                  <a:grpSpLocks/>
                </p:cNvGrpSpPr>
                <p:nvPr/>
              </p:nvGrpSpPr>
              <p:grpSpPr bwMode="auto">
                <a:xfrm>
                  <a:off x="-6496050" y="-369332"/>
                  <a:ext cx="8763000" cy="369332"/>
                  <a:chOff x="-6076950" y="3333750"/>
                  <a:chExt cx="8763000" cy="369332"/>
                </a:xfrm>
              </p:grpSpPr>
              <p:sp>
                <p:nvSpPr>
                  <p:cNvPr id="51216" name="TextBox 19"/>
                  <p:cNvSpPr txBox="1">
                    <a:spLocks noChangeArrowheads="1"/>
                  </p:cNvSpPr>
                  <p:nvPr/>
                </p:nvSpPr>
                <p:spPr bwMode="auto">
                  <a:xfrm>
                    <a:off x="-6076950" y="3333750"/>
                    <a:ext cx="8763000" cy="369332"/>
                  </a:xfrm>
                  <a:prstGeom prst="rect">
                    <a:avLst/>
                  </a:prstGeom>
                  <a:noFill/>
                  <a:ln w="19050">
                    <a:solidFill>
                      <a:schemeClr val="tx1"/>
                    </a:solidFill>
                    <a:miter lim="800000"/>
                    <a:headEnd/>
                    <a:tailEnd/>
                  </a:ln>
                </p:spPr>
                <p:txBody>
                  <a:bodyPr>
                    <a:spAutoFit/>
                  </a:bodyPr>
                  <a:lstStyle/>
                  <a:p>
                    <a:pPr algn="ctr"/>
                    <a:r>
                      <a:rPr lang="en-US" b="1"/>
                      <a:t>Liabilities</a:t>
                    </a:r>
                  </a:p>
                </p:txBody>
              </p:sp>
              <p:sp>
                <p:nvSpPr>
                  <p:cNvPr id="51217" name="TextBox 20"/>
                  <p:cNvSpPr txBox="1">
                    <a:spLocks noChangeArrowheads="1"/>
                  </p:cNvSpPr>
                  <p:nvPr/>
                </p:nvSpPr>
                <p:spPr bwMode="auto">
                  <a:xfrm>
                    <a:off x="-6076950" y="3333750"/>
                    <a:ext cx="2705100" cy="369332"/>
                  </a:xfrm>
                  <a:prstGeom prst="rect">
                    <a:avLst/>
                  </a:prstGeom>
                  <a:noFill/>
                  <a:ln w="19050">
                    <a:solidFill>
                      <a:schemeClr val="tx1"/>
                    </a:solidFill>
                    <a:miter lim="800000"/>
                    <a:headEnd/>
                    <a:tailEnd/>
                  </a:ln>
                </p:spPr>
                <p:txBody>
                  <a:bodyPr>
                    <a:spAutoFit/>
                  </a:bodyPr>
                  <a:lstStyle/>
                  <a:p>
                    <a:pPr algn="ctr"/>
                    <a:r>
                      <a:rPr lang="en-US" b="1"/>
                      <a:t>Assets</a:t>
                    </a:r>
                  </a:p>
                </p:txBody>
              </p:sp>
              <p:sp>
                <p:nvSpPr>
                  <p:cNvPr id="51218" name="TextBox 8"/>
                  <p:cNvSpPr txBox="1">
                    <a:spLocks noChangeArrowheads="1"/>
                  </p:cNvSpPr>
                  <p:nvPr/>
                </p:nvSpPr>
                <p:spPr bwMode="auto">
                  <a:xfrm>
                    <a:off x="-3371850" y="3333750"/>
                    <a:ext cx="342900" cy="369332"/>
                  </a:xfrm>
                  <a:prstGeom prst="rect">
                    <a:avLst/>
                  </a:prstGeom>
                  <a:noFill/>
                  <a:ln w="19050">
                    <a:solidFill>
                      <a:schemeClr val="tx1"/>
                    </a:solidFill>
                    <a:miter lim="800000"/>
                    <a:headEnd/>
                    <a:tailEnd/>
                  </a:ln>
                </p:spPr>
                <p:txBody>
                  <a:bodyPr>
                    <a:spAutoFit/>
                  </a:bodyPr>
                  <a:lstStyle/>
                  <a:p>
                    <a:pPr algn="ctr"/>
                    <a:r>
                      <a:rPr lang="en-US" b="1"/>
                      <a:t>=</a:t>
                    </a:r>
                  </a:p>
                </p:txBody>
              </p:sp>
            </p:grpSp>
            <p:sp>
              <p:nvSpPr>
                <p:cNvPr id="51215" name="TextBox 18"/>
                <p:cNvSpPr txBox="1">
                  <a:spLocks noChangeArrowheads="1"/>
                </p:cNvSpPr>
                <p:nvPr/>
              </p:nvSpPr>
              <p:spPr bwMode="auto">
                <a:xfrm>
                  <a:off x="-457200" y="-369332"/>
                  <a:ext cx="2724150" cy="369332"/>
                </a:xfrm>
                <a:prstGeom prst="rect">
                  <a:avLst/>
                </a:prstGeom>
                <a:noFill/>
                <a:ln w="19050">
                  <a:solidFill>
                    <a:schemeClr val="tx1"/>
                  </a:solidFill>
                  <a:miter lim="800000"/>
                  <a:headEnd/>
                  <a:tailEnd/>
                </a:ln>
              </p:spPr>
              <p:txBody>
                <a:bodyPr>
                  <a:spAutoFit/>
                </a:bodyPr>
                <a:lstStyle/>
                <a:p>
                  <a:pPr algn="ctr"/>
                  <a:r>
                    <a:rPr lang="en-US" b="1"/>
                    <a:t>Stockholders’ Equity</a:t>
                  </a:r>
                </a:p>
              </p:txBody>
            </p:sp>
          </p:grpSp>
          <p:sp>
            <p:nvSpPr>
              <p:cNvPr id="51213" name="TextBox 16"/>
              <p:cNvSpPr txBox="1">
                <a:spLocks noChangeArrowheads="1"/>
              </p:cNvSpPr>
              <p:nvPr/>
            </p:nvSpPr>
            <p:spPr bwMode="auto">
              <a:xfrm>
                <a:off x="-781050" y="-369332"/>
                <a:ext cx="323850" cy="369332"/>
              </a:xfrm>
              <a:prstGeom prst="rect">
                <a:avLst/>
              </a:prstGeom>
              <a:noFill/>
              <a:ln w="19050">
                <a:solidFill>
                  <a:schemeClr val="tx1"/>
                </a:solidFill>
                <a:miter lim="800000"/>
                <a:headEnd/>
                <a:tailEnd/>
              </a:ln>
            </p:spPr>
            <p:txBody>
              <a:bodyPr>
                <a:spAutoFit/>
              </a:bodyPr>
              <a:lstStyle/>
              <a:p>
                <a:pPr algn="ctr"/>
                <a:r>
                  <a:rPr lang="en-US" b="1"/>
                  <a:t>+</a:t>
                </a:r>
              </a:p>
            </p:txBody>
          </p:sp>
        </p:grpSp>
        <p:grpSp>
          <p:nvGrpSpPr>
            <p:cNvPr id="51207" name="Group 22"/>
            <p:cNvGrpSpPr>
              <a:grpSpLocks/>
            </p:cNvGrpSpPr>
            <p:nvPr/>
          </p:nvGrpSpPr>
          <p:grpSpPr bwMode="auto">
            <a:xfrm>
              <a:off x="-6496050" y="0"/>
              <a:ext cx="8763000" cy="646331"/>
              <a:chOff x="-6496050" y="0"/>
              <a:chExt cx="8763000" cy="646331"/>
            </a:xfrm>
          </p:grpSpPr>
          <p:sp>
            <p:nvSpPr>
              <p:cNvPr id="51208" name="TextBox 11"/>
              <p:cNvSpPr txBox="1">
                <a:spLocks noChangeArrowheads="1"/>
              </p:cNvSpPr>
              <p:nvPr/>
            </p:nvSpPr>
            <p:spPr bwMode="auto">
              <a:xfrm>
                <a:off x="-6496050" y="0"/>
                <a:ext cx="8763000" cy="646331"/>
              </a:xfrm>
              <a:prstGeom prst="rect">
                <a:avLst/>
              </a:prstGeom>
              <a:noFill/>
              <a:ln w="19050">
                <a:solidFill>
                  <a:schemeClr val="tx1"/>
                </a:solidFill>
                <a:miter lim="800000"/>
                <a:headEnd/>
                <a:tailEnd/>
              </a:ln>
            </p:spPr>
            <p:txBody>
              <a:bodyPr>
                <a:spAutoFit/>
              </a:bodyPr>
              <a:lstStyle/>
              <a:p>
                <a:endParaRPr lang="en-US"/>
              </a:p>
              <a:p>
                <a:endParaRPr lang="en-US"/>
              </a:p>
            </p:txBody>
          </p:sp>
          <p:sp>
            <p:nvSpPr>
              <p:cNvPr id="51209" name="TextBox 12"/>
              <p:cNvSpPr txBox="1">
                <a:spLocks noChangeArrowheads="1"/>
              </p:cNvSpPr>
              <p:nvPr/>
            </p:nvSpPr>
            <p:spPr bwMode="auto">
              <a:xfrm>
                <a:off x="-6496050" y="0"/>
                <a:ext cx="2705100" cy="646331"/>
              </a:xfrm>
              <a:prstGeom prst="rect">
                <a:avLst/>
              </a:prstGeom>
              <a:noFill/>
              <a:ln w="19050">
                <a:solidFill>
                  <a:schemeClr val="tx1"/>
                </a:solidFill>
                <a:miter lim="800000"/>
                <a:headEnd/>
                <a:tailEnd/>
              </a:ln>
            </p:spPr>
            <p:txBody>
              <a:bodyPr>
                <a:spAutoFit/>
              </a:bodyPr>
              <a:lstStyle/>
              <a:p>
                <a:pPr algn="ctr"/>
                <a:r>
                  <a:rPr lang="en-US"/>
                  <a:t>No Impact</a:t>
                </a:r>
              </a:p>
              <a:p>
                <a:pPr algn="ctr"/>
                <a:endParaRPr lang="en-US"/>
              </a:p>
            </p:txBody>
          </p:sp>
          <p:sp>
            <p:nvSpPr>
              <p:cNvPr id="51210" name="TextBox 13"/>
              <p:cNvSpPr txBox="1">
                <a:spLocks noChangeArrowheads="1"/>
              </p:cNvSpPr>
              <p:nvPr/>
            </p:nvSpPr>
            <p:spPr bwMode="auto">
              <a:xfrm>
                <a:off x="-3448050" y="0"/>
                <a:ext cx="2667000" cy="646331"/>
              </a:xfrm>
              <a:prstGeom prst="rect">
                <a:avLst/>
              </a:prstGeom>
              <a:noFill/>
              <a:ln w="19050">
                <a:solidFill>
                  <a:schemeClr val="tx1"/>
                </a:solidFill>
                <a:miter lim="800000"/>
                <a:headEnd/>
                <a:tailEnd/>
              </a:ln>
            </p:spPr>
            <p:txBody>
              <a:bodyPr>
                <a:spAutoFit/>
              </a:bodyPr>
              <a:lstStyle/>
              <a:p>
                <a:pPr algn="ctr"/>
                <a:r>
                  <a:rPr lang="en-US"/>
                  <a:t>No Impact</a:t>
                </a:r>
              </a:p>
              <a:p>
                <a:pPr algn="ctr"/>
                <a:endParaRPr lang="en-US"/>
              </a:p>
            </p:txBody>
          </p:sp>
          <p:sp>
            <p:nvSpPr>
              <p:cNvPr id="51211" name="TextBox 14"/>
              <p:cNvSpPr txBox="1">
                <a:spLocks noChangeArrowheads="1"/>
              </p:cNvSpPr>
              <p:nvPr/>
            </p:nvSpPr>
            <p:spPr bwMode="auto">
              <a:xfrm>
                <a:off x="-457200" y="0"/>
                <a:ext cx="2724150" cy="646331"/>
              </a:xfrm>
              <a:prstGeom prst="rect">
                <a:avLst/>
              </a:prstGeom>
              <a:noFill/>
              <a:ln w="19050">
                <a:solidFill>
                  <a:schemeClr val="tx1"/>
                </a:solidFill>
                <a:miter lim="800000"/>
                <a:headEnd/>
                <a:tailEnd/>
              </a:ln>
            </p:spPr>
            <p:txBody>
              <a:bodyPr>
                <a:spAutoFit/>
              </a:bodyPr>
              <a:lstStyle/>
              <a:p>
                <a:pPr algn="ctr"/>
                <a:r>
                  <a:rPr lang="en-US"/>
                  <a:t>No Impact</a:t>
                </a:r>
              </a:p>
              <a:p>
                <a:endParaRPr lang="en-US"/>
              </a:p>
            </p:txBody>
          </p:sp>
        </p:grpSp>
      </p:gr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0-#ppt_w/2"/>
                                          </p:val>
                                        </p:tav>
                                        <p:tav tm="100000">
                                          <p:val>
                                            <p:strVal val="#ppt_x"/>
                                          </p:val>
                                        </p:tav>
                                      </p:tavLst>
                                    </p:anim>
                                    <p:anim calcmode="lin" valueType="num">
                                      <p:cBhvr additive="base">
                                        <p:cTn id="8"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8" presetClass="entr" presetSubtype="6"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strips(downRight)">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ChangeArrowheads="1"/>
          </p:cNvSpPr>
          <p:nvPr>
            <p:ph type="title"/>
          </p:nvPr>
        </p:nvSpPr>
        <p:spPr/>
        <p:txBody>
          <a:bodyPr/>
          <a:lstStyle/>
          <a:p>
            <a:r>
              <a:rPr lang="en-US" smtClean="0">
                <a:cs typeface="Arial" charset="0"/>
              </a:rPr>
              <a:t>Step 1: Analyze Transactions</a:t>
            </a:r>
          </a:p>
        </p:txBody>
      </p:sp>
      <p:sp>
        <p:nvSpPr>
          <p:cNvPr id="53250" name="Text Box 3"/>
          <p:cNvSpPr txBox="1">
            <a:spLocks noChangeArrowheads="1"/>
          </p:cNvSpPr>
          <p:nvPr/>
        </p:nvSpPr>
        <p:spPr bwMode="auto">
          <a:xfrm>
            <a:off x="2286000" y="1295400"/>
            <a:ext cx="4495800" cy="461963"/>
          </a:xfrm>
          <a:prstGeom prst="rect">
            <a:avLst/>
          </a:prstGeom>
          <a:solidFill>
            <a:srgbClr val="C00000"/>
          </a:solidFill>
          <a:ln w="9525">
            <a:solidFill>
              <a:schemeClr val="tx1"/>
            </a:solidFill>
            <a:miter lim="800000"/>
            <a:headEnd/>
            <a:tailEnd/>
          </a:ln>
        </p:spPr>
        <p:txBody>
          <a:bodyPr>
            <a:spAutoFit/>
          </a:bodyPr>
          <a:lstStyle/>
          <a:p>
            <a:pPr algn="ctr">
              <a:spcBef>
                <a:spcPct val="50000"/>
              </a:spcBef>
            </a:pPr>
            <a:r>
              <a:rPr lang="en-US" sz="2400" b="1">
                <a:solidFill>
                  <a:schemeClr val="bg1"/>
                </a:solidFill>
              </a:rPr>
              <a:t>(f) Pay Suppliers.</a:t>
            </a:r>
          </a:p>
        </p:txBody>
      </p:sp>
      <p:sp>
        <p:nvSpPr>
          <p:cNvPr id="9" name="Text Box 4"/>
          <p:cNvSpPr txBox="1">
            <a:spLocks noChangeArrowheads="1"/>
          </p:cNvSpPr>
          <p:nvPr/>
        </p:nvSpPr>
        <p:spPr bwMode="auto">
          <a:xfrm>
            <a:off x="1143000" y="3821113"/>
            <a:ext cx="6858000" cy="922337"/>
          </a:xfrm>
          <a:prstGeom prst="rect">
            <a:avLst/>
          </a:prstGeom>
          <a:solidFill>
            <a:srgbClr val="0070C0"/>
          </a:solidFill>
          <a:ln w="9525">
            <a:solidFill>
              <a:schemeClr val="tx1"/>
            </a:solidFill>
            <a:miter lim="800000"/>
            <a:headEnd/>
            <a:tailEnd/>
          </a:ln>
        </p:spPr>
        <p:txBody>
          <a:bodyPr>
            <a:spAutoFit/>
          </a:bodyPr>
          <a:lstStyle/>
          <a:p>
            <a:pPr marL="342900" indent="-342900">
              <a:buClr>
                <a:srgbClr val="FFFF00"/>
              </a:buClr>
              <a:buFontTx/>
              <a:buAutoNum type="arabicPeriod"/>
              <a:defRPr/>
            </a:pPr>
            <a:r>
              <a:rPr lang="en-US" b="1" dirty="0">
                <a:solidFill>
                  <a:schemeClr val="bg1"/>
                </a:solidFill>
              </a:rPr>
              <a:t>Pizza Aroma gives cash to settle its debt to the supplier.</a:t>
            </a:r>
          </a:p>
          <a:p>
            <a:pPr marL="342900" indent="-342900">
              <a:defRPr/>
            </a:pPr>
            <a:endParaRPr lang="en-US" b="1" dirty="0">
              <a:solidFill>
                <a:schemeClr val="bg1"/>
              </a:solidFill>
            </a:endParaRPr>
          </a:p>
          <a:p>
            <a:pPr>
              <a:defRPr/>
            </a:pPr>
            <a:r>
              <a:rPr lang="en-US" b="1" dirty="0">
                <a:solidFill>
                  <a:srgbClr val="FFFF00"/>
                </a:solidFill>
              </a:rPr>
              <a:t>2.  </a:t>
            </a:r>
            <a:r>
              <a:rPr lang="en-US" b="1" dirty="0">
                <a:solidFill>
                  <a:schemeClr val="bg1"/>
                </a:solidFill>
              </a:rPr>
              <a:t>Pizza Aroma receives a release from its promise to pay.</a:t>
            </a:r>
          </a:p>
        </p:txBody>
      </p:sp>
      <p:sp>
        <p:nvSpPr>
          <p:cNvPr id="53252" name="TextBox 10"/>
          <p:cNvSpPr txBox="1">
            <a:spLocks noChangeArrowheads="1"/>
          </p:cNvSpPr>
          <p:nvPr/>
        </p:nvSpPr>
        <p:spPr bwMode="auto">
          <a:xfrm>
            <a:off x="1160463" y="2035175"/>
            <a:ext cx="6807200" cy="646113"/>
          </a:xfrm>
          <a:prstGeom prst="rect">
            <a:avLst/>
          </a:prstGeom>
          <a:noFill/>
          <a:ln w="9525">
            <a:noFill/>
            <a:miter lim="800000"/>
            <a:headEnd/>
            <a:tailEnd/>
          </a:ln>
        </p:spPr>
        <p:txBody>
          <a:bodyPr>
            <a:spAutoFit/>
          </a:bodyPr>
          <a:lstStyle/>
          <a:p>
            <a:pPr algn="ctr"/>
            <a:r>
              <a:rPr lang="en-US"/>
              <a:t>Pizza Aroma pays $2,000 to the equipment supplier from transaction (d).</a:t>
            </a:r>
          </a:p>
        </p:txBody>
      </p:sp>
      <p:pic>
        <p:nvPicPr>
          <p:cNvPr id="53253" name="Picture 7"/>
          <p:cNvPicPr>
            <a:picLocks noChangeAspect="1" noChangeArrowheads="1"/>
          </p:cNvPicPr>
          <p:nvPr/>
        </p:nvPicPr>
        <p:blipFill>
          <a:blip r:embed="rId3"/>
          <a:srcRect/>
          <a:stretch>
            <a:fillRect/>
          </a:stretch>
        </p:blipFill>
        <p:spPr bwMode="auto">
          <a:xfrm>
            <a:off x="2724150" y="2676525"/>
            <a:ext cx="3740150" cy="1079500"/>
          </a:xfrm>
          <a:prstGeom prst="rect">
            <a:avLst/>
          </a:prstGeom>
          <a:noFill/>
          <a:ln w="9525">
            <a:noFill/>
            <a:miter lim="800000"/>
            <a:headEnd/>
            <a:tailEnd/>
          </a:ln>
        </p:spPr>
      </p:pic>
      <p:grpSp>
        <p:nvGrpSpPr>
          <p:cNvPr id="8" name="Group 7"/>
          <p:cNvGrpSpPr>
            <a:grpSpLocks/>
          </p:cNvGrpSpPr>
          <p:nvPr/>
        </p:nvGrpSpPr>
        <p:grpSpPr bwMode="auto">
          <a:xfrm>
            <a:off x="179388" y="5081588"/>
            <a:ext cx="8763000" cy="1014412"/>
            <a:chOff x="-6496050" y="-369332"/>
            <a:chExt cx="8763000" cy="1015663"/>
          </a:xfrm>
        </p:grpSpPr>
        <p:grpSp>
          <p:nvGrpSpPr>
            <p:cNvPr id="53255" name="Group 16"/>
            <p:cNvGrpSpPr>
              <a:grpSpLocks/>
            </p:cNvGrpSpPr>
            <p:nvPr/>
          </p:nvGrpSpPr>
          <p:grpSpPr bwMode="auto">
            <a:xfrm>
              <a:off x="-6496050" y="-369332"/>
              <a:ext cx="8763000" cy="369332"/>
              <a:chOff x="-6496050" y="-369332"/>
              <a:chExt cx="8763000" cy="369332"/>
            </a:xfrm>
          </p:grpSpPr>
          <p:grpSp>
            <p:nvGrpSpPr>
              <p:cNvPr id="53261" name="Group 14"/>
              <p:cNvGrpSpPr>
                <a:grpSpLocks/>
              </p:cNvGrpSpPr>
              <p:nvPr/>
            </p:nvGrpSpPr>
            <p:grpSpPr bwMode="auto">
              <a:xfrm>
                <a:off x="-6496050" y="-369332"/>
                <a:ext cx="8763000" cy="369332"/>
                <a:chOff x="-6496050" y="-369332"/>
                <a:chExt cx="8763000" cy="369332"/>
              </a:xfrm>
            </p:grpSpPr>
            <p:grpSp>
              <p:nvGrpSpPr>
                <p:cNvPr id="53263" name="Group 13"/>
                <p:cNvGrpSpPr>
                  <a:grpSpLocks/>
                </p:cNvGrpSpPr>
                <p:nvPr/>
              </p:nvGrpSpPr>
              <p:grpSpPr bwMode="auto">
                <a:xfrm>
                  <a:off x="-6496050" y="-369332"/>
                  <a:ext cx="8763000" cy="369332"/>
                  <a:chOff x="-6076950" y="3333750"/>
                  <a:chExt cx="8763000" cy="369332"/>
                </a:xfrm>
              </p:grpSpPr>
              <p:sp>
                <p:nvSpPr>
                  <p:cNvPr id="53265" name="TextBox 20"/>
                  <p:cNvSpPr txBox="1">
                    <a:spLocks noChangeArrowheads="1"/>
                  </p:cNvSpPr>
                  <p:nvPr/>
                </p:nvSpPr>
                <p:spPr bwMode="auto">
                  <a:xfrm>
                    <a:off x="-6076950" y="3333750"/>
                    <a:ext cx="8763000" cy="369332"/>
                  </a:xfrm>
                  <a:prstGeom prst="rect">
                    <a:avLst/>
                  </a:prstGeom>
                  <a:noFill/>
                  <a:ln w="19050">
                    <a:solidFill>
                      <a:schemeClr val="tx1"/>
                    </a:solidFill>
                    <a:miter lim="800000"/>
                    <a:headEnd/>
                    <a:tailEnd/>
                  </a:ln>
                </p:spPr>
                <p:txBody>
                  <a:bodyPr>
                    <a:spAutoFit/>
                  </a:bodyPr>
                  <a:lstStyle/>
                  <a:p>
                    <a:pPr algn="ctr"/>
                    <a:r>
                      <a:rPr lang="en-US" b="1"/>
                      <a:t>Liabilities</a:t>
                    </a:r>
                  </a:p>
                </p:txBody>
              </p:sp>
              <p:sp>
                <p:nvSpPr>
                  <p:cNvPr id="53266" name="TextBox 21"/>
                  <p:cNvSpPr txBox="1">
                    <a:spLocks noChangeArrowheads="1"/>
                  </p:cNvSpPr>
                  <p:nvPr/>
                </p:nvSpPr>
                <p:spPr bwMode="auto">
                  <a:xfrm>
                    <a:off x="-6076950" y="3333750"/>
                    <a:ext cx="2705100" cy="369332"/>
                  </a:xfrm>
                  <a:prstGeom prst="rect">
                    <a:avLst/>
                  </a:prstGeom>
                  <a:noFill/>
                  <a:ln w="19050">
                    <a:solidFill>
                      <a:schemeClr val="tx1"/>
                    </a:solidFill>
                    <a:miter lim="800000"/>
                    <a:headEnd/>
                    <a:tailEnd/>
                  </a:ln>
                </p:spPr>
                <p:txBody>
                  <a:bodyPr>
                    <a:spAutoFit/>
                  </a:bodyPr>
                  <a:lstStyle/>
                  <a:p>
                    <a:pPr algn="ctr"/>
                    <a:r>
                      <a:rPr lang="en-US" b="1"/>
                      <a:t>Assets</a:t>
                    </a:r>
                  </a:p>
                </p:txBody>
              </p:sp>
              <p:sp>
                <p:nvSpPr>
                  <p:cNvPr id="53267" name="TextBox 8"/>
                  <p:cNvSpPr txBox="1">
                    <a:spLocks noChangeArrowheads="1"/>
                  </p:cNvSpPr>
                  <p:nvPr/>
                </p:nvSpPr>
                <p:spPr bwMode="auto">
                  <a:xfrm>
                    <a:off x="-3371850" y="3333750"/>
                    <a:ext cx="342900" cy="369332"/>
                  </a:xfrm>
                  <a:prstGeom prst="rect">
                    <a:avLst/>
                  </a:prstGeom>
                  <a:noFill/>
                  <a:ln w="19050">
                    <a:solidFill>
                      <a:schemeClr val="tx1"/>
                    </a:solidFill>
                    <a:miter lim="800000"/>
                    <a:headEnd/>
                    <a:tailEnd/>
                  </a:ln>
                </p:spPr>
                <p:txBody>
                  <a:bodyPr>
                    <a:spAutoFit/>
                  </a:bodyPr>
                  <a:lstStyle/>
                  <a:p>
                    <a:pPr algn="ctr"/>
                    <a:r>
                      <a:rPr lang="en-US" b="1"/>
                      <a:t>=</a:t>
                    </a:r>
                  </a:p>
                </p:txBody>
              </p:sp>
            </p:grpSp>
            <p:sp>
              <p:nvSpPr>
                <p:cNvPr id="53264" name="TextBox 19"/>
                <p:cNvSpPr txBox="1">
                  <a:spLocks noChangeArrowheads="1"/>
                </p:cNvSpPr>
                <p:nvPr/>
              </p:nvSpPr>
              <p:spPr bwMode="auto">
                <a:xfrm>
                  <a:off x="-457200" y="-369332"/>
                  <a:ext cx="2724150" cy="369332"/>
                </a:xfrm>
                <a:prstGeom prst="rect">
                  <a:avLst/>
                </a:prstGeom>
                <a:noFill/>
                <a:ln w="19050">
                  <a:solidFill>
                    <a:schemeClr val="tx1"/>
                  </a:solidFill>
                  <a:miter lim="800000"/>
                  <a:headEnd/>
                  <a:tailEnd/>
                </a:ln>
              </p:spPr>
              <p:txBody>
                <a:bodyPr>
                  <a:spAutoFit/>
                </a:bodyPr>
                <a:lstStyle/>
                <a:p>
                  <a:pPr algn="ctr"/>
                  <a:r>
                    <a:rPr lang="en-US" b="1"/>
                    <a:t>Stockholders’ Equity</a:t>
                  </a:r>
                </a:p>
              </p:txBody>
            </p:sp>
          </p:grpSp>
          <p:sp>
            <p:nvSpPr>
              <p:cNvPr id="53262" name="TextBox 17"/>
              <p:cNvSpPr txBox="1">
                <a:spLocks noChangeArrowheads="1"/>
              </p:cNvSpPr>
              <p:nvPr/>
            </p:nvSpPr>
            <p:spPr bwMode="auto">
              <a:xfrm>
                <a:off x="-781050" y="-369332"/>
                <a:ext cx="323850" cy="369332"/>
              </a:xfrm>
              <a:prstGeom prst="rect">
                <a:avLst/>
              </a:prstGeom>
              <a:noFill/>
              <a:ln w="19050">
                <a:solidFill>
                  <a:schemeClr val="tx1"/>
                </a:solidFill>
                <a:miter lim="800000"/>
                <a:headEnd/>
                <a:tailEnd/>
              </a:ln>
            </p:spPr>
            <p:txBody>
              <a:bodyPr>
                <a:spAutoFit/>
              </a:bodyPr>
              <a:lstStyle/>
              <a:p>
                <a:pPr algn="ctr"/>
                <a:r>
                  <a:rPr lang="en-US" b="1"/>
                  <a:t>+</a:t>
                </a:r>
              </a:p>
            </p:txBody>
          </p:sp>
        </p:grpSp>
        <p:grpSp>
          <p:nvGrpSpPr>
            <p:cNvPr id="53256" name="Group 22"/>
            <p:cNvGrpSpPr>
              <a:grpSpLocks/>
            </p:cNvGrpSpPr>
            <p:nvPr/>
          </p:nvGrpSpPr>
          <p:grpSpPr bwMode="auto">
            <a:xfrm>
              <a:off x="-6496050" y="0"/>
              <a:ext cx="8763000" cy="646331"/>
              <a:chOff x="-6496050" y="0"/>
              <a:chExt cx="8763000" cy="646331"/>
            </a:xfrm>
          </p:grpSpPr>
          <p:sp>
            <p:nvSpPr>
              <p:cNvPr id="53257" name="TextBox 12"/>
              <p:cNvSpPr txBox="1">
                <a:spLocks noChangeArrowheads="1"/>
              </p:cNvSpPr>
              <p:nvPr/>
            </p:nvSpPr>
            <p:spPr bwMode="auto">
              <a:xfrm>
                <a:off x="-6496050" y="0"/>
                <a:ext cx="8763000" cy="646331"/>
              </a:xfrm>
              <a:prstGeom prst="rect">
                <a:avLst/>
              </a:prstGeom>
              <a:noFill/>
              <a:ln w="19050">
                <a:solidFill>
                  <a:schemeClr val="tx1"/>
                </a:solidFill>
                <a:miter lim="800000"/>
                <a:headEnd/>
                <a:tailEnd/>
              </a:ln>
            </p:spPr>
            <p:txBody>
              <a:bodyPr>
                <a:spAutoFit/>
              </a:bodyPr>
              <a:lstStyle/>
              <a:p>
                <a:endParaRPr lang="en-US"/>
              </a:p>
              <a:p>
                <a:endParaRPr lang="en-US"/>
              </a:p>
            </p:txBody>
          </p:sp>
          <p:sp>
            <p:nvSpPr>
              <p:cNvPr id="53258" name="TextBox 13"/>
              <p:cNvSpPr txBox="1">
                <a:spLocks noChangeArrowheads="1"/>
              </p:cNvSpPr>
              <p:nvPr/>
            </p:nvSpPr>
            <p:spPr bwMode="auto">
              <a:xfrm>
                <a:off x="-6496050" y="0"/>
                <a:ext cx="2705100" cy="646331"/>
              </a:xfrm>
              <a:prstGeom prst="rect">
                <a:avLst/>
              </a:prstGeom>
              <a:noFill/>
              <a:ln w="19050">
                <a:solidFill>
                  <a:schemeClr val="tx1"/>
                </a:solidFill>
                <a:miter lim="800000"/>
                <a:headEnd/>
                <a:tailEnd/>
              </a:ln>
            </p:spPr>
            <p:txBody>
              <a:bodyPr>
                <a:spAutoFit/>
              </a:bodyPr>
              <a:lstStyle/>
              <a:p>
                <a:r>
                  <a:rPr lang="en-US"/>
                  <a:t>(f) Cash   -$2,000</a:t>
                </a:r>
              </a:p>
              <a:p>
                <a:endParaRPr lang="en-US"/>
              </a:p>
            </p:txBody>
          </p:sp>
          <p:sp>
            <p:nvSpPr>
              <p:cNvPr id="53259" name="TextBox 14"/>
              <p:cNvSpPr txBox="1">
                <a:spLocks noChangeArrowheads="1"/>
              </p:cNvSpPr>
              <p:nvPr/>
            </p:nvSpPr>
            <p:spPr bwMode="auto">
              <a:xfrm>
                <a:off x="-3448050" y="0"/>
                <a:ext cx="2667000" cy="646331"/>
              </a:xfrm>
              <a:prstGeom prst="rect">
                <a:avLst/>
              </a:prstGeom>
              <a:noFill/>
              <a:ln w="19050">
                <a:solidFill>
                  <a:schemeClr val="tx1"/>
                </a:solidFill>
                <a:miter lim="800000"/>
                <a:headEnd/>
                <a:tailEnd/>
              </a:ln>
            </p:spPr>
            <p:txBody>
              <a:bodyPr>
                <a:spAutoFit/>
              </a:bodyPr>
              <a:lstStyle/>
              <a:p>
                <a:r>
                  <a:rPr lang="en-US"/>
                  <a:t>Accounts</a:t>
                </a:r>
              </a:p>
              <a:p>
                <a:r>
                  <a:rPr lang="en-US"/>
                  <a:t>Payable   -$2,000</a:t>
                </a:r>
              </a:p>
            </p:txBody>
          </p:sp>
          <p:sp>
            <p:nvSpPr>
              <p:cNvPr id="53260" name="TextBox 15"/>
              <p:cNvSpPr txBox="1">
                <a:spLocks noChangeArrowheads="1"/>
              </p:cNvSpPr>
              <p:nvPr/>
            </p:nvSpPr>
            <p:spPr bwMode="auto">
              <a:xfrm>
                <a:off x="-457200" y="0"/>
                <a:ext cx="2724150" cy="646331"/>
              </a:xfrm>
              <a:prstGeom prst="rect">
                <a:avLst/>
              </a:prstGeom>
              <a:noFill/>
              <a:ln w="19050">
                <a:solidFill>
                  <a:schemeClr val="tx1"/>
                </a:solidFill>
                <a:miter lim="800000"/>
                <a:headEnd/>
                <a:tailEnd/>
              </a:ln>
            </p:spPr>
            <p:txBody>
              <a:bodyPr>
                <a:spAutoFit/>
              </a:bodyPr>
              <a:lstStyle/>
              <a:p>
                <a:endParaRPr lang="en-US"/>
              </a:p>
              <a:p>
                <a:endParaRPr lang="en-US"/>
              </a:p>
            </p:txBody>
          </p:sp>
        </p:grpSp>
      </p:gr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0-#ppt_w/2"/>
                                          </p:val>
                                        </p:tav>
                                        <p:tav tm="100000">
                                          <p:val>
                                            <p:strVal val="#ppt_x"/>
                                          </p:val>
                                        </p:tav>
                                      </p:tavLst>
                                    </p:anim>
                                    <p:anim calcmode="lin" valueType="num">
                                      <p:cBhvr additive="base">
                                        <p:cTn id="8"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8" presetClass="entr" presetSubtype="6"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strips(downRight)">
                                      <p:cBhvr>
                                        <p:cTn id="1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ChangeArrowheads="1"/>
          </p:cNvSpPr>
          <p:nvPr>
            <p:ph type="title"/>
          </p:nvPr>
        </p:nvSpPr>
        <p:spPr/>
        <p:txBody>
          <a:bodyPr/>
          <a:lstStyle/>
          <a:p>
            <a:r>
              <a:rPr lang="en-US" smtClean="0">
                <a:cs typeface="Arial" charset="0"/>
              </a:rPr>
              <a:t>Step 1: Analyze Transactions</a:t>
            </a:r>
          </a:p>
        </p:txBody>
      </p:sp>
      <p:sp>
        <p:nvSpPr>
          <p:cNvPr id="55298" name="Text Box 3"/>
          <p:cNvSpPr txBox="1">
            <a:spLocks noChangeArrowheads="1"/>
          </p:cNvSpPr>
          <p:nvPr/>
        </p:nvSpPr>
        <p:spPr bwMode="auto">
          <a:xfrm>
            <a:off x="2286000" y="1295400"/>
            <a:ext cx="4495800" cy="461963"/>
          </a:xfrm>
          <a:prstGeom prst="rect">
            <a:avLst/>
          </a:prstGeom>
          <a:solidFill>
            <a:srgbClr val="C00000"/>
          </a:solidFill>
          <a:ln w="9525">
            <a:solidFill>
              <a:schemeClr val="tx1"/>
            </a:solidFill>
            <a:miter lim="800000"/>
            <a:headEnd/>
            <a:tailEnd/>
          </a:ln>
        </p:spPr>
        <p:txBody>
          <a:bodyPr>
            <a:spAutoFit/>
          </a:bodyPr>
          <a:lstStyle/>
          <a:p>
            <a:pPr algn="ctr">
              <a:spcBef>
                <a:spcPct val="50000"/>
              </a:spcBef>
            </a:pPr>
            <a:r>
              <a:rPr lang="en-US" sz="2400" b="1">
                <a:solidFill>
                  <a:schemeClr val="bg1"/>
                </a:solidFill>
              </a:rPr>
              <a:t>(g) Receive Cookware.</a:t>
            </a:r>
          </a:p>
        </p:txBody>
      </p:sp>
      <p:sp>
        <p:nvSpPr>
          <p:cNvPr id="9" name="Text Box 4"/>
          <p:cNvSpPr txBox="1">
            <a:spLocks noChangeArrowheads="1"/>
          </p:cNvSpPr>
          <p:nvPr/>
        </p:nvSpPr>
        <p:spPr bwMode="auto">
          <a:xfrm>
            <a:off x="1143000" y="3935413"/>
            <a:ext cx="6858000" cy="922337"/>
          </a:xfrm>
          <a:prstGeom prst="rect">
            <a:avLst/>
          </a:prstGeom>
          <a:solidFill>
            <a:srgbClr val="0070C0"/>
          </a:solidFill>
          <a:ln w="9525">
            <a:solidFill>
              <a:schemeClr val="tx1"/>
            </a:solidFill>
            <a:miter lim="800000"/>
            <a:headEnd/>
            <a:tailEnd/>
          </a:ln>
        </p:spPr>
        <p:txBody>
          <a:bodyPr>
            <a:spAutoFit/>
          </a:bodyPr>
          <a:lstStyle/>
          <a:p>
            <a:pPr marL="342900" indent="-342900">
              <a:buClr>
                <a:srgbClr val="FFFF00"/>
              </a:buClr>
              <a:buFontTx/>
              <a:buAutoNum type="arabicPeriod"/>
              <a:defRPr/>
            </a:pPr>
            <a:r>
              <a:rPr lang="en-US" b="1" dirty="0">
                <a:solidFill>
                  <a:schemeClr val="bg1"/>
                </a:solidFill>
              </a:rPr>
              <a:t>Pizza Aroma receives cookware with a cost of $630.</a:t>
            </a:r>
          </a:p>
          <a:p>
            <a:pPr marL="342900" indent="-342900">
              <a:defRPr/>
            </a:pPr>
            <a:endParaRPr lang="en-US" b="1" dirty="0">
              <a:solidFill>
                <a:schemeClr val="bg1"/>
              </a:solidFill>
            </a:endParaRPr>
          </a:p>
          <a:p>
            <a:pPr>
              <a:defRPr/>
            </a:pPr>
            <a:r>
              <a:rPr lang="en-US" b="1" dirty="0">
                <a:solidFill>
                  <a:srgbClr val="FFFF00"/>
                </a:solidFill>
              </a:rPr>
              <a:t>2</a:t>
            </a:r>
            <a:r>
              <a:rPr lang="en-US" b="1" dirty="0">
                <a:solidFill>
                  <a:schemeClr val="bg1"/>
                </a:solidFill>
              </a:rPr>
              <a:t>. Pizza Aroma gave a promise to pay $630 on account.</a:t>
            </a:r>
          </a:p>
        </p:txBody>
      </p:sp>
      <p:sp>
        <p:nvSpPr>
          <p:cNvPr id="55300" name="TextBox 10"/>
          <p:cNvSpPr txBox="1">
            <a:spLocks noChangeArrowheads="1"/>
          </p:cNvSpPr>
          <p:nvPr/>
        </p:nvSpPr>
        <p:spPr bwMode="auto">
          <a:xfrm>
            <a:off x="1160463" y="2035175"/>
            <a:ext cx="6807200" cy="646113"/>
          </a:xfrm>
          <a:prstGeom prst="rect">
            <a:avLst/>
          </a:prstGeom>
          <a:noFill/>
          <a:ln w="9525">
            <a:noFill/>
            <a:miter lim="800000"/>
            <a:headEnd/>
            <a:tailEnd/>
          </a:ln>
        </p:spPr>
        <p:txBody>
          <a:bodyPr>
            <a:spAutoFit/>
          </a:bodyPr>
          <a:lstStyle/>
          <a:p>
            <a:pPr algn="ctr"/>
            <a:r>
              <a:rPr lang="en-US"/>
              <a:t>Pizza Aroma receives $630 of the cookware ordered in (e) and promises to pay for it next month.</a:t>
            </a:r>
          </a:p>
        </p:txBody>
      </p:sp>
      <p:pic>
        <p:nvPicPr>
          <p:cNvPr id="55301" name="Picture 7"/>
          <p:cNvPicPr>
            <a:picLocks noChangeAspect="1" noChangeArrowheads="1"/>
          </p:cNvPicPr>
          <p:nvPr/>
        </p:nvPicPr>
        <p:blipFill>
          <a:blip r:embed="rId3"/>
          <a:srcRect/>
          <a:stretch>
            <a:fillRect/>
          </a:stretch>
        </p:blipFill>
        <p:spPr bwMode="auto">
          <a:xfrm>
            <a:off x="2386013" y="2776538"/>
            <a:ext cx="4237037" cy="1079500"/>
          </a:xfrm>
          <a:prstGeom prst="rect">
            <a:avLst/>
          </a:prstGeom>
          <a:noFill/>
          <a:ln w="9525">
            <a:noFill/>
            <a:miter lim="800000"/>
            <a:headEnd/>
            <a:tailEnd/>
          </a:ln>
        </p:spPr>
      </p:pic>
      <p:grpSp>
        <p:nvGrpSpPr>
          <p:cNvPr id="8" name="Group 7"/>
          <p:cNvGrpSpPr>
            <a:grpSpLocks/>
          </p:cNvGrpSpPr>
          <p:nvPr/>
        </p:nvGrpSpPr>
        <p:grpSpPr bwMode="auto">
          <a:xfrm>
            <a:off x="179388" y="5192713"/>
            <a:ext cx="8763000" cy="1016000"/>
            <a:chOff x="-6496050" y="-369332"/>
            <a:chExt cx="8763000" cy="1015663"/>
          </a:xfrm>
        </p:grpSpPr>
        <p:grpSp>
          <p:nvGrpSpPr>
            <p:cNvPr id="55303" name="Group 16"/>
            <p:cNvGrpSpPr>
              <a:grpSpLocks/>
            </p:cNvGrpSpPr>
            <p:nvPr/>
          </p:nvGrpSpPr>
          <p:grpSpPr bwMode="auto">
            <a:xfrm>
              <a:off x="-6496050" y="-369332"/>
              <a:ext cx="8763000" cy="369332"/>
              <a:chOff x="-6496050" y="-369332"/>
              <a:chExt cx="8763000" cy="369332"/>
            </a:xfrm>
          </p:grpSpPr>
          <p:grpSp>
            <p:nvGrpSpPr>
              <p:cNvPr id="55309" name="Group 14"/>
              <p:cNvGrpSpPr>
                <a:grpSpLocks/>
              </p:cNvGrpSpPr>
              <p:nvPr/>
            </p:nvGrpSpPr>
            <p:grpSpPr bwMode="auto">
              <a:xfrm>
                <a:off x="-6496050" y="-369332"/>
                <a:ext cx="8763000" cy="369332"/>
                <a:chOff x="-6496050" y="-369332"/>
                <a:chExt cx="8763000" cy="369332"/>
              </a:xfrm>
            </p:grpSpPr>
            <p:grpSp>
              <p:nvGrpSpPr>
                <p:cNvPr id="55311" name="Group 13"/>
                <p:cNvGrpSpPr>
                  <a:grpSpLocks/>
                </p:cNvGrpSpPr>
                <p:nvPr/>
              </p:nvGrpSpPr>
              <p:grpSpPr bwMode="auto">
                <a:xfrm>
                  <a:off x="-6496050" y="-369332"/>
                  <a:ext cx="8763000" cy="369332"/>
                  <a:chOff x="-6076950" y="3333750"/>
                  <a:chExt cx="8763000" cy="369332"/>
                </a:xfrm>
              </p:grpSpPr>
              <p:sp>
                <p:nvSpPr>
                  <p:cNvPr id="55313" name="TextBox 20"/>
                  <p:cNvSpPr txBox="1">
                    <a:spLocks noChangeArrowheads="1"/>
                  </p:cNvSpPr>
                  <p:nvPr/>
                </p:nvSpPr>
                <p:spPr bwMode="auto">
                  <a:xfrm>
                    <a:off x="-6076950" y="3333750"/>
                    <a:ext cx="8763000" cy="369332"/>
                  </a:xfrm>
                  <a:prstGeom prst="rect">
                    <a:avLst/>
                  </a:prstGeom>
                  <a:noFill/>
                  <a:ln w="19050">
                    <a:solidFill>
                      <a:schemeClr val="tx1"/>
                    </a:solidFill>
                    <a:miter lim="800000"/>
                    <a:headEnd/>
                    <a:tailEnd/>
                  </a:ln>
                </p:spPr>
                <p:txBody>
                  <a:bodyPr>
                    <a:spAutoFit/>
                  </a:bodyPr>
                  <a:lstStyle/>
                  <a:p>
                    <a:pPr algn="ctr"/>
                    <a:r>
                      <a:rPr lang="en-US" b="1"/>
                      <a:t>Liabilities</a:t>
                    </a:r>
                  </a:p>
                </p:txBody>
              </p:sp>
              <p:sp>
                <p:nvSpPr>
                  <p:cNvPr id="55314" name="TextBox 21"/>
                  <p:cNvSpPr txBox="1">
                    <a:spLocks noChangeArrowheads="1"/>
                  </p:cNvSpPr>
                  <p:nvPr/>
                </p:nvSpPr>
                <p:spPr bwMode="auto">
                  <a:xfrm>
                    <a:off x="-6076950" y="3333750"/>
                    <a:ext cx="2705100" cy="369332"/>
                  </a:xfrm>
                  <a:prstGeom prst="rect">
                    <a:avLst/>
                  </a:prstGeom>
                  <a:noFill/>
                  <a:ln w="19050">
                    <a:solidFill>
                      <a:schemeClr val="tx1"/>
                    </a:solidFill>
                    <a:miter lim="800000"/>
                    <a:headEnd/>
                    <a:tailEnd/>
                  </a:ln>
                </p:spPr>
                <p:txBody>
                  <a:bodyPr>
                    <a:spAutoFit/>
                  </a:bodyPr>
                  <a:lstStyle/>
                  <a:p>
                    <a:pPr algn="ctr"/>
                    <a:r>
                      <a:rPr lang="en-US" b="1"/>
                      <a:t>Assets</a:t>
                    </a:r>
                  </a:p>
                </p:txBody>
              </p:sp>
              <p:sp>
                <p:nvSpPr>
                  <p:cNvPr id="55315" name="TextBox 8"/>
                  <p:cNvSpPr txBox="1">
                    <a:spLocks noChangeArrowheads="1"/>
                  </p:cNvSpPr>
                  <p:nvPr/>
                </p:nvSpPr>
                <p:spPr bwMode="auto">
                  <a:xfrm>
                    <a:off x="-3371850" y="3333750"/>
                    <a:ext cx="342900" cy="369332"/>
                  </a:xfrm>
                  <a:prstGeom prst="rect">
                    <a:avLst/>
                  </a:prstGeom>
                  <a:noFill/>
                  <a:ln w="19050">
                    <a:solidFill>
                      <a:schemeClr val="tx1"/>
                    </a:solidFill>
                    <a:miter lim="800000"/>
                    <a:headEnd/>
                    <a:tailEnd/>
                  </a:ln>
                </p:spPr>
                <p:txBody>
                  <a:bodyPr>
                    <a:spAutoFit/>
                  </a:bodyPr>
                  <a:lstStyle/>
                  <a:p>
                    <a:pPr algn="ctr"/>
                    <a:r>
                      <a:rPr lang="en-US" b="1"/>
                      <a:t>=</a:t>
                    </a:r>
                  </a:p>
                </p:txBody>
              </p:sp>
            </p:grpSp>
            <p:sp>
              <p:nvSpPr>
                <p:cNvPr id="55312" name="TextBox 19"/>
                <p:cNvSpPr txBox="1">
                  <a:spLocks noChangeArrowheads="1"/>
                </p:cNvSpPr>
                <p:nvPr/>
              </p:nvSpPr>
              <p:spPr bwMode="auto">
                <a:xfrm>
                  <a:off x="-457200" y="-369332"/>
                  <a:ext cx="2724150" cy="369332"/>
                </a:xfrm>
                <a:prstGeom prst="rect">
                  <a:avLst/>
                </a:prstGeom>
                <a:noFill/>
                <a:ln w="19050">
                  <a:solidFill>
                    <a:schemeClr val="tx1"/>
                  </a:solidFill>
                  <a:miter lim="800000"/>
                  <a:headEnd/>
                  <a:tailEnd/>
                </a:ln>
              </p:spPr>
              <p:txBody>
                <a:bodyPr>
                  <a:spAutoFit/>
                </a:bodyPr>
                <a:lstStyle/>
                <a:p>
                  <a:pPr algn="ctr"/>
                  <a:r>
                    <a:rPr lang="en-US" b="1"/>
                    <a:t>Stockholders’ Equity</a:t>
                  </a:r>
                </a:p>
              </p:txBody>
            </p:sp>
          </p:grpSp>
          <p:sp>
            <p:nvSpPr>
              <p:cNvPr id="55310" name="TextBox 17"/>
              <p:cNvSpPr txBox="1">
                <a:spLocks noChangeArrowheads="1"/>
              </p:cNvSpPr>
              <p:nvPr/>
            </p:nvSpPr>
            <p:spPr bwMode="auto">
              <a:xfrm>
                <a:off x="-781050" y="-369332"/>
                <a:ext cx="323850" cy="369332"/>
              </a:xfrm>
              <a:prstGeom prst="rect">
                <a:avLst/>
              </a:prstGeom>
              <a:noFill/>
              <a:ln w="19050">
                <a:solidFill>
                  <a:schemeClr val="tx1"/>
                </a:solidFill>
                <a:miter lim="800000"/>
                <a:headEnd/>
                <a:tailEnd/>
              </a:ln>
            </p:spPr>
            <p:txBody>
              <a:bodyPr>
                <a:spAutoFit/>
              </a:bodyPr>
              <a:lstStyle/>
              <a:p>
                <a:pPr algn="ctr"/>
                <a:r>
                  <a:rPr lang="en-US" b="1"/>
                  <a:t>+</a:t>
                </a:r>
              </a:p>
            </p:txBody>
          </p:sp>
        </p:grpSp>
        <p:grpSp>
          <p:nvGrpSpPr>
            <p:cNvPr id="55304" name="Group 22"/>
            <p:cNvGrpSpPr>
              <a:grpSpLocks/>
            </p:cNvGrpSpPr>
            <p:nvPr/>
          </p:nvGrpSpPr>
          <p:grpSpPr bwMode="auto">
            <a:xfrm>
              <a:off x="-6496050" y="0"/>
              <a:ext cx="8763000" cy="646331"/>
              <a:chOff x="-6496050" y="0"/>
              <a:chExt cx="8763000" cy="646331"/>
            </a:xfrm>
          </p:grpSpPr>
          <p:sp>
            <p:nvSpPr>
              <p:cNvPr id="55305" name="TextBox 12"/>
              <p:cNvSpPr txBox="1">
                <a:spLocks noChangeArrowheads="1"/>
              </p:cNvSpPr>
              <p:nvPr/>
            </p:nvSpPr>
            <p:spPr bwMode="auto">
              <a:xfrm>
                <a:off x="-6496050" y="0"/>
                <a:ext cx="8763000" cy="646331"/>
              </a:xfrm>
              <a:prstGeom prst="rect">
                <a:avLst/>
              </a:prstGeom>
              <a:noFill/>
              <a:ln w="19050">
                <a:solidFill>
                  <a:schemeClr val="tx1"/>
                </a:solidFill>
                <a:miter lim="800000"/>
                <a:headEnd/>
                <a:tailEnd/>
              </a:ln>
            </p:spPr>
            <p:txBody>
              <a:bodyPr>
                <a:spAutoFit/>
              </a:bodyPr>
              <a:lstStyle/>
              <a:p>
                <a:endParaRPr lang="en-US"/>
              </a:p>
              <a:p>
                <a:endParaRPr lang="en-US"/>
              </a:p>
            </p:txBody>
          </p:sp>
          <p:sp>
            <p:nvSpPr>
              <p:cNvPr id="55306" name="TextBox 13"/>
              <p:cNvSpPr txBox="1">
                <a:spLocks noChangeArrowheads="1"/>
              </p:cNvSpPr>
              <p:nvPr/>
            </p:nvSpPr>
            <p:spPr bwMode="auto">
              <a:xfrm>
                <a:off x="-6496050" y="0"/>
                <a:ext cx="2705100" cy="646331"/>
              </a:xfrm>
              <a:prstGeom prst="rect">
                <a:avLst/>
              </a:prstGeom>
              <a:noFill/>
              <a:ln w="19050">
                <a:solidFill>
                  <a:schemeClr val="tx1"/>
                </a:solidFill>
                <a:miter lim="800000"/>
                <a:headEnd/>
                <a:tailEnd/>
              </a:ln>
            </p:spPr>
            <p:txBody>
              <a:bodyPr>
                <a:spAutoFit/>
              </a:bodyPr>
              <a:lstStyle/>
              <a:p>
                <a:r>
                  <a:rPr lang="en-US"/>
                  <a:t>(g) Cookware   +$630</a:t>
                </a:r>
              </a:p>
              <a:p>
                <a:endParaRPr lang="en-US"/>
              </a:p>
            </p:txBody>
          </p:sp>
          <p:sp>
            <p:nvSpPr>
              <p:cNvPr id="55307" name="TextBox 14"/>
              <p:cNvSpPr txBox="1">
                <a:spLocks noChangeArrowheads="1"/>
              </p:cNvSpPr>
              <p:nvPr/>
            </p:nvSpPr>
            <p:spPr bwMode="auto">
              <a:xfrm>
                <a:off x="-3448050" y="0"/>
                <a:ext cx="2667000" cy="646331"/>
              </a:xfrm>
              <a:prstGeom prst="rect">
                <a:avLst/>
              </a:prstGeom>
              <a:noFill/>
              <a:ln w="19050">
                <a:solidFill>
                  <a:schemeClr val="tx1"/>
                </a:solidFill>
                <a:miter lim="800000"/>
                <a:headEnd/>
                <a:tailEnd/>
              </a:ln>
            </p:spPr>
            <p:txBody>
              <a:bodyPr>
                <a:spAutoFit/>
              </a:bodyPr>
              <a:lstStyle/>
              <a:p>
                <a:r>
                  <a:rPr lang="en-US"/>
                  <a:t>Accounts</a:t>
                </a:r>
              </a:p>
              <a:p>
                <a:r>
                  <a:rPr lang="en-US"/>
                  <a:t>Payable   +$630</a:t>
                </a:r>
              </a:p>
            </p:txBody>
          </p:sp>
          <p:sp>
            <p:nvSpPr>
              <p:cNvPr id="55308" name="TextBox 15"/>
              <p:cNvSpPr txBox="1">
                <a:spLocks noChangeArrowheads="1"/>
              </p:cNvSpPr>
              <p:nvPr/>
            </p:nvSpPr>
            <p:spPr bwMode="auto">
              <a:xfrm>
                <a:off x="-457200" y="0"/>
                <a:ext cx="2724150" cy="646331"/>
              </a:xfrm>
              <a:prstGeom prst="rect">
                <a:avLst/>
              </a:prstGeom>
              <a:noFill/>
              <a:ln w="19050">
                <a:solidFill>
                  <a:schemeClr val="tx1"/>
                </a:solidFill>
                <a:miter lim="800000"/>
                <a:headEnd/>
                <a:tailEnd/>
              </a:ln>
            </p:spPr>
            <p:txBody>
              <a:bodyPr>
                <a:spAutoFit/>
              </a:bodyPr>
              <a:lstStyle/>
              <a:p>
                <a:endParaRPr lang="en-US"/>
              </a:p>
              <a:p>
                <a:endParaRPr lang="en-US"/>
              </a:p>
            </p:txBody>
          </p:sp>
        </p:grpSp>
      </p:gr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0-#ppt_w/2"/>
                                          </p:val>
                                        </p:tav>
                                        <p:tav tm="100000">
                                          <p:val>
                                            <p:strVal val="#ppt_x"/>
                                          </p:val>
                                        </p:tav>
                                      </p:tavLst>
                                    </p:anim>
                                    <p:anim calcmode="lin" valueType="num">
                                      <p:cBhvr additive="base">
                                        <p:cTn id="8"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8" presetClass="entr" presetSubtype="6"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strips(downRight)">
                                      <p:cBhvr>
                                        <p:cTn id="1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ChangeArrowheads="1"/>
          </p:cNvSpPr>
          <p:nvPr>
            <p:ph type="title"/>
          </p:nvPr>
        </p:nvSpPr>
        <p:spPr/>
        <p:txBody>
          <a:bodyPr/>
          <a:lstStyle/>
          <a:p>
            <a:pPr eaLnBrk="1" hangingPunct="1"/>
            <a:r>
              <a:rPr lang="en-US" smtClean="0"/>
              <a:t>Learning Objective 2-3</a:t>
            </a:r>
          </a:p>
        </p:txBody>
      </p:sp>
      <p:sp>
        <p:nvSpPr>
          <p:cNvPr id="15" name="Rounded Rectangle 14"/>
          <p:cNvSpPr/>
          <p:nvPr/>
        </p:nvSpPr>
        <p:spPr>
          <a:xfrm>
            <a:off x="838200" y="1981200"/>
            <a:ext cx="7467600" cy="3429000"/>
          </a:xfrm>
          <a:prstGeom prst="roundRect">
            <a:avLst/>
          </a:prstGeom>
          <a:solidFill>
            <a:srgbClr val="E5E5FF"/>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dirty="0">
              <a:solidFill>
                <a:schemeClr val="tx1"/>
              </a:solidFill>
            </a:endParaRPr>
          </a:p>
          <a:p>
            <a:pPr algn="ctr">
              <a:defRPr/>
            </a:pPr>
            <a:r>
              <a:rPr lang="en-US" sz="4000" dirty="0">
                <a:solidFill>
                  <a:schemeClr val="tx1"/>
                </a:solidFill>
              </a:rPr>
              <a:t>Use journal entries and </a:t>
            </a:r>
            <a:br>
              <a:rPr lang="en-US" sz="4000" dirty="0">
                <a:solidFill>
                  <a:schemeClr val="tx1"/>
                </a:solidFill>
              </a:rPr>
            </a:br>
            <a:r>
              <a:rPr lang="en-US" sz="4000" dirty="0">
                <a:solidFill>
                  <a:schemeClr val="tx1"/>
                </a:solidFill>
              </a:rPr>
              <a:t>T-accounts to show how transactions affect the balance sheet.</a:t>
            </a:r>
          </a:p>
          <a:p>
            <a:pPr algn="ctr">
              <a:defRPr/>
            </a:pPr>
            <a:endParaRPr lang="en-US" sz="4000" dirty="0">
              <a:solidFill>
                <a:schemeClr val="tx1"/>
              </a:solidFill>
            </a:endParaRPr>
          </a:p>
        </p:txBody>
      </p:sp>
    </p:spTree>
  </p:cSld>
  <p:clrMapOvr>
    <a:masterClrMapping/>
  </p:clrMapOvr>
  <p:transition>
    <p:blinds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4"/>
          <p:cNvSpPr>
            <a:spLocks noGrp="1"/>
          </p:cNvSpPr>
          <p:nvPr>
            <p:ph type="title"/>
          </p:nvPr>
        </p:nvSpPr>
        <p:spPr/>
        <p:txBody>
          <a:bodyPr/>
          <a:lstStyle/>
          <a:p>
            <a:r>
              <a:rPr lang="en-US" sz="3700" smtClean="0"/>
              <a:t>Step 2 and 3: Record and Summarize</a:t>
            </a:r>
          </a:p>
        </p:txBody>
      </p:sp>
      <p:sp>
        <p:nvSpPr>
          <p:cNvPr id="59394" name="TextBox 5"/>
          <p:cNvSpPr txBox="1">
            <a:spLocks noChangeArrowheads="1"/>
          </p:cNvSpPr>
          <p:nvPr/>
        </p:nvSpPr>
        <p:spPr bwMode="auto">
          <a:xfrm>
            <a:off x="682625" y="1238250"/>
            <a:ext cx="7851775" cy="1323975"/>
          </a:xfrm>
          <a:prstGeom prst="rect">
            <a:avLst/>
          </a:prstGeom>
          <a:noFill/>
          <a:ln w="9525">
            <a:noFill/>
            <a:miter lim="800000"/>
            <a:headEnd/>
            <a:tailEnd/>
          </a:ln>
        </p:spPr>
        <p:txBody>
          <a:bodyPr>
            <a:spAutoFit/>
          </a:bodyPr>
          <a:lstStyle/>
          <a:p>
            <a:pPr algn="ctr"/>
            <a:r>
              <a:rPr lang="en-US" sz="2000" b="1"/>
              <a:t>Most companies use computerized accounting systems, which can handle a large number of transactions. These systems follow a cycle, called the accounting cycle, which is repeated day-after-day, month-after-month, and year-after-year.</a:t>
            </a:r>
          </a:p>
        </p:txBody>
      </p:sp>
      <p:pic>
        <p:nvPicPr>
          <p:cNvPr id="59395" name="Picture 5"/>
          <p:cNvPicPr>
            <a:picLocks noChangeAspect="1" noChangeArrowheads="1"/>
          </p:cNvPicPr>
          <p:nvPr/>
        </p:nvPicPr>
        <p:blipFill>
          <a:blip r:embed="rId3"/>
          <a:srcRect/>
          <a:stretch>
            <a:fillRect/>
          </a:stretch>
        </p:blipFill>
        <p:spPr bwMode="auto">
          <a:xfrm>
            <a:off x="342900" y="2605088"/>
            <a:ext cx="8551863" cy="2938462"/>
          </a:xfrm>
          <a:prstGeom prst="rect">
            <a:avLst/>
          </a:prstGeom>
          <a:noFill/>
          <a:ln w="28575">
            <a:solidFill>
              <a:srgbClr val="C00000"/>
            </a:solidFill>
            <a:miter lim="800000"/>
            <a:headEnd/>
            <a:tailEnd/>
          </a:ln>
        </p:spPr>
      </p:pic>
    </p:spTree>
  </p:cSld>
  <p:clrMapOvr>
    <a:masterClrMapping/>
  </p:clrMapOvr>
  <p:transition>
    <p:pull dir="l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62" name="Rectangle 2"/>
          <p:cNvSpPr>
            <a:spLocks noGrp="1" noChangeArrowheads="1"/>
          </p:cNvSpPr>
          <p:nvPr>
            <p:ph type="title"/>
          </p:nvPr>
        </p:nvSpPr>
        <p:spPr/>
        <p:txBody>
          <a:bodyPr/>
          <a:lstStyle/>
          <a:p>
            <a:r>
              <a:rPr lang="en-US" smtClean="0">
                <a:cs typeface="Arial" charset="0"/>
              </a:rPr>
              <a:t>The Debit/Credit Framework</a:t>
            </a:r>
          </a:p>
        </p:txBody>
      </p:sp>
      <p:sp>
        <p:nvSpPr>
          <p:cNvPr id="9222" name="TextBox 5"/>
          <p:cNvSpPr txBox="1">
            <a:spLocks noChangeArrowheads="1"/>
          </p:cNvSpPr>
          <p:nvPr/>
        </p:nvSpPr>
        <p:spPr bwMode="auto">
          <a:xfrm>
            <a:off x="347663" y="1363663"/>
            <a:ext cx="8491537" cy="369887"/>
          </a:xfrm>
          <a:prstGeom prst="rect">
            <a:avLst/>
          </a:prstGeom>
          <a:noFill/>
          <a:ln w="9525">
            <a:noFill/>
            <a:miter lim="800000"/>
            <a:headEnd/>
            <a:tailEnd/>
          </a:ln>
        </p:spPr>
        <p:txBody>
          <a:bodyPr>
            <a:spAutoFit/>
          </a:bodyPr>
          <a:lstStyle/>
          <a:p>
            <a:r>
              <a:rPr lang="en-US"/>
              <a:t>ASSETS                  =            LIABILITIES       +     STOCKHOLDERS’ EQUITY</a:t>
            </a:r>
          </a:p>
        </p:txBody>
      </p:sp>
      <p:graphicFrame>
        <p:nvGraphicFramePr>
          <p:cNvPr id="9218" name="Object 143"/>
          <p:cNvGraphicFramePr>
            <a:graphicFrameLocks noChangeAspect="1"/>
          </p:cNvGraphicFramePr>
          <p:nvPr/>
        </p:nvGraphicFramePr>
        <p:xfrm>
          <a:off x="258763" y="1806575"/>
          <a:ext cx="2066925" cy="1009650"/>
        </p:xfrm>
        <a:graphic>
          <a:graphicData uri="http://schemas.openxmlformats.org/presentationml/2006/ole">
            <mc:AlternateContent xmlns:mc="http://schemas.openxmlformats.org/markup-compatibility/2006">
              <mc:Choice xmlns:v="urn:schemas-microsoft-com:vml" Requires="v">
                <p:oleObj spid="_x0000_s9362" name="Worksheet" r:id="rId5" imgW="2066819" imgH="1009498" progId="Excel.Sheet.12">
                  <p:embed/>
                </p:oleObj>
              </mc:Choice>
              <mc:Fallback>
                <p:oleObj name="Worksheet" r:id="rId5" imgW="2066819" imgH="1009498" progId="Excel.Sheet.12">
                  <p:embed/>
                  <p:pic>
                    <p:nvPicPr>
                      <p:cNvPr id="0" name="Picture 14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8763" y="1806575"/>
                        <a:ext cx="2066925" cy="100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9219" name="Object 144"/>
          <p:cNvGraphicFramePr>
            <a:graphicFrameLocks noChangeAspect="1"/>
          </p:cNvGraphicFramePr>
          <p:nvPr/>
        </p:nvGraphicFramePr>
        <p:xfrm>
          <a:off x="2941638" y="1820863"/>
          <a:ext cx="2124075" cy="1009650"/>
        </p:xfrm>
        <a:graphic>
          <a:graphicData uri="http://schemas.openxmlformats.org/presentationml/2006/ole">
            <mc:AlternateContent xmlns:mc="http://schemas.openxmlformats.org/markup-compatibility/2006">
              <mc:Choice xmlns:v="urn:schemas-microsoft-com:vml" Requires="v">
                <p:oleObj spid="_x0000_s9363" name="Worksheet" r:id="rId8" imgW="2124082" imgH="1009498" progId="Excel.Sheet.12">
                  <p:embed/>
                </p:oleObj>
              </mc:Choice>
              <mc:Fallback>
                <p:oleObj name="Worksheet" r:id="rId8" imgW="2124082" imgH="1009498" progId="Excel.Sheet.12">
                  <p:embed/>
                  <p:pic>
                    <p:nvPicPr>
                      <p:cNvPr id="0" name="Picture 14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941638" y="1820863"/>
                        <a:ext cx="2124075" cy="100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9220" name="Object 145"/>
          <p:cNvGraphicFramePr>
            <a:graphicFrameLocks noChangeAspect="1"/>
          </p:cNvGraphicFramePr>
          <p:nvPr/>
        </p:nvGraphicFramePr>
        <p:xfrm>
          <a:off x="5854700" y="1849438"/>
          <a:ext cx="2124075" cy="1009650"/>
        </p:xfrm>
        <a:graphic>
          <a:graphicData uri="http://schemas.openxmlformats.org/presentationml/2006/ole">
            <mc:AlternateContent xmlns:mc="http://schemas.openxmlformats.org/markup-compatibility/2006">
              <mc:Choice xmlns:v="urn:schemas-microsoft-com:vml" Requires="v">
                <p:oleObj spid="_x0000_s9364" name="Worksheet" r:id="rId11" imgW="2124082" imgH="1009498" progId="Excel.Sheet.12">
                  <p:embed/>
                </p:oleObj>
              </mc:Choice>
              <mc:Fallback>
                <p:oleObj name="Worksheet" r:id="rId11" imgW="2124082" imgH="1009498" progId="Excel.Sheet.12">
                  <p:embed/>
                  <p:pic>
                    <p:nvPicPr>
                      <p:cNvPr id="0" name="Picture 14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854700" y="1849438"/>
                        <a:ext cx="2124075" cy="100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cxnSp>
        <p:nvCxnSpPr>
          <p:cNvPr id="11" name="Straight Connector 10"/>
          <p:cNvCxnSpPr/>
          <p:nvPr/>
        </p:nvCxnSpPr>
        <p:spPr>
          <a:xfrm>
            <a:off x="290513" y="1712913"/>
            <a:ext cx="8345487" cy="158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pic>
        <p:nvPicPr>
          <p:cNvPr id="9224" name="Picture 12" descr="C:\Users\jonbooker\AppData\Local\Microsoft\Windows\Temporary Internet Files\Content.IE5\A3TADR7F\MCj02925740000[1].wmf"/>
          <p:cNvPicPr>
            <a:picLocks noChangeAspect="1" noChangeArrowheads="1"/>
          </p:cNvPicPr>
          <p:nvPr/>
        </p:nvPicPr>
        <p:blipFill>
          <a:blip r:embed="rId13"/>
          <a:srcRect/>
          <a:stretch>
            <a:fillRect/>
          </a:stretch>
        </p:blipFill>
        <p:spPr bwMode="auto">
          <a:xfrm>
            <a:off x="2133600" y="2689225"/>
            <a:ext cx="858838" cy="871538"/>
          </a:xfrm>
          <a:prstGeom prst="rect">
            <a:avLst/>
          </a:prstGeom>
          <a:noFill/>
          <a:ln w="9525">
            <a:noFill/>
            <a:miter lim="800000"/>
            <a:headEnd/>
            <a:tailEnd/>
          </a:ln>
        </p:spPr>
      </p:pic>
      <p:cxnSp>
        <p:nvCxnSpPr>
          <p:cNvPr id="17" name="Straight Connector 16"/>
          <p:cNvCxnSpPr/>
          <p:nvPr/>
        </p:nvCxnSpPr>
        <p:spPr>
          <a:xfrm rot="5400000">
            <a:off x="2082800" y="2198688"/>
            <a:ext cx="973137"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 name="Group 12"/>
          <p:cNvGrpSpPr>
            <a:grpSpLocks/>
          </p:cNvGrpSpPr>
          <p:nvPr/>
        </p:nvGrpSpPr>
        <p:grpSpPr bwMode="auto">
          <a:xfrm>
            <a:off x="231775" y="3992563"/>
            <a:ext cx="8694738" cy="1497012"/>
            <a:chOff x="231775" y="3992563"/>
            <a:chExt cx="8694738" cy="1497012"/>
          </a:xfrm>
        </p:grpSpPr>
        <p:sp>
          <p:nvSpPr>
            <p:cNvPr id="9368" name="Text Box 10"/>
            <p:cNvSpPr txBox="1">
              <a:spLocks noChangeArrowheads="1"/>
            </p:cNvSpPr>
            <p:nvPr/>
          </p:nvSpPr>
          <p:spPr bwMode="auto">
            <a:xfrm>
              <a:off x="231775" y="3992563"/>
              <a:ext cx="2481263" cy="1477962"/>
            </a:xfrm>
            <a:prstGeom prst="rect">
              <a:avLst/>
            </a:prstGeom>
            <a:solidFill>
              <a:srgbClr val="EBFFEB"/>
            </a:solidFill>
            <a:ln w="9525">
              <a:solidFill>
                <a:schemeClr val="tx1"/>
              </a:solidFill>
              <a:miter lim="800000"/>
              <a:headEnd/>
              <a:tailEnd/>
            </a:ln>
          </p:spPr>
          <p:txBody>
            <a:bodyPr>
              <a:spAutoFit/>
            </a:bodyPr>
            <a:lstStyle/>
            <a:p>
              <a:pPr algn="ctr">
                <a:spcBef>
                  <a:spcPct val="50000"/>
                </a:spcBef>
              </a:pPr>
              <a:r>
                <a:rPr lang="en-US"/>
                <a:t>Asset accounts </a:t>
              </a:r>
              <a:r>
                <a:rPr lang="en-US">
                  <a:solidFill>
                    <a:srgbClr val="339933"/>
                  </a:solidFill>
                </a:rPr>
                <a:t>increase</a:t>
              </a:r>
              <a:r>
                <a:rPr lang="en-US"/>
                <a:t> on the left or </a:t>
              </a:r>
              <a:r>
                <a:rPr lang="en-US">
                  <a:solidFill>
                    <a:srgbClr val="339933"/>
                  </a:solidFill>
                </a:rPr>
                <a:t>debit</a:t>
              </a:r>
              <a:r>
                <a:rPr lang="en-US"/>
                <a:t>  side and </a:t>
              </a:r>
              <a:r>
                <a:rPr lang="en-US">
                  <a:solidFill>
                    <a:srgbClr val="FF3300"/>
                  </a:solidFill>
                </a:rPr>
                <a:t>decrease</a:t>
              </a:r>
              <a:r>
                <a:rPr lang="en-US"/>
                <a:t> on the right or  </a:t>
              </a:r>
              <a:r>
                <a:rPr lang="en-US">
                  <a:solidFill>
                    <a:srgbClr val="FF3300"/>
                  </a:solidFill>
                </a:rPr>
                <a:t>credit</a:t>
              </a:r>
              <a:r>
                <a:rPr lang="en-US"/>
                <a:t> side.</a:t>
              </a:r>
            </a:p>
          </p:txBody>
        </p:sp>
        <p:sp>
          <p:nvSpPr>
            <p:cNvPr id="9369" name="Text Box 14"/>
            <p:cNvSpPr txBox="1">
              <a:spLocks noChangeArrowheads="1"/>
            </p:cNvSpPr>
            <p:nvPr/>
          </p:nvSpPr>
          <p:spPr bwMode="auto">
            <a:xfrm>
              <a:off x="3200400" y="4011613"/>
              <a:ext cx="2489200" cy="1477962"/>
            </a:xfrm>
            <a:prstGeom prst="rect">
              <a:avLst/>
            </a:prstGeom>
            <a:solidFill>
              <a:srgbClr val="FFFFCC"/>
            </a:solidFill>
            <a:ln w="9525">
              <a:solidFill>
                <a:schemeClr val="tx1"/>
              </a:solidFill>
              <a:miter lim="800000"/>
              <a:headEnd/>
              <a:tailEnd/>
            </a:ln>
          </p:spPr>
          <p:txBody>
            <a:bodyPr>
              <a:spAutoFit/>
            </a:bodyPr>
            <a:lstStyle/>
            <a:p>
              <a:pPr algn="ctr">
                <a:spcBef>
                  <a:spcPct val="50000"/>
                </a:spcBef>
              </a:pPr>
              <a:r>
                <a:rPr lang="en-US"/>
                <a:t>Liability accounts </a:t>
              </a:r>
              <a:r>
                <a:rPr lang="en-US">
                  <a:solidFill>
                    <a:srgbClr val="339933"/>
                  </a:solidFill>
                </a:rPr>
                <a:t>increase</a:t>
              </a:r>
              <a:r>
                <a:rPr lang="en-US"/>
                <a:t> on the right or </a:t>
              </a:r>
              <a:r>
                <a:rPr lang="en-US">
                  <a:solidFill>
                    <a:srgbClr val="339933"/>
                  </a:solidFill>
                </a:rPr>
                <a:t>credit</a:t>
              </a:r>
              <a:r>
                <a:rPr lang="en-US"/>
                <a:t> side and </a:t>
              </a:r>
              <a:r>
                <a:rPr lang="en-US">
                  <a:solidFill>
                    <a:srgbClr val="FF3300"/>
                  </a:solidFill>
                </a:rPr>
                <a:t>decrease</a:t>
              </a:r>
              <a:r>
                <a:rPr lang="en-US"/>
                <a:t> on the left or  </a:t>
              </a:r>
              <a:r>
                <a:rPr lang="en-US">
                  <a:solidFill>
                    <a:srgbClr val="FF3300"/>
                  </a:solidFill>
                </a:rPr>
                <a:t>debit</a:t>
              </a:r>
              <a:r>
                <a:rPr lang="en-US"/>
                <a:t> side.</a:t>
              </a:r>
            </a:p>
          </p:txBody>
        </p:sp>
        <p:sp>
          <p:nvSpPr>
            <p:cNvPr id="9370" name="Text Box 18"/>
            <p:cNvSpPr txBox="1">
              <a:spLocks noChangeArrowheads="1"/>
            </p:cNvSpPr>
            <p:nvPr/>
          </p:nvSpPr>
          <p:spPr bwMode="auto">
            <a:xfrm>
              <a:off x="6030913" y="3992563"/>
              <a:ext cx="2895600" cy="1474787"/>
            </a:xfrm>
            <a:prstGeom prst="rect">
              <a:avLst/>
            </a:prstGeom>
            <a:solidFill>
              <a:srgbClr val="EBF7FF"/>
            </a:solidFill>
            <a:ln w="9525">
              <a:solidFill>
                <a:schemeClr val="tx1"/>
              </a:solidFill>
              <a:miter lim="800000"/>
              <a:headEnd/>
              <a:tailEnd/>
            </a:ln>
          </p:spPr>
          <p:txBody>
            <a:bodyPr>
              <a:spAutoFit/>
            </a:bodyPr>
            <a:lstStyle/>
            <a:p>
              <a:pPr algn="ctr">
                <a:spcBef>
                  <a:spcPct val="50000"/>
                </a:spcBef>
              </a:pPr>
              <a:r>
                <a:rPr lang="en-US"/>
                <a:t>Stockholders’ equity accounts </a:t>
              </a:r>
              <a:r>
                <a:rPr lang="en-US">
                  <a:solidFill>
                    <a:srgbClr val="339933"/>
                  </a:solidFill>
                </a:rPr>
                <a:t>increase</a:t>
              </a:r>
              <a:r>
                <a:rPr lang="en-US"/>
                <a:t> on the right or </a:t>
              </a:r>
              <a:r>
                <a:rPr lang="en-US">
                  <a:solidFill>
                    <a:srgbClr val="339933"/>
                  </a:solidFill>
                </a:rPr>
                <a:t>credit</a:t>
              </a:r>
              <a:r>
                <a:rPr lang="en-US"/>
                <a:t> side and </a:t>
              </a:r>
              <a:r>
                <a:rPr lang="en-US">
                  <a:solidFill>
                    <a:srgbClr val="FF3300"/>
                  </a:solidFill>
                </a:rPr>
                <a:t>decrease</a:t>
              </a:r>
              <a:r>
                <a:rPr lang="en-US"/>
                <a:t> on the left or </a:t>
              </a:r>
              <a:r>
                <a:rPr lang="en-US">
                  <a:solidFill>
                    <a:srgbClr val="FF3300"/>
                  </a:solidFill>
                </a:rPr>
                <a:t>debit</a:t>
              </a:r>
              <a:r>
                <a:rPr lang="en-US"/>
                <a:t> side.</a:t>
              </a:r>
            </a:p>
          </p:txBody>
        </p:sp>
      </p:gr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222"/>
                                        </p:tgtEl>
                                        <p:attrNameLst>
                                          <p:attrName>style.visibility</p:attrName>
                                        </p:attrNameLst>
                                      </p:cBhvr>
                                      <p:to>
                                        <p:strVal val="visible"/>
                                      </p:to>
                                    </p:set>
                                    <p:animEffect transition="in" filter="wipe(left)">
                                      <p:cBhvr>
                                        <p:cTn id="7" dur="500"/>
                                        <p:tgtEl>
                                          <p:spTgt spid="92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9218"/>
                                        </p:tgtEl>
                                        <p:attrNameLst>
                                          <p:attrName>style.visibility</p:attrName>
                                        </p:attrNameLst>
                                      </p:cBhvr>
                                      <p:to>
                                        <p:strVal val="visible"/>
                                      </p:to>
                                    </p:set>
                                    <p:animEffect transition="in" filter="wipe(up)">
                                      <p:cBhvr>
                                        <p:cTn id="12" dur="500"/>
                                        <p:tgtEl>
                                          <p:spTgt spid="921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9219"/>
                                        </p:tgtEl>
                                        <p:attrNameLst>
                                          <p:attrName>style.visibility</p:attrName>
                                        </p:attrNameLst>
                                      </p:cBhvr>
                                      <p:to>
                                        <p:strVal val="visible"/>
                                      </p:to>
                                    </p:set>
                                    <p:animEffect transition="in" filter="wipe(up)">
                                      <p:cBhvr>
                                        <p:cTn id="17" dur="500"/>
                                        <p:tgtEl>
                                          <p:spTgt spid="9219"/>
                                        </p:tgtEl>
                                      </p:cBhvr>
                                    </p:animEffect>
                                  </p:childTnLst>
                                </p:cTn>
                              </p:par>
                            </p:childTnLst>
                          </p:cTn>
                        </p:par>
                        <p:par>
                          <p:cTn id="18" fill="hold" nodeType="afterGroup">
                            <p:stCondLst>
                              <p:cond delay="500"/>
                            </p:stCondLst>
                            <p:childTnLst>
                              <p:par>
                                <p:cTn id="19" presetID="22" presetClass="entr" presetSubtype="1" fill="hold" nodeType="afterEffect">
                                  <p:stCondLst>
                                    <p:cond delay="0"/>
                                  </p:stCondLst>
                                  <p:childTnLst>
                                    <p:set>
                                      <p:cBhvr>
                                        <p:cTn id="20" dur="1" fill="hold">
                                          <p:stCondLst>
                                            <p:cond delay="0"/>
                                          </p:stCondLst>
                                        </p:cTn>
                                        <p:tgtEl>
                                          <p:spTgt spid="9220"/>
                                        </p:tgtEl>
                                        <p:attrNameLst>
                                          <p:attrName>style.visibility</p:attrName>
                                        </p:attrNameLst>
                                      </p:cBhvr>
                                      <p:to>
                                        <p:strVal val="visible"/>
                                      </p:to>
                                    </p:set>
                                    <p:animEffect transition="in" filter="wipe(up)">
                                      <p:cBhvr>
                                        <p:cTn id="21" dur="500"/>
                                        <p:tgtEl>
                                          <p:spTgt spid="9220"/>
                                        </p:tgtEl>
                                      </p:cBhvr>
                                    </p:animEffect>
                                  </p:childTnLst>
                                </p:cTn>
                              </p:par>
                            </p:childTnLst>
                          </p:cTn>
                        </p:par>
                        <p:par>
                          <p:cTn id="22" fill="hold" nodeType="afterGroup">
                            <p:stCondLst>
                              <p:cond delay="1000"/>
                            </p:stCondLst>
                            <p:childTnLst>
                              <p:par>
                                <p:cTn id="23" presetID="22" presetClass="entr" presetSubtype="8" fill="hold" nodeType="after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wipe(left)">
                                      <p:cBhvr>
                                        <p:cTn id="25" dur="500"/>
                                        <p:tgtEl>
                                          <p:spTgt spid="11"/>
                                        </p:tgtEl>
                                      </p:cBhvr>
                                    </p:animEffect>
                                  </p:childTnLst>
                                </p:cTn>
                              </p:par>
                            </p:childTnLst>
                          </p:cTn>
                        </p:par>
                        <p:par>
                          <p:cTn id="26" fill="hold" nodeType="afterGroup">
                            <p:stCondLst>
                              <p:cond delay="1500"/>
                            </p:stCondLst>
                            <p:childTnLst>
                              <p:par>
                                <p:cTn id="27" presetID="22" presetClass="entr" presetSubtype="1" fill="hold" nodeType="after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wipe(up)">
                                      <p:cBhvr>
                                        <p:cTn id="29" dur="500"/>
                                        <p:tgtEl>
                                          <p:spTgt spid="17"/>
                                        </p:tgtEl>
                                      </p:cBhvr>
                                    </p:animEffect>
                                  </p:childTnLst>
                                </p:cTn>
                              </p:par>
                            </p:childTnLst>
                          </p:cTn>
                        </p:par>
                        <p:par>
                          <p:cTn id="30" fill="hold" nodeType="afterGroup">
                            <p:stCondLst>
                              <p:cond delay="2000"/>
                            </p:stCondLst>
                            <p:childTnLst>
                              <p:par>
                                <p:cTn id="31" presetID="9" presetClass="entr" presetSubtype="0" fill="hold" nodeType="afterEffect">
                                  <p:stCondLst>
                                    <p:cond delay="0"/>
                                  </p:stCondLst>
                                  <p:childTnLst>
                                    <p:set>
                                      <p:cBhvr>
                                        <p:cTn id="32" dur="1" fill="hold">
                                          <p:stCondLst>
                                            <p:cond delay="0"/>
                                          </p:stCondLst>
                                        </p:cTn>
                                        <p:tgtEl>
                                          <p:spTgt spid="9224"/>
                                        </p:tgtEl>
                                        <p:attrNameLst>
                                          <p:attrName>style.visibility</p:attrName>
                                        </p:attrNameLst>
                                      </p:cBhvr>
                                      <p:to>
                                        <p:strVal val="visible"/>
                                      </p:to>
                                    </p:set>
                                    <p:animEffect transition="in" filter="dissolve">
                                      <p:cBhvr>
                                        <p:cTn id="33" dur="500"/>
                                        <p:tgtEl>
                                          <p:spTgt spid="9224"/>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8" presetClass="entr" presetSubtype="6" fill="hold" nodeType="clickEffect">
                                  <p:stCondLst>
                                    <p:cond delay="0"/>
                                  </p:stCondLst>
                                  <p:childTnLst>
                                    <p:set>
                                      <p:cBhvr>
                                        <p:cTn id="37" dur="1" fill="hold">
                                          <p:stCondLst>
                                            <p:cond delay="0"/>
                                          </p:stCondLst>
                                        </p:cTn>
                                        <p:tgtEl>
                                          <p:spTgt spid="2"/>
                                        </p:tgtEl>
                                        <p:attrNameLst>
                                          <p:attrName>style.visibility</p:attrName>
                                        </p:attrNameLst>
                                      </p:cBhvr>
                                      <p:to>
                                        <p:strVal val="visible"/>
                                      </p:to>
                                    </p:set>
                                    <p:animEffect transition="in" filter="strips(downRight)">
                                      <p:cBhvr>
                                        <p:cTn id="3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p:txBody>
          <a:bodyPr/>
          <a:lstStyle/>
          <a:p>
            <a:pPr eaLnBrk="1" hangingPunct="1"/>
            <a:r>
              <a:rPr lang="en-US" smtClean="0"/>
              <a:t>Learning Objective 2-1</a:t>
            </a:r>
          </a:p>
        </p:txBody>
      </p:sp>
      <p:sp>
        <p:nvSpPr>
          <p:cNvPr id="15" name="Rounded Rectangle 14"/>
          <p:cNvSpPr/>
          <p:nvPr/>
        </p:nvSpPr>
        <p:spPr>
          <a:xfrm>
            <a:off x="838200" y="1981200"/>
            <a:ext cx="7467600" cy="3429000"/>
          </a:xfrm>
          <a:prstGeom prst="roundRect">
            <a:avLst/>
          </a:prstGeom>
          <a:solidFill>
            <a:srgbClr val="E5E5FF"/>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dirty="0">
                <a:solidFill>
                  <a:schemeClr val="tx1"/>
                </a:solidFill>
              </a:rPr>
              <a:t>Identify financial effects of common business activities that affect the balance sheet.</a:t>
            </a:r>
          </a:p>
        </p:txBody>
      </p:sp>
    </p:spTree>
  </p:cSld>
  <p:clrMapOvr>
    <a:masterClrMapping/>
  </p:clrMapOvr>
  <p:transition>
    <p:blinds dir="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269" name="Rectangle 2"/>
          <p:cNvSpPr>
            <a:spLocks noGrp="1" noChangeArrowheads="1"/>
          </p:cNvSpPr>
          <p:nvPr>
            <p:ph type="title"/>
          </p:nvPr>
        </p:nvSpPr>
        <p:spPr/>
        <p:txBody>
          <a:bodyPr/>
          <a:lstStyle/>
          <a:p>
            <a:r>
              <a:rPr lang="en-US" smtClean="0">
                <a:cs typeface="Arial" charset="0"/>
              </a:rPr>
              <a:t>The Debit/Credit Framework</a:t>
            </a:r>
          </a:p>
        </p:txBody>
      </p:sp>
      <p:sp>
        <p:nvSpPr>
          <p:cNvPr id="134270" name="TextBox 5"/>
          <p:cNvSpPr txBox="1">
            <a:spLocks noChangeArrowheads="1"/>
          </p:cNvSpPr>
          <p:nvPr/>
        </p:nvSpPr>
        <p:spPr bwMode="auto">
          <a:xfrm>
            <a:off x="347663" y="1363663"/>
            <a:ext cx="8491537" cy="369887"/>
          </a:xfrm>
          <a:prstGeom prst="rect">
            <a:avLst/>
          </a:prstGeom>
          <a:noFill/>
          <a:ln w="9525">
            <a:noFill/>
            <a:miter lim="800000"/>
            <a:headEnd/>
            <a:tailEnd/>
          </a:ln>
        </p:spPr>
        <p:txBody>
          <a:bodyPr>
            <a:spAutoFit/>
          </a:bodyPr>
          <a:lstStyle/>
          <a:p>
            <a:r>
              <a:rPr lang="en-US"/>
              <a:t>ASSETS                  =            LIABILITIES       +     STOCKHOLDERS’ EQUITY</a:t>
            </a:r>
          </a:p>
        </p:txBody>
      </p:sp>
      <p:graphicFrame>
        <p:nvGraphicFramePr>
          <p:cNvPr id="134266" name="Object 122"/>
          <p:cNvGraphicFramePr>
            <a:graphicFrameLocks noChangeAspect="1"/>
          </p:cNvGraphicFramePr>
          <p:nvPr/>
        </p:nvGraphicFramePr>
        <p:xfrm>
          <a:off x="258763" y="1806575"/>
          <a:ext cx="2066925" cy="1009650"/>
        </p:xfrm>
        <a:graphic>
          <a:graphicData uri="http://schemas.openxmlformats.org/presentationml/2006/ole">
            <mc:AlternateContent xmlns:mc="http://schemas.openxmlformats.org/markup-compatibility/2006">
              <mc:Choice xmlns:v="urn:schemas-microsoft-com:vml" Requires="v">
                <p:oleObj spid="_x0000_s134269" name="Worksheet" r:id="rId5" imgW="2066819" imgH="1009498" progId="Excel.Sheet.12">
                  <p:embed/>
                </p:oleObj>
              </mc:Choice>
              <mc:Fallback>
                <p:oleObj name="Worksheet" r:id="rId5" imgW="2066819" imgH="1009498" progId="Excel.Sheet.12">
                  <p:embed/>
                  <p:pic>
                    <p:nvPicPr>
                      <p:cNvPr id="0" name="Picture 12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8763" y="1806575"/>
                        <a:ext cx="2066925" cy="100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34267" name="Object 123"/>
          <p:cNvGraphicFramePr>
            <a:graphicFrameLocks noChangeAspect="1"/>
          </p:cNvGraphicFramePr>
          <p:nvPr/>
        </p:nvGraphicFramePr>
        <p:xfrm>
          <a:off x="2941638" y="1820863"/>
          <a:ext cx="2124075" cy="1009650"/>
        </p:xfrm>
        <a:graphic>
          <a:graphicData uri="http://schemas.openxmlformats.org/presentationml/2006/ole">
            <mc:AlternateContent xmlns:mc="http://schemas.openxmlformats.org/markup-compatibility/2006">
              <mc:Choice xmlns:v="urn:schemas-microsoft-com:vml" Requires="v">
                <p:oleObj spid="_x0000_s134270" name="Worksheet" r:id="rId8" imgW="2124082" imgH="1009498" progId="Excel.Sheet.12">
                  <p:embed/>
                </p:oleObj>
              </mc:Choice>
              <mc:Fallback>
                <p:oleObj name="Worksheet" r:id="rId8" imgW="2124082" imgH="1009498" progId="Excel.Sheet.12">
                  <p:embed/>
                  <p:pic>
                    <p:nvPicPr>
                      <p:cNvPr id="0" name="Picture 12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941638" y="1820863"/>
                        <a:ext cx="2124075" cy="100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34268" name="Object 124"/>
          <p:cNvGraphicFramePr>
            <a:graphicFrameLocks noChangeAspect="1"/>
          </p:cNvGraphicFramePr>
          <p:nvPr/>
        </p:nvGraphicFramePr>
        <p:xfrm>
          <a:off x="5854700" y="1849438"/>
          <a:ext cx="2124075" cy="1009650"/>
        </p:xfrm>
        <a:graphic>
          <a:graphicData uri="http://schemas.openxmlformats.org/presentationml/2006/ole">
            <mc:AlternateContent xmlns:mc="http://schemas.openxmlformats.org/markup-compatibility/2006">
              <mc:Choice xmlns:v="urn:schemas-microsoft-com:vml" Requires="v">
                <p:oleObj spid="_x0000_s134271" name="Worksheet" r:id="rId11" imgW="2124082" imgH="1009498" progId="Excel.Sheet.12">
                  <p:embed/>
                </p:oleObj>
              </mc:Choice>
              <mc:Fallback>
                <p:oleObj name="Worksheet" r:id="rId11" imgW="2124082" imgH="1009498" progId="Excel.Sheet.12">
                  <p:embed/>
                  <p:pic>
                    <p:nvPicPr>
                      <p:cNvPr id="0" name="Picture 12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854700" y="1849438"/>
                        <a:ext cx="2124075" cy="100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cxnSp>
        <p:nvCxnSpPr>
          <p:cNvPr id="11" name="Straight Connector 10"/>
          <p:cNvCxnSpPr/>
          <p:nvPr/>
        </p:nvCxnSpPr>
        <p:spPr>
          <a:xfrm>
            <a:off x="290513" y="1712913"/>
            <a:ext cx="8345487" cy="158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pic>
        <p:nvPicPr>
          <p:cNvPr id="134272" name="Picture 12" descr="C:\Users\jonbooker\AppData\Local\Microsoft\Windows\Temporary Internet Files\Content.IE5\A3TADR7F\MCj02925740000[1].wmf"/>
          <p:cNvPicPr>
            <a:picLocks noChangeAspect="1" noChangeArrowheads="1"/>
          </p:cNvPicPr>
          <p:nvPr/>
        </p:nvPicPr>
        <p:blipFill>
          <a:blip r:embed="rId13"/>
          <a:srcRect/>
          <a:stretch>
            <a:fillRect/>
          </a:stretch>
        </p:blipFill>
        <p:spPr bwMode="auto">
          <a:xfrm>
            <a:off x="2133600" y="2689225"/>
            <a:ext cx="858838" cy="871538"/>
          </a:xfrm>
          <a:prstGeom prst="rect">
            <a:avLst/>
          </a:prstGeom>
          <a:noFill/>
          <a:ln w="9525">
            <a:noFill/>
            <a:miter lim="800000"/>
            <a:headEnd/>
            <a:tailEnd/>
          </a:ln>
        </p:spPr>
      </p:pic>
      <p:cxnSp>
        <p:nvCxnSpPr>
          <p:cNvPr id="17" name="Straight Connector 16"/>
          <p:cNvCxnSpPr/>
          <p:nvPr/>
        </p:nvCxnSpPr>
        <p:spPr>
          <a:xfrm rot="5400000">
            <a:off x="2082800" y="2198688"/>
            <a:ext cx="973137"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685800" y="4564063"/>
            <a:ext cx="7666038" cy="1754187"/>
          </a:xfrm>
          <a:prstGeom prst="rect">
            <a:avLst/>
          </a:prstGeom>
          <a:solidFill>
            <a:srgbClr val="FFFF00"/>
          </a:solidFill>
          <a:ln>
            <a:solidFill>
              <a:schemeClr val="accent1"/>
            </a:solidFill>
          </a:ln>
        </p:spPr>
        <p:txBody>
          <a:bodyPr>
            <a:spAutoFit/>
          </a:bodyPr>
          <a:lstStyle/>
          <a:p>
            <a:pPr algn="ctr">
              <a:defRPr/>
            </a:pPr>
            <a:r>
              <a:rPr lang="en-CA" b="1" dirty="0">
                <a:solidFill>
                  <a:srgbClr val="FF0000"/>
                </a:solidFill>
              </a:rPr>
              <a:t>Take special note of two important rules:</a:t>
            </a:r>
          </a:p>
          <a:p>
            <a:pPr>
              <a:defRPr/>
            </a:pPr>
            <a:endParaRPr lang="en-CA" dirty="0"/>
          </a:p>
          <a:p>
            <a:pPr marL="342900" indent="-342900">
              <a:buFontTx/>
              <a:buAutoNum type="arabicPeriod"/>
              <a:defRPr/>
            </a:pPr>
            <a:r>
              <a:rPr lang="en-CA" b="1" dirty="0"/>
              <a:t>Accounts increase on the same side as they appear in A = L + SE</a:t>
            </a:r>
          </a:p>
          <a:p>
            <a:pPr marL="342900" indent="-342900">
              <a:buFontTx/>
              <a:buAutoNum type="arabicPeriod"/>
              <a:defRPr/>
            </a:pPr>
            <a:endParaRPr lang="en-CA" b="1" dirty="0"/>
          </a:p>
          <a:p>
            <a:pPr marL="342900" indent="-342900">
              <a:buFontTx/>
              <a:buAutoNum type="arabicPeriod"/>
              <a:defRPr/>
            </a:pPr>
            <a:r>
              <a:rPr lang="en-CA" b="1" dirty="0"/>
              <a:t>Left is debit ( </a:t>
            </a:r>
            <a:r>
              <a:rPr lang="en-CA" b="1" i="1" dirty="0" err="1"/>
              <a:t>dr</a:t>
            </a:r>
            <a:r>
              <a:rPr lang="en-CA" b="1" i="1" dirty="0"/>
              <a:t> </a:t>
            </a:r>
            <a:r>
              <a:rPr lang="en-CA" b="1" dirty="0"/>
              <a:t>), right is credit ( </a:t>
            </a:r>
            <a:r>
              <a:rPr lang="en-CA" b="1" i="1" dirty="0" err="1"/>
              <a:t>cr</a:t>
            </a:r>
            <a:r>
              <a:rPr lang="en-CA" b="1" i="1" dirty="0"/>
              <a:t> </a:t>
            </a:r>
            <a:r>
              <a:rPr lang="en-CA" b="1" dirty="0"/>
              <a:t>)</a:t>
            </a:r>
          </a:p>
          <a:p>
            <a:pPr marL="342900" indent="-342900">
              <a:buFontTx/>
              <a:buAutoNum type="arabicPeriod"/>
              <a:defRPr/>
            </a:pPr>
            <a:endParaRPr lang="en-CA" dirty="0"/>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3" name="Rectangle 2"/>
          <p:cNvSpPr>
            <a:spLocks noGrp="1" noChangeArrowheads="1"/>
          </p:cNvSpPr>
          <p:nvPr>
            <p:ph type="title"/>
          </p:nvPr>
        </p:nvSpPr>
        <p:spPr/>
        <p:txBody>
          <a:bodyPr/>
          <a:lstStyle/>
          <a:p>
            <a:r>
              <a:rPr lang="en-US" sz="3800" smtClean="0">
                <a:cs typeface="Arial" charset="0"/>
              </a:rPr>
              <a:t>Steps 2 &amp; 3:  Record and Summarize</a:t>
            </a:r>
          </a:p>
        </p:txBody>
      </p:sp>
      <p:grpSp>
        <p:nvGrpSpPr>
          <p:cNvPr id="136194" name="Group 26"/>
          <p:cNvGrpSpPr>
            <a:grpSpLocks/>
          </p:cNvGrpSpPr>
          <p:nvPr/>
        </p:nvGrpSpPr>
        <p:grpSpPr bwMode="auto">
          <a:xfrm>
            <a:off x="450850" y="1182688"/>
            <a:ext cx="1960563" cy="381000"/>
            <a:chOff x="533400" y="3235975"/>
            <a:chExt cx="1904651" cy="381000"/>
          </a:xfrm>
        </p:grpSpPr>
        <p:grpSp>
          <p:nvGrpSpPr>
            <p:cNvPr id="136227" name="Group 16"/>
            <p:cNvGrpSpPr>
              <a:grpSpLocks/>
            </p:cNvGrpSpPr>
            <p:nvPr/>
          </p:nvGrpSpPr>
          <p:grpSpPr bwMode="auto">
            <a:xfrm>
              <a:off x="533400" y="3235975"/>
              <a:ext cx="428172" cy="381000"/>
              <a:chOff x="838200" y="3733800"/>
              <a:chExt cx="428172" cy="381000"/>
            </a:xfrm>
          </p:grpSpPr>
          <p:sp>
            <p:nvSpPr>
              <p:cNvPr id="23" name="Oval 22"/>
              <p:cNvSpPr/>
              <p:nvPr/>
            </p:nvSpPr>
            <p:spPr>
              <a:xfrm>
                <a:off x="838200" y="3733800"/>
                <a:ext cx="381000" cy="381000"/>
              </a:xfrm>
              <a:prstGeom prst="ellipse">
                <a:avLst/>
              </a:prstGeom>
              <a:solidFill>
                <a:schemeClr val="accent6"/>
              </a:solidFill>
              <a:ln w="12700">
                <a:solidFill>
                  <a:schemeClr val="tx1">
                    <a:lumMod val="50000"/>
                    <a:lumOff val="50000"/>
                  </a:schemeClr>
                </a:solid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4" name="TextBox 23"/>
              <p:cNvSpPr txBox="1"/>
              <p:nvPr/>
            </p:nvSpPr>
            <p:spPr>
              <a:xfrm>
                <a:off x="885372" y="3733800"/>
                <a:ext cx="381000" cy="369332"/>
              </a:xfrm>
              <a:prstGeom prst="rect">
                <a:avLst/>
              </a:prstGeom>
              <a:noFill/>
              <a:scene3d>
                <a:camera prst="orthographicFront"/>
                <a:lightRig rig="threePt" dir="t"/>
              </a:scene3d>
              <a:sp3d>
                <a:bevelT prst="relaxedInset"/>
              </a:sp3d>
            </p:spPr>
            <p:txBody>
              <a:bodyPr>
                <a:spAutoFit/>
              </a:bodyPr>
              <a:lstStyle/>
              <a:p>
                <a:pPr>
                  <a:defRPr/>
                </a:pPr>
                <a:r>
                  <a:rPr lang="en-US" dirty="0">
                    <a:latin typeface="Arial" pitchFamily="34" charset="0"/>
                  </a:rPr>
                  <a:t>1</a:t>
                </a:r>
              </a:p>
            </p:txBody>
          </p:sp>
        </p:grpSp>
        <p:sp>
          <p:nvSpPr>
            <p:cNvPr id="22" name="TextBox 21"/>
            <p:cNvSpPr txBox="1"/>
            <p:nvPr/>
          </p:nvSpPr>
          <p:spPr>
            <a:xfrm>
              <a:off x="914331" y="3242325"/>
              <a:ext cx="1523720" cy="368300"/>
            </a:xfrm>
            <a:prstGeom prst="rect">
              <a:avLst/>
            </a:prstGeom>
            <a:noFill/>
          </p:spPr>
          <p:txBody>
            <a:bodyPr>
              <a:spAutoFit/>
            </a:bodyPr>
            <a:lstStyle/>
            <a:p>
              <a:pPr>
                <a:defRPr/>
              </a:pPr>
              <a:r>
                <a:rPr lang="en-US" b="1" dirty="0">
                  <a:solidFill>
                    <a:schemeClr val="accent6"/>
                  </a:solidFill>
                  <a:latin typeface="Arial" pitchFamily="34" charset="0"/>
                </a:rPr>
                <a:t>Analyze</a:t>
              </a:r>
            </a:p>
          </p:txBody>
        </p:sp>
      </p:grpSp>
      <p:grpSp>
        <p:nvGrpSpPr>
          <p:cNvPr id="136195" name="Group 25"/>
          <p:cNvGrpSpPr>
            <a:grpSpLocks/>
          </p:cNvGrpSpPr>
          <p:nvPr/>
        </p:nvGrpSpPr>
        <p:grpSpPr bwMode="auto">
          <a:xfrm>
            <a:off x="450850" y="1806575"/>
            <a:ext cx="1952625" cy="387350"/>
            <a:chOff x="3505200" y="3232737"/>
            <a:chExt cx="1905000" cy="387476"/>
          </a:xfrm>
        </p:grpSpPr>
        <p:grpSp>
          <p:nvGrpSpPr>
            <p:cNvPr id="136219" name="Group 15"/>
            <p:cNvGrpSpPr>
              <a:grpSpLocks/>
            </p:cNvGrpSpPr>
            <p:nvPr/>
          </p:nvGrpSpPr>
          <p:grpSpPr bwMode="auto">
            <a:xfrm>
              <a:off x="3505200" y="3232737"/>
              <a:ext cx="413658" cy="387476"/>
              <a:chOff x="2133600" y="4870324"/>
              <a:chExt cx="413658" cy="387476"/>
            </a:xfrm>
          </p:grpSpPr>
          <p:sp>
            <p:nvSpPr>
              <p:cNvPr id="35" name="Oval 9"/>
              <p:cNvSpPr/>
              <p:nvPr/>
            </p:nvSpPr>
            <p:spPr>
              <a:xfrm>
                <a:off x="2133600" y="4876800"/>
                <a:ext cx="381000" cy="381000"/>
              </a:xfrm>
              <a:prstGeom prst="ellipse">
                <a:avLst/>
              </a:prstGeom>
              <a:solidFill>
                <a:srgbClr val="00B050"/>
              </a:solidFill>
              <a:ln w="12700">
                <a:solidFill>
                  <a:schemeClr val="tx1">
                    <a:lumMod val="50000"/>
                    <a:lumOff val="50000"/>
                  </a:schemeClr>
                </a:solid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6" name="TextBox 35"/>
              <p:cNvSpPr txBox="1"/>
              <p:nvPr/>
            </p:nvSpPr>
            <p:spPr>
              <a:xfrm>
                <a:off x="2166258" y="4870324"/>
                <a:ext cx="381000" cy="369332"/>
              </a:xfrm>
              <a:prstGeom prst="rect">
                <a:avLst/>
              </a:prstGeom>
              <a:noFill/>
              <a:scene3d>
                <a:camera prst="orthographicFront"/>
                <a:lightRig rig="threePt" dir="t"/>
              </a:scene3d>
              <a:sp3d>
                <a:bevelT prst="relaxedInset"/>
              </a:sp3d>
            </p:spPr>
            <p:txBody>
              <a:bodyPr>
                <a:spAutoFit/>
              </a:bodyPr>
              <a:lstStyle/>
              <a:p>
                <a:pPr>
                  <a:defRPr/>
                </a:pPr>
                <a:r>
                  <a:rPr lang="en-US" dirty="0">
                    <a:latin typeface="Arial" pitchFamily="34" charset="0"/>
                  </a:rPr>
                  <a:t>2</a:t>
                </a:r>
              </a:p>
            </p:txBody>
          </p:sp>
        </p:grpSp>
        <p:sp>
          <p:nvSpPr>
            <p:cNvPr id="136220" name="TextBox 19"/>
            <p:cNvSpPr txBox="1">
              <a:spLocks noChangeArrowheads="1"/>
            </p:cNvSpPr>
            <p:nvPr/>
          </p:nvSpPr>
          <p:spPr bwMode="auto">
            <a:xfrm>
              <a:off x="3886200" y="3241809"/>
              <a:ext cx="1524000" cy="369332"/>
            </a:xfrm>
            <a:prstGeom prst="rect">
              <a:avLst/>
            </a:prstGeom>
            <a:noFill/>
            <a:ln w="9525">
              <a:noFill/>
              <a:miter lim="800000"/>
              <a:headEnd/>
              <a:tailEnd/>
            </a:ln>
          </p:spPr>
          <p:txBody>
            <a:bodyPr>
              <a:spAutoFit/>
            </a:bodyPr>
            <a:lstStyle/>
            <a:p>
              <a:r>
                <a:rPr lang="en-US" b="1">
                  <a:solidFill>
                    <a:srgbClr val="00B050"/>
                  </a:solidFill>
                </a:rPr>
                <a:t>Record</a:t>
              </a:r>
            </a:p>
          </p:txBody>
        </p:sp>
      </p:grpSp>
      <p:grpSp>
        <p:nvGrpSpPr>
          <p:cNvPr id="136196" name="Group 24"/>
          <p:cNvGrpSpPr>
            <a:grpSpLocks/>
          </p:cNvGrpSpPr>
          <p:nvPr/>
        </p:nvGrpSpPr>
        <p:grpSpPr bwMode="auto">
          <a:xfrm>
            <a:off x="450850" y="3654425"/>
            <a:ext cx="1985963" cy="403225"/>
            <a:chOff x="6172200" y="3235975"/>
            <a:chExt cx="1963080" cy="403376"/>
          </a:xfrm>
        </p:grpSpPr>
        <p:grpSp>
          <p:nvGrpSpPr>
            <p:cNvPr id="136213" name="Group 14"/>
            <p:cNvGrpSpPr>
              <a:grpSpLocks/>
            </p:cNvGrpSpPr>
            <p:nvPr/>
          </p:nvGrpSpPr>
          <p:grpSpPr bwMode="auto">
            <a:xfrm>
              <a:off x="6172200" y="3235975"/>
              <a:ext cx="381000" cy="381000"/>
              <a:chOff x="4953000" y="4724400"/>
              <a:chExt cx="381000" cy="381000"/>
            </a:xfrm>
          </p:grpSpPr>
          <p:sp>
            <p:nvSpPr>
              <p:cNvPr id="44" name="Oval 12"/>
              <p:cNvSpPr/>
              <p:nvPr/>
            </p:nvSpPr>
            <p:spPr>
              <a:xfrm>
                <a:off x="4953000" y="4724400"/>
                <a:ext cx="381000" cy="381000"/>
              </a:xfrm>
              <a:prstGeom prst="ellipse">
                <a:avLst/>
              </a:prstGeom>
              <a:solidFill>
                <a:schemeClr val="tx2">
                  <a:lumMod val="60000"/>
                  <a:lumOff val="40000"/>
                </a:schemeClr>
              </a:solidFill>
              <a:ln w="12700">
                <a:solidFill>
                  <a:schemeClr val="tx1">
                    <a:lumMod val="50000"/>
                    <a:lumOff val="50000"/>
                  </a:schemeClr>
                </a:solid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36218" name="TextBox 13"/>
              <p:cNvSpPr txBox="1">
                <a:spLocks noChangeArrowheads="1"/>
              </p:cNvSpPr>
              <p:nvPr/>
            </p:nvSpPr>
            <p:spPr bwMode="auto">
              <a:xfrm>
                <a:off x="4992066" y="4736068"/>
                <a:ext cx="312906" cy="369332"/>
              </a:xfrm>
              <a:prstGeom prst="rect">
                <a:avLst/>
              </a:prstGeom>
              <a:noFill/>
              <a:ln w="9525">
                <a:noFill/>
                <a:miter lim="800000"/>
                <a:headEnd/>
                <a:tailEnd/>
              </a:ln>
            </p:spPr>
            <p:txBody>
              <a:bodyPr wrap="none">
                <a:spAutoFit/>
              </a:bodyPr>
              <a:lstStyle/>
              <a:p>
                <a:r>
                  <a:rPr lang="en-US"/>
                  <a:t>3</a:t>
                </a:r>
              </a:p>
            </p:txBody>
          </p:sp>
        </p:grpSp>
        <p:sp>
          <p:nvSpPr>
            <p:cNvPr id="43" name="TextBox 42"/>
            <p:cNvSpPr txBox="1"/>
            <p:nvPr/>
          </p:nvSpPr>
          <p:spPr>
            <a:xfrm>
              <a:off x="6611578" y="3270913"/>
              <a:ext cx="1523702" cy="368438"/>
            </a:xfrm>
            <a:prstGeom prst="rect">
              <a:avLst/>
            </a:prstGeom>
            <a:noFill/>
          </p:spPr>
          <p:txBody>
            <a:bodyPr>
              <a:spAutoFit/>
            </a:bodyPr>
            <a:lstStyle/>
            <a:p>
              <a:pPr>
                <a:defRPr/>
              </a:pPr>
              <a:r>
                <a:rPr lang="en-US" b="1" dirty="0">
                  <a:solidFill>
                    <a:schemeClr val="tx2">
                      <a:lumMod val="60000"/>
                      <a:lumOff val="40000"/>
                    </a:schemeClr>
                  </a:solidFill>
                  <a:latin typeface="Arial" pitchFamily="34" charset="0"/>
                </a:rPr>
                <a:t>Summarize</a:t>
              </a:r>
            </a:p>
          </p:txBody>
        </p:sp>
      </p:grpSp>
      <p:grpSp>
        <p:nvGrpSpPr>
          <p:cNvPr id="136197" name="Group 38"/>
          <p:cNvGrpSpPr>
            <a:grpSpLocks/>
          </p:cNvGrpSpPr>
          <p:nvPr/>
        </p:nvGrpSpPr>
        <p:grpSpPr bwMode="auto">
          <a:xfrm>
            <a:off x="2705100" y="1866900"/>
            <a:ext cx="5562600" cy="1703388"/>
            <a:chOff x="2705100" y="1866900"/>
            <a:chExt cx="5562600" cy="1702951"/>
          </a:xfrm>
        </p:grpSpPr>
        <p:grpSp>
          <p:nvGrpSpPr>
            <p:cNvPr id="136198" name="Group 30"/>
            <p:cNvGrpSpPr>
              <a:grpSpLocks/>
            </p:cNvGrpSpPr>
            <p:nvPr/>
          </p:nvGrpSpPr>
          <p:grpSpPr bwMode="auto">
            <a:xfrm>
              <a:off x="2705100" y="1866900"/>
              <a:ext cx="5562600" cy="1689795"/>
              <a:chOff x="9391650" y="2514600"/>
              <a:chExt cx="5562600" cy="1689795"/>
            </a:xfrm>
          </p:grpSpPr>
          <p:grpSp>
            <p:nvGrpSpPr>
              <p:cNvPr id="136204" name="Group 25"/>
              <p:cNvGrpSpPr>
                <a:grpSpLocks/>
              </p:cNvGrpSpPr>
              <p:nvPr/>
            </p:nvGrpSpPr>
            <p:grpSpPr bwMode="auto">
              <a:xfrm>
                <a:off x="9391650" y="2514600"/>
                <a:ext cx="5562600" cy="1689795"/>
                <a:chOff x="9391650" y="2514600"/>
                <a:chExt cx="5562600" cy="1689795"/>
              </a:xfrm>
            </p:grpSpPr>
            <p:grpSp>
              <p:nvGrpSpPr>
                <p:cNvPr id="136209" name="Group 20"/>
                <p:cNvGrpSpPr>
                  <a:grpSpLocks/>
                </p:cNvGrpSpPr>
                <p:nvPr/>
              </p:nvGrpSpPr>
              <p:grpSpPr bwMode="auto">
                <a:xfrm>
                  <a:off x="9391650" y="2514600"/>
                  <a:ext cx="5562600" cy="307778"/>
                  <a:chOff x="9391650" y="2514600"/>
                  <a:chExt cx="5562600" cy="307778"/>
                </a:xfrm>
              </p:grpSpPr>
              <p:sp>
                <p:nvSpPr>
                  <p:cNvPr id="19" name="TextBox 18"/>
                  <p:cNvSpPr txBox="1"/>
                  <p:nvPr/>
                </p:nvSpPr>
                <p:spPr>
                  <a:xfrm>
                    <a:off x="9391650" y="2514600"/>
                    <a:ext cx="5562600" cy="307896"/>
                  </a:xfrm>
                  <a:prstGeom prst="rect">
                    <a:avLst/>
                  </a:prstGeom>
                  <a:solidFill>
                    <a:schemeClr val="accent1">
                      <a:lumMod val="40000"/>
                      <a:lumOff val="60000"/>
                    </a:schemeClr>
                  </a:solidFill>
                  <a:ln w="19050">
                    <a:solidFill>
                      <a:schemeClr val="tx1"/>
                    </a:solidFill>
                  </a:ln>
                </p:spPr>
                <p:txBody>
                  <a:bodyPr>
                    <a:spAutoFit/>
                  </a:bodyPr>
                  <a:lstStyle/>
                  <a:p>
                    <a:pPr algn="ctr">
                      <a:defRPr/>
                    </a:pPr>
                    <a:r>
                      <a:rPr lang="en-US" sz="1400" dirty="0"/>
                      <a:t>General Journal</a:t>
                    </a:r>
                  </a:p>
                </p:txBody>
              </p:sp>
              <p:sp>
                <p:nvSpPr>
                  <p:cNvPr id="136212" name="TextBox 19"/>
                  <p:cNvSpPr txBox="1">
                    <a:spLocks noChangeArrowheads="1"/>
                  </p:cNvSpPr>
                  <p:nvPr/>
                </p:nvSpPr>
                <p:spPr bwMode="auto">
                  <a:xfrm>
                    <a:off x="14020800" y="2514600"/>
                    <a:ext cx="933450" cy="307777"/>
                  </a:xfrm>
                  <a:prstGeom prst="rect">
                    <a:avLst/>
                  </a:prstGeom>
                  <a:noFill/>
                  <a:ln w="9525">
                    <a:noFill/>
                    <a:miter lim="800000"/>
                    <a:headEnd/>
                    <a:tailEnd/>
                  </a:ln>
                </p:spPr>
                <p:txBody>
                  <a:bodyPr>
                    <a:spAutoFit/>
                  </a:bodyPr>
                  <a:lstStyle/>
                  <a:p>
                    <a:r>
                      <a:rPr lang="en-US" sz="1400"/>
                      <a:t>Page G1</a:t>
                    </a:r>
                  </a:p>
                </p:txBody>
              </p:sp>
            </p:grpSp>
            <p:sp>
              <p:nvSpPr>
                <p:cNvPr id="25" name="TextBox 24"/>
                <p:cNvSpPr txBox="1"/>
                <p:nvPr/>
              </p:nvSpPr>
              <p:spPr>
                <a:xfrm>
                  <a:off x="9391650" y="2819322"/>
                  <a:ext cx="819150" cy="1385532"/>
                </a:xfrm>
                <a:prstGeom prst="rect">
                  <a:avLst/>
                </a:prstGeom>
                <a:solidFill>
                  <a:schemeClr val="accent1">
                    <a:lumMod val="40000"/>
                    <a:lumOff val="60000"/>
                  </a:schemeClr>
                </a:solidFill>
                <a:ln w="19050">
                  <a:solidFill>
                    <a:schemeClr val="tx1"/>
                  </a:solidFill>
                </a:ln>
              </p:spPr>
              <p:txBody>
                <a:bodyPr>
                  <a:spAutoFit/>
                </a:bodyPr>
                <a:lstStyle/>
                <a:p>
                  <a:pPr>
                    <a:defRPr/>
                  </a:pPr>
                  <a:r>
                    <a:rPr lang="en-US" sz="1400" dirty="0"/>
                    <a:t>Date</a:t>
                  </a:r>
                </a:p>
                <a:p>
                  <a:pPr>
                    <a:defRPr/>
                  </a:pPr>
                  <a:endParaRPr lang="en-US" sz="1400" dirty="0"/>
                </a:p>
                <a:p>
                  <a:pPr>
                    <a:defRPr/>
                  </a:pPr>
                  <a:endParaRPr lang="en-US" sz="1400" dirty="0"/>
                </a:p>
                <a:p>
                  <a:pPr>
                    <a:defRPr/>
                  </a:pPr>
                  <a:endParaRPr lang="en-US" sz="1400" dirty="0"/>
                </a:p>
                <a:p>
                  <a:pPr>
                    <a:defRPr/>
                  </a:pPr>
                  <a:endParaRPr lang="en-US" sz="1400" dirty="0"/>
                </a:p>
                <a:p>
                  <a:pPr>
                    <a:defRPr/>
                  </a:pPr>
                  <a:endParaRPr lang="en-US" sz="1400" dirty="0"/>
                </a:p>
              </p:txBody>
            </p:sp>
          </p:grpSp>
          <p:sp>
            <p:nvSpPr>
              <p:cNvPr id="27" name="TextBox 26"/>
              <p:cNvSpPr txBox="1"/>
              <p:nvPr/>
            </p:nvSpPr>
            <p:spPr>
              <a:xfrm>
                <a:off x="10210800" y="2819322"/>
                <a:ext cx="2552700" cy="1385532"/>
              </a:xfrm>
              <a:prstGeom prst="rect">
                <a:avLst/>
              </a:prstGeom>
              <a:solidFill>
                <a:schemeClr val="accent1">
                  <a:lumMod val="40000"/>
                  <a:lumOff val="60000"/>
                </a:schemeClr>
              </a:solidFill>
              <a:ln>
                <a:solidFill>
                  <a:schemeClr val="tx1"/>
                </a:solidFill>
              </a:ln>
            </p:spPr>
            <p:txBody>
              <a:bodyPr>
                <a:spAutoFit/>
              </a:bodyPr>
              <a:lstStyle/>
              <a:p>
                <a:pPr>
                  <a:defRPr/>
                </a:pPr>
                <a:r>
                  <a:rPr lang="en-US" sz="1400" dirty="0"/>
                  <a:t>Account Title and Explanation</a:t>
                </a:r>
              </a:p>
              <a:p>
                <a:pPr>
                  <a:defRPr/>
                </a:pPr>
                <a:endParaRPr lang="en-US" sz="1400" dirty="0"/>
              </a:p>
              <a:p>
                <a:pPr>
                  <a:defRPr/>
                </a:pPr>
                <a:endParaRPr lang="en-US" sz="1400" dirty="0"/>
              </a:p>
              <a:p>
                <a:pPr>
                  <a:defRPr/>
                </a:pPr>
                <a:endParaRPr lang="en-US" sz="1400" dirty="0"/>
              </a:p>
              <a:p>
                <a:pPr>
                  <a:defRPr/>
                </a:pPr>
                <a:endParaRPr lang="en-US" sz="1400" dirty="0"/>
              </a:p>
              <a:p>
                <a:pPr>
                  <a:defRPr/>
                </a:pPr>
                <a:endParaRPr lang="en-US" sz="1400" dirty="0"/>
              </a:p>
            </p:txBody>
          </p:sp>
          <p:sp>
            <p:nvSpPr>
              <p:cNvPr id="28" name="TextBox 27"/>
              <p:cNvSpPr txBox="1"/>
              <p:nvPr/>
            </p:nvSpPr>
            <p:spPr>
              <a:xfrm>
                <a:off x="12763500" y="2819322"/>
                <a:ext cx="552450" cy="1385532"/>
              </a:xfrm>
              <a:prstGeom prst="rect">
                <a:avLst/>
              </a:prstGeom>
              <a:solidFill>
                <a:schemeClr val="accent1">
                  <a:lumMod val="40000"/>
                  <a:lumOff val="60000"/>
                </a:schemeClr>
              </a:solidFill>
              <a:ln w="19050">
                <a:solidFill>
                  <a:schemeClr val="tx1"/>
                </a:solidFill>
              </a:ln>
            </p:spPr>
            <p:txBody>
              <a:bodyPr>
                <a:spAutoFit/>
              </a:bodyPr>
              <a:lstStyle/>
              <a:p>
                <a:pPr>
                  <a:defRPr/>
                </a:pPr>
                <a:r>
                  <a:rPr lang="en-US" sz="1400" dirty="0"/>
                  <a:t>Ref.</a:t>
                </a:r>
              </a:p>
              <a:p>
                <a:pPr>
                  <a:defRPr/>
                </a:pPr>
                <a:endParaRPr lang="en-US" sz="1400" dirty="0"/>
              </a:p>
              <a:p>
                <a:pPr>
                  <a:defRPr/>
                </a:pPr>
                <a:endParaRPr lang="en-US" sz="1400" dirty="0"/>
              </a:p>
              <a:p>
                <a:pPr>
                  <a:defRPr/>
                </a:pPr>
                <a:endParaRPr lang="en-US" sz="1400" dirty="0"/>
              </a:p>
              <a:p>
                <a:pPr>
                  <a:defRPr/>
                </a:pPr>
                <a:endParaRPr lang="en-US" sz="1400" dirty="0"/>
              </a:p>
              <a:p>
                <a:pPr>
                  <a:defRPr/>
                </a:pPr>
                <a:endParaRPr lang="en-US" sz="1400" dirty="0"/>
              </a:p>
            </p:txBody>
          </p:sp>
          <p:sp>
            <p:nvSpPr>
              <p:cNvPr id="29" name="TextBox 28"/>
              <p:cNvSpPr txBox="1"/>
              <p:nvPr/>
            </p:nvSpPr>
            <p:spPr>
              <a:xfrm>
                <a:off x="13315950" y="2819322"/>
                <a:ext cx="819150" cy="1385532"/>
              </a:xfrm>
              <a:prstGeom prst="rect">
                <a:avLst/>
              </a:prstGeom>
              <a:solidFill>
                <a:schemeClr val="accent1">
                  <a:lumMod val="40000"/>
                  <a:lumOff val="60000"/>
                </a:schemeClr>
              </a:solidFill>
              <a:ln w="19050">
                <a:solidFill>
                  <a:schemeClr val="tx1"/>
                </a:solidFill>
              </a:ln>
            </p:spPr>
            <p:txBody>
              <a:bodyPr>
                <a:spAutoFit/>
              </a:bodyPr>
              <a:lstStyle/>
              <a:p>
                <a:pPr>
                  <a:defRPr/>
                </a:pPr>
                <a:r>
                  <a:rPr lang="en-US" sz="1400" dirty="0"/>
                  <a:t>Debit</a:t>
                </a:r>
              </a:p>
              <a:p>
                <a:pPr>
                  <a:defRPr/>
                </a:pPr>
                <a:endParaRPr lang="en-US" sz="1400" dirty="0"/>
              </a:p>
              <a:p>
                <a:pPr>
                  <a:defRPr/>
                </a:pPr>
                <a:endParaRPr lang="en-US" sz="1400" dirty="0"/>
              </a:p>
              <a:p>
                <a:pPr>
                  <a:defRPr/>
                </a:pPr>
                <a:endParaRPr lang="en-US" sz="1400" dirty="0"/>
              </a:p>
              <a:p>
                <a:pPr>
                  <a:defRPr/>
                </a:pPr>
                <a:endParaRPr lang="en-US" sz="1400" dirty="0"/>
              </a:p>
              <a:p>
                <a:pPr>
                  <a:defRPr/>
                </a:pPr>
                <a:endParaRPr lang="en-US" sz="1400" dirty="0"/>
              </a:p>
            </p:txBody>
          </p:sp>
          <p:sp>
            <p:nvSpPr>
              <p:cNvPr id="30" name="TextBox 29"/>
              <p:cNvSpPr txBox="1"/>
              <p:nvPr/>
            </p:nvSpPr>
            <p:spPr>
              <a:xfrm>
                <a:off x="14135100" y="2819322"/>
                <a:ext cx="819150" cy="1385532"/>
              </a:xfrm>
              <a:prstGeom prst="rect">
                <a:avLst/>
              </a:prstGeom>
              <a:solidFill>
                <a:schemeClr val="accent1">
                  <a:lumMod val="40000"/>
                  <a:lumOff val="60000"/>
                </a:schemeClr>
              </a:solidFill>
              <a:ln w="19050">
                <a:solidFill>
                  <a:schemeClr val="tx1"/>
                </a:solidFill>
              </a:ln>
            </p:spPr>
            <p:txBody>
              <a:bodyPr>
                <a:spAutoFit/>
              </a:bodyPr>
              <a:lstStyle/>
              <a:p>
                <a:pPr>
                  <a:defRPr/>
                </a:pPr>
                <a:r>
                  <a:rPr lang="en-US" sz="1400" dirty="0"/>
                  <a:t>Credit</a:t>
                </a:r>
              </a:p>
              <a:p>
                <a:pPr>
                  <a:defRPr/>
                </a:pPr>
                <a:endParaRPr lang="en-US" sz="1400" dirty="0"/>
              </a:p>
              <a:p>
                <a:pPr>
                  <a:defRPr/>
                </a:pPr>
                <a:endParaRPr lang="en-US" sz="1400" dirty="0"/>
              </a:p>
              <a:p>
                <a:pPr>
                  <a:defRPr/>
                </a:pPr>
                <a:endParaRPr lang="en-US" sz="1400" dirty="0"/>
              </a:p>
              <a:p>
                <a:pPr>
                  <a:defRPr/>
                </a:pPr>
                <a:endParaRPr lang="en-US" sz="1400" dirty="0"/>
              </a:p>
              <a:p>
                <a:pPr>
                  <a:defRPr/>
                </a:pPr>
                <a:endParaRPr lang="en-US" sz="1400" dirty="0"/>
              </a:p>
            </p:txBody>
          </p:sp>
        </p:grpSp>
        <p:sp>
          <p:nvSpPr>
            <p:cNvPr id="136199" name="TextBox 31"/>
            <p:cNvSpPr txBox="1">
              <a:spLocks noChangeArrowheads="1"/>
            </p:cNvSpPr>
            <p:nvPr/>
          </p:nvSpPr>
          <p:spPr bwMode="auto">
            <a:xfrm>
              <a:off x="2705100" y="2400300"/>
              <a:ext cx="819150" cy="1169551"/>
            </a:xfrm>
            <a:prstGeom prst="rect">
              <a:avLst/>
            </a:prstGeom>
            <a:noFill/>
            <a:ln w="19050">
              <a:solidFill>
                <a:schemeClr val="tx1"/>
              </a:solidFill>
              <a:miter lim="800000"/>
              <a:headEnd/>
              <a:tailEnd/>
            </a:ln>
          </p:spPr>
          <p:txBody>
            <a:bodyPr>
              <a:spAutoFit/>
            </a:bodyPr>
            <a:lstStyle/>
            <a:p>
              <a:endParaRPr lang="en-US" sz="1400"/>
            </a:p>
            <a:p>
              <a:endParaRPr lang="en-US" sz="1400"/>
            </a:p>
            <a:p>
              <a:endParaRPr lang="en-US" sz="1400"/>
            </a:p>
            <a:p>
              <a:endParaRPr lang="en-US" sz="1400"/>
            </a:p>
            <a:p>
              <a:endParaRPr lang="en-US" sz="1400"/>
            </a:p>
          </p:txBody>
        </p:sp>
        <p:sp>
          <p:nvSpPr>
            <p:cNvPr id="136200" name="TextBox 32"/>
            <p:cNvSpPr txBox="1">
              <a:spLocks noChangeArrowheads="1"/>
            </p:cNvSpPr>
            <p:nvPr/>
          </p:nvSpPr>
          <p:spPr bwMode="auto">
            <a:xfrm>
              <a:off x="3524250" y="2400300"/>
              <a:ext cx="2552700" cy="1169551"/>
            </a:xfrm>
            <a:prstGeom prst="rect">
              <a:avLst/>
            </a:prstGeom>
            <a:noFill/>
            <a:ln w="19050">
              <a:solidFill>
                <a:schemeClr val="tx1"/>
              </a:solidFill>
              <a:miter lim="800000"/>
              <a:headEnd/>
              <a:tailEnd/>
            </a:ln>
          </p:spPr>
          <p:txBody>
            <a:bodyPr>
              <a:spAutoFit/>
            </a:bodyPr>
            <a:lstStyle/>
            <a:p>
              <a:endParaRPr lang="en-US" sz="1400"/>
            </a:p>
            <a:p>
              <a:endParaRPr lang="en-US" sz="1400"/>
            </a:p>
            <a:p>
              <a:endParaRPr lang="en-US" sz="1400"/>
            </a:p>
            <a:p>
              <a:endParaRPr lang="en-US" sz="1400"/>
            </a:p>
            <a:p>
              <a:endParaRPr lang="en-US" sz="1400"/>
            </a:p>
          </p:txBody>
        </p:sp>
        <p:sp>
          <p:nvSpPr>
            <p:cNvPr id="136201" name="TextBox 33"/>
            <p:cNvSpPr txBox="1">
              <a:spLocks noChangeArrowheads="1"/>
            </p:cNvSpPr>
            <p:nvPr/>
          </p:nvSpPr>
          <p:spPr bwMode="auto">
            <a:xfrm>
              <a:off x="6076950" y="2400300"/>
              <a:ext cx="552450" cy="1169551"/>
            </a:xfrm>
            <a:prstGeom prst="rect">
              <a:avLst/>
            </a:prstGeom>
            <a:noFill/>
            <a:ln w="19050">
              <a:solidFill>
                <a:schemeClr val="tx1"/>
              </a:solidFill>
              <a:miter lim="800000"/>
              <a:headEnd/>
              <a:tailEnd/>
            </a:ln>
          </p:spPr>
          <p:txBody>
            <a:bodyPr>
              <a:spAutoFit/>
            </a:bodyPr>
            <a:lstStyle/>
            <a:p>
              <a:endParaRPr lang="en-US" sz="1400"/>
            </a:p>
            <a:p>
              <a:endParaRPr lang="en-US" sz="1400"/>
            </a:p>
            <a:p>
              <a:endParaRPr lang="en-US" sz="1400"/>
            </a:p>
            <a:p>
              <a:endParaRPr lang="en-US" sz="1400"/>
            </a:p>
            <a:p>
              <a:endParaRPr lang="en-US" sz="1400"/>
            </a:p>
          </p:txBody>
        </p:sp>
        <p:sp>
          <p:nvSpPr>
            <p:cNvPr id="136202" name="TextBox 36"/>
            <p:cNvSpPr txBox="1">
              <a:spLocks noChangeArrowheads="1"/>
            </p:cNvSpPr>
            <p:nvPr/>
          </p:nvSpPr>
          <p:spPr bwMode="auto">
            <a:xfrm>
              <a:off x="6629400" y="2400300"/>
              <a:ext cx="819150" cy="1169551"/>
            </a:xfrm>
            <a:prstGeom prst="rect">
              <a:avLst/>
            </a:prstGeom>
            <a:noFill/>
            <a:ln w="19050">
              <a:solidFill>
                <a:schemeClr val="tx1"/>
              </a:solidFill>
              <a:miter lim="800000"/>
              <a:headEnd/>
              <a:tailEnd/>
            </a:ln>
          </p:spPr>
          <p:txBody>
            <a:bodyPr>
              <a:spAutoFit/>
            </a:bodyPr>
            <a:lstStyle/>
            <a:p>
              <a:endParaRPr lang="en-US" sz="1400"/>
            </a:p>
            <a:p>
              <a:endParaRPr lang="en-US" sz="1400"/>
            </a:p>
            <a:p>
              <a:endParaRPr lang="en-US" sz="1400"/>
            </a:p>
            <a:p>
              <a:endParaRPr lang="en-US" sz="1400"/>
            </a:p>
            <a:p>
              <a:endParaRPr lang="en-US" sz="1400"/>
            </a:p>
          </p:txBody>
        </p:sp>
        <p:sp>
          <p:nvSpPr>
            <p:cNvPr id="136203" name="TextBox 37"/>
            <p:cNvSpPr txBox="1">
              <a:spLocks noChangeArrowheads="1"/>
            </p:cNvSpPr>
            <p:nvPr/>
          </p:nvSpPr>
          <p:spPr bwMode="auto">
            <a:xfrm>
              <a:off x="7448550" y="2400300"/>
              <a:ext cx="819150" cy="1169551"/>
            </a:xfrm>
            <a:prstGeom prst="rect">
              <a:avLst/>
            </a:prstGeom>
            <a:noFill/>
            <a:ln w="19050">
              <a:solidFill>
                <a:schemeClr val="tx1"/>
              </a:solidFill>
              <a:miter lim="800000"/>
              <a:headEnd/>
              <a:tailEnd/>
            </a:ln>
          </p:spPr>
          <p:txBody>
            <a:bodyPr>
              <a:spAutoFit/>
            </a:bodyPr>
            <a:lstStyle/>
            <a:p>
              <a:endParaRPr lang="en-US" sz="1400"/>
            </a:p>
            <a:p>
              <a:endParaRPr lang="en-US" sz="1400"/>
            </a:p>
            <a:p>
              <a:endParaRPr lang="en-US" sz="1400"/>
            </a:p>
            <a:p>
              <a:endParaRPr lang="en-US" sz="1400"/>
            </a:p>
            <a:p>
              <a:endParaRPr lang="en-US" sz="1400"/>
            </a:p>
          </p:txBody>
        </p:sp>
      </p:grpSp>
    </p:spTree>
  </p:cSld>
  <p:clrMapOvr>
    <a:masterClrMapping/>
  </p:clrMapOvr>
  <p:transition>
    <p:zo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Rectangle 2"/>
          <p:cNvSpPr>
            <a:spLocks noGrp="1" noChangeArrowheads="1"/>
          </p:cNvSpPr>
          <p:nvPr>
            <p:ph type="title"/>
          </p:nvPr>
        </p:nvSpPr>
        <p:spPr/>
        <p:txBody>
          <a:bodyPr/>
          <a:lstStyle/>
          <a:p>
            <a:r>
              <a:rPr lang="en-US" sz="3800" smtClean="0">
                <a:cs typeface="Arial" charset="0"/>
              </a:rPr>
              <a:t>Steps 2 &amp; 3:  Record and Summarize</a:t>
            </a:r>
          </a:p>
        </p:txBody>
      </p:sp>
      <p:grpSp>
        <p:nvGrpSpPr>
          <p:cNvPr id="138242" name="Group 26"/>
          <p:cNvGrpSpPr>
            <a:grpSpLocks/>
          </p:cNvGrpSpPr>
          <p:nvPr/>
        </p:nvGrpSpPr>
        <p:grpSpPr bwMode="auto">
          <a:xfrm>
            <a:off x="450850" y="1182688"/>
            <a:ext cx="1960563" cy="381000"/>
            <a:chOff x="533400" y="3235975"/>
            <a:chExt cx="1904651" cy="381000"/>
          </a:xfrm>
        </p:grpSpPr>
        <p:grpSp>
          <p:nvGrpSpPr>
            <p:cNvPr id="138317" name="Group 16"/>
            <p:cNvGrpSpPr>
              <a:grpSpLocks/>
            </p:cNvGrpSpPr>
            <p:nvPr/>
          </p:nvGrpSpPr>
          <p:grpSpPr bwMode="auto">
            <a:xfrm>
              <a:off x="533400" y="3235975"/>
              <a:ext cx="428172" cy="381000"/>
              <a:chOff x="838200" y="3733800"/>
              <a:chExt cx="428172" cy="381000"/>
            </a:xfrm>
          </p:grpSpPr>
          <p:sp>
            <p:nvSpPr>
              <p:cNvPr id="23" name="Oval 22"/>
              <p:cNvSpPr/>
              <p:nvPr/>
            </p:nvSpPr>
            <p:spPr>
              <a:xfrm>
                <a:off x="838200" y="3733800"/>
                <a:ext cx="381000" cy="381000"/>
              </a:xfrm>
              <a:prstGeom prst="ellipse">
                <a:avLst/>
              </a:prstGeom>
              <a:solidFill>
                <a:schemeClr val="accent6"/>
              </a:solidFill>
              <a:ln w="12700">
                <a:solidFill>
                  <a:schemeClr val="tx1">
                    <a:lumMod val="50000"/>
                    <a:lumOff val="50000"/>
                  </a:schemeClr>
                </a:solid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4" name="TextBox 23"/>
              <p:cNvSpPr txBox="1"/>
              <p:nvPr/>
            </p:nvSpPr>
            <p:spPr>
              <a:xfrm>
                <a:off x="885372" y="3733800"/>
                <a:ext cx="381000" cy="369332"/>
              </a:xfrm>
              <a:prstGeom prst="rect">
                <a:avLst/>
              </a:prstGeom>
              <a:noFill/>
              <a:scene3d>
                <a:camera prst="orthographicFront"/>
                <a:lightRig rig="threePt" dir="t"/>
              </a:scene3d>
              <a:sp3d>
                <a:bevelT prst="relaxedInset"/>
              </a:sp3d>
            </p:spPr>
            <p:txBody>
              <a:bodyPr>
                <a:spAutoFit/>
              </a:bodyPr>
              <a:lstStyle/>
              <a:p>
                <a:pPr>
                  <a:defRPr/>
                </a:pPr>
                <a:r>
                  <a:rPr lang="en-US" dirty="0">
                    <a:latin typeface="Arial" pitchFamily="34" charset="0"/>
                  </a:rPr>
                  <a:t>1</a:t>
                </a:r>
              </a:p>
            </p:txBody>
          </p:sp>
        </p:grpSp>
        <p:sp>
          <p:nvSpPr>
            <p:cNvPr id="22" name="TextBox 21"/>
            <p:cNvSpPr txBox="1"/>
            <p:nvPr/>
          </p:nvSpPr>
          <p:spPr>
            <a:xfrm>
              <a:off x="914331" y="3242325"/>
              <a:ext cx="1523720" cy="368300"/>
            </a:xfrm>
            <a:prstGeom prst="rect">
              <a:avLst/>
            </a:prstGeom>
            <a:noFill/>
          </p:spPr>
          <p:txBody>
            <a:bodyPr>
              <a:spAutoFit/>
            </a:bodyPr>
            <a:lstStyle/>
            <a:p>
              <a:pPr>
                <a:defRPr/>
              </a:pPr>
              <a:r>
                <a:rPr lang="en-US" b="1" dirty="0">
                  <a:solidFill>
                    <a:schemeClr val="accent6"/>
                  </a:solidFill>
                  <a:latin typeface="Arial" pitchFamily="34" charset="0"/>
                </a:rPr>
                <a:t>Analyze</a:t>
              </a:r>
            </a:p>
          </p:txBody>
        </p:sp>
      </p:grpSp>
      <p:grpSp>
        <p:nvGrpSpPr>
          <p:cNvPr id="138243" name="Group 25"/>
          <p:cNvGrpSpPr>
            <a:grpSpLocks/>
          </p:cNvGrpSpPr>
          <p:nvPr/>
        </p:nvGrpSpPr>
        <p:grpSpPr bwMode="auto">
          <a:xfrm>
            <a:off x="450850" y="1806575"/>
            <a:ext cx="1952625" cy="387350"/>
            <a:chOff x="3505200" y="3232737"/>
            <a:chExt cx="1905000" cy="387476"/>
          </a:xfrm>
        </p:grpSpPr>
        <p:grpSp>
          <p:nvGrpSpPr>
            <p:cNvPr id="138309" name="Group 15"/>
            <p:cNvGrpSpPr>
              <a:grpSpLocks/>
            </p:cNvGrpSpPr>
            <p:nvPr/>
          </p:nvGrpSpPr>
          <p:grpSpPr bwMode="auto">
            <a:xfrm>
              <a:off x="3505200" y="3232737"/>
              <a:ext cx="413658" cy="387476"/>
              <a:chOff x="2133600" y="4870324"/>
              <a:chExt cx="413658" cy="387476"/>
            </a:xfrm>
          </p:grpSpPr>
          <p:sp>
            <p:nvSpPr>
              <p:cNvPr id="35" name="Oval 9"/>
              <p:cNvSpPr/>
              <p:nvPr/>
            </p:nvSpPr>
            <p:spPr>
              <a:xfrm>
                <a:off x="2133600" y="4876800"/>
                <a:ext cx="381000" cy="381000"/>
              </a:xfrm>
              <a:prstGeom prst="ellipse">
                <a:avLst/>
              </a:prstGeom>
              <a:solidFill>
                <a:srgbClr val="00B050"/>
              </a:solidFill>
              <a:ln w="12700">
                <a:solidFill>
                  <a:schemeClr val="tx1">
                    <a:lumMod val="50000"/>
                    <a:lumOff val="50000"/>
                  </a:schemeClr>
                </a:solid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6" name="TextBox 35"/>
              <p:cNvSpPr txBox="1"/>
              <p:nvPr/>
            </p:nvSpPr>
            <p:spPr>
              <a:xfrm>
                <a:off x="2166258" y="4870324"/>
                <a:ext cx="381000" cy="369332"/>
              </a:xfrm>
              <a:prstGeom prst="rect">
                <a:avLst/>
              </a:prstGeom>
              <a:noFill/>
              <a:scene3d>
                <a:camera prst="orthographicFront"/>
                <a:lightRig rig="threePt" dir="t"/>
              </a:scene3d>
              <a:sp3d>
                <a:bevelT prst="relaxedInset"/>
              </a:sp3d>
            </p:spPr>
            <p:txBody>
              <a:bodyPr>
                <a:spAutoFit/>
              </a:bodyPr>
              <a:lstStyle/>
              <a:p>
                <a:pPr>
                  <a:defRPr/>
                </a:pPr>
                <a:r>
                  <a:rPr lang="en-US" dirty="0">
                    <a:latin typeface="Arial" pitchFamily="34" charset="0"/>
                  </a:rPr>
                  <a:t>2</a:t>
                </a:r>
              </a:p>
            </p:txBody>
          </p:sp>
        </p:grpSp>
        <p:sp>
          <p:nvSpPr>
            <p:cNvPr id="138310" name="TextBox 19"/>
            <p:cNvSpPr txBox="1">
              <a:spLocks noChangeArrowheads="1"/>
            </p:cNvSpPr>
            <p:nvPr/>
          </p:nvSpPr>
          <p:spPr bwMode="auto">
            <a:xfrm>
              <a:off x="3886200" y="3241809"/>
              <a:ext cx="1524000" cy="369332"/>
            </a:xfrm>
            <a:prstGeom prst="rect">
              <a:avLst/>
            </a:prstGeom>
            <a:noFill/>
            <a:ln w="9525">
              <a:noFill/>
              <a:miter lim="800000"/>
              <a:headEnd/>
              <a:tailEnd/>
            </a:ln>
          </p:spPr>
          <p:txBody>
            <a:bodyPr>
              <a:spAutoFit/>
            </a:bodyPr>
            <a:lstStyle/>
            <a:p>
              <a:r>
                <a:rPr lang="en-US" b="1">
                  <a:solidFill>
                    <a:srgbClr val="00B050"/>
                  </a:solidFill>
                </a:rPr>
                <a:t>Record</a:t>
              </a:r>
            </a:p>
          </p:txBody>
        </p:sp>
      </p:grpSp>
      <p:grpSp>
        <p:nvGrpSpPr>
          <p:cNvPr id="138244" name="Group 24"/>
          <p:cNvGrpSpPr>
            <a:grpSpLocks/>
          </p:cNvGrpSpPr>
          <p:nvPr/>
        </p:nvGrpSpPr>
        <p:grpSpPr bwMode="auto">
          <a:xfrm>
            <a:off x="450850" y="3654425"/>
            <a:ext cx="1985963" cy="403225"/>
            <a:chOff x="6172200" y="3235975"/>
            <a:chExt cx="1963080" cy="403376"/>
          </a:xfrm>
        </p:grpSpPr>
        <p:grpSp>
          <p:nvGrpSpPr>
            <p:cNvPr id="138303" name="Group 14"/>
            <p:cNvGrpSpPr>
              <a:grpSpLocks/>
            </p:cNvGrpSpPr>
            <p:nvPr/>
          </p:nvGrpSpPr>
          <p:grpSpPr bwMode="auto">
            <a:xfrm>
              <a:off x="6172200" y="3235975"/>
              <a:ext cx="381000" cy="381000"/>
              <a:chOff x="4953000" y="4724400"/>
              <a:chExt cx="381000" cy="381000"/>
            </a:xfrm>
          </p:grpSpPr>
          <p:sp>
            <p:nvSpPr>
              <p:cNvPr id="44" name="Oval 12"/>
              <p:cNvSpPr/>
              <p:nvPr/>
            </p:nvSpPr>
            <p:spPr>
              <a:xfrm>
                <a:off x="4953000" y="4724400"/>
                <a:ext cx="381000" cy="381000"/>
              </a:xfrm>
              <a:prstGeom prst="ellipse">
                <a:avLst/>
              </a:prstGeom>
              <a:solidFill>
                <a:schemeClr val="tx2">
                  <a:lumMod val="60000"/>
                  <a:lumOff val="40000"/>
                </a:schemeClr>
              </a:solidFill>
              <a:ln w="12700">
                <a:solidFill>
                  <a:schemeClr val="tx1">
                    <a:lumMod val="50000"/>
                    <a:lumOff val="50000"/>
                  </a:schemeClr>
                </a:solid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38308" name="TextBox 13"/>
              <p:cNvSpPr txBox="1">
                <a:spLocks noChangeArrowheads="1"/>
              </p:cNvSpPr>
              <p:nvPr/>
            </p:nvSpPr>
            <p:spPr bwMode="auto">
              <a:xfrm>
                <a:off x="4992066" y="4736068"/>
                <a:ext cx="312906" cy="369332"/>
              </a:xfrm>
              <a:prstGeom prst="rect">
                <a:avLst/>
              </a:prstGeom>
              <a:noFill/>
              <a:ln w="9525">
                <a:noFill/>
                <a:miter lim="800000"/>
                <a:headEnd/>
                <a:tailEnd/>
              </a:ln>
            </p:spPr>
            <p:txBody>
              <a:bodyPr wrap="none">
                <a:spAutoFit/>
              </a:bodyPr>
              <a:lstStyle/>
              <a:p>
                <a:r>
                  <a:rPr lang="en-US"/>
                  <a:t>3</a:t>
                </a:r>
              </a:p>
            </p:txBody>
          </p:sp>
        </p:grpSp>
        <p:sp>
          <p:nvSpPr>
            <p:cNvPr id="43" name="TextBox 42"/>
            <p:cNvSpPr txBox="1"/>
            <p:nvPr/>
          </p:nvSpPr>
          <p:spPr>
            <a:xfrm>
              <a:off x="6611578" y="3270913"/>
              <a:ext cx="1523702" cy="368438"/>
            </a:xfrm>
            <a:prstGeom prst="rect">
              <a:avLst/>
            </a:prstGeom>
            <a:noFill/>
          </p:spPr>
          <p:txBody>
            <a:bodyPr>
              <a:spAutoFit/>
            </a:bodyPr>
            <a:lstStyle/>
            <a:p>
              <a:pPr>
                <a:defRPr/>
              </a:pPr>
              <a:r>
                <a:rPr lang="en-US" b="1" dirty="0">
                  <a:solidFill>
                    <a:schemeClr val="tx2">
                      <a:lumMod val="60000"/>
                      <a:lumOff val="40000"/>
                    </a:schemeClr>
                  </a:solidFill>
                  <a:latin typeface="Arial" pitchFamily="34" charset="0"/>
                </a:rPr>
                <a:t>Summarize</a:t>
              </a:r>
            </a:p>
          </p:txBody>
        </p:sp>
      </p:grpSp>
      <p:grpSp>
        <p:nvGrpSpPr>
          <p:cNvPr id="138245" name="Group 38"/>
          <p:cNvGrpSpPr>
            <a:grpSpLocks/>
          </p:cNvGrpSpPr>
          <p:nvPr/>
        </p:nvGrpSpPr>
        <p:grpSpPr bwMode="auto">
          <a:xfrm>
            <a:off x="2705100" y="1866900"/>
            <a:ext cx="5562600" cy="1703388"/>
            <a:chOff x="2705100" y="1866900"/>
            <a:chExt cx="5562600" cy="1702951"/>
          </a:xfrm>
        </p:grpSpPr>
        <p:grpSp>
          <p:nvGrpSpPr>
            <p:cNvPr id="138288" name="Group 30"/>
            <p:cNvGrpSpPr>
              <a:grpSpLocks/>
            </p:cNvGrpSpPr>
            <p:nvPr/>
          </p:nvGrpSpPr>
          <p:grpSpPr bwMode="auto">
            <a:xfrm>
              <a:off x="2705100" y="1866900"/>
              <a:ext cx="5562600" cy="1689795"/>
              <a:chOff x="9391650" y="2514600"/>
              <a:chExt cx="5562600" cy="1689795"/>
            </a:xfrm>
          </p:grpSpPr>
          <p:grpSp>
            <p:nvGrpSpPr>
              <p:cNvPr id="138294" name="Group 25"/>
              <p:cNvGrpSpPr>
                <a:grpSpLocks/>
              </p:cNvGrpSpPr>
              <p:nvPr/>
            </p:nvGrpSpPr>
            <p:grpSpPr bwMode="auto">
              <a:xfrm>
                <a:off x="9391650" y="2514600"/>
                <a:ext cx="5562600" cy="1689795"/>
                <a:chOff x="9391650" y="2514600"/>
                <a:chExt cx="5562600" cy="1689795"/>
              </a:xfrm>
            </p:grpSpPr>
            <p:grpSp>
              <p:nvGrpSpPr>
                <p:cNvPr id="138299" name="Group 20"/>
                <p:cNvGrpSpPr>
                  <a:grpSpLocks/>
                </p:cNvGrpSpPr>
                <p:nvPr/>
              </p:nvGrpSpPr>
              <p:grpSpPr bwMode="auto">
                <a:xfrm>
                  <a:off x="9391650" y="2514600"/>
                  <a:ext cx="5562600" cy="307778"/>
                  <a:chOff x="9391650" y="2514600"/>
                  <a:chExt cx="5562600" cy="307778"/>
                </a:xfrm>
              </p:grpSpPr>
              <p:sp>
                <p:nvSpPr>
                  <p:cNvPr id="55" name="TextBox 54"/>
                  <p:cNvSpPr txBox="1"/>
                  <p:nvPr/>
                </p:nvSpPr>
                <p:spPr>
                  <a:xfrm>
                    <a:off x="9391650" y="2514600"/>
                    <a:ext cx="5562600" cy="307896"/>
                  </a:xfrm>
                  <a:prstGeom prst="rect">
                    <a:avLst/>
                  </a:prstGeom>
                  <a:solidFill>
                    <a:schemeClr val="accent1">
                      <a:lumMod val="40000"/>
                      <a:lumOff val="60000"/>
                    </a:schemeClr>
                  </a:solidFill>
                  <a:ln w="19050">
                    <a:solidFill>
                      <a:schemeClr val="tx1"/>
                    </a:solidFill>
                  </a:ln>
                </p:spPr>
                <p:txBody>
                  <a:bodyPr>
                    <a:spAutoFit/>
                  </a:bodyPr>
                  <a:lstStyle/>
                  <a:p>
                    <a:pPr algn="ctr">
                      <a:defRPr/>
                    </a:pPr>
                    <a:r>
                      <a:rPr lang="en-US" sz="1400" dirty="0"/>
                      <a:t>General Journal</a:t>
                    </a:r>
                  </a:p>
                </p:txBody>
              </p:sp>
              <p:sp>
                <p:nvSpPr>
                  <p:cNvPr id="138302" name="TextBox 55"/>
                  <p:cNvSpPr txBox="1">
                    <a:spLocks noChangeArrowheads="1"/>
                  </p:cNvSpPr>
                  <p:nvPr/>
                </p:nvSpPr>
                <p:spPr bwMode="auto">
                  <a:xfrm>
                    <a:off x="14020800" y="2514600"/>
                    <a:ext cx="933450" cy="307777"/>
                  </a:xfrm>
                  <a:prstGeom prst="rect">
                    <a:avLst/>
                  </a:prstGeom>
                  <a:noFill/>
                  <a:ln w="9525">
                    <a:noFill/>
                    <a:miter lim="800000"/>
                    <a:headEnd/>
                    <a:tailEnd/>
                  </a:ln>
                </p:spPr>
                <p:txBody>
                  <a:bodyPr>
                    <a:spAutoFit/>
                  </a:bodyPr>
                  <a:lstStyle/>
                  <a:p>
                    <a:r>
                      <a:rPr lang="en-US" sz="1400"/>
                      <a:t>Page G1</a:t>
                    </a:r>
                  </a:p>
                </p:txBody>
              </p:sp>
            </p:grpSp>
            <p:sp>
              <p:nvSpPr>
                <p:cNvPr id="54" name="TextBox 53"/>
                <p:cNvSpPr txBox="1"/>
                <p:nvPr/>
              </p:nvSpPr>
              <p:spPr>
                <a:xfrm>
                  <a:off x="9391650" y="2819322"/>
                  <a:ext cx="819150" cy="1385532"/>
                </a:xfrm>
                <a:prstGeom prst="rect">
                  <a:avLst/>
                </a:prstGeom>
                <a:solidFill>
                  <a:schemeClr val="accent1">
                    <a:lumMod val="40000"/>
                    <a:lumOff val="60000"/>
                  </a:schemeClr>
                </a:solidFill>
                <a:ln w="19050">
                  <a:solidFill>
                    <a:schemeClr val="tx1"/>
                  </a:solidFill>
                </a:ln>
              </p:spPr>
              <p:txBody>
                <a:bodyPr>
                  <a:spAutoFit/>
                </a:bodyPr>
                <a:lstStyle/>
                <a:p>
                  <a:pPr>
                    <a:defRPr/>
                  </a:pPr>
                  <a:r>
                    <a:rPr lang="en-US" sz="1400" dirty="0"/>
                    <a:t>Date</a:t>
                  </a:r>
                </a:p>
                <a:p>
                  <a:pPr>
                    <a:defRPr/>
                  </a:pPr>
                  <a:endParaRPr lang="en-US" sz="1400" dirty="0"/>
                </a:p>
                <a:p>
                  <a:pPr>
                    <a:defRPr/>
                  </a:pPr>
                  <a:endParaRPr lang="en-US" sz="1400" dirty="0"/>
                </a:p>
                <a:p>
                  <a:pPr>
                    <a:defRPr/>
                  </a:pPr>
                  <a:endParaRPr lang="en-US" sz="1400" dirty="0"/>
                </a:p>
                <a:p>
                  <a:pPr>
                    <a:defRPr/>
                  </a:pPr>
                  <a:endParaRPr lang="en-US" sz="1400" dirty="0"/>
                </a:p>
                <a:p>
                  <a:pPr>
                    <a:defRPr/>
                  </a:pPr>
                  <a:endParaRPr lang="en-US" sz="1400" dirty="0"/>
                </a:p>
              </p:txBody>
            </p:sp>
          </p:grpSp>
          <p:sp>
            <p:nvSpPr>
              <p:cNvPr id="49" name="TextBox 48"/>
              <p:cNvSpPr txBox="1"/>
              <p:nvPr/>
            </p:nvSpPr>
            <p:spPr>
              <a:xfrm>
                <a:off x="10210800" y="2819322"/>
                <a:ext cx="2552700" cy="1385532"/>
              </a:xfrm>
              <a:prstGeom prst="rect">
                <a:avLst/>
              </a:prstGeom>
              <a:solidFill>
                <a:schemeClr val="accent1">
                  <a:lumMod val="40000"/>
                  <a:lumOff val="60000"/>
                </a:schemeClr>
              </a:solidFill>
              <a:ln>
                <a:solidFill>
                  <a:schemeClr val="tx1"/>
                </a:solidFill>
              </a:ln>
            </p:spPr>
            <p:txBody>
              <a:bodyPr>
                <a:spAutoFit/>
              </a:bodyPr>
              <a:lstStyle/>
              <a:p>
                <a:pPr>
                  <a:defRPr/>
                </a:pPr>
                <a:r>
                  <a:rPr lang="en-US" sz="1400" dirty="0"/>
                  <a:t>Account Title and Explanation</a:t>
                </a:r>
              </a:p>
              <a:p>
                <a:pPr>
                  <a:defRPr/>
                </a:pPr>
                <a:endParaRPr lang="en-US" sz="1400" dirty="0"/>
              </a:p>
              <a:p>
                <a:pPr>
                  <a:defRPr/>
                </a:pPr>
                <a:endParaRPr lang="en-US" sz="1400" dirty="0"/>
              </a:p>
              <a:p>
                <a:pPr>
                  <a:defRPr/>
                </a:pPr>
                <a:endParaRPr lang="en-US" sz="1400" dirty="0"/>
              </a:p>
              <a:p>
                <a:pPr>
                  <a:defRPr/>
                </a:pPr>
                <a:endParaRPr lang="en-US" sz="1400" dirty="0"/>
              </a:p>
              <a:p>
                <a:pPr>
                  <a:defRPr/>
                </a:pPr>
                <a:endParaRPr lang="en-US" sz="1400" dirty="0"/>
              </a:p>
            </p:txBody>
          </p:sp>
          <p:sp>
            <p:nvSpPr>
              <p:cNvPr id="50" name="TextBox 49"/>
              <p:cNvSpPr txBox="1"/>
              <p:nvPr/>
            </p:nvSpPr>
            <p:spPr>
              <a:xfrm>
                <a:off x="12763500" y="2819322"/>
                <a:ext cx="552450" cy="1385532"/>
              </a:xfrm>
              <a:prstGeom prst="rect">
                <a:avLst/>
              </a:prstGeom>
              <a:solidFill>
                <a:schemeClr val="accent1">
                  <a:lumMod val="40000"/>
                  <a:lumOff val="60000"/>
                </a:schemeClr>
              </a:solidFill>
              <a:ln w="19050">
                <a:solidFill>
                  <a:schemeClr val="tx1"/>
                </a:solidFill>
              </a:ln>
            </p:spPr>
            <p:txBody>
              <a:bodyPr>
                <a:spAutoFit/>
              </a:bodyPr>
              <a:lstStyle/>
              <a:p>
                <a:pPr>
                  <a:defRPr/>
                </a:pPr>
                <a:r>
                  <a:rPr lang="en-US" sz="1400" dirty="0"/>
                  <a:t>Ref.</a:t>
                </a:r>
              </a:p>
              <a:p>
                <a:pPr>
                  <a:defRPr/>
                </a:pPr>
                <a:endParaRPr lang="en-US" sz="1400" dirty="0"/>
              </a:p>
              <a:p>
                <a:pPr>
                  <a:defRPr/>
                </a:pPr>
                <a:endParaRPr lang="en-US" sz="1400" dirty="0"/>
              </a:p>
              <a:p>
                <a:pPr>
                  <a:defRPr/>
                </a:pPr>
                <a:endParaRPr lang="en-US" sz="1400" dirty="0"/>
              </a:p>
              <a:p>
                <a:pPr>
                  <a:defRPr/>
                </a:pPr>
                <a:endParaRPr lang="en-US" sz="1400" dirty="0"/>
              </a:p>
              <a:p>
                <a:pPr>
                  <a:defRPr/>
                </a:pPr>
                <a:endParaRPr lang="en-US" sz="1400" dirty="0"/>
              </a:p>
            </p:txBody>
          </p:sp>
          <p:sp>
            <p:nvSpPr>
              <p:cNvPr id="51" name="TextBox 50"/>
              <p:cNvSpPr txBox="1"/>
              <p:nvPr/>
            </p:nvSpPr>
            <p:spPr>
              <a:xfrm>
                <a:off x="13315950" y="2819322"/>
                <a:ext cx="819150" cy="1385532"/>
              </a:xfrm>
              <a:prstGeom prst="rect">
                <a:avLst/>
              </a:prstGeom>
              <a:solidFill>
                <a:schemeClr val="accent1">
                  <a:lumMod val="40000"/>
                  <a:lumOff val="60000"/>
                </a:schemeClr>
              </a:solidFill>
              <a:ln w="19050">
                <a:solidFill>
                  <a:schemeClr val="tx1"/>
                </a:solidFill>
              </a:ln>
            </p:spPr>
            <p:txBody>
              <a:bodyPr>
                <a:spAutoFit/>
              </a:bodyPr>
              <a:lstStyle/>
              <a:p>
                <a:pPr>
                  <a:defRPr/>
                </a:pPr>
                <a:r>
                  <a:rPr lang="en-US" sz="1400" dirty="0"/>
                  <a:t>Debit</a:t>
                </a:r>
              </a:p>
              <a:p>
                <a:pPr>
                  <a:defRPr/>
                </a:pPr>
                <a:endParaRPr lang="en-US" sz="1400" dirty="0"/>
              </a:p>
              <a:p>
                <a:pPr>
                  <a:defRPr/>
                </a:pPr>
                <a:endParaRPr lang="en-US" sz="1400" dirty="0"/>
              </a:p>
              <a:p>
                <a:pPr>
                  <a:defRPr/>
                </a:pPr>
                <a:endParaRPr lang="en-US" sz="1400" dirty="0"/>
              </a:p>
              <a:p>
                <a:pPr>
                  <a:defRPr/>
                </a:pPr>
                <a:endParaRPr lang="en-US" sz="1400" dirty="0"/>
              </a:p>
              <a:p>
                <a:pPr>
                  <a:defRPr/>
                </a:pPr>
                <a:endParaRPr lang="en-US" sz="1400" dirty="0"/>
              </a:p>
            </p:txBody>
          </p:sp>
          <p:sp>
            <p:nvSpPr>
              <p:cNvPr id="52" name="TextBox 51"/>
              <p:cNvSpPr txBox="1"/>
              <p:nvPr/>
            </p:nvSpPr>
            <p:spPr>
              <a:xfrm>
                <a:off x="14135100" y="2819322"/>
                <a:ext cx="819150" cy="1385532"/>
              </a:xfrm>
              <a:prstGeom prst="rect">
                <a:avLst/>
              </a:prstGeom>
              <a:solidFill>
                <a:schemeClr val="accent1">
                  <a:lumMod val="40000"/>
                  <a:lumOff val="60000"/>
                </a:schemeClr>
              </a:solidFill>
              <a:ln w="19050">
                <a:solidFill>
                  <a:schemeClr val="tx1"/>
                </a:solidFill>
              </a:ln>
            </p:spPr>
            <p:txBody>
              <a:bodyPr>
                <a:spAutoFit/>
              </a:bodyPr>
              <a:lstStyle/>
              <a:p>
                <a:pPr>
                  <a:defRPr/>
                </a:pPr>
                <a:r>
                  <a:rPr lang="en-US" sz="1400" dirty="0"/>
                  <a:t>Credit</a:t>
                </a:r>
              </a:p>
              <a:p>
                <a:pPr>
                  <a:defRPr/>
                </a:pPr>
                <a:endParaRPr lang="en-US" sz="1400" dirty="0"/>
              </a:p>
              <a:p>
                <a:pPr>
                  <a:defRPr/>
                </a:pPr>
                <a:endParaRPr lang="en-US" sz="1400" dirty="0"/>
              </a:p>
              <a:p>
                <a:pPr>
                  <a:defRPr/>
                </a:pPr>
                <a:endParaRPr lang="en-US" sz="1400" dirty="0"/>
              </a:p>
              <a:p>
                <a:pPr>
                  <a:defRPr/>
                </a:pPr>
                <a:endParaRPr lang="en-US" sz="1400" dirty="0"/>
              </a:p>
              <a:p>
                <a:pPr>
                  <a:defRPr/>
                </a:pPr>
                <a:endParaRPr lang="en-US" sz="1400" dirty="0"/>
              </a:p>
            </p:txBody>
          </p:sp>
        </p:grpSp>
        <p:sp>
          <p:nvSpPr>
            <p:cNvPr id="138289" name="TextBox 40"/>
            <p:cNvSpPr txBox="1">
              <a:spLocks noChangeArrowheads="1"/>
            </p:cNvSpPr>
            <p:nvPr/>
          </p:nvSpPr>
          <p:spPr bwMode="auto">
            <a:xfrm>
              <a:off x="2705100" y="2400300"/>
              <a:ext cx="819150" cy="1169551"/>
            </a:xfrm>
            <a:prstGeom prst="rect">
              <a:avLst/>
            </a:prstGeom>
            <a:noFill/>
            <a:ln w="19050">
              <a:solidFill>
                <a:schemeClr val="tx1"/>
              </a:solidFill>
              <a:miter lim="800000"/>
              <a:headEnd/>
              <a:tailEnd/>
            </a:ln>
          </p:spPr>
          <p:txBody>
            <a:bodyPr>
              <a:spAutoFit/>
            </a:bodyPr>
            <a:lstStyle/>
            <a:p>
              <a:pPr algn="ctr"/>
              <a:r>
                <a:rPr lang="en-US" sz="1400"/>
                <a:t>2013</a:t>
              </a:r>
            </a:p>
            <a:p>
              <a:pPr algn="ctr"/>
              <a:r>
                <a:rPr lang="en-US" sz="1400"/>
                <a:t>8/1</a:t>
              </a:r>
            </a:p>
            <a:p>
              <a:pPr algn="ctr"/>
              <a:endParaRPr lang="en-US" sz="1400"/>
            </a:p>
            <a:p>
              <a:pPr algn="ctr"/>
              <a:endParaRPr lang="en-US" sz="1400"/>
            </a:p>
            <a:p>
              <a:pPr algn="ctr"/>
              <a:endParaRPr lang="en-US" sz="1400"/>
            </a:p>
          </p:txBody>
        </p:sp>
        <p:sp>
          <p:nvSpPr>
            <p:cNvPr id="138290" name="TextBox 41"/>
            <p:cNvSpPr txBox="1">
              <a:spLocks noChangeArrowheads="1"/>
            </p:cNvSpPr>
            <p:nvPr/>
          </p:nvSpPr>
          <p:spPr bwMode="auto">
            <a:xfrm>
              <a:off x="3524250" y="2400300"/>
              <a:ext cx="2552700" cy="1169551"/>
            </a:xfrm>
            <a:prstGeom prst="rect">
              <a:avLst/>
            </a:prstGeom>
            <a:noFill/>
            <a:ln w="19050">
              <a:solidFill>
                <a:schemeClr val="tx1"/>
              </a:solidFill>
              <a:miter lim="800000"/>
              <a:headEnd/>
              <a:tailEnd/>
            </a:ln>
          </p:spPr>
          <p:txBody>
            <a:bodyPr>
              <a:spAutoFit/>
            </a:bodyPr>
            <a:lstStyle/>
            <a:p>
              <a:endParaRPr lang="en-US" sz="1400"/>
            </a:p>
            <a:p>
              <a:r>
                <a:rPr lang="en-US" sz="1400"/>
                <a:t>Cash</a:t>
              </a:r>
            </a:p>
            <a:p>
              <a:r>
                <a:rPr lang="en-US" sz="1400"/>
                <a:t>     Contributed Capital</a:t>
              </a:r>
            </a:p>
            <a:p>
              <a:r>
                <a:rPr lang="en-US" sz="1400"/>
                <a:t>(Financing from stockholders)</a:t>
              </a:r>
            </a:p>
            <a:p>
              <a:endParaRPr lang="en-US" sz="1400"/>
            </a:p>
          </p:txBody>
        </p:sp>
        <p:sp>
          <p:nvSpPr>
            <p:cNvPr id="138291" name="TextBox 44"/>
            <p:cNvSpPr txBox="1">
              <a:spLocks noChangeArrowheads="1"/>
            </p:cNvSpPr>
            <p:nvPr/>
          </p:nvSpPr>
          <p:spPr bwMode="auto">
            <a:xfrm>
              <a:off x="6076950" y="2400300"/>
              <a:ext cx="552450" cy="1169551"/>
            </a:xfrm>
            <a:prstGeom prst="rect">
              <a:avLst/>
            </a:prstGeom>
            <a:noFill/>
            <a:ln w="19050">
              <a:solidFill>
                <a:schemeClr val="tx1"/>
              </a:solidFill>
              <a:miter lim="800000"/>
              <a:headEnd/>
              <a:tailEnd/>
            </a:ln>
          </p:spPr>
          <p:txBody>
            <a:bodyPr>
              <a:spAutoFit/>
            </a:bodyPr>
            <a:lstStyle/>
            <a:p>
              <a:endParaRPr lang="en-US" sz="1400"/>
            </a:p>
            <a:p>
              <a:r>
                <a:rPr lang="en-US" sz="1400"/>
                <a:t>101</a:t>
              </a:r>
            </a:p>
            <a:p>
              <a:r>
                <a:rPr lang="en-US" sz="1400"/>
                <a:t>301</a:t>
              </a:r>
            </a:p>
            <a:p>
              <a:endParaRPr lang="en-US" sz="1400"/>
            </a:p>
            <a:p>
              <a:endParaRPr lang="en-US" sz="1400"/>
            </a:p>
          </p:txBody>
        </p:sp>
        <p:sp>
          <p:nvSpPr>
            <p:cNvPr id="138292" name="TextBox 45"/>
            <p:cNvSpPr txBox="1">
              <a:spLocks noChangeArrowheads="1"/>
            </p:cNvSpPr>
            <p:nvPr/>
          </p:nvSpPr>
          <p:spPr bwMode="auto">
            <a:xfrm>
              <a:off x="6629400" y="2400300"/>
              <a:ext cx="819150" cy="1169551"/>
            </a:xfrm>
            <a:prstGeom prst="rect">
              <a:avLst/>
            </a:prstGeom>
            <a:noFill/>
            <a:ln w="19050">
              <a:solidFill>
                <a:schemeClr val="tx1"/>
              </a:solidFill>
              <a:miter lim="800000"/>
              <a:headEnd/>
              <a:tailEnd/>
            </a:ln>
          </p:spPr>
          <p:txBody>
            <a:bodyPr>
              <a:spAutoFit/>
            </a:bodyPr>
            <a:lstStyle/>
            <a:p>
              <a:endParaRPr lang="en-US" sz="1400"/>
            </a:p>
            <a:p>
              <a:pPr algn="r"/>
              <a:r>
                <a:rPr lang="en-US" sz="1400"/>
                <a:t>50,000</a:t>
              </a:r>
            </a:p>
            <a:p>
              <a:endParaRPr lang="en-US" sz="1400"/>
            </a:p>
            <a:p>
              <a:endParaRPr lang="en-US" sz="1400"/>
            </a:p>
            <a:p>
              <a:endParaRPr lang="en-US" sz="1400"/>
            </a:p>
          </p:txBody>
        </p:sp>
        <p:sp>
          <p:nvSpPr>
            <p:cNvPr id="138293" name="TextBox 46"/>
            <p:cNvSpPr txBox="1">
              <a:spLocks noChangeArrowheads="1"/>
            </p:cNvSpPr>
            <p:nvPr/>
          </p:nvSpPr>
          <p:spPr bwMode="auto">
            <a:xfrm>
              <a:off x="7448550" y="2400300"/>
              <a:ext cx="819150" cy="1169551"/>
            </a:xfrm>
            <a:prstGeom prst="rect">
              <a:avLst/>
            </a:prstGeom>
            <a:noFill/>
            <a:ln w="19050">
              <a:solidFill>
                <a:schemeClr val="tx1"/>
              </a:solidFill>
              <a:miter lim="800000"/>
              <a:headEnd/>
              <a:tailEnd/>
            </a:ln>
          </p:spPr>
          <p:txBody>
            <a:bodyPr>
              <a:spAutoFit/>
            </a:bodyPr>
            <a:lstStyle/>
            <a:p>
              <a:endParaRPr lang="en-US" sz="1400"/>
            </a:p>
            <a:p>
              <a:endParaRPr lang="en-US" sz="1400"/>
            </a:p>
            <a:p>
              <a:pPr algn="r"/>
              <a:r>
                <a:rPr lang="en-US" sz="1400"/>
                <a:t>50,000</a:t>
              </a:r>
            </a:p>
            <a:p>
              <a:endParaRPr lang="en-US" sz="1400"/>
            </a:p>
            <a:p>
              <a:endParaRPr lang="en-US" sz="1400"/>
            </a:p>
          </p:txBody>
        </p:sp>
      </p:grpSp>
      <p:grpSp>
        <p:nvGrpSpPr>
          <p:cNvPr id="78" name="Group 77"/>
          <p:cNvGrpSpPr>
            <a:grpSpLocks/>
          </p:cNvGrpSpPr>
          <p:nvPr/>
        </p:nvGrpSpPr>
        <p:grpSpPr bwMode="auto">
          <a:xfrm>
            <a:off x="288925" y="4206875"/>
            <a:ext cx="4229100" cy="1417638"/>
            <a:chOff x="10077450" y="2571750"/>
            <a:chExt cx="4229100" cy="1417856"/>
          </a:xfrm>
        </p:grpSpPr>
        <p:grpSp>
          <p:nvGrpSpPr>
            <p:cNvPr id="138269" name="Group 75"/>
            <p:cNvGrpSpPr>
              <a:grpSpLocks/>
            </p:cNvGrpSpPr>
            <p:nvPr/>
          </p:nvGrpSpPr>
          <p:grpSpPr bwMode="auto">
            <a:xfrm>
              <a:off x="10077450" y="2571750"/>
              <a:ext cx="4229100" cy="1417856"/>
              <a:chOff x="9696450" y="4171950"/>
              <a:chExt cx="4229100" cy="1417856"/>
            </a:xfrm>
          </p:grpSpPr>
          <p:sp>
            <p:nvSpPr>
              <p:cNvPr id="57" name="TextBox 56"/>
              <p:cNvSpPr txBox="1"/>
              <p:nvPr/>
            </p:nvSpPr>
            <p:spPr>
              <a:xfrm>
                <a:off x="9696450" y="4171950"/>
                <a:ext cx="4229100" cy="285794"/>
              </a:xfrm>
              <a:prstGeom prst="rect">
                <a:avLst/>
              </a:prstGeom>
              <a:solidFill>
                <a:schemeClr val="bg1">
                  <a:lumMod val="85000"/>
                </a:schemeClr>
              </a:solidFill>
              <a:ln w="19050">
                <a:solidFill>
                  <a:schemeClr val="tx1"/>
                </a:solidFill>
              </a:ln>
            </p:spPr>
            <p:txBody>
              <a:bodyPr>
                <a:spAutoFit/>
              </a:bodyPr>
              <a:lstStyle/>
              <a:p>
                <a:pPr algn="ctr">
                  <a:defRPr/>
                </a:pPr>
                <a:r>
                  <a:rPr lang="en-US" sz="1200" dirty="0"/>
                  <a:t>General Ledger</a:t>
                </a:r>
              </a:p>
            </p:txBody>
          </p:sp>
          <p:sp>
            <p:nvSpPr>
              <p:cNvPr id="59" name="TextBox 58"/>
              <p:cNvSpPr txBox="1"/>
              <p:nvPr/>
            </p:nvSpPr>
            <p:spPr>
              <a:xfrm>
                <a:off x="9696450" y="4457744"/>
                <a:ext cx="4229100" cy="276267"/>
              </a:xfrm>
              <a:prstGeom prst="rect">
                <a:avLst/>
              </a:prstGeom>
              <a:solidFill>
                <a:schemeClr val="bg1">
                  <a:lumMod val="85000"/>
                </a:schemeClr>
              </a:solidFill>
              <a:ln w="19050">
                <a:solidFill>
                  <a:schemeClr val="tx1"/>
                </a:solidFill>
              </a:ln>
            </p:spPr>
            <p:txBody>
              <a:bodyPr>
                <a:spAutoFit/>
              </a:bodyPr>
              <a:lstStyle/>
              <a:p>
                <a:pPr>
                  <a:defRPr/>
                </a:pPr>
                <a:r>
                  <a:rPr lang="en-US" sz="1200" dirty="0"/>
                  <a:t>Account:  Cash</a:t>
                </a:r>
              </a:p>
            </p:txBody>
          </p:sp>
          <p:grpSp>
            <p:nvGrpSpPr>
              <p:cNvPr id="138273" name="Group 74"/>
              <p:cNvGrpSpPr>
                <a:grpSpLocks/>
              </p:cNvGrpSpPr>
              <p:nvPr/>
            </p:nvGrpSpPr>
            <p:grpSpPr bwMode="auto">
              <a:xfrm>
                <a:off x="9696450" y="4741128"/>
                <a:ext cx="4229100" cy="848678"/>
                <a:chOff x="9696450" y="4741128"/>
                <a:chExt cx="4229100" cy="848678"/>
              </a:xfrm>
            </p:grpSpPr>
            <p:sp>
              <p:nvSpPr>
                <p:cNvPr id="79" name="TextBox 78"/>
                <p:cNvSpPr txBox="1"/>
                <p:nvPr/>
              </p:nvSpPr>
              <p:spPr>
                <a:xfrm>
                  <a:off x="13182600" y="4740363"/>
                  <a:ext cx="742950" cy="831977"/>
                </a:xfrm>
                <a:prstGeom prst="rect">
                  <a:avLst/>
                </a:prstGeom>
                <a:solidFill>
                  <a:schemeClr val="bg1">
                    <a:lumMod val="85000"/>
                  </a:schemeClr>
                </a:solidFill>
                <a:ln w="19050">
                  <a:solidFill>
                    <a:schemeClr val="tx1"/>
                  </a:solidFill>
                </a:ln>
              </p:spPr>
              <p:txBody>
                <a:bodyPr>
                  <a:spAutoFit/>
                </a:bodyPr>
                <a:lstStyle/>
                <a:p>
                  <a:pPr>
                    <a:defRPr/>
                  </a:pPr>
                  <a:r>
                    <a:rPr lang="en-US" sz="1200" dirty="0"/>
                    <a:t>Balance</a:t>
                  </a:r>
                </a:p>
                <a:p>
                  <a:pPr>
                    <a:defRPr/>
                  </a:pPr>
                  <a:endParaRPr lang="en-US" sz="1200" dirty="0"/>
                </a:p>
                <a:p>
                  <a:pPr>
                    <a:defRPr/>
                  </a:pPr>
                  <a:endParaRPr lang="en-US" sz="1200" dirty="0"/>
                </a:p>
                <a:p>
                  <a:pPr>
                    <a:defRPr/>
                  </a:pPr>
                  <a:endParaRPr lang="en-US" sz="1200" dirty="0"/>
                </a:p>
              </p:txBody>
            </p:sp>
            <p:sp>
              <p:nvSpPr>
                <p:cNvPr id="61" name="TextBox 60"/>
                <p:cNvSpPr txBox="1"/>
                <p:nvPr/>
              </p:nvSpPr>
              <p:spPr>
                <a:xfrm>
                  <a:off x="9696450" y="4741951"/>
                  <a:ext cx="628650" cy="831977"/>
                </a:xfrm>
                <a:prstGeom prst="rect">
                  <a:avLst/>
                </a:prstGeom>
                <a:solidFill>
                  <a:schemeClr val="bg1">
                    <a:lumMod val="85000"/>
                  </a:schemeClr>
                </a:solidFill>
                <a:ln w="19050">
                  <a:solidFill>
                    <a:schemeClr val="tx1"/>
                  </a:solidFill>
                </a:ln>
              </p:spPr>
              <p:txBody>
                <a:bodyPr>
                  <a:spAutoFit/>
                </a:bodyPr>
                <a:lstStyle/>
                <a:p>
                  <a:pPr>
                    <a:defRPr/>
                  </a:pPr>
                  <a:r>
                    <a:rPr lang="en-US" sz="1200" dirty="0"/>
                    <a:t>Date</a:t>
                  </a:r>
                </a:p>
                <a:p>
                  <a:pPr>
                    <a:defRPr/>
                  </a:pPr>
                  <a:endParaRPr lang="en-US" sz="1200" dirty="0"/>
                </a:p>
                <a:p>
                  <a:pPr>
                    <a:defRPr/>
                  </a:pPr>
                  <a:endParaRPr lang="en-US" sz="1200" dirty="0"/>
                </a:p>
                <a:p>
                  <a:pPr>
                    <a:defRPr/>
                  </a:pPr>
                  <a:endParaRPr lang="en-US" sz="1200" dirty="0"/>
                </a:p>
              </p:txBody>
            </p:sp>
            <p:sp>
              <p:nvSpPr>
                <p:cNvPr id="62" name="TextBox 61"/>
                <p:cNvSpPr txBox="1"/>
                <p:nvPr/>
              </p:nvSpPr>
              <p:spPr>
                <a:xfrm>
                  <a:off x="10325100" y="4741951"/>
                  <a:ext cx="990600" cy="831977"/>
                </a:xfrm>
                <a:prstGeom prst="rect">
                  <a:avLst/>
                </a:prstGeom>
                <a:solidFill>
                  <a:schemeClr val="bg1">
                    <a:lumMod val="85000"/>
                  </a:schemeClr>
                </a:solidFill>
                <a:ln w="19050">
                  <a:solidFill>
                    <a:schemeClr val="tx1"/>
                  </a:solidFill>
                </a:ln>
              </p:spPr>
              <p:txBody>
                <a:bodyPr>
                  <a:spAutoFit/>
                </a:bodyPr>
                <a:lstStyle/>
                <a:p>
                  <a:pPr>
                    <a:defRPr/>
                  </a:pPr>
                  <a:r>
                    <a:rPr lang="en-US" sz="1200" dirty="0"/>
                    <a:t>Explanation</a:t>
                  </a:r>
                </a:p>
                <a:p>
                  <a:pPr>
                    <a:defRPr/>
                  </a:pPr>
                  <a:endParaRPr lang="en-US" sz="1200" dirty="0"/>
                </a:p>
                <a:p>
                  <a:pPr>
                    <a:defRPr/>
                  </a:pPr>
                  <a:endParaRPr lang="en-US" sz="1200" dirty="0"/>
                </a:p>
                <a:p>
                  <a:pPr>
                    <a:defRPr/>
                  </a:pPr>
                  <a:endParaRPr lang="en-US" sz="1200" dirty="0"/>
                </a:p>
              </p:txBody>
            </p:sp>
            <p:sp>
              <p:nvSpPr>
                <p:cNvPr id="63" name="TextBox 62"/>
                <p:cNvSpPr txBox="1"/>
                <p:nvPr/>
              </p:nvSpPr>
              <p:spPr>
                <a:xfrm>
                  <a:off x="11315700" y="4741951"/>
                  <a:ext cx="495300" cy="831977"/>
                </a:xfrm>
                <a:prstGeom prst="rect">
                  <a:avLst/>
                </a:prstGeom>
                <a:solidFill>
                  <a:schemeClr val="bg1">
                    <a:lumMod val="85000"/>
                  </a:schemeClr>
                </a:solidFill>
                <a:ln w="19050">
                  <a:solidFill>
                    <a:schemeClr val="tx1"/>
                  </a:solidFill>
                </a:ln>
              </p:spPr>
              <p:txBody>
                <a:bodyPr>
                  <a:spAutoFit/>
                </a:bodyPr>
                <a:lstStyle/>
                <a:p>
                  <a:pPr>
                    <a:defRPr/>
                  </a:pPr>
                  <a:r>
                    <a:rPr lang="en-US" sz="1200" dirty="0"/>
                    <a:t>Ref.</a:t>
                  </a:r>
                </a:p>
                <a:p>
                  <a:pPr>
                    <a:defRPr/>
                  </a:pPr>
                  <a:endParaRPr lang="en-US" sz="1200" dirty="0"/>
                </a:p>
                <a:p>
                  <a:pPr>
                    <a:defRPr/>
                  </a:pPr>
                  <a:endParaRPr lang="en-US" sz="1200" dirty="0"/>
                </a:p>
                <a:p>
                  <a:pPr>
                    <a:defRPr/>
                  </a:pPr>
                  <a:endParaRPr lang="en-US" sz="1200" dirty="0"/>
                </a:p>
              </p:txBody>
            </p:sp>
            <p:sp>
              <p:nvSpPr>
                <p:cNvPr id="65" name="TextBox 64"/>
                <p:cNvSpPr txBox="1"/>
                <p:nvPr/>
              </p:nvSpPr>
              <p:spPr>
                <a:xfrm>
                  <a:off x="11811000" y="4741951"/>
                  <a:ext cx="685800" cy="831977"/>
                </a:xfrm>
                <a:prstGeom prst="rect">
                  <a:avLst/>
                </a:prstGeom>
                <a:solidFill>
                  <a:schemeClr val="bg1">
                    <a:lumMod val="85000"/>
                  </a:schemeClr>
                </a:solidFill>
                <a:ln w="19050">
                  <a:solidFill>
                    <a:schemeClr val="tx1"/>
                  </a:solidFill>
                </a:ln>
              </p:spPr>
              <p:txBody>
                <a:bodyPr>
                  <a:spAutoFit/>
                </a:bodyPr>
                <a:lstStyle/>
                <a:p>
                  <a:pPr>
                    <a:defRPr/>
                  </a:pPr>
                  <a:r>
                    <a:rPr lang="en-US" sz="1200" dirty="0"/>
                    <a:t>Debit</a:t>
                  </a:r>
                </a:p>
                <a:p>
                  <a:pPr>
                    <a:defRPr/>
                  </a:pPr>
                  <a:endParaRPr lang="en-US" sz="1200" dirty="0"/>
                </a:p>
                <a:p>
                  <a:pPr>
                    <a:defRPr/>
                  </a:pPr>
                  <a:endParaRPr lang="en-US" sz="1200" dirty="0"/>
                </a:p>
                <a:p>
                  <a:pPr>
                    <a:defRPr/>
                  </a:pPr>
                  <a:endParaRPr lang="en-US" sz="1200" dirty="0"/>
                </a:p>
              </p:txBody>
            </p:sp>
            <p:sp>
              <p:nvSpPr>
                <p:cNvPr id="66" name="TextBox 65"/>
                <p:cNvSpPr txBox="1"/>
                <p:nvPr/>
              </p:nvSpPr>
              <p:spPr>
                <a:xfrm>
                  <a:off x="12496800" y="4741951"/>
                  <a:ext cx="685800" cy="831977"/>
                </a:xfrm>
                <a:prstGeom prst="rect">
                  <a:avLst/>
                </a:prstGeom>
                <a:solidFill>
                  <a:schemeClr val="bg1">
                    <a:lumMod val="85000"/>
                  </a:schemeClr>
                </a:solidFill>
                <a:ln w="19050">
                  <a:solidFill>
                    <a:schemeClr val="tx1"/>
                  </a:solidFill>
                </a:ln>
              </p:spPr>
              <p:txBody>
                <a:bodyPr>
                  <a:spAutoFit/>
                </a:bodyPr>
                <a:lstStyle/>
                <a:p>
                  <a:pPr>
                    <a:defRPr/>
                  </a:pPr>
                  <a:r>
                    <a:rPr lang="en-US" sz="1200" dirty="0"/>
                    <a:t>Credit</a:t>
                  </a:r>
                </a:p>
                <a:p>
                  <a:pPr>
                    <a:defRPr/>
                  </a:pPr>
                  <a:endParaRPr lang="en-US" sz="1200" dirty="0"/>
                </a:p>
                <a:p>
                  <a:pPr>
                    <a:defRPr/>
                  </a:pPr>
                  <a:endParaRPr lang="en-US" sz="1200" dirty="0"/>
                </a:p>
                <a:p>
                  <a:pPr>
                    <a:defRPr/>
                  </a:pPr>
                  <a:endParaRPr lang="en-US" sz="1200" dirty="0"/>
                </a:p>
              </p:txBody>
            </p:sp>
            <p:grpSp>
              <p:nvGrpSpPr>
                <p:cNvPr id="138280" name="Group 73"/>
                <p:cNvGrpSpPr>
                  <a:grpSpLocks/>
                </p:cNvGrpSpPr>
                <p:nvPr/>
              </p:nvGrpSpPr>
              <p:grpSpPr bwMode="auto">
                <a:xfrm>
                  <a:off x="9696450" y="4943475"/>
                  <a:ext cx="4229100" cy="646331"/>
                  <a:chOff x="9696450" y="4943475"/>
                  <a:chExt cx="4229100" cy="646331"/>
                </a:xfrm>
              </p:grpSpPr>
              <p:sp>
                <p:nvSpPr>
                  <p:cNvPr id="138281" name="TextBox 66"/>
                  <p:cNvSpPr txBox="1">
                    <a:spLocks noChangeArrowheads="1"/>
                  </p:cNvSpPr>
                  <p:nvPr/>
                </p:nvSpPr>
                <p:spPr bwMode="auto">
                  <a:xfrm>
                    <a:off x="9696450" y="4943475"/>
                    <a:ext cx="628650" cy="646331"/>
                  </a:xfrm>
                  <a:prstGeom prst="rect">
                    <a:avLst/>
                  </a:prstGeom>
                  <a:noFill/>
                  <a:ln w="19050">
                    <a:solidFill>
                      <a:schemeClr val="tx1"/>
                    </a:solidFill>
                    <a:miter lim="800000"/>
                    <a:headEnd/>
                    <a:tailEnd/>
                  </a:ln>
                </p:spPr>
                <p:txBody>
                  <a:bodyPr>
                    <a:spAutoFit/>
                  </a:bodyPr>
                  <a:lstStyle/>
                  <a:p>
                    <a:pPr algn="ctr"/>
                    <a:r>
                      <a:rPr lang="en-US" sz="1200"/>
                      <a:t>2013</a:t>
                    </a:r>
                  </a:p>
                  <a:p>
                    <a:pPr algn="ctr"/>
                    <a:r>
                      <a:rPr lang="en-US" sz="1200"/>
                      <a:t>8/1</a:t>
                    </a:r>
                  </a:p>
                  <a:p>
                    <a:endParaRPr lang="en-US" sz="1200"/>
                  </a:p>
                </p:txBody>
              </p:sp>
              <p:grpSp>
                <p:nvGrpSpPr>
                  <p:cNvPr id="138282" name="Group 72"/>
                  <p:cNvGrpSpPr>
                    <a:grpSpLocks/>
                  </p:cNvGrpSpPr>
                  <p:nvPr/>
                </p:nvGrpSpPr>
                <p:grpSpPr bwMode="auto">
                  <a:xfrm>
                    <a:off x="10325100" y="4943475"/>
                    <a:ext cx="3600450" cy="646331"/>
                    <a:chOff x="10325100" y="4943475"/>
                    <a:chExt cx="3600450" cy="646331"/>
                  </a:xfrm>
                </p:grpSpPr>
                <p:sp>
                  <p:nvSpPr>
                    <p:cNvPr id="138283" name="TextBox 67"/>
                    <p:cNvSpPr txBox="1">
                      <a:spLocks noChangeArrowheads="1"/>
                    </p:cNvSpPr>
                    <p:nvPr/>
                  </p:nvSpPr>
                  <p:spPr bwMode="auto">
                    <a:xfrm>
                      <a:off x="10325100" y="4943475"/>
                      <a:ext cx="990600" cy="646331"/>
                    </a:xfrm>
                    <a:prstGeom prst="rect">
                      <a:avLst/>
                    </a:prstGeom>
                    <a:noFill/>
                    <a:ln w="19050">
                      <a:solidFill>
                        <a:schemeClr val="tx1"/>
                      </a:solidFill>
                      <a:miter lim="800000"/>
                      <a:headEnd/>
                      <a:tailEnd/>
                    </a:ln>
                  </p:spPr>
                  <p:txBody>
                    <a:bodyPr>
                      <a:spAutoFit/>
                    </a:bodyPr>
                    <a:lstStyle/>
                    <a:p>
                      <a:endParaRPr lang="en-US" sz="1200"/>
                    </a:p>
                    <a:p>
                      <a:endParaRPr lang="en-US" sz="1200"/>
                    </a:p>
                    <a:p>
                      <a:endParaRPr lang="en-US" sz="1200"/>
                    </a:p>
                  </p:txBody>
                </p:sp>
                <p:sp>
                  <p:nvSpPr>
                    <p:cNvPr id="138284" name="TextBox 68"/>
                    <p:cNvSpPr txBox="1">
                      <a:spLocks noChangeArrowheads="1"/>
                    </p:cNvSpPr>
                    <p:nvPr/>
                  </p:nvSpPr>
                  <p:spPr bwMode="auto">
                    <a:xfrm>
                      <a:off x="11315700" y="4943475"/>
                      <a:ext cx="495300" cy="646331"/>
                    </a:xfrm>
                    <a:prstGeom prst="rect">
                      <a:avLst/>
                    </a:prstGeom>
                    <a:noFill/>
                    <a:ln w="19050">
                      <a:solidFill>
                        <a:schemeClr val="tx1"/>
                      </a:solidFill>
                      <a:miter lim="800000"/>
                      <a:headEnd/>
                      <a:tailEnd/>
                    </a:ln>
                  </p:spPr>
                  <p:txBody>
                    <a:bodyPr>
                      <a:spAutoFit/>
                    </a:bodyPr>
                    <a:lstStyle/>
                    <a:p>
                      <a:endParaRPr lang="en-US" sz="1200"/>
                    </a:p>
                    <a:p>
                      <a:r>
                        <a:rPr lang="en-US" sz="1200"/>
                        <a:t>G1</a:t>
                      </a:r>
                    </a:p>
                    <a:p>
                      <a:endParaRPr lang="en-US" sz="1200"/>
                    </a:p>
                  </p:txBody>
                </p:sp>
                <p:sp>
                  <p:nvSpPr>
                    <p:cNvPr id="138285" name="TextBox 69"/>
                    <p:cNvSpPr txBox="1">
                      <a:spLocks noChangeArrowheads="1"/>
                    </p:cNvSpPr>
                    <p:nvPr/>
                  </p:nvSpPr>
                  <p:spPr bwMode="auto">
                    <a:xfrm>
                      <a:off x="11811000" y="4943475"/>
                      <a:ext cx="685800" cy="646331"/>
                    </a:xfrm>
                    <a:prstGeom prst="rect">
                      <a:avLst/>
                    </a:prstGeom>
                    <a:noFill/>
                    <a:ln w="19050">
                      <a:solidFill>
                        <a:schemeClr val="tx1"/>
                      </a:solidFill>
                      <a:miter lim="800000"/>
                      <a:headEnd/>
                      <a:tailEnd/>
                    </a:ln>
                  </p:spPr>
                  <p:txBody>
                    <a:bodyPr>
                      <a:spAutoFit/>
                    </a:bodyPr>
                    <a:lstStyle/>
                    <a:p>
                      <a:endParaRPr lang="en-US" sz="1200"/>
                    </a:p>
                    <a:p>
                      <a:pPr algn="r"/>
                      <a:r>
                        <a:rPr lang="en-US" sz="1200"/>
                        <a:t>50,000</a:t>
                      </a:r>
                    </a:p>
                    <a:p>
                      <a:endParaRPr lang="en-US" sz="1200"/>
                    </a:p>
                  </p:txBody>
                </p:sp>
                <p:sp>
                  <p:nvSpPr>
                    <p:cNvPr id="138286" name="TextBox 70"/>
                    <p:cNvSpPr txBox="1">
                      <a:spLocks noChangeArrowheads="1"/>
                    </p:cNvSpPr>
                    <p:nvPr/>
                  </p:nvSpPr>
                  <p:spPr bwMode="auto">
                    <a:xfrm>
                      <a:off x="12496800" y="4943475"/>
                      <a:ext cx="685800" cy="646331"/>
                    </a:xfrm>
                    <a:prstGeom prst="rect">
                      <a:avLst/>
                    </a:prstGeom>
                    <a:noFill/>
                    <a:ln w="19050">
                      <a:solidFill>
                        <a:schemeClr val="tx1"/>
                      </a:solidFill>
                      <a:miter lim="800000"/>
                      <a:headEnd/>
                      <a:tailEnd/>
                    </a:ln>
                  </p:spPr>
                  <p:txBody>
                    <a:bodyPr>
                      <a:spAutoFit/>
                    </a:bodyPr>
                    <a:lstStyle/>
                    <a:p>
                      <a:endParaRPr lang="en-US" sz="1200"/>
                    </a:p>
                    <a:p>
                      <a:endParaRPr lang="en-US" sz="1200"/>
                    </a:p>
                    <a:p>
                      <a:endParaRPr lang="en-US" sz="1200"/>
                    </a:p>
                  </p:txBody>
                </p:sp>
                <p:sp>
                  <p:nvSpPr>
                    <p:cNvPr id="138287" name="TextBox 71"/>
                    <p:cNvSpPr txBox="1">
                      <a:spLocks noChangeArrowheads="1"/>
                    </p:cNvSpPr>
                    <p:nvPr/>
                  </p:nvSpPr>
                  <p:spPr bwMode="auto">
                    <a:xfrm>
                      <a:off x="13182600" y="4943475"/>
                      <a:ext cx="742950" cy="646331"/>
                    </a:xfrm>
                    <a:prstGeom prst="rect">
                      <a:avLst/>
                    </a:prstGeom>
                    <a:noFill/>
                    <a:ln w="19050">
                      <a:solidFill>
                        <a:schemeClr val="tx1"/>
                      </a:solidFill>
                      <a:miter lim="800000"/>
                      <a:headEnd/>
                      <a:tailEnd/>
                    </a:ln>
                  </p:spPr>
                  <p:txBody>
                    <a:bodyPr>
                      <a:spAutoFit/>
                    </a:bodyPr>
                    <a:lstStyle/>
                    <a:p>
                      <a:endParaRPr lang="en-US" sz="1200"/>
                    </a:p>
                    <a:p>
                      <a:pPr algn="r"/>
                      <a:r>
                        <a:rPr lang="en-US" sz="1200"/>
                        <a:t>50,000</a:t>
                      </a:r>
                    </a:p>
                    <a:p>
                      <a:endParaRPr lang="en-US" sz="1200"/>
                    </a:p>
                  </p:txBody>
                </p:sp>
              </p:grpSp>
            </p:grpSp>
          </p:grpSp>
        </p:grpSp>
        <p:sp>
          <p:nvSpPr>
            <p:cNvPr id="138270" name="TextBox 59"/>
            <p:cNvSpPr txBox="1">
              <a:spLocks noChangeArrowheads="1"/>
            </p:cNvSpPr>
            <p:nvPr/>
          </p:nvSpPr>
          <p:spPr bwMode="auto">
            <a:xfrm>
              <a:off x="13525500" y="2857500"/>
              <a:ext cx="781050" cy="276999"/>
            </a:xfrm>
            <a:prstGeom prst="rect">
              <a:avLst/>
            </a:prstGeom>
            <a:noFill/>
            <a:ln w="9525">
              <a:noFill/>
              <a:miter lim="800000"/>
              <a:headEnd/>
              <a:tailEnd/>
            </a:ln>
          </p:spPr>
          <p:txBody>
            <a:bodyPr>
              <a:spAutoFit/>
            </a:bodyPr>
            <a:lstStyle/>
            <a:p>
              <a:r>
                <a:rPr lang="en-US" sz="1200"/>
                <a:t>Acct 101</a:t>
              </a:r>
            </a:p>
          </p:txBody>
        </p:sp>
      </p:grpSp>
      <p:grpSp>
        <p:nvGrpSpPr>
          <p:cNvPr id="81" name="Group 80"/>
          <p:cNvGrpSpPr>
            <a:grpSpLocks/>
          </p:cNvGrpSpPr>
          <p:nvPr/>
        </p:nvGrpSpPr>
        <p:grpSpPr bwMode="auto">
          <a:xfrm>
            <a:off x="4678363" y="4214813"/>
            <a:ext cx="4229100" cy="1417637"/>
            <a:chOff x="10077450" y="2571750"/>
            <a:chExt cx="4229100" cy="1417856"/>
          </a:xfrm>
        </p:grpSpPr>
        <p:grpSp>
          <p:nvGrpSpPr>
            <p:cNvPr id="138250" name="Group 75"/>
            <p:cNvGrpSpPr>
              <a:grpSpLocks/>
            </p:cNvGrpSpPr>
            <p:nvPr/>
          </p:nvGrpSpPr>
          <p:grpSpPr bwMode="auto">
            <a:xfrm>
              <a:off x="10077450" y="2571750"/>
              <a:ext cx="4229100" cy="1417856"/>
              <a:chOff x="9696450" y="4171950"/>
              <a:chExt cx="4229100" cy="1417856"/>
            </a:xfrm>
          </p:grpSpPr>
          <p:sp>
            <p:nvSpPr>
              <p:cNvPr id="84" name="TextBox 83"/>
              <p:cNvSpPr txBox="1"/>
              <p:nvPr/>
            </p:nvSpPr>
            <p:spPr>
              <a:xfrm>
                <a:off x="9696450" y="4171950"/>
                <a:ext cx="4229100" cy="285794"/>
              </a:xfrm>
              <a:prstGeom prst="rect">
                <a:avLst/>
              </a:prstGeom>
              <a:solidFill>
                <a:schemeClr val="bg1">
                  <a:lumMod val="85000"/>
                </a:schemeClr>
              </a:solidFill>
              <a:ln w="19050">
                <a:solidFill>
                  <a:schemeClr val="tx1"/>
                </a:solidFill>
              </a:ln>
            </p:spPr>
            <p:txBody>
              <a:bodyPr>
                <a:spAutoFit/>
              </a:bodyPr>
              <a:lstStyle/>
              <a:p>
                <a:pPr algn="ctr">
                  <a:defRPr/>
                </a:pPr>
                <a:r>
                  <a:rPr lang="en-US" sz="1200" dirty="0"/>
                  <a:t>General Ledger</a:t>
                </a:r>
              </a:p>
            </p:txBody>
          </p:sp>
          <p:sp>
            <p:nvSpPr>
              <p:cNvPr id="85" name="TextBox 84"/>
              <p:cNvSpPr txBox="1"/>
              <p:nvPr/>
            </p:nvSpPr>
            <p:spPr>
              <a:xfrm>
                <a:off x="9696450" y="4457744"/>
                <a:ext cx="4229100" cy="276268"/>
              </a:xfrm>
              <a:prstGeom prst="rect">
                <a:avLst/>
              </a:prstGeom>
              <a:solidFill>
                <a:schemeClr val="bg1">
                  <a:lumMod val="85000"/>
                </a:schemeClr>
              </a:solidFill>
              <a:ln w="19050">
                <a:solidFill>
                  <a:schemeClr val="tx1"/>
                </a:solidFill>
              </a:ln>
            </p:spPr>
            <p:txBody>
              <a:bodyPr>
                <a:spAutoFit/>
              </a:bodyPr>
              <a:lstStyle/>
              <a:p>
                <a:pPr>
                  <a:defRPr/>
                </a:pPr>
                <a:r>
                  <a:rPr lang="en-US" sz="1200" dirty="0"/>
                  <a:t>Account:  Contributed Capital</a:t>
                </a:r>
              </a:p>
            </p:txBody>
          </p:sp>
          <p:grpSp>
            <p:nvGrpSpPr>
              <p:cNvPr id="138254" name="Group 74"/>
              <p:cNvGrpSpPr>
                <a:grpSpLocks/>
              </p:cNvGrpSpPr>
              <p:nvPr/>
            </p:nvGrpSpPr>
            <p:grpSpPr bwMode="auto">
              <a:xfrm>
                <a:off x="9696450" y="4741128"/>
                <a:ext cx="4229100" cy="848678"/>
                <a:chOff x="9696450" y="4741128"/>
                <a:chExt cx="4229100" cy="848678"/>
              </a:xfrm>
            </p:grpSpPr>
            <p:sp>
              <p:nvSpPr>
                <p:cNvPr id="87" name="TextBox 86"/>
                <p:cNvSpPr txBox="1"/>
                <p:nvPr/>
              </p:nvSpPr>
              <p:spPr>
                <a:xfrm>
                  <a:off x="13182600" y="4740363"/>
                  <a:ext cx="742950" cy="831978"/>
                </a:xfrm>
                <a:prstGeom prst="rect">
                  <a:avLst/>
                </a:prstGeom>
                <a:solidFill>
                  <a:schemeClr val="bg1">
                    <a:lumMod val="85000"/>
                  </a:schemeClr>
                </a:solidFill>
                <a:ln w="19050">
                  <a:solidFill>
                    <a:schemeClr val="tx1"/>
                  </a:solidFill>
                </a:ln>
              </p:spPr>
              <p:txBody>
                <a:bodyPr>
                  <a:spAutoFit/>
                </a:bodyPr>
                <a:lstStyle/>
                <a:p>
                  <a:pPr>
                    <a:defRPr/>
                  </a:pPr>
                  <a:r>
                    <a:rPr lang="en-US" sz="1200" dirty="0"/>
                    <a:t>Balance</a:t>
                  </a:r>
                </a:p>
                <a:p>
                  <a:pPr>
                    <a:defRPr/>
                  </a:pPr>
                  <a:endParaRPr lang="en-US" sz="1200" dirty="0"/>
                </a:p>
                <a:p>
                  <a:pPr>
                    <a:defRPr/>
                  </a:pPr>
                  <a:endParaRPr lang="en-US" sz="1200" dirty="0"/>
                </a:p>
                <a:p>
                  <a:pPr>
                    <a:defRPr/>
                  </a:pPr>
                  <a:endParaRPr lang="en-US" sz="1200" dirty="0"/>
                </a:p>
              </p:txBody>
            </p:sp>
            <p:sp>
              <p:nvSpPr>
                <p:cNvPr id="88" name="TextBox 87"/>
                <p:cNvSpPr txBox="1"/>
                <p:nvPr/>
              </p:nvSpPr>
              <p:spPr>
                <a:xfrm>
                  <a:off x="9696450" y="4741950"/>
                  <a:ext cx="628650" cy="831978"/>
                </a:xfrm>
                <a:prstGeom prst="rect">
                  <a:avLst/>
                </a:prstGeom>
                <a:solidFill>
                  <a:schemeClr val="bg1">
                    <a:lumMod val="85000"/>
                  </a:schemeClr>
                </a:solidFill>
                <a:ln w="19050">
                  <a:solidFill>
                    <a:schemeClr val="tx1"/>
                  </a:solidFill>
                </a:ln>
              </p:spPr>
              <p:txBody>
                <a:bodyPr>
                  <a:spAutoFit/>
                </a:bodyPr>
                <a:lstStyle/>
                <a:p>
                  <a:pPr>
                    <a:defRPr/>
                  </a:pPr>
                  <a:r>
                    <a:rPr lang="en-US" sz="1200" dirty="0"/>
                    <a:t>Date</a:t>
                  </a:r>
                </a:p>
                <a:p>
                  <a:pPr>
                    <a:defRPr/>
                  </a:pPr>
                  <a:endParaRPr lang="en-US" sz="1200" dirty="0"/>
                </a:p>
                <a:p>
                  <a:pPr>
                    <a:defRPr/>
                  </a:pPr>
                  <a:endParaRPr lang="en-US" sz="1200" dirty="0"/>
                </a:p>
                <a:p>
                  <a:pPr>
                    <a:defRPr/>
                  </a:pPr>
                  <a:endParaRPr lang="en-US" sz="1200" dirty="0"/>
                </a:p>
              </p:txBody>
            </p:sp>
            <p:sp>
              <p:nvSpPr>
                <p:cNvPr id="89" name="TextBox 88"/>
                <p:cNvSpPr txBox="1"/>
                <p:nvPr/>
              </p:nvSpPr>
              <p:spPr>
                <a:xfrm>
                  <a:off x="10325100" y="4741950"/>
                  <a:ext cx="990600" cy="831978"/>
                </a:xfrm>
                <a:prstGeom prst="rect">
                  <a:avLst/>
                </a:prstGeom>
                <a:solidFill>
                  <a:schemeClr val="bg1">
                    <a:lumMod val="85000"/>
                  </a:schemeClr>
                </a:solidFill>
                <a:ln w="19050">
                  <a:solidFill>
                    <a:schemeClr val="tx1"/>
                  </a:solidFill>
                </a:ln>
              </p:spPr>
              <p:txBody>
                <a:bodyPr>
                  <a:spAutoFit/>
                </a:bodyPr>
                <a:lstStyle/>
                <a:p>
                  <a:pPr>
                    <a:defRPr/>
                  </a:pPr>
                  <a:r>
                    <a:rPr lang="en-US" sz="1200" dirty="0"/>
                    <a:t>Explanation</a:t>
                  </a:r>
                </a:p>
                <a:p>
                  <a:pPr>
                    <a:defRPr/>
                  </a:pPr>
                  <a:endParaRPr lang="en-US" sz="1200" dirty="0"/>
                </a:p>
                <a:p>
                  <a:pPr>
                    <a:defRPr/>
                  </a:pPr>
                  <a:endParaRPr lang="en-US" sz="1200" dirty="0"/>
                </a:p>
                <a:p>
                  <a:pPr>
                    <a:defRPr/>
                  </a:pPr>
                  <a:endParaRPr lang="en-US" sz="1200" dirty="0"/>
                </a:p>
              </p:txBody>
            </p:sp>
            <p:sp>
              <p:nvSpPr>
                <p:cNvPr id="90" name="TextBox 89"/>
                <p:cNvSpPr txBox="1"/>
                <p:nvPr/>
              </p:nvSpPr>
              <p:spPr>
                <a:xfrm>
                  <a:off x="11315700" y="4741950"/>
                  <a:ext cx="495300" cy="831978"/>
                </a:xfrm>
                <a:prstGeom prst="rect">
                  <a:avLst/>
                </a:prstGeom>
                <a:solidFill>
                  <a:schemeClr val="bg1">
                    <a:lumMod val="85000"/>
                  </a:schemeClr>
                </a:solidFill>
                <a:ln w="19050">
                  <a:solidFill>
                    <a:schemeClr val="tx1"/>
                  </a:solidFill>
                </a:ln>
              </p:spPr>
              <p:txBody>
                <a:bodyPr>
                  <a:spAutoFit/>
                </a:bodyPr>
                <a:lstStyle/>
                <a:p>
                  <a:pPr>
                    <a:defRPr/>
                  </a:pPr>
                  <a:r>
                    <a:rPr lang="en-US" sz="1200" dirty="0"/>
                    <a:t>Ref.</a:t>
                  </a:r>
                </a:p>
                <a:p>
                  <a:pPr>
                    <a:defRPr/>
                  </a:pPr>
                  <a:endParaRPr lang="en-US" sz="1200" dirty="0"/>
                </a:p>
                <a:p>
                  <a:pPr>
                    <a:defRPr/>
                  </a:pPr>
                  <a:endParaRPr lang="en-US" sz="1200" dirty="0"/>
                </a:p>
                <a:p>
                  <a:pPr>
                    <a:defRPr/>
                  </a:pPr>
                  <a:endParaRPr lang="en-US" sz="1200" dirty="0"/>
                </a:p>
              </p:txBody>
            </p:sp>
            <p:sp>
              <p:nvSpPr>
                <p:cNvPr id="91" name="TextBox 90"/>
                <p:cNvSpPr txBox="1"/>
                <p:nvPr/>
              </p:nvSpPr>
              <p:spPr>
                <a:xfrm>
                  <a:off x="11811000" y="4741950"/>
                  <a:ext cx="685800" cy="831978"/>
                </a:xfrm>
                <a:prstGeom prst="rect">
                  <a:avLst/>
                </a:prstGeom>
                <a:solidFill>
                  <a:schemeClr val="bg1">
                    <a:lumMod val="85000"/>
                  </a:schemeClr>
                </a:solidFill>
                <a:ln w="19050">
                  <a:solidFill>
                    <a:schemeClr val="tx1"/>
                  </a:solidFill>
                </a:ln>
              </p:spPr>
              <p:txBody>
                <a:bodyPr>
                  <a:spAutoFit/>
                </a:bodyPr>
                <a:lstStyle/>
                <a:p>
                  <a:pPr>
                    <a:defRPr/>
                  </a:pPr>
                  <a:r>
                    <a:rPr lang="en-US" sz="1200" dirty="0"/>
                    <a:t>Debit</a:t>
                  </a:r>
                </a:p>
                <a:p>
                  <a:pPr>
                    <a:defRPr/>
                  </a:pPr>
                  <a:endParaRPr lang="en-US" sz="1200" dirty="0"/>
                </a:p>
                <a:p>
                  <a:pPr>
                    <a:defRPr/>
                  </a:pPr>
                  <a:endParaRPr lang="en-US" sz="1200" dirty="0"/>
                </a:p>
                <a:p>
                  <a:pPr>
                    <a:defRPr/>
                  </a:pPr>
                  <a:endParaRPr lang="en-US" sz="1200" dirty="0"/>
                </a:p>
              </p:txBody>
            </p:sp>
            <p:sp>
              <p:nvSpPr>
                <p:cNvPr id="92" name="TextBox 91"/>
                <p:cNvSpPr txBox="1"/>
                <p:nvPr/>
              </p:nvSpPr>
              <p:spPr>
                <a:xfrm>
                  <a:off x="12496800" y="4741950"/>
                  <a:ext cx="685800" cy="831978"/>
                </a:xfrm>
                <a:prstGeom prst="rect">
                  <a:avLst/>
                </a:prstGeom>
                <a:solidFill>
                  <a:schemeClr val="bg1">
                    <a:lumMod val="85000"/>
                  </a:schemeClr>
                </a:solidFill>
                <a:ln w="19050">
                  <a:solidFill>
                    <a:schemeClr val="tx1"/>
                  </a:solidFill>
                </a:ln>
              </p:spPr>
              <p:txBody>
                <a:bodyPr>
                  <a:spAutoFit/>
                </a:bodyPr>
                <a:lstStyle/>
                <a:p>
                  <a:pPr>
                    <a:defRPr/>
                  </a:pPr>
                  <a:r>
                    <a:rPr lang="en-US" sz="1200" dirty="0"/>
                    <a:t>Credit</a:t>
                  </a:r>
                </a:p>
                <a:p>
                  <a:pPr>
                    <a:defRPr/>
                  </a:pPr>
                  <a:endParaRPr lang="en-US" sz="1200" dirty="0"/>
                </a:p>
                <a:p>
                  <a:pPr>
                    <a:defRPr/>
                  </a:pPr>
                  <a:endParaRPr lang="en-US" sz="1200" dirty="0"/>
                </a:p>
                <a:p>
                  <a:pPr>
                    <a:defRPr/>
                  </a:pPr>
                  <a:endParaRPr lang="en-US" sz="1200" dirty="0"/>
                </a:p>
              </p:txBody>
            </p:sp>
            <p:grpSp>
              <p:nvGrpSpPr>
                <p:cNvPr id="138261" name="Group 73"/>
                <p:cNvGrpSpPr>
                  <a:grpSpLocks/>
                </p:cNvGrpSpPr>
                <p:nvPr/>
              </p:nvGrpSpPr>
              <p:grpSpPr bwMode="auto">
                <a:xfrm>
                  <a:off x="9696450" y="4943475"/>
                  <a:ext cx="4229100" cy="646331"/>
                  <a:chOff x="9696450" y="4943475"/>
                  <a:chExt cx="4229100" cy="646331"/>
                </a:xfrm>
              </p:grpSpPr>
              <p:sp>
                <p:nvSpPr>
                  <p:cNvPr id="138262" name="TextBox 93"/>
                  <p:cNvSpPr txBox="1">
                    <a:spLocks noChangeArrowheads="1"/>
                  </p:cNvSpPr>
                  <p:nvPr/>
                </p:nvSpPr>
                <p:spPr bwMode="auto">
                  <a:xfrm>
                    <a:off x="9696450" y="4943475"/>
                    <a:ext cx="628650" cy="646331"/>
                  </a:xfrm>
                  <a:prstGeom prst="rect">
                    <a:avLst/>
                  </a:prstGeom>
                  <a:noFill/>
                  <a:ln w="19050">
                    <a:solidFill>
                      <a:schemeClr val="tx1"/>
                    </a:solidFill>
                    <a:miter lim="800000"/>
                    <a:headEnd/>
                    <a:tailEnd/>
                  </a:ln>
                </p:spPr>
                <p:txBody>
                  <a:bodyPr>
                    <a:spAutoFit/>
                  </a:bodyPr>
                  <a:lstStyle/>
                  <a:p>
                    <a:pPr algn="ctr"/>
                    <a:r>
                      <a:rPr lang="en-US" sz="1200"/>
                      <a:t>2013</a:t>
                    </a:r>
                  </a:p>
                  <a:p>
                    <a:pPr algn="ctr"/>
                    <a:r>
                      <a:rPr lang="en-US" sz="1200"/>
                      <a:t>8/1</a:t>
                    </a:r>
                  </a:p>
                  <a:p>
                    <a:endParaRPr lang="en-US" sz="1200"/>
                  </a:p>
                </p:txBody>
              </p:sp>
              <p:grpSp>
                <p:nvGrpSpPr>
                  <p:cNvPr id="138263" name="Group 72"/>
                  <p:cNvGrpSpPr>
                    <a:grpSpLocks/>
                  </p:cNvGrpSpPr>
                  <p:nvPr/>
                </p:nvGrpSpPr>
                <p:grpSpPr bwMode="auto">
                  <a:xfrm>
                    <a:off x="10325100" y="4943475"/>
                    <a:ext cx="3600450" cy="646331"/>
                    <a:chOff x="10325100" y="4943475"/>
                    <a:chExt cx="3600450" cy="646331"/>
                  </a:xfrm>
                </p:grpSpPr>
                <p:sp>
                  <p:nvSpPr>
                    <p:cNvPr id="138264" name="TextBox 95"/>
                    <p:cNvSpPr txBox="1">
                      <a:spLocks noChangeArrowheads="1"/>
                    </p:cNvSpPr>
                    <p:nvPr/>
                  </p:nvSpPr>
                  <p:spPr bwMode="auto">
                    <a:xfrm>
                      <a:off x="10325100" y="4943475"/>
                      <a:ext cx="990600" cy="646331"/>
                    </a:xfrm>
                    <a:prstGeom prst="rect">
                      <a:avLst/>
                    </a:prstGeom>
                    <a:noFill/>
                    <a:ln w="19050">
                      <a:solidFill>
                        <a:schemeClr val="tx1"/>
                      </a:solidFill>
                      <a:miter lim="800000"/>
                      <a:headEnd/>
                      <a:tailEnd/>
                    </a:ln>
                  </p:spPr>
                  <p:txBody>
                    <a:bodyPr>
                      <a:spAutoFit/>
                    </a:bodyPr>
                    <a:lstStyle/>
                    <a:p>
                      <a:endParaRPr lang="en-US" sz="1200"/>
                    </a:p>
                    <a:p>
                      <a:endParaRPr lang="en-US" sz="1200"/>
                    </a:p>
                    <a:p>
                      <a:endParaRPr lang="en-US" sz="1200"/>
                    </a:p>
                  </p:txBody>
                </p:sp>
                <p:sp>
                  <p:nvSpPr>
                    <p:cNvPr id="138265" name="TextBox 96"/>
                    <p:cNvSpPr txBox="1">
                      <a:spLocks noChangeArrowheads="1"/>
                    </p:cNvSpPr>
                    <p:nvPr/>
                  </p:nvSpPr>
                  <p:spPr bwMode="auto">
                    <a:xfrm>
                      <a:off x="11315700" y="4943475"/>
                      <a:ext cx="495300" cy="646331"/>
                    </a:xfrm>
                    <a:prstGeom prst="rect">
                      <a:avLst/>
                    </a:prstGeom>
                    <a:noFill/>
                    <a:ln w="19050">
                      <a:solidFill>
                        <a:schemeClr val="tx1"/>
                      </a:solidFill>
                      <a:miter lim="800000"/>
                      <a:headEnd/>
                      <a:tailEnd/>
                    </a:ln>
                  </p:spPr>
                  <p:txBody>
                    <a:bodyPr>
                      <a:spAutoFit/>
                    </a:bodyPr>
                    <a:lstStyle/>
                    <a:p>
                      <a:endParaRPr lang="en-US" sz="1200"/>
                    </a:p>
                    <a:p>
                      <a:r>
                        <a:rPr lang="en-US" sz="1200"/>
                        <a:t>G1</a:t>
                      </a:r>
                    </a:p>
                    <a:p>
                      <a:endParaRPr lang="en-US" sz="1200"/>
                    </a:p>
                  </p:txBody>
                </p:sp>
                <p:sp>
                  <p:nvSpPr>
                    <p:cNvPr id="138266" name="TextBox 97"/>
                    <p:cNvSpPr txBox="1">
                      <a:spLocks noChangeArrowheads="1"/>
                    </p:cNvSpPr>
                    <p:nvPr/>
                  </p:nvSpPr>
                  <p:spPr bwMode="auto">
                    <a:xfrm>
                      <a:off x="11811000" y="4943475"/>
                      <a:ext cx="685800" cy="646331"/>
                    </a:xfrm>
                    <a:prstGeom prst="rect">
                      <a:avLst/>
                    </a:prstGeom>
                    <a:noFill/>
                    <a:ln w="19050">
                      <a:solidFill>
                        <a:schemeClr val="tx1"/>
                      </a:solidFill>
                      <a:miter lim="800000"/>
                      <a:headEnd/>
                      <a:tailEnd/>
                    </a:ln>
                  </p:spPr>
                  <p:txBody>
                    <a:bodyPr>
                      <a:spAutoFit/>
                    </a:bodyPr>
                    <a:lstStyle/>
                    <a:p>
                      <a:endParaRPr lang="en-US" sz="1200"/>
                    </a:p>
                    <a:p>
                      <a:pPr algn="r"/>
                      <a:endParaRPr lang="en-US" sz="1200"/>
                    </a:p>
                    <a:p>
                      <a:endParaRPr lang="en-US" sz="1200"/>
                    </a:p>
                  </p:txBody>
                </p:sp>
                <p:sp>
                  <p:nvSpPr>
                    <p:cNvPr id="138267" name="TextBox 98"/>
                    <p:cNvSpPr txBox="1">
                      <a:spLocks noChangeArrowheads="1"/>
                    </p:cNvSpPr>
                    <p:nvPr/>
                  </p:nvSpPr>
                  <p:spPr bwMode="auto">
                    <a:xfrm>
                      <a:off x="12496800" y="4943475"/>
                      <a:ext cx="685800" cy="646331"/>
                    </a:xfrm>
                    <a:prstGeom prst="rect">
                      <a:avLst/>
                    </a:prstGeom>
                    <a:noFill/>
                    <a:ln w="19050">
                      <a:solidFill>
                        <a:schemeClr val="tx1"/>
                      </a:solidFill>
                      <a:miter lim="800000"/>
                      <a:headEnd/>
                      <a:tailEnd/>
                    </a:ln>
                  </p:spPr>
                  <p:txBody>
                    <a:bodyPr>
                      <a:spAutoFit/>
                    </a:bodyPr>
                    <a:lstStyle/>
                    <a:p>
                      <a:endParaRPr lang="en-US" sz="1200"/>
                    </a:p>
                    <a:p>
                      <a:pPr algn="r"/>
                      <a:r>
                        <a:rPr lang="en-US" sz="1200"/>
                        <a:t>50,000</a:t>
                      </a:r>
                    </a:p>
                    <a:p>
                      <a:endParaRPr lang="en-US" sz="1200"/>
                    </a:p>
                  </p:txBody>
                </p:sp>
                <p:sp>
                  <p:nvSpPr>
                    <p:cNvPr id="138268" name="TextBox 99"/>
                    <p:cNvSpPr txBox="1">
                      <a:spLocks noChangeArrowheads="1"/>
                    </p:cNvSpPr>
                    <p:nvPr/>
                  </p:nvSpPr>
                  <p:spPr bwMode="auto">
                    <a:xfrm>
                      <a:off x="13182600" y="4943475"/>
                      <a:ext cx="742950" cy="646331"/>
                    </a:xfrm>
                    <a:prstGeom prst="rect">
                      <a:avLst/>
                    </a:prstGeom>
                    <a:noFill/>
                    <a:ln w="19050">
                      <a:solidFill>
                        <a:schemeClr val="tx1"/>
                      </a:solidFill>
                      <a:miter lim="800000"/>
                      <a:headEnd/>
                      <a:tailEnd/>
                    </a:ln>
                  </p:spPr>
                  <p:txBody>
                    <a:bodyPr>
                      <a:spAutoFit/>
                    </a:bodyPr>
                    <a:lstStyle/>
                    <a:p>
                      <a:endParaRPr lang="en-US" sz="1200"/>
                    </a:p>
                    <a:p>
                      <a:pPr algn="r"/>
                      <a:r>
                        <a:rPr lang="en-US" sz="1200"/>
                        <a:t>50,000</a:t>
                      </a:r>
                    </a:p>
                    <a:p>
                      <a:endParaRPr lang="en-US" sz="1200"/>
                    </a:p>
                  </p:txBody>
                </p:sp>
              </p:grpSp>
            </p:grpSp>
          </p:grpSp>
        </p:grpSp>
        <p:sp>
          <p:nvSpPr>
            <p:cNvPr id="138251" name="TextBox 82"/>
            <p:cNvSpPr txBox="1">
              <a:spLocks noChangeArrowheads="1"/>
            </p:cNvSpPr>
            <p:nvPr/>
          </p:nvSpPr>
          <p:spPr bwMode="auto">
            <a:xfrm>
              <a:off x="13525500" y="2857500"/>
              <a:ext cx="781050" cy="276999"/>
            </a:xfrm>
            <a:prstGeom prst="rect">
              <a:avLst/>
            </a:prstGeom>
            <a:noFill/>
            <a:ln w="9525">
              <a:noFill/>
              <a:miter lim="800000"/>
              <a:headEnd/>
              <a:tailEnd/>
            </a:ln>
          </p:spPr>
          <p:txBody>
            <a:bodyPr>
              <a:spAutoFit/>
            </a:bodyPr>
            <a:lstStyle/>
            <a:p>
              <a:r>
                <a:rPr lang="en-US" sz="1200"/>
                <a:t>Acct 301</a:t>
              </a:r>
            </a:p>
          </p:txBody>
        </p:sp>
      </p:grpSp>
      <p:cxnSp>
        <p:nvCxnSpPr>
          <p:cNvPr id="25" name="Straight Arrow Connector 24"/>
          <p:cNvCxnSpPr/>
          <p:nvPr/>
        </p:nvCxnSpPr>
        <p:spPr>
          <a:xfrm rot="10800000" flipV="1">
            <a:off x="3048000" y="2857500"/>
            <a:ext cx="3657600" cy="232410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rot="5400000">
            <a:off x="6781800" y="4152900"/>
            <a:ext cx="2000250" cy="1905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nodeType="clickEffect">
                                  <p:stCondLst>
                                    <p:cond delay="0"/>
                                  </p:stCondLst>
                                  <p:childTnLst>
                                    <p:set>
                                      <p:cBhvr>
                                        <p:cTn id="6" dur="1" fill="hold">
                                          <p:stCondLst>
                                            <p:cond delay="0"/>
                                          </p:stCondLst>
                                        </p:cTn>
                                        <p:tgtEl>
                                          <p:spTgt spid="78"/>
                                        </p:tgtEl>
                                        <p:attrNameLst>
                                          <p:attrName>style.visibility</p:attrName>
                                        </p:attrNameLst>
                                      </p:cBhvr>
                                      <p:to>
                                        <p:strVal val="visible"/>
                                      </p:to>
                                    </p:set>
                                    <p:anim calcmode="lin" valueType="num">
                                      <p:cBhvr>
                                        <p:cTn id="7" dur="500" fill="hold"/>
                                        <p:tgtEl>
                                          <p:spTgt spid="78"/>
                                        </p:tgtEl>
                                        <p:attrNameLst>
                                          <p:attrName>ppt_w</p:attrName>
                                        </p:attrNameLst>
                                      </p:cBhvr>
                                      <p:tavLst>
                                        <p:tav tm="0">
                                          <p:val>
                                            <p:fltVal val="0"/>
                                          </p:val>
                                        </p:tav>
                                        <p:tav tm="100000">
                                          <p:val>
                                            <p:strVal val="#ppt_w"/>
                                          </p:val>
                                        </p:tav>
                                      </p:tavLst>
                                    </p:anim>
                                    <p:anim calcmode="lin" valueType="num">
                                      <p:cBhvr>
                                        <p:cTn id="8" dur="500" fill="hold"/>
                                        <p:tgtEl>
                                          <p:spTgt spid="78"/>
                                        </p:tgtEl>
                                        <p:attrNameLst>
                                          <p:attrName>ppt_h</p:attrName>
                                        </p:attrNameLst>
                                      </p:cBhvr>
                                      <p:tavLst>
                                        <p:tav tm="0">
                                          <p:val>
                                            <p:fltVal val="0"/>
                                          </p:val>
                                        </p:tav>
                                        <p:tav tm="100000">
                                          <p:val>
                                            <p:strVal val="#ppt_h"/>
                                          </p:val>
                                        </p:tav>
                                      </p:tavLst>
                                    </p:anim>
                                    <p:animEffect transition="in" filter="fade">
                                      <p:cBhvr>
                                        <p:cTn id="9" dur="500"/>
                                        <p:tgtEl>
                                          <p:spTgt spid="78"/>
                                        </p:tgtEl>
                                      </p:cBhvr>
                                    </p:animEffect>
                                  </p:childTnLst>
                                </p:cTn>
                              </p:par>
                              <p:par>
                                <p:cTn id="10" presetID="53" presetClass="entr" presetSubtype="0" fill="hold" nodeType="withEffect">
                                  <p:stCondLst>
                                    <p:cond delay="0"/>
                                  </p:stCondLst>
                                  <p:childTnLst>
                                    <p:set>
                                      <p:cBhvr>
                                        <p:cTn id="11" dur="1" fill="hold">
                                          <p:stCondLst>
                                            <p:cond delay="0"/>
                                          </p:stCondLst>
                                        </p:cTn>
                                        <p:tgtEl>
                                          <p:spTgt spid="81"/>
                                        </p:tgtEl>
                                        <p:attrNameLst>
                                          <p:attrName>style.visibility</p:attrName>
                                        </p:attrNameLst>
                                      </p:cBhvr>
                                      <p:to>
                                        <p:strVal val="visible"/>
                                      </p:to>
                                    </p:set>
                                    <p:anim calcmode="lin" valueType="num">
                                      <p:cBhvr>
                                        <p:cTn id="12" dur="500" fill="hold"/>
                                        <p:tgtEl>
                                          <p:spTgt spid="81"/>
                                        </p:tgtEl>
                                        <p:attrNameLst>
                                          <p:attrName>ppt_w</p:attrName>
                                        </p:attrNameLst>
                                      </p:cBhvr>
                                      <p:tavLst>
                                        <p:tav tm="0">
                                          <p:val>
                                            <p:fltVal val="0"/>
                                          </p:val>
                                        </p:tav>
                                        <p:tav tm="100000">
                                          <p:val>
                                            <p:strVal val="#ppt_w"/>
                                          </p:val>
                                        </p:tav>
                                      </p:tavLst>
                                    </p:anim>
                                    <p:anim calcmode="lin" valueType="num">
                                      <p:cBhvr>
                                        <p:cTn id="13" dur="500" fill="hold"/>
                                        <p:tgtEl>
                                          <p:spTgt spid="81"/>
                                        </p:tgtEl>
                                        <p:attrNameLst>
                                          <p:attrName>ppt_h</p:attrName>
                                        </p:attrNameLst>
                                      </p:cBhvr>
                                      <p:tavLst>
                                        <p:tav tm="0">
                                          <p:val>
                                            <p:fltVal val="0"/>
                                          </p:val>
                                        </p:tav>
                                        <p:tav tm="100000">
                                          <p:val>
                                            <p:strVal val="#ppt_h"/>
                                          </p:val>
                                        </p:tav>
                                      </p:tavLst>
                                    </p:anim>
                                    <p:animEffect transition="in" filter="fade">
                                      <p:cBhvr>
                                        <p:cTn id="14" dur="500"/>
                                        <p:tgtEl>
                                          <p:spTgt spid="81"/>
                                        </p:tgtEl>
                                      </p:cBhvr>
                                    </p:animEffect>
                                  </p:childTnLst>
                                </p:cTn>
                              </p:par>
                            </p:childTnLst>
                          </p:cTn>
                        </p:par>
                        <p:par>
                          <p:cTn id="15" fill="hold">
                            <p:stCondLst>
                              <p:cond delay="500"/>
                            </p:stCondLst>
                            <p:childTnLst>
                              <p:par>
                                <p:cTn id="16" presetID="22" presetClass="entr" presetSubtype="1" fill="hold" nodeType="afterEffect">
                                  <p:stCondLst>
                                    <p:cond delay="0"/>
                                  </p:stCondLst>
                                  <p:childTnLst>
                                    <p:set>
                                      <p:cBhvr>
                                        <p:cTn id="17" dur="1" fill="hold">
                                          <p:stCondLst>
                                            <p:cond delay="0"/>
                                          </p:stCondLst>
                                        </p:cTn>
                                        <p:tgtEl>
                                          <p:spTgt spid="25"/>
                                        </p:tgtEl>
                                        <p:attrNameLst>
                                          <p:attrName>style.visibility</p:attrName>
                                        </p:attrNameLst>
                                      </p:cBhvr>
                                      <p:to>
                                        <p:strVal val="visible"/>
                                      </p:to>
                                    </p:set>
                                    <p:animEffect transition="in" filter="wipe(up)">
                                      <p:cBhvr>
                                        <p:cTn id="18" dur="500"/>
                                        <p:tgtEl>
                                          <p:spTgt spid="25"/>
                                        </p:tgtEl>
                                      </p:cBhvr>
                                    </p:animEffect>
                                  </p:childTnLst>
                                </p:cTn>
                              </p:par>
                            </p:childTnLst>
                          </p:cTn>
                        </p:par>
                        <p:par>
                          <p:cTn id="19" fill="hold">
                            <p:stCondLst>
                              <p:cond delay="1000"/>
                            </p:stCondLst>
                            <p:childTnLst>
                              <p:par>
                                <p:cTn id="20" presetID="22" presetClass="entr" presetSubtype="1" fill="hold" nodeType="after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wipe(up)">
                                      <p:cBhvr>
                                        <p:cTn id="22"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89" name="Rectangle 2"/>
          <p:cNvSpPr>
            <a:spLocks noGrp="1" noChangeArrowheads="1"/>
          </p:cNvSpPr>
          <p:nvPr>
            <p:ph type="title"/>
          </p:nvPr>
        </p:nvSpPr>
        <p:spPr/>
        <p:txBody>
          <a:bodyPr/>
          <a:lstStyle/>
          <a:p>
            <a:r>
              <a:rPr lang="en-US" sz="3800" smtClean="0">
                <a:cs typeface="Arial" charset="0"/>
              </a:rPr>
              <a:t>Steps 2 &amp; 3:  Record and Summarize</a:t>
            </a:r>
          </a:p>
        </p:txBody>
      </p:sp>
      <p:grpSp>
        <p:nvGrpSpPr>
          <p:cNvPr id="140290" name="Group 26"/>
          <p:cNvGrpSpPr>
            <a:grpSpLocks/>
          </p:cNvGrpSpPr>
          <p:nvPr/>
        </p:nvGrpSpPr>
        <p:grpSpPr bwMode="auto">
          <a:xfrm>
            <a:off x="450850" y="1182688"/>
            <a:ext cx="1960563" cy="381000"/>
            <a:chOff x="533400" y="3235975"/>
            <a:chExt cx="1904651" cy="381000"/>
          </a:xfrm>
        </p:grpSpPr>
        <p:grpSp>
          <p:nvGrpSpPr>
            <p:cNvPr id="140354" name="Group 16"/>
            <p:cNvGrpSpPr>
              <a:grpSpLocks/>
            </p:cNvGrpSpPr>
            <p:nvPr/>
          </p:nvGrpSpPr>
          <p:grpSpPr bwMode="auto">
            <a:xfrm>
              <a:off x="533400" y="3235975"/>
              <a:ext cx="428172" cy="381000"/>
              <a:chOff x="838200" y="3733800"/>
              <a:chExt cx="428172" cy="381000"/>
            </a:xfrm>
          </p:grpSpPr>
          <p:sp>
            <p:nvSpPr>
              <p:cNvPr id="23" name="Oval 22"/>
              <p:cNvSpPr/>
              <p:nvPr/>
            </p:nvSpPr>
            <p:spPr>
              <a:xfrm>
                <a:off x="838200" y="3733800"/>
                <a:ext cx="381000" cy="381000"/>
              </a:xfrm>
              <a:prstGeom prst="ellipse">
                <a:avLst/>
              </a:prstGeom>
              <a:solidFill>
                <a:schemeClr val="accent6"/>
              </a:solidFill>
              <a:ln w="12700">
                <a:solidFill>
                  <a:schemeClr val="tx1">
                    <a:lumMod val="50000"/>
                    <a:lumOff val="50000"/>
                  </a:schemeClr>
                </a:solid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4" name="TextBox 23"/>
              <p:cNvSpPr txBox="1"/>
              <p:nvPr/>
            </p:nvSpPr>
            <p:spPr>
              <a:xfrm>
                <a:off x="885372" y="3733800"/>
                <a:ext cx="381000" cy="369332"/>
              </a:xfrm>
              <a:prstGeom prst="rect">
                <a:avLst/>
              </a:prstGeom>
              <a:noFill/>
              <a:scene3d>
                <a:camera prst="orthographicFront"/>
                <a:lightRig rig="threePt" dir="t"/>
              </a:scene3d>
              <a:sp3d>
                <a:bevelT prst="relaxedInset"/>
              </a:sp3d>
            </p:spPr>
            <p:txBody>
              <a:bodyPr>
                <a:spAutoFit/>
              </a:bodyPr>
              <a:lstStyle/>
              <a:p>
                <a:pPr>
                  <a:defRPr/>
                </a:pPr>
                <a:r>
                  <a:rPr lang="en-US" dirty="0">
                    <a:latin typeface="Arial" pitchFamily="34" charset="0"/>
                  </a:rPr>
                  <a:t>1</a:t>
                </a:r>
              </a:p>
            </p:txBody>
          </p:sp>
        </p:grpSp>
        <p:sp>
          <p:nvSpPr>
            <p:cNvPr id="22" name="TextBox 21"/>
            <p:cNvSpPr txBox="1"/>
            <p:nvPr/>
          </p:nvSpPr>
          <p:spPr>
            <a:xfrm>
              <a:off x="914331" y="3242325"/>
              <a:ext cx="1523720" cy="368300"/>
            </a:xfrm>
            <a:prstGeom prst="rect">
              <a:avLst/>
            </a:prstGeom>
            <a:noFill/>
          </p:spPr>
          <p:txBody>
            <a:bodyPr>
              <a:spAutoFit/>
            </a:bodyPr>
            <a:lstStyle/>
            <a:p>
              <a:pPr>
                <a:defRPr/>
              </a:pPr>
              <a:r>
                <a:rPr lang="en-US" b="1" dirty="0">
                  <a:solidFill>
                    <a:schemeClr val="accent6"/>
                  </a:solidFill>
                  <a:latin typeface="Arial" pitchFamily="34" charset="0"/>
                </a:rPr>
                <a:t>Analyze</a:t>
              </a:r>
            </a:p>
          </p:txBody>
        </p:sp>
      </p:grpSp>
      <p:grpSp>
        <p:nvGrpSpPr>
          <p:cNvPr id="140291" name="Group 25"/>
          <p:cNvGrpSpPr>
            <a:grpSpLocks/>
          </p:cNvGrpSpPr>
          <p:nvPr/>
        </p:nvGrpSpPr>
        <p:grpSpPr bwMode="auto">
          <a:xfrm>
            <a:off x="450850" y="1806575"/>
            <a:ext cx="1952625" cy="387350"/>
            <a:chOff x="3505200" y="3232737"/>
            <a:chExt cx="1905000" cy="387476"/>
          </a:xfrm>
        </p:grpSpPr>
        <p:grpSp>
          <p:nvGrpSpPr>
            <p:cNvPr id="140346" name="Group 15"/>
            <p:cNvGrpSpPr>
              <a:grpSpLocks/>
            </p:cNvGrpSpPr>
            <p:nvPr/>
          </p:nvGrpSpPr>
          <p:grpSpPr bwMode="auto">
            <a:xfrm>
              <a:off x="3505200" y="3232737"/>
              <a:ext cx="413658" cy="387476"/>
              <a:chOff x="2133600" y="4870324"/>
              <a:chExt cx="413658" cy="387476"/>
            </a:xfrm>
          </p:grpSpPr>
          <p:sp>
            <p:nvSpPr>
              <p:cNvPr id="35" name="Oval 9"/>
              <p:cNvSpPr/>
              <p:nvPr/>
            </p:nvSpPr>
            <p:spPr>
              <a:xfrm>
                <a:off x="2133600" y="4876800"/>
                <a:ext cx="381000" cy="381000"/>
              </a:xfrm>
              <a:prstGeom prst="ellipse">
                <a:avLst/>
              </a:prstGeom>
              <a:solidFill>
                <a:srgbClr val="00B050"/>
              </a:solidFill>
              <a:ln w="12700">
                <a:solidFill>
                  <a:schemeClr val="tx1">
                    <a:lumMod val="50000"/>
                    <a:lumOff val="50000"/>
                  </a:schemeClr>
                </a:solid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6" name="TextBox 35"/>
              <p:cNvSpPr txBox="1"/>
              <p:nvPr/>
            </p:nvSpPr>
            <p:spPr>
              <a:xfrm>
                <a:off x="2166258" y="4870324"/>
                <a:ext cx="381000" cy="369332"/>
              </a:xfrm>
              <a:prstGeom prst="rect">
                <a:avLst/>
              </a:prstGeom>
              <a:noFill/>
              <a:scene3d>
                <a:camera prst="orthographicFront"/>
                <a:lightRig rig="threePt" dir="t"/>
              </a:scene3d>
              <a:sp3d>
                <a:bevelT prst="relaxedInset"/>
              </a:sp3d>
            </p:spPr>
            <p:txBody>
              <a:bodyPr>
                <a:spAutoFit/>
              </a:bodyPr>
              <a:lstStyle/>
              <a:p>
                <a:pPr>
                  <a:defRPr/>
                </a:pPr>
                <a:r>
                  <a:rPr lang="en-US" dirty="0">
                    <a:latin typeface="Arial" pitchFamily="34" charset="0"/>
                  </a:rPr>
                  <a:t>2</a:t>
                </a:r>
              </a:p>
            </p:txBody>
          </p:sp>
        </p:grpSp>
        <p:sp>
          <p:nvSpPr>
            <p:cNvPr id="140347" name="TextBox 19"/>
            <p:cNvSpPr txBox="1">
              <a:spLocks noChangeArrowheads="1"/>
            </p:cNvSpPr>
            <p:nvPr/>
          </p:nvSpPr>
          <p:spPr bwMode="auto">
            <a:xfrm>
              <a:off x="3886200" y="3241809"/>
              <a:ext cx="1524000" cy="369332"/>
            </a:xfrm>
            <a:prstGeom prst="rect">
              <a:avLst/>
            </a:prstGeom>
            <a:noFill/>
            <a:ln w="9525">
              <a:noFill/>
              <a:miter lim="800000"/>
              <a:headEnd/>
              <a:tailEnd/>
            </a:ln>
          </p:spPr>
          <p:txBody>
            <a:bodyPr>
              <a:spAutoFit/>
            </a:bodyPr>
            <a:lstStyle/>
            <a:p>
              <a:r>
                <a:rPr lang="en-US" b="1">
                  <a:solidFill>
                    <a:srgbClr val="00B050"/>
                  </a:solidFill>
                </a:rPr>
                <a:t>Record</a:t>
              </a:r>
            </a:p>
          </p:txBody>
        </p:sp>
      </p:grpSp>
      <p:grpSp>
        <p:nvGrpSpPr>
          <p:cNvPr id="140292" name="Group 24"/>
          <p:cNvGrpSpPr>
            <a:grpSpLocks/>
          </p:cNvGrpSpPr>
          <p:nvPr/>
        </p:nvGrpSpPr>
        <p:grpSpPr bwMode="auto">
          <a:xfrm>
            <a:off x="450850" y="3654425"/>
            <a:ext cx="1985963" cy="403225"/>
            <a:chOff x="6172200" y="3235975"/>
            <a:chExt cx="1963080" cy="403376"/>
          </a:xfrm>
        </p:grpSpPr>
        <p:grpSp>
          <p:nvGrpSpPr>
            <p:cNvPr id="140340" name="Group 14"/>
            <p:cNvGrpSpPr>
              <a:grpSpLocks/>
            </p:cNvGrpSpPr>
            <p:nvPr/>
          </p:nvGrpSpPr>
          <p:grpSpPr bwMode="auto">
            <a:xfrm>
              <a:off x="6172200" y="3235975"/>
              <a:ext cx="381000" cy="381000"/>
              <a:chOff x="4953000" y="4724400"/>
              <a:chExt cx="381000" cy="381000"/>
            </a:xfrm>
          </p:grpSpPr>
          <p:sp>
            <p:nvSpPr>
              <p:cNvPr id="44" name="Oval 12"/>
              <p:cNvSpPr/>
              <p:nvPr/>
            </p:nvSpPr>
            <p:spPr>
              <a:xfrm>
                <a:off x="4953000" y="4724400"/>
                <a:ext cx="381000" cy="381000"/>
              </a:xfrm>
              <a:prstGeom prst="ellipse">
                <a:avLst/>
              </a:prstGeom>
              <a:solidFill>
                <a:schemeClr val="tx2">
                  <a:lumMod val="60000"/>
                  <a:lumOff val="40000"/>
                </a:schemeClr>
              </a:solidFill>
              <a:ln w="12700">
                <a:solidFill>
                  <a:schemeClr val="tx1">
                    <a:lumMod val="50000"/>
                    <a:lumOff val="50000"/>
                  </a:schemeClr>
                </a:solid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40345" name="TextBox 13"/>
              <p:cNvSpPr txBox="1">
                <a:spLocks noChangeArrowheads="1"/>
              </p:cNvSpPr>
              <p:nvPr/>
            </p:nvSpPr>
            <p:spPr bwMode="auto">
              <a:xfrm>
                <a:off x="4992066" y="4736068"/>
                <a:ext cx="312906" cy="369332"/>
              </a:xfrm>
              <a:prstGeom prst="rect">
                <a:avLst/>
              </a:prstGeom>
              <a:noFill/>
              <a:ln w="9525">
                <a:noFill/>
                <a:miter lim="800000"/>
                <a:headEnd/>
                <a:tailEnd/>
              </a:ln>
            </p:spPr>
            <p:txBody>
              <a:bodyPr wrap="none">
                <a:spAutoFit/>
              </a:bodyPr>
              <a:lstStyle/>
              <a:p>
                <a:r>
                  <a:rPr lang="en-US"/>
                  <a:t>3</a:t>
                </a:r>
              </a:p>
            </p:txBody>
          </p:sp>
        </p:grpSp>
        <p:sp>
          <p:nvSpPr>
            <p:cNvPr id="43" name="TextBox 42"/>
            <p:cNvSpPr txBox="1"/>
            <p:nvPr/>
          </p:nvSpPr>
          <p:spPr>
            <a:xfrm>
              <a:off x="6611578" y="3270913"/>
              <a:ext cx="1523702" cy="368438"/>
            </a:xfrm>
            <a:prstGeom prst="rect">
              <a:avLst/>
            </a:prstGeom>
            <a:noFill/>
          </p:spPr>
          <p:txBody>
            <a:bodyPr>
              <a:spAutoFit/>
            </a:bodyPr>
            <a:lstStyle/>
            <a:p>
              <a:pPr>
                <a:defRPr/>
              </a:pPr>
              <a:r>
                <a:rPr lang="en-US" b="1" dirty="0">
                  <a:solidFill>
                    <a:schemeClr val="tx2">
                      <a:lumMod val="60000"/>
                      <a:lumOff val="40000"/>
                    </a:schemeClr>
                  </a:solidFill>
                  <a:latin typeface="Arial" pitchFamily="34" charset="0"/>
                </a:rPr>
                <a:t>Summarize</a:t>
              </a:r>
            </a:p>
          </p:txBody>
        </p:sp>
      </p:grpSp>
      <p:grpSp>
        <p:nvGrpSpPr>
          <p:cNvPr id="140293" name="Group 20"/>
          <p:cNvGrpSpPr>
            <a:grpSpLocks/>
          </p:cNvGrpSpPr>
          <p:nvPr/>
        </p:nvGrpSpPr>
        <p:grpSpPr bwMode="auto">
          <a:xfrm>
            <a:off x="288925" y="4206875"/>
            <a:ext cx="4229100" cy="1417638"/>
            <a:chOff x="10077450" y="2571750"/>
            <a:chExt cx="4229100" cy="1417856"/>
          </a:xfrm>
        </p:grpSpPr>
        <p:grpSp>
          <p:nvGrpSpPr>
            <p:cNvPr id="140321" name="Group 75"/>
            <p:cNvGrpSpPr>
              <a:grpSpLocks/>
            </p:cNvGrpSpPr>
            <p:nvPr/>
          </p:nvGrpSpPr>
          <p:grpSpPr bwMode="auto">
            <a:xfrm>
              <a:off x="10077450" y="2571750"/>
              <a:ext cx="4229100" cy="1417856"/>
              <a:chOff x="9696450" y="4171950"/>
              <a:chExt cx="4229100" cy="1417856"/>
            </a:xfrm>
          </p:grpSpPr>
          <p:sp>
            <p:nvSpPr>
              <p:cNvPr id="27" name="TextBox 26"/>
              <p:cNvSpPr txBox="1"/>
              <p:nvPr/>
            </p:nvSpPr>
            <p:spPr>
              <a:xfrm>
                <a:off x="9696450" y="4171950"/>
                <a:ext cx="4229100" cy="285794"/>
              </a:xfrm>
              <a:prstGeom prst="rect">
                <a:avLst/>
              </a:prstGeom>
              <a:solidFill>
                <a:schemeClr val="bg1">
                  <a:lumMod val="85000"/>
                </a:schemeClr>
              </a:solidFill>
              <a:ln w="19050">
                <a:solidFill>
                  <a:schemeClr val="tx1"/>
                </a:solidFill>
              </a:ln>
            </p:spPr>
            <p:txBody>
              <a:bodyPr>
                <a:spAutoFit/>
              </a:bodyPr>
              <a:lstStyle/>
              <a:p>
                <a:pPr algn="ctr">
                  <a:defRPr/>
                </a:pPr>
                <a:r>
                  <a:rPr lang="en-US" sz="1200" dirty="0"/>
                  <a:t>General Ledger</a:t>
                </a:r>
              </a:p>
            </p:txBody>
          </p:sp>
          <p:sp>
            <p:nvSpPr>
              <p:cNvPr id="28" name="TextBox 27"/>
              <p:cNvSpPr txBox="1"/>
              <p:nvPr/>
            </p:nvSpPr>
            <p:spPr>
              <a:xfrm>
                <a:off x="9696450" y="4457744"/>
                <a:ext cx="4229100" cy="276267"/>
              </a:xfrm>
              <a:prstGeom prst="rect">
                <a:avLst/>
              </a:prstGeom>
              <a:solidFill>
                <a:schemeClr val="bg1">
                  <a:lumMod val="85000"/>
                </a:schemeClr>
              </a:solidFill>
              <a:ln w="19050">
                <a:solidFill>
                  <a:schemeClr val="tx1"/>
                </a:solidFill>
              </a:ln>
            </p:spPr>
            <p:txBody>
              <a:bodyPr>
                <a:spAutoFit/>
              </a:bodyPr>
              <a:lstStyle/>
              <a:p>
                <a:pPr>
                  <a:defRPr/>
                </a:pPr>
                <a:r>
                  <a:rPr lang="en-US" sz="1200" dirty="0"/>
                  <a:t>Account:  Cash</a:t>
                </a:r>
              </a:p>
            </p:txBody>
          </p:sp>
          <p:grpSp>
            <p:nvGrpSpPr>
              <p:cNvPr id="140325" name="Group 74"/>
              <p:cNvGrpSpPr>
                <a:grpSpLocks/>
              </p:cNvGrpSpPr>
              <p:nvPr/>
            </p:nvGrpSpPr>
            <p:grpSpPr bwMode="auto">
              <a:xfrm>
                <a:off x="9696450" y="4741128"/>
                <a:ext cx="4229100" cy="848678"/>
                <a:chOff x="9696450" y="4741128"/>
                <a:chExt cx="4229100" cy="848678"/>
              </a:xfrm>
            </p:grpSpPr>
            <p:sp>
              <p:nvSpPr>
                <p:cNvPr id="30" name="TextBox 29"/>
                <p:cNvSpPr txBox="1"/>
                <p:nvPr/>
              </p:nvSpPr>
              <p:spPr>
                <a:xfrm>
                  <a:off x="13182600" y="4740363"/>
                  <a:ext cx="742950" cy="831977"/>
                </a:xfrm>
                <a:prstGeom prst="rect">
                  <a:avLst/>
                </a:prstGeom>
                <a:solidFill>
                  <a:schemeClr val="bg1">
                    <a:lumMod val="85000"/>
                  </a:schemeClr>
                </a:solidFill>
                <a:ln w="19050">
                  <a:solidFill>
                    <a:schemeClr val="tx1"/>
                  </a:solidFill>
                </a:ln>
              </p:spPr>
              <p:txBody>
                <a:bodyPr>
                  <a:spAutoFit/>
                </a:bodyPr>
                <a:lstStyle/>
                <a:p>
                  <a:pPr>
                    <a:defRPr/>
                  </a:pPr>
                  <a:r>
                    <a:rPr lang="en-US" sz="1200" dirty="0"/>
                    <a:t>Balance</a:t>
                  </a:r>
                </a:p>
                <a:p>
                  <a:pPr>
                    <a:defRPr/>
                  </a:pPr>
                  <a:endParaRPr lang="en-US" sz="1200" dirty="0"/>
                </a:p>
                <a:p>
                  <a:pPr>
                    <a:defRPr/>
                  </a:pPr>
                  <a:endParaRPr lang="en-US" sz="1200" dirty="0"/>
                </a:p>
                <a:p>
                  <a:pPr>
                    <a:defRPr/>
                  </a:pPr>
                  <a:endParaRPr lang="en-US" sz="1200" dirty="0"/>
                </a:p>
              </p:txBody>
            </p:sp>
            <p:sp>
              <p:nvSpPr>
                <p:cNvPr id="31" name="TextBox 30"/>
                <p:cNvSpPr txBox="1"/>
                <p:nvPr/>
              </p:nvSpPr>
              <p:spPr>
                <a:xfrm>
                  <a:off x="9696450" y="4741951"/>
                  <a:ext cx="628650" cy="831977"/>
                </a:xfrm>
                <a:prstGeom prst="rect">
                  <a:avLst/>
                </a:prstGeom>
                <a:solidFill>
                  <a:schemeClr val="bg1">
                    <a:lumMod val="85000"/>
                  </a:schemeClr>
                </a:solidFill>
                <a:ln w="19050">
                  <a:solidFill>
                    <a:schemeClr val="tx1"/>
                  </a:solidFill>
                </a:ln>
              </p:spPr>
              <p:txBody>
                <a:bodyPr>
                  <a:spAutoFit/>
                </a:bodyPr>
                <a:lstStyle/>
                <a:p>
                  <a:pPr>
                    <a:defRPr/>
                  </a:pPr>
                  <a:r>
                    <a:rPr lang="en-US" sz="1200" dirty="0"/>
                    <a:t>Date</a:t>
                  </a:r>
                </a:p>
                <a:p>
                  <a:pPr>
                    <a:defRPr/>
                  </a:pPr>
                  <a:endParaRPr lang="en-US" sz="1200" dirty="0"/>
                </a:p>
                <a:p>
                  <a:pPr>
                    <a:defRPr/>
                  </a:pPr>
                  <a:endParaRPr lang="en-US" sz="1200" dirty="0"/>
                </a:p>
                <a:p>
                  <a:pPr>
                    <a:defRPr/>
                  </a:pPr>
                  <a:endParaRPr lang="en-US" sz="1200" dirty="0"/>
                </a:p>
              </p:txBody>
            </p:sp>
            <p:sp>
              <p:nvSpPr>
                <p:cNvPr id="32" name="TextBox 31"/>
                <p:cNvSpPr txBox="1"/>
                <p:nvPr/>
              </p:nvSpPr>
              <p:spPr>
                <a:xfrm>
                  <a:off x="10325100" y="4741951"/>
                  <a:ext cx="990600" cy="831977"/>
                </a:xfrm>
                <a:prstGeom prst="rect">
                  <a:avLst/>
                </a:prstGeom>
                <a:solidFill>
                  <a:schemeClr val="bg1">
                    <a:lumMod val="85000"/>
                  </a:schemeClr>
                </a:solidFill>
                <a:ln w="19050">
                  <a:solidFill>
                    <a:schemeClr val="tx1"/>
                  </a:solidFill>
                </a:ln>
              </p:spPr>
              <p:txBody>
                <a:bodyPr>
                  <a:spAutoFit/>
                </a:bodyPr>
                <a:lstStyle/>
                <a:p>
                  <a:pPr>
                    <a:defRPr/>
                  </a:pPr>
                  <a:r>
                    <a:rPr lang="en-US" sz="1200" dirty="0"/>
                    <a:t>Explanation</a:t>
                  </a:r>
                </a:p>
                <a:p>
                  <a:pPr>
                    <a:defRPr/>
                  </a:pPr>
                  <a:endParaRPr lang="en-US" sz="1200" dirty="0"/>
                </a:p>
                <a:p>
                  <a:pPr>
                    <a:defRPr/>
                  </a:pPr>
                  <a:endParaRPr lang="en-US" sz="1200" dirty="0"/>
                </a:p>
                <a:p>
                  <a:pPr>
                    <a:defRPr/>
                  </a:pPr>
                  <a:endParaRPr lang="en-US" sz="1200" dirty="0"/>
                </a:p>
              </p:txBody>
            </p:sp>
            <p:sp>
              <p:nvSpPr>
                <p:cNvPr id="33" name="TextBox 32"/>
                <p:cNvSpPr txBox="1"/>
                <p:nvPr/>
              </p:nvSpPr>
              <p:spPr>
                <a:xfrm>
                  <a:off x="11315700" y="4741951"/>
                  <a:ext cx="495300" cy="831977"/>
                </a:xfrm>
                <a:prstGeom prst="rect">
                  <a:avLst/>
                </a:prstGeom>
                <a:solidFill>
                  <a:schemeClr val="bg1">
                    <a:lumMod val="85000"/>
                  </a:schemeClr>
                </a:solidFill>
                <a:ln w="19050">
                  <a:solidFill>
                    <a:schemeClr val="tx1"/>
                  </a:solidFill>
                </a:ln>
              </p:spPr>
              <p:txBody>
                <a:bodyPr>
                  <a:spAutoFit/>
                </a:bodyPr>
                <a:lstStyle/>
                <a:p>
                  <a:pPr>
                    <a:defRPr/>
                  </a:pPr>
                  <a:r>
                    <a:rPr lang="en-US" sz="1200" dirty="0"/>
                    <a:t>Ref.</a:t>
                  </a:r>
                </a:p>
                <a:p>
                  <a:pPr>
                    <a:defRPr/>
                  </a:pPr>
                  <a:endParaRPr lang="en-US" sz="1200" dirty="0"/>
                </a:p>
                <a:p>
                  <a:pPr>
                    <a:defRPr/>
                  </a:pPr>
                  <a:endParaRPr lang="en-US" sz="1200" dirty="0"/>
                </a:p>
                <a:p>
                  <a:pPr>
                    <a:defRPr/>
                  </a:pPr>
                  <a:endParaRPr lang="en-US" sz="1200" dirty="0"/>
                </a:p>
              </p:txBody>
            </p:sp>
            <p:sp>
              <p:nvSpPr>
                <p:cNvPr id="34" name="TextBox 33"/>
                <p:cNvSpPr txBox="1"/>
                <p:nvPr/>
              </p:nvSpPr>
              <p:spPr>
                <a:xfrm>
                  <a:off x="11811000" y="4741951"/>
                  <a:ext cx="685800" cy="831977"/>
                </a:xfrm>
                <a:prstGeom prst="rect">
                  <a:avLst/>
                </a:prstGeom>
                <a:solidFill>
                  <a:schemeClr val="bg1">
                    <a:lumMod val="85000"/>
                  </a:schemeClr>
                </a:solidFill>
                <a:ln w="19050">
                  <a:solidFill>
                    <a:schemeClr val="tx1"/>
                  </a:solidFill>
                </a:ln>
              </p:spPr>
              <p:txBody>
                <a:bodyPr>
                  <a:spAutoFit/>
                </a:bodyPr>
                <a:lstStyle/>
                <a:p>
                  <a:pPr>
                    <a:defRPr/>
                  </a:pPr>
                  <a:r>
                    <a:rPr lang="en-US" sz="1200" dirty="0"/>
                    <a:t>Debit</a:t>
                  </a:r>
                </a:p>
                <a:p>
                  <a:pPr>
                    <a:defRPr/>
                  </a:pPr>
                  <a:endParaRPr lang="en-US" sz="1200" dirty="0"/>
                </a:p>
                <a:p>
                  <a:pPr>
                    <a:defRPr/>
                  </a:pPr>
                  <a:endParaRPr lang="en-US" sz="1200" dirty="0"/>
                </a:p>
                <a:p>
                  <a:pPr>
                    <a:defRPr/>
                  </a:pPr>
                  <a:endParaRPr lang="en-US" sz="1200" dirty="0"/>
                </a:p>
              </p:txBody>
            </p:sp>
            <p:sp>
              <p:nvSpPr>
                <p:cNvPr id="37" name="TextBox 36"/>
                <p:cNvSpPr txBox="1"/>
                <p:nvPr/>
              </p:nvSpPr>
              <p:spPr>
                <a:xfrm>
                  <a:off x="12496800" y="4741951"/>
                  <a:ext cx="685800" cy="831977"/>
                </a:xfrm>
                <a:prstGeom prst="rect">
                  <a:avLst/>
                </a:prstGeom>
                <a:solidFill>
                  <a:schemeClr val="bg1">
                    <a:lumMod val="85000"/>
                  </a:schemeClr>
                </a:solidFill>
                <a:ln w="19050">
                  <a:solidFill>
                    <a:schemeClr val="tx1"/>
                  </a:solidFill>
                </a:ln>
              </p:spPr>
              <p:txBody>
                <a:bodyPr>
                  <a:spAutoFit/>
                </a:bodyPr>
                <a:lstStyle/>
                <a:p>
                  <a:pPr>
                    <a:defRPr/>
                  </a:pPr>
                  <a:r>
                    <a:rPr lang="en-US" sz="1200" dirty="0"/>
                    <a:t>Credit</a:t>
                  </a:r>
                </a:p>
                <a:p>
                  <a:pPr>
                    <a:defRPr/>
                  </a:pPr>
                  <a:endParaRPr lang="en-US" sz="1200" dirty="0"/>
                </a:p>
                <a:p>
                  <a:pPr>
                    <a:defRPr/>
                  </a:pPr>
                  <a:endParaRPr lang="en-US" sz="1200" dirty="0"/>
                </a:p>
                <a:p>
                  <a:pPr>
                    <a:defRPr/>
                  </a:pPr>
                  <a:endParaRPr lang="en-US" sz="1200" dirty="0"/>
                </a:p>
              </p:txBody>
            </p:sp>
            <p:grpSp>
              <p:nvGrpSpPr>
                <p:cNvPr id="140332" name="Group 73"/>
                <p:cNvGrpSpPr>
                  <a:grpSpLocks/>
                </p:cNvGrpSpPr>
                <p:nvPr/>
              </p:nvGrpSpPr>
              <p:grpSpPr bwMode="auto">
                <a:xfrm>
                  <a:off x="9696450" y="4943475"/>
                  <a:ext cx="4229100" cy="646331"/>
                  <a:chOff x="9696450" y="4943475"/>
                  <a:chExt cx="4229100" cy="646331"/>
                </a:xfrm>
              </p:grpSpPr>
              <p:sp>
                <p:nvSpPr>
                  <p:cNvPr id="140333" name="TextBox 38"/>
                  <p:cNvSpPr txBox="1">
                    <a:spLocks noChangeArrowheads="1"/>
                  </p:cNvSpPr>
                  <p:nvPr/>
                </p:nvSpPr>
                <p:spPr bwMode="auto">
                  <a:xfrm>
                    <a:off x="9696450" y="4943475"/>
                    <a:ext cx="628650" cy="646331"/>
                  </a:xfrm>
                  <a:prstGeom prst="rect">
                    <a:avLst/>
                  </a:prstGeom>
                  <a:noFill/>
                  <a:ln w="19050">
                    <a:solidFill>
                      <a:schemeClr val="tx1"/>
                    </a:solidFill>
                    <a:miter lim="800000"/>
                    <a:headEnd/>
                    <a:tailEnd/>
                  </a:ln>
                </p:spPr>
                <p:txBody>
                  <a:bodyPr>
                    <a:spAutoFit/>
                  </a:bodyPr>
                  <a:lstStyle/>
                  <a:p>
                    <a:pPr algn="ctr"/>
                    <a:r>
                      <a:rPr lang="en-US" sz="1200"/>
                      <a:t>2013</a:t>
                    </a:r>
                  </a:p>
                  <a:p>
                    <a:pPr algn="ctr"/>
                    <a:r>
                      <a:rPr lang="en-US" sz="1200"/>
                      <a:t>8/1</a:t>
                    </a:r>
                  </a:p>
                  <a:p>
                    <a:endParaRPr lang="en-US" sz="1200"/>
                  </a:p>
                </p:txBody>
              </p:sp>
              <p:grpSp>
                <p:nvGrpSpPr>
                  <p:cNvPr id="140334" name="Group 72"/>
                  <p:cNvGrpSpPr>
                    <a:grpSpLocks/>
                  </p:cNvGrpSpPr>
                  <p:nvPr/>
                </p:nvGrpSpPr>
                <p:grpSpPr bwMode="auto">
                  <a:xfrm>
                    <a:off x="10325100" y="4943475"/>
                    <a:ext cx="3600450" cy="646331"/>
                    <a:chOff x="10325100" y="4943475"/>
                    <a:chExt cx="3600450" cy="646331"/>
                  </a:xfrm>
                </p:grpSpPr>
                <p:sp>
                  <p:nvSpPr>
                    <p:cNvPr id="140335" name="TextBox 40"/>
                    <p:cNvSpPr txBox="1">
                      <a:spLocks noChangeArrowheads="1"/>
                    </p:cNvSpPr>
                    <p:nvPr/>
                  </p:nvSpPr>
                  <p:spPr bwMode="auto">
                    <a:xfrm>
                      <a:off x="10325100" y="4943475"/>
                      <a:ext cx="990600" cy="646331"/>
                    </a:xfrm>
                    <a:prstGeom prst="rect">
                      <a:avLst/>
                    </a:prstGeom>
                    <a:noFill/>
                    <a:ln w="19050">
                      <a:solidFill>
                        <a:schemeClr val="tx1"/>
                      </a:solidFill>
                      <a:miter lim="800000"/>
                      <a:headEnd/>
                      <a:tailEnd/>
                    </a:ln>
                  </p:spPr>
                  <p:txBody>
                    <a:bodyPr>
                      <a:spAutoFit/>
                    </a:bodyPr>
                    <a:lstStyle/>
                    <a:p>
                      <a:endParaRPr lang="en-US" sz="1200"/>
                    </a:p>
                    <a:p>
                      <a:endParaRPr lang="en-US" sz="1200"/>
                    </a:p>
                    <a:p>
                      <a:endParaRPr lang="en-US" sz="1200"/>
                    </a:p>
                  </p:txBody>
                </p:sp>
                <p:sp>
                  <p:nvSpPr>
                    <p:cNvPr id="140336" name="TextBox 41"/>
                    <p:cNvSpPr txBox="1">
                      <a:spLocks noChangeArrowheads="1"/>
                    </p:cNvSpPr>
                    <p:nvPr/>
                  </p:nvSpPr>
                  <p:spPr bwMode="auto">
                    <a:xfrm>
                      <a:off x="11315700" y="4943475"/>
                      <a:ext cx="495300" cy="646331"/>
                    </a:xfrm>
                    <a:prstGeom prst="rect">
                      <a:avLst/>
                    </a:prstGeom>
                    <a:noFill/>
                    <a:ln w="19050">
                      <a:solidFill>
                        <a:schemeClr val="tx1"/>
                      </a:solidFill>
                      <a:miter lim="800000"/>
                      <a:headEnd/>
                      <a:tailEnd/>
                    </a:ln>
                  </p:spPr>
                  <p:txBody>
                    <a:bodyPr>
                      <a:spAutoFit/>
                    </a:bodyPr>
                    <a:lstStyle/>
                    <a:p>
                      <a:endParaRPr lang="en-US" sz="1200"/>
                    </a:p>
                    <a:p>
                      <a:r>
                        <a:rPr lang="en-US" sz="1200"/>
                        <a:t>G1</a:t>
                      </a:r>
                    </a:p>
                    <a:p>
                      <a:endParaRPr lang="en-US" sz="1200"/>
                    </a:p>
                  </p:txBody>
                </p:sp>
                <p:sp>
                  <p:nvSpPr>
                    <p:cNvPr id="140337" name="TextBox 44"/>
                    <p:cNvSpPr txBox="1">
                      <a:spLocks noChangeArrowheads="1"/>
                    </p:cNvSpPr>
                    <p:nvPr/>
                  </p:nvSpPr>
                  <p:spPr bwMode="auto">
                    <a:xfrm>
                      <a:off x="11811000" y="4943475"/>
                      <a:ext cx="685800" cy="646331"/>
                    </a:xfrm>
                    <a:prstGeom prst="rect">
                      <a:avLst/>
                    </a:prstGeom>
                    <a:noFill/>
                    <a:ln w="19050">
                      <a:solidFill>
                        <a:schemeClr val="tx1"/>
                      </a:solidFill>
                      <a:miter lim="800000"/>
                      <a:headEnd/>
                      <a:tailEnd/>
                    </a:ln>
                  </p:spPr>
                  <p:txBody>
                    <a:bodyPr>
                      <a:spAutoFit/>
                    </a:bodyPr>
                    <a:lstStyle/>
                    <a:p>
                      <a:endParaRPr lang="en-US" sz="1200"/>
                    </a:p>
                    <a:p>
                      <a:pPr algn="r"/>
                      <a:r>
                        <a:rPr lang="en-US" sz="1200"/>
                        <a:t>50,000</a:t>
                      </a:r>
                    </a:p>
                    <a:p>
                      <a:endParaRPr lang="en-US" sz="1200"/>
                    </a:p>
                  </p:txBody>
                </p:sp>
                <p:sp>
                  <p:nvSpPr>
                    <p:cNvPr id="140338" name="TextBox 45"/>
                    <p:cNvSpPr txBox="1">
                      <a:spLocks noChangeArrowheads="1"/>
                    </p:cNvSpPr>
                    <p:nvPr/>
                  </p:nvSpPr>
                  <p:spPr bwMode="auto">
                    <a:xfrm>
                      <a:off x="12496800" y="4943475"/>
                      <a:ext cx="685800" cy="646331"/>
                    </a:xfrm>
                    <a:prstGeom prst="rect">
                      <a:avLst/>
                    </a:prstGeom>
                    <a:noFill/>
                    <a:ln w="19050">
                      <a:solidFill>
                        <a:schemeClr val="tx1"/>
                      </a:solidFill>
                      <a:miter lim="800000"/>
                      <a:headEnd/>
                      <a:tailEnd/>
                    </a:ln>
                  </p:spPr>
                  <p:txBody>
                    <a:bodyPr>
                      <a:spAutoFit/>
                    </a:bodyPr>
                    <a:lstStyle/>
                    <a:p>
                      <a:endParaRPr lang="en-US" sz="1200"/>
                    </a:p>
                    <a:p>
                      <a:endParaRPr lang="en-US" sz="1200"/>
                    </a:p>
                    <a:p>
                      <a:endParaRPr lang="en-US" sz="1200"/>
                    </a:p>
                  </p:txBody>
                </p:sp>
                <p:sp>
                  <p:nvSpPr>
                    <p:cNvPr id="140339" name="TextBox 46"/>
                    <p:cNvSpPr txBox="1">
                      <a:spLocks noChangeArrowheads="1"/>
                    </p:cNvSpPr>
                    <p:nvPr/>
                  </p:nvSpPr>
                  <p:spPr bwMode="auto">
                    <a:xfrm>
                      <a:off x="13182600" y="4943475"/>
                      <a:ext cx="742950" cy="646331"/>
                    </a:xfrm>
                    <a:prstGeom prst="rect">
                      <a:avLst/>
                    </a:prstGeom>
                    <a:noFill/>
                    <a:ln w="19050">
                      <a:solidFill>
                        <a:schemeClr val="tx1"/>
                      </a:solidFill>
                      <a:miter lim="800000"/>
                      <a:headEnd/>
                      <a:tailEnd/>
                    </a:ln>
                  </p:spPr>
                  <p:txBody>
                    <a:bodyPr>
                      <a:spAutoFit/>
                    </a:bodyPr>
                    <a:lstStyle/>
                    <a:p>
                      <a:endParaRPr lang="en-US" sz="1200"/>
                    </a:p>
                    <a:p>
                      <a:pPr algn="r"/>
                      <a:r>
                        <a:rPr lang="en-US" sz="1200"/>
                        <a:t>50,000</a:t>
                      </a:r>
                    </a:p>
                    <a:p>
                      <a:endParaRPr lang="en-US" sz="1200"/>
                    </a:p>
                  </p:txBody>
                </p:sp>
              </p:grpSp>
            </p:grpSp>
          </p:grpSp>
        </p:grpSp>
        <p:sp>
          <p:nvSpPr>
            <p:cNvPr id="140322" name="TextBox 25"/>
            <p:cNvSpPr txBox="1">
              <a:spLocks noChangeArrowheads="1"/>
            </p:cNvSpPr>
            <p:nvPr/>
          </p:nvSpPr>
          <p:spPr bwMode="auto">
            <a:xfrm>
              <a:off x="13525500" y="2857500"/>
              <a:ext cx="781050" cy="276999"/>
            </a:xfrm>
            <a:prstGeom prst="rect">
              <a:avLst/>
            </a:prstGeom>
            <a:noFill/>
            <a:ln w="9525">
              <a:noFill/>
              <a:miter lim="800000"/>
              <a:headEnd/>
              <a:tailEnd/>
            </a:ln>
          </p:spPr>
          <p:txBody>
            <a:bodyPr>
              <a:spAutoFit/>
            </a:bodyPr>
            <a:lstStyle/>
            <a:p>
              <a:r>
                <a:rPr lang="en-US" sz="1200"/>
                <a:t>Acct 101</a:t>
              </a:r>
            </a:p>
          </p:txBody>
        </p:sp>
      </p:grpSp>
      <p:grpSp>
        <p:nvGrpSpPr>
          <p:cNvPr id="140294" name="Group 47"/>
          <p:cNvGrpSpPr>
            <a:grpSpLocks/>
          </p:cNvGrpSpPr>
          <p:nvPr/>
        </p:nvGrpSpPr>
        <p:grpSpPr bwMode="auto">
          <a:xfrm>
            <a:off x="4678363" y="4214813"/>
            <a:ext cx="4229100" cy="1417637"/>
            <a:chOff x="10077450" y="2571750"/>
            <a:chExt cx="4229100" cy="1417856"/>
          </a:xfrm>
        </p:grpSpPr>
        <p:grpSp>
          <p:nvGrpSpPr>
            <p:cNvPr id="140302" name="Group 75"/>
            <p:cNvGrpSpPr>
              <a:grpSpLocks/>
            </p:cNvGrpSpPr>
            <p:nvPr/>
          </p:nvGrpSpPr>
          <p:grpSpPr bwMode="auto">
            <a:xfrm>
              <a:off x="10077450" y="2571750"/>
              <a:ext cx="4229100" cy="1417856"/>
              <a:chOff x="9696450" y="4171950"/>
              <a:chExt cx="4229100" cy="1417856"/>
            </a:xfrm>
          </p:grpSpPr>
          <p:sp>
            <p:nvSpPr>
              <p:cNvPr id="51" name="TextBox 50"/>
              <p:cNvSpPr txBox="1"/>
              <p:nvPr/>
            </p:nvSpPr>
            <p:spPr>
              <a:xfrm>
                <a:off x="9696450" y="4171950"/>
                <a:ext cx="4229100" cy="285794"/>
              </a:xfrm>
              <a:prstGeom prst="rect">
                <a:avLst/>
              </a:prstGeom>
              <a:solidFill>
                <a:schemeClr val="bg1">
                  <a:lumMod val="85000"/>
                </a:schemeClr>
              </a:solidFill>
              <a:ln w="19050">
                <a:solidFill>
                  <a:schemeClr val="tx1"/>
                </a:solidFill>
              </a:ln>
            </p:spPr>
            <p:txBody>
              <a:bodyPr>
                <a:spAutoFit/>
              </a:bodyPr>
              <a:lstStyle/>
              <a:p>
                <a:pPr algn="ctr">
                  <a:defRPr/>
                </a:pPr>
                <a:r>
                  <a:rPr lang="en-US" sz="1200" dirty="0"/>
                  <a:t>General Ledger</a:t>
                </a:r>
              </a:p>
            </p:txBody>
          </p:sp>
          <p:sp>
            <p:nvSpPr>
              <p:cNvPr id="52" name="TextBox 51"/>
              <p:cNvSpPr txBox="1"/>
              <p:nvPr/>
            </p:nvSpPr>
            <p:spPr>
              <a:xfrm>
                <a:off x="9696450" y="4457744"/>
                <a:ext cx="4229100" cy="276268"/>
              </a:xfrm>
              <a:prstGeom prst="rect">
                <a:avLst/>
              </a:prstGeom>
              <a:solidFill>
                <a:schemeClr val="bg1">
                  <a:lumMod val="85000"/>
                </a:schemeClr>
              </a:solidFill>
              <a:ln w="19050">
                <a:solidFill>
                  <a:schemeClr val="tx1"/>
                </a:solidFill>
              </a:ln>
            </p:spPr>
            <p:txBody>
              <a:bodyPr>
                <a:spAutoFit/>
              </a:bodyPr>
              <a:lstStyle/>
              <a:p>
                <a:pPr>
                  <a:defRPr/>
                </a:pPr>
                <a:r>
                  <a:rPr lang="en-US" sz="1200" dirty="0"/>
                  <a:t>Account:  Contributed Capital</a:t>
                </a:r>
              </a:p>
            </p:txBody>
          </p:sp>
          <p:grpSp>
            <p:nvGrpSpPr>
              <p:cNvPr id="140306" name="Group 74"/>
              <p:cNvGrpSpPr>
                <a:grpSpLocks/>
              </p:cNvGrpSpPr>
              <p:nvPr/>
            </p:nvGrpSpPr>
            <p:grpSpPr bwMode="auto">
              <a:xfrm>
                <a:off x="9696450" y="4741128"/>
                <a:ext cx="4229100" cy="848678"/>
                <a:chOff x="9696450" y="4741128"/>
                <a:chExt cx="4229100" cy="848678"/>
              </a:xfrm>
            </p:grpSpPr>
            <p:sp>
              <p:nvSpPr>
                <p:cNvPr id="54" name="TextBox 53"/>
                <p:cNvSpPr txBox="1"/>
                <p:nvPr/>
              </p:nvSpPr>
              <p:spPr>
                <a:xfrm>
                  <a:off x="13182600" y="4740363"/>
                  <a:ext cx="742950" cy="831978"/>
                </a:xfrm>
                <a:prstGeom prst="rect">
                  <a:avLst/>
                </a:prstGeom>
                <a:solidFill>
                  <a:schemeClr val="bg1">
                    <a:lumMod val="85000"/>
                  </a:schemeClr>
                </a:solidFill>
                <a:ln w="19050">
                  <a:solidFill>
                    <a:schemeClr val="tx1"/>
                  </a:solidFill>
                </a:ln>
              </p:spPr>
              <p:txBody>
                <a:bodyPr>
                  <a:spAutoFit/>
                </a:bodyPr>
                <a:lstStyle/>
                <a:p>
                  <a:pPr>
                    <a:defRPr/>
                  </a:pPr>
                  <a:r>
                    <a:rPr lang="en-US" sz="1200" dirty="0"/>
                    <a:t>Balance</a:t>
                  </a:r>
                </a:p>
                <a:p>
                  <a:pPr>
                    <a:defRPr/>
                  </a:pPr>
                  <a:endParaRPr lang="en-US" sz="1200" dirty="0"/>
                </a:p>
                <a:p>
                  <a:pPr>
                    <a:defRPr/>
                  </a:pPr>
                  <a:endParaRPr lang="en-US" sz="1200" dirty="0"/>
                </a:p>
                <a:p>
                  <a:pPr>
                    <a:defRPr/>
                  </a:pPr>
                  <a:endParaRPr lang="en-US" sz="1200" dirty="0"/>
                </a:p>
              </p:txBody>
            </p:sp>
            <p:sp>
              <p:nvSpPr>
                <p:cNvPr id="55" name="TextBox 54"/>
                <p:cNvSpPr txBox="1"/>
                <p:nvPr/>
              </p:nvSpPr>
              <p:spPr>
                <a:xfrm>
                  <a:off x="9696450" y="4741950"/>
                  <a:ext cx="628650" cy="831978"/>
                </a:xfrm>
                <a:prstGeom prst="rect">
                  <a:avLst/>
                </a:prstGeom>
                <a:solidFill>
                  <a:schemeClr val="bg1">
                    <a:lumMod val="85000"/>
                  </a:schemeClr>
                </a:solidFill>
                <a:ln w="19050">
                  <a:solidFill>
                    <a:schemeClr val="tx1"/>
                  </a:solidFill>
                </a:ln>
              </p:spPr>
              <p:txBody>
                <a:bodyPr>
                  <a:spAutoFit/>
                </a:bodyPr>
                <a:lstStyle/>
                <a:p>
                  <a:pPr>
                    <a:defRPr/>
                  </a:pPr>
                  <a:r>
                    <a:rPr lang="en-US" sz="1200" dirty="0"/>
                    <a:t>Date</a:t>
                  </a:r>
                </a:p>
                <a:p>
                  <a:pPr>
                    <a:defRPr/>
                  </a:pPr>
                  <a:endParaRPr lang="en-US" sz="1200" dirty="0"/>
                </a:p>
                <a:p>
                  <a:pPr>
                    <a:defRPr/>
                  </a:pPr>
                  <a:endParaRPr lang="en-US" sz="1200" dirty="0"/>
                </a:p>
                <a:p>
                  <a:pPr>
                    <a:defRPr/>
                  </a:pPr>
                  <a:endParaRPr lang="en-US" sz="1200" dirty="0"/>
                </a:p>
              </p:txBody>
            </p:sp>
            <p:sp>
              <p:nvSpPr>
                <p:cNvPr id="56" name="TextBox 55"/>
                <p:cNvSpPr txBox="1"/>
                <p:nvPr/>
              </p:nvSpPr>
              <p:spPr>
                <a:xfrm>
                  <a:off x="10325100" y="4741950"/>
                  <a:ext cx="990600" cy="831978"/>
                </a:xfrm>
                <a:prstGeom prst="rect">
                  <a:avLst/>
                </a:prstGeom>
                <a:solidFill>
                  <a:schemeClr val="bg1">
                    <a:lumMod val="85000"/>
                  </a:schemeClr>
                </a:solidFill>
                <a:ln w="19050">
                  <a:solidFill>
                    <a:schemeClr val="tx1"/>
                  </a:solidFill>
                </a:ln>
              </p:spPr>
              <p:txBody>
                <a:bodyPr>
                  <a:spAutoFit/>
                </a:bodyPr>
                <a:lstStyle/>
                <a:p>
                  <a:pPr>
                    <a:defRPr/>
                  </a:pPr>
                  <a:r>
                    <a:rPr lang="en-US" sz="1200" dirty="0"/>
                    <a:t>Explanation</a:t>
                  </a:r>
                </a:p>
                <a:p>
                  <a:pPr>
                    <a:defRPr/>
                  </a:pPr>
                  <a:endParaRPr lang="en-US" sz="1200" dirty="0"/>
                </a:p>
                <a:p>
                  <a:pPr>
                    <a:defRPr/>
                  </a:pPr>
                  <a:endParaRPr lang="en-US" sz="1200" dirty="0"/>
                </a:p>
                <a:p>
                  <a:pPr>
                    <a:defRPr/>
                  </a:pPr>
                  <a:endParaRPr lang="en-US" sz="1200" dirty="0"/>
                </a:p>
              </p:txBody>
            </p:sp>
            <p:sp>
              <p:nvSpPr>
                <p:cNvPr id="57" name="TextBox 56"/>
                <p:cNvSpPr txBox="1"/>
                <p:nvPr/>
              </p:nvSpPr>
              <p:spPr>
                <a:xfrm>
                  <a:off x="11315700" y="4741950"/>
                  <a:ext cx="495300" cy="831978"/>
                </a:xfrm>
                <a:prstGeom prst="rect">
                  <a:avLst/>
                </a:prstGeom>
                <a:solidFill>
                  <a:schemeClr val="bg1">
                    <a:lumMod val="85000"/>
                  </a:schemeClr>
                </a:solidFill>
                <a:ln w="19050">
                  <a:solidFill>
                    <a:schemeClr val="tx1"/>
                  </a:solidFill>
                </a:ln>
              </p:spPr>
              <p:txBody>
                <a:bodyPr>
                  <a:spAutoFit/>
                </a:bodyPr>
                <a:lstStyle/>
                <a:p>
                  <a:pPr>
                    <a:defRPr/>
                  </a:pPr>
                  <a:r>
                    <a:rPr lang="en-US" sz="1200" dirty="0"/>
                    <a:t>Ref.</a:t>
                  </a:r>
                </a:p>
                <a:p>
                  <a:pPr>
                    <a:defRPr/>
                  </a:pPr>
                  <a:endParaRPr lang="en-US" sz="1200" dirty="0"/>
                </a:p>
                <a:p>
                  <a:pPr>
                    <a:defRPr/>
                  </a:pPr>
                  <a:endParaRPr lang="en-US" sz="1200" dirty="0"/>
                </a:p>
                <a:p>
                  <a:pPr>
                    <a:defRPr/>
                  </a:pPr>
                  <a:endParaRPr lang="en-US" sz="1200" dirty="0"/>
                </a:p>
              </p:txBody>
            </p:sp>
            <p:sp>
              <p:nvSpPr>
                <p:cNvPr id="58" name="TextBox 57"/>
                <p:cNvSpPr txBox="1"/>
                <p:nvPr/>
              </p:nvSpPr>
              <p:spPr>
                <a:xfrm>
                  <a:off x="11811000" y="4741950"/>
                  <a:ext cx="685800" cy="831978"/>
                </a:xfrm>
                <a:prstGeom prst="rect">
                  <a:avLst/>
                </a:prstGeom>
                <a:solidFill>
                  <a:schemeClr val="bg1">
                    <a:lumMod val="85000"/>
                  </a:schemeClr>
                </a:solidFill>
                <a:ln w="19050">
                  <a:solidFill>
                    <a:schemeClr val="tx1"/>
                  </a:solidFill>
                </a:ln>
              </p:spPr>
              <p:txBody>
                <a:bodyPr>
                  <a:spAutoFit/>
                </a:bodyPr>
                <a:lstStyle/>
                <a:p>
                  <a:pPr>
                    <a:defRPr/>
                  </a:pPr>
                  <a:r>
                    <a:rPr lang="en-US" sz="1200" dirty="0"/>
                    <a:t>Debit</a:t>
                  </a:r>
                </a:p>
                <a:p>
                  <a:pPr>
                    <a:defRPr/>
                  </a:pPr>
                  <a:endParaRPr lang="en-US" sz="1200" dirty="0"/>
                </a:p>
                <a:p>
                  <a:pPr>
                    <a:defRPr/>
                  </a:pPr>
                  <a:endParaRPr lang="en-US" sz="1200" dirty="0"/>
                </a:p>
                <a:p>
                  <a:pPr>
                    <a:defRPr/>
                  </a:pPr>
                  <a:endParaRPr lang="en-US" sz="1200" dirty="0"/>
                </a:p>
              </p:txBody>
            </p:sp>
            <p:sp>
              <p:nvSpPr>
                <p:cNvPr id="59" name="TextBox 58"/>
                <p:cNvSpPr txBox="1"/>
                <p:nvPr/>
              </p:nvSpPr>
              <p:spPr>
                <a:xfrm>
                  <a:off x="12496800" y="4741950"/>
                  <a:ext cx="685800" cy="831978"/>
                </a:xfrm>
                <a:prstGeom prst="rect">
                  <a:avLst/>
                </a:prstGeom>
                <a:solidFill>
                  <a:schemeClr val="bg1">
                    <a:lumMod val="85000"/>
                  </a:schemeClr>
                </a:solidFill>
                <a:ln w="19050">
                  <a:solidFill>
                    <a:schemeClr val="tx1"/>
                  </a:solidFill>
                </a:ln>
              </p:spPr>
              <p:txBody>
                <a:bodyPr>
                  <a:spAutoFit/>
                </a:bodyPr>
                <a:lstStyle/>
                <a:p>
                  <a:pPr>
                    <a:defRPr/>
                  </a:pPr>
                  <a:r>
                    <a:rPr lang="en-US" sz="1200" dirty="0"/>
                    <a:t>Credit</a:t>
                  </a:r>
                </a:p>
                <a:p>
                  <a:pPr>
                    <a:defRPr/>
                  </a:pPr>
                  <a:endParaRPr lang="en-US" sz="1200" dirty="0"/>
                </a:p>
                <a:p>
                  <a:pPr>
                    <a:defRPr/>
                  </a:pPr>
                  <a:endParaRPr lang="en-US" sz="1200" dirty="0"/>
                </a:p>
                <a:p>
                  <a:pPr>
                    <a:defRPr/>
                  </a:pPr>
                  <a:endParaRPr lang="en-US" sz="1200" dirty="0"/>
                </a:p>
              </p:txBody>
            </p:sp>
            <p:grpSp>
              <p:nvGrpSpPr>
                <p:cNvPr id="140313" name="Group 73"/>
                <p:cNvGrpSpPr>
                  <a:grpSpLocks/>
                </p:cNvGrpSpPr>
                <p:nvPr/>
              </p:nvGrpSpPr>
              <p:grpSpPr bwMode="auto">
                <a:xfrm>
                  <a:off x="9696450" y="4943475"/>
                  <a:ext cx="4229100" cy="646331"/>
                  <a:chOff x="9696450" y="4943475"/>
                  <a:chExt cx="4229100" cy="646331"/>
                </a:xfrm>
              </p:grpSpPr>
              <p:sp>
                <p:nvSpPr>
                  <p:cNvPr id="140314" name="TextBox 60"/>
                  <p:cNvSpPr txBox="1">
                    <a:spLocks noChangeArrowheads="1"/>
                  </p:cNvSpPr>
                  <p:nvPr/>
                </p:nvSpPr>
                <p:spPr bwMode="auto">
                  <a:xfrm>
                    <a:off x="9696450" y="4943475"/>
                    <a:ext cx="628650" cy="646331"/>
                  </a:xfrm>
                  <a:prstGeom prst="rect">
                    <a:avLst/>
                  </a:prstGeom>
                  <a:noFill/>
                  <a:ln w="19050">
                    <a:solidFill>
                      <a:schemeClr val="tx1"/>
                    </a:solidFill>
                    <a:miter lim="800000"/>
                    <a:headEnd/>
                    <a:tailEnd/>
                  </a:ln>
                </p:spPr>
                <p:txBody>
                  <a:bodyPr>
                    <a:spAutoFit/>
                  </a:bodyPr>
                  <a:lstStyle/>
                  <a:p>
                    <a:pPr algn="ctr"/>
                    <a:r>
                      <a:rPr lang="en-US" sz="1200"/>
                      <a:t>2013</a:t>
                    </a:r>
                  </a:p>
                  <a:p>
                    <a:pPr algn="ctr"/>
                    <a:r>
                      <a:rPr lang="en-US" sz="1200"/>
                      <a:t>8/1</a:t>
                    </a:r>
                  </a:p>
                  <a:p>
                    <a:endParaRPr lang="en-US" sz="1200"/>
                  </a:p>
                </p:txBody>
              </p:sp>
              <p:grpSp>
                <p:nvGrpSpPr>
                  <p:cNvPr id="140315" name="Group 72"/>
                  <p:cNvGrpSpPr>
                    <a:grpSpLocks/>
                  </p:cNvGrpSpPr>
                  <p:nvPr/>
                </p:nvGrpSpPr>
                <p:grpSpPr bwMode="auto">
                  <a:xfrm>
                    <a:off x="10325100" y="4943475"/>
                    <a:ext cx="3600450" cy="646331"/>
                    <a:chOff x="10325100" y="4943475"/>
                    <a:chExt cx="3600450" cy="646331"/>
                  </a:xfrm>
                </p:grpSpPr>
                <p:sp>
                  <p:nvSpPr>
                    <p:cNvPr id="140316" name="TextBox 62"/>
                    <p:cNvSpPr txBox="1">
                      <a:spLocks noChangeArrowheads="1"/>
                    </p:cNvSpPr>
                    <p:nvPr/>
                  </p:nvSpPr>
                  <p:spPr bwMode="auto">
                    <a:xfrm>
                      <a:off x="10325100" y="4943475"/>
                      <a:ext cx="990600" cy="646331"/>
                    </a:xfrm>
                    <a:prstGeom prst="rect">
                      <a:avLst/>
                    </a:prstGeom>
                    <a:noFill/>
                    <a:ln w="19050">
                      <a:solidFill>
                        <a:schemeClr val="tx1"/>
                      </a:solidFill>
                      <a:miter lim="800000"/>
                      <a:headEnd/>
                      <a:tailEnd/>
                    </a:ln>
                  </p:spPr>
                  <p:txBody>
                    <a:bodyPr>
                      <a:spAutoFit/>
                    </a:bodyPr>
                    <a:lstStyle/>
                    <a:p>
                      <a:endParaRPr lang="en-US" sz="1200"/>
                    </a:p>
                    <a:p>
                      <a:endParaRPr lang="en-US" sz="1200"/>
                    </a:p>
                    <a:p>
                      <a:endParaRPr lang="en-US" sz="1200"/>
                    </a:p>
                  </p:txBody>
                </p:sp>
                <p:sp>
                  <p:nvSpPr>
                    <p:cNvPr id="140317" name="TextBox 63"/>
                    <p:cNvSpPr txBox="1">
                      <a:spLocks noChangeArrowheads="1"/>
                    </p:cNvSpPr>
                    <p:nvPr/>
                  </p:nvSpPr>
                  <p:spPr bwMode="auto">
                    <a:xfrm>
                      <a:off x="11315700" y="4943475"/>
                      <a:ext cx="495300" cy="646331"/>
                    </a:xfrm>
                    <a:prstGeom prst="rect">
                      <a:avLst/>
                    </a:prstGeom>
                    <a:noFill/>
                    <a:ln w="19050">
                      <a:solidFill>
                        <a:schemeClr val="tx1"/>
                      </a:solidFill>
                      <a:miter lim="800000"/>
                      <a:headEnd/>
                      <a:tailEnd/>
                    </a:ln>
                  </p:spPr>
                  <p:txBody>
                    <a:bodyPr>
                      <a:spAutoFit/>
                    </a:bodyPr>
                    <a:lstStyle/>
                    <a:p>
                      <a:endParaRPr lang="en-US" sz="1200"/>
                    </a:p>
                    <a:p>
                      <a:r>
                        <a:rPr lang="en-US" sz="1200"/>
                        <a:t>G1</a:t>
                      </a:r>
                    </a:p>
                    <a:p>
                      <a:endParaRPr lang="en-US" sz="1200"/>
                    </a:p>
                  </p:txBody>
                </p:sp>
                <p:sp>
                  <p:nvSpPr>
                    <p:cNvPr id="140318" name="TextBox 64"/>
                    <p:cNvSpPr txBox="1">
                      <a:spLocks noChangeArrowheads="1"/>
                    </p:cNvSpPr>
                    <p:nvPr/>
                  </p:nvSpPr>
                  <p:spPr bwMode="auto">
                    <a:xfrm>
                      <a:off x="11811000" y="4943475"/>
                      <a:ext cx="685800" cy="646331"/>
                    </a:xfrm>
                    <a:prstGeom prst="rect">
                      <a:avLst/>
                    </a:prstGeom>
                    <a:noFill/>
                    <a:ln w="19050">
                      <a:solidFill>
                        <a:schemeClr val="tx1"/>
                      </a:solidFill>
                      <a:miter lim="800000"/>
                      <a:headEnd/>
                      <a:tailEnd/>
                    </a:ln>
                  </p:spPr>
                  <p:txBody>
                    <a:bodyPr>
                      <a:spAutoFit/>
                    </a:bodyPr>
                    <a:lstStyle/>
                    <a:p>
                      <a:endParaRPr lang="en-US" sz="1200"/>
                    </a:p>
                    <a:p>
                      <a:pPr algn="r"/>
                      <a:endParaRPr lang="en-US" sz="1200"/>
                    </a:p>
                    <a:p>
                      <a:endParaRPr lang="en-US" sz="1200"/>
                    </a:p>
                  </p:txBody>
                </p:sp>
                <p:sp>
                  <p:nvSpPr>
                    <p:cNvPr id="140319" name="TextBox 65"/>
                    <p:cNvSpPr txBox="1">
                      <a:spLocks noChangeArrowheads="1"/>
                    </p:cNvSpPr>
                    <p:nvPr/>
                  </p:nvSpPr>
                  <p:spPr bwMode="auto">
                    <a:xfrm>
                      <a:off x="12496800" y="4943475"/>
                      <a:ext cx="685800" cy="646331"/>
                    </a:xfrm>
                    <a:prstGeom prst="rect">
                      <a:avLst/>
                    </a:prstGeom>
                    <a:noFill/>
                    <a:ln w="19050">
                      <a:solidFill>
                        <a:schemeClr val="tx1"/>
                      </a:solidFill>
                      <a:miter lim="800000"/>
                      <a:headEnd/>
                      <a:tailEnd/>
                    </a:ln>
                  </p:spPr>
                  <p:txBody>
                    <a:bodyPr>
                      <a:spAutoFit/>
                    </a:bodyPr>
                    <a:lstStyle/>
                    <a:p>
                      <a:endParaRPr lang="en-US" sz="1200"/>
                    </a:p>
                    <a:p>
                      <a:pPr algn="r"/>
                      <a:r>
                        <a:rPr lang="en-US" sz="1200"/>
                        <a:t>50,000</a:t>
                      </a:r>
                    </a:p>
                    <a:p>
                      <a:endParaRPr lang="en-US" sz="1200"/>
                    </a:p>
                  </p:txBody>
                </p:sp>
                <p:sp>
                  <p:nvSpPr>
                    <p:cNvPr id="140320" name="TextBox 66"/>
                    <p:cNvSpPr txBox="1">
                      <a:spLocks noChangeArrowheads="1"/>
                    </p:cNvSpPr>
                    <p:nvPr/>
                  </p:nvSpPr>
                  <p:spPr bwMode="auto">
                    <a:xfrm>
                      <a:off x="13182600" y="4943475"/>
                      <a:ext cx="742950" cy="646331"/>
                    </a:xfrm>
                    <a:prstGeom prst="rect">
                      <a:avLst/>
                    </a:prstGeom>
                    <a:noFill/>
                    <a:ln w="19050">
                      <a:solidFill>
                        <a:schemeClr val="tx1"/>
                      </a:solidFill>
                      <a:miter lim="800000"/>
                      <a:headEnd/>
                      <a:tailEnd/>
                    </a:ln>
                  </p:spPr>
                  <p:txBody>
                    <a:bodyPr>
                      <a:spAutoFit/>
                    </a:bodyPr>
                    <a:lstStyle/>
                    <a:p>
                      <a:endParaRPr lang="en-US" sz="1200"/>
                    </a:p>
                    <a:p>
                      <a:pPr algn="r"/>
                      <a:r>
                        <a:rPr lang="en-US" sz="1200"/>
                        <a:t>50,000</a:t>
                      </a:r>
                    </a:p>
                    <a:p>
                      <a:endParaRPr lang="en-US" sz="1200"/>
                    </a:p>
                  </p:txBody>
                </p:sp>
              </p:grpSp>
            </p:grpSp>
          </p:grpSp>
        </p:grpSp>
        <p:sp>
          <p:nvSpPr>
            <p:cNvPr id="140303" name="TextBox 49"/>
            <p:cNvSpPr txBox="1">
              <a:spLocks noChangeArrowheads="1"/>
            </p:cNvSpPr>
            <p:nvPr/>
          </p:nvSpPr>
          <p:spPr bwMode="auto">
            <a:xfrm>
              <a:off x="13525500" y="2857500"/>
              <a:ext cx="781050" cy="276999"/>
            </a:xfrm>
            <a:prstGeom prst="rect">
              <a:avLst/>
            </a:prstGeom>
            <a:noFill/>
            <a:ln w="9525">
              <a:noFill/>
              <a:miter lim="800000"/>
              <a:headEnd/>
              <a:tailEnd/>
            </a:ln>
          </p:spPr>
          <p:txBody>
            <a:bodyPr>
              <a:spAutoFit/>
            </a:bodyPr>
            <a:lstStyle/>
            <a:p>
              <a:r>
                <a:rPr lang="en-US" sz="1200"/>
                <a:t>Acct 301</a:t>
              </a:r>
            </a:p>
          </p:txBody>
        </p:sp>
      </p:grpSp>
      <p:grpSp>
        <p:nvGrpSpPr>
          <p:cNvPr id="140295" name="Group 74"/>
          <p:cNvGrpSpPr>
            <a:grpSpLocks/>
          </p:cNvGrpSpPr>
          <p:nvPr/>
        </p:nvGrpSpPr>
        <p:grpSpPr bwMode="auto">
          <a:xfrm>
            <a:off x="1712913" y="2424113"/>
            <a:ext cx="6965950" cy="654050"/>
            <a:chOff x="5660571" y="3425371"/>
            <a:chExt cx="6966858" cy="653588"/>
          </a:xfrm>
        </p:grpSpPr>
        <p:sp>
          <p:nvSpPr>
            <p:cNvPr id="68" name="TextBox 67"/>
            <p:cNvSpPr txBox="1"/>
            <p:nvPr/>
          </p:nvSpPr>
          <p:spPr>
            <a:xfrm>
              <a:off x="5660571" y="3425371"/>
              <a:ext cx="6966858" cy="645656"/>
            </a:xfrm>
            <a:prstGeom prst="rect">
              <a:avLst/>
            </a:prstGeom>
            <a:solidFill>
              <a:schemeClr val="accent2">
                <a:lumMod val="20000"/>
                <a:lumOff val="80000"/>
              </a:schemeClr>
            </a:solidFill>
          </p:spPr>
          <p:txBody>
            <a:bodyPr>
              <a:spAutoFit/>
            </a:bodyPr>
            <a:lstStyle/>
            <a:p>
              <a:pPr>
                <a:defRPr/>
              </a:pPr>
              <a:endParaRPr lang="en-US" dirty="0"/>
            </a:p>
            <a:p>
              <a:pPr>
                <a:defRPr/>
              </a:pPr>
              <a:endParaRPr lang="en-US" dirty="0"/>
            </a:p>
          </p:txBody>
        </p:sp>
        <p:grpSp>
          <p:nvGrpSpPr>
            <p:cNvPr id="140297" name="Group 73"/>
            <p:cNvGrpSpPr>
              <a:grpSpLocks/>
            </p:cNvGrpSpPr>
            <p:nvPr/>
          </p:nvGrpSpPr>
          <p:grpSpPr bwMode="auto">
            <a:xfrm>
              <a:off x="5675086" y="3425371"/>
              <a:ext cx="6937828" cy="653588"/>
              <a:chOff x="5675086" y="2554514"/>
              <a:chExt cx="6937828" cy="653588"/>
            </a:xfrm>
          </p:grpSpPr>
          <p:sp>
            <p:nvSpPr>
              <p:cNvPr id="140298" name="TextBox 68"/>
              <p:cNvSpPr txBox="1">
                <a:spLocks noChangeArrowheads="1"/>
              </p:cNvSpPr>
              <p:nvPr/>
            </p:nvSpPr>
            <p:spPr bwMode="auto">
              <a:xfrm>
                <a:off x="5675086" y="2554514"/>
                <a:ext cx="522514" cy="646331"/>
              </a:xfrm>
              <a:prstGeom prst="rect">
                <a:avLst/>
              </a:prstGeom>
              <a:noFill/>
              <a:ln w="9525">
                <a:noFill/>
                <a:miter lim="800000"/>
                <a:headEnd/>
                <a:tailEnd/>
              </a:ln>
            </p:spPr>
            <p:txBody>
              <a:bodyPr>
                <a:spAutoFit/>
              </a:bodyPr>
              <a:lstStyle/>
              <a:p>
                <a:r>
                  <a:rPr lang="en-US"/>
                  <a:t>(a)</a:t>
                </a:r>
              </a:p>
              <a:p>
                <a:endParaRPr lang="en-US"/>
              </a:p>
            </p:txBody>
          </p:sp>
          <p:sp>
            <p:nvSpPr>
              <p:cNvPr id="140299" name="TextBox 70"/>
              <p:cNvSpPr txBox="1">
                <a:spLocks noChangeArrowheads="1"/>
              </p:cNvSpPr>
              <p:nvPr/>
            </p:nvSpPr>
            <p:spPr bwMode="auto">
              <a:xfrm>
                <a:off x="6168571" y="2554514"/>
                <a:ext cx="3933371" cy="646331"/>
              </a:xfrm>
              <a:prstGeom prst="rect">
                <a:avLst/>
              </a:prstGeom>
              <a:noFill/>
              <a:ln w="9525">
                <a:noFill/>
                <a:miter lim="800000"/>
                <a:headEnd/>
                <a:tailEnd/>
              </a:ln>
            </p:spPr>
            <p:txBody>
              <a:bodyPr>
                <a:spAutoFit/>
              </a:bodyPr>
              <a:lstStyle/>
              <a:p>
                <a:r>
                  <a:rPr lang="en-US"/>
                  <a:t>dr    Cash  (+A)</a:t>
                </a:r>
              </a:p>
              <a:p>
                <a:r>
                  <a:rPr lang="en-US"/>
                  <a:t>         cr    Contributed Capital  (+SE)</a:t>
                </a:r>
              </a:p>
            </p:txBody>
          </p:sp>
          <p:sp>
            <p:nvSpPr>
              <p:cNvPr id="140300" name="TextBox 71"/>
              <p:cNvSpPr txBox="1">
                <a:spLocks noChangeArrowheads="1"/>
              </p:cNvSpPr>
              <p:nvPr/>
            </p:nvSpPr>
            <p:spPr bwMode="auto">
              <a:xfrm>
                <a:off x="11524343" y="2554514"/>
                <a:ext cx="1088571" cy="646331"/>
              </a:xfrm>
              <a:prstGeom prst="rect">
                <a:avLst/>
              </a:prstGeom>
              <a:noFill/>
              <a:ln w="9525">
                <a:noFill/>
                <a:miter lim="800000"/>
                <a:headEnd/>
                <a:tailEnd/>
              </a:ln>
            </p:spPr>
            <p:txBody>
              <a:bodyPr>
                <a:spAutoFit/>
              </a:bodyPr>
              <a:lstStyle/>
              <a:p>
                <a:pPr algn="r"/>
                <a:endParaRPr lang="en-US"/>
              </a:p>
              <a:p>
                <a:pPr algn="r"/>
                <a:r>
                  <a:rPr lang="en-US"/>
                  <a:t>50,000</a:t>
                </a:r>
              </a:p>
            </p:txBody>
          </p:sp>
          <p:sp>
            <p:nvSpPr>
              <p:cNvPr id="140301" name="TextBox 72"/>
              <p:cNvSpPr txBox="1">
                <a:spLocks noChangeArrowheads="1"/>
              </p:cNvSpPr>
              <p:nvPr/>
            </p:nvSpPr>
            <p:spPr bwMode="auto">
              <a:xfrm>
                <a:off x="10268856" y="2561771"/>
                <a:ext cx="1088571" cy="646331"/>
              </a:xfrm>
              <a:prstGeom prst="rect">
                <a:avLst/>
              </a:prstGeom>
              <a:noFill/>
              <a:ln w="9525">
                <a:noFill/>
                <a:miter lim="800000"/>
                <a:headEnd/>
                <a:tailEnd/>
              </a:ln>
            </p:spPr>
            <p:txBody>
              <a:bodyPr>
                <a:spAutoFit/>
              </a:bodyPr>
              <a:lstStyle/>
              <a:p>
                <a:pPr algn="r"/>
                <a:r>
                  <a:rPr lang="en-US"/>
                  <a:t>50,000</a:t>
                </a:r>
              </a:p>
              <a:p>
                <a:pPr algn="r"/>
                <a:endParaRPr lang="en-US"/>
              </a:p>
            </p:txBody>
          </p:sp>
        </p:grpSp>
      </p:grpSp>
    </p:spTree>
  </p:cSld>
  <p:clrMapOvr>
    <a:masterClrMapping/>
  </p:clrMapOvr>
  <p:transition>
    <p:zo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2337" name="Group 58"/>
          <p:cNvGrpSpPr>
            <a:grpSpLocks/>
          </p:cNvGrpSpPr>
          <p:nvPr/>
        </p:nvGrpSpPr>
        <p:grpSpPr bwMode="auto">
          <a:xfrm>
            <a:off x="4678363" y="4214813"/>
            <a:ext cx="4229100" cy="1417637"/>
            <a:chOff x="10077450" y="2571750"/>
            <a:chExt cx="4229100" cy="1417856"/>
          </a:xfrm>
        </p:grpSpPr>
        <p:grpSp>
          <p:nvGrpSpPr>
            <p:cNvPr id="142395" name="Group 75"/>
            <p:cNvGrpSpPr>
              <a:grpSpLocks/>
            </p:cNvGrpSpPr>
            <p:nvPr/>
          </p:nvGrpSpPr>
          <p:grpSpPr bwMode="auto">
            <a:xfrm>
              <a:off x="10077450" y="2571750"/>
              <a:ext cx="4229100" cy="1417856"/>
              <a:chOff x="9696450" y="4171950"/>
              <a:chExt cx="4229100" cy="1417856"/>
            </a:xfrm>
          </p:grpSpPr>
          <p:sp>
            <p:nvSpPr>
              <p:cNvPr id="62" name="TextBox 61"/>
              <p:cNvSpPr txBox="1"/>
              <p:nvPr/>
            </p:nvSpPr>
            <p:spPr>
              <a:xfrm>
                <a:off x="9696450" y="4171950"/>
                <a:ext cx="4229100" cy="285794"/>
              </a:xfrm>
              <a:prstGeom prst="rect">
                <a:avLst/>
              </a:prstGeom>
              <a:solidFill>
                <a:schemeClr val="bg1">
                  <a:lumMod val="85000"/>
                </a:schemeClr>
              </a:solidFill>
              <a:ln w="19050">
                <a:solidFill>
                  <a:schemeClr val="tx1"/>
                </a:solidFill>
              </a:ln>
            </p:spPr>
            <p:txBody>
              <a:bodyPr>
                <a:spAutoFit/>
              </a:bodyPr>
              <a:lstStyle/>
              <a:p>
                <a:pPr algn="ctr">
                  <a:defRPr/>
                </a:pPr>
                <a:r>
                  <a:rPr lang="en-US" sz="1200" dirty="0"/>
                  <a:t>General Ledger</a:t>
                </a:r>
              </a:p>
            </p:txBody>
          </p:sp>
          <p:sp>
            <p:nvSpPr>
              <p:cNvPr id="63" name="TextBox 62"/>
              <p:cNvSpPr txBox="1"/>
              <p:nvPr/>
            </p:nvSpPr>
            <p:spPr>
              <a:xfrm>
                <a:off x="9696450" y="4457744"/>
                <a:ext cx="4229100" cy="276268"/>
              </a:xfrm>
              <a:prstGeom prst="rect">
                <a:avLst/>
              </a:prstGeom>
              <a:solidFill>
                <a:schemeClr val="bg1">
                  <a:lumMod val="85000"/>
                </a:schemeClr>
              </a:solidFill>
              <a:ln w="19050">
                <a:solidFill>
                  <a:schemeClr val="tx1"/>
                </a:solidFill>
              </a:ln>
            </p:spPr>
            <p:txBody>
              <a:bodyPr>
                <a:spAutoFit/>
              </a:bodyPr>
              <a:lstStyle/>
              <a:p>
                <a:pPr>
                  <a:defRPr/>
                </a:pPr>
                <a:r>
                  <a:rPr lang="en-US" sz="1200" dirty="0"/>
                  <a:t>Account:  Contributed Capital</a:t>
                </a:r>
              </a:p>
            </p:txBody>
          </p:sp>
          <p:grpSp>
            <p:nvGrpSpPr>
              <p:cNvPr id="142399" name="Group 74"/>
              <p:cNvGrpSpPr>
                <a:grpSpLocks/>
              </p:cNvGrpSpPr>
              <p:nvPr/>
            </p:nvGrpSpPr>
            <p:grpSpPr bwMode="auto">
              <a:xfrm>
                <a:off x="9696450" y="4741128"/>
                <a:ext cx="4229100" cy="848678"/>
                <a:chOff x="9696450" y="4741128"/>
                <a:chExt cx="4229100" cy="848678"/>
              </a:xfrm>
            </p:grpSpPr>
            <p:sp>
              <p:nvSpPr>
                <p:cNvPr id="65" name="TextBox 64"/>
                <p:cNvSpPr txBox="1"/>
                <p:nvPr/>
              </p:nvSpPr>
              <p:spPr>
                <a:xfrm>
                  <a:off x="13182600" y="4740363"/>
                  <a:ext cx="742950" cy="831978"/>
                </a:xfrm>
                <a:prstGeom prst="rect">
                  <a:avLst/>
                </a:prstGeom>
                <a:solidFill>
                  <a:schemeClr val="bg1">
                    <a:lumMod val="85000"/>
                  </a:schemeClr>
                </a:solidFill>
                <a:ln w="19050">
                  <a:solidFill>
                    <a:schemeClr val="tx1"/>
                  </a:solidFill>
                </a:ln>
              </p:spPr>
              <p:txBody>
                <a:bodyPr>
                  <a:spAutoFit/>
                </a:bodyPr>
                <a:lstStyle/>
                <a:p>
                  <a:pPr>
                    <a:defRPr/>
                  </a:pPr>
                  <a:r>
                    <a:rPr lang="en-US" sz="1200" dirty="0"/>
                    <a:t>Balance</a:t>
                  </a:r>
                </a:p>
                <a:p>
                  <a:pPr>
                    <a:defRPr/>
                  </a:pPr>
                  <a:endParaRPr lang="en-US" sz="1200" dirty="0"/>
                </a:p>
                <a:p>
                  <a:pPr>
                    <a:defRPr/>
                  </a:pPr>
                  <a:endParaRPr lang="en-US" sz="1200" dirty="0"/>
                </a:p>
                <a:p>
                  <a:pPr>
                    <a:defRPr/>
                  </a:pPr>
                  <a:endParaRPr lang="en-US" sz="1200" dirty="0"/>
                </a:p>
              </p:txBody>
            </p:sp>
            <p:sp>
              <p:nvSpPr>
                <p:cNvPr id="66" name="TextBox 65"/>
                <p:cNvSpPr txBox="1"/>
                <p:nvPr/>
              </p:nvSpPr>
              <p:spPr>
                <a:xfrm>
                  <a:off x="9696450" y="4741950"/>
                  <a:ext cx="628650" cy="831978"/>
                </a:xfrm>
                <a:prstGeom prst="rect">
                  <a:avLst/>
                </a:prstGeom>
                <a:solidFill>
                  <a:schemeClr val="bg1">
                    <a:lumMod val="85000"/>
                  </a:schemeClr>
                </a:solidFill>
                <a:ln w="19050">
                  <a:solidFill>
                    <a:schemeClr val="tx1"/>
                  </a:solidFill>
                </a:ln>
              </p:spPr>
              <p:txBody>
                <a:bodyPr>
                  <a:spAutoFit/>
                </a:bodyPr>
                <a:lstStyle/>
                <a:p>
                  <a:pPr>
                    <a:defRPr/>
                  </a:pPr>
                  <a:r>
                    <a:rPr lang="en-US" sz="1200" dirty="0"/>
                    <a:t>Date</a:t>
                  </a:r>
                </a:p>
                <a:p>
                  <a:pPr>
                    <a:defRPr/>
                  </a:pPr>
                  <a:endParaRPr lang="en-US" sz="1200" dirty="0"/>
                </a:p>
                <a:p>
                  <a:pPr>
                    <a:defRPr/>
                  </a:pPr>
                  <a:endParaRPr lang="en-US" sz="1200" dirty="0"/>
                </a:p>
                <a:p>
                  <a:pPr>
                    <a:defRPr/>
                  </a:pPr>
                  <a:endParaRPr lang="en-US" sz="1200" dirty="0"/>
                </a:p>
              </p:txBody>
            </p:sp>
            <p:sp>
              <p:nvSpPr>
                <p:cNvPr id="67" name="TextBox 66"/>
                <p:cNvSpPr txBox="1"/>
                <p:nvPr/>
              </p:nvSpPr>
              <p:spPr>
                <a:xfrm>
                  <a:off x="10325100" y="4741950"/>
                  <a:ext cx="990600" cy="831978"/>
                </a:xfrm>
                <a:prstGeom prst="rect">
                  <a:avLst/>
                </a:prstGeom>
                <a:solidFill>
                  <a:schemeClr val="bg1">
                    <a:lumMod val="85000"/>
                  </a:schemeClr>
                </a:solidFill>
                <a:ln w="19050">
                  <a:solidFill>
                    <a:schemeClr val="tx1"/>
                  </a:solidFill>
                </a:ln>
              </p:spPr>
              <p:txBody>
                <a:bodyPr>
                  <a:spAutoFit/>
                </a:bodyPr>
                <a:lstStyle/>
                <a:p>
                  <a:pPr>
                    <a:defRPr/>
                  </a:pPr>
                  <a:r>
                    <a:rPr lang="en-US" sz="1200" dirty="0"/>
                    <a:t>Explanation</a:t>
                  </a:r>
                </a:p>
                <a:p>
                  <a:pPr>
                    <a:defRPr/>
                  </a:pPr>
                  <a:endParaRPr lang="en-US" sz="1200" dirty="0"/>
                </a:p>
                <a:p>
                  <a:pPr>
                    <a:defRPr/>
                  </a:pPr>
                  <a:endParaRPr lang="en-US" sz="1200" dirty="0"/>
                </a:p>
                <a:p>
                  <a:pPr>
                    <a:defRPr/>
                  </a:pPr>
                  <a:endParaRPr lang="en-US" sz="1200" dirty="0"/>
                </a:p>
              </p:txBody>
            </p:sp>
            <p:sp>
              <p:nvSpPr>
                <p:cNvPr id="68" name="TextBox 67"/>
                <p:cNvSpPr txBox="1"/>
                <p:nvPr/>
              </p:nvSpPr>
              <p:spPr>
                <a:xfrm>
                  <a:off x="11315700" y="4741950"/>
                  <a:ext cx="495300" cy="831978"/>
                </a:xfrm>
                <a:prstGeom prst="rect">
                  <a:avLst/>
                </a:prstGeom>
                <a:solidFill>
                  <a:schemeClr val="bg1">
                    <a:lumMod val="85000"/>
                  </a:schemeClr>
                </a:solidFill>
                <a:ln w="19050">
                  <a:solidFill>
                    <a:schemeClr val="tx1"/>
                  </a:solidFill>
                </a:ln>
              </p:spPr>
              <p:txBody>
                <a:bodyPr>
                  <a:spAutoFit/>
                </a:bodyPr>
                <a:lstStyle/>
                <a:p>
                  <a:pPr>
                    <a:defRPr/>
                  </a:pPr>
                  <a:r>
                    <a:rPr lang="en-US" sz="1200" dirty="0"/>
                    <a:t>Ref.</a:t>
                  </a:r>
                </a:p>
                <a:p>
                  <a:pPr>
                    <a:defRPr/>
                  </a:pPr>
                  <a:endParaRPr lang="en-US" sz="1200" dirty="0"/>
                </a:p>
                <a:p>
                  <a:pPr>
                    <a:defRPr/>
                  </a:pPr>
                  <a:endParaRPr lang="en-US" sz="1200" dirty="0"/>
                </a:p>
                <a:p>
                  <a:pPr>
                    <a:defRPr/>
                  </a:pPr>
                  <a:endParaRPr lang="en-US" sz="1200" dirty="0"/>
                </a:p>
              </p:txBody>
            </p:sp>
            <p:sp>
              <p:nvSpPr>
                <p:cNvPr id="69" name="TextBox 68"/>
                <p:cNvSpPr txBox="1"/>
                <p:nvPr/>
              </p:nvSpPr>
              <p:spPr>
                <a:xfrm>
                  <a:off x="11811000" y="4741950"/>
                  <a:ext cx="685800" cy="831978"/>
                </a:xfrm>
                <a:prstGeom prst="rect">
                  <a:avLst/>
                </a:prstGeom>
                <a:solidFill>
                  <a:schemeClr val="bg1">
                    <a:lumMod val="85000"/>
                  </a:schemeClr>
                </a:solidFill>
                <a:ln w="19050">
                  <a:solidFill>
                    <a:schemeClr val="tx1"/>
                  </a:solidFill>
                </a:ln>
              </p:spPr>
              <p:txBody>
                <a:bodyPr>
                  <a:spAutoFit/>
                </a:bodyPr>
                <a:lstStyle/>
                <a:p>
                  <a:pPr>
                    <a:defRPr/>
                  </a:pPr>
                  <a:r>
                    <a:rPr lang="en-US" sz="1200" dirty="0"/>
                    <a:t>Debit</a:t>
                  </a:r>
                </a:p>
                <a:p>
                  <a:pPr>
                    <a:defRPr/>
                  </a:pPr>
                  <a:endParaRPr lang="en-US" sz="1200" dirty="0"/>
                </a:p>
                <a:p>
                  <a:pPr>
                    <a:defRPr/>
                  </a:pPr>
                  <a:endParaRPr lang="en-US" sz="1200" dirty="0"/>
                </a:p>
                <a:p>
                  <a:pPr>
                    <a:defRPr/>
                  </a:pPr>
                  <a:endParaRPr lang="en-US" sz="1200" dirty="0"/>
                </a:p>
              </p:txBody>
            </p:sp>
            <p:sp>
              <p:nvSpPr>
                <p:cNvPr id="70" name="TextBox 69"/>
                <p:cNvSpPr txBox="1"/>
                <p:nvPr/>
              </p:nvSpPr>
              <p:spPr>
                <a:xfrm>
                  <a:off x="12496800" y="4741950"/>
                  <a:ext cx="685800" cy="831978"/>
                </a:xfrm>
                <a:prstGeom prst="rect">
                  <a:avLst/>
                </a:prstGeom>
                <a:solidFill>
                  <a:schemeClr val="bg1">
                    <a:lumMod val="85000"/>
                  </a:schemeClr>
                </a:solidFill>
                <a:ln w="19050">
                  <a:solidFill>
                    <a:schemeClr val="tx1"/>
                  </a:solidFill>
                </a:ln>
              </p:spPr>
              <p:txBody>
                <a:bodyPr>
                  <a:spAutoFit/>
                </a:bodyPr>
                <a:lstStyle/>
                <a:p>
                  <a:pPr>
                    <a:defRPr/>
                  </a:pPr>
                  <a:r>
                    <a:rPr lang="en-US" sz="1200" dirty="0"/>
                    <a:t>Credit</a:t>
                  </a:r>
                </a:p>
                <a:p>
                  <a:pPr>
                    <a:defRPr/>
                  </a:pPr>
                  <a:endParaRPr lang="en-US" sz="1200" dirty="0"/>
                </a:p>
                <a:p>
                  <a:pPr>
                    <a:defRPr/>
                  </a:pPr>
                  <a:endParaRPr lang="en-US" sz="1200" dirty="0"/>
                </a:p>
                <a:p>
                  <a:pPr>
                    <a:defRPr/>
                  </a:pPr>
                  <a:endParaRPr lang="en-US" sz="1200" dirty="0"/>
                </a:p>
              </p:txBody>
            </p:sp>
            <p:grpSp>
              <p:nvGrpSpPr>
                <p:cNvPr id="142406" name="Group 73"/>
                <p:cNvGrpSpPr>
                  <a:grpSpLocks/>
                </p:cNvGrpSpPr>
                <p:nvPr/>
              </p:nvGrpSpPr>
              <p:grpSpPr bwMode="auto">
                <a:xfrm>
                  <a:off x="9696450" y="4943475"/>
                  <a:ext cx="4229100" cy="646331"/>
                  <a:chOff x="9696450" y="4943475"/>
                  <a:chExt cx="4229100" cy="646331"/>
                </a:xfrm>
              </p:grpSpPr>
              <p:sp>
                <p:nvSpPr>
                  <p:cNvPr id="142407" name="TextBox 71"/>
                  <p:cNvSpPr txBox="1">
                    <a:spLocks noChangeArrowheads="1"/>
                  </p:cNvSpPr>
                  <p:nvPr/>
                </p:nvSpPr>
                <p:spPr bwMode="auto">
                  <a:xfrm>
                    <a:off x="9696450" y="4943475"/>
                    <a:ext cx="628650" cy="646331"/>
                  </a:xfrm>
                  <a:prstGeom prst="rect">
                    <a:avLst/>
                  </a:prstGeom>
                  <a:noFill/>
                  <a:ln w="19050">
                    <a:solidFill>
                      <a:schemeClr val="tx1"/>
                    </a:solidFill>
                    <a:miter lim="800000"/>
                    <a:headEnd/>
                    <a:tailEnd/>
                  </a:ln>
                </p:spPr>
                <p:txBody>
                  <a:bodyPr>
                    <a:spAutoFit/>
                  </a:bodyPr>
                  <a:lstStyle/>
                  <a:p>
                    <a:pPr algn="ctr"/>
                    <a:r>
                      <a:rPr lang="en-US" sz="1200"/>
                      <a:t>2013</a:t>
                    </a:r>
                  </a:p>
                  <a:p>
                    <a:pPr algn="ctr"/>
                    <a:r>
                      <a:rPr lang="en-US" sz="1200"/>
                      <a:t>8/1</a:t>
                    </a:r>
                  </a:p>
                  <a:p>
                    <a:endParaRPr lang="en-US" sz="1200"/>
                  </a:p>
                </p:txBody>
              </p:sp>
              <p:grpSp>
                <p:nvGrpSpPr>
                  <p:cNvPr id="142408" name="Group 72"/>
                  <p:cNvGrpSpPr>
                    <a:grpSpLocks/>
                  </p:cNvGrpSpPr>
                  <p:nvPr/>
                </p:nvGrpSpPr>
                <p:grpSpPr bwMode="auto">
                  <a:xfrm>
                    <a:off x="10325100" y="4943475"/>
                    <a:ext cx="3600450" cy="646331"/>
                    <a:chOff x="10325100" y="4943475"/>
                    <a:chExt cx="3600450" cy="646331"/>
                  </a:xfrm>
                </p:grpSpPr>
                <p:sp>
                  <p:nvSpPr>
                    <p:cNvPr id="142409" name="TextBox 73"/>
                    <p:cNvSpPr txBox="1">
                      <a:spLocks noChangeArrowheads="1"/>
                    </p:cNvSpPr>
                    <p:nvPr/>
                  </p:nvSpPr>
                  <p:spPr bwMode="auto">
                    <a:xfrm>
                      <a:off x="10325100" y="4943475"/>
                      <a:ext cx="990600" cy="646331"/>
                    </a:xfrm>
                    <a:prstGeom prst="rect">
                      <a:avLst/>
                    </a:prstGeom>
                    <a:noFill/>
                    <a:ln w="19050">
                      <a:solidFill>
                        <a:schemeClr val="tx1"/>
                      </a:solidFill>
                      <a:miter lim="800000"/>
                      <a:headEnd/>
                      <a:tailEnd/>
                    </a:ln>
                  </p:spPr>
                  <p:txBody>
                    <a:bodyPr>
                      <a:spAutoFit/>
                    </a:bodyPr>
                    <a:lstStyle/>
                    <a:p>
                      <a:endParaRPr lang="en-US" sz="1200"/>
                    </a:p>
                    <a:p>
                      <a:endParaRPr lang="en-US" sz="1200"/>
                    </a:p>
                    <a:p>
                      <a:endParaRPr lang="en-US" sz="1200"/>
                    </a:p>
                  </p:txBody>
                </p:sp>
                <p:sp>
                  <p:nvSpPr>
                    <p:cNvPr id="142410" name="TextBox 74"/>
                    <p:cNvSpPr txBox="1">
                      <a:spLocks noChangeArrowheads="1"/>
                    </p:cNvSpPr>
                    <p:nvPr/>
                  </p:nvSpPr>
                  <p:spPr bwMode="auto">
                    <a:xfrm>
                      <a:off x="11315700" y="4943475"/>
                      <a:ext cx="495300" cy="646331"/>
                    </a:xfrm>
                    <a:prstGeom prst="rect">
                      <a:avLst/>
                    </a:prstGeom>
                    <a:noFill/>
                    <a:ln w="19050">
                      <a:solidFill>
                        <a:schemeClr val="tx1"/>
                      </a:solidFill>
                      <a:miter lim="800000"/>
                      <a:headEnd/>
                      <a:tailEnd/>
                    </a:ln>
                  </p:spPr>
                  <p:txBody>
                    <a:bodyPr>
                      <a:spAutoFit/>
                    </a:bodyPr>
                    <a:lstStyle/>
                    <a:p>
                      <a:endParaRPr lang="en-US" sz="1200"/>
                    </a:p>
                    <a:p>
                      <a:r>
                        <a:rPr lang="en-US" sz="1200"/>
                        <a:t>G1</a:t>
                      </a:r>
                    </a:p>
                    <a:p>
                      <a:endParaRPr lang="en-US" sz="1200"/>
                    </a:p>
                  </p:txBody>
                </p:sp>
                <p:sp>
                  <p:nvSpPr>
                    <p:cNvPr id="142411" name="TextBox 75"/>
                    <p:cNvSpPr txBox="1">
                      <a:spLocks noChangeArrowheads="1"/>
                    </p:cNvSpPr>
                    <p:nvPr/>
                  </p:nvSpPr>
                  <p:spPr bwMode="auto">
                    <a:xfrm>
                      <a:off x="11811000" y="4943475"/>
                      <a:ext cx="685800" cy="646331"/>
                    </a:xfrm>
                    <a:prstGeom prst="rect">
                      <a:avLst/>
                    </a:prstGeom>
                    <a:noFill/>
                    <a:ln w="19050">
                      <a:solidFill>
                        <a:schemeClr val="tx1"/>
                      </a:solidFill>
                      <a:miter lim="800000"/>
                      <a:headEnd/>
                      <a:tailEnd/>
                    </a:ln>
                  </p:spPr>
                  <p:txBody>
                    <a:bodyPr>
                      <a:spAutoFit/>
                    </a:bodyPr>
                    <a:lstStyle/>
                    <a:p>
                      <a:endParaRPr lang="en-US" sz="1200"/>
                    </a:p>
                    <a:p>
                      <a:pPr algn="r"/>
                      <a:endParaRPr lang="en-US" sz="1200"/>
                    </a:p>
                    <a:p>
                      <a:endParaRPr lang="en-US" sz="1200"/>
                    </a:p>
                  </p:txBody>
                </p:sp>
                <p:sp>
                  <p:nvSpPr>
                    <p:cNvPr id="142412" name="TextBox 76"/>
                    <p:cNvSpPr txBox="1">
                      <a:spLocks noChangeArrowheads="1"/>
                    </p:cNvSpPr>
                    <p:nvPr/>
                  </p:nvSpPr>
                  <p:spPr bwMode="auto">
                    <a:xfrm>
                      <a:off x="12496800" y="4943475"/>
                      <a:ext cx="685800" cy="646331"/>
                    </a:xfrm>
                    <a:prstGeom prst="rect">
                      <a:avLst/>
                    </a:prstGeom>
                    <a:noFill/>
                    <a:ln w="19050">
                      <a:solidFill>
                        <a:schemeClr val="tx1"/>
                      </a:solidFill>
                      <a:miter lim="800000"/>
                      <a:headEnd/>
                      <a:tailEnd/>
                    </a:ln>
                  </p:spPr>
                  <p:txBody>
                    <a:bodyPr>
                      <a:spAutoFit/>
                    </a:bodyPr>
                    <a:lstStyle/>
                    <a:p>
                      <a:endParaRPr lang="en-US" sz="1200"/>
                    </a:p>
                    <a:p>
                      <a:pPr algn="r"/>
                      <a:r>
                        <a:rPr lang="en-US" sz="1200"/>
                        <a:t>50,000</a:t>
                      </a:r>
                    </a:p>
                    <a:p>
                      <a:endParaRPr lang="en-US" sz="1200"/>
                    </a:p>
                  </p:txBody>
                </p:sp>
                <p:sp>
                  <p:nvSpPr>
                    <p:cNvPr id="142413" name="TextBox 77"/>
                    <p:cNvSpPr txBox="1">
                      <a:spLocks noChangeArrowheads="1"/>
                    </p:cNvSpPr>
                    <p:nvPr/>
                  </p:nvSpPr>
                  <p:spPr bwMode="auto">
                    <a:xfrm>
                      <a:off x="13182600" y="4943475"/>
                      <a:ext cx="742950" cy="646331"/>
                    </a:xfrm>
                    <a:prstGeom prst="rect">
                      <a:avLst/>
                    </a:prstGeom>
                    <a:noFill/>
                    <a:ln w="19050">
                      <a:solidFill>
                        <a:schemeClr val="tx1"/>
                      </a:solidFill>
                      <a:miter lim="800000"/>
                      <a:headEnd/>
                      <a:tailEnd/>
                    </a:ln>
                  </p:spPr>
                  <p:txBody>
                    <a:bodyPr>
                      <a:spAutoFit/>
                    </a:bodyPr>
                    <a:lstStyle/>
                    <a:p>
                      <a:endParaRPr lang="en-US" sz="1200"/>
                    </a:p>
                    <a:p>
                      <a:pPr algn="r"/>
                      <a:r>
                        <a:rPr lang="en-US" sz="1200"/>
                        <a:t>50,000</a:t>
                      </a:r>
                    </a:p>
                    <a:p>
                      <a:endParaRPr lang="en-US" sz="1200"/>
                    </a:p>
                  </p:txBody>
                </p:sp>
              </p:grpSp>
            </p:grpSp>
          </p:grpSp>
        </p:grpSp>
        <p:sp>
          <p:nvSpPr>
            <p:cNvPr id="142396" name="TextBox 60"/>
            <p:cNvSpPr txBox="1">
              <a:spLocks noChangeArrowheads="1"/>
            </p:cNvSpPr>
            <p:nvPr/>
          </p:nvSpPr>
          <p:spPr bwMode="auto">
            <a:xfrm>
              <a:off x="13525500" y="2857500"/>
              <a:ext cx="781050" cy="276999"/>
            </a:xfrm>
            <a:prstGeom prst="rect">
              <a:avLst/>
            </a:prstGeom>
            <a:noFill/>
            <a:ln w="9525">
              <a:noFill/>
              <a:miter lim="800000"/>
              <a:headEnd/>
              <a:tailEnd/>
            </a:ln>
          </p:spPr>
          <p:txBody>
            <a:bodyPr>
              <a:spAutoFit/>
            </a:bodyPr>
            <a:lstStyle/>
            <a:p>
              <a:r>
                <a:rPr lang="en-US" sz="1200"/>
                <a:t>Acct 301</a:t>
              </a:r>
            </a:p>
          </p:txBody>
        </p:sp>
      </p:grpSp>
      <p:grpSp>
        <p:nvGrpSpPr>
          <p:cNvPr id="142338" name="Group 36"/>
          <p:cNvGrpSpPr>
            <a:grpSpLocks/>
          </p:cNvGrpSpPr>
          <p:nvPr/>
        </p:nvGrpSpPr>
        <p:grpSpPr bwMode="auto">
          <a:xfrm>
            <a:off x="288925" y="4206875"/>
            <a:ext cx="4229100" cy="1417638"/>
            <a:chOff x="10077450" y="2571750"/>
            <a:chExt cx="4229100" cy="1417856"/>
          </a:xfrm>
        </p:grpSpPr>
        <p:grpSp>
          <p:nvGrpSpPr>
            <p:cNvPr id="142376" name="Group 75"/>
            <p:cNvGrpSpPr>
              <a:grpSpLocks/>
            </p:cNvGrpSpPr>
            <p:nvPr/>
          </p:nvGrpSpPr>
          <p:grpSpPr bwMode="auto">
            <a:xfrm>
              <a:off x="10077450" y="2571750"/>
              <a:ext cx="4229100" cy="1417856"/>
              <a:chOff x="9696450" y="4171950"/>
              <a:chExt cx="4229100" cy="1417856"/>
            </a:xfrm>
          </p:grpSpPr>
          <p:sp>
            <p:nvSpPr>
              <p:cNvPr id="40" name="TextBox 39"/>
              <p:cNvSpPr txBox="1"/>
              <p:nvPr/>
            </p:nvSpPr>
            <p:spPr>
              <a:xfrm>
                <a:off x="9696450" y="4171950"/>
                <a:ext cx="4229100" cy="285794"/>
              </a:xfrm>
              <a:prstGeom prst="rect">
                <a:avLst/>
              </a:prstGeom>
              <a:solidFill>
                <a:schemeClr val="bg1">
                  <a:lumMod val="85000"/>
                </a:schemeClr>
              </a:solidFill>
              <a:ln w="19050">
                <a:solidFill>
                  <a:schemeClr val="tx1"/>
                </a:solidFill>
              </a:ln>
            </p:spPr>
            <p:txBody>
              <a:bodyPr>
                <a:spAutoFit/>
              </a:bodyPr>
              <a:lstStyle/>
              <a:p>
                <a:pPr algn="ctr">
                  <a:defRPr/>
                </a:pPr>
                <a:r>
                  <a:rPr lang="en-US" sz="1200" dirty="0"/>
                  <a:t>General Ledger</a:t>
                </a:r>
              </a:p>
            </p:txBody>
          </p:sp>
          <p:sp>
            <p:nvSpPr>
              <p:cNvPr id="41" name="TextBox 40"/>
              <p:cNvSpPr txBox="1"/>
              <p:nvPr/>
            </p:nvSpPr>
            <p:spPr>
              <a:xfrm>
                <a:off x="9696450" y="4457744"/>
                <a:ext cx="4229100" cy="276267"/>
              </a:xfrm>
              <a:prstGeom prst="rect">
                <a:avLst/>
              </a:prstGeom>
              <a:solidFill>
                <a:schemeClr val="bg1">
                  <a:lumMod val="85000"/>
                </a:schemeClr>
              </a:solidFill>
              <a:ln w="19050">
                <a:solidFill>
                  <a:schemeClr val="tx1"/>
                </a:solidFill>
              </a:ln>
            </p:spPr>
            <p:txBody>
              <a:bodyPr>
                <a:spAutoFit/>
              </a:bodyPr>
              <a:lstStyle/>
              <a:p>
                <a:pPr>
                  <a:defRPr/>
                </a:pPr>
                <a:r>
                  <a:rPr lang="en-US" sz="1200" dirty="0"/>
                  <a:t>Account:  Cash</a:t>
                </a:r>
              </a:p>
            </p:txBody>
          </p:sp>
          <p:grpSp>
            <p:nvGrpSpPr>
              <p:cNvPr id="142380" name="Group 74"/>
              <p:cNvGrpSpPr>
                <a:grpSpLocks/>
              </p:cNvGrpSpPr>
              <p:nvPr/>
            </p:nvGrpSpPr>
            <p:grpSpPr bwMode="auto">
              <a:xfrm>
                <a:off x="9696450" y="4741128"/>
                <a:ext cx="4229100" cy="848678"/>
                <a:chOff x="9696450" y="4741128"/>
                <a:chExt cx="4229100" cy="848678"/>
              </a:xfrm>
            </p:grpSpPr>
            <p:sp>
              <p:nvSpPr>
                <p:cNvPr id="45" name="TextBox 44"/>
                <p:cNvSpPr txBox="1"/>
                <p:nvPr/>
              </p:nvSpPr>
              <p:spPr>
                <a:xfrm>
                  <a:off x="13182600" y="4740363"/>
                  <a:ext cx="742950" cy="831977"/>
                </a:xfrm>
                <a:prstGeom prst="rect">
                  <a:avLst/>
                </a:prstGeom>
                <a:solidFill>
                  <a:schemeClr val="bg1">
                    <a:lumMod val="85000"/>
                  </a:schemeClr>
                </a:solidFill>
                <a:ln w="19050">
                  <a:solidFill>
                    <a:schemeClr val="tx1"/>
                  </a:solidFill>
                </a:ln>
              </p:spPr>
              <p:txBody>
                <a:bodyPr>
                  <a:spAutoFit/>
                </a:bodyPr>
                <a:lstStyle/>
                <a:p>
                  <a:pPr>
                    <a:defRPr/>
                  </a:pPr>
                  <a:r>
                    <a:rPr lang="en-US" sz="1200" dirty="0"/>
                    <a:t>Balance</a:t>
                  </a:r>
                </a:p>
                <a:p>
                  <a:pPr>
                    <a:defRPr/>
                  </a:pPr>
                  <a:endParaRPr lang="en-US" sz="1200" dirty="0"/>
                </a:p>
                <a:p>
                  <a:pPr>
                    <a:defRPr/>
                  </a:pPr>
                  <a:endParaRPr lang="en-US" sz="1200" dirty="0"/>
                </a:p>
                <a:p>
                  <a:pPr>
                    <a:defRPr/>
                  </a:pPr>
                  <a:endParaRPr lang="en-US" sz="1200" dirty="0"/>
                </a:p>
              </p:txBody>
            </p:sp>
            <p:sp>
              <p:nvSpPr>
                <p:cNvPr id="46" name="TextBox 45"/>
                <p:cNvSpPr txBox="1"/>
                <p:nvPr/>
              </p:nvSpPr>
              <p:spPr>
                <a:xfrm>
                  <a:off x="9696450" y="4741951"/>
                  <a:ext cx="628650" cy="831977"/>
                </a:xfrm>
                <a:prstGeom prst="rect">
                  <a:avLst/>
                </a:prstGeom>
                <a:solidFill>
                  <a:schemeClr val="bg1">
                    <a:lumMod val="85000"/>
                  </a:schemeClr>
                </a:solidFill>
                <a:ln w="19050">
                  <a:solidFill>
                    <a:schemeClr val="tx1"/>
                  </a:solidFill>
                </a:ln>
              </p:spPr>
              <p:txBody>
                <a:bodyPr>
                  <a:spAutoFit/>
                </a:bodyPr>
                <a:lstStyle/>
                <a:p>
                  <a:pPr>
                    <a:defRPr/>
                  </a:pPr>
                  <a:r>
                    <a:rPr lang="en-US" sz="1200" dirty="0"/>
                    <a:t>Date</a:t>
                  </a:r>
                </a:p>
                <a:p>
                  <a:pPr>
                    <a:defRPr/>
                  </a:pPr>
                  <a:endParaRPr lang="en-US" sz="1200" dirty="0"/>
                </a:p>
                <a:p>
                  <a:pPr>
                    <a:defRPr/>
                  </a:pPr>
                  <a:endParaRPr lang="en-US" sz="1200" dirty="0"/>
                </a:p>
                <a:p>
                  <a:pPr>
                    <a:defRPr/>
                  </a:pPr>
                  <a:endParaRPr lang="en-US" sz="1200" dirty="0"/>
                </a:p>
              </p:txBody>
            </p:sp>
            <p:sp>
              <p:nvSpPr>
                <p:cNvPr id="47" name="TextBox 46"/>
                <p:cNvSpPr txBox="1"/>
                <p:nvPr/>
              </p:nvSpPr>
              <p:spPr>
                <a:xfrm>
                  <a:off x="10325100" y="4741951"/>
                  <a:ext cx="990600" cy="831977"/>
                </a:xfrm>
                <a:prstGeom prst="rect">
                  <a:avLst/>
                </a:prstGeom>
                <a:solidFill>
                  <a:schemeClr val="bg1">
                    <a:lumMod val="85000"/>
                  </a:schemeClr>
                </a:solidFill>
                <a:ln w="19050">
                  <a:solidFill>
                    <a:schemeClr val="tx1"/>
                  </a:solidFill>
                </a:ln>
              </p:spPr>
              <p:txBody>
                <a:bodyPr>
                  <a:spAutoFit/>
                </a:bodyPr>
                <a:lstStyle/>
                <a:p>
                  <a:pPr>
                    <a:defRPr/>
                  </a:pPr>
                  <a:r>
                    <a:rPr lang="en-US" sz="1200" dirty="0"/>
                    <a:t>Explanation</a:t>
                  </a:r>
                </a:p>
                <a:p>
                  <a:pPr>
                    <a:defRPr/>
                  </a:pPr>
                  <a:endParaRPr lang="en-US" sz="1200" dirty="0"/>
                </a:p>
                <a:p>
                  <a:pPr>
                    <a:defRPr/>
                  </a:pPr>
                  <a:endParaRPr lang="en-US" sz="1200" dirty="0"/>
                </a:p>
                <a:p>
                  <a:pPr>
                    <a:defRPr/>
                  </a:pPr>
                  <a:endParaRPr lang="en-US" sz="1200" dirty="0"/>
                </a:p>
              </p:txBody>
            </p:sp>
            <p:sp>
              <p:nvSpPr>
                <p:cNvPr id="48" name="TextBox 47"/>
                <p:cNvSpPr txBox="1"/>
                <p:nvPr/>
              </p:nvSpPr>
              <p:spPr>
                <a:xfrm>
                  <a:off x="11315700" y="4741951"/>
                  <a:ext cx="495300" cy="831977"/>
                </a:xfrm>
                <a:prstGeom prst="rect">
                  <a:avLst/>
                </a:prstGeom>
                <a:solidFill>
                  <a:schemeClr val="bg1">
                    <a:lumMod val="85000"/>
                  </a:schemeClr>
                </a:solidFill>
                <a:ln w="19050">
                  <a:solidFill>
                    <a:schemeClr val="tx1"/>
                  </a:solidFill>
                </a:ln>
              </p:spPr>
              <p:txBody>
                <a:bodyPr>
                  <a:spAutoFit/>
                </a:bodyPr>
                <a:lstStyle/>
                <a:p>
                  <a:pPr>
                    <a:defRPr/>
                  </a:pPr>
                  <a:r>
                    <a:rPr lang="en-US" sz="1200" dirty="0"/>
                    <a:t>Ref.</a:t>
                  </a:r>
                </a:p>
                <a:p>
                  <a:pPr>
                    <a:defRPr/>
                  </a:pPr>
                  <a:endParaRPr lang="en-US" sz="1200" dirty="0"/>
                </a:p>
                <a:p>
                  <a:pPr>
                    <a:defRPr/>
                  </a:pPr>
                  <a:endParaRPr lang="en-US" sz="1200" dirty="0"/>
                </a:p>
                <a:p>
                  <a:pPr>
                    <a:defRPr/>
                  </a:pPr>
                  <a:endParaRPr lang="en-US" sz="1200" dirty="0"/>
                </a:p>
              </p:txBody>
            </p:sp>
            <p:sp>
              <p:nvSpPr>
                <p:cNvPr id="49" name="TextBox 48"/>
                <p:cNvSpPr txBox="1"/>
                <p:nvPr/>
              </p:nvSpPr>
              <p:spPr>
                <a:xfrm>
                  <a:off x="11811000" y="4741951"/>
                  <a:ext cx="685800" cy="831977"/>
                </a:xfrm>
                <a:prstGeom prst="rect">
                  <a:avLst/>
                </a:prstGeom>
                <a:solidFill>
                  <a:schemeClr val="bg1">
                    <a:lumMod val="85000"/>
                  </a:schemeClr>
                </a:solidFill>
                <a:ln w="19050">
                  <a:solidFill>
                    <a:schemeClr val="tx1"/>
                  </a:solidFill>
                </a:ln>
              </p:spPr>
              <p:txBody>
                <a:bodyPr>
                  <a:spAutoFit/>
                </a:bodyPr>
                <a:lstStyle/>
                <a:p>
                  <a:pPr>
                    <a:defRPr/>
                  </a:pPr>
                  <a:r>
                    <a:rPr lang="en-US" sz="1200" dirty="0"/>
                    <a:t>Debit</a:t>
                  </a:r>
                </a:p>
                <a:p>
                  <a:pPr>
                    <a:defRPr/>
                  </a:pPr>
                  <a:endParaRPr lang="en-US" sz="1200" dirty="0"/>
                </a:p>
                <a:p>
                  <a:pPr>
                    <a:defRPr/>
                  </a:pPr>
                  <a:endParaRPr lang="en-US" sz="1200" dirty="0"/>
                </a:p>
                <a:p>
                  <a:pPr>
                    <a:defRPr/>
                  </a:pPr>
                  <a:endParaRPr lang="en-US" sz="1200" dirty="0"/>
                </a:p>
              </p:txBody>
            </p:sp>
            <p:sp>
              <p:nvSpPr>
                <p:cNvPr id="50" name="TextBox 49"/>
                <p:cNvSpPr txBox="1"/>
                <p:nvPr/>
              </p:nvSpPr>
              <p:spPr>
                <a:xfrm>
                  <a:off x="12496800" y="4741951"/>
                  <a:ext cx="685800" cy="831977"/>
                </a:xfrm>
                <a:prstGeom prst="rect">
                  <a:avLst/>
                </a:prstGeom>
                <a:solidFill>
                  <a:schemeClr val="bg1">
                    <a:lumMod val="85000"/>
                  </a:schemeClr>
                </a:solidFill>
                <a:ln w="19050">
                  <a:solidFill>
                    <a:schemeClr val="tx1"/>
                  </a:solidFill>
                </a:ln>
              </p:spPr>
              <p:txBody>
                <a:bodyPr>
                  <a:spAutoFit/>
                </a:bodyPr>
                <a:lstStyle/>
                <a:p>
                  <a:pPr>
                    <a:defRPr/>
                  </a:pPr>
                  <a:r>
                    <a:rPr lang="en-US" sz="1200" dirty="0"/>
                    <a:t>Credit</a:t>
                  </a:r>
                </a:p>
                <a:p>
                  <a:pPr>
                    <a:defRPr/>
                  </a:pPr>
                  <a:endParaRPr lang="en-US" sz="1200" dirty="0"/>
                </a:p>
                <a:p>
                  <a:pPr>
                    <a:defRPr/>
                  </a:pPr>
                  <a:endParaRPr lang="en-US" sz="1200" dirty="0"/>
                </a:p>
                <a:p>
                  <a:pPr>
                    <a:defRPr/>
                  </a:pPr>
                  <a:endParaRPr lang="en-US" sz="1200" dirty="0"/>
                </a:p>
              </p:txBody>
            </p:sp>
            <p:grpSp>
              <p:nvGrpSpPr>
                <p:cNvPr id="142387" name="Group 73"/>
                <p:cNvGrpSpPr>
                  <a:grpSpLocks/>
                </p:cNvGrpSpPr>
                <p:nvPr/>
              </p:nvGrpSpPr>
              <p:grpSpPr bwMode="auto">
                <a:xfrm>
                  <a:off x="9696450" y="4943475"/>
                  <a:ext cx="4229100" cy="646331"/>
                  <a:chOff x="9696450" y="4943475"/>
                  <a:chExt cx="4229100" cy="646331"/>
                </a:xfrm>
              </p:grpSpPr>
              <p:sp>
                <p:nvSpPr>
                  <p:cNvPr id="142388" name="TextBox 51"/>
                  <p:cNvSpPr txBox="1">
                    <a:spLocks noChangeArrowheads="1"/>
                  </p:cNvSpPr>
                  <p:nvPr/>
                </p:nvSpPr>
                <p:spPr bwMode="auto">
                  <a:xfrm>
                    <a:off x="9696450" y="4943475"/>
                    <a:ext cx="628650" cy="646331"/>
                  </a:xfrm>
                  <a:prstGeom prst="rect">
                    <a:avLst/>
                  </a:prstGeom>
                  <a:noFill/>
                  <a:ln w="19050">
                    <a:solidFill>
                      <a:schemeClr val="tx1"/>
                    </a:solidFill>
                    <a:miter lim="800000"/>
                    <a:headEnd/>
                    <a:tailEnd/>
                  </a:ln>
                </p:spPr>
                <p:txBody>
                  <a:bodyPr>
                    <a:spAutoFit/>
                  </a:bodyPr>
                  <a:lstStyle/>
                  <a:p>
                    <a:pPr algn="ctr"/>
                    <a:r>
                      <a:rPr lang="en-US" sz="1200"/>
                      <a:t>2013</a:t>
                    </a:r>
                  </a:p>
                  <a:p>
                    <a:pPr algn="ctr"/>
                    <a:r>
                      <a:rPr lang="en-US" sz="1200"/>
                      <a:t>8/1</a:t>
                    </a:r>
                  </a:p>
                  <a:p>
                    <a:endParaRPr lang="en-US" sz="1200"/>
                  </a:p>
                </p:txBody>
              </p:sp>
              <p:grpSp>
                <p:nvGrpSpPr>
                  <p:cNvPr id="142389" name="Group 72"/>
                  <p:cNvGrpSpPr>
                    <a:grpSpLocks/>
                  </p:cNvGrpSpPr>
                  <p:nvPr/>
                </p:nvGrpSpPr>
                <p:grpSpPr bwMode="auto">
                  <a:xfrm>
                    <a:off x="10325100" y="4943475"/>
                    <a:ext cx="3600450" cy="646331"/>
                    <a:chOff x="10325100" y="4943475"/>
                    <a:chExt cx="3600450" cy="646331"/>
                  </a:xfrm>
                </p:grpSpPr>
                <p:sp>
                  <p:nvSpPr>
                    <p:cNvPr id="142390" name="TextBox 53"/>
                    <p:cNvSpPr txBox="1">
                      <a:spLocks noChangeArrowheads="1"/>
                    </p:cNvSpPr>
                    <p:nvPr/>
                  </p:nvSpPr>
                  <p:spPr bwMode="auto">
                    <a:xfrm>
                      <a:off x="10325100" y="4943475"/>
                      <a:ext cx="990600" cy="646331"/>
                    </a:xfrm>
                    <a:prstGeom prst="rect">
                      <a:avLst/>
                    </a:prstGeom>
                    <a:noFill/>
                    <a:ln w="19050">
                      <a:solidFill>
                        <a:schemeClr val="tx1"/>
                      </a:solidFill>
                      <a:miter lim="800000"/>
                      <a:headEnd/>
                      <a:tailEnd/>
                    </a:ln>
                  </p:spPr>
                  <p:txBody>
                    <a:bodyPr>
                      <a:spAutoFit/>
                    </a:bodyPr>
                    <a:lstStyle/>
                    <a:p>
                      <a:endParaRPr lang="en-US" sz="1200"/>
                    </a:p>
                    <a:p>
                      <a:endParaRPr lang="en-US" sz="1200"/>
                    </a:p>
                    <a:p>
                      <a:endParaRPr lang="en-US" sz="1200"/>
                    </a:p>
                  </p:txBody>
                </p:sp>
                <p:sp>
                  <p:nvSpPr>
                    <p:cNvPr id="142391" name="TextBox 54"/>
                    <p:cNvSpPr txBox="1">
                      <a:spLocks noChangeArrowheads="1"/>
                    </p:cNvSpPr>
                    <p:nvPr/>
                  </p:nvSpPr>
                  <p:spPr bwMode="auto">
                    <a:xfrm>
                      <a:off x="11315700" y="4943475"/>
                      <a:ext cx="495300" cy="646331"/>
                    </a:xfrm>
                    <a:prstGeom prst="rect">
                      <a:avLst/>
                    </a:prstGeom>
                    <a:noFill/>
                    <a:ln w="19050">
                      <a:solidFill>
                        <a:schemeClr val="tx1"/>
                      </a:solidFill>
                      <a:miter lim="800000"/>
                      <a:headEnd/>
                      <a:tailEnd/>
                    </a:ln>
                  </p:spPr>
                  <p:txBody>
                    <a:bodyPr>
                      <a:spAutoFit/>
                    </a:bodyPr>
                    <a:lstStyle/>
                    <a:p>
                      <a:endParaRPr lang="en-US" sz="1200"/>
                    </a:p>
                    <a:p>
                      <a:r>
                        <a:rPr lang="en-US" sz="1200"/>
                        <a:t>G1</a:t>
                      </a:r>
                    </a:p>
                    <a:p>
                      <a:endParaRPr lang="en-US" sz="1200"/>
                    </a:p>
                  </p:txBody>
                </p:sp>
                <p:sp>
                  <p:nvSpPr>
                    <p:cNvPr id="142392" name="TextBox 55"/>
                    <p:cNvSpPr txBox="1">
                      <a:spLocks noChangeArrowheads="1"/>
                    </p:cNvSpPr>
                    <p:nvPr/>
                  </p:nvSpPr>
                  <p:spPr bwMode="auto">
                    <a:xfrm>
                      <a:off x="11811000" y="4943475"/>
                      <a:ext cx="685800" cy="646331"/>
                    </a:xfrm>
                    <a:prstGeom prst="rect">
                      <a:avLst/>
                    </a:prstGeom>
                    <a:noFill/>
                    <a:ln w="19050">
                      <a:solidFill>
                        <a:schemeClr val="tx1"/>
                      </a:solidFill>
                      <a:miter lim="800000"/>
                      <a:headEnd/>
                      <a:tailEnd/>
                    </a:ln>
                  </p:spPr>
                  <p:txBody>
                    <a:bodyPr>
                      <a:spAutoFit/>
                    </a:bodyPr>
                    <a:lstStyle/>
                    <a:p>
                      <a:endParaRPr lang="en-US" sz="1200"/>
                    </a:p>
                    <a:p>
                      <a:pPr algn="r"/>
                      <a:r>
                        <a:rPr lang="en-US" sz="1200"/>
                        <a:t>50,000</a:t>
                      </a:r>
                    </a:p>
                    <a:p>
                      <a:endParaRPr lang="en-US" sz="1200"/>
                    </a:p>
                  </p:txBody>
                </p:sp>
                <p:sp>
                  <p:nvSpPr>
                    <p:cNvPr id="142393" name="TextBox 56"/>
                    <p:cNvSpPr txBox="1">
                      <a:spLocks noChangeArrowheads="1"/>
                    </p:cNvSpPr>
                    <p:nvPr/>
                  </p:nvSpPr>
                  <p:spPr bwMode="auto">
                    <a:xfrm>
                      <a:off x="12496800" y="4943475"/>
                      <a:ext cx="685800" cy="646331"/>
                    </a:xfrm>
                    <a:prstGeom prst="rect">
                      <a:avLst/>
                    </a:prstGeom>
                    <a:noFill/>
                    <a:ln w="19050">
                      <a:solidFill>
                        <a:schemeClr val="tx1"/>
                      </a:solidFill>
                      <a:miter lim="800000"/>
                      <a:headEnd/>
                      <a:tailEnd/>
                    </a:ln>
                  </p:spPr>
                  <p:txBody>
                    <a:bodyPr>
                      <a:spAutoFit/>
                    </a:bodyPr>
                    <a:lstStyle/>
                    <a:p>
                      <a:endParaRPr lang="en-US" sz="1200"/>
                    </a:p>
                    <a:p>
                      <a:endParaRPr lang="en-US" sz="1200"/>
                    </a:p>
                    <a:p>
                      <a:endParaRPr lang="en-US" sz="1200"/>
                    </a:p>
                  </p:txBody>
                </p:sp>
                <p:sp>
                  <p:nvSpPr>
                    <p:cNvPr id="142394" name="TextBox 57"/>
                    <p:cNvSpPr txBox="1">
                      <a:spLocks noChangeArrowheads="1"/>
                    </p:cNvSpPr>
                    <p:nvPr/>
                  </p:nvSpPr>
                  <p:spPr bwMode="auto">
                    <a:xfrm>
                      <a:off x="13182600" y="4943475"/>
                      <a:ext cx="742950" cy="646331"/>
                    </a:xfrm>
                    <a:prstGeom prst="rect">
                      <a:avLst/>
                    </a:prstGeom>
                    <a:noFill/>
                    <a:ln w="19050">
                      <a:solidFill>
                        <a:schemeClr val="tx1"/>
                      </a:solidFill>
                      <a:miter lim="800000"/>
                      <a:headEnd/>
                      <a:tailEnd/>
                    </a:ln>
                  </p:spPr>
                  <p:txBody>
                    <a:bodyPr>
                      <a:spAutoFit/>
                    </a:bodyPr>
                    <a:lstStyle/>
                    <a:p>
                      <a:endParaRPr lang="en-US" sz="1200"/>
                    </a:p>
                    <a:p>
                      <a:pPr algn="r"/>
                      <a:r>
                        <a:rPr lang="en-US" sz="1200"/>
                        <a:t>50,000</a:t>
                      </a:r>
                    </a:p>
                    <a:p>
                      <a:endParaRPr lang="en-US" sz="1200"/>
                    </a:p>
                  </p:txBody>
                </p:sp>
              </p:grpSp>
            </p:grpSp>
          </p:grpSp>
        </p:grpSp>
        <p:sp>
          <p:nvSpPr>
            <p:cNvPr id="142377" name="TextBox 38"/>
            <p:cNvSpPr txBox="1">
              <a:spLocks noChangeArrowheads="1"/>
            </p:cNvSpPr>
            <p:nvPr/>
          </p:nvSpPr>
          <p:spPr bwMode="auto">
            <a:xfrm>
              <a:off x="13525500" y="2857500"/>
              <a:ext cx="781050" cy="276999"/>
            </a:xfrm>
            <a:prstGeom prst="rect">
              <a:avLst/>
            </a:prstGeom>
            <a:noFill/>
            <a:ln w="9525">
              <a:noFill/>
              <a:miter lim="800000"/>
              <a:headEnd/>
              <a:tailEnd/>
            </a:ln>
          </p:spPr>
          <p:txBody>
            <a:bodyPr>
              <a:spAutoFit/>
            </a:bodyPr>
            <a:lstStyle/>
            <a:p>
              <a:r>
                <a:rPr lang="en-US" sz="1200"/>
                <a:t>Acct 101</a:t>
              </a:r>
            </a:p>
          </p:txBody>
        </p:sp>
      </p:grpSp>
      <p:sp>
        <p:nvSpPr>
          <p:cNvPr id="142339" name="Rectangle 2"/>
          <p:cNvSpPr>
            <a:spLocks noGrp="1" noChangeArrowheads="1"/>
          </p:cNvSpPr>
          <p:nvPr>
            <p:ph type="title"/>
          </p:nvPr>
        </p:nvSpPr>
        <p:spPr/>
        <p:txBody>
          <a:bodyPr/>
          <a:lstStyle/>
          <a:p>
            <a:r>
              <a:rPr lang="en-US" sz="3800" smtClean="0">
                <a:cs typeface="Arial" charset="0"/>
              </a:rPr>
              <a:t>Steps 2 &amp; 3:  Record and Summarize</a:t>
            </a:r>
          </a:p>
        </p:txBody>
      </p:sp>
      <p:grpSp>
        <p:nvGrpSpPr>
          <p:cNvPr id="142340" name="Group 26"/>
          <p:cNvGrpSpPr>
            <a:grpSpLocks/>
          </p:cNvGrpSpPr>
          <p:nvPr/>
        </p:nvGrpSpPr>
        <p:grpSpPr bwMode="auto">
          <a:xfrm>
            <a:off x="450850" y="1182688"/>
            <a:ext cx="1960563" cy="381000"/>
            <a:chOff x="533400" y="3235975"/>
            <a:chExt cx="1904651" cy="381000"/>
          </a:xfrm>
        </p:grpSpPr>
        <p:grpSp>
          <p:nvGrpSpPr>
            <p:cNvPr id="142368" name="Group 16"/>
            <p:cNvGrpSpPr>
              <a:grpSpLocks/>
            </p:cNvGrpSpPr>
            <p:nvPr/>
          </p:nvGrpSpPr>
          <p:grpSpPr bwMode="auto">
            <a:xfrm>
              <a:off x="533400" y="3235975"/>
              <a:ext cx="428172" cy="381000"/>
              <a:chOff x="838200" y="3733800"/>
              <a:chExt cx="428172" cy="381000"/>
            </a:xfrm>
          </p:grpSpPr>
          <p:sp>
            <p:nvSpPr>
              <p:cNvPr id="23" name="Oval 22"/>
              <p:cNvSpPr/>
              <p:nvPr/>
            </p:nvSpPr>
            <p:spPr>
              <a:xfrm>
                <a:off x="838200" y="3733800"/>
                <a:ext cx="381000" cy="381000"/>
              </a:xfrm>
              <a:prstGeom prst="ellipse">
                <a:avLst/>
              </a:prstGeom>
              <a:solidFill>
                <a:schemeClr val="accent6"/>
              </a:solidFill>
              <a:ln w="12700">
                <a:solidFill>
                  <a:schemeClr val="tx1">
                    <a:lumMod val="50000"/>
                    <a:lumOff val="50000"/>
                  </a:schemeClr>
                </a:solid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4" name="TextBox 23"/>
              <p:cNvSpPr txBox="1"/>
              <p:nvPr/>
            </p:nvSpPr>
            <p:spPr>
              <a:xfrm>
                <a:off x="885372" y="3733800"/>
                <a:ext cx="381000" cy="369332"/>
              </a:xfrm>
              <a:prstGeom prst="rect">
                <a:avLst/>
              </a:prstGeom>
              <a:noFill/>
              <a:scene3d>
                <a:camera prst="orthographicFront"/>
                <a:lightRig rig="threePt" dir="t"/>
              </a:scene3d>
              <a:sp3d>
                <a:bevelT prst="relaxedInset"/>
              </a:sp3d>
            </p:spPr>
            <p:txBody>
              <a:bodyPr>
                <a:spAutoFit/>
              </a:bodyPr>
              <a:lstStyle/>
              <a:p>
                <a:pPr>
                  <a:defRPr/>
                </a:pPr>
                <a:r>
                  <a:rPr lang="en-US" dirty="0">
                    <a:latin typeface="Arial" pitchFamily="34" charset="0"/>
                  </a:rPr>
                  <a:t>1</a:t>
                </a:r>
              </a:p>
            </p:txBody>
          </p:sp>
        </p:grpSp>
        <p:sp>
          <p:nvSpPr>
            <p:cNvPr id="22" name="TextBox 21"/>
            <p:cNvSpPr txBox="1"/>
            <p:nvPr/>
          </p:nvSpPr>
          <p:spPr>
            <a:xfrm>
              <a:off x="914331" y="3242325"/>
              <a:ext cx="1523720" cy="368300"/>
            </a:xfrm>
            <a:prstGeom prst="rect">
              <a:avLst/>
            </a:prstGeom>
            <a:noFill/>
          </p:spPr>
          <p:txBody>
            <a:bodyPr>
              <a:spAutoFit/>
            </a:bodyPr>
            <a:lstStyle/>
            <a:p>
              <a:pPr>
                <a:defRPr/>
              </a:pPr>
              <a:r>
                <a:rPr lang="en-US" b="1" dirty="0">
                  <a:solidFill>
                    <a:schemeClr val="accent6"/>
                  </a:solidFill>
                  <a:latin typeface="Arial" pitchFamily="34" charset="0"/>
                </a:rPr>
                <a:t>Analyze</a:t>
              </a:r>
            </a:p>
          </p:txBody>
        </p:sp>
      </p:grpSp>
      <p:grpSp>
        <p:nvGrpSpPr>
          <p:cNvPr id="142341" name="Group 25"/>
          <p:cNvGrpSpPr>
            <a:grpSpLocks/>
          </p:cNvGrpSpPr>
          <p:nvPr/>
        </p:nvGrpSpPr>
        <p:grpSpPr bwMode="auto">
          <a:xfrm>
            <a:off x="450850" y="1806575"/>
            <a:ext cx="1952625" cy="387350"/>
            <a:chOff x="3505200" y="3232737"/>
            <a:chExt cx="1905000" cy="387476"/>
          </a:xfrm>
        </p:grpSpPr>
        <p:grpSp>
          <p:nvGrpSpPr>
            <p:cNvPr id="142360" name="Group 15"/>
            <p:cNvGrpSpPr>
              <a:grpSpLocks/>
            </p:cNvGrpSpPr>
            <p:nvPr/>
          </p:nvGrpSpPr>
          <p:grpSpPr bwMode="auto">
            <a:xfrm>
              <a:off x="3505200" y="3232737"/>
              <a:ext cx="413658" cy="387476"/>
              <a:chOff x="2133600" y="4870324"/>
              <a:chExt cx="413658" cy="387476"/>
            </a:xfrm>
          </p:grpSpPr>
          <p:sp>
            <p:nvSpPr>
              <p:cNvPr id="35" name="Oval 9"/>
              <p:cNvSpPr/>
              <p:nvPr/>
            </p:nvSpPr>
            <p:spPr>
              <a:xfrm>
                <a:off x="2133600" y="4876800"/>
                <a:ext cx="381000" cy="381000"/>
              </a:xfrm>
              <a:prstGeom prst="ellipse">
                <a:avLst/>
              </a:prstGeom>
              <a:solidFill>
                <a:srgbClr val="00B050"/>
              </a:solidFill>
              <a:ln w="12700">
                <a:solidFill>
                  <a:schemeClr val="tx1">
                    <a:lumMod val="50000"/>
                    <a:lumOff val="50000"/>
                  </a:schemeClr>
                </a:solid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6" name="TextBox 35"/>
              <p:cNvSpPr txBox="1"/>
              <p:nvPr/>
            </p:nvSpPr>
            <p:spPr>
              <a:xfrm>
                <a:off x="2166258" y="4870324"/>
                <a:ext cx="381000" cy="369332"/>
              </a:xfrm>
              <a:prstGeom prst="rect">
                <a:avLst/>
              </a:prstGeom>
              <a:noFill/>
              <a:scene3d>
                <a:camera prst="orthographicFront"/>
                <a:lightRig rig="threePt" dir="t"/>
              </a:scene3d>
              <a:sp3d>
                <a:bevelT prst="relaxedInset"/>
              </a:sp3d>
            </p:spPr>
            <p:txBody>
              <a:bodyPr>
                <a:spAutoFit/>
              </a:bodyPr>
              <a:lstStyle/>
              <a:p>
                <a:pPr>
                  <a:defRPr/>
                </a:pPr>
                <a:r>
                  <a:rPr lang="en-US" dirty="0">
                    <a:latin typeface="Arial" pitchFamily="34" charset="0"/>
                  </a:rPr>
                  <a:t>2</a:t>
                </a:r>
              </a:p>
            </p:txBody>
          </p:sp>
        </p:grpSp>
        <p:sp>
          <p:nvSpPr>
            <p:cNvPr id="142361" name="TextBox 19"/>
            <p:cNvSpPr txBox="1">
              <a:spLocks noChangeArrowheads="1"/>
            </p:cNvSpPr>
            <p:nvPr/>
          </p:nvSpPr>
          <p:spPr bwMode="auto">
            <a:xfrm>
              <a:off x="3886200" y="3241809"/>
              <a:ext cx="1524000" cy="369332"/>
            </a:xfrm>
            <a:prstGeom prst="rect">
              <a:avLst/>
            </a:prstGeom>
            <a:noFill/>
            <a:ln w="9525">
              <a:noFill/>
              <a:miter lim="800000"/>
              <a:headEnd/>
              <a:tailEnd/>
            </a:ln>
          </p:spPr>
          <p:txBody>
            <a:bodyPr>
              <a:spAutoFit/>
            </a:bodyPr>
            <a:lstStyle/>
            <a:p>
              <a:r>
                <a:rPr lang="en-US" b="1">
                  <a:solidFill>
                    <a:srgbClr val="00B050"/>
                  </a:solidFill>
                </a:rPr>
                <a:t>Record</a:t>
              </a:r>
            </a:p>
          </p:txBody>
        </p:sp>
      </p:grpSp>
      <p:grpSp>
        <p:nvGrpSpPr>
          <p:cNvPr id="142342" name="Group 24"/>
          <p:cNvGrpSpPr>
            <a:grpSpLocks/>
          </p:cNvGrpSpPr>
          <p:nvPr/>
        </p:nvGrpSpPr>
        <p:grpSpPr bwMode="auto">
          <a:xfrm>
            <a:off x="450850" y="3654425"/>
            <a:ext cx="1985963" cy="403225"/>
            <a:chOff x="6172200" y="3235975"/>
            <a:chExt cx="1963080" cy="403376"/>
          </a:xfrm>
        </p:grpSpPr>
        <p:grpSp>
          <p:nvGrpSpPr>
            <p:cNvPr id="142354" name="Group 14"/>
            <p:cNvGrpSpPr>
              <a:grpSpLocks/>
            </p:cNvGrpSpPr>
            <p:nvPr/>
          </p:nvGrpSpPr>
          <p:grpSpPr bwMode="auto">
            <a:xfrm>
              <a:off x="6172200" y="3235975"/>
              <a:ext cx="381000" cy="381000"/>
              <a:chOff x="4953000" y="4724400"/>
              <a:chExt cx="381000" cy="381000"/>
            </a:xfrm>
          </p:grpSpPr>
          <p:sp>
            <p:nvSpPr>
              <p:cNvPr id="44" name="Oval 12"/>
              <p:cNvSpPr/>
              <p:nvPr/>
            </p:nvSpPr>
            <p:spPr>
              <a:xfrm>
                <a:off x="4953000" y="4724400"/>
                <a:ext cx="381000" cy="381000"/>
              </a:xfrm>
              <a:prstGeom prst="ellipse">
                <a:avLst/>
              </a:prstGeom>
              <a:solidFill>
                <a:schemeClr val="tx2">
                  <a:lumMod val="60000"/>
                  <a:lumOff val="40000"/>
                </a:schemeClr>
              </a:solidFill>
              <a:ln w="12700">
                <a:solidFill>
                  <a:schemeClr val="tx1">
                    <a:lumMod val="50000"/>
                    <a:lumOff val="50000"/>
                  </a:schemeClr>
                </a:solid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42359" name="TextBox 13"/>
              <p:cNvSpPr txBox="1">
                <a:spLocks noChangeArrowheads="1"/>
              </p:cNvSpPr>
              <p:nvPr/>
            </p:nvSpPr>
            <p:spPr bwMode="auto">
              <a:xfrm>
                <a:off x="4992066" y="4736068"/>
                <a:ext cx="312906" cy="369332"/>
              </a:xfrm>
              <a:prstGeom prst="rect">
                <a:avLst/>
              </a:prstGeom>
              <a:noFill/>
              <a:ln w="9525">
                <a:noFill/>
                <a:miter lim="800000"/>
                <a:headEnd/>
                <a:tailEnd/>
              </a:ln>
            </p:spPr>
            <p:txBody>
              <a:bodyPr wrap="none">
                <a:spAutoFit/>
              </a:bodyPr>
              <a:lstStyle/>
              <a:p>
                <a:r>
                  <a:rPr lang="en-US"/>
                  <a:t>3</a:t>
                </a:r>
              </a:p>
            </p:txBody>
          </p:sp>
        </p:grpSp>
        <p:sp>
          <p:nvSpPr>
            <p:cNvPr id="43" name="TextBox 42"/>
            <p:cNvSpPr txBox="1"/>
            <p:nvPr/>
          </p:nvSpPr>
          <p:spPr>
            <a:xfrm>
              <a:off x="6611578" y="3270913"/>
              <a:ext cx="1523702" cy="368438"/>
            </a:xfrm>
            <a:prstGeom prst="rect">
              <a:avLst/>
            </a:prstGeom>
            <a:noFill/>
          </p:spPr>
          <p:txBody>
            <a:bodyPr>
              <a:spAutoFit/>
            </a:bodyPr>
            <a:lstStyle/>
            <a:p>
              <a:pPr>
                <a:defRPr/>
              </a:pPr>
              <a:r>
                <a:rPr lang="en-US" b="1" dirty="0">
                  <a:solidFill>
                    <a:schemeClr val="tx2">
                      <a:lumMod val="60000"/>
                      <a:lumOff val="40000"/>
                    </a:schemeClr>
                  </a:solidFill>
                  <a:latin typeface="Arial" pitchFamily="34" charset="0"/>
                </a:rPr>
                <a:t>Summarize</a:t>
              </a:r>
            </a:p>
          </p:txBody>
        </p:sp>
      </p:grpSp>
      <p:cxnSp>
        <p:nvCxnSpPr>
          <p:cNvPr id="21" name="Straight Arrow Connector 20"/>
          <p:cNvCxnSpPr/>
          <p:nvPr/>
        </p:nvCxnSpPr>
        <p:spPr>
          <a:xfrm rot="5400000">
            <a:off x="2794000" y="5273675"/>
            <a:ext cx="593725" cy="3175"/>
          </a:xfrm>
          <a:prstGeom prst="straightConnector1">
            <a:avLst/>
          </a:prstGeom>
          <a:ln w="28575">
            <a:solidFill>
              <a:srgbClr val="C00000"/>
            </a:solidFill>
            <a:tailEnd type="non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V="1">
            <a:off x="2368550" y="4976813"/>
            <a:ext cx="1462088" cy="1587"/>
          </a:xfrm>
          <a:prstGeom prst="straightConnector1">
            <a:avLst/>
          </a:prstGeom>
          <a:ln w="28575">
            <a:solidFill>
              <a:srgbClr val="C00000"/>
            </a:solidFill>
            <a:tailEnd type="non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rot="5400000">
            <a:off x="7196138" y="5289550"/>
            <a:ext cx="593725" cy="3175"/>
          </a:xfrm>
          <a:prstGeom prst="straightConnector1">
            <a:avLst/>
          </a:prstGeom>
          <a:ln w="28575">
            <a:solidFill>
              <a:srgbClr val="C00000"/>
            </a:solidFill>
            <a:tailEnd type="non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V="1">
            <a:off x="6756400" y="4976813"/>
            <a:ext cx="1462088" cy="1587"/>
          </a:xfrm>
          <a:prstGeom prst="straightConnector1">
            <a:avLst/>
          </a:prstGeom>
          <a:ln w="28575">
            <a:solidFill>
              <a:srgbClr val="C00000"/>
            </a:solidFill>
            <a:tailEnd type="none"/>
          </a:ln>
        </p:spPr>
        <p:style>
          <a:lnRef idx="1">
            <a:schemeClr val="accent1"/>
          </a:lnRef>
          <a:fillRef idx="0">
            <a:schemeClr val="accent1"/>
          </a:fillRef>
          <a:effectRef idx="0">
            <a:schemeClr val="accent1"/>
          </a:effectRef>
          <a:fontRef idx="minor">
            <a:schemeClr val="tx1"/>
          </a:fontRef>
        </p:style>
      </p:cxnSp>
      <p:grpSp>
        <p:nvGrpSpPr>
          <p:cNvPr id="142347" name="Group 24"/>
          <p:cNvGrpSpPr>
            <a:grpSpLocks/>
          </p:cNvGrpSpPr>
          <p:nvPr/>
        </p:nvGrpSpPr>
        <p:grpSpPr bwMode="auto">
          <a:xfrm>
            <a:off x="1712913" y="2424113"/>
            <a:ext cx="6965950" cy="654050"/>
            <a:chOff x="5660571" y="3425371"/>
            <a:chExt cx="6966858" cy="653588"/>
          </a:xfrm>
        </p:grpSpPr>
        <p:sp>
          <p:nvSpPr>
            <p:cNvPr id="27" name="TextBox 26"/>
            <p:cNvSpPr txBox="1"/>
            <p:nvPr/>
          </p:nvSpPr>
          <p:spPr>
            <a:xfrm>
              <a:off x="5660571" y="3425371"/>
              <a:ext cx="6966858" cy="645656"/>
            </a:xfrm>
            <a:prstGeom prst="rect">
              <a:avLst/>
            </a:prstGeom>
            <a:solidFill>
              <a:schemeClr val="accent2">
                <a:lumMod val="20000"/>
                <a:lumOff val="80000"/>
              </a:schemeClr>
            </a:solidFill>
          </p:spPr>
          <p:txBody>
            <a:bodyPr>
              <a:spAutoFit/>
            </a:bodyPr>
            <a:lstStyle/>
            <a:p>
              <a:pPr>
                <a:defRPr/>
              </a:pPr>
              <a:endParaRPr lang="en-US" dirty="0"/>
            </a:p>
            <a:p>
              <a:pPr>
                <a:defRPr/>
              </a:pPr>
              <a:endParaRPr lang="en-US" dirty="0"/>
            </a:p>
          </p:txBody>
        </p:sp>
        <p:grpSp>
          <p:nvGrpSpPr>
            <p:cNvPr id="142349" name="Group 73"/>
            <p:cNvGrpSpPr>
              <a:grpSpLocks/>
            </p:cNvGrpSpPr>
            <p:nvPr/>
          </p:nvGrpSpPr>
          <p:grpSpPr bwMode="auto">
            <a:xfrm>
              <a:off x="5675086" y="3425371"/>
              <a:ext cx="6937828" cy="653588"/>
              <a:chOff x="5675086" y="2554514"/>
              <a:chExt cx="6937828" cy="653588"/>
            </a:xfrm>
          </p:grpSpPr>
          <p:sp>
            <p:nvSpPr>
              <p:cNvPr id="142350" name="TextBox 30"/>
              <p:cNvSpPr txBox="1">
                <a:spLocks noChangeArrowheads="1"/>
              </p:cNvSpPr>
              <p:nvPr/>
            </p:nvSpPr>
            <p:spPr bwMode="auto">
              <a:xfrm>
                <a:off x="5675086" y="2554514"/>
                <a:ext cx="522514" cy="646331"/>
              </a:xfrm>
              <a:prstGeom prst="rect">
                <a:avLst/>
              </a:prstGeom>
              <a:noFill/>
              <a:ln w="9525">
                <a:noFill/>
                <a:miter lim="800000"/>
                <a:headEnd/>
                <a:tailEnd/>
              </a:ln>
            </p:spPr>
            <p:txBody>
              <a:bodyPr>
                <a:spAutoFit/>
              </a:bodyPr>
              <a:lstStyle/>
              <a:p>
                <a:r>
                  <a:rPr lang="en-US"/>
                  <a:t>(a)</a:t>
                </a:r>
              </a:p>
              <a:p>
                <a:endParaRPr lang="en-US"/>
              </a:p>
            </p:txBody>
          </p:sp>
          <p:sp>
            <p:nvSpPr>
              <p:cNvPr id="142351" name="TextBox 31"/>
              <p:cNvSpPr txBox="1">
                <a:spLocks noChangeArrowheads="1"/>
              </p:cNvSpPr>
              <p:nvPr/>
            </p:nvSpPr>
            <p:spPr bwMode="auto">
              <a:xfrm>
                <a:off x="6168571" y="2554514"/>
                <a:ext cx="3933371" cy="646331"/>
              </a:xfrm>
              <a:prstGeom prst="rect">
                <a:avLst/>
              </a:prstGeom>
              <a:noFill/>
              <a:ln w="9525">
                <a:noFill/>
                <a:miter lim="800000"/>
                <a:headEnd/>
                <a:tailEnd/>
              </a:ln>
            </p:spPr>
            <p:txBody>
              <a:bodyPr>
                <a:spAutoFit/>
              </a:bodyPr>
              <a:lstStyle/>
              <a:p>
                <a:r>
                  <a:rPr lang="en-US"/>
                  <a:t>dr    Cash  (+A)</a:t>
                </a:r>
              </a:p>
              <a:p>
                <a:r>
                  <a:rPr lang="en-US"/>
                  <a:t>         cr    Contributed Capital  (+SE)</a:t>
                </a:r>
              </a:p>
            </p:txBody>
          </p:sp>
          <p:sp>
            <p:nvSpPr>
              <p:cNvPr id="142352" name="TextBox 32"/>
              <p:cNvSpPr txBox="1">
                <a:spLocks noChangeArrowheads="1"/>
              </p:cNvSpPr>
              <p:nvPr/>
            </p:nvSpPr>
            <p:spPr bwMode="auto">
              <a:xfrm>
                <a:off x="11524343" y="2554514"/>
                <a:ext cx="1088571" cy="646331"/>
              </a:xfrm>
              <a:prstGeom prst="rect">
                <a:avLst/>
              </a:prstGeom>
              <a:noFill/>
              <a:ln w="9525">
                <a:noFill/>
                <a:miter lim="800000"/>
                <a:headEnd/>
                <a:tailEnd/>
              </a:ln>
            </p:spPr>
            <p:txBody>
              <a:bodyPr>
                <a:spAutoFit/>
              </a:bodyPr>
              <a:lstStyle/>
              <a:p>
                <a:pPr algn="r"/>
                <a:endParaRPr lang="en-US"/>
              </a:p>
              <a:p>
                <a:pPr algn="r"/>
                <a:r>
                  <a:rPr lang="en-US"/>
                  <a:t>50,000</a:t>
                </a:r>
              </a:p>
            </p:txBody>
          </p:sp>
          <p:sp>
            <p:nvSpPr>
              <p:cNvPr id="142353" name="TextBox 33"/>
              <p:cNvSpPr txBox="1">
                <a:spLocks noChangeArrowheads="1"/>
              </p:cNvSpPr>
              <p:nvPr/>
            </p:nvSpPr>
            <p:spPr bwMode="auto">
              <a:xfrm>
                <a:off x="10268856" y="2561771"/>
                <a:ext cx="1088571" cy="646331"/>
              </a:xfrm>
              <a:prstGeom prst="rect">
                <a:avLst/>
              </a:prstGeom>
              <a:noFill/>
              <a:ln w="9525">
                <a:noFill/>
                <a:miter lim="800000"/>
                <a:headEnd/>
                <a:tailEnd/>
              </a:ln>
            </p:spPr>
            <p:txBody>
              <a:bodyPr>
                <a:spAutoFit/>
              </a:bodyPr>
              <a:lstStyle/>
              <a:p>
                <a:pPr algn="r"/>
                <a:r>
                  <a:rPr lang="en-US"/>
                  <a:t>50,000</a:t>
                </a:r>
              </a:p>
              <a:p>
                <a:pPr algn="r"/>
                <a:endParaRPr lang="en-US"/>
              </a:p>
            </p:txBody>
          </p:sp>
        </p:grpSp>
      </p:gr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up)">
                                      <p:cBhvr>
                                        <p:cTn id="7" dur="500"/>
                                        <p:tgtEl>
                                          <p:spTgt spid="26"/>
                                        </p:tgtEl>
                                      </p:cBhvr>
                                    </p:animEffect>
                                  </p:childTnLst>
                                </p:cTn>
                              </p:par>
                            </p:childTnLst>
                          </p:cTn>
                        </p:par>
                        <p:par>
                          <p:cTn id="8" fill="hold" nodeType="afterGroup">
                            <p:stCondLst>
                              <p:cond delay="500"/>
                            </p:stCondLst>
                            <p:childTnLst>
                              <p:par>
                                <p:cTn id="9" presetID="22" presetClass="entr" presetSubtype="1" fill="hold"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wipe(up)">
                                      <p:cBhvr>
                                        <p:cTn id="11" dur="500"/>
                                        <p:tgtEl>
                                          <p:spTgt spid="21"/>
                                        </p:tgtEl>
                                      </p:cBhvr>
                                    </p:animEffect>
                                  </p:childTnLst>
                                </p:cTn>
                              </p:par>
                            </p:childTnLst>
                          </p:cTn>
                        </p:par>
                        <p:par>
                          <p:cTn id="12" fill="hold" nodeType="afterGroup">
                            <p:stCondLst>
                              <p:cond delay="1000"/>
                            </p:stCondLst>
                            <p:childTnLst>
                              <p:par>
                                <p:cTn id="13" presetID="22" presetClass="entr" presetSubtype="1" fill="hold" nodeType="afterEffect">
                                  <p:stCondLst>
                                    <p:cond delay="0"/>
                                  </p:stCondLst>
                                  <p:childTnLst>
                                    <p:set>
                                      <p:cBhvr>
                                        <p:cTn id="14" dur="1" fill="hold">
                                          <p:stCondLst>
                                            <p:cond delay="0"/>
                                          </p:stCondLst>
                                        </p:cTn>
                                        <p:tgtEl>
                                          <p:spTgt spid="30"/>
                                        </p:tgtEl>
                                        <p:attrNameLst>
                                          <p:attrName>style.visibility</p:attrName>
                                        </p:attrNameLst>
                                      </p:cBhvr>
                                      <p:to>
                                        <p:strVal val="visible"/>
                                      </p:to>
                                    </p:set>
                                    <p:animEffect transition="in" filter="wipe(up)">
                                      <p:cBhvr>
                                        <p:cTn id="15" dur="500"/>
                                        <p:tgtEl>
                                          <p:spTgt spid="30"/>
                                        </p:tgtEl>
                                      </p:cBhvr>
                                    </p:animEffect>
                                  </p:childTnLst>
                                </p:cTn>
                              </p:par>
                            </p:childTnLst>
                          </p:cTn>
                        </p:par>
                        <p:par>
                          <p:cTn id="16" fill="hold" nodeType="afterGroup">
                            <p:stCondLst>
                              <p:cond delay="1500"/>
                            </p:stCondLst>
                            <p:childTnLst>
                              <p:par>
                                <p:cTn id="17" presetID="22" presetClass="entr" presetSubtype="1" fill="hold" nodeType="afterEffect">
                                  <p:stCondLst>
                                    <p:cond delay="0"/>
                                  </p:stCondLst>
                                  <p:childTnLst>
                                    <p:set>
                                      <p:cBhvr>
                                        <p:cTn id="18" dur="1" fill="hold">
                                          <p:stCondLst>
                                            <p:cond delay="0"/>
                                          </p:stCondLst>
                                        </p:cTn>
                                        <p:tgtEl>
                                          <p:spTgt spid="29"/>
                                        </p:tgtEl>
                                        <p:attrNameLst>
                                          <p:attrName>style.visibility</p:attrName>
                                        </p:attrNameLst>
                                      </p:cBhvr>
                                      <p:to>
                                        <p:strVal val="visible"/>
                                      </p:to>
                                    </p:set>
                                    <p:animEffect transition="in" filter="wipe(up)">
                                      <p:cBhvr>
                                        <p:cTn id="19"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5" name="Title 1"/>
          <p:cNvSpPr>
            <a:spLocks noGrp="1"/>
          </p:cNvSpPr>
          <p:nvPr>
            <p:ph type="title"/>
          </p:nvPr>
        </p:nvSpPr>
        <p:spPr/>
        <p:txBody>
          <a:bodyPr/>
          <a:lstStyle/>
          <a:p>
            <a:r>
              <a:rPr lang="en-US" sz="4000" smtClean="0"/>
              <a:t>Pizza Aroma’s Accounting Records</a:t>
            </a:r>
          </a:p>
        </p:txBody>
      </p:sp>
      <p:sp>
        <p:nvSpPr>
          <p:cNvPr id="144386" name="Text Box 3"/>
          <p:cNvSpPr txBox="1">
            <a:spLocks noChangeArrowheads="1"/>
          </p:cNvSpPr>
          <p:nvPr/>
        </p:nvSpPr>
        <p:spPr bwMode="auto">
          <a:xfrm>
            <a:off x="2286000" y="1106488"/>
            <a:ext cx="4495800" cy="461962"/>
          </a:xfrm>
          <a:prstGeom prst="rect">
            <a:avLst/>
          </a:prstGeom>
          <a:solidFill>
            <a:srgbClr val="C00000"/>
          </a:solidFill>
          <a:ln w="9525">
            <a:solidFill>
              <a:schemeClr val="tx1"/>
            </a:solidFill>
            <a:miter lim="800000"/>
            <a:headEnd/>
            <a:tailEnd/>
          </a:ln>
        </p:spPr>
        <p:txBody>
          <a:bodyPr>
            <a:spAutoFit/>
          </a:bodyPr>
          <a:lstStyle/>
          <a:p>
            <a:pPr algn="ctr">
              <a:spcBef>
                <a:spcPct val="50000"/>
              </a:spcBef>
            </a:pPr>
            <a:r>
              <a:rPr lang="en-US" sz="2400" b="1">
                <a:solidFill>
                  <a:schemeClr val="bg1"/>
                </a:solidFill>
              </a:rPr>
              <a:t>(a) Issue Stock to Owners.</a:t>
            </a:r>
          </a:p>
        </p:txBody>
      </p:sp>
      <p:sp>
        <p:nvSpPr>
          <p:cNvPr id="144387" name="TextBox 8"/>
          <p:cNvSpPr txBox="1">
            <a:spLocks noChangeArrowheads="1"/>
          </p:cNvSpPr>
          <p:nvPr/>
        </p:nvSpPr>
        <p:spPr bwMode="auto">
          <a:xfrm>
            <a:off x="257175" y="1639888"/>
            <a:ext cx="8610600" cy="923925"/>
          </a:xfrm>
          <a:prstGeom prst="rect">
            <a:avLst/>
          </a:prstGeom>
          <a:noFill/>
          <a:ln w="9525">
            <a:noFill/>
            <a:miter lim="800000"/>
            <a:headEnd/>
            <a:tailEnd/>
          </a:ln>
        </p:spPr>
        <p:txBody>
          <a:bodyPr>
            <a:spAutoFit/>
          </a:bodyPr>
          <a:lstStyle/>
          <a:p>
            <a:pPr algn="ctr"/>
            <a:r>
              <a:rPr lang="it-IT"/>
              <a:t>Mauricio Rosa incorporates Pizza Aroma Inc., on  </a:t>
            </a:r>
            <a:r>
              <a:rPr lang="en-US"/>
              <a:t>August 1. The company issues stock to Mauricio and his wife as evidence of their contribution of $50,000 cash, which is deposited in the company’s bank account.</a:t>
            </a:r>
          </a:p>
        </p:txBody>
      </p:sp>
      <p:grpSp>
        <p:nvGrpSpPr>
          <p:cNvPr id="44" name="Group 43"/>
          <p:cNvGrpSpPr>
            <a:grpSpLocks/>
          </p:cNvGrpSpPr>
          <p:nvPr/>
        </p:nvGrpSpPr>
        <p:grpSpPr bwMode="auto">
          <a:xfrm>
            <a:off x="623888" y="2611438"/>
            <a:ext cx="7766050" cy="1322387"/>
            <a:chOff x="623888" y="2611438"/>
            <a:chExt cx="7766050" cy="1322387"/>
          </a:xfrm>
        </p:grpSpPr>
        <p:grpSp>
          <p:nvGrpSpPr>
            <p:cNvPr id="144442" name="Group 21"/>
            <p:cNvGrpSpPr>
              <a:grpSpLocks/>
            </p:cNvGrpSpPr>
            <p:nvPr/>
          </p:nvGrpSpPr>
          <p:grpSpPr bwMode="auto">
            <a:xfrm>
              <a:off x="623888" y="2611438"/>
              <a:ext cx="7766050" cy="1322387"/>
              <a:chOff x="624114" y="2771779"/>
              <a:chExt cx="7547429" cy="1321250"/>
            </a:xfrm>
          </p:grpSpPr>
          <p:sp>
            <p:nvSpPr>
              <p:cNvPr id="21" name="Rounded Rectangle 20"/>
              <p:cNvSpPr/>
              <p:nvPr/>
            </p:nvSpPr>
            <p:spPr>
              <a:xfrm>
                <a:off x="624114" y="2844741"/>
                <a:ext cx="7547429" cy="1248288"/>
              </a:xfrm>
              <a:prstGeom prst="round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nvGrpSpPr>
              <p:cNvPr id="144458" name="Group 26"/>
              <p:cNvGrpSpPr>
                <a:grpSpLocks/>
              </p:cNvGrpSpPr>
              <p:nvPr/>
            </p:nvGrpSpPr>
            <p:grpSpPr bwMode="auto">
              <a:xfrm>
                <a:off x="649518" y="2771779"/>
                <a:ext cx="1905000" cy="381000"/>
                <a:chOff x="533400" y="3235975"/>
                <a:chExt cx="1905000" cy="381000"/>
              </a:xfrm>
            </p:grpSpPr>
            <p:grpSp>
              <p:nvGrpSpPr>
                <p:cNvPr id="144459" name="Group 16"/>
                <p:cNvGrpSpPr>
                  <a:grpSpLocks/>
                </p:cNvGrpSpPr>
                <p:nvPr/>
              </p:nvGrpSpPr>
              <p:grpSpPr bwMode="auto">
                <a:xfrm>
                  <a:off x="533400" y="3235975"/>
                  <a:ext cx="428172" cy="381000"/>
                  <a:chOff x="838200" y="3733800"/>
                  <a:chExt cx="428172" cy="381000"/>
                </a:xfrm>
              </p:grpSpPr>
              <p:sp>
                <p:nvSpPr>
                  <p:cNvPr id="8" name="Oval 7"/>
                  <p:cNvSpPr/>
                  <p:nvPr/>
                </p:nvSpPr>
                <p:spPr>
                  <a:xfrm>
                    <a:off x="838200" y="3733800"/>
                    <a:ext cx="381000" cy="381000"/>
                  </a:xfrm>
                  <a:prstGeom prst="ellipse">
                    <a:avLst/>
                  </a:prstGeom>
                  <a:solidFill>
                    <a:schemeClr val="accent6"/>
                  </a:solidFill>
                  <a:ln w="12700">
                    <a:solidFill>
                      <a:schemeClr val="tx1">
                        <a:lumMod val="50000"/>
                        <a:lumOff val="50000"/>
                      </a:schemeClr>
                    </a:solid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9" name="TextBox 8"/>
                  <p:cNvSpPr txBox="1"/>
                  <p:nvPr/>
                </p:nvSpPr>
                <p:spPr>
                  <a:xfrm>
                    <a:off x="885372" y="3733800"/>
                    <a:ext cx="381000" cy="369332"/>
                  </a:xfrm>
                  <a:prstGeom prst="rect">
                    <a:avLst/>
                  </a:prstGeom>
                  <a:noFill/>
                  <a:scene3d>
                    <a:camera prst="orthographicFront"/>
                    <a:lightRig rig="threePt" dir="t"/>
                  </a:scene3d>
                  <a:sp3d>
                    <a:bevelT prst="relaxedInset"/>
                  </a:sp3d>
                </p:spPr>
                <p:txBody>
                  <a:bodyPr>
                    <a:spAutoFit/>
                  </a:bodyPr>
                  <a:lstStyle/>
                  <a:p>
                    <a:pPr>
                      <a:defRPr/>
                    </a:pPr>
                    <a:r>
                      <a:rPr lang="en-US" dirty="0">
                        <a:latin typeface="Arial" pitchFamily="34" charset="0"/>
                      </a:rPr>
                      <a:t>1</a:t>
                    </a:r>
                  </a:p>
                </p:txBody>
              </p:sp>
            </p:grpSp>
            <p:sp>
              <p:nvSpPr>
                <p:cNvPr id="7" name="TextBox 6"/>
                <p:cNvSpPr txBox="1"/>
                <p:nvPr/>
              </p:nvSpPr>
              <p:spPr>
                <a:xfrm>
                  <a:off x="913754" y="3242320"/>
                  <a:ext cx="1524297" cy="367983"/>
                </a:xfrm>
                <a:prstGeom prst="rect">
                  <a:avLst/>
                </a:prstGeom>
                <a:noFill/>
              </p:spPr>
              <p:txBody>
                <a:bodyPr>
                  <a:spAutoFit/>
                </a:bodyPr>
                <a:lstStyle/>
                <a:p>
                  <a:pPr>
                    <a:defRPr/>
                  </a:pPr>
                  <a:r>
                    <a:rPr lang="en-US" b="1" dirty="0">
                      <a:solidFill>
                        <a:schemeClr val="accent6"/>
                      </a:solidFill>
                      <a:latin typeface="Arial" pitchFamily="34" charset="0"/>
                    </a:rPr>
                    <a:t>Analyze</a:t>
                  </a:r>
                </a:p>
              </p:txBody>
            </p:sp>
          </p:grpSp>
        </p:grpSp>
        <p:grpSp>
          <p:nvGrpSpPr>
            <p:cNvPr id="144443" name="Group 29"/>
            <p:cNvGrpSpPr>
              <a:grpSpLocks/>
            </p:cNvGrpSpPr>
            <p:nvPr/>
          </p:nvGrpSpPr>
          <p:grpSpPr bwMode="auto">
            <a:xfrm>
              <a:off x="1132114" y="2972512"/>
              <a:ext cx="6908803" cy="834496"/>
              <a:chOff x="-6385277" y="-369332"/>
              <a:chExt cx="6908803" cy="834496"/>
            </a:xfrm>
          </p:grpSpPr>
          <p:grpSp>
            <p:nvGrpSpPr>
              <p:cNvPr id="144444" name="Group 16"/>
              <p:cNvGrpSpPr>
                <a:grpSpLocks/>
              </p:cNvGrpSpPr>
              <p:nvPr/>
            </p:nvGrpSpPr>
            <p:grpSpPr bwMode="auto">
              <a:xfrm>
                <a:off x="-6385277" y="-369332"/>
                <a:ext cx="6908801" cy="310695"/>
                <a:chOff x="-6385277" y="-369332"/>
                <a:chExt cx="6908801" cy="310695"/>
              </a:xfrm>
            </p:grpSpPr>
            <p:grpSp>
              <p:nvGrpSpPr>
                <p:cNvPr id="144450" name="Group 14"/>
                <p:cNvGrpSpPr>
                  <a:grpSpLocks/>
                </p:cNvGrpSpPr>
                <p:nvPr/>
              </p:nvGrpSpPr>
              <p:grpSpPr bwMode="auto">
                <a:xfrm>
                  <a:off x="-6385277" y="-369332"/>
                  <a:ext cx="6908801" cy="310695"/>
                  <a:chOff x="-6385277" y="-369332"/>
                  <a:chExt cx="6908801" cy="310695"/>
                </a:xfrm>
              </p:grpSpPr>
              <p:grpSp>
                <p:nvGrpSpPr>
                  <p:cNvPr id="144452" name="Group 13"/>
                  <p:cNvGrpSpPr>
                    <a:grpSpLocks/>
                  </p:cNvGrpSpPr>
                  <p:nvPr/>
                </p:nvGrpSpPr>
                <p:grpSpPr bwMode="auto">
                  <a:xfrm>
                    <a:off x="-6385277" y="-369332"/>
                    <a:ext cx="6908801" cy="310695"/>
                    <a:chOff x="-5966177" y="3333750"/>
                    <a:chExt cx="6908801" cy="310695"/>
                  </a:xfrm>
                </p:grpSpPr>
                <p:sp>
                  <p:nvSpPr>
                    <p:cNvPr id="144454" name="TextBox 40"/>
                    <p:cNvSpPr txBox="1">
                      <a:spLocks noChangeArrowheads="1"/>
                    </p:cNvSpPr>
                    <p:nvPr/>
                  </p:nvSpPr>
                  <p:spPr bwMode="auto">
                    <a:xfrm>
                      <a:off x="-5966177" y="3336668"/>
                      <a:ext cx="6908801" cy="307777"/>
                    </a:xfrm>
                    <a:prstGeom prst="rect">
                      <a:avLst/>
                    </a:prstGeom>
                    <a:solidFill>
                      <a:schemeClr val="bg1"/>
                    </a:solidFill>
                    <a:ln w="19050">
                      <a:solidFill>
                        <a:schemeClr val="tx1"/>
                      </a:solidFill>
                      <a:miter lim="800000"/>
                      <a:headEnd/>
                      <a:tailEnd/>
                    </a:ln>
                  </p:spPr>
                  <p:txBody>
                    <a:bodyPr>
                      <a:spAutoFit/>
                    </a:bodyPr>
                    <a:lstStyle/>
                    <a:p>
                      <a:pPr algn="ctr"/>
                      <a:r>
                        <a:rPr lang="en-US" sz="1400" b="1"/>
                        <a:t>Liabilities</a:t>
                      </a:r>
                    </a:p>
                  </p:txBody>
                </p:sp>
                <p:sp>
                  <p:nvSpPr>
                    <p:cNvPr id="144455" name="TextBox 41"/>
                    <p:cNvSpPr txBox="1">
                      <a:spLocks noChangeArrowheads="1"/>
                    </p:cNvSpPr>
                    <p:nvPr/>
                  </p:nvSpPr>
                  <p:spPr bwMode="auto">
                    <a:xfrm>
                      <a:off x="-5966176" y="3336668"/>
                      <a:ext cx="2046514" cy="304859"/>
                    </a:xfrm>
                    <a:prstGeom prst="rect">
                      <a:avLst/>
                    </a:prstGeom>
                    <a:solidFill>
                      <a:schemeClr val="bg1"/>
                    </a:solidFill>
                    <a:ln w="19050">
                      <a:solidFill>
                        <a:schemeClr val="tx1"/>
                      </a:solidFill>
                      <a:miter lim="800000"/>
                      <a:headEnd/>
                      <a:tailEnd/>
                    </a:ln>
                  </p:spPr>
                  <p:txBody>
                    <a:bodyPr>
                      <a:spAutoFit/>
                    </a:bodyPr>
                    <a:lstStyle/>
                    <a:p>
                      <a:pPr algn="ctr"/>
                      <a:r>
                        <a:rPr lang="en-US" sz="1400" b="1"/>
                        <a:t>Assets</a:t>
                      </a:r>
                    </a:p>
                  </p:txBody>
                </p:sp>
                <p:sp>
                  <p:nvSpPr>
                    <p:cNvPr id="144456" name="TextBox 8"/>
                    <p:cNvSpPr txBox="1">
                      <a:spLocks noChangeArrowheads="1"/>
                    </p:cNvSpPr>
                    <p:nvPr/>
                  </p:nvSpPr>
                  <p:spPr bwMode="auto">
                    <a:xfrm>
                      <a:off x="-3923394" y="3333750"/>
                      <a:ext cx="342900" cy="307777"/>
                    </a:xfrm>
                    <a:prstGeom prst="rect">
                      <a:avLst/>
                    </a:prstGeom>
                    <a:solidFill>
                      <a:schemeClr val="bg1"/>
                    </a:solidFill>
                    <a:ln w="19050">
                      <a:solidFill>
                        <a:schemeClr val="tx1"/>
                      </a:solidFill>
                      <a:miter lim="800000"/>
                      <a:headEnd/>
                      <a:tailEnd/>
                    </a:ln>
                  </p:spPr>
                  <p:txBody>
                    <a:bodyPr>
                      <a:spAutoFit/>
                    </a:bodyPr>
                    <a:lstStyle/>
                    <a:p>
                      <a:pPr algn="ctr"/>
                      <a:r>
                        <a:rPr lang="en-US" sz="1400" b="1"/>
                        <a:t>=</a:t>
                      </a:r>
                    </a:p>
                  </p:txBody>
                </p:sp>
              </p:grpSp>
              <p:sp>
                <p:nvSpPr>
                  <p:cNvPr id="144453" name="TextBox 39"/>
                  <p:cNvSpPr txBox="1">
                    <a:spLocks noChangeArrowheads="1"/>
                  </p:cNvSpPr>
                  <p:nvPr/>
                </p:nvSpPr>
                <p:spPr bwMode="auto">
                  <a:xfrm>
                    <a:off x="-1682648" y="-366414"/>
                    <a:ext cx="2206171" cy="307777"/>
                  </a:xfrm>
                  <a:prstGeom prst="rect">
                    <a:avLst/>
                  </a:prstGeom>
                  <a:solidFill>
                    <a:schemeClr val="bg1"/>
                  </a:solidFill>
                  <a:ln w="19050">
                    <a:solidFill>
                      <a:schemeClr val="tx1"/>
                    </a:solidFill>
                    <a:miter lim="800000"/>
                    <a:headEnd/>
                    <a:tailEnd/>
                  </a:ln>
                </p:spPr>
                <p:txBody>
                  <a:bodyPr>
                    <a:spAutoFit/>
                  </a:bodyPr>
                  <a:lstStyle/>
                  <a:p>
                    <a:pPr algn="ctr"/>
                    <a:r>
                      <a:rPr lang="en-US" sz="1400" b="1"/>
                      <a:t>Stockholders’ Equity</a:t>
                    </a:r>
                  </a:p>
                </p:txBody>
              </p:sp>
            </p:grpSp>
            <p:sp>
              <p:nvSpPr>
                <p:cNvPr id="144451" name="TextBox 37"/>
                <p:cNvSpPr txBox="1">
                  <a:spLocks noChangeArrowheads="1"/>
                </p:cNvSpPr>
                <p:nvPr/>
              </p:nvSpPr>
              <p:spPr bwMode="auto">
                <a:xfrm>
                  <a:off x="-2000250" y="-369331"/>
                  <a:ext cx="323850" cy="307777"/>
                </a:xfrm>
                <a:prstGeom prst="rect">
                  <a:avLst/>
                </a:prstGeom>
                <a:solidFill>
                  <a:schemeClr val="bg1"/>
                </a:solidFill>
                <a:ln w="19050">
                  <a:solidFill>
                    <a:schemeClr val="tx1"/>
                  </a:solidFill>
                  <a:miter lim="800000"/>
                  <a:headEnd/>
                  <a:tailEnd/>
                </a:ln>
              </p:spPr>
              <p:txBody>
                <a:bodyPr>
                  <a:spAutoFit/>
                </a:bodyPr>
                <a:lstStyle/>
                <a:p>
                  <a:pPr algn="ctr"/>
                  <a:r>
                    <a:rPr lang="en-US" sz="1400" b="1"/>
                    <a:t>+</a:t>
                  </a:r>
                </a:p>
              </p:txBody>
            </p:sp>
          </p:grpSp>
          <p:grpSp>
            <p:nvGrpSpPr>
              <p:cNvPr id="144445" name="Group 22"/>
              <p:cNvGrpSpPr>
                <a:grpSpLocks/>
              </p:cNvGrpSpPr>
              <p:nvPr/>
            </p:nvGrpSpPr>
            <p:grpSpPr bwMode="auto">
              <a:xfrm>
                <a:off x="-6379936" y="-58058"/>
                <a:ext cx="6903462" cy="523222"/>
                <a:chOff x="-6379936" y="-58058"/>
                <a:chExt cx="6903462" cy="523222"/>
              </a:xfrm>
            </p:grpSpPr>
            <p:sp>
              <p:nvSpPr>
                <p:cNvPr id="144446" name="TextBox 32"/>
                <p:cNvSpPr txBox="1">
                  <a:spLocks noChangeArrowheads="1"/>
                </p:cNvSpPr>
                <p:nvPr/>
              </p:nvSpPr>
              <p:spPr bwMode="auto">
                <a:xfrm>
                  <a:off x="-6379935" y="-58057"/>
                  <a:ext cx="6903460" cy="523220"/>
                </a:xfrm>
                <a:prstGeom prst="rect">
                  <a:avLst/>
                </a:prstGeom>
                <a:noFill/>
                <a:ln w="19050">
                  <a:solidFill>
                    <a:schemeClr val="tx1"/>
                  </a:solidFill>
                  <a:miter lim="800000"/>
                  <a:headEnd/>
                  <a:tailEnd/>
                </a:ln>
              </p:spPr>
              <p:txBody>
                <a:bodyPr>
                  <a:spAutoFit/>
                </a:bodyPr>
                <a:lstStyle/>
                <a:p>
                  <a:endParaRPr lang="en-US" sz="1400"/>
                </a:p>
                <a:p>
                  <a:endParaRPr lang="en-US" sz="1400"/>
                </a:p>
              </p:txBody>
            </p:sp>
            <p:sp>
              <p:nvSpPr>
                <p:cNvPr id="144447" name="TextBox 33"/>
                <p:cNvSpPr txBox="1">
                  <a:spLocks noChangeArrowheads="1"/>
                </p:cNvSpPr>
                <p:nvPr/>
              </p:nvSpPr>
              <p:spPr bwMode="auto">
                <a:xfrm>
                  <a:off x="-6379936" y="-58058"/>
                  <a:ext cx="2041176" cy="523220"/>
                </a:xfrm>
                <a:prstGeom prst="rect">
                  <a:avLst/>
                </a:prstGeom>
                <a:noFill/>
                <a:ln w="19050">
                  <a:solidFill>
                    <a:schemeClr val="tx1"/>
                  </a:solidFill>
                  <a:miter lim="800000"/>
                  <a:headEnd/>
                  <a:tailEnd/>
                </a:ln>
              </p:spPr>
              <p:txBody>
                <a:bodyPr>
                  <a:spAutoFit/>
                </a:bodyPr>
                <a:lstStyle/>
                <a:p>
                  <a:r>
                    <a:rPr lang="en-US" sz="1400"/>
                    <a:t>(a)  Cash   +$50,000</a:t>
                  </a:r>
                </a:p>
                <a:p>
                  <a:endParaRPr lang="en-US" sz="1400"/>
                </a:p>
              </p:txBody>
            </p:sp>
            <p:sp>
              <p:nvSpPr>
                <p:cNvPr id="144448" name="TextBox 34"/>
                <p:cNvSpPr txBox="1">
                  <a:spLocks noChangeArrowheads="1"/>
                </p:cNvSpPr>
                <p:nvPr/>
              </p:nvSpPr>
              <p:spPr bwMode="auto">
                <a:xfrm>
                  <a:off x="-3999592" y="-58056"/>
                  <a:ext cx="1997632" cy="523220"/>
                </a:xfrm>
                <a:prstGeom prst="rect">
                  <a:avLst/>
                </a:prstGeom>
                <a:noFill/>
                <a:ln w="19050">
                  <a:solidFill>
                    <a:schemeClr val="tx1"/>
                  </a:solidFill>
                  <a:miter lim="800000"/>
                  <a:headEnd/>
                  <a:tailEnd/>
                </a:ln>
              </p:spPr>
              <p:txBody>
                <a:bodyPr>
                  <a:spAutoFit/>
                </a:bodyPr>
                <a:lstStyle/>
                <a:p>
                  <a:endParaRPr lang="en-US" sz="1400"/>
                </a:p>
                <a:p>
                  <a:endParaRPr lang="en-US" sz="1400"/>
                </a:p>
              </p:txBody>
            </p:sp>
            <p:sp>
              <p:nvSpPr>
                <p:cNvPr id="144449" name="TextBox 35"/>
                <p:cNvSpPr txBox="1">
                  <a:spLocks noChangeArrowheads="1"/>
                </p:cNvSpPr>
                <p:nvPr/>
              </p:nvSpPr>
              <p:spPr bwMode="auto">
                <a:xfrm>
                  <a:off x="-1676399" y="-58058"/>
                  <a:ext cx="2199925" cy="523220"/>
                </a:xfrm>
                <a:prstGeom prst="rect">
                  <a:avLst/>
                </a:prstGeom>
                <a:noFill/>
                <a:ln w="19050">
                  <a:solidFill>
                    <a:schemeClr val="tx1"/>
                  </a:solidFill>
                  <a:miter lim="800000"/>
                  <a:headEnd/>
                  <a:tailEnd/>
                </a:ln>
              </p:spPr>
              <p:txBody>
                <a:bodyPr>
                  <a:spAutoFit/>
                </a:bodyPr>
                <a:lstStyle/>
                <a:p>
                  <a:r>
                    <a:rPr lang="en-US" sz="1400"/>
                    <a:t>Contributed</a:t>
                  </a:r>
                </a:p>
                <a:p>
                  <a:r>
                    <a:rPr lang="en-US" sz="1400"/>
                    <a:t>Capital   +$50,000</a:t>
                  </a:r>
                </a:p>
              </p:txBody>
            </p:sp>
          </p:grpSp>
        </p:grpSp>
      </p:grpSp>
      <p:grpSp>
        <p:nvGrpSpPr>
          <p:cNvPr id="52" name="Group 51"/>
          <p:cNvGrpSpPr>
            <a:grpSpLocks/>
          </p:cNvGrpSpPr>
          <p:nvPr/>
        </p:nvGrpSpPr>
        <p:grpSpPr bwMode="auto">
          <a:xfrm>
            <a:off x="652463" y="4016375"/>
            <a:ext cx="7721600" cy="1223963"/>
            <a:chOff x="652463" y="4016375"/>
            <a:chExt cx="7721600" cy="1223963"/>
          </a:xfrm>
        </p:grpSpPr>
        <p:grpSp>
          <p:nvGrpSpPr>
            <p:cNvPr id="144424" name="Group 24"/>
            <p:cNvGrpSpPr>
              <a:grpSpLocks/>
            </p:cNvGrpSpPr>
            <p:nvPr/>
          </p:nvGrpSpPr>
          <p:grpSpPr bwMode="auto">
            <a:xfrm>
              <a:off x="652463" y="4016375"/>
              <a:ext cx="7721600" cy="1223963"/>
              <a:chOff x="711199" y="4336108"/>
              <a:chExt cx="7532915" cy="1222863"/>
            </a:xfrm>
          </p:grpSpPr>
          <p:sp>
            <p:nvSpPr>
              <p:cNvPr id="24" name="Rounded Rectangle 23"/>
              <p:cNvSpPr/>
              <p:nvPr/>
            </p:nvSpPr>
            <p:spPr>
              <a:xfrm>
                <a:off x="740624" y="4412240"/>
                <a:ext cx="7503490" cy="1146731"/>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nvGrpSpPr>
              <p:cNvPr id="144433" name="Group 25"/>
              <p:cNvGrpSpPr>
                <a:grpSpLocks/>
              </p:cNvGrpSpPr>
              <p:nvPr/>
            </p:nvGrpSpPr>
            <p:grpSpPr bwMode="auto">
              <a:xfrm>
                <a:off x="711199" y="4336108"/>
                <a:ext cx="1905000" cy="387350"/>
                <a:chOff x="3505200" y="3232737"/>
                <a:chExt cx="1905000" cy="387476"/>
              </a:xfrm>
            </p:grpSpPr>
            <p:grpSp>
              <p:nvGrpSpPr>
                <p:cNvPr id="144434" name="Group 15"/>
                <p:cNvGrpSpPr>
                  <a:grpSpLocks/>
                </p:cNvGrpSpPr>
                <p:nvPr/>
              </p:nvGrpSpPr>
              <p:grpSpPr bwMode="auto">
                <a:xfrm>
                  <a:off x="3505200" y="3232737"/>
                  <a:ext cx="413658" cy="387476"/>
                  <a:chOff x="2133600" y="4870324"/>
                  <a:chExt cx="413658" cy="387476"/>
                </a:xfrm>
              </p:grpSpPr>
              <p:sp>
                <p:nvSpPr>
                  <p:cNvPr id="13" name="Oval 9"/>
                  <p:cNvSpPr/>
                  <p:nvPr/>
                </p:nvSpPr>
                <p:spPr>
                  <a:xfrm>
                    <a:off x="2133600" y="4876800"/>
                    <a:ext cx="381000" cy="381000"/>
                  </a:xfrm>
                  <a:prstGeom prst="ellipse">
                    <a:avLst/>
                  </a:prstGeom>
                  <a:solidFill>
                    <a:srgbClr val="00B050"/>
                  </a:solidFill>
                  <a:ln w="12700">
                    <a:solidFill>
                      <a:schemeClr val="tx1">
                        <a:lumMod val="50000"/>
                        <a:lumOff val="50000"/>
                      </a:schemeClr>
                    </a:solid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4" name="TextBox 13"/>
                  <p:cNvSpPr txBox="1"/>
                  <p:nvPr/>
                </p:nvSpPr>
                <p:spPr>
                  <a:xfrm>
                    <a:off x="2166258" y="4870324"/>
                    <a:ext cx="381000" cy="369332"/>
                  </a:xfrm>
                  <a:prstGeom prst="rect">
                    <a:avLst/>
                  </a:prstGeom>
                  <a:noFill/>
                  <a:scene3d>
                    <a:camera prst="orthographicFront"/>
                    <a:lightRig rig="threePt" dir="t"/>
                  </a:scene3d>
                  <a:sp3d>
                    <a:bevelT prst="relaxedInset"/>
                  </a:sp3d>
                </p:spPr>
                <p:txBody>
                  <a:bodyPr>
                    <a:spAutoFit/>
                  </a:bodyPr>
                  <a:lstStyle/>
                  <a:p>
                    <a:pPr>
                      <a:defRPr/>
                    </a:pPr>
                    <a:r>
                      <a:rPr lang="en-US" dirty="0">
                        <a:latin typeface="Arial" pitchFamily="34" charset="0"/>
                      </a:rPr>
                      <a:t>2</a:t>
                    </a:r>
                  </a:p>
                </p:txBody>
              </p:sp>
            </p:grpSp>
            <p:sp>
              <p:nvSpPr>
                <p:cNvPr id="144435" name="TextBox 19"/>
                <p:cNvSpPr txBox="1">
                  <a:spLocks noChangeArrowheads="1"/>
                </p:cNvSpPr>
                <p:nvPr/>
              </p:nvSpPr>
              <p:spPr bwMode="auto">
                <a:xfrm>
                  <a:off x="3886200" y="3241809"/>
                  <a:ext cx="1524000" cy="369332"/>
                </a:xfrm>
                <a:prstGeom prst="rect">
                  <a:avLst/>
                </a:prstGeom>
                <a:noFill/>
                <a:ln w="9525">
                  <a:noFill/>
                  <a:miter lim="800000"/>
                  <a:headEnd/>
                  <a:tailEnd/>
                </a:ln>
              </p:spPr>
              <p:txBody>
                <a:bodyPr>
                  <a:spAutoFit/>
                </a:bodyPr>
                <a:lstStyle/>
                <a:p>
                  <a:r>
                    <a:rPr lang="en-US" b="1">
                      <a:solidFill>
                        <a:srgbClr val="00B050"/>
                      </a:solidFill>
                    </a:rPr>
                    <a:t>Record</a:t>
                  </a:r>
                </a:p>
              </p:txBody>
            </p:sp>
          </p:grpSp>
        </p:grpSp>
        <p:grpSp>
          <p:nvGrpSpPr>
            <p:cNvPr id="144425" name="Group 44"/>
            <p:cNvGrpSpPr>
              <a:grpSpLocks/>
            </p:cNvGrpSpPr>
            <p:nvPr/>
          </p:nvGrpSpPr>
          <p:grpSpPr bwMode="auto">
            <a:xfrm>
              <a:off x="1132115" y="4397828"/>
              <a:ext cx="6966858" cy="653588"/>
              <a:chOff x="5660571" y="3425371"/>
              <a:chExt cx="6966858" cy="653588"/>
            </a:xfrm>
          </p:grpSpPr>
          <p:sp>
            <p:nvSpPr>
              <p:cNvPr id="46" name="TextBox 45"/>
              <p:cNvSpPr txBox="1"/>
              <p:nvPr/>
            </p:nvSpPr>
            <p:spPr>
              <a:xfrm>
                <a:off x="5660344" y="3424918"/>
                <a:ext cx="6967537" cy="646113"/>
              </a:xfrm>
              <a:prstGeom prst="rect">
                <a:avLst/>
              </a:prstGeom>
              <a:solidFill>
                <a:schemeClr val="accent2">
                  <a:lumMod val="20000"/>
                  <a:lumOff val="80000"/>
                </a:schemeClr>
              </a:solidFill>
            </p:spPr>
            <p:txBody>
              <a:bodyPr>
                <a:spAutoFit/>
              </a:bodyPr>
              <a:lstStyle/>
              <a:p>
                <a:pPr>
                  <a:defRPr/>
                </a:pPr>
                <a:endParaRPr lang="en-US" dirty="0"/>
              </a:p>
              <a:p>
                <a:pPr>
                  <a:defRPr/>
                </a:pPr>
                <a:endParaRPr lang="en-US" dirty="0"/>
              </a:p>
            </p:txBody>
          </p:sp>
          <p:grpSp>
            <p:nvGrpSpPr>
              <p:cNvPr id="144427" name="Group 73"/>
              <p:cNvGrpSpPr>
                <a:grpSpLocks/>
              </p:cNvGrpSpPr>
              <p:nvPr/>
            </p:nvGrpSpPr>
            <p:grpSpPr bwMode="auto">
              <a:xfrm>
                <a:off x="5675086" y="3425371"/>
                <a:ext cx="6937828" cy="653588"/>
                <a:chOff x="5675086" y="2554514"/>
                <a:chExt cx="6937828" cy="653588"/>
              </a:xfrm>
            </p:grpSpPr>
            <p:sp>
              <p:nvSpPr>
                <p:cNvPr id="144428" name="TextBox 47"/>
                <p:cNvSpPr txBox="1">
                  <a:spLocks noChangeArrowheads="1"/>
                </p:cNvSpPr>
                <p:nvPr/>
              </p:nvSpPr>
              <p:spPr bwMode="auto">
                <a:xfrm>
                  <a:off x="5675086" y="2554514"/>
                  <a:ext cx="522514" cy="646331"/>
                </a:xfrm>
                <a:prstGeom prst="rect">
                  <a:avLst/>
                </a:prstGeom>
                <a:noFill/>
                <a:ln w="9525">
                  <a:noFill/>
                  <a:miter lim="800000"/>
                  <a:headEnd/>
                  <a:tailEnd/>
                </a:ln>
              </p:spPr>
              <p:txBody>
                <a:bodyPr>
                  <a:spAutoFit/>
                </a:bodyPr>
                <a:lstStyle/>
                <a:p>
                  <a:r>
                    <a:rPr lang="en-US"/>
                    <a:t>(a)</a:t>
                  </a:r>
                </a:p>
                <a:p>
                  <a:endParaRPr lang="en-US"/>
                </a:p>
              </p:txBody>
            </p:sp>
            <p:sp>
              <p:nvSpPr>
                <p:cNvPr id="144429" name="TextBox 48"/>
                <p:cNvSpPr txBox="1">
                  <a:spLocks noChangeArrowheads="1"/>
                </p:cNvSpPr>
                <p:nvPr/>
              </p:nvSpPr>
              <p:spPr bwMode="auto">
                <a:xfrm>
                  <a:off x="6168571" y="2554514"/>
                  <a:ext cx="3933371" cy="646331"/>
                </a:xfrm>
                <a:prstGeom prst="rect">
                  <a:avLst/>
                </a:prstGeom>
                <a:noFill/>
                <a:ln w="9525">
                  <a:noFill/>
                  <a:miter lim="800000"/>
                  <a:headEnd/>
                  <a:tailEnd/>
                </a:ln>
              </p:spPr>
              <p:txBody>
                <a:bodyPr>
                  <a:spAutoFit/>
                </a:bodyPr>
                <a:lstStyle/>
                <a:p>
                  <a:r>
                    <a:rPr lang="en-US"/>
                    <a:t>dr    Cash  (+A)</a:t>
                  </a:r>
                </a:p>
                <a:p>
                  <a:r>
                    <a:rPr lang="en-US"/>
                    <a:t>         cr    Contributed Capital  (+SE)</a:t>
                  </a:r>
                </a:p>
              </p:txBody>
            </p:sp>
            <p:sp>
              <p:nvSpPr>
                <p:cNvPr id="144430" name="TextBox 49"/>
                <p:cNvSpPr txBox="1">
                  <a:spLocks noChangeArrowheads="1"/>
                </p:cNvSpPr>
                <p:nvPr/>
              </p:nvSpPr>
              <p:spPr bwMode="auto">
                <a:xfrm>
                  <a:off x="11524343" y="2554514"/>
                  <a:ext cx="1088571" cy="646331"/>
                </a:xfrm>
                <a:prstGeom prst="rect">
                  <a:avLst/>
                </a:prstGeom>
                <a:noFill/>
                <a:ln w="9525">
                  <a:noFill/>
                  <a:miter lim="800000"/>
                  <a:headEnd/>
                  <a:tailEnd/>
                </a:ln>
              </p:spPr>
              <p:txBody>
                <a:bodyPr>
                  <a:spAutoFit/>
                </a:bodyPr>
                <a:lstStyle/>
                <a:p>
                  <a:pPr algn="r"/>
                  <a:endParaRPr lang="en-US"/>
                </a:p>
                <a:p>
                  <a:pPr algn="r"/>
                  <a:r>
                    <a:rPr lang="en-US"/>
                    <a:t>50,000</a:t>
                  </a:r>
                </a:p>
              </p:txBody>
            </p:sp>
            <p:sp>
              <p:nvSpPr>
                <p:cNvPr id="144431" name="TextBox 50"/>
                <p:cNvSpPr txBox="1">
                  <a:spLocks noChangeArrowheads="1"/>
                </p:cNvSpPr>
                <p:nvPr/>
              </p:nvSpPr>
              <p:spPr bwMode="auto">
                <a:xfrm>
                  <a:off x="10268856" y="2561771"/>
                  <a:ext cx="1088571" cy="646331"/>
                </a:xfrm>
                <a:prstGeom prst="rect">
                  <a:avLst/>
                </a:prstGeom>
                <a:noFill/>
                <a:ln w="9525">
                  <a:noFill/>
                  <a:miter lim="800000"/>
                  <a:headEnd/>
                  <a:tailEnd/>
                </a:ln>
              </p:spPr>
              <p:txBody>
                <a:bodyPr>
                  <a:spAutoFit/>
                </a:bodyPr>
                <a:lstStyle/>
                <a:p>
                  <a:pPr algn="r"/>
                  <a:r>
                    <a:rPr lang="en-US"/>
                    <a:t>50,000</a:t>
                  </a:r>
                </a:p>
                <a:p>
                  <a:pPr algn="r"/>
                  <a:endParaRPr lang="en-US"/>
                </a:p>
              </p:txBody>
            </p:sp>
          </p:grpSp>
        </p:grpSp>
      </p:grpSp>
      <p:grpSp>
        <p:nvGrpSpPr>
          <p:cNvPr id="88" name="Group 87"/>
          <p:cNvGrpSpPr>
            <a:grpSpLocks/>
          </p:cNvGrpSpPr>
          <p:nvPr/>
        </p:nvGrpSpPr>
        <p:grpSpPr bwMode="auto">
          <a:xfrm>
            <a:off x="638175" y="5311775"/>
            <a:ext cx="7780338" cy="1219200"/>
            <a:chOff x="638175" y="5311774"/>
            <a:chExt cx="7780338" cy="1219200"/>
          </a:xfrm>
        </p:grpSpPr>
        <p:grpSp>
          <p:nvGrpSpPr>
            <p:cNvPr id="144391" name="Group 28"/>
            <p:cNvGrpSpPr>
              <a:grpSpLocks/>
            </p:cNvGrpSpPr>
            <p:nvPr/>
          </p:nvGrpSpPr>
          <p:grpSpPr bwMode="auto">
            <a:xfrm>
              <a:off x="638175" y="5311774"/>
              <a:ext cx="7780338" cy="1219200"/>
              <a:chOff x="638629" y="5384344"/>
              <a:chExt cx="7692571" cy="1219656"/>
            </a:xfrm>
          </p:grpSpPr>
          <p:sp>
            <p:nvSpPr>
              <p:cNvPr id="28" name="Rounded Rectangle 27"/>
              <p:cNvSpPr/>
              <p:nvPr/>
            </p:nvSpPr>
            <p:spPr>
              <a:xfrm>
                <a:off x="638629" y="5485982"/>
                <a:ext cx="7692571" cy="1118018"/>
              </a:xfrm>
              <a:prstGeom prst="round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nvGrpSpPr>
              <p:cNvPr id="144417" name="Group 24"/>
              <p:cNvGrpSpPr>
                <a:grpSpLocks/>
              </p:cNvGrpSpPr>
              <p:nvPr/>
            </p:nvGrpSpPr>
            <p:grpSpPr bwMode="auto">
              <a:xfrm>
                <a:off x="642248" y="5384344"/>
                <a:ext cx="1963080" cy="403376"/>
                <a:chOff x="6172200" y="3235975"/>
                <a:chExt cx="1963080" cy="403376"/>
              </a:xfrm>
            </p:grpSpPr>
            <p:grpSp>
              <p:nvGrpSpPr>
                <p:cNvPr id="144418" name="Group 14"/>
                <p:cNvGrpSpPr>
                  <a:grpSpLocks/>
                </p:cNvGrpSpPr>
                <p:nvPr/>
              </p:nvGrpSpPr>
              <p:grpSpPr bwMode="auto">
                <a:xfrm>
                  <a:off x="6172200" y="3235975"/>
                  <a:ext cx="381000" cy="381000"/>
                  <a:chOff x="4953000" y="4724400"/>
                  <a:chExt cx="381000" cy="381000"/>
                </a:xfrm>
              </p:grpSpPr>
              <p:sp>
                <p:nvSpPr>
                  <p:cNvPr id="18" name="Oval 12"/>
                  <p:cNvSpPr/>
                  <p:nvPr/>
                </p:nvSpPr>
                <p:spPr>
                  <a:xfrm>
                    <a:off x="4953000" y="4724400"/>
                    <a:ext cx="381000" cy="381000"/>
                  </a:xfrm>
                  <a:prstGeom prst="ellipse">
                    <a:avLst/>
                  </a:prstGeom>
                  <a:solidFill>
                    <a:schemeClr val="tx2">
                      <a:lumMod val="60000"/>
                      <a:lumOff val="40000"/>
                    </a:schemeClr>
                  </a:solidFill>
                  <a:ln w="12700">
                    <a:solidFill>
                      <a:schemeClr val="tx1">
                        <a:lumMod val="50000"/>
                        <a:lumOff val="50000"/>
                      </a:schemeClr>
                    </a:solid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44423" name="TextBox 13"/>
                  <p:cNvSpPr txBox="1">
                    <a:spLocks noChangeArrowheads="1"/>
                  </p:cNvSpPr>
                  <p:nvPr/>
                </p:nvSpPr>
                <p:spPr bwMode="auto">
                  <a:xfrm>
                    <a:off x="4992066" y="4736068"/>
                    <a:ext cx="312906" cy="369332"/>
                  </a:xfrm>
                  <a:prstGeom prst="rect">
                    <a:avLst/>
                  </a:prstGeom>
                  <a:noFill/>
                  <a:ln w="9525">
                    <a:noFill/>
                    <a:miter lim="800000"/>
                    <a:headEnd/>
                    <a:tailEnd/>
                  </a:ln>
                </p:spPr>
                <p:txBody>
                  <a:bodyPr wrap="none">
                    <a:spAutoFit/>
                  </a:bodyPr>
                  <a:lstStyle/>
                  <a:p>
                    <a:r>
                      <a:rPr lang="en-US"/>
                      <a:t>3</a:t>
                    </a:r>
                  </a:p>
                </p:txBody>
              </p:sp>
            </p:grpSp>
            <p:sp>
              <p:nvSpPr>
                <p:cNvPr id="17" name="TextBox 16"/>
                <p:cNvSpPr txBox="1"/>
                <p:nvPr/>
              </p:nvSpPr>
              <p:spPr>
                <a:xfrm>
                  <a:off x="6611206" y="3270913"/>
                  <a:ext cx="1524075" cy="368438"/>
                </a:xfrm>
                <a:prstGeom prst="rect">
                  <a:avLst/>
                </a:prstGeom>
                <a:noFill/>
              </p:spPr>
              <p:txBody>
                <a:bodyPr>
                  <a:spAutoFit/>
                </a:bodyPr>
                <a:lstStyle/>
                <a:p>
                  <a:pPr>
                    <a:defRPr/>
                  </a:pPr>
                  <a:r>
                    <a:rPr lang="en-US" b="1" dirty="0">
                      <a:solidFill>
                        <a:schemeClr val="tx2">
                          <a:lumMod val="60000"/>
                          <a:lumOff val="40000"/>
                        </a:schemeClr>
                      </a:solidFill>
                      <a:latin typeface="Arial" pitchFamily="34" charset="0"/>
                    </a:rPr>
                    <a:t>Summarize</a:t>
                  </a:r>
                </a:p>
              </p:txBody>
            </p:sp>
          </p:grpSp>
        </p:grpSp>
        <p:grpSp>
          <p:nvGrpSpPr>
            <p:cNvPr id="144392" name="Group 73"/>
            <p:cNvGrpSpPr>
              <a:grpSpLocks/>
            </p:cNvGrpSpPr>
            <p:nvPr/>
          </p:nvGrpSpPr>
          <p:grpSpPr bwMode="auto">
            <a:xfrm>
              <a:off x="1175657" y="5624283"/>
              <a:ext cx="3309257" cy="871565"/>
              <a:chOff x="9564914" y="3751941"/>
              <a:chExt cx="3309257" cy="871565"/>
            </a:xfrm>
          </p:grpSpPr>
          <p:sp>
            <p:nvSpPr>
              <p:cNvPr id="144405" name="TextBox 57"/>
              <p:cNvSpPr txBox="1">
                <a:spLocks noChangeArrowheads="1"/>
              </p:cNvSpPr>
              <p:nvPr/>
            </p:nvSpPr>
            <p:spPr bwMode="auto">
              <a:xfrm>
                <a:off x="9564914" y="4064001"/>
                <a:ext cx="1625600" cy="523220"/>
              </a:xfrm>
              <a:prstGeom prst="rect">
                <a:avLst/>
              </a:prstGeom>
              <a:noFill/>
              <a:ln w="9525">
                <a:noFill/>
                <a:miter lim="800000"/>
                <a:headEnd/>
                <a:tailEnd/>
              </a:ln>
            </p:spPr>
            <p:txBody>
              <a:bodyPr>
                <a:spAutoFit/>
              </a:bodyPr>
              <a:lstStyle/>
              <a:p>
                <a:r>
                  <a:rPr lang="en-US" sz="1400"/>
                  <a:t>Beg. Bal.</a:t>
                </a:r>
              </a:p>
              <a:p>
                <a:r>
                  <a:rPr lang="en-US" sz="1400">
                    <a:solidFill>
                      <a:srgbClr val="0000CC"/>
                    </a:solidFill>
                  </a:rPr>
                  <a:t>(a)</a:t>
                </a:r>
              </a:p>
            </p:txBody>
          </p:sp>
          <p:sp>
            <p:nvSpPr>
              <p:cNvPr id="144406" name="TextBox 58"/>
              <p:cNvSpPr txBox="1">
                <a:spLocks noChangeArrowheads="1"/>
              </p:cNvSpPr>
              <p:nvPr/>
            </p:nvSpPr>
            <p:spPr bwMode="auto">
              <a:xfrm>
                <a:off x="11212286" y="4085772"/>
                <a:ext cx="1647371" cy="523220"/>
              </a:xfrm>
              <a:prstGeom prst="rect">
                <a:avLst/>
              </a:prstGeom>
              <a:noFill/>
              <a:ln w="9525">
                <a:noFill/>
                <a:miter lim="800000"/>
                <a:headEnd/>
                <a:tailEnd/>
              </a:ln>
            </p:spPr>
            <p:txBody>
              <a:bodyPr>
                <a:spAutoFit/>
              </a:bodyPr>
              <a:lstStyle/>
              <a:p>
                <a:pPr algn="r"/>
                <a:endParaRPr lang="en-US" sz="1400"/>
              </a:p>
              <a:p>
                <a:pPr algn="r"/>
                <a:endParaRPr lang="en-US" sz="1400"/>
              </a:p>
            </p:txBody>
          </p:sp>
          <p:grpSp>
            <p:nvGrpSpPr>
              <p:cNvPr id="144407" name="Group 67"/>
              <p:cNvGrpSpPr>
                <a:grpSpLocks/>
              </p:cNvGrpSpPr>
              <p:nvPr/>
            </p:nvGrpSpPr>
            <p:grpSpPr bwMode="auto">
              <a:xfrm>
                <a:off x="9564914" y="3751941"/>
                <a:ext cx="3309257" cy="326574"/>
                <a:chOff x="9564914" y="3751941"/>
                <a:chExt cx="3309257" cy="326574"/>
              </a:xfrm>
            </p:grpSpPr>
            <p:grpSp>
              <p:nvGrpSpPr>
                <p:cNvPr id="144411" name="Group 56"/>
                <p:cNvGrpSpPr>
                  <a:grpSpLocks/>
                </p:cNvGrpSpPr>
                <p:nvPr/>
              </p:nvGrpSpPr>
              <p:grpSpPr bwMode="auto">
                <a:xfrm>
                  <a:off x="9579427" y="3751941"/>
                  <a:ext cx="3294744" cy="315036"/>
                  <a:chOff x="9724570" y="3635827"/>
                  <a:chExt cx="3294744" cy="315036"/>
                </a:xfrm>
              </p:grpSpPr>
              <p:sp>
                <p:nvSpPr>
                  <p:cNvPr id="53" name="TextBox 52"/>
                  <p:cNvSpPr txBox="1"/>
                  <p:nvPr/>
                </p:nvSpPr>
                <p:spPr>
                  <a:xfrm>
                    <a:off x="9725025" y="3643993"/>
                    <a:ext cx="3294063" cy="311150"/>
                  </a:xfrm>
                  <a:prstGeom prst="rect">
                    <a:avLst/>
                  </a:prstGeom>
                  <a:solidFill>
                    <a:schemeClr val="accent1">
                      <a:lumMod val="20000"/>
                      <a:lumOff val="80000"/>
                    </a:schemeClr>
                  </a:solidFill>
                </p:spPr>
                <p:txBody>
                  <a:bodyPr>
                    <a:spAutoFit/>
                  </a:bodyPr>
                  <a:lstStyle/>
                  <a:p>
                    <a:pPr algn="ctr">
                      <a:defRPr/>
                    </a:pPr>
                    <a:r>
                      <a:rPr lang="en-US" sz="1400" dirty="0"/>
                      <a:t>Cash (A)</a:t>
                    </a:r>
                  </a:p>
                </p:txBody>
              </p:sp>
              <p:sp>
                <p:nvSpPr>
                  <p:cNvPr id="144414" name="TextBox 53"/>
                  <p:cNvSpPr txBox="1">
                    <a:spLocks noChangeArrowheads="1"/>
                  </p:cNvSpPr>
                  <p:nvPr/>
                </p:nvSpPr>
                <p:spPr bwMode="auto">
                  <a:xfrm>
                    <a:off x="9724570" y="3643085"/>
                    <a:ext cx="537029" cy="307777"/>
                  </a:xfrm>
                  <a:prstGeom prst="rect">
                    <a:avLst/>
                  </a:prstGeom>
                  <a:noFill/>
                  <a:ln w="9525">
                    <a:noFill/>
                    <a:miter lim="800000"/>
                    <a:headEnd/>
                    <a:tailEnd/>
                  </a:ln>
                </p:spPr>
                <p:txBody>
                  <a:bodyPr>
                    <a:spAutoFit/>
                  </a:bodyPr>
                  <a:lstStyle/>
                  <a:p>
                    <a:r>
                      <a:rPr lang="en-US" sz="1400"/>
                      <a:t>dr +</a:t>
                    </a:r>
                  </a:p>
                </p:txBody>
              </p:sp>
              <p:sp>
                <p:nvSpPr>
                  <p:cNvPr id="144415" name="TextBox 54"/>
                  <p:cNvSpPr txBox="1">
                    <a:spLocks noChangeArrowheads="1"/>
                  </p:cNvSpPr>
                  <p:nvPr/>
                </p:nvSpPr>
                <p:spPr bwMode="auto">
                  <a:xfrm>
                    <a:off x="12475028" y="3635827"/>
                    <a:ext cx="537029" cy="307777"/>
                  </a:xfrm>
                  <a:prstGeom prst="rect">
                    <a:avLst/>
                  </a:prstGeom>
                  <a:noFill/>
                  <a:ln w="9525">
                    <a:noFill/>
                    <a:miter lim="800000"/>
                    <a:headEnd/>
                    <a:tailEnd/>
                  </a:ln>
                </p:spPr>
                <p:txBody>
                  <a:bodyPr>
                    <a:spAutoFit/>
                  </a:bodyPr>
                  <a:lstStyle/>
                  <a:p>
                    <a:pPr algn="r"/>
                    <a:r>
                      <a:rPr lang="en-US" sz="1400"/>
                      <a:t>cr -</a:t>
                    </a:r>
                  </a:p>
                </p:txBody>
              </p:sp>
            </p:grpSp>
            <p:cxnSp>
              <p:nvCxnSpPr>
                <p:cNvPr id="61" name="Straight Connector 60"/>
                <p:cNvCxnSpPr/>
                <p:nvPr/>
              </p:nvCxnSpPr>
              <p:spPr>
                <a:xfrm flipV="1">
                  <a:off x="9565595" y="4079195"/>
                  <a:ext cx="330835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70" name="Straight Connector 69"/>
              <p:cNvCxnSpPr/>
              <p:nvPr/>
            </p:nvCxnSpPr>
            <p:spPr>
              <a:xfrm flipH="1">
                <a:off x="11219770" y="4082370"/>
                <a:ext cx="7937" cy="50482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44409" name="TextBox 71"/>
              <p:cNvSpPr txBox="1">
                <a:spLocks noChangeArrowheads="1"/>
              </p:cNvSpPr>
              <p:nvPr/>
            </p:nvSpPr>
            <p:spPr bwMode="auto">
              <a:xfrm>
                <a:off x="10363200" y="4093028"/>
                <a:ext cx="827314" cy="523220"/>
              </a:xfrm>
              <a:prstGeom prst="rect">
                <a:avLst/>
              </a:prstGeom>
              <a:noFill/>
              <a:ln w="9525">
                <a:noFill/>
                <a:miter lim="800000"/>
                <a:headEnd/>
                <a:tailEnd/>
              </a:ln>
            </p:spPr>
            <p:txBody>
              <a:bodyPr>
                <a:spAutoFit/>
              </a:bodyPr>
              <a:lstStyle/>
              <a:p>
                <a:pPr algn="r"/>
                <a:r>
                  <a:rPr lang="en-US" sz="1400"/>
                  <a:t>0</a:t>
                </a:r>
              </a:p>
              <a:p>
                <a:pPr algn="r"/>
                <a:r>
                  <a:rPr lang="en-US" sz="1400">
                    <a:solidFill>
                      <a:srgbClr val="0000CC"/>
                    </a:solidFill>
                  </a:rPr>
                  <a:t>50,000</a:t>
                </a:r>
              </a:p>
            </p:txBody>
          </p:sp>
          <p:sp>
            <p:nvSpPr>
              <p:cNvPr id="144410" name="TextBox 72"/>
              <p:cNvSpPr txBox="1">
                <a:spLocks noChangeArrowheads="1"/>
              </p:cNvSpPr>
              <p:nvPr/>
            </p:nvSpPr>
            <p:spPr bwMode="auto">
              <a:xfrm>
                <a:off x="11241314" y="4100286"/>
                <a:ext cx="827314" cy="523220"/>
              </a:xfrm>
              <a:prstGeom prst="rect">
                <a:avLst/>
              </a:prstGeom>
              <a:noFill/>
              <a:ln w="9525">
                <a:noFill/>
                <a:miter lim="800000"/>
                <a:headEnd/>
                <a:tailEnd/>
              </a:ln>
            </p:spPr>
            <p:txBody>
              <a:bodyPr>
                <a:spAutoFit/>
              </a:bodyPr>
              <a:lstStyle/>
              <a:p>
                <a:pPr algn="r"/>
                <a:endParaRPr lang="en-US" sz="1400"/>
              </a:p>
              <a:p>
                <a:pPr algn="r"/>
                <a:endParaRPr lang="en-US" sz="1400"/>
              </a:p>
            </p:txBody>
          </p:sp>
        </p:grpSp>
        <p:grpSp>
          <p:nvGrpSpPr>
            <p:cNvPr id="144393" name="Group 75"/>
            <p:cNvGrpSpPr>
              <a:grpSpLocks/>
            </p:cNvGrpSpPr>
            <p:nvPr/>
          </p:nvGrpSpPr>
          <p:grpSpPr bwMode="auto">
            <a:xfrm>
              <a:off x="4818743" y="5631540"/>
              <a:ext cx="3309257" cy="864307"/>
              <a:chOff x="9564914" y="3751941"/>
              <a:chExt cx="3309257" cy="864307"/>
            </a:xfrm>
          </p:grpSpPr>
          <p:sp>
            <p:nvSpPr>
              <p:cNvPr id="144394" name="TextBox 76"/>
              <p:cNvSpPr txBox="1">
                <a:spLocks noChangeArrowheads="1"/>
              </p:cNvSpPr>
              <p:nvPr/>
            </p:nvSpPr>
            <p:spPr bwMode="auto">
              <a:xfrm>
                <a:off x="9564914" y="4064001"/>
                <a:ext cx="1625600" cy="523220"/>
              </a:xfrm>
              <a:prstGeom prst="rect">
                <a:avLst/>
              </a:prstGeom>
              <a:noFill/>
              <a:ln w="9525">
                <a:noFill/>
                <a:miter lim="800000"/>
                <a:headEnd/>
                <a:tailEnd/>
              </a:ln>
            </p:spPr>
            <p:txBody>
              <a:bodyPr>
                <a:spAutoFit/>
              </a:bodyPr>
              <a:lstStyle/>
              <a:p>
                <a:endParaRPr lang="en-US" sz="1400"/>
              </a:p>
              <a:p>
                <a:endParaRPr lang="en-US" sz="1400"/>
              </a:p>
            </p:txBody>
          </p:sp>
          <p:sp>
            <p:nvSpPr>
              <p:cNvPr id="144395" name="TextBox 77"/>
              <p:cNvSpPr txBox="1">
                <a:spLocks noChangeArrowheads="1"/>
              </p:cNvSpPr>
              <p:nvPr/>
            </p:nvSpPr>
            <p:spPr bwMode="auto">
              <a:xfrm>
                <a:off x="11212286" y="4085772"/>
                <a:ext cx="1647371" cy="523220"/>
              </a:xfrm>
              <a:prstGeom prst="rect">
                <a:avLst/>
              </a:prstGeom>
              <a:noFill/>
              <a:ln w="9525">
                <a:noFill/>
                <a:miter lim="800000"/>
                <a:headEnd/>
                <a:tailEnd/>
              </a:ln>
            </p:spPr>
            <p:txBody>
              <a:bodyPr>
                <a:spAutoFit/>
              </a:bodyPr>
              <a:lstStyle/>
              <a:p>
                <a:pPr algn="r"/>
                <a:r>
                  <a:rPr lang="en-US" sz="1400"/>
                  <a:t>Beg. Bal.</a:t>
                </a:r>
              </a:p>
              <a:p>
                <a:pPr algn="r"/>
                <a:r>
                  <a:rPr lang="en-US" sz="1400">
                    <a:solidFill>
                      <a:srgbClr val="0000CC"/>
                    </a:solidFill>
                  </a:rPr>
                  <a:t>(a)</a:t>
                </a:r>
              </a:p>
            </p:txBody>
          </p:sp>
          <p:grpSp>
            <p:nvGrpSpPr>
              <p:cNvPr id="144396" name="Group 67"/>
              <p:cNvGrpSpPr>
                <a:grpSpLocks/>
              </p:cNvGrpSpPr>
              <p:nvPr/>
            </p:nvGrpSpPr>
            <p:grpSpPr bwMode="auto">
              <a:xfrm>
                <a:off x="9564914" y="3751941"/>
                <a:ext cx="3309257" cy="326574"/>
                <a:chOff x="9564914" y="3751941"/>
                <a:chExt cx="3309257" cy="326574"/>
              </a:xfrm>
            </p:grpSpPr>
            <p:grpSp>
              <p:nvGrpSpPr>
                <p:cNvPr id="144400" name="Group 56"/>
                <p:cNvGrpSpPr>
                  <a:grpSpLocks/>
                </p:cNvGrpSpPr>
                <p:nvPr/>
              </p:nvGrpSpPr>
              <p:grpSpPr bwMode="auto">
                <a:xfrm>
                  <a:off x="9579427" y="3751941"/>
                  <a:ext cx="3294744" cy="315036"/>
                  <a:chOff x="9724570" y="3635827"/>
                  <a:chExt cx="3294744" cy="315036"/>
                </a:xfrm>
              </p:grpSpPr>
              <p:sp>
                <p:nvSpPr>
                  <p:cNvPr id="85" name="TextBox 84"/>
                  <p:cNvSpPr txBox="1"/>
                  <p:nvPr/>
                </p:nvSpPr>
                <p:spPr>
                  <a:xfrm>
                    <a:off x="9720489" y="3643086"/>
                    <a:ext cx="3298825" cy="307975"/>
                  </a:xfrm>
                  <a:prstGeom prst="rect">
                    <a:avLst/>
                  </a:prstGeom>
                  <a:solidFill>
                    <a:schemeClr val="accent1">
                      <a:lumMod val="20000"/>
                      <a:lumOff val="80000"/>
                    </a:schemeClr>
                  </a:solidFill>
                </p:spPr>
                <p:txBody>
                  <a:bodyPr>
                    <a:spAutoFit/>
                  </a:bodyPr>
                  <a:lstStyle/>
                  <a:p>
                    <a:pPr algn="ctr">
                      <a:defRPr/>
                    </a:pPr>
                    <a:r>
                      <a:rPr lang="en-US" sz="1400" dirty="0"/>
                      <a:t>Contributed Capital (SE)</a:t>
                    </a:r>
                  </a:p>
                </p:txBody>
              </p:sp>
              <p:sp>
                <p:nvSpPr>
                  <p:cNvPr id="144403" name="TextBox 85"/>
                  <p:cNvSpPr txBox="1">
                    <a:spLocks noChangeArrowheads="1"/>
                  </p:cNvSpPr>
                  <p:nvPr/>
                </p:nvSpPr>
                <p:spPr bwMode="auto">
                  <a:xfrm>
                    <a:off x="9724570" y="3643085"/>
                    <a:ext cx="537029" cy="307777"/>
                  </a:xfrm>
                  <a:prstGeom prst="rect">
                    <a:avLst/>
                  </a:prstGeom>
                  <a:noFill/>
                  <a:ln w="9525">
                    <a:noFill/>
                    <a:miter lim="800000"/>
                    <a:headEnd/>
                    <a:tailEnd/>
                  </a:ln>
                </p:spPr>
                <p:txBody>
                  <a:bodyPr>
                    <a:spAutoFit/>
                  </a:bodyPr>
                  <a:lstStyle/>
                  <a:p>
                    <a:r>
                      <a:rPr lang="en-US" sz="1400"/>
                      <a:t>dr -</a:t>
                    </a:r>
                  </a:p>
                </p:txBody>
              </p:sp>
              <p:sp>
                <p:nvSpPr>
                  <p:cNvPr id="144404" name="TextBox 86"/>
                  <p:cNvSpPr txBox="1">
                    <a:spLocks noChangeArrowheads="1"/>
                  </p:cNvSpPr>
                  <p:nvPr/>
                </p:nvSpPr>
                <p:spPr bwMode="auto">
                  <a:xfrm>
                    <a:off x="12475028" y="3635827"/>
                    <a:ext cx="537029" cy="307777"/>
                  </a:xfrm>
                  <a:prstGeom prst="rect">
                    <a:avLst/>
                  </a:prstGeom>
                  <a:noFill/>
                  <a:ln w="9525">
                    <a:noFill/>
                    <a:miter lim="800000"/>
                    <a:headEnd/>
                    <a:tailEnd/>
                  </a:ln>
                </p:spPr>
                <p:txBody>
                  <a:bodyPr>
                    <a:spAutoFit/>
                  </a:bodyPr>
                  <a:lstStyle/>
                  <a:p>
                    <a:pPr algn="r"/>
                    <a:r>
                      <a:rPr lang="en-US" sz="1400"/>
                      <a:t>cr +</a:t>
                    </a:r>
                  </a:p>
                </p:txBody>
              </p:sp>
            </p:grpSp>
            <p:cxnSp>
              <p:nvCxnSpPr>
                <p:cNvPr id="84" name="Straight Connector 83"/>
                <p:cNvCxnSpPr/>
                <p:nvPr/>
              </p:nvCxnSpPr>
              <p:spPr>
                <a:xfrm flipV="1">
                  <a:off x="9564234" y="4078288"/>
                  <a:ext cx="3309937"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80" name="Straight Connector 79"/>
              <p:cNvCxnSpPr/>
              <p:nvPr/>
            </p:nvCxnSpPr>
            <p:spPr>
              <a:xfrm flipH="1">
                <a:off x="11204121" y="4067175"/>
                <a:ext cx="7938" cy="50482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44398" name="TextBox 80"/>
              <p:cNvSpPr txBox="1">
                <a:spLocks noChangeArrowheads="1"/>
              </p:cNvSpPr>
              <p:nvPr/>
            </p:nvSpPr>
            <p:spPr bwMode="auto">
              <a:xfrm>
                <a:off x="10348687" y="4093028"/>
                <a:ext cx="827314" cy="523220"/>
              </a:xfrm>
              <a:prstGeom prst="rect">
                <a:avLst/>
              </a:prstGeom>
              <a:noFill/>
              <a:ln w="9525">
                <a:noFill/>
                <a:miter lim="800000"/>
                <a:headEnd/>
                <a:tailEnd/>
              </a:ln>
            </p:spPr>
            <p:txBody>
              <a:bodyPr>
                <a:spAutoFit/>
              </a:bodyPr>
              <a:lstStyle/>
              <a:p>
                <a:pPr algn="r"/>
                <a:endParaRPr lang="en-US" sz="1400"/>
              </a:p>
              <a:p>
                <a:pPr algn="r"/>
                <a:endParaRPr lang="en-US" sz="1400"/>
              </a:p>
            </p:txBody>
          </p:sp>
          <p:sp>
            <p:nvSpPr>
              <p:cNvPr id="144399" name="TextBox 81"/>
              <p:cNvSpPr txBox="1">
                <a:spLocks noChangeArrowheads="1"/>
              </p:cNvSpPr>
              <p:nvPr/>
            </p:nvSpPr>
            <p:spPr bwMode="auto">
              <a:xfrm>
                <a:off x="11212286" y="4085771"/>
                <a:ext cx="827314" cy="523220"/>
              </a:xfrm>
              <a:prstGeom prst="rect">
                <a:avLst/>
              </a:prstGeom>
              <a:noFill/>
              <a:ln w="9525">
                <a:noFill/>
                <a:miter lim="800000"/>
                <a:headEnd/>
                <a:tailEnd/>
              </a:ln>
            </p:spPr>
            <p:txBody>
              <a:bodyPr>
                <a:spAutoFit/>
              </a:bodyPr>
              <a:lstStyle/>
              <a:p>
                <a:pPr algn="r"/>
                <a:r>
                  <a:rPr lang="en-US" sz="1400"/>
                  <a:t>0</a:t>
                </a:r>
              </a:p>
              <a:p>
                <a:pPr algn="r"/>
                <a:r>
                  <a:rPr lang="en-US" sz="1400">
                    <a:solidFill>
                      <a:srgbClr val="0000CC"/>
                    </a:solidFill>
                  </a:rPr>
                  <a:t>50,000</a:t>
                </a:r>
              </a:p>
            </p:txBody>
          </p:sp>
        </p:grpSp>
      </p:gr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left)">
                                      <p:cBhvr>
                                        <p:cTn id="7" dur="500"/>
                                        <p:tgtEl>
                                          <p:spTgt spid="4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2"/>
                                        </p:tgtEl>
                                        <p:attrNameLst>
                                          <p:attrName>style.visibility</p:attrName>
                                        </p:attrNameLst>
                                      </p:cBhvr>
                                      <p:to>
                                        <p:strVal val="visible"/>
                                      </p:to>
                                    </p:set>
                                    <p:animEffect transition="in" filter="wipe(left)">
                                      <p:cBhvr>
                                        <p:cTn id="12" dur="500"/>
                                        <p:tgtEl>
                                          <p:spTgt spid="5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88"/>
                                        </p:tgtEl>
                                        <p:attrNameLst>
                                          <p:attrName>style.visibility</p:attrName>
                                        </p:attrNameLst>
                                      </p:cBhvr>
                                      <p:to>
                                        <p:strVal val="visible"/>
                                      </p:to>
                                    </p:set>
                                    <p:animEffect transition="in" filter="wipe(left)">
                                      <p:cBhvr>
                                        <p:cTn id="17" dur="500"/>
                                        <p:tgtEl>
                                          <p:spTgt spid="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Title 1"/>
          <p:cNvSpPr>
            <a:spLocks noGrp="1"/>
          </p:cNvSpPr>
          <p:nvPr>
            <p:ph type="title"/>
          </p:nvPr>
        </p:nvSpPr>
        <p:spPr/>
        <p:txBody>
          <a:bodyPr/>
          <a:lstStyle/>
          <a:p>
            <a:r>
              <a:rPr lang="en-US" sz="4000" smtClean="0"/>
              <a:t>Pizza Aroma’s Accounting Records</a:t>
            </a:r>
          </a:p>
        </p:txBody>
      </p:sp>
      <p:sp>
        <p:nvSpPr>
          <p:cNvPr id="146434" name="Text Box 3"/>
          <p:cNvSpPr txBox="1">
            <a:spLocks noChangeArrowheads="1"/>
          </p:cNvSpPr>
          <p:nvPr/>
        </p:nvSpPr>
        <p:spPr bwMode="auto">
          <a:xfrm>
            <a:off x="2286000" y="1004888"/>
            <a:ext cx="4495800" cy="461962"/>
          </a:xfrm>
          <a:prstGeom prst="rect">
            <a:avLst/>
          </a:prstGeom>
          <a:solidFill>
            <a:srgbClr val="C00000"/>
          </a:solidFill>
          <a:ln w="9525">
            <a:solidFill>
              <a:schemeClr val="tx1"/>
            </a:solidFill>
            <a:miter lim="800000"/>
            <a:headEnd/>
            <a:tailEnd/>
          </a:ln>
        </p:spPr>
        <p:txBody>
          <a:bodyPr>
            <a:spAutoFit/>
          </a:bodyPr>
          <a:lstStyle/>
          <a:p>
            <a:pPr algn="ctr">
              <a:spcBef>
                <a:spcPct val="50000"/>
              </a:spcBef>
            </a:pPr>
            <a:r>
              <a:rPr lang="en-US" sz="2400" b="1">
                <a:solidFill>
                  <a:schemeClr val="bg1"/>
                </a:solidFill>
              </a:rPr>
              <a:t>(b) Investment in Equipment.</a:t>
            </a:r>
          </a:p>
        </p:txBody>
      </p:sp>
      <p:sp>
        <p:nvSpPr>
          <p:cNvPr id="146435" name="TextBox 10"/>
          <p:cNvSpPr txBox="1">
            <a:spLocks noChangeArrowheads="1"/>
          </p:cNvSpPr>
          <p:nvPr/>
        </p:nvSpPr>
        <p:spPr bwMode="auto">
          <a:xfrm>
            <a:off x="333375" y="1643063"/>
            <a:ext cx="8458200" cy="369887"/>
          </a:xfrm>
          <a:prstGeom prst="rect">
            <a:avLst/>
          </a:prstGeom>
          <a:noFill/>
          <a:ln w="9525">
            <a:noFill/>
            <a:miter lim="800000"/>
            <a:headEnd/>
            <a:tailEnd/>
          </a:ln>
        </p:spPr>
        <p:txBody>
          <a:bodyPr>
            <a:spAutoFit/>
          </a:bodyPr>
          <a:lstStyle/>
          <a:p>
            <a:r>
              <a:rPr lang="en-US"/>
              <a:t>Pizza Aroma pays $42,000 cash to buy restaurant booths and other equipment.</a:t>
            </a:r>
          </a:p>
        </p:txBody>
      </p:sp>
      <p:grpSp>
        <p:nvGrpSpPr>
          <p:cNvPr id="31" name="Group 30"/>
          <p:cNvGrpSpPr>
            <a:grpSpLocks/>
          </p:cNvGrpSpPr>
          <p:nvPr/>
        </p:nvGrpSpPr>
        <p:grpSpPr bwMode="auto">
          <a:xfrm>
            <a:off x="638175" y="1987550"/>
            <a:ext cx="7766050" cy="1322388"/>
            <a:chOff x="623888" y="2611438"/>
            <a:chExt cx="7766050" cy="1322387"/>
          </a:xfrm>
        </p:grpSpPr>
        <p:grpSp>
          <p:nvGrpSpPr>
            <p:cNvPr id="146490" name="Group 21"/>
            <p:cNvGrpSpPr>
              <a:grpSpLocks/>
            </p:cNvGrpSpPr>
            <p:nvPr/>
          </p:nvGrpSpPr>
          <p:grpSpPr bwMode="auto">
            <a:xfrm>
              <a:off x="623888" y="2611438"/>
              <a:ext cx="7766050" cy="1322387"/>
              <a:chOff x="624114" y="2771779"/>
              <a:chExt cx="7547429" cy="1321250"/>
            </a:xfrm>
          </p:grpSpPr>
          <p:sp>
            <p:nvSpPr>
              <p:cNvPr id="47" name="Rounded Rectangle 46"/>
              <p:cNvSpPr/>
              <p:nvPr/>
            </p:nvSpPr>
            <p:spPr>
              <a:xfrm>
                <a:off x="624114" y="2844741"/>
                <a:ext cx="7547429" cy="1248288"/>
              </a:xfrm>
              <a:prstGeom prst="round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nvGrpSpPr>
              <p:cNvPr id="146506" name="Group 26"/>
              <p:cNvGrpSpPr>
                <a:grpSpLocks/>
              </p:cNvGrpSpPr>
              <p:nvPr/>
            </p:nvGrpSpPr>
            <p:grpSpPr bwMode="auto">
              <a:xfrm>
                <a:off x="649518" y="2771779"/>
                <a:ext cx="1905000" cy="381000"/>
                <a:chOff x="533400" y="3235975"/>
                <a:chExt cx="1905000" cy="381000"/>
              </a:xfrm>
            </p:grpSpPr>
            <p:grpSp>
              <p:nvGrpSpPr>
                <p:cNvPr id="146507" name="Group 16"/>
                <p:cNvGrpSpPr>
                  <a:grpSpLocks/>
                </p:cNvGrpSpPr>
                <p:nvPr/>
              </p:nvGrpSpPr>
              <p:grpSpPr bwMode="auto">
                <a:xfrm>
                  <a:off x="533400" y="3235975"/>
                  <a:ext cx="428172" cy="381000"/>
                  <a:chOff x="838200" y="3733800"/>
                  <a:chExt cx="428172" cy="381000"/>
                </a:xfrm>
              </p:grpSpPr>
              <p:sp>
                <p:nvSpPr>
                  <p:cNvPr id="51" name="Oval 50"/>
                  <p:cNvSpPr/>
                  <p:nvPr/>
                </p:nvSpPr>
                <p:spPr>
                  <a:xfrm>
                    <a:off x="838200" y="3733800"/>
                    <a:ext cx="381000" cy="381000"/>
                  </a:xfrm>
                  <a:prstGeom prst="ellipse">
                    <a:avLst/>
                  </a:prstGeom>
                  <a:solidFill>
                    <a:schemeClr val="accent6"/>
                  </a:solidFill>
                  <a:ln w="12700">
                    <a:solidFill>
                      <a:schemeClr val="tx1">
                        <a:lumMod val="50000"/>
                        <a:lumOff val="50000"/>
                      </a:schemeClr>
                    </a:solid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2" name="TextBox 51"/>
                  <p:cNvSpPr txBox="1"/>
                  <p:nvPr/>
                </p:nvSpPr>
                <p:spPr>
                  <a:xfrm>
                    <a:off x="885372" y="3733800"/>
                    <a:ext cx="381000" cy="369332"/>
                  </a:xfrm>
                  <a:prstGeom prst="rect">
                    <a:avLst/>
                  </a:prstGeom>
                  <a:noFill/>
                  <a:scene3d>
                    <a:camera prst="orthographicFront"/>
                    <a:lightRig rig="threePt" dir="t"/>
                  </a:scene3d>
                  <a:sp3d>
                    <a:bevelT prst="relaxedInset"/>
                  </a:sp3d>
                </p:spPr>
                <p:txBody>
                  <a:bodyPr>
                    <a:spAutoFit/>
                  </a:bodyPr>
                  <a:lstStyle/>
                  <a:p>
                    <a:pPr>
                      <a:defRPr/>
                    </a:pPr>
                    <a:r>
                      <a:rPr lang="en-US" dirty="0">
                        <a:latin typeface="Arial" pitchFamily="34" charset="0"/>
                      </a:rPr>
                      <a:t>1</a:t>
                    </a:r>
                  </a:p>
                </p:txBody>
              </p:sp>
            </p:grpSp>
            <p:sp>
              <p:nvSpPr>
                <p:cNvPr id="50" name="TextBox 49"/>
                <p:cNvSpPr txBox="1"/>
                <p:nvPr/>
              </p:nvSpPr>
              <p:spPr>
                <a:xfrm>
                  <a:off x="913755" y="3242320"/>
                  <a:ext cx="1524297" cy="367983"/>
                </a:xfrm>
                <a:prstGeom prst="rect">
                  <a:avLst/>
                </a:prstGeom>
                <a:noFill/>
              </p:spPr>
              <p:txBody>
                <a:bodyPr>
                  <a:spAutoFit/>
                </a:bodyPr>
                <a:lstStyle/>
                <a:p>
                  <a:pPr>
                    <a:defRPr/>
                  </a:pPr>
                  <a:r>
                    <a:rPr lang="en-US" b="1" dirty="0">
                      <a:solidFill>
                        <a:schemeClr val="accent6"/>
                      </a:solidFill>
                      <a:latin typeface="Arial" pitchFamily="34" charset="0"/>
                    </a:rPr>
                    <a:t>Analyze</a:t>
                  </a:r>
                </a:p>
              </p:txBody>
            </p:sp>
          </p:grpSp>
        </p:grpSp>
        <p:grpSp>
          <p:nvGrpSpPr>
            <p:cNvPr id="146491" name="Group 29"/>
            <p:cNvGrpSpPr>
              <a:grpSpLocks/>
            </p:cNvGrpSpPr>
            <p:nvPr/>
          </p:nvGrpSpPr>
          <p:grpSpPr bwMode="auto">
            <a:xfrm>
              <a:off x="1132114" y="2972512"/>
              <a:ext cx="6908803" cy="834496"/>
              <a:chOff x="-6385277" y="-369332"/>
              <a:chExt cx="6908803" cy="834496"/>
            </a:xfrm>
          </p:grpSpPr>
          <p:grpSp>
            <p:nvGrpSpPr>
              <p:cNvPr id="146492" name="Group 16"/>
              <p:cNvGrpSpPr>
                <a:grpSpLocks/>
              </p:cNvGrpSpPr>
              <p:nvPr/>
            </p:nvGrpSpPr>
            <p:grpSpPr bwMode="auto">
              <a:xfrm>
                <a:off x="-6385277" y="-369332"/>
                <a:ext cx="6908801" cy="310695"/>
                <a:chOff x="-6385277" y="-369332"/>
                <a:chExt cx="6908801" cy="310695"/>
              </a:xfrm>
            </p:grpSpPr>
            <p:grpSp>
              <p:nvGrpSpPr>
                <p:cNvPr id="146498" name="Group 14"/>
                <p:cNvGrpSpPr>
                  <a:grpSpLocks/>
                </p:cNvGrpSpPr>
                <p:nvPr/>
              </p:nvGrpSpPr>
              <p:grpSpPr bwMode="auto">
                <a:xfrm>
                  <a:off x="-6385277" y="-369332"/>
                  <a:ext cx="6908801" cy="310695"/>
                  <a:chOff x="-6385277" y="-369332"/>
                  <a:chExt cx="6908801" cy="310695"/>
                </a:xfrm>
              </p:grpSpPr>
              <p:grpSp>
                <p:nvGrpSpPr>
                  <p:cNvPr id="146500" name="Group 13"/>
                  <p:cNvGrpSpPr>
                    <a:grpSpLocks/>
                  </p:cNvGrpSpPr>
                  <p:nvPr/>
                </p:nvGrpSpPr>
                <p:grpSpPr bwMode="auto">
                  <a:xfrm>
                    <a:off x="-6385277" y="-369332"/>
                    <a:ext cx="6908801" cy="310695"/>
                    <a:chOff x="-5966177" y="3333750"/>
                    <a:chExt cx="6908801" cy="310695"/>
                  </a:xfrm>
                </p:grpSpPr>
                <p:sp>
                  <p:nvSpPr>
                    <p:cNvPr id="146502" name="TextBox 43"/>
                    <p:cNvSpPr txBox="1">
                      <a:spLocks noChangeArrowheads="1"/>
                    </p:cNvSpPr>
                    <p:nvPr/>
                  </p:nvSpPr>
                  <p:spPr bwMode="auto">
                    <a:xfrm>
                      <a:off x="-5966177" y="3336668"/>
                      <a:ext cx="6908801" cy="307777"/>
                    </a:xfrm>
                    <a:prstGeom prst="rect">
                      <a:avLst/>
                    </a:prstGeom>
                    <a:solidFill>
                      <a:schemeClr val="bg1"/>
                    </a:solidFill>
                    <a:ln w="19050">
                      <a:solidFill>
                        <a:schemeClr val="tx1"/>
                      </a:solidFill>
                      <a:miter lim="800000"/>
                      <a:headEnd/>
                      <a:tailEnd/>
                    </a:ln>
                  </p:spPr>
                  <p:txBody>
                    <a:bodyPr>
                      <a:spAutoFit/>
                    </a:bodyPr>
                    <a:lstStyle/>
                    <a:p>
                      <a:pPr algn="ctr"/>
                      <a:r>
                        <a:rPr lang="en-US" sz="1400" b="1"/>
                        <a:t>Liabilities</a:t>
                      </a:r>
                    </a:p>
                  </p:txBody>
                </p:sp>
                <p:sp>
                  <p:nvSpPr>
                    <p:cNvPr id="146503" name="TextBox 44"/>
                    <p:cNvSpPr txBox="1">
                      <a:spLocks noChangeArrowheads="1"/>
                    </p:cNvSpPr>
                    <p:nvPr/>
                  </p:nvSpPr>
                  <p:spPr bwMode="auto">
                    <a:xfrm>
                      <a:off x="-5966176" y="3336668"/>
                      <a:ext cx="2046514" cy="304859"/>
                    </a:xfrm>
                    <a:prstGeom prst="rect">
                      <a:avLst/>
                    </a:prstGeom>
                    <a:solidFill>
                      <a:schemeClr val="bg1"/>
                    </a:solidFill>
                    <a:ln w="19050">
                      <a:solidFill>
                        <a:schemeClr val="tx1"/>
                      </a:solidFill>
                      <a:miter lim="800000"/>
                      <a:headEnd/>
                      <a:tailEnd/>
                    </a:ln>
                  </p:spPr>
                  <p:txBody>
                    <a:bodyPr>
                      <a:spAutoFit/>
                    </a:bodyPr>
                    <a:lstStyle/>
                    <a:p>
                      <a:pPr algn="ctr"/>
                      <a:r>
                        <a:rPr lang="en-US" sz="1400" b="1"/>
                        <a:t>Assets</a:t>
                      </a:r>
                    </a:p>
                  </p:txBody>
                </p:sp>
                <p:sp>
                  <p:nvSpPr>
                    <p:cNvPr id="146504" name="TextBox 8"/>
                    <p:cNvSpPr txBox="1">
                      <a:spLocks noChangeArrowheads="1"/>
                    </p:cNvSpPr>
                    <p:nvPr/>
                  </p:nvSpPr>
                  <p:spPr bwMode="auto">
                    <a:xfrm>
                      <a:off x="-3923394" y="3333750"/>
                      <a:ext cx="342900" cy="307777"/>
                    </a:xfrm>
                    <a:prstGeom prst="rect">
                      <a:avLst/>
                    </a:prstGeom>
                    <a:solidFill>
                      <a:schemeClr val="bg1"/>
                    </a:solidFill>
                    <a:ln w="19050">
                      <a:solidFill>
                        <a:schemeClr val="tx1"/>
                      </a:solidFill>
                      <a:miter lim="800000"/>
                      <a:headEnd/>
                      <a:tailEnd/>
                    </a:ln>
                  </p:spPr>
                  <p:txBody>
                    <a:bodyPr>
                      <a:spAutoFit/>
                    </a:bodyPr>
                    <a:lstStyle/>
                    <a:p>
                      <a:pPr algn="ctr"/>
                      <a:r>
                        <a:rPr lang="en-US" sz="1400" b="1"/>
                        <a:t>=</a:t>
                      </a:r>
                    </a:p>
                  </p:txBody>
                </p:sp>
              </p:grpSp>
              <p:sp>
                <p:nvSpPr>
                  <p:cNvPr id="146501" name="TextBox 42"/>
                  <p:cNvSpPr txBox="1">
                    <a:spLocks noChangeArrowheads="1"/>
                  </p:cNvSpPr>
                  <p:nvPr/>
                </p:nvSpPr>
                <p:spPr bwMode="auto">
                  <a:xfrm>
                    <a:off x="-1682648" y="-366414"/>
                    <a:ext cx="2206171" cy="307777"/>
                  </a:xfrm>
                  <a:prstGeom prst="rect">
                    <a:avLst/>
                  </a:prstGeom>
                  <a:solidFill>
                    <a:schemeClr val="bg1"/>
                  </a:solidFill>
                  <a:ln w="19050">
                    <a:solidFill>
                      <a:schemeClr val="tx1"/>
                    </a:solidFill>
                    <a:miter lim="800000"/>
                    <a:headEnd/>
                    <a:tailEnd/>
                  </a:ln>
                </p:spPr>
                <p:txBody>
                  <a:bodyPr>
                    <a:spAutoFit/>
                  </a:bodyPr>
                  <a:lstStyle/>
                  <a:p>
                    <a:pPr algn="ctr"/>
                    <a:r>
                      <a:rPr lang="en-US" sz="1400" b="1"/>
                      <a:t>Stockholders’ Equity</a:t>
                    </a:r>
                  </a:p>
                </p:txBody>
              </p:sp>
            </p:grpSp>
            <p:sp>
              <p:nvSpPr>
                <p:cNvPr id="146499" name="TextBox 40"/>
                <p:cNvSpPr txBox="1">
                  <a:spLocks noChangeArrowheads="1"/>
                </p:cNvSpPr>
                <p:nvPr/>
              </p:nvSpPr>
              <p:spPr bwMode="auto">
                <a:xfrm>
                  <a:off x="-2000250" y="-369331"/>
                  <a:ext cx="323850" cy="307777"/>
                </a:xfrm>
                <a:prstGeom prst="rect">
                  <a:avLst/>
                </a:prstGeom>
                <a:solidFill>
                  <a:schemeClr val="bg1"/>
                </a:solidFill>
                <a:ln w="19050">
                  <a:solidFill>
                    <a:schemeClr val="tx1"/>
                  </a:solidFill>
                  <a:miter lim="800000"/>
                  <a:headEnd/>
                  <a:tailEnd/>
                </a:ln>
              </p:spPr>
              <p:txBody>
                <a:bodyPr>
                  <a:spAutoFit/>
                </a:bodyPr>
                <a:lstStyle/>
                <a:p>
                  <a:pPr algn="ctr"/>
                  <a:r>
                    <a:rPr lang="en-US" sz="1400" b="1"/>
                    <a:t>+</a:t>
                  </a:r>
                </a:p>
              </p:txBody>
            </p:sp>
          </p:grpSp>
          <p:grpSp>
            <p:nvGrpSpPr>
              <p:cNvPr id="146493" name="Group 22"/>
              <p:cNvGrpSpPr>
                <a:grpSpLocks/>
              </p:cNvGrpSpPr>
              <p:nvPr/>
            </p:nvGrpSpPr>
            <p:grpSpPr bwMode="auto">
              <a:xfrm>
                <a:off x="-6379936" y="-58058"/>
                <a:ext cx="6903462" cy="523222"/>
                <a:chOff x="-6379936" y="-58058"/>
                <a:chExt cx="6903462" cy="523222"/>
              </a:xfrm>
            </p:grpSpPr>
            <p:sp>
              <p:nvSpPr>
                <p:cNvPr id="146494" name="TextBox 35"/>
                <p:cNvSpPr txBox="1">
                  <a:spLocks noChangeArrowheads="1"/>
                </p:cNvSpPr>
                <p:nvPr/>
              </p:nvSpPr>
              <p:spPr bwMode="auto">
                <a:xfrm>
                  <a:off x="-6379935" y="-58057"/>
                  <a:ext cx="6903460" cy="523220"/>
                </a:xfrm>
                <a:prstGeom prst="rect">
                  <a:avLst/>
                </a:prstGeom>
                <a:noFill/>
                <a:ln w="19050">
                  <a:solidFill>
                    <a:schemeClr val="tx1"/>
                  </a:solidFill>
                  <a:miter lim="800000"/>
                  <a:headEnd/>
                  <a:tailEnd/>
                </a:ln>
              </p:spPr>
              <p:txBody>
                <a:bodyPr>
                  <a:spAutoFit/>
                </a:bodyPr>
                <a:lstStyle/>
                <a:p>
                  <a:endParaRPr lang="en-US" sz="1400"/>
                </a:p>
                <a:p>
                  <a:endParaRPr lang="en-US" sz="1400"/>
                </a:p>
              </p:txBody>
            </p:sp>
            <p:sp>
              <p:nvSpPr>
                <p:cNvPr id="146495" name="TextBox 36"/>
                <p:cNvSpPr txBox="1">
                  <a:spLocks noChangeArrowheads="1"/>
                </p:cNvSpPr>
                <p:nvPr/>
              </p:nvSpPr>
              <p:spPr bwMode="auto">
                <a:xfrm>
                  <a:off x="-6379936" y="-58058"/>
                  <a:ext cx="2041176" cy="523220"/>
                </a:xfrm>
                <a:prstGeom prst="rect">
                  <a:avLst/>
                </a:prstGeom>
                <a:noFill/>
                <a:ln w="19050">
                  <a:solidFill>
                    <a:schemeClr val="tx1"/>
                  </a:solidFill>
                  <a:miter lim="800000"/>
                  <a:headEnd/>
                  <a:tailEnd/>
                </a:ln>
              </p:spPr>
              <p:txBody>
                <a:bodyPr>
                  <a:spAutoFit/>
                </a:bodyPr>
                <a:lstStyle/>
                <a:p>
                  <a:r>
                    <a:rPr lang="en-US" sz="1400"/>
                    <a:t>(b)  Cash   -$42,000</a:t>
                  </a:r>
                </a:p>
                <a:p>
                  <a:r>
                    <a:rPr lang="en-US" sz="1400"/>
                    <a:t>   Equipment  +$42,000</a:t>
                  </a:r>
                </a:p>
              </p:txBody>
            </p:sp>
            <p:sp>
              <p:nvSpPr>
                <p:cNvPr id="146496" name="TextBox 37"/>
                <p:cNvSpPr txBox="1">
                  <a:spLocks noChangeArrowheads="1"/>
                </p:cNvSpPr>
                <p:nvPr/>
              </p:nvSpPr>
              <p:spPr bwMode="auto">
                <a:xfrm>
                  <a:off x="-3999592" y="-58056"/>
                  <a:ext cx="1997632" cy="523220"/>
                </a:xfrm>
                <a:prstGeom prst="rect">
                  <a:avLst/>
                </a:prstGeom>
                <a:noFill/>
                <a:ln w="19050">
                  <a:solidFill>
                    <a:schemeClr val="tx1"/>
                  </a:solidFill>
                  <a:miter lim="800000"/>
                  <a:headEnd/>
                  <a:tailEnd/>
                </a:ln>
              </p:spPr>
              <p:txBody>
                <a:bodyPr>
                  <a:spAutoFit/>
                </a:bodyPr>
                <a:lstStyle/>
                <a:p>
                  <a:endParaRPr lang="en-US" sz="1400"/>
                </a:p>
                <a:p>
                  <a:endParaRPr lang="en-US" sz="1400"/>
                </a:p>
              </p:txBody>
            </p:sp>
            <p:sp>
              <p:nvSpPr>
                <p:cNvPr id="146497" name="TextBox 38"/>
                <p:cNvSpPr txBox="1">
                  <a:spLocks noChangeArrowheads="1"/>
                </p:cNvSpPr>
                <p:nvPr/>
              </p:nvSpPr>
              <p:spPr bwMode="auto">
                <a:xfrm>
                  <a:off x="-1676399" y="-58058"/>
                  <a:ext cx="2199925" cy="523220"/>
                </a:xfrm>
                <a:prstGeom prst="rect">
                  <a:avLst/>
                </a:prstGeom>
                <a:noFill/>
                <a:ln w="19050">
                  <a:solidFill>
                    <a:schemeClr val="tx1"/>
                  </a:solidFill>
                  <a:miter lim="800000"/>
                  <a:headEnd/>
                  <a:tailEnd/>
                </a:ln>
              </p:spPr>
              <p:txBody>
                <a:bodyPr>
                  <a:spAutoFit/>
                </a:bodyPr>
                <a:lstStyle/>
                <a:p>
                  <a:endParaRPr lang="en-US" sz="1400"/>
                </a:p>
                <a:p>
                  <a:endParaRPr lang="en-US" sz="1400"/>
                </a:p>
              </p:txBody>
            </p:sp>
          </p:grpSp>
        </p:grpSp>
      </p:grpSp>
      <p:grpSp>
        <p:nvGrpSpPr>
          <p:cNvPr id="53" name="Group 52"/>
          <p:cNvGrpSpPr>
            <a:grpSpLocks/>
          </p:cNvGrpSpPr>
          <p:nvPr/>
        </p:nvGrpSpPr>
        <p:grpSpPr bwMode="auto">
          <a:xfrm>
            <a:off x="666750" y="3595688"/>
            <a:ext cx="7721600" cy="1223962"/>
            <a:chOff x="652463" y="4016375"/>
            <a:chExt cx="7721600" cy="1223963"/>
          </a:xfrm>
        </p:grpSpPr>
        <p:grpSp>
          <p:nvGrpSpPr>
            <p:cNvPr id="146472" name="Group 24"/>
            <p:cNvGrpSpPr>
              <a:grpSpLocks/>
            </p:cNvGrpSpPr>
            <p:nvPr/>
          </p:nvGrpSpPr>
          <p:grpSpPr bwMode="auto">
            <a:xfrm>
              <a:off x="652463" y="4016375"/>
              <a:ext cx="7721600" cy="1223963"/>
              <a:chOff x="711199" y="4336108"/>
              <a:chExt cx="7532915" cy="1222863"/>
            </a:xfrm>
          </p:grpSpPr>
          <p:sp>
            <p:nvSpPr>
              <p:cNvPr id="62" name="Rounded Rectangle 61"/>
              <p:cNvSpPr/>
              <p:nvPr/>
            </p:nvSpPr>
            <p:spPr>
              <a:xfrm>
                <a:off x="740625" y="4412240"/>
                <a:ext cx="7503489" cy="1146731"/>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nvGrpSpPr>
              <p:cNvPr id="146481" name="Group 25"/>
              <p:cNvGrpSpPr>
                <a:grpSpLocks/>
              </p:cNvGrpSpPr>
              <p:nvPr/>
            </p:nvGrpSpPr>
            <p:grpSpPr bwMode="auto">
              <a:xfrm>
                <a:off x="711199" y="4336108"/>
                <a:ext cx="1905000" cy="387350"/>
                <a:chOff x="3505200" y="3232737"/>
                <a:chExt cx="1905000" cy="387476"/>
              </a:xfrm>
            </p:grpSpPr>
            <p:grpSp>
              <p:nvGrpSpPr>
                <p:cNvPr id="146482" name="Group 15"/>
                <p:cNvGrpSpPr>
                  <a:grpSpLocks/>
                </p:cNvGrpSpPr>
                <p:nvPr/>
              </p:nvGrpSpPr>
              <p:grpSpPr bwMode="auto">
                <a:xfrm>
                  <a:off x="3505200" y="3232737"/>
                  <a:ext cx="413658" cy="387476"/>
                  <a:chOff x="2133600" y="4870324"/>
                  <a:chExt cx="413658" cy="387476"/>
                </a:xfrm>
              </p:grpSpPr>
              <p:sp>
                <p:nvSpPr>
                  <p:cNvPr id="66" name="Oval 9"/>
                  <p:cNvSpPr/>
                  <p:nvPr/>
                </p:nvSpPr>
                <p:spPr>
                  <a:xfrm>
                    <a:off x="2133600" y="4876800"/>
                    <a:ext cx="381000" cy="381000"/>
                  </a:xfrm>
                  <a:prstGeom prst="ellipse">
                    <a:avLst/>
                  </a:prstGeom>
                  <a:solidFill>
                    <a:srgbClr val="00B050"/>
                  </a:solidFill>
                  <a:ln w="12700">
                    <a:solidFill>
                      <a:schemeClr val="tx1">
                        <a:lumMod val="50000"/>
                        <a:lumOff val="50000"/>
                      </a:schemeClr>
                    </a:solid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7" name="TextBox 66"/>
                  <p:cNvSpPr txBox="1"/>
                  <p:nvPr/>
                </p:nvSpPr>
                <p:spPr>
                  <a:xfrm>
                    <a:off x="2166258" y="4870324"/>
                    <a:ext cx="381000" cy="369332"/>
                  </a:xfrm>
                  <a:prstGeom prst="rect">
                    <a:avLst/>
                  </a:prstGeom>
                  <a:noFill/>
                  <a:scene3d>
                    <a:camera prst="orthographicFront"/>
                    <a:lightRig rig="threePt" dir="t"/>
                  </a:scene3d>
                  <a:sp3d>
                    <a:bevelT prst="relaxedInset"/>
                  </a:sp3d>
                </p:spPr>
                <p:txBody>
                  <a:bodyPr>
                    <a:spAutoFit/>
                  </a:bodyPr>
                  <a:lstStyle/>
                  <a:p>
                    <a:pPr>
                      <a:defRPr/>
                    </a:pPr>
                    <a:r>
                      <a:rPr lang="en-US" dirty="0">
                        <a:latin typeface="Arial" pitchFamily="34" charset="0"/>
                      </a:rPr>
                      <a:t>2</a:t>
                    </a:r>
                  </a:p>
                </p:txBody>
              </p:sp>
            </p:grpSp>
            <p:sp>
              <p:nvSpPr>
                <p:cNvPr id="146483" name="TextBox 19"/>
                <p:cNvSpPr txBox="1">
                  <a:spLocks noChangeArrowheads="1"/>
                </p:cNvSpPr>
                <p:nvPr/>
              </p:nvSpPr>
              <p:spPr bwMode="auto">
                <a:xfrm>
                  <a:off x="3886200" y="3241809"/>
                  <a:ext cx="1524000" cy="369332"/>
                </a:xfrm>
                <a:prstGeom prst="rect">
                  <a:avLst/>
                </a:prstGeom>
                <a:noFill/>
                <a:ln w="9525">
                  <a:noFill/>
                  <a:miter lim="800000"/>
                  <a:headEnd/>
                  <a:tailEnd/>
                </a:ln>
              </p:spPr>
              <p:txBody>
                <a:bodyPr>
                  <a:spAutoFit/>
                </a:bodyPr>
                <a:lstStyle/>
                <a:p>
                  <a:r>
                    <a:rPr lang="en-US" b="1">
                      <a:solidFill>
                        <a:srgbClr val="00B050"/>
                      </a:solidFill>
                    </a:rPr>
                    <a:t>Record</a:t>
                  </a:r>
                </a:p>
              </p:txBody>
            </p:sp>
          </p:grpSp>
        </p:grpSp>
        <p:grpSp>
          <p:nvGrpSpPr>
            <p:cNvPr id="146473" name="Group 44"/>
            <p:cNvGrpSpPr>
              <a:grpSpLocks/>
            </p:cNvGrpSpPr>
            <p:nvPr/>
          </p:nvGrpSpPr>
          <p:grpSpPr bwMode="auto">
            <a:xfrm>
              <a:off x="1132115" y="4397828"/>
              <a:ext cx="6966858" cy="653588"/>
              <a:chOff x="5660571" y="3425371"/>
              <a:chExt cx="6966858" cy="653588"/>
            </a:xfrm>
          </p:grpSpPr>
          <p:sp>
            <p:nvSpPr>
              <p:cNvPr id="56" name="TextBox 55"/>
              <p:cNvSpPr txBox="1"/>
              <p:nvPr/>
            </p:nvSpPr>
            <p:spPr>
              <a:xfrm>
                <a:off x="5660344" y="3424918"/>
                <a:ext cx="6967538" cy="646113"/>
              </a:xfrm>
              <a:prstGeom prst="rect">
                <a:avLst/>
              </a:prstGeom>
              <a:solidFill>
                <a:schemeClr val="accent2">
                  <a:lumMod val="20000"/>
                  <a:lumOff val="80000"/>
                </a:schemeClr>
              </a:solidFill>
            </p:spPr>
            <p:txBody>
              <a:bodyPr>
                <a:spAutoFit/>
              </a:bodyPr>
              <a:lstStyle/>
              <a:p>
                <a:pPr>
                  <a:defRPr/>
                </a:pPr>
                <a:endParaRPr lang="en-US" dirty="0"/>
              </a:p>
              <a:p>
                <a:pPr>
                  <a:defRPr/>
                </a:pPr>
                <a:endParaRPr lang="en-US" dirty="0"/>
              </a:p>
            </p:txBody>
          </p:sp>
          <p:grpSp>
            <p:nvGrpSpPr>
              <p:cNvPr id="146475" name="Group 73"/>
              <p:cNvGrpSpPr>
                <a:grpSpLocks/>
              </p:cNvGrpSpPr>
              <p:nvPr/>
            </p:nvGrpSpPr>
            <p:grpSpPr bwMode="auto">
              <a:xfrm>
                <a:off x="5675086" y="3425371"/>
                <a:ext cx="6937828" cy="653588"/>
                <a:chOff x="5675086" y="2554514"/>
                <a:chExt cx="6937828" cy="653588"/>
              </a:xfrm>
            </p:grpSpPr>
            <p:sp>
              <p:nvSpPr>
                <p:cNvPr id="146476" name="TextBox 57"/>
                <p:cNvSpPr txBox="1">
                  <a:spLocks noChangeArrowheads="1"/>
                </p:cNvSpPr>
                <p:nvPr/>
              </p:nvSpPr>
              <p:spPr bwMode="auto">
                <a:xfrm>
                  <a:off x="5675086" y="2554514"/>
                  <a:ext cx="522514" cy="646331"/>
                </a:xfrm>
                <a:prstGeom prst="rect">
                  <a:avLst/>
                </a:prstGeom>
                <a:noFill/>
                <a:ln w="9525">
                  <a:noFill/>
                  <a:miter lim="800000"/>
                  <a:headEnd/>
                  <a:tailEnd/>
                </a:ln>
              </p:spPr>
              <p:txBody>
                <a:bodyPr>
                  <a:spAutoFit/>
                </a:bodyPr>
                <a:lstStyle/>
                <a:p>
                  <a:r>
                    <a:rPr lang="en-US"/>
                    <a:t>(b)</a:t>
                  </a:r>
                </a:p>
                <a:p>
                  <a:endParaRPr lang="en-US"/>
                </a:p>
              </p:txBody>
            </p:sp>
            <p:sp>
              <p:nvSpPr>
                <p:cNvPr id="146477" name="TextBox 58"/>
                <p:cNvSpPr txBox="1">
                  <a:spLocks noChangeArrowheads="1"/>
                </p:cNvSpPr>
                <p:nvPr/>
              </p:nvSpPr>
              <p:spPr bwMode="auto">
                <a:xfrm>
                  <a:off x="6168571" y="2554514"/>
                  <a:ext cx="3933371" cy="646331"/>
                </a:xfrm>
                <a:prstGeom prst="rect">
                  <a:avLst/>
                </a:prstGeom>
                <a:noFill/>
                <a:ln w="9525">
                  <a:noFill/>
                  <a:miter lim="800000"/>
                  <a:headEnd/>
                  <a:tailEnd/>
                </a:ln>
              </p:spPr>
              <p:txBody>
                <a:bodyPr>
                  <a:spAutoFit/>
                </a:bodyPr>
                <a:lstStyle/>
                <a:p>
                  <a:r>
                    <a:rPr lang="en-US"/>
                    <a:t>dr    Equipment  (+A)</a:t>
                  </a:r>
                </a:p>
                <a:p>
                  <a:r>
                    <a:rPr lang="en-US"/>
                    <a:t>         cr    Cash  (-A)</a:t>
                  </a:r>
                </a:p>
              </p:txBody>
            </p:sp>
            <p:sp>
              <p:nvSpPr>
                <p:cNvPr id="146478" name="TextBox 59"/>
                <p:cNvSpPr txBox="1">
                  <a:spLocks noChangeArrowheads="1"/>
                </p:cNvSpPr>
                <p:nvPr/>
              </p:nvSpPr>
              <p:spPr bwMode="auto">
                <a:xfrm>
                  <a:off x="11524343" y="2554514"/>
                  <a:ext cx="1088571" cy="646331"/>
                </a:xfrm>
                <a:prstGeom prst="rect">
                  <a:avLst/>
                </a:prstGeom>
                <a:noFill/>
                <a:ln w="9525">
                  <a:noFill/>
                  <a:miter lim="800000"/>
                  <a:headEnd/>
                  <a:tailEnd/>
                </a:ln>
              </p:spPr>
              <p:txBody>
                <a:bodyPr>
                  <a:spAutoFit/>
                </a:bodyPr>
                <a:lstStyle/>
                <a:p>
                  <a:pPr algn="r"/>
                  <a:endParaRPr lang="en-US"/>
                </a:p>
                <a:p>
                  <a:pPr algn="r"/>
                  <a:r>
                    <a:rPr lang="en-US"/>
                    <a:t>42,000</a:t>
                  </a:r>
                </a:p>
              </p:txBody>
            </p:sp>
            <p:sp>
              <p:nvSpPr>
                <p:cNvPr id="146479" name="TextBox 60"/>
                <p:cNvSpPr txBox="1">
                  <a:spLocks noChangeArrowheads="1"/>
                </p:cNvSpPr>
                <p:nvPr/>
              </p:nvSpPr>
              <p:spPr bwMode="auto">
                <a:xfrm>
                  <a:off x="10268856" y="2561771"/>
                  <a:ext cx="1088571" cy="646331"/>
                </a:xfrm>
                <a:prstGeom prst="rect">
                  <a:avLst/>
                </a:prstGeom>
                <a:noFill/>
                <a:ln w="9525">
                  <a:noFill/>
                  <a:miter lim="800000"/>
                  <a:headEnd/>
                  <a:tailEnd/>
                </a:ln>
              </p:spPr>
              <p:txBody>
                <a:bodyPr>
                  <a:spAutoFit/>
                </a:bodyPr>
                <a:lstStyle/>
                <a:p>
                  <a:pPr algn="r"/>
                  <a:r>
                    <a:rPr lang="en-US"/>
                    <a:t>42,000</a:t>
                  </a:r>
                </a:p>
                <a:p>
                  <a:pPr algn="r"/>
                  <a:endParaRPr lang="en-US"/>
                </a:p>
              </p:txBody>
            </p:sp>
          </p:grpSp>
        </p:grpSp>
      </p:grpSp>
      <p:grpSp>
        <p:nvGrpSpPr>
          <p:cNvPr id="68" name="Group 67"/>
          <p:cNvGrpSpPr>
            <a:grpSpLocks/>
          </p:cNvGrpSpPr>
          <p:nvPr/>
        </p:nvGrpSpPr>
        <p:grpSpPr bwMode="auto">
          <a:xfrm>
            <a:off x="652463" y="5195888"/>
            <a:ext cx="7780337" cy="1219200"/>
            <a:chOff x="638175" y="5311774"/>
            <a:chExt cx="7780338" cy="1219200"/>
          </a:xfrm>
        </p:grpSpPr>
        <p:grpSp>
          <p:nvGrpSpPr>
            <p:cNvPr id="146439" name="Group 28"/>
            <p:cNvGrpSpPr>
              <a:grpSpLocks/>
            </p:cNvGrpSpPr>
            <p:nvPr/>
          </p:nvGrpSpPr>
          <p:grpSpPr bwMode="auto">
            <a:xfrm>
              <a:off x="638175" y="5311774"/>
              <a:ext cx="7780338" cy="1219200"/>
              <a:chOff x="638629" y="5384344"/>
              <a:chExt cx="7692571" cy="1219656"/>
            </a:xfrm>
          </p:grpSpPr>
          <p:sp>
            <p:nvSpPr>
              <p:cNvPr id="94" name="Rounded Rectangle 93"/>
              <p:cNvSpPr/>
              <p:nvPr/>
            </p:nvSpPr>
            <p:spPr>
              <a:xfrm>
                <a:off x="638629" y="5485982"/>
                <a:ext cx="7692571" cy="1118018"/>
              </a:xfrm>
              <a:prstGeom prst="round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nvGrpSpPr>
              <p:cNvPr id="146465" name="Group 24"/>
              <p:cNvGrpSpPr>
                <a:grpSpLocks/>
              </p:cNvGrpSpPr>
              <p:nvPr/>
            </p:nvGrpSpPr>
            <p:grpSpPr bwMode="auto">
              <a:xfrm>
                <a:off x="642248" y="5384344"/>
                <a:ext cx="1963080" cy="403376"/>
                <a:chOff x="6172200" y="3235975"/>
                <a:chExt cx="1963080" cy="403376"/>
              </a:xfrm>
            </p:grpSpPr>
            <p:grpSp>
              <p:nvGrpSpPr>
                <p:cNvPr id="146466" name="Group 14"/>
                <p:cNvGrpSpPr>
                  <a:grpSpLocks/>
                </p:cNvGrpSpPr>
                <p:nvPr/>
              </p:nvGrpSpPr>
              <p:grpSpPr bwMode="auto">
                <a:xfrm>
                  <a:off x="6172200" y="3235975"/>
                  <a:ext cx="381000" cy="381000"/>
                  <a:chOff x="4953000" y="4724400"/>
                  <a:chExt cx="381000" cy="381000"/>
                </a:xfrm>
              </p:grpSpPr>
              <p:sp>
                <p:nvSpPr>
                  <p:cNvPr id="98" name="Oval 12"/>
                  <p:cNvSpPr/>
                  <p:nvPr/>
                </p:nvSpPr>
                <p:spPr>
                  <a:xfrm>
                    <a:off x="4953000" y="4724400"/>
                    <a:ext cx="381000" cy="381000"/>
                  </a:xfrm>
                  <a:prstGeom prst="ellipse">
                    <a:avLst/>
                  </a:prstGeom>
                  <a:solidFill>
                    <a:schemeClr val="tx2">
                      <a:lumMod val="60000"/>
                      <a:lumOff val="40000"/>
                    </a:schemeClr>
                  </a:solidFill>
                  <a:ln w="12700">
                    <a:solidFill>
                      <a:schemeClr val="tx1">
                        <a:lumMod val="50000"/>
                        <a:lumOff val="50000"/>
                      </a:schemeClr>
                    </a:solid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46471" name="TextBox 13"/>
                  <p:cNvSpPr txBox="1">
                    <a:spLocks noChangeArrowheads="1"/>
                  </p:cNvSpPr>
                  <p:nvPr/>
                </p:nvSpPr>
                <p:spPr bwMode="auto">
                  <a:xfrm>
                    <a:off x="4992066" y="4736068"/>
                    <a:ext cx="312906" cy="369332"/>
                  </a:xfrm>
                  <a:prstGeom prst="rect">
                    <a:avLst/>
                  </a:prstGeom>
                  <a:noFill/>
                  <a:ln w="9525">
                    <a:noFill/>
                    <a:miter lim="800000"/>
                    <a:headEnd/>
                    <a:tailEnd/>
                  </a:ln>
                </p:spPr>
                <p:txBody>
                  <a:bodyPr wrap="none">
                    <a:spAutoFit/>
                  </a:bodyPr>
                  <a:lstStyle/>
                  <a:p>
                    <a:r>
                      <a:rPr lang="en-US"/>
                      <a:t>3</a:t>
                    </a:r>
                  </a:p>
                </p:txBody>
              </p:sp>
            </p:grpSp>
            <p:sp>
              <p:nvSpPr>
                <p:cNvPr id="97" name="TextBox 96"/>
                <p:cNvSpPr txBox="1"/>
                <p:nvPr/>
              </p:nvSpPr>
              <p:spPr>
                <a:xfrm>
                  <a:off x="6611206" y="3270913"/>
                  <a:ext cx="1524074" cy="368438"/>
                </a:xfrm>
                <a:prstGeom prst="rect">
                  <a:avLst/>
                </a:prstGeom>
                <a:noFill/>
              </p:spPr>
              <p:txBody>
                <a:bodyPr>
                  <a:spAutoFit/>
                </a:bodyPr>
                <a:lstStyle/>
                <a:p>
                  <a:pPr>
                    <a:defRPr/>
                  </a:pPr>
                  <a:r>
                    <a:rPr lang="en-US" b="1" dirty="0">
                      <a:solidFill>
                        <a:schemeClr val="tx2">
                          <a:lumMod val="60000"/>
                          <a:lumOff val="40000"/>
                        </a:schemeClr>
                      </a:solidFill>
                      <a:latin typeface="Arial" pitchFamily="34" charset="0"/>
                    </a:rPr>
                    <a:t>Summarize</a:t>
                  </a:r>
                </a:p>
              </p:txBody>
            </p:sp>
          </p:grpSp>
        </p:grpSp>
        <p:grpSp>
          <p:nvGrpSpPr>
            <p:cNvPr id="146440" name="Group 73"/>
            <p:cNvGrpSpPr>
              <a:grpSpLocks/>
            </p:cNvGrpSpPr>
            <p:nvPr/>
          </p:nvGrpSpPr>
          <p:grpSpPr bwMode="auto">
            <a:xfrm>
              <a:off x="1175657" y="5624283"/>
              <a:ext cx="3309257" cy="871565"/>
              <a:chOff x="9564914" y="3751941"/>
              <a:chExt cx="3309257" cy="871565"/>
            </a:xfrm>
          </p:grpSpPr>
          <p:sp>
            <p:nvSpPr>
              <p:cNvPr id="146453" name="TextBox 82"/>
              <p:cNvSpPr txBox="1">
                <a:spLocks noChangeArrowheads="1"/>
              </p:cNvSpPr>
              <p:nvPr/>
            </p:nvSpPr>
            <p:spPr bwMode="auto">
              <a:xfrm>
                <a:off x="9564914" y="4064001"/>
                <a:ext cx="1625600" cy="523220"/>
              </a:xfrm>
              <a:prstGeom prst="rect">
                <a:avLst/>
              </a:prstGeom>
              <a:noFill/>
              <a:ln w="9525">
                <a:noFill/>
                <a:miter lim="800000"/>
                <a:headEnd/>
                <a:tailEnd/>
              </a:ln>
            </p:spPr>
            <p:txBody>
              <a:bodyPr>
                <a:spAutoFit/>
              </a:bodyPr>
              <a:lstStyle/>
              <a:p>
                <a:r>
                  <a:rPr lang="en-US" sz="1400"/>
                  <a:t>Beg. Bal.</a:t>
                </a:r>
              </a:p>
              <a:p>
                <a:r>
                  <a:rPr lang="en-US" sz="1400"/>
                  <a:t>(a)</a:t>
                </a:r>
              </a:p>
            </p:txBody>
          </p:sp>
          <p:sp>
            <p:nvSpPr>
              <p:cNvPr id="146454" name="TextBox 83"/>
              <p:cNvSpPr txBox="1">
                <a:spLocks noChangeArrowheads="1"/>
              </p:cNvSpPr>
              <p:nvPr/>
            </p:nvSpPr>
            <p:spPr bwMode="auto">
              <a:xfrm>
                <a:off x="11212286" y="4085772"/>
                <a:ext cx="1647371" cy="523220"/>
              </a:xfrm>
              <a:prstGeom prst="rect">
                <a:avLst/>
              </a:prstGeom>
              <a:noFill/>
              <a:ln w="9525">
                <a:noFill/>
                <a:miter lim="800000"/>
                <a:headEnd/>
                <a:tailEnd/>
              </a:ln>
            </p:spPr>
            <p:txBody>
              <a:bodyPr>
                <a:spAutoFit/>
              </a:bodyPr>
              <a:lstStyle/>
              <a:p>
                <a:pPr algn="r"/>
                <a:endParaRPr lang="en-US" sz="1400"/>
              </a:p>
              <a:p>
                <a:pPr algn="r"/>
                <a:r>
                  <a:rPr lang="en-US" sz="1400">
                    <a:solidFill>
                      <a:srgbClr val="0000CC"/>
                    </a:solidFill>
                  </a:rPr>
                  <a:t>(b)</a:t>
                </a:r>
              </a:p>
            </p:txBody>
          </p:sp>
          <p:grpSp>
            <p:nvGrpSpPr>
              <p:cNvPr id="146455" name="Group 67"/>
              <p:cNvGrpSpPr>
                <a:grpSpLocks/>
              </p:cNvGrpSpPr>
              <p:nvPr/>
            </p:nvGrpSpPr>
            <p:grpSpPr bwMode="auto">
              <a:xfrm>
                <a:off x="9564914" y="3751941"/>
                <a:ext cx="3309257" cy="326574"/>
                <a:chOff x="9564914" y="3751941"/>
                <a:chExt cx="3309257" cy="326574"/>
              </a:xfrm>
            </p:grpSpPr>
            <p:grpSp>
              <p:nvGrpSpPr>
                <p:cNvPr id="146459" name="Group 56"/>
                <p:cNvGrpSpPr>
                  <a:grpSpLocks/>
                </p:cNvGrpSpPr>
                <p:nvPr/>
              </p:nvGrpSpPr>
              <p:grpSpPr bwMode="auto">
                <a:xfrm>
                  <a:off x="9579427" y="3751941"/>
                  <a:ext cx="3294744" cy="315036"/>
                  <a:chOff x="9724570" y="3635827"/>
                  <a:chExt cx="3294744" cy="315036"/>
                </a:xfrm>
              </p:grpSpPr>
              <p:sp>
                <p:nvSpPr>
                  <p:cNvPr id="91" name="TextBox 90"/>
                  <p:cNvSpPr txBox="1"/>
                  <p:nvPr/>
                </p:nvSpPr>
                <p:spPr>
                  <a:xfrm>
                    <a:off x="9725025" y="3643993"/>
                    <a:ext cx="3294062" cy="311150"/>
                  </a:xfrm>
                  <a:prstGeom prst="rect">
                    <a:avLst/>
                  </a:prstGeom>
                  <a:solidFill>
                    <a:schemeClr val="accent1">
                      <a:lumMod val="20000"/>
                      <a:lumOff val="80000"/>
                    </a:schemeClr>
                  </a:solidFill>
                </p:spPr>
                <p:txBody>
                  <a:bodyPr>
                    <a:spAutoFit/>
                  </a:bodyPr>
                  <a:lstStyle/>
                  <a:p>
                    <a:pPr algn="ctr">
                      <a:defRPr/>
                    </a:pPr>
                    <a:r>
                      <a:rPr lang="en-US" sz="1400" dirty="0"/>
                      <a:t>Cash (A)</a:t>
                    </a:r>
                  </a:p>
                </p:txBody>
              </p:sp>
              <p:sp>
                <p:nvSpPr>
                  <p:cNvPr id="146462" name="TextBox 91"/>
                  <p:cNvSpPr txBox="1">
                    <a:spLocks noChangeArrowheads="1"/>
                  </p:cNvSpPr>
                  <p:nvPr/>
                </p:nvSpPr>
                <p:spPr bwMode="auto">
                  <a:xfrm>
                    <a:off x="9724570" y="3643085"/>
                    <a:ext cx="537029" cy="307777"/>
                  </a:xfrm>
                  <a:prstGeom prst="rect">
                    <a:avLst/>
                  </a:prstGeom>
                  <a:noFill/>
                  <a:ln w="9525">
                    <a:noFill/>
                    <a:miter lim="800000"/>
                    <a:headEnd/>
                    <a:tailEnd/>
                  </a:ln>
                </p:spPr>
                <p:txBody>
                  <a:bodyPr>
                    <a:spAutoFit/>
                  </a:bodyPr>
                  <a:lstStyle/>
                  <a:p>
                    <a:r>
                      <a:rPr lang="en-US" sz="1400"/>
                      <a:t>dr +</a:t>
                    </a:r>
                  </a:p>
                </p:txBody>
              </p:sp>
              <p:sp>
                <p:nvSpPr>
                  <p:cNvPr id="146463" name="TextBox 92"/>
                  <p:cNvSpPr txBox="1">
                    <a:spLocks noChangeArrowheads="1"/>
                  </p:cNvSpPr>
                  <p:nvPr/>
                </p:nvSpPr>
                <p:spPr bwMode="auto">
                  <a:xfrm>
                    <a:off x="12475028" y="3635827"/>
                    <a:ext cx="537029" cy="307777"/>
                  </a:xfrm>
                  <a:prstGeom prst="rect">
                    <a:avLst/>
                  </a:prstGeom>
                  <a:noFill/>
                  <a:ln w="9525">
                    <a:noFill/>
                    <a:miter lim="800000"/>
                    <a:headEnd/>
                    <a:tailEnd/>
                  </a:ln>
                </p:spPr>
                <p:txBody>
                  <a:bodyPr>
                    <a:spAutoFit/>
                  </a:bodyPr>
                  <a:lstStyle/>
                  <a:p>
                    <a:pPr algn="r"/>
                    <a:r>
                      <a:rPr lang="en-US" sz="1400"/>
                      <a:t>cr -</a:t>
                    </a:r>
                  </a:p>
                </p:txBody>
              </p:sp>
            </p:grpSp>
            <p:cxnSp>
              <p:nvCxnSpPr>
                <p:cNvPr id="90" name="Straight Connector 89"/>
                <p:cNvCxnSpPr/>
                <p:nvPr/>
              </p:nvCxnSpPr>
              <p:spPr>
                <a:xfrm flipV="1">
                  <a:off x="9565594" y="4079194"/>
                  <a:ext cx="330835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86" name="Straight Connector 85"/>
              <p:cNvCxnSpPr/>
              <p:nvPr/>
            </p:nvCxnSpPr>
            <p:spPr>
              <a:xfrm flipH="1">
                <a:off x="11219769" y="4082369"/>
                <a:ext cx="7938" cy="50482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46457" name="TextBox 86"/>
              <p:cNvSpPr txBox="1">
                <a:spLocks noChangeArrowheads="1"/>
              </p:cNvSpPr>
              <p:nvPr/>
            </p:nvSpPr>
            <p:spPr bwMode="auto">
              <a:xfrm>
                <a:off x="10363200" y="4093028"/>
                <a:ext cx="827314" cy="523220"/>
              </a:xfrm>
              <a:prstGeom prst="rect">
                <a:avLst/>
              </a:prstGeom>
              <a:noFill/>
              <a:ln w="9525">
                <a:noFill/>
                <a:miter lim="800000"/>
                <a:headEnd/>
                <a:tailEnd/>
              </a:ln>
            </p:spPr>
            <p:txBody>
              <a:bodyPr>
                <a:spAutoFit/>
              </a:bodyPr>
              <a:lstStyle/>
              <a:p>
                <a:pPr algn="r"/>
                <a:r>
                  <a:rPr lang="en-US" sz="1400"/>
                  <a:t>0</a:t>
                </a:r>
              </a:p>
              <a:p>
                <a:pPr algn="r"/>
                <a:r>
                  <a:rPr lang="en-US" sz="1400"/>
                  <a:t>50,000</a:t>
                </a:r>
              </a:p>
            </p:txBody>
          </p:sp>
          <p:sp>
            <p:nvSpPr>
              <p:cNvPr id="146458" name="TextBox 87"/>
              <p:cNvSpPr txBox="1">
                <a:spLocks noChangeArrowheads="1"/>
              </p:cNvSpPr>
              <p:nvPr/>
            </p:nvSpPr>
            <p:spPr bwMode="auto">
              <a:xfrm>
                <a:off x="11241314" y="4100286"/>
                <a:ext cx="827314" cy="523220"/>
              </a:xfrm>
              <a:prstGeom prst="rect">
                <a:avLst/>
              </a:prstGeom>
              <a:noFill/>
              <a:ln w="9525">
                <a:noFill/>
                <a:miter lim="800000"/>
                <a:headEnd/>
                <a:tailEnd/>
              </a:ln>
            </p:spPr>
            <p:txBody>
              <a:bodyPr>
                <a:spAutoFit/>
              </a:bodyPr>
              <a:lstStyle/>
              <a:p>
                <a:pPr algn="r"/>
                <a:endParaRPr lang="en-US" sz="1400"/>
              </a:p>
              <a:p>
                <a:pPr algn="r"/>
                <a:r>
                  <a:rPr lang="en-US" sz="1400">
                    <a:solidFill>
                      <a:srgbClr val="0000CC"/>
                    </a:solidFill>
                  </a:rPr>
                  <a:t>42,000</a:t>
                </a:r>
              </a:p>
            </p:txBody>
          </p:sp>
        </p:grpSp>
        <p:grpSp>
          <p:nvGrpSpPr>
            <p:cNvPr id="146441" name="Group 75"/>
            <p:cNvGrpSpPr>
              <a:grpSpLocks/>
            </p:cNvGrpSpPr>
            <p:nvPr/>
          </p:nvGrpSpPr>
          <p:grpSpPr bwMode="auto">
            <a:xfrm>
              <a:off x="4818743" y="5631540"/>
              <a:ext cx="3309257" cy="864307"/>
              <a:chOff x="9564914" y="3751941"/>
              <a:chExt cx="3309257" cy="864307"/>
            </a:xfrm>
          </p:grpSpPr>
          <p:sp>
            <p:nvSpPr>
              <p:cNvPr id="146442" name="TextBox 71"/>
              <p:cNvSpPr txBox="1">
                <a:spLocks noChangeArrowheads="1"/>
              </p:cNvSpPr>
              <p:nvPr/>
            </p:nvSpPr>
            <p:spPr bwMode="auto">
              <a:xfrm>
                <a:off x="9564914" y="4064001"/>
                <a:ext cx="1625600" cy="523220"/>
              </a:xfrm>
              <a:prstGeom prst="rect">
                <a:avLst/>
              </a:prstGeom>
              <a:noFill/>
              <a:ln w="9525">
                <a:noFill/>
                <a:miter lim="800000"/>
                <a:headEnd/>
                <a:tailEnd/>
              </a:ln>
            </p:spPr>
            <p:txBody>
              <a:bodyPr>
                <a:spAutoFit/>
              </a:bodyPr>
              <a:lstStyle/>
              <a:p>
                <a:r>
                  <a:rPr lang="en-US" sz="1400"/>
                  <a:t>Beg. Bal.</a:t>
                </a:r>
              </a:p>
              <a:p>
                <a:r>
                  <a:rPr lang="en-US" sz="1400">
                    <a:solidFill>
                      <a:srgbClr val="0000CC"/>
                    </a:solidFill>
                  </a:rPr>
                  <a:t>(b)</a:t>
                </a:r>
              </a:p>
            </p:txBody>
          </p:sp>
          <p:sp>
            <p:nvSpPr>
              <p:cNvPr id="146443" name="TextBox 72"/>
              <p:cNvSpPr txBox="1">
                <a:spLocks noChangeArrowheads="1"/>
              </p:cNvSpPr>
              <p:nvPr/>
            </p:nvSpPr>
            <p:spPr bwMode="auto">
              <a:xfrm>
                <a:off x="11212286" y="4085772"/>
                <a:ext cx="1647371" cy="523220"/>
              </a:xfrm>
              <a:prstGeom prst="rect">
                <a:avLst/>
              </a:prstGeom>
              <a:noFill/>
              <a:ln w="9525">
                <a:noFill/>
                <a:miter lim="800000"/>
                <a:headEnd/>
                <a:tailEnd/>
              </a:ln>
            </p:spPr>
            <p:txBody>
              <a:bodyPr>
                <a:spAutoFit/>
              </a:bodyPr>
              <a:lstStyle/>
              <a:p>
                <a:pPr algn="r"/>
                <a:endParaRPr lang="en-US" sz="1400"/>
              </a:p>
              <a:p>
                <a:pPr algn="r"/>
                <a:endParaRPr lang="en-US" sz="1400">
                  <a:solidFill>
                    <a:srgbClr val="0000CC"/>
                  </a:solidFill>
                </a:endParaRPr>
              </a:p>
            </p:txBody>
          </p:sp>
          <p:grpSp>
            <p:nvGrpSpPr>
              <p:cNvPr id="146444" name="Group 67"/>
              <p:cNvGrpSpPr>
                <a:grpSpLocks/>
              </p:cNvGrpSpPr>
              <p:nvPr/>
            </p:nvGrpSpPr>
            <p:grpSpPr bwMode="auto">
              <a:xfrm>
                <a:off x="9564914" y="3751941"/>
                <a:ext cx="3309257" cy="326574"/>
                <a:chOff x="9564914" y="3751941"/>
                <a:chExt cx="3309257" cy="326574"/>
              </a:xfrm>
            </p:grpSpPr>
            <p:grpSp>
              <p:nvGrpSpPr>
                <p:cNvPr id="146448" name="Group 56"/>
                <p:cNvGrpSpPr>
                  <a:grpSpLocks/>
                </p:cNvGrpSpPr>
                <p:nvPr/>
              </p:nvGrpSpPr>
              <p:grpSpPr bwMode="auto">
                <a:xfrm>
                  <a:off x="9579427" y="3751941"/>
                  <a:ext cx="3294744" cy="315036"/>
                  <a:chOff x="9724570" y="3635827"/>
                  <a:chExt cx="3294744" cy="315036"/>
                </a:xfrm>
              </p:grpSpPr>
              <p:sp>
                <p:nvSpPr>
                  <p:cNvPr id="80" name="TextBox 79"/>
                  <p:cNvSpPr txBox="1"/>
                  <p:nvPr/>
                </p:nvSpPr>
                <p:spPr>
                  <a:xfrm>
                    <a:off x="9720490" y="3643086"/>
                    <a:ext cx="3298825" cy="307975"/>
                  </a:xfrm>
                  <a:prstGeom prst="rect">
                    <a:avLst/>
                  </a:prstGeom>
                  <a:solidFill>
                    <a:schemeClr val="accent1">
                      <a:lumMod val="20000"/>
                      <a:lumOff val="80000"/>
                    </a:schemeClr>
                  </a:solidFill>
                </p:spPr>
                <p:txBody>
                  <a:bodyPr>
                    <a:spAutoFit/>
                  </a:bodyPr>
                  <a:lstStyle/>
                  <a:p>
                    <a:pPr algn="ctr">
                      <a:defRPr/>
                    </a:pPr>
                    <a:r>
                      <a:rPr lang="en-US" sz="1400" dirty="0"/>
                      <a:t>Equipment (A)</a:t>
                    </a:r>
                  </a:p>
                </p:txBody>
              </p:sp>
              <p:sp>
                <p:nvSpPr>
                  <p:cNvPr id="146451" name="TextBox 80"/>
                  <p:cNvSpPr txBox="1">
                    <a:spLocks noChangeArrowheads="1"/>
                  </p:cNvSpPr>
                  <p:nvPr/>
                </p:nvSpPr>
                <p:spPr bwMode="auto">
                  <a:xfrm>
                    <a:off x="9724570" y="3643085"/>
                    <a:ext cx="537029" cy="307777"/>
                  </a:xfrm>
                  <a:prstGeom prst="rect">
                    <a:avLst/>
                  </a:prstGeom>
                  <a:noFill/>
                  <a:ln w="9525">
                    <a:noFill/>
                    <a:miter lim="800000"/>
                    <a:headEnd/>
                    <a:tailEnd/>
                  </a:ln>
                </p:spPr>
                <p:txBody>
                  <a:bodyPr>
                    <a:spAutoFit/>
                  </a:bodyPr>
                  <a:lstStyle/>
                  <a:p>
                    <a:r>
                      <a:rPr lang="en-US" sz="1400"/>
                      <a:t>dr +</a:t>
                    </a:r>
                  </a:p>
                </p:txBody>
              </p:sp>
              <p:sp>
                <p:nvSpPr>
                  <p:cNvPr id="146452" name="TextBox 81"/>
                  <p:cNvSpPr txBox="1">
                    <a:spLocks noChangeArrowheads="1"/>
                  </p:cNvSpPr>
                  <p:nvPr/>
                </p:nvSpPr>
                <p:spPr bwMode="auto">
                  <a:xfrm>
                    <a:off x="12475028" y="3635827"/>
                    <a:ext cx="537029" cy="307777"/>
                  </a:xfrm>
                  <a:prstGeom prst="rect">
                    <a:avLst/>
                  </a:prstGeom>
                  <a:noFill/>
                  <a:ln w="9525">
                    <a:noFill/>
                    <a:miter lim="800000"/>
                    <a:headEnd/>
                    <a:tailEnd/>
                  </a:ln>
                </p:spPr>
                <p:txBody>
                  <a:bodyPr>
                    <a:spAutoFit/>
                  </a:bodyPr>
                  <a:lstStyle/>
                  <a:p>
                    <a:pPr algn="r"/>
                    <a:r>
                      <a:rPr lang="en-US" sz="1400"/>
                      <a:t>cr -</a:t>
                    </a:r>
                  </a:p>
                </p:txBody>
              </p:sp>
            </p:grpSp>
            <p:cxnSp>
              <p:nvCxnSpPr>
                <p:cNvPr id="79" name="Straight Connector 78"/>
                <p:cNvCxnSpPr/>
                <p:nvPr/>
              </p:nvCxnSpPr>
              <p:spPr>
                <a:xfrm flipV="1">
                  <a:off x="9564234" y="4078287"/>
                  <a:ext cx="3309938"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75" name="Straight Connector 74"/>
              <p:cNvCxnSpPr/>
              <p:nvPr/>
            </p:nvCxnSpPr>
            <p:spPr>
              <a:xfrm flipH="1">
                <a:off x="11204122" y="4067175"/>
                <a:ext cx="7937" cy="50482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46446" name="TextBox 75"/>
              <p:cNvSpPr txBox="1">
                <a:spLocks noChangeArrowheads="1"/>
              </p:cNvSpPr>
              <p:nvPr/>
            </p:nvSpPr>
            <p:spPr bwMode="auto">
              <a:xfrm>
                <a:off x="10348687" y="4093028"/>
                <a:ext cx="827314" cy="523220"/>
              </a:xfrm>
              <a:prstGeom prst="rect">
                <a:avLst/>
              </a:prstGeom>
              <a:noFill/>
              <a:ln w="9525">
                <a:noFill/>
                <a:miter lim="800000"/>
                <a:headEnd/>
                <a:tailEnd/>
              </a:ln>
            </p:spPr>
            <p:txBody>
              <a:bodyPr>
                <a:spAutoFit/>
              </a:bodyPr>
              <a:lstStyle/>
              <a:p>
                <a:pPr algn="r"/>
                <a:r>
                  <a:rPr lang="en-US" sz="1400"/>
                  <a:t>0</a:t>
                </a:r>
              </a:p>
              <a:p>
                <a:pPr algn="r"/>
                <a:r>
                  <a:rPr lang="en-US" sz="1400">
                    <a:solidFill>
                      <a:srgbClr val="0000CC"/>
                    </a:solidFill>
                  </a:rPr>
                  <a:t>42,000</a:t>
                </a:r>
              </a:p>
            </p:txBody>
          </p:sp>
          <p:sp>
            <p:nvSpPr>
              <p:cNvPr id="146447" name="TextBox 76"/>
              <p:cNvSpPr txBox="1">
                <a:spLocks noChangeArrowheads="1"/>
              </p:cNvSpPr>
              <p:nvPr/>
            </p:nvSpPr>
            <p:spPr bwMode="auto">
              <a:xfrm>
                <a:off x="11212286" y="4085771"/>
                <a:ext cx="827314" cy="523220"/>
              </a:xfrm>
              <a:prstGeom prst="rect">
                <a:avLst/>
              </a:prstGeom>
              <a:noFill/>
              <a:ln w="9525">
                <a:noFill/>
                <a:miter lim="800000"/>
                <a:headEnd/>
                <a:tailEnd/>
              </a:ln>
            </p:spPr>
            <p:txBody>
              <a:bodyPr>
                <a:spAutoFit/>
              </a:bodyPr>
              <a:lstStyle/>
              <a:p>
                <a:pPr algn="r"/>
                <a:endParaRPr lang="en-US" sz="1400"/>
              </a:p>
              <a:p>
                <a:pPr algn="r"/>
                <a:endParaRPr lang="en-US" sz="1400">
                  <a:solidFill>
                    <a:srgbClr val="0000CC"/>
                  </a:solidFill>
                </a:endParaRPr>
              </a:p>
            </p:txBody>
          </p:sp>
        </p:grpSp>
      </p:gr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left)">
                                      <p:cBhvr>
                                        <p:cTn id="7" dur="500"/>
                                        <p:tgtEl>
                                          <p:spTgt spid="3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3"/>
                                        </p:tgtEl>
                                        <p:attrNameLst>
                                          <p:attrName>style.visibility</p:attrName>
                                        </p:attrNameLst>
                                      </p:cBhvr>
                                      <p:to>
                                        <p:strVal val="visible"/>
                                      </p:to>
                                    </p:set>
                                    <p:animEffect transition="in" filter="wipe(left)">
                                      <p:cBhvr>
                                        <p:cTn id="12" dur="500"/>
                                        <p:tgtEl>
                                          <p:spTgt spid="5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8"/>
                                        </p:tgtEl>
                                        <p:attrNameLst>
                                          <p:attrName>style.visibility</p:attrName>
                                        </p:attrNameLst>
                                      </p:cBhvr>
                                      <p:to>
                                        <p:strVal val="visible"/>
                                      </p:to>
                                    </p:set>
                                    <p:animEffect transition="in" filter="wipe(left)">
                                      <p:cBhvr>
                                        <p:cTn id="17" dur="500"/>
                                        <p:tgtEl>
                                          <p:spTgt spid="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1" name="Title 1"/>
          <p:cNvSpPr>
            <a:spLocks noGrp="1"/>
          </p:cNvSpPr>
          <p:nvPr>
            <p:ph type="title"/>
          </p:nvPr>
        </p:nvSpPr>
        <p:spPr/>
        <p:txBody>
          <a:bodyPr/>
          <a:lstStyle/>
          <a:p>
            <a:r>
              <a:rPr lang="en-US" sz="4000" smtClean="0"/>
              <a:t>Pizza Aroma’s Accounting Records</a:t>
            </a:r>
          </a:p>
        </p:txBody>
      </p:sp>
      <p:sp>
        <p:nvSpPr>
          <p:cNvPr id="148482" name="Text Box 3"/>
          <p:cNvSpPr txBox="1">
            <a:spLocks noChangeArrowheads="1"/>
          </p:cNvSpPr>
          <p:nvPr/>
        </p:nvSpPr>
        <p:spPr bwMode="auto">
          <a:xfrm>
            <a:off x="2286000" y="1004888"/>
            <a:ext cx="4495800" cy="461962"/>
          </a:xfrm>
          <a:prstGeom prst="rect">
            <a:avLst/>
          </a:prstGeom>
          <a:solidFill>
            <a:srgbClr val="C00000"/>
          </a:solidFill>
          <a:ln w="9525">
            <a:solidFill>
              <a:schemeClr val="tx1"/>
            </a:solidFill>
            <a:miter lim="800000"/>
            <a:headEnd/>
            <a:tailEnd/>
          </a:ln>
        </p:spPr>
        <p:txBody>
          <a:bodyPr>
            <a:spAutoFit/>
          </a:bodyPr>
          <a:lstStyle/>
          <a:p>
            <a:pPr algn="ctr">
              <a:spcBef>
                <a:spcPct val="50000"/>
              </a:spcBef>
            </a:pPr>
            <a:r>
              <a:rPr lang="en-US" sz="2400" b="1">
                <a:solidFill>
                  <a:schemeClr val="bg1"/>
                </a:solidFill>
              </a:rPr>
              <a:t>(c) Obtain Loan from Bank.</a:t>
            </a:r>
          </a:p>
        </p:txBody>
      </p:sp>
      <p:sp>
        <p:nvSpPr>
          <p:cNvPr id="148483" name="TextBox 10"/>
          <p:cNvSpPr txBox="1">
            <a:spLocks noChangeArrowheads="1"/>
          </p:cNvSpPr>
          <p:nvPr/>
        </p:nvSpPr>
        <p:spPr bwMode="auto">
          <a:xfrm>
            <a:off x="333375" y="1512888"/>
            <a:ext cx="8458200" cy="646112"/>
          </a:xfrm>
          <a:prstGeom prst="rect">
            <a:avLst/>
          </a:prstGeom>
          <a:noFill/>
          <a:ln w="9525">
            <a:noFill/>
            <a:miter lim="800000"/>
            <a:headEnd/>
            <a:tailEnd/>
          </a:ln>
        </p:spPr>
        <p:txBody>
          <a:bodyPr>
            <a:spAutoFit/>
          </a:bodyPr>
          <a:lstStyle/>
          <a:p>
            <a:pPr algn="ctr"/>
            <a:r>
              <a:rPr lang="en-US"/>
              <a:t>Pizza Aroma borrows $20,000 from a bank depositing those funds in its bank account and signing a formal agreement to repay the loan in two years.</a:t>
            </a:r>
          </a:p>
        </p:txBody>
      </p:sp>
      <p:grpSp>
        <p:nvGrpSpPr>
          <p:cNvPr id="31" name="Group 30"/>
          <p:cNvGrpSpPr>
            <a:grpSpLocks/>
          </p:cNvGrpSpPr>
          <p:nvPr/>
        </p:nvGrpSpPr>
        <p:grpSpPr bwMode="auto">
          <a:xfrm>
            <a:off x="638175" y="2117725"/>
            <a:ext cx="7766050" cy="1322388"/>
            <a:chOff x="623888" y="2611438"/>
            <a:chExt cx="7766050" cy="1322387"/>
          </a:xfrm>
        </p:grpSpPr>
        <p:grpSp>
          <p:nvGrpSpPr>
            <p:cNvPr id="148538" name="Group 21"/>
            <p:cNvGrpSpPr>
              <a:grpSpLocks/>
            </p:cNvGrpSpPr>
            <p:nvPr/>
          </p:nvGrpSpPr>
          <p:grpSpPr bwMode="auto">
            <a:xfrm>
              <a:off x="623888" y="2611438"/>
              <a:ext cx="7766050" cy="1322387"/>
              <a:chOff x="624114" y="2771779"/>
              <a:chExt cx="7547429" cy="1321250"/>
            </a:xfrm>
          </p:grpSpPr>
          <p:sp>
            <p:nvSpPr>
              <p:cNvPr id="47" name="Rounded Rectangle 46"/>
              <p:cNvSpPr/>
              <p:nvPr/>
            </p:nvSpPr>
            <p:spPr>
              <a:xfrm>
                <a:off x="624114" y="2844741"/>
                <a:ext cx="7547429" cy="1248288"/>
              </a:xfrm>
              <a:prstGeom prst="round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nvGrpSpPr>
              <p:cNvPr id="148554" name="Group 26"/>
              <p:cNvGrpSpPr>
                <a:grpSpLocks/>
              </p:cNvGrpSpPr>
              <p:nvPr/>
            </p:nvGrpSpPr>
            <p:grpSpPr bwMode="auto">
              <a:xfrm>
                <a:off x="649518" y="2771779"/>
                <a:ext cx="1905000" cy="381000"/>
                <a:chOff x="533400" y="3235975"/>
                <a:chExt cx="1905000" cy="381000"/>
              </a:xfrm>
            </p:grpSpPr>
            <p:grpSp>
              <p:nvGrpSpPr>
                <p:cNvPr id="148555" name="Group 16"/>
                <p:cNvGrpSpPr>
                  <a:grpSpLocks/>
                </p:cNvGrpSpPr>
                <p:nvPr/>
              </p:nvGrpSpPr>
              <p:grpSpPr bwMode="auto">
                <a:xfrm>
                  <a:off x="533400" y="3235975"/>
                  <a:ext cx="428172" cy="381000"/>
                  <a:chOff x="838200" y="3733800"/>
                  <a:chExt cx="428172" cy="381000"/>
                </a:xfrm>
              </p:grpSpPr>
              <p:sp>
                <p:nvSpPr>
                  <p:cNvPr id="51" name="Oval 50"/>
                  <p:cNvSpPr/>
                  <p:nvPr/>
                </p:nvSpPr>
                <p:spPr>
                  <a:xfrm>
                    <a:off x="838200" y="3733800"/>
                    <a:ext cx="381000" cy="381000"/>
                  </a:xfrm>
                  <a:prstGeom prst="ellipse">
                    <a:avLst/>
                  </a:prstGeom>
                  <a:solidFill>
                    <a:schemeClr val="accent6"/>
                  </a:solidFill>
                  <a:ln w="12700">
                    <a:solidFill>
                      <a:schemeClr val="tx1">
                        <a:lumMod val="50000"/>
                        <a:lumOff val="50000"/>
                      </a:schemeClr>
                    </a:solid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2" name="TextBox 51"/>
                  <p:cNvSpPr txBox="1"/>
                  <p:nvPr/>
                </p:nvSpPr>
                <p:spPr>
                  <a:xfrm>
                    <a:off x="885372" y="3733800"/>
                    <a:ext cx="381000" cy="369332"/>
                  </a:xfrm>
                  <a:prstGeom prst="rect">
                    <a:avLst/>
                  </a:prstGeom>
                  <a:noFill/>
                  <a:scene3d>
                    <a:camera prst="orthographicFront"/>
                    <a:lightRig rig="threePt" dir="t"/>
                  </a:scene3d>
                  <a:sp3d>
                    <a:bevelT prst="relaxedInset"/>
                  </a:sp3d>
                </p:spPr>
                <p:txBody>
                  <a:bodyPr>
                    <a:spAutoFit/>
                  </a:bodyPr>
                  <a:lstStyle/>
                  <a:p>
                    <a:pPr>
                      <a:defRPr/>
                    </a:pPr>
                    <a:r>
                      <a:rPr lang="en-US" dirty="0">
                        <a:latin typeface="Arial" pitchFamily="34" charset="0"/>
                      </a:rPr>
                      <a:t>1</a:t>
                    </a:r>
                  </a:p>
                </p:txBody>
              </p:sp>
            </p:grpSp>
            <p:sp>
              <p:nvSpPr>
                <p:cNvPr id="50" name="TextBox 49"/>
                <p:cNvSpPr txBox="1"/>
                <p:nvPr/>
              </p:nvSpPr>
              <p:spPr>
                <a:xfrm>
                  <a:off x="913755" y="3242320"/>
                  <a:ext cx="1524297" cy="367983"/>
                </a:xfrm>
                <a:prstGeom prst="rect">
                  <a:avLst/>
                </a:prstGeom>
                <a:noFill/>
              </p:spPr>
              <p:txBody>
                <a:bodyPr>
                  <a:spAutoFit/>
                </a:bodyPr>
                <a:lstStyle/>
                <a:p>
                  <a:pPr>
                    <a:defRPr/>
                  </a:pPr>
                  <a:r>
                    <a:rPr lang="en-US" b="1" dirty="0">
                      <a:solidFill>
                        <a:schemeClr val="accent6"/>
                      </a:solidFill>
                      <a:latin typeface="Arial" pitchFamily="34" charset="0"/>
                    </a:rPr>
                    <a:t>Analyze</a:t>
                  </a:r>
                </a:p>
              </p:txBody>
            </p:sp>
          </p:grpSp>
        </p:grpSp>
        <p:grpSp>
          <p:nvGrpSpPr>
            <p:cNvPr id="148539" name="Group 29"/>
            <p:cNvGrpSpPr>
              <a:grpSpLocks/>
            </p:cNvGrpSpPr>
            <p:nvPr/>
          </p:nvGrpSpPr>
          <p:grpSpPr bwMode="auto">
            <a:xfrm>
              <a:off x="1132114" y="2972512"/>
              <a:ext cx="6908803" cy="834496"/>
              <a:chOff x="-6385277" y="-369332"/>
              <a:chExt cx="6908803" cy="834496"/>
            </a:xfrm>
          </p:grpSpPr>
          <p:grpSp>
            <p:nvGrpSpPr>
              <p:cNvPr id="148540" name="Group 16"/>
              <p:cNvGrpSpPr>
                <a:grpSpLocks/>
              </p:cNvGrpSpPr>
              <p:nvPr/>
            </p:nvGrpSpPr>
            <p:grpSpPr bwMode="auto">
              <a:xfrm>
                <a:off x="-6385277" y="-369332"/>
                <a:ext cx="6908801" cy="310695"/>
                <a:chOff x="-6385277" y="-369332"/>
                <a:chExt cx="6908801" cy="310695"/>
              </a:xfrm>
            </p:grpSpPr>
            <p:grpSp>
              <p:nvGrpSpPr>
                <p:cNvPr id="148546" name="Group 14"/>
                <p:cNvGrpSpPr>
                  <a:grpSpLocks/>
                </p:cNvGrpSpPr>
                <p:nvPr/>
              </p:nvGrpSpPr>
              <p:grpSpPr bwMode="auto">
                <a:xfrm>
                  <a:off x="-6385277" y="-369332"/>
                  <a:ext cx="6908801" cy="310695"/>
                  <a:chOff x="-6385277" y="-369332"/>
                  <a:chExt cx="6908801" cy="310695"/>
                </a:xfrm>
              </p:grpSpPr>
              <p:grpSp>
                <p:nvGrpSpPr>
                  <p:cNvPr id="148548" name="Group 13"/>
                  <p:cNvGrpSpPr>
                    <a:grpSpLocks/>
                  </p:cNvGrpSpPr>
                  <p:nvPr/>
                </p:nvGrpSpPr>
                <p:grpSpPr bwMode="auto">
                  <a:xfrm>
                    <a:off x="-6385277" y="-369332"/>
                    <a:ext cx="6908801" cy="310695"/>
                    <a:chOff x="-5966177" y="3333750"/>
                    <a:chExt cx="6908801" cy="310695"/>
                  </a:xfrm>
                </p:grpSpPr>
                <p:sp>
                  <p:nvSpPr>
                    <p:cNvPr id="148550" name="TextBox 43"/>
                    <p:cNvSpPr txBox="1">
                      <a:spLocks noChangeArrowheads="1"/>
                    </p:cNvSpPr>
                    <p:nvPr/>
                  </p:nvSpPr>
                  <p:spPr bwMode="auto">
                    <a:xfrm>
                      <a:off x="-5966177" y="3336668"/>
                      <a:ext cx="6908801" cy="307777"/>
                    </a:xfrm>
                    <a:prstGeom prst="rect">
                      <a:avLst/>
                    </a:prstGeom>
                    <a:solidFill>
                      <a:schemeClr val="bg1"/>
                    </a:solidFill>
                    <a:ln w="19050">
                      <a:solidFill>
                        <a:schemeClr val="tx1"/>
                      </a:solidFill>
                      <a:miter lim="800000"/>
                      <a:headEnd/>
                      <a:tailEnd/>
                    </a:ln>
                  </p:spPr>
                  <p:txBody>
                    <a:bodyPr>
                      <a:spAutoFit/>
                    </a:bodyPr>
                    <a:lstStyle/>
                    <a:p>
                      <a:pPr algn="ctr"/>
                      <a:r>
                        <a:rPr lang="en-US" sz="1400" b="1"/>
                        <a:t>Liabilities</a:t>
                      </a:r>
                    </a:p>
                  </p:txBody>
                </p:sp>
                <p:sp>
                  <p:nvSpPr>
                    <p:cNvPr id="148551" name="TextBox 44"/>
                    <p:cNvSpPr txBox="1">
                      <a:spLocks noChangeArrowheads="1"/>
                    </p:cNvSpPr>
                    <p:nvPr/>
                  </p:nvSpPr>
                  <p:spPr bwMode="auto">
                    <a:xfrm>
                      <a:off x="-5966176" y="3336668"/>
                      <a:ext cx="2046514" cy="304859"/>
                    </a:xfrm>
                    <a:prstGeom prst="rect">
                      <a:avLst/>
                    </a:prstGeom>
                    <a:solidFill>
                      <a:schemeClr val="bg1"/>
                    </a:solidFill>
                    <a:ln w="19050">
                      <a:solidFill>
                        <a:schemeClr val="tx1"/>
                      </a:solidFill>
                      <a:miter lim="800000"/>
                      <a:headEnd/>
                      <a:tailEnd/>
                    </a:ln>
                  </p:spPr>
                  <p:txBody>
                    <a:bodyPr>
                      <a:spAutoFit/>
                    </a:bodyPr>
                    <a:lstStyle/>
                    <a:p>
                      <a:pPr algn="ctr"/>
                      <a:r>
                        <a:rPr lang="en-US" sz="1400" b="1"/>
                        <a:t>Assets</a:t>
                      </a:r>
                    </a:p>
                  </p:txBody>
                </p:sp>
                <p:sp>
                  <p:nvSpPr>
                    <p:cNvPr id="148552" name="TextBox 8"/>
                    <p:cNvSpPr txBox="1">
                      <a:spLocks noChangeArrowheads="1"/>
                    </p:cNvSpPr>
                    <p:nvPr/>
                  </p:nvSpPr>
                  <p:spPr bwMode="auto">
                    <a:xfrm>
                      <a:off x="-3923394" y="3333750"/>
                      <a:ext cx="342900" cy="307777"/>
                    </a:xfrm>
                    <a:prstGeom prst="rect">
                      <a:avLst/>
                    </a:prstGeom>
                    <a:solidFill>
                      <a:schemeClr val="bg1"/>
                    </a:solidFill>
                    <a:ln w="19050">
                      <a:solidFill>
                        <a:schemeClr val="tx1"/>
                      </a:solidFill>
                      <a:miter lim="800000"/>
                      <a:headEnd/>
                      <a:tailEnd/>
                    </a:ln>
                  </p:spPr>
                  <p:txBody>
                    <a:bodyPr>
                      <a:spAutoFit/>
                    </a:bodyPr>
                    <a:lstStyle/>
                    <a:p>
                      <a:pPr algn="ctr"/>
                      <a:r>
                        <a:rPr lang="en-US" sz="1400" b="1"/>
                        <a:t>=</a:t>
                      </a:r>
                    </a:p>
                  </p:txBody>
                </p:sp>
              </p:grpSp>
              <p:sp>
                <p:nvSpPr>
                  <p:cNvPr id="148549" name="TextBox 42"/>
                  <p:cNvSpPr txBox="1">
                    <a:spLocks noChangeArrowheads="1"/>
                  </p:cNvSpPr>
                  <p:nvPr/>
                </p:nvSpPr>
                <p:spPr bwMode="auto">
                  <a:xfrm>
                    <a:off x="-1682648" y="-366414"/>
                    <a:ext cx="2206171" cy="307777"/>
                  </a:xfrm>
                  <a:prstGeom prst="rect">
                    <a:avLst/>
                  </a:prstGeom>
                  <a:solidFill>
                    <a:schemeClr val="bg1"/>
                  </a:solidFill>
                  <a:ln w="19050">
                    <a:solidFill>
                      <a:schemeClr val="tx1"/>
                    </a:solidFill>
                    <a:miter lim="800000"/>
                    <a:headEnd/>
                    <a:tailEnd/>
                  </a:ln>
                </p:spPr>
                <p:txBody>
                  <a:bodyPr>
                    <a:spAutoFit/>
                  </a:bodyPr>
                  <a:lstStyle/>
                  <a:p>
                    <a:pPr algn="ctr"/>
                    <a:r>
                      <a:rPr lang="en-US" sz="1400" b="1"/>
                      <a:t>Stockholders’ Equity</a:t>
                    </a:r>
                  </a:p>
                </p:txBody>
              </p:sp>
            </p:grpSp>
            <p:sp>
              <p:nvSpPr>
                <p:cNvPr id="148547" name="TextBox 40"/>
                <p:cNvSpPr txBox="1">
                  <a:spLocks noChangeArrowheads="1"/>
                </p:cNvSpPr>
                <p:nvPr/>
              </p:nvSpPr>
              <p:spPr bwMode="auto">
                <a:xfrm>
                  <a:off x="-2000250" y="-369331"/>
                  <a:ext cx="323850" cy="307777"/>
                </a:xfrm>
                <a:prstGeom prst="rect">
                  <a:avLst/>
                </a:prstGeom>
                <a:solidFill>
                  <a:schemeClr val="bg1"/>
                </a:solidFill>
                <a:ln w="19050">
                  <a:solidFill>
                    <a:schemeClr val="tx1"/>
                  </a:solidFill>
                  <a:miter lim="800000"/>
                  <a:headEnd/>
                  <a:tailEnd/>
                </a:ln>
              </p:spPr>
              <p:txBody>
                <a:bodyPr>
                  <a:spAutoFit/>
                </a:bodyPr>
                <a:lstStyle/>
                <a:p>
                  <a:pPr algn="ctr"/>
                  <a:r>
                    <a:rPr lang="en-US" sz="1400" b="1"/>
                    <a:t>+</a:t>
                  </a:r>
                </a:p>
              </p:txBody>
            </p:sp>
          </p:grpSp>
          <p:grpSp>
            <p:nvGrpSpPr>
              <p:cNvPr id="148541" name="Group 22"/>
              <p:cNvGrpSpPr>
                <a:grpSpLocks/>
              </p:cNvGrpSpPr>
              <p:nvPr/>
            </p:nvGrpSpPr>
            <p:grpSpPr bwMode="auto">
              <a:xfrm>
                <a:off x="-6379936" y="-58058"/>
                <a:ext cx="6903462" cy="523222"/>
                <a:chOff x="-6379936" y="-58058"/>
                <a:chExt cx="6903462" cy="523222"/>
              </a:xfrm>
            </p:grpSpPr>
            <p:sp>
              <p:nvSpPr>
                <p:cNvPr id="148542" name="TextBox 35"/>
                <p:cNvSpPr txBox="1">
                  <a:spLocks noChangeArrowheads="1"/>
                </p:cNvSpPr>
                <p:nvPr/>
              </p:nvSpPr>
              <p:spPr bwMode="auto">
                <a:xfrm>
                  <a:off x="-6379935" y="-58057"/>
                  <a:ext cx="6903460" cy="523220"/>
                </a:xfrm>
                <a:prstGeom prst="rect">
                  <a:avLst/>
                </a:prstGeom>
                <a:noFill/>
                <a:ln w="19050">
                  <a:solidFill>
                    <a:schemeClr val="tx1"/>
                  </a:solidFill>
                  <a:miter lim="800000"/>
                  <a:headEnd/>
                  <a:tailEnd/>
                </a:ln>
              </p:spPr>
              <p:txBody>
                <a:bodyPr>
                  <a:spAutoFit/>
                </a:bodyPr>
                <a:lstStyle/>
                <a:p>
                  <a:endParaRPr lang="en-US" sz="1400"/>
                </a:p>
                <a:p>
                  <a:endParaRPr lang="en-US" sz="1400"/>
                </a:p>
              </p:txBody>
            </p:sp>
            <p:sp>
              <p:nvSpPr>
                <p:cNvPr id="148543" name="TextBox 36"/>
                <p:cNvSpPr txBox="1">
                  <a:spLocks noChangeArrowheads="1"/>
                </p:cNvSpPr>
                <p:nvPr/>
              </p:nvSpPr>
              <p:spPr bwMode="auto">
                <a:xfrm>
                  <a:off x="-6379936" y="-58058"/>
                  <a:ext cx="2041176" cy="523220"/>
                </a:xfrm>
                <a:prstGeom prst="rect">
                  <a:avLst/>
                </a:prstGeom>
                <a:noFill/>
                <a:ln w="19050">
                  <a:solidFill>
                    <a:schemeClr val="tx1"/>
                  </a:solidFill>
                  <a:miter lim="800000"/>
                  <a:headEnd/>
                  <a:tailEnd/>
                </a:ln>
              </p:spPr>
              <p:txBody>
                <a:bodyPr>
                  <a:spAutoFit/>
                </a:bodyPr>
                <a:lstStyle/>
                <a:p>
                  <a:r>
                    <a:rPr lang="en-US" sz="1400"/>
                    <a:t>(c)  Cash   +$20,000</a:t>
                  </a:r>
                </a:p>
                <a:p>
                  <a:r>
                    <a:rPr lang="en-US" sz="1400"/>
                    <a:t> </a:t>
                  </a:r>
                </a:p>
              </p:txBody>
            </p:sp>
            <p:sp>
              <p:nvSpPr>
                <p:cNvPr id="148544" name="TextBox 37"/>
                <p:cNvSpPr txBox="1">
                  <a:spLocks noChangeArrowheads="1"/>
                </p:cNvSpPr>
                <p:nvPr/>
              </p:nvSpPr>
              <p:spPr bwMode="auto">
                <a:xfrm>
                  <a:off x="-3999592" y="-58056"/>
                  <a:ext cx="1997632" cy="523220"/>
                </a:xfrm>
                <a:prstGeom prst="rect">
                  <a:avLst/>
                </a:prstGeom>
                <a:noFill/>
                <a:ln w="19050">
                  <a:solidFill>
                    <a:schemeClr val="tx1"/>
                  </a:solidFill>
                  <a:miter lim="800000"/>
                  <a:headEnd/>
                  <a:tailEnd/>
                </a:ln>
              </p:spPr>
              <p:txBody>
                <a:bodyPr>
                  <a:spAutoFit/>
                </a:bodyPr>
                <a:lstStyle/>
                <a:p>
                  <a:r>
                    <a:rPr lang="en-US" sz="1400"/>
                    <a:t>Note</a:t>
                  </a:r>
                </a:p>
                <a:p>
                  <a:r>
                    <a:rPr lang="en-US" sz="1400"/>
                    <a:t>Payable    +$20,000</a:t>
                  </a:r>
                </a:p>
              </p:txBody>
            </p:sp>
            <p:sp>
              <p:nvSpPr>
                <p:cNvPr id="148545" name="TextBox 38"/>
                <p:cNvSpPr txBox="1">
                  <a:spLocks noChangeArrowheads="1"/>
                </p:cNvSpPr>
                <p:nvPr/>
              </p:nvSpPr>
              <p:spPr bwMode="auto">
                <a:xfrm>
                  <a:off x="-1676399" y="-58058"/>
                  <a:ext cx="2199925" cy="523220"/>
                </a:xfrm>
                <a:prstGeom prst="rect">
                  <a:avLst/>
                </a:prstGeom>
                <a:noFill/>
                <a:ln w="19050">
                  <a:solidFill>
                    <a:schemeClr val="tx1"/>
                  </a:solidFill>
                  <a:miter lim="800000"/>
                  <a:headEnd/>
                  <a:tailEnd/>
                </a:ln>
              </p:spPr>
              <p:txBody>
                <a:bodyPr>
                  <a:spAutoFit/>
                </a:bodyPr>
                <a:lstStyle/>
                <a:p>
                  <a:endParaRPr lang="en-US" sz="1400"/>
                </a:p>
                <a:p>
                  <a:endParaRPr lang="en-US" sz="1400"/>
                </a:p>
              </p:txBody>
            </p:sp>
          </p:grpSp>
        </p:grpSp>
      </p:grpSp>
      <p:grpSp>
        <p:nvGrpSpPr>
          <p:cNvPr id="53" name="Group 52"/>
          <p:cNvGrpSpPr>
            <a:grpSpLocks/>
          </p:cNvGrpSpPr>
          <p:nvPr/>
        </p:nvGrpSpPr>
        <p:grpSpPr bwMode="auto">
          <a:xfrm>
            <a:off x="666750" y="3595688"/>
            <a:ext cx="7721600" cy="1223962"/>
            <a:chOff x="652463" y="4016375"/>
            <a:chExt cx="7721600" cy="1223963"/>
          </a:xfrm>
        </p:grpSpPr>
        <p:grpSp>
          <p:nvGrpSpPr>
            <p:cNvPr id="148520" name="Group 24"/>
            <p:cNvGrpSpPr>
              <a:grpSpLocks/>
            </p:cNvGrpSpPr>
            <p:nvPr/>
          </p:nvGrpSpPr>
          <p:grpSpPr bwMode="auto">
            <a:xfrm>
              <a:off x="652463" y="4016375"/>
              <a:ext cx="7721600" cy="1223963"/>
              <a:chOff x="711199" y="4336108"/>
              <a:chExt cx="7532915" cy="1222863"/>
            </a:xfrm>
          </p:grpSpPr>
          <p:sp>
            <p:nvSpPr>
              <p:cNvPr id="62" name="Rounded Rectangle 61"/>
              <p:cNvSpPr/>
              <p:nvPr/>
            </p:nvSpPr>
            <p:spPr>
              <a:xfrm>
                <a:off x="740625" y="4412240"/>
                <a:ext cx="7503489" cy="1146731"/>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nvGrpSpPr>
              <p:cNvPr id="148529" name="Group 25"/>
              <p:cNvGrpSpPr>
                <a:grpSpLocks/>
              </p:cNvGrpSpPr>
              <p:nvPr/>
            </p:nvGrpSpPr>
            <p:grpSpPr bwMode="auto">
              <a:xfrm>
                <a:off x="711199" y="4336108"/>
                <a:ext cx="1905000" cy="387350"/>
                <a:chOff x="3505200" y="3232737"/>
                <a:chExt cx="1905000" cy="387476"/>
              </a:xfrm>
            </p:grpSpPr>
            <p:grpSp>
              <p:nvGrpSpPr>
                <p:cNvPr id="148530" name="Group 15"/>
                <p:cNvGrpSpPr>
                  <a:grpSpLocks/>
                </p:cNvGrpSpPr>
                <p:nvPr/>
              </p:nvGrpSpPr>
              <p:grpSpPr bwMode="auto">
                <a:xfrm>
                  <a:off x="3505200" y="3232737"/>
                  <a:ext cx="413658" cy="387476"/>
                  <a:chOff x="2133600" y="4870324"/>
                  <a:chExt cx="413658" cy="387476"/>
                </a:xfrm>
              </p:grpSpPr>
              <p:sp>
                <p:nvSpPr>
                  <p:cNvPr id="66" name="Oval 9"/>
                  <p:cNvSpPr/>
                  <p:nvPr/>
                </p:nvSpPr>
                <p:spPr>
                  <a:xfrm>
                    <a:off x="2133600" y="4876800"/>
                    <a:ext cx="381000" cy="381000"/>
                  </a:xfrm>
                  <a:prstGeom prst="ellipse">
                    <a:avLst/>
                  </a:prstGeom>
                  <a:solidFill>
                    <a:srgbClr val="00B050"/>
                  </a:solidFill>
                  <a:ln w="12700">
                    <a:solidFill>
                      <a:schemeClr val="tx1">
                        <a:lumMod val="50000"/>
                        <a:lumOff val="50000"/>
                      </a:schemeClr>
                    </a:solid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7" name="TextBox 66"/>
                  <p:cNvSpPr txBox="1"/>
                  <p:nvPr/>
                </p:nvSpPr>
                <p:spPr>
                  <a:xfrm>
                    <a:off x="2166258" y="4870324"/>
                    <a:ext cx="381000" cy="369332"/>
                  </a:xfrm>
                  <a:prstGeom prst="rect">
                    <a:avLst/>
                  </a:prstGeom>
                  <a:noFill/>
                  <a:scene3d>
                    <a:camera prst="orthographicFront"/>
                    <a:lightRig rig="threePt" dir="t"/>
                  </a:scene3d>
                  <a:sp3d>
                    <a:bevelT prst="relaxedInset"/>
                  </a:sp3d>
                </p:spPr>
                <p:txBody>
                  <a:bodyPr>
                    <a:spAutoFit/>
                  </a:bodyPr>
                  <a:lstStyle/>
                  <a:p>
                    <a:pPr>
                      <a:defRPr/>
                    </a:pPr>
                    <a:r>
                      <a:rPr lang="en-US" dirty="0">
                        <a:latin typeface="Arial" pitchFamily="34" charset="0"/>
                      </a:rPr>
                      <a:t>2</a:t>
                    </a:r>
                  </a:p>
                </p:txBody>
              </p:sp>
            </p:grpSp>
            <p:sp>
              <p:nvSpPr>
                <p:cNvPr id="148531" name="TextBox 19"/>
                <p:cNvSpPr txBox="1">
                  <a:spLocks noChangeArrowheads="1"/>
                </p:cNvSpPr>
                <p:nvPr/>
              </p:nvSpPr>
              <p:spPr bwMode="auto">
                <a:xfrm>
                  <a:off x="3886200" y="3241809"/>
                  <a:ext cx="1524000" cy="369332"/>
                </a:xfrm>
                <a:prstGeom prst="rect">
                  <a:avLst/>
                </a:prstGeom>
                <a:noFill/>
                <a:ln w="9525">
                  <a:noFill/>
                  <a:miter lim="800000"/>
                  <a:headEnd/>
                  <a:tailEnd/>
                </a:ln>
              </p:spPr>
              <p:txBody>
                <a:bodyPr>
                  <a:spAutoFit/>
                </a:bodyPr>
                <a:lstStyle/>
                <a:p>
                  <a:r>
                    <a:rPr lang="en-US" b="1">
                      <a:solidFill>
                        <a:srgbClr val="00B050"/>
                      </a:solidFill>
                    </a:rPr>
                    <a:t>Record</a:t>
                  </a:r>
                </a:p>
              </p:txBody>
            </p:sp>
          </p:grpSp>
        </p:grpSp>
        <p:grpSp>
          <p:nvGrpSpPr>
            <p:cNvPr id="148521" name="Group 44"/>
            <p:cNvGrpSpPr>
              <a:grpSpLocks/>
            </p:cNvGrpSpPr>
            <p:nvPr/>
          </p:nvGrpSpPr>
          <p:grpSpPr bwMode="auto">
            <a:xfrm>
              <a:off x="1132115" y="4397828"/>
              <a:ext cx="6966858" cy="653588"/>
              <a:chOff x="5660571" y="3425371"/>
              <a:chExt cx="6966858" cy="653588"/>
            </a:xfrm>
          </p:grpSpPr>
          <p:sp>
            <p:nvSpPr>
              <p:cNvPr id="56" name="TextBox 55"/>
              <p:cNvSpPr txBox="1"/>
              <p:nvPr/>
            </p:nvSpPr>
            <p:spPr>
              <a:xfrm>
                <a:off x="5660344" y="3424918"/>
                <a:ext cx="6967538" cy="646113"/>
              </a:xfrm>
              <a:prstGeom prst="rect">
                <a:avLst/>
              </a:prstGeom>
              <a:solidFill>
                <a:schemeClr val="accent2">
                  <a:lumMod val="20000"/>
                  <a:lumOff val="80000"/>
                </a:schemeClr>
              </a:solidFill>
            </p:spPr>
            <p:txBody>
              <a:bodyPr>
                <a:spAutoFit/>
              </a:bodyPr>
              <a:lstStyle/>
              <a:p>
                <a:pPr>
                  <a:defRPr/>
                </a:pPr>
                <a:endParaRPr lang="en-US" dirty="0"/>
              </a:p>
              <a:p>
                <a:pPr>
                  <a:defRPr/>
                </a:pPr>
                <a:endParaRPr lang="en-US" dirty="0"/>
              </a:p>
            </p:txBody>
          </p:sp>
          <p:grpSp>
            <p:nvGrpSpPr>
              <p:cNvPr id="148523" name="Group 73"/>
              <p:cNvGrpSpPr>
                <a:grpSpLocks/>
              </p:cNvGrpSpPr>
              <p:nvPr/>
            </p:nvGrpSpPr>
            <p:grpSpPr bwMode="auto">
              <a:xfrm>
                <a:off x="5675086" y="3425371"/>
                <a:ext cx="6937828" cy="653588"/>
                <a:chOff x="5675086" y="2554514"/>
                <a:chExt cx="6937828" cy="653588"/>
              </a:xfrm>
            </p:grpSpPr>
            <p:sp>
              <p:nvSpPr>
                <p:cNvPr id="148524" name="TextBox 57"/>
                <p:cNvSpPr txBox="1">
                  <a:spLocks noChangeArrowheads="1"/>
                </p:cNvSpPr>
                <p:nvPr/>
              </p:nvSpPr>
              <p:spPr bwMode="auto">
                <a:xfrm>
                  <a:off x="5675086" y="2554514"/>
                  <a:ext cx="522514" cy="646331"/>
                </a:xfrm>
                <a:prstGeom prst="rect">
                  <a:avLst/>
                </a:prstGeom>
                <a:noFill/>
                <a:ln w="9525">
                  <a:noFill/>
                  <a:miter lim="800000"/>
                  <a:headEnd/>
                  <a:tailEnd/>
                </a:ln>
              </p:spPr>
              <p:txBody>
                <a:bodyPr>
                  <a:spAutoFit/>
                </a:bodyPr>
                <a:lstStyle/>
                <a:p>
                  <a:r>
                    <a:rPr lang="en-US"/>
                    <a:t>(c)</a:t>
                  </a:r>
                </a:p>
                <a:p>
                  <a:endParaRPr lang="en-US"/>
                </a:p>
              </p:txBody>
            </p:sp>
            <p:sp>
              <p:nvSpPr>
                <p:cNvPr id="148525" name="TextBox 58"/>
                <p:cNvSpPr txBox="1">
                  <a:spLocks noChangeArrowheads="1"/>
                </p:cNvSpPr>
                <p:nvPr/>
              </p:nvSpPr>
              <p:spPr bwMode="auto">
                <a:xfrm>
                  <a:off x="6168571" y="2554514"/>
                  <a:ext cx="3933371" cy="646331"/>
                </a:xfrm>
                <a:prstGeom prst="rect">
                  <a:avLst/>
                </a:prstGeom>
                <a:noFill/>
                <a:ln w="9525">
                  <a:noFill/>
                  <a:miter lim="800000"/>
                  <a:headEnd/>
                  <a:tailEnd/>
                </a:ln>
              </p:spPr>
              <p:txBody>
                <a:bodyPr>
                  <a:spAutoFit/>
                </a:bodyPr>
                <a:lstStyle/>
                <a:p>
                  <a:r>
                    <a:rPr lang="en-US"/>
                    <a:t>dr    Cash  (+A)</a:t>
                  </a:r>
                </a:p>
                <a:p>
                  <a:r>
                    <a:rPr lang="en-US"/>
                    <a:t>         cr    Note Payable (+L)</a:t>
                  </a:r>
                </a:p>
              </p:txBody>
            </p:sp>
            <p:sp>
              <p:nvSpPr>
                <p:cNvPr id="148526" name="TextBox 59"/>
                <p:cNvSpPr txBox="1">
                  <a:spLocks noChangeArrowheads="1"/>
                </p:cNvSpPr>
                <p:nvPr/>
              </p:nvSpPr>
              <p:spPr bwMode="auto">
                <a:xfrm>
                  <a:off x="11524343" y="2554514"/>
                  <a:ext cx="1088571" cy="646331"/>
                </a:xfrm>
                <a:prstGeom prst="rect">
                  <a:avLst/>
                </a:prstGeom>
                <a:noFill/>
                <a:ln w="9525">
                  <a:noFill/>
                  <a:miter lim="800000"/>
                  <a:headEnd/>
                  <a:tailEnd/>
                </a:ln>
              </p:spPr>
              <p:txBody>
                <a:bodyPr>
                  <a:spAutoFit/>
                </a:bodyPr>
                <a:lstStyle/>
                <a:p>
                  <a:pPr algn="r"/>
                  <a:endParaRPr lang="en-US"/>
                </a:p>
                <a:p>
                  <a:pPr algn="r"/>
                  <a:r>
                    <a:rPr lang="en-US"/>
                    <a:t>20,000</a:t>
                  </a:r>
                </a:p>
              </p:txBody>
            </p:sp>
            <p:sp>
              <p:nvSpPr>
                <p:cNvPr id="148527" name="TextBox 60"/>
                <p:cNvSpPr txBox="1">
                  <a:spLocks noChangeArrowheads="1"/>
                </p:cNvSpPr>
                <p:nvPr/>
              </p:nvSpPr>
              <p:spPr bwMode="auto">
                <a:xfrm>
                  <a:off x="10268856" y="2561771"/>
                  <a:ext cx="1088571" cy="646331"/>
                </a:xfrm>
                <a:prstGeom prst="rect">
                  <a:avLst/>
                </a:prstGeom>
                <a:noFill/>
                <a:ln w="9525">
                  <a:noFill/>
                  <a:miter lim="800000"/>
                  <a:headEnd/>
                  <a:tailEnd/>
                </a:ln>
              </p:spPr>
              <p:txBody>
                <a:bodyPr>
                  <a:spAutoFit/>
                </a:bodyPr>
                <a:lstStyle/>
                <a:p>
                  <a:pPr algn="r"/>
                  <a:r>
                    <a:rPr lang="en-US"/>
                    <a:t>20,000</a:t>
                  </a:r>
                </a:p>
                <a:p>
                  <a:pPr algn="r"/>
                  <a:endParaRPr lang="en-US"/>
                </a:p>
              </p:txBody>
            </p:sp>
          </p:grpSp>
        </p:grpSp>
      </p:grpSp>
      <p:grpSp>
        <p:nvGrpSpPr>
          <p:cNvPr id="68" name="Group 67"/>
          <p:cNvGrpSpPr>
            <a:grpSpLocks/>
          </p:cNvGrpSpPr>
          <p:nvPr/>
        </p:nvGrpSpPr>
        <p:grpSpPr bwMode="auto">
          <a:xfrm>
            <a:off x="652463" y="4978400"/>
            <a:ext cx="7780337" cy="1509713"/>
            <a:chOff x="638175" y="5311773"/>
            <a:chExt cx="7780338" cy="1509940"/>
          </a:xfrm>
        </p:grpSpPr>
        <p:grpSp>
          <p:nvGrpSpPr>
            <p:cNvPr id="148487" name="Group 28"/>
            <p:cNvGrpSpPr>
              <a:grpSpLocks/>
            </p:cNvGrpSpPr>
            <p:nvPr/>
          </p:nvGrpSpPr>
          <p:grpSpPr bwMode="auto">
            <a:xfrm>
              <a:off x="638175" y="5311773"/>
              <a:ext cx="7780338" cy="1509940"/>
              <a:chOff x="638629" y="5384344"/>
              <a:chExt cx="7692571" cy="1510505"/>
            </a:xfrm>
          </p:grpSpPr>
          <p:sp>
            <p:nvSpPr>
              <p:cNvPr id="94" name="Rounded Rectangle 93"/>
              <p:cNvSpPr/>
              <p:nvPr/>
            </p:nvSpPr>
            <p:spPr>
              <a:xfrm>
                <a:off x="638629" y="5485997"/>
                <a:ext cx="7692571" cy="1408852"/>
              </a:xfrm>
              <a:prstGeom prst="round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nvGrpSpPr>
              <p:cNvPr id="148513" name="Group 24"/>
              <p:cNvGrpSpPr>
                <a:grpSpLocks/>
              </p:cNvGrpSpPr>
              <p:nvPr/>
            </p:nvGrpSpPr>
            <p:grpSpPr bwMode="auto">
              <a:xfrm>
                <a:off x="642248" y="5384344"/>
                <a:ext cx="1963080" cy="403376"/>
                <a:chOff x="6172200" y="3235975"/>
                <a:chExt cx="1963080" cy="403376"/>
              </a:xfrm>
            </p:grpSpPr>
            <p:grpSp>
              <p:nvGrpSpPr>
                <p:cNvPr id="148514" name="Group 14"/>
                <p:cNvGrpSpPr>
                  <a:grpSpLocks/>
                </p:cNvGrpSpPr>
                <p:nvPr/>
              </p:nvGrpSpPr>
              <p:grpSpPr bwMode="auto">
                <a:xfrm>
                  <a:off x="6172200" y="3235975"/>
                  <a:ext cx="381000" cy="381000"/>
                  <a:chOff x="4953000" y="4724400"/>
                  <a:chExt cx="381000" cy="381000"/>
                </a:xfrm>
              </p:grpSpPr>
              <p:sp>
                <p:nvSpPr>
                  <p:cNvPr id="98" name="Oval 12"/>
                  <p:cNvSpPr/>
                  <p:nvPr/>
                </p:nvSpPr>
                <p:spPr>
                  <a:xfrm>
                    <a:off x="4953000" y="4724400"/>
                    <a:ext cx="381000" cy="381000"/>
                  </a:xfrm>
                  <a:prstGeom prst="ellipse">
                    <a:avLst/>
                  </a:prstGeom>
                  <a:solidFill>
                    <a:schemeClr val="tx2">
                      <a:lumMod val="60000"/>
                      <a:lumOff val="40000"/>
                    </a:schemeClr>
                  </a:solidFill>
                  <a:ln w="12700">
                    <a:solidFill>
                      <a:schemeClr val="tx1">
                        <a:lumMod val="50000"/>
                        <a:lumOff val="50000"/>
                      </a:schemeClr>
                    </a:solid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48519" name="TextBox 13"/>
                  <p:cNvSpPr txBox="1">
                    <a:spLocks noChangeArrowheads="1"/>
                  </p:cNvSpPr>
                  <p:nvPr/>
                </p:nvSpPr>
                <p:spPr bwMode="auto">
                  <a:xfrm>
                    <a:off x="4992066" y="4736068"/>
                    <a:ext cx="312906" cy="369332"/>
                  </a:xfrm>
                  <a:prstGeom prst="rect">
                    <a:avLst/>
                  </a:prstGeom>
                  <a:noFill/>
                  <a:ln w="9525">
                    <a:noFill/>
                    <a:miter lim="800000"/>
                    <a:headEnd/>
                    <a:tailEnd/>
                  </a:ln>
                </p:spPr>
                <p:txBody>
                  <a:bodyPr wrap="none">
                    <a:spAutoFit/>
                  </a:bodyPr>
                  <a:lstStyle/>
                  <a:p>
                    <a:r>
                      <a:rPr lang="en-US"/>
                      <a:t>3</a:t>
                    </a:r>
                  </a:p>
                </p:txBody>
              </p:sp>
            </p:grpSp>
            <p:sp>
              <p:nvSpPr>
                <p:cNvPr id="97" name="TextBox 96"/>
                <p:cNvSpPr txBox="1"/>
                <p:nvPr/>
              </p:nvSpPr>
              <p:spPr>
                <a:xfrm>
                  <a:off x="6611206" y="3270918"/>
                  <a:ext cx="1524074" cy="368494"/>
                </a:xfrm>
                <a:prstGeom prst="rect">
                  <a:avLst/>
                </a:prstGeom>
                <a:noFill/>
              </p:spPr>
              <p:txBody>
                <a:bodyPr>
                  <a:spAutoFit/>
                </a:bodyPr>
                <a:lstStyle/>
                <a:p>
                  <a:pPr>
                    <a:defRPr/>
                  </a:pPr>
                  <a:r>
                    <a:rPr lang="en-US" b="1" dirty="0">
                      <a:solidFill>
                        <a:schemeClr val="tx2">
                          <a:lumMod val="60000"/>
                          <a:lumOff val="40000"/>
                        </a:schemeClr>
                      </a:solidFill>
                      <a:latin typeface="Arial" pitchFamily="34" charset="0"/>
                    </a:rPr>
                    <a:t>Summarize</a:t>
                  </a:r>
                </a:p>
              </p:txBody>
            </p:sp>
          </p:grpSp>
        </p:grpSp>
        <p:grpSp>
          <p:nvGrpSpPr>
            <p:cNvPr id="148488" name="Group 73"/>
            <p:cNvGrpSpPr>
              <a:grpSpLocks/>
            </p:cNvGrpSpPr>
            <p:nvPr/>
          </p:nvGrpSpPr>
          <p:grpSpPr bwMode="auto">
            <a:xfrm>
              <a:off x="1175657" y="5624283"/>
              <a:ext cx="3309257" cy="1079751"/>
              <a:chOff x="9564914" y="3751941"/>
              <a:chExt cx="3309257" cy="1079751"/>
            </a:xfrm>
          </p:grpSpPr>
          <p:sp>
            <p:nvSpPr>
              <p:cNvPr id="148501" name="TextBox 82"/>
              <p:cNvSpPr txBox="1">
                <a:spLocks noChangeArrowheads="1"/>
              </p:cNvSpPr>
              <p:nvPr/>
            </p:nvSpPr>
            <p:spPr bwMode="auto">
              <a:xfrm>
                <a:off x="9564914" y="4064001"/>
                <a:ext cx="1625600" cy="738664"/>
              </a:xfrm>
              <a:prstGeom prst="rect">
                <a:avLst/>
              </a:prstGeom>
              <a:noFill/>
              <a:ln w="9525">
                <a:noFill/>
                <a:miter lim="800000"/>
                <a:headEnd/>
                <a:tailEnd/>
              </a:ln>
            </p:spPr>
            <p:txBody>
              <a:bodyPr>
                <a:spAutoFit/>
              </a:bodyPr>
              <a:lstStyle/>
              <a:p>
                <a:r>
                  <a:rPr lang="en-US" sz="1400"/>
                  <a:t>Beg. Bal.</a:t>
                </a:r>
              </a:p>
              <a:p>
                <a:r>
                  <a:rPr lang="en-US" sz="1400"/>
                  <a:t>(a)</a:t>
                </a:r>
              </a:p>
              <a:p>
                <a:r>
                  <a:rPr lang="en-US" sz="1400">
                    <a:solidFill>
                      <a:srgbClr val="0000CC"/>
                    </a:solidFill>
                  </a:rPr>
                  <a:t>(c)</a:t>
                </a:r>
              </a:p>
            </p:txBody>
          </p:sp>
          <p:sp>
            <p:nvSpPr>
              <p:cNvPr id="148502" name="TextBox 83"/>
              <p:cNvSpPr txBox="1">
                <a:spLocks noChangeArrowheads="1"/>
              </p:cNvSpPr>
              <p:nvPr/>
            </p:nvSpPr>
            <p:spPr bwMode="auto">
              <a:xfrm>
                <a:off x="11212286" y="4085772"/>
                <a:ext cx="1647371" cy="523220"/>
              </a:xfrm>
              <a:prstGeom prst="rect">
                <a:avLst/>
              </a:prstGeom>
              <a:noFill/>
              <a:ln w="9525">
                <a:noFill/>
                <a:miter lim="800000"/>
                <a:headEnd/>
                <a:tailEnd/>
              </a:ln>
            </p:spPr>
            <p:txBody>
              <a:bodyPr>
                <a:spAutoFit/>
              </a:bodyPr>
              <a:lstStyle/>
              <a:p>
                <a:pPr algn="r"/>
                <a:endParaRPr lang="en-US" sz="1400"/>
              </a:p>
              <a:p>
                <a:pPr algn="r"/>
                <a:r>
                  <a:rPr lang="en-US" sz="1400"/>
                  <a:t>(b)</a:t>
                </a:r>
              </a:p>
            </p:txBody>
          </p:sp>
          <p:grpSp>
            <p:nvGrpSpPr>
              <p:cNvPr id="148503" name="Group 67"/>
              <p:cNvGrpSpPr>
                <a:grpSpLocks/>
              </p:cNvGrpSpPr>
              <p:nvPr/>
            </p:nvGrpSpPr>
            <p:grpSpPr bwMode="auto">
              <a:xfrm>
                <a:off x="9564914" y="3751941"/>
                <a:ext cx="3309257" cy="326574"/>
                <a:chOff x="9564914" y="3751941"/>
                <a:chExt cx="3309257" cy="326574"/>
              </a:xfrm>
            </p:grpSpPr>
            <p:grpSp>
              <p:nvGrpSpPr>
                <p:cNvPr id="148507" name="Group 56"/>
                <p:cNvGrpSpPr>
                  <a:grpSpLocks/>
                </p:cNvGrpSpPr>
                <p:nvPr/>
              </p:nvGrpSpPr>
              <p:grpSpPr bwMode="auto">
                <a:xfrm>
                  <a:off x="9579427" y="3751941"/>
                  <a:ext cx="3294744" cy="315036"/>
                  <a:chOff x="9724570" y="3635827"/>
                  <a:chExt cx="3294744" cy="315036"/>
                </a:xfrm>
              </p:grpSpPr>
              <p:sp>
                <p:nvSpPr>
                  <p:cNvPr id="91" name="TextBox 90"/>
                  <p:cNvSpPr txBox="1"/>
                  <p:nvPr/>
                </p:nvSpPr>
                <p:spPr>
                  <a:xfrm>
                    <a:off x="9725025" y="3644040"/>
                    <a:ext cx="3294062" cy="311196"/>
                  </a:xfrm>
                  <a:prstGeom prst="rect">
                    <a:avLst/>
                  </a:prstGeom>
                  <a:solidFill>
                    <a:schemeClr val="accent1">
                      <a:lumMod val="20000"/>
                      <a:lumOff val="80000"/>
                    </a:schemeClr>
                  </a:solidFill>
                </p:spPr>
                <p:txBody>
                  <a:bodyPr>
                    <a:spAutoFit/>
                  </a:bodyPr>
                  <a:lstStyle/>
                  <a:p>
                    <a:pPr algn="ctr">
                      <a:defRPr/>
                    </a:pPr>
                    <a:r>
                      <a:rPr lang="en-US" sz="1400" dirty="0"/>
                      <a:t>Cash (A)</a:t>
                    </a:r>
                  </a:p>
                </p:txBody>
              </p:sp>
              <p:sp>
                <p:nvSpPr>
                  <p:cNvPr id="148510" name="TextBox 91"/>
                  <p:cNvSpPr txBox="1">
                    <a:spLocks noChangeArrowheads="1"/>
                  </p:cNvSpPr>
                  <p:nvPr/>
                </p:nvSpPr>
                <p:spPr bwMode="auto">
                  <a:xfrm>
                    <a:off x="9724570" y="3643085"/>
                    <a:ext cx="537029" cy="307777"/>
                  </a:xfrm>
                  <a:prstGeom prst="rect">
                    <a:avLst/>
                  </a:prstGeom>
                  <a:noFill/>
                  <a:ln w="9525">
                    <a:noFill/>
                    <a:miter lim="800000"/>
                    <a:headEnd/>
                    <a:tailEnd/>
                  </a:ln>
                </p:spPr>
                <p:txBody>
                  <a:bodyPr>
                    <a:spAutoFit/>
                  </a:bodyPr>
                  <a:lstStyle/>
                  <a:p>
                    <a:r>
                      <a:rPr lang="en-US" sz="1400"/>
                      <a:t>dr +</a:t>
                    </a:r>
                  </a:p>
                </p:txBody>
              </p:sp>
              <p:sp>
                <p:nvSpPr>
                  <p:cNvPr id="148511" name="TextBox 92"/>
                  <p:cNvSpPr txBox="1">
                    <a:spLocks noChangeArrowheads="1"/>
                  </p:cNvSpPr>
                  <p:nvPr/>
                </p:nvSpPr>
                <p:spPr bwMode="auto">
                  <a:xfrm>
                    <a:off x="12475028" y="3635827"/>
                    <a:ext cx="537029" cy="307777"/>
                  </a:xfrm>
                  <a:prstGeom prst="rect">
                    <a:avLst/>
                  </a:prstGeom>
                  <a:noFill/>
                  <a:ln w="9525">
                    <a:noFill/>
                    <a:miter lim="800000"/>
                    <a:headEnd/>
                    <a:tailEnd/>
                  </a:ln>
                </p:spPr>
                <p:txBody>
                  <a:bodyPr>
                    <a:spAutoFit/>
                  </a:bodyPr>
                  <a:lstStyle/>
                  <a:p>
                    <a:pPr algn="r"/>
                    <a:r>
                      <a:rPr lang="en-US" sz="1400"/>
                      <a:t>cr -</a:t>
                    </a:r>
                  </a:p>
                </p:txBody>
              </p:sp>
            </p:grpSp>
            <p:cxnSp>
              <p:nvCxnSpPr>
                <p:cNvPr id="90" name="Straight Connector 89"/>
                <p:cNvCxnSpPr/>
                <p:nvPr/>
              </p:nvCxnSpPr>
              <p:spPr>
                <a:xfrm flipV="1">
                  <a:off x="9565594" y="4079290"/>
                  <a:ext cx="330835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86" name="Straight Connector 85"/>
              <p:cNvCxnSpPr/>
              <p:nvPr/>
            </p:nvCxnSpPr>
            <p:spPr>
              <a:xfrm flipH="1">
                <a:off x="11219769" y="4082466"/>
                <a:ext cx="7938" cy="73671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48505" name="TextBox 86"/>
              <p:cNvSpPr txBox="1">
                <a:spLocks noChangeArrowheads="1"/>
              </p:cNvSpPr>
              <p:nvPr/>
            </p:nvSpPr>
            <p:spPr bwMode="auto">
              <a:xfrm>
                <a:off x="10363199" y="4093028"/>
                <a:ext cx="827314" cy="738664"/>
              </a:xfrm>
              <a:prstGeom prst="rect">
                <a:avLst/>
              </a:prstGeom>
              <a:noFill/>
              <a:ln w="9525">
                <a:noFill/>
                <a:miter lim="800000"/>
                <a:headEnd/>
                <a:tailEnd/>
              </a:ln>
            </p:spPr>
            <p:txBody>
              <a:bodyPr>
                <a:spAutoFit/>
              </a:bodyPr>
              <a:lstStyle/>
              <a:p>
                <a:pPr algn="r"/>
                <a:r>
                  <a:rPr lang="en-US" sz="1400"/>
                  <a:t>0</a:t>
                </a:r>
              </a:p>
              <a:p>
                <a:pPr algn="r"/>
                <a:r>
                  <a:rPr lang="en-US" sz="1400"/>
                  <a:t>50,000</a:t>
                </a:r>
              </a:p>
              <a:p>
                <a:pPr algn="r"/>
                <a:r>
                  <a:rPr lang="en-US" sz="1400">
                    <a:solidFill>
                      <a:srgbClr val="0000CC"/>
                    </a:solidFill>
                  </a:rPr>
                  <a:t>20,000</a:t>
                </a:r>
              </a:p>
            </p:txBody>
          </p:sp>
          <p:sp>
            <p:nvSpPr>
              <p:cNvPr id="148506" name="TextBox 87"/>
              <p:cNvSpPr txBox="1">
                <a:spLocks noChangeArrowheads="1"/>
              </p:cNvSpPr>
              <p:nvPr/>
            </p:nvSpPr>
            <p:spPr bwMode="auto">
              <a:xfrm>
                <a:off x="11241315" y="4100286"/>
                <a:ext cx="827314" cy="523220"/>
              </a:xfrm>
              <a:prstGeom prst="rect">
                <a:avLst/>
              </a:prstGeom>
              <a:noFill/>
              <a:ln w="9525">
                <a:noFill/>
                <a:miter lim="800000"/>
                <a:headEnd/>
                <a:tailEnd/>
              </a:ln>
            </p:spPr>
            <p:txBody>
              <a:bodyPr>
                <a:spAutoFit/>
              </a:bodyPr>
              <a:lstStyle/>
              <a:p>
                <a:pPr algn="r"/>
                <a:endParaRPr lang="en-US" sz="1400"/>
              </a:p>
              <a:p>
                <a:pPr algn="r"/>
                <a:r>
                  <a:rPr lang="en-US" sz="1400"/>
                  <a:t>42,000</a:t>
                </a:r>
              </a:p>
            </p:txBody>
          </p:sp>
        </p:grpSp>
        <p:grpSp>
          <p:nvGrpSpPr>
            <p:cNvPr id="148489" name="Group 75"/>
            <p:cNvGrpSpPr>
              <a:grpSpLocks/>
            </p:cNvGrpSpPr>
            <p:nvPr/>
          </p:nvGrpSpPr>
          <p:grpSpPr bwMode="auto">
            <a:xfrm>
              <a:off x="4818743" y="5631540"/>
              <a:ext cx="3309257" cy="864307"/>
              <a:chOff x="9564914" y="3751941"/>
              <a:chExt cx="3309257" cy="864307"/>
            </a:xfrm>
          </p:grpSpPr>
          <p:sp>
            <p:nvSpPr>
              <p:cNvPr id="148490" name="TextBox 71"/>
              <p:cNvSpPr txBox="1">
                <a:spLocks noChangeArrowheads="1"/>
              </p:cNvSpPr>
              <p:nvPr/>
            </p:nvSpPr>
            <p:spPr bwMode="auto">
              <a:xfrm>
                <a:off x="9564914" y="4064001"/>
                <a:ext cx="1625600" cy="523220"/>
              </a:xfrm>
              <a:prstGeom prst="rect">
                <a:avLst/>
              </a:prstGeom>
              <a:noFill/>
              <a:ln w="9525">
                <a:noFill/>
                <a:miter lim="800000"/>
                <a:headEnd/>
                <a:tailEnd/>
              </a:ln>
            </p:spPr>
            <p:txBody>
              <a:bodyPr>
                <a:spAutoFit/>
              </a:bodyPr>
              <a:lstStyle/>
              <a:p>
                <a:endParaRPr lang="en-US" sz="1400"/>
              </a:p>
              <a:p>
                <a:endParaRPr lang="en-US" sz="1400">
                  <a:solidFill>
                    <a:srgbClr val="0000CC"/>
                  </a:solidFill>
                </a:endParaRPr>
              </a:p>
            </p:txBody>
          </p:sp>
          <p:sp>
            <p:nvSpPr>
              <p:cNvPr id="148491" name="TextBox 72"/>
              <p:cNvSpPr txBox="1">
                <a:spLocks noChangeArrowheads="1"/>
              </p:cNvSpPr>
              <p:nvPr/>
            </p:nvSpPr>
            <p:spPr bwMode="auto">
              <a:xfrm>
                <a:off x="11212286" y="4085772"/>
                <a:ext cx="1647371" cy="523220"/>
              </a:xfrm>
              <a:prstGeom prst="rect">
                <a:avLst/>
              </a:prstGeom>
              <a:noFill/>
              <a:ln w="9525">
                <a:noFill/>
                <a:miter lim="800000"/>
                <a:headEnd/>
                <a:tailEnd/>
              </a:ln>
            </p:spPr>
            <p:txBody>
              <a:bodyPr>
                <a:spAutoFit/>
              </a:bodyPr>
              <a:lstStyle/>
              <a:p>
                <a:pPr algn="r"/>
                <a:r>
                  <a:rPr lang="en-US" sz="1400"/>
                  <a:t>Beg. Bal.</a:t>
                </a:r>
              </a:p>
              <a:p>
                <a:pPr algn="r"/>
                <a:r>
                  <a:rPr lang="en-US" sz="1400">
                    <a:solidFill>
                      <a:srgbClr val="0000CC"/>
                    </a:solidFill>
                  </a:rPr>
                  <a:t>(c)</a:t>
                </a:r>
              </a:p>
            </p:txBody>
          </p:sp>
          <p:grpSp>
            <p:nvGrpSpPr>
              <p:cNvPr id="148492" name="Group 67"/>
              <p:cNvGrpSpPr>
                <a:grpSpLocks/>
              </p:cNvGrpSpPr>
              <p:nvPr/>
            </p:nvGrpSpPr>
            <p:grpSpPr bwMode="auto">
              <a:xfrm>
                <a:off x="9564914" y="3751941"/>
                <a:ext cx="3309257" cy="326574"/>
                <a:chOff x="9564914" y="3751941"/>
                <a:chExt cx="3309257" cy="326574"/>
              </a:xfrm>
            </p:grpSpPr>
            <p:grpSp>
              <p:nvGrpSpPr>
                <p:cNvPr id="148496" name="Group 56"/>
                <p:cNvGrpSpPr>
                  <a:grpSpLocks/>
                </p:cNvGrpSpPr>
                <p:nvPr/>
              </p:nvGrpSpPr>
              <p:grpSpPr bwMode="auto">
                <a:xfrm>
                  <a:off x="9579427" y="3751941"/>
                  <a:ext cx="3294744" cy="315036"/>
                  <a:chOff x="9724570" y="3635827"/>
                  <a:chExt cx="3294744" cy="315036"/>
                </a:xfrm>
              </p:grpSpPr>
              <p:sp>
                <p:nvSpPr>
                  <p:cNvPr id="80" name="TextBox 79"/>
                  <p:cNvSpPr txBox="1"/>
                  <p:nvPr/>
                </p:nvSpPr>
                <p:spPr>
                  <a:xfrm>
                    <a:off x="9720490" y="3643134"/>
                    <a:ext cx="3298825" cy="308021"/>
                  </a:xfrm>
                  <a:prstGeom prst="rect">
                    <a:avLst/>
                  </a:prstGeom>
                  <a:solidFill>
                    <a:schemeClr val="accent1">
                      <a:lumMod val="20000"/>
                      <a:lumOff val="80000"/>
                    </a:schemeClr>
                  </a:solidFill>
                </p:spPr>
                <p:txBody>
                  <a:bodyPr>
                    <a:spAutoFit/>
                  </a:bodyPr>
                  <a:lstStyle/>
                  <a:p>
                    <a:pPr algn="ctr">
                      <a:defRPr/>
                    </a:pPr>
                    <a:r>
                      <a:rPr lang="en-US" sz="1400" dirty="0"/>
                      <a:t>Note Payable (L)</a:t>
                    </a:r>
                  </a:p>
                </p:txBody>
              </p:sp>
              <p:sp>
                <p:nvSpPr>
                  <p:cNvPr id="148499" name="TextBox 80"/>
                  <p:cNvSpPr txBox="1">
                    <a:spLocks noChangeArrowheads="1"/>
                  </p:cNvSpPr>
                  <p:nvPr/>
                </p:nvSpPr>
                <p:spPr bwMode="auto">
                  <a:xfrm>
                    <a:off x="9724570" y="3643085"/>
                    <a:ext cx="537029" cy="307777"/>
                  </a:xfrm>
                  <a:prstGeom prst="rect">
                    <a:avLst/>
                  </a:prstGeom>
                  <a:noFill/>
                  <a:ln w="9525">
                    <a:noFill/>
                    <a:miter lim="800000"/>
                    <a:headEnd/>
                    <a:tailEnd/>
                  </a:ln>
                </p:spPr>
                <p:txBody>
                  <a:bodyPr>
                    <a:spAutoFit/>
                  </a:bodyPr>
                  <a:lstStyle/>
                  <a:p>
                    <a:r>
                      <a:rPr lang="en-US" sz="1400"/>
                      <a:t>dr -</a:t>
                    </a:r>
                  </a:p>
                </p:txBody>
              </p:sp>
              <p:sp>
                <p:nvSpPr>
                  <p:cNvPr id="148500" name="TextBox 81"/>
                  <p:cNvSpPr txBox="1">
                    <a:spLocks noChangeArrowheads="1"/>
                  </p:cNvSpPr>
                  <p:nvPr/>
                </p:nvSpPr>
                <p:spPr bwMode="auto">
                  <a:xfrm>
                    <a:off x="12475028" y="3635827"/>
                    <a:ext cx="537029" cy="307777"/>
                  </a:xfrm>
                  <a:prstGeom prst="rect">
                    <a:avLst/>
                  </a:prstGeom>
                  <a:noFill/>
                  <a:ln w="9525">
                    <a:noFill/>
                    <a:miter lim="800000"/>
                    <a:headEnd/>
                    <a:tailEnd/>
                  </a:ln>
                </p:spPr>
                <p:txBody>
                  <a:bodyPr>
                    <a:spAutoFit/>
                  </a:bodyPr>
                  <a:lstStyle/>
                  <a:p>
                    <a:pPr algn="r"/>
                    <a:r>
                      <a:rPr lang="en-US" sz="1400"/>
                      <a:t>cr +</a:t>
                    </a:r>
                  </a:p>
                </p:txBody>
              </p:sp>
            </p:grpSp>
            <p:cxnSp>
              <p:nvCxnSpPr>
                <p:cNvPr id="79" name="Straight Connector 78"/>
                <p:cNvCxnSpPr/>
                <p:nvPr/>
              </p:nvCxnSpPr>
              <p:spPr>
                <a:xfrm flipV="1">
                  <a:off x="9564234" y="4078384"/>
                  <a:ext cx="3309938"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75" name="Straight Connector 74"/>
              <p:cNvCxnSpPr/>
              <p:nvPr/>
            </p:nvCxnSpPr>
            <p:spPr>
              <a:xfrm flipH="1">
                <a:off x="11204122" y="4067269"/>
                <a:ext cx="7937" cy="50490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48494" name="TextBox 75"/>
              <p:cNvSpPr txBox="1">
                <a:spLocks noChangeArrowheads="1"/>
              </p:cNvSpPr>
              <p:nvPr/>
            </p:nvSpPr>
            <p:spPr bwMode="auto">
              <a:xfrm>
                <a:off x="10348687" y="4093028"/>
                <a:ext cx="827314" cy="523220"/>
              </a:xfrm>
              <a:prstGeom prst="rect">
                <a:avLst/>
              </a:prstGeom>
              <a:noFill/>
              <a:ln w="9525">
                <a:noFill/>
                <a:miter lim="800000"/>
                <a:headEnd/>
                <a:tailEnd/>
              </a:ln>
            </p:spPr>
            <p:txBody>
              <a:bodyPr>
                <a:spAutoFit/>
              </a:bodyPr>
              <a:lstStyle/>
              <a:p>
                <a:pPr algn="r"/>
                <a:endParaRPr lang="en-US" sz="1400"/>
              </a:p>
              <a:p>
                <a:pPr algn="r"/>
                <a:endParaRPr lang="en-US" sz="1400">
                  <a:solidFill>
                    <a:srgbClr val="0000CC"/>
                  </a:solidFill>
                </a:endParaRPr>
              </a:p>
            </p:txBody>
          </p:sp>
          <p:sp>
            <p:nvSpPr>
              <p:cNvPr id="148495" name="TextBox 76"/>
              <p:cNvSpPr txBox="1">
                <a:spLocks noChangeArrowheads="1"/>
              </p:cNvSpPr>
              <p:nvPr/>
            </p:nvSpPr>
            <p:spPr bwMode="auto">
              <a:xfrm>
                <a:off x="11212286" y="4085771"/>
                <a:ext cx="827314" cy="523220"/>
              </a:xfrm>
              <a:prstGeom prst="rect">
                <a:avLst/>
              </a:prstGeom>
              <a:noFill/>
              <a:ln w="9525">
                <a:noFill/>
                <a:miter lim="800000"/>
                <a:headEnd/>
                <a:tailEnd/>
              </a:ln>
            </p:spPr>
            <p:txBody>
              <a:bodyPr>
                <a:spAutoFit/>
              </a:bodyPr>
              <a:lstStyle/>
              <a:p>
                <a:pPr algn="r"/>
                <a:r>
                  <a:rPr lang="en-US" sz="1400"/>
                  <a:t>0</a:t>
                </a:r>
              </a:p>
              <a:p>
                <a:pPr algn="r"/>
                <a:r>
                  <a:rPr lang="en-US" sz="1400">
                    <a:solidFill>
                      <a:srgbClr val="0000CC"/>
                    </a:solidFill>
                  </a:rPr>
                  <a:t>20,000</a:t>
                </a:r>
              </a:p>
            </p:txBody>
          </p:sp>
        </p:grpSp>
      </p:gr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left)">
                                      <p:cBhvr>
                                        <p:cTn id="7" dur="500"/>
                                        <p:tgtEl>
                                          <p:spTgt spid="3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3"/>
                                        </p:tgtEl>
                                        <p:attrNameLst>
                                          <p:attrName>style.visibility</p:attrName>
                                        </p:attrNameLst>
                                      </p:cBhvr>
                                      <p:to>
                                        <p:strVal val="visible"/>
                                      </p:to>
                                    </p:set>
                                    <p:animEffect transition="in" filter="wipe(left)">
                                      <p:cBhvr>
                                        <p:cTn id="12" dur="500"/>
                                        <p:tgtEl>
                                          <p:spTgt spid="5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8"/>
                                        </p:tgtEl>
                                        <p:attrNameLst>
                                          <p:attrName>style.visibility</p:attrName>
                                        </p:attrNameLst>
                                      </p:cBhvr>
                                      <p:to>
                                        <p:strVal val="visible"/>
                                      </p:to>
                                    </p:set>
                                    <p:animEffect transition="in" filter="wipe(left)">
                                      <p:cBhvr>
                                        <p:cTn id="17" dur="500"/>
                                        <p:tgtEl>
                                          <p:spTgt spid="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29" name="Title 1"/>
          <p:cNvSpPr>
            <a:spLocks noGrp="1"/>
          </p:cNvSpPr>
          <p:nvPr>
            <p:ph type="title"/>
          </p:nvPr>
        </p:nvSpPr>
        <p:spPr/>
        <p:txBody>
          <a:bodyPr/>
          <a:lstStyle/>
          <a:p>
            <a:r>
              <a:rPr lang="en-US" sz="4000" smtClean="0"/>
              <a:t>Pizza Aroma’s Accounting Records</a:t>
            </a:r>
          </a:p>
        </p:txBody>
      </p:sp>
      <p:sp>
        <p:nvSpPr>
          <p:cNvPr id="150530" name="Text Box 3"/>
          <p:cNvSpPr txBox="1">
            <a:spLocks noChangeArrowheads="1"/>
          </p:cNvSpPr>
          <p:nvPr/>
        </p:nvSpPr>
        <p:spPr bwMode="auto">
          <a:xfrm>
            <a:off x="2286000" y="962025"/>
            <a:ext cx="4495800" cy="461963"/>
          </a:xfrm>
          <a:prstGeom prst="rect">
            <a:avLst/>
          </a:prstGeom>
          <a:solidFill>
            <a:srgbClr val="C00000"/>
          </a:solidFill>
          <a:ln w="9525">
            <a:solidFill>
              <a:schemeClr val="tx1"/>
            </a:solidFill>
            <a:miter lim="800000"/>
            <a:headEnd/>
            <a:tailEnd/>
          </a:ln>
        </p:spPr>
        <p:txBody>
          <a:bodyPr>
            <a:spAutoFit/>
          </a:bodyPr>
          <a:lstStyle/>
          <a:p>
            <a:pPr algn="ctr">
              <a:spcBef>
                <a:spcPct val="50000"/>
              </a:spcBef>
            </a:pPr>
            <a:r>
              <a:rPr lang="en-US" sz="2400" b="1">
                <a:solidFill>
                  <a:schemeClr val="bg1"/>
                </a:solidFill>
              </a:rPr>
              <a:t>(d) Investment in Equipment.</a:t>
            </a:r>
          </a:p>
        </p:txBody>
      </p:sp>
      <p:sp>
        <p:nvSpPr>
          <p:cNvPr id="150531" name="TextBox 10"/>
          <p:cNvSpPr txBox="1">
            <a:spLocks noChangeArrowheads="1"/>
          </p:cNvSpPr>
          <p:nvPr/>
        </p:nvSpPr>
        <p:spPr bwMode="auto">
          <a:xfrm>
            <a:off x="522288" y="1512888"/>
            <a:ext cx="8054975" cy="922337"/>
          </a:xfrm>
          <a:prstGeom prst="rect">
            <a:avLst/>
          </a:prstGeom>
          <a:noFill/>
          <a:ln w="9525">
            <a:noFill/>
            <a:miter lim="800000"/>
            <a:headEnd/>
            <a:tailEnd/>
          </a:ln>
        </p:spPr>
        <p:txBody>
          <a:bodyPr>
            <a:spAutoFit/>
          </a:bodyPr>
          <a:lstStyle/>
          <a:p>
            <a:pPr algn="ctr"/>
            <a:r>
              <a:rPr lang="en-US"/>
              <a:t>Pizza Aroma purchases $18,000 in pizza ovens and other restaurant equipment, paying $16,000 in cash and giving an informal promise to pay $2,000 at the end of the month.</a:t>
            </a:r>
          </a:p>
        </p:txBody>
      </p:sp>
      <p:grpSp>
        <p:nvGrpSpPr>
          <p:cNvPr id="30" name="Group 29"/>
          <p:cNvGrpSpPr>
            <a:grpSpLocks/>
          </p:cNvGrpSpPr>
          <p:nvPr/>
        </p:nvGrpSpPr>
        <p:grpSpPr bwMode="auto">
          <a:xfrm>
            <a:off x="638175" y="2292350"/>
            <a:ext cx="7766050" cy="1322388"/>
            <a:chOff x="623888" y="2611438"/>
            <a:chExt cx="7766050" cy="1322387"/>
          </a:xfrm>
        </p:grpSpPr>
        <p:grpSp>
          <p:nvGrpSpPr>
            <p:cNvPr id="150594" name="Group 21"/>
            <p:cNvGrpSpPr>
              <a:grpSpLocks/>
            </p:cNvGrpSpPr>
            <p:nvPr/>
          </p:nvGrpSpPr>
          <p:grpSpPr bwMode="auto">
            <a:xfrm>
              <a:off x="623888" y="2611438"/>
              <a:ext cx="7766050" cy="1322387"/>
              <a:chOff x="624114" y="2771779"/>
              <a:chExt cx="7547429" cy="1321250"/>
            </a:xfrm>
          </p:grpSpPr>
          <p:sp>
            <p:nvSpPr>
              <p:cNvPr id="46" name="Rounded Rectangle 45"/>
              <p:cNvSpPr/>
              <p:nvPr/>
            </p:nvSpPr>
            <p:spPr>
              <a:xfrm>
                <a:off x="624114" y="2844741"/>
                <a:ext cx="7547429" cy="1248288"/>
              </a:xfrm>
              <a:prstGeom prst="round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nvGrpSpPr>
              <p:cNvPr id="150610" name="Group 26"/>
              <p:cNvGrpSpPr>
                <a:grpSpLocks/>
              </p:cNvGrpSpPr>
              <p:nvPr/>
            </p:nvGrpSpPr>
            <p:grpSpPr bwMode="auto">
              <a:xfrm>
                <a:off x="649518" y="2771779"/>
                <a:ext cx="1905000" cy="381000"/>
                <a:chOff x="533400" y="3235975"/>
                <a:chExt cx="1905000" cy="381000"/>
              </a:xfrm>
            </p:grpSpPr>
            <p:grpSp>
              <p:nvGrpSpPr>
                <p:cNvPr id="150611" name="Group 16"/>
                <p:cNvGrpSpPr>
                  <a:grpSpLocks/>
                </p:cNvGrpSpPr>
                <p:nvPr/>
              </p:nvGrpSpPr>
              <p:grpSpPr bwMode="auto">
                <a:xfrm>
                  <a:off x="533400" y="3235975"/>
                  <a:ext cx="428172" cy="381000"/>
                  <a:chOff x="838200" y="3733800"/>
                  <a:chExt cx="428172" cy="381000"/>
                </a:xfrm>
              </p:grpSpPr>
              <p:sp>
                <p:nvSpPr>
                  <p:cNvPr id="50" name="Oval 49"/>
                  <p:cNvSpPr/>
                  <p:nvPr/>
                </p:nvSpPr>
                <p:spPr>
                  <a:xfrm>
                    <a:off x="838200" y="3733800"/>
                    <a:ext cx="381000" cy="381000"/>
                  </a:xfrm>
                  <a:prstGeom prst="ellipse">
                    <a:avLst/>
                  </a:prstGeom>
                  <a:solidFill>
                    <a:schemeClr val="accent6"/>
                  </a:solidFill>
                  <a:ln w="12700">
                    <a:solidFill>
                      <a:schemeClr val="tx1">
                        <a:lumMod val="50000"/>
                        <a:lumOff val="50000"/>
                      </a:schemeClr>
                    </a:solid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1" name="TextBox 50"/>
                  <p:cNvSpPr txBox="1"/>
                  <p:nvPr/>
                </p:nvSpPr>
                <p:spPr>
                  <a:xfrm>
                    <a:off x="885372" y="3733800"/>
                    <a:ext cx="381000" cy="369332"/>
                  </a:xfrm>
                  <a:prstGeom prst="rect">
                    <a:avLst/>
                  </a:prstGeom>
                  <a:noFill/>
                  <a:scene3d>
                    <a:camera prst="orthographicFront"/>
                    <a:lightRig rig="threePt" dir="t"/>
                  </a:scene3d>
                  <a:sp3d>
                    <a:bevelT prst="relaxedInset"/>
                  </a:sp3d>
                </p:spPr>
                <p:txBody>
                  <a:bodyPr>
                    <a:spAutoFit/>
                  </a:bodyPr>
                  <a:lstStyle/>
                  <a:p>
                    <a:pPr>
                      <a:defRPr/>
                    </a:pPr>
                    <a:r>
                      <a:rPr lang="en-US" dirty="0">
                        <a:latin typeface="Arial" pitchFamily="34" charset="0"/>
                      </a:rPr>
                      <a:t>1</a:t>
                    </a:r>
                  </a:p>
                </p:txBody>
              </p:sp>
            </p:grpSp>
            <p:sp>
              <p:nvSpPr>
                <p:cNvPr id="49" name="TextBox 48"/>
                <p:cNvSpPr txBox="1"/>
                <p:nvPr/>
              </p:nvSpPr>
              <p:spPr>
                <a:xfrm>
                  <a:off x="913755" y="3242320"/>
                  <a:ext cx="1524297" cy="367983"/>
                </a:xfrm>
                <a:prstGeom prst="rect">
                  <a:avLst/>
                </a:prstGeom>
                <a:noFill/>
              </p:spPr>
              <p:txBody>
                <a:bodyPr>
                  <a:spAutoFit/>
                </a:bodyPr>
                <a:lstStyle/>
                <a:p>
                  <a:pPr>
                    <a:defRPr/>
                  </a:pPr>
                  <a:r>
                    <a:rPr lang="en-US" b="1" dirty="0">
                      <a:solidFill>
                        <a:schemeClr val="accent6"/>
                      </a:solidFill>
                      <a:latin typeface="Arial" pitchFamily="34" charset="0"/>
                    </a:rPr>
                    <a:t>Analyze</a:t>
                  </a:r>
                </a:p>
              </p:txBody>
            </p:sp>
          </p:grpSp>
        </p:grpSp>
        <p:grpSp>
          <p:nvGrpSpPr>
            <p:cNvPr id="150595" name="Group 29"/>
            <p:cNvGrpSpPr>
              <a:grpSpLocks/>
            </p:cNvGrpSpPr>
            <p:nvPr/>
          </p:nvGrpSpPr>
          <p:grpSpPr bwMode="auto">
            <a:xfrm>
              <a:off x="1132114" y="2972512"/>
              <a:ext cx="6908803" cy="834496"/>
              <a:chOff x="-6385277" y="-369332"/>
              <a:chExt cx="6908803" cy="834496"/>
            </a:xfrm>
          </p:grpSpPr>
          <p:grpSp>
            <p:nvGrpSpPr>
              <p:cNvPr id="150596" name="Group 16"/>
              <p:cNvGrpSpPr>
                <a:grpSpLocks/>
              </p:cNvGrpSpPr>
              <p:nvPr/>
            </p:nvGrpSpPr>
            <p:grpSpPr bwMode="auto">
              <a:xfrm>
                <a:off x="-6385277" y="-369332"/>
                <a:ext cx="6908801" cy="310695"/>
                <a:chOff x="-6385277" y="-369332"/>
                <a:chExt cx="6908801" cy="310695"/>
              </a:xfrm>
            </p:grpSpPr>
            <p:grpSp>
              <p:nvGrpSpPr>
                <p:cNvPr id="150602" name="Group 14"/>
                <p:cNvGrpSpPr>
                  <a:grpSpLocks/>
                </p:cNvGrpSpPr>
                <p:nvPr/>
              </p:nvGrpSpPr>
              <p:grpSpPr bwMode="auto">
                <a:xfrm>
                  <a:off x="-6385277" y="-369332"/>
                  <a:ext cx="6908801" cy="310695"/>
                  <a:chOff x="-6385277" y="-369332"/>
                  <a:chExt cx="6908801" cy="310695"/>
                </a:xfrm>
              </p:grpSpPr>
              <p:grpSp>
                <p:nvGrpSpPr>
                  <p:cNvPr id="150604" name="Group 13"/>
                  <p:cNvGrpSpPr>
                    <a:grpSpLocks/>
                  </p:cNvGrpSpPr>
                  <p:nvPr/>
                </p:nvGrpSpPr>
                <p:grpSpPr bwMode="auto">
                  <a:xfrm>
                    <a:off x="-6385277" y="-369332"/>
                    <a:ext cx="6908801" cy="310695"/>
                    <a:chOff x="-5966177" y="3333750"/>
                    <a:chExt cx="6908801" cy="310695"/>
                  </a:xfrm>
                </p:grpSpPr>
                <p:sp>
                  <p:nvSpPr>
                    <p:cNvPr id="150606" name="TextBox 42"/>
                    <p:cNvSpPr txBox="1">
                      <a:spLocks noChangeArrowheads="1"/>
                    </p:cNvSpPr>
                    <p:nvPr/>
                  </p:nvSpPr>
                  <p:spPr bwMode="auto">
                    <a:xfrm>
                      <a:off x="-5966177" y="3336668"/>
                      <a:ext cx="6908801" cy="307777"/>
                    </a:xfrm>
                    <a:prstGeom prst="rect">
                      <a:avLst/>
                    </a:prstGeom>
                    <a:solidFill>
                      <a:schemeClr val="bg1"/>
                    </a:solidFill>
                    <a:ln w="19050">
                      <a:solidFill>
                        <a:schemeClr val="tx1"/>
                      </a:solidFill>
                      <a:miter lim="800000"/>
                      <a:headEnd/>
                      <a:tailEnd/>
                    </a:ln>
                  </p:spPr>
                  <p:txBody>
                    <a:bodyPr>
                      <a:spAutoFit/>
                    </a:bodyPr>
                    <a:lstStyle/>
                    <a:p>
                      <a:pPr algn="ctr"/>
                      <a:r>
                        <a:rPr lang="en-US" sz="1400" b="1"/>
                        <a:t>Liabilities</a:t>
                      </a:r>
                    </a:p>
                  </p:txBody>
                </p:sp>
                <p:sp>
                  <p:nvSpPr>
                    <p:cNvPr id="150607" name="TextBox 43"/>
                    <p:cNvSpPr txBox="1">
                      <a:spLocks noChangeArrowheads="1"/>
                    </p:cNvSpPr>
                    <p:nvPr/>
                  </p:nvSpPr>
                  <p:spPr bwMode="auto">
                    <a:xfrm>
                      <a:off x="-5966176" y="3336668"/>
                      <a:ext cx="2046514" cy="304859"/>
                    </a:xfrm>
                    <a:prstGeom prst="rect">
                      <a:avLst/>
                    </a:prstGeom>
                    <a:solidFill>
                      <a:schemeClr val="bg1"/>
                    </a:solidFill>
                    <a:ln w="19050">
                      <a:solidFill>
                        <a:schemeClr val="tx1"/>
                      </a:solidFill>
                      <a:miter lim="800000"/>
                      <a:headEnd/>
                      <a:tailEnd/>
                    </a:ln>
                  </p:spPr>
                  <p:txBody>
                    <a:bodyPr>
                      <a:spAutoFit/>
                    </a:bodyPr>
                    <a:lstStyle/>
                    <a:p>
                      <a:pPr algn="ctr"/>
                      <a:r>
                        <a:rPr lang="en-US" sz="1400" b="1"/>
                        <a:t>Assets</a:t>
                      </a:r>
                    </a:p>
                  </p:txBody>
                </p:sp>
                <p:sp>
                  <p:nvSpPr>
                    <p:cNvPr id="150608" name="TextBox 8"/>
                    <p:cNvSpPr txBox="1">
                      <a:spLocks noChangeArrowheads="1"/>
                    </p:cNvSpPr>
                    <p:nvPr/>
                  </p:nvSpPr>
                  <p:spPr bwMode="auto">
                    <a:xfrm>
                      <a:off x="-3923394" y="3333750"/>
                      <a:ext cx="342900" cy="307777"/>
                    </a:xfrm>
                    <a:prstGeom prst="rect">
                      <a:avLst/>
                    </a:prstGeom>
                    <a:solidFill>
                      <a:schemeClr val="bg1"/>
                    </a:solidFill>
                    <a:ln w="19050">
                      <a:solidFill>
                        <a:schemeClr val="tx1"/>
                      </a:solidFill>
                      <a:miter lim="800000"/>
                      <a:headEnd/>
                      <a:tailEnd/>
                    </a:ln>
                  </p:spPr>
                  <p:txBody>
                    <a:bodyPr>
                      <a:spAutoFit/>
                    </a:bodyPr>
                    <a:lstStyle/>
                    <a:p>
                      <a:pPr algn="ctr"/>
                      <a:r>
                        <a:rPr lang="en-US" sz="1400" b="1"/>
                        <a:t>=</a:t>
                      </a:r>
                    </a:p>
                  </p:txBody>
                </p:sp>
              </p:grpSp>
              <p:sp>
                <p:nvSpPr>
                  <p:cNvPr id="150605" name="TextBox 41"/>
                  <p:cNvSpPr txBox="1">
                    <a:spLocks noChangeArrowheads="1"/>
                  </p:cNvSpPr>
                  <p:nvPr/>
                </p:nvSpPr>
                <p:spPr bwMode="auto">
                  <a:xfrm>
                    <a:off x="-1682648" y="-366414"/>
                    <a:ext cx="2206171" cy="307777"/>
                  </a:xfrm>
                  <a:prstGeom prst="rect">
                    <a:avLst/>
                  </a:prstGeom>
                  <a:solidFill>
                    <a:schemeClr val="bg1"/>
                  </a:solidFill>
                  <a:ln w="19050">
                    <a:solidFill>
                      <a:schemeClr val="tx1"/>
                    </a:solidFill>
                    <a:miter lim="800000"/>
                    <a:headEnd/>
                    <a:tailEnd/>
                  </a:ln>
                </p:spPr>
                <p:txBody>
                  <a:bodyPr>
                    <a:spAutoFit/>
                  </a:bodyPr>
                  <a:lstStyle/>
                  <a:p>
                    <a:pPr algn="ctr"/>
                    <a:r>
                      <a:rPr lang="en-US" sz="1400" b="1"/>
                      <a:t>Stockholders’ Equity</a:t>
                    </a:r>
                  </a:p>
                </p:txBody>
              </p:sp>
            </p:grpSp>
            <p:sp>
              <p:nvSpPr>
                <p:cNvPr id="150603" name="TextBox 39"/>
                <p:cNvSpPr txBox="1">
                  <a:spLocks noChangeArrowheads="1"/>
                </p:cNvSpPr>
                <p:nvPr/>
              </p:nvSpPr>
              <p:spPr bwMode="auto">
                <a:xfrm>
                  <a:off x="-2000250" y="-369331"/>
                  <a:ext cx="323850" cy="307777"/>
                </a:xfrm>
                <a:prstGeom prst="rect">
                  <a:avLst/>
                </a:prstGeom>
                <a:solidFill>
                  <a:schemeClr val="bg1"/>
                </a:solidFill>
                <a:ln w="19050">
                  <a:solidFill>
                    <a:schemeClr val="tx1"/>
                  </a:solidFill>
                  <a:miter lim="800000"/>
                  <a:headEnd/>
                  <a:tailEnd/>
                </a:ln>
              </p:spPr>
              <p:txBody>
                <a:bodyPr>
                  <a:spAutoFit/>
                </a:bodyPr>
                <a:lstStyle/>
                <a:p>
                  <a:pPr algn="ctr"/>
                  <a:r>
                    <a:rPr lang="en-US" sz="1400" b="1"/>
                    <a:t>+</a:t>
                  </a:r>
                </a:p>
              </p:txBody>
            </p:sp>
          </p:grpSp>
          <p:grpSp>
            <p:nvGrpSpPr>
              <p:cNvPr id="150597" name="Group 22"/>
              <p:cNvGrpSpPr>
                <a:grpSpLocks/>
              </p:cNvGrpSpPr>
              <p:nvPr/>
            </p:nvGrpSpPr>
            <p:grpSpPr bwMode="auto">
              <a:xfrm>
                <a:off x="-6379936" y="-58058"/>
                <a:ext cx="6903462" cy="523222"/>
                <a:chOff x="-6379936" y="-58058"/>
                <a:chExt cx="6903462" cy="523222"/>
              </a:xfrm>
            </p:grpSpPr>
            <p:sp>
              <p:nvSpPr>
                <p:cNvPr id="150598" name="TextBox 34"/>
                <p:cNvSpPr txBox="1">
                  <a:spLocks noChangeArrowheads="1"/>
                </p:cNvSpPr>
                <p:nvPr/>
              </p:nvSpPr>
              <p:spPr bwMode="auto">
                <a:xfrm>
                  <a:off x="-6379935" y="-58057"/>
                  <a:ext cx="6903460" cy="523220"/>
                </a:xfrm>
                <a:prstGeom prst="rect">
                  <a:avLst/>
                </a:prstGeom>
                <a:noFill/>
                <a:ln w="19050">
                  <a:solidFill>
                    <a:schemeClr val="tx1"/>
                  </a:solidFill>
                  <a:miter lim="800000"/>
                  <a:headEnd/>
                  <a:tailEnd/>
                </a:ln>
              </p:spPr>
              <p:txBody>
                <a:bodyPr>
                  <a:spAutoFit/>
                </a:bodyPr>
                <a:lstStyle/>
                <a:p>
                  <a:endParaRPr lang="en-US" sz="1400"/>
                </a:p>
                <a:p>
                  <a:endParaRPr lang="en-US" sz="1400"/>
                </a:p>
              </p:txBody>
            </p:sp>
            <p:sp>
              <p:nvSpPr>
                <p:cNvPr id="150599" name="TextBox 35"/>
                <p:cNvSpPr txBox="1">
                  <a:spLocks noChangeArrowheads="1"/>
                </p:cNvSpPr>
                <p:nvPr/>
              </p:nvSpPr>
              <p:spPr bwMode="auto">
                <a:xfrm>
                  <a:off x="-6379936" y="-58058"/>
                  <a:ext cx="2041176" cy="523220"/>
                </a:xfrm>
                <a:prstGeom prst="rect">
                  <a:avLst/>
                </a:prstGeom>
                <a:noFill/>
                <a:ln w="19050">
                  <a:solidFill>
                    <a:schemeClr val="tx1"/>
                  </a:solidFill>
                  <a:miter lim="800000"/>
                  <a:headEnd/>
                  <a:tailEnd/>
                </a:ln>
              </p:spPr>
              <p:txBody>
                <a:bodyPr>
                  <a:spAutoFit/>
                </a:bodyPr>
                <a:lstStyle/>
                <a:p>
                  <a:r>
                    <a:rPr lang="en-US" sz="1400"/>
                    <a:t>(d)  Cash   -$16,000</a:t>
                  </a:r>
                </a:p>
                <a:p>
                  <a:r>
                    <a:rPr lang="en-US" sz="1400"/>
                    <a:t>    Equipment +$18,000</a:t>
                  </a:r>
                </a:p>
              </p:txBody>
            </p:sp>
            <p:sp>
              <p:nvSpPr>
                <p:cNvPr id="150600" name="TextBox 36"/>
                <p:cNvSpPr txBox="1">
                  <a:spLocks noChangeArrowheads="1"/>
                </p:cNvSpPr>
                <p:nvPr/>
              </p:nvSpPr>
              <p:spPr bwMode="auto">
                <a:xfrm>
                  <a:off x="-3999592" y="-58056"/>
                  <a:ext cx="1997632" cy="523220"/>
                </a:xfrm>
                <a:prstGeom prst="rect">
                  <a:avLst/>
                </a:prstGeom>
                <a:noFill/>
                <a:ln w="19050">
                  <a:solidFill>
                    <a:schemeClr val="tx1"/>
                  </a:solidFill>
                  <a:miter lim="800000"/>
                  <a:headEnd/>
                  <a:tailEnd/>
                </a:ln>
              </p:spPr>
              <p:txBody>
                <a:bodyPr>
                  <a:spAutoFit/>
                </a:bodyPr>
                <a:lstStyle/>
                <a:p>
                  <a:r>
                    <a:rPr lang="en-US" sz="1400"/>
                    <a:t>Accounts</a:t>
                  </a:r>
                </a:p>
                <a:p>
                  <a:r>
                    <a:rPr lang="en-US" sz="1400"/>
                    <a:t>Payable     +$2,000</a:t>
                  </a:r>
                </a:p>
              </p:txBody>
            </p:sp>
            <p:sp>
              <p:nvSpPr>
                <p:cNvPr id="150601" name="TextBox 37"/>
                <p:cNvSpPr txBox="1">
                  <a:spLocks noChangeArrowheads="1"/>
                </p:cNvSpPr>
                <p:nvPr/>
              </p:nvSpPr>
              <p:spPr bwMode="auto">
                <a:xfrm>
                  <a:off x="-1676399" y="-58058"/>
                  <a:ext cx="2199925" cy="523220"/>
                </a:xfrm>
                <a:prstGeom prst="rect">
                  <a:avLst/>
                </a:prstGeom>
                <a:noFill/>
                <a:ln w="19050">
                  <a:solidFill>
                    <a:schemeClr val="tx1"/>
                  </a:solidFill>
                  <a:miter lim="800000"/>
                  <a:headEnd/>
                  <a:tailEnd/>
                </a:ln>
              </p:spPr>
              <p:txBody>
                <a:bodyPr>
                  <a:spAutoFit/>
                </a:bodyPr>
                <a:lstStyle/>
                <a:p>
                  <a:endParaRPr lang="en-US" sz="1400"/>
                </a:p>
                <a:p>
                  <a:endParaRPr lang="en-US" sz="1400"/>
                </a:p>
              </p:txBody>
            </p:sp>
          </p:grpSp>
        </p:grpSp>
      </p:grpSp>
      <p:grpSp>
        <p:nvGrpSpPr>
          <p:cNvPr id="52" name="Group 51"/>
          <p:cNvGrpSpPr>
            <a:grpSpLocks/>
          </p:cNvGrpSpPr>
          <p:nvPr/>
        </p:nvGrpSpPr>
        <p:grpSpPr bwMode="auto">
          <a:xfrm>
            <a:off x="681038" y="3609975"/>
            <a:ext cx="7721600" cy="1441450"/>
            <a:chOff x="652463" y="4016375"/>
            <a:chExt cx="7721600" cy="1440996"/>
          </a:xfrm>
        </p:grpSpPr>
        <p:grpSp>
          <p:nvGrpSpPr>
            <p:cNvPr id="150576" name="Group 24"/>
            <p:cNvGrpSpPr>
              <a:grpSpLocks/>
            </p:cNvGrpSpPr>
            <p:nvPr/>
          </p:nvGrpSpPr>
          <p:grpSpPr bwMode="auto">
            <a:xfrm>
              <a:off x="652463" y="4016375"/>
              <a:ext cx="7721600" cy="1440996"/>
              <a:chOff x="711199" y="4336108"/>
              <a:chExt cx="7532915" cy="1439701"/>
            </a:xfrm>
          </p:grpSpPr>
          <p:sp>
            <p:nvSpPr>
              <p:cNvPr id="61" name="Rounded Rectangle 60"/>
              <p:cNvSpPr/>
              <p:nvPr/>
            </p:nvSpPr>
            <p:spPr>
              <a:xfrm>
                <a:off x="740624" y="4412216"/>
                <a:ext cx="7503490" cy="1363593"/>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nvGrpSpPr>
              <p:cNvPr id="150585" name="Group 25"/>
              <p:cNvGrpSpPr>
                <a:grpSpLocks/>
              </p:cNvGrpSpPr>
              <p:nvPr/>
            </p:nvGrpSpPr>
            <p:grpSpPr bwMode="auto">
              <a:xfrm>
                <a:off x="711199" y="4336108"/>
                <a:ext cx="1905000" cy="387350"/>
                <a:chOff x="3505200" y="3232737"/>
                <a:chExt cx="1905000" cy="387476"/>
              </a:xfrm>
            </p:grpSpPr>
            <p:grpSp>
              <p:nvGrpSpPr>
                <p:cNvPr id="150586" name="Group 15"/>
                <p:cNvGrpSpPr>
                  <a:grpSpLocks/>
                </p:cNvGrpSpPr>
                <p:nvPr/>
              </p:nvGrpSpPr>
              <p:grpSpPr bwMode="auto">
                <a:xfrm>
                  <a:off x="3505200" y="3232737"/>
                  <a:ext cx="413658" cy="387476"/>
                  <a:chOff x="2133600" y="4870324"/>
                  <a:chExt cx="413658" cy="387476"/>
                </a:xfrm>
              </p:grpSpPr>
              <p:sp>
                <p:nvSpPr>
                  <p:cNvPr id="65" name="Oval 9"/>
                  <p:cNvSpPr/>
                  <p:nvPr/>
                </p:nvSpPr>
                <p:spPr>
                  <a:xfrm>
                    <a:off x="2133600" y="4876800"/>
                    <a:ext cx="381000" cy="381000"/>
                  </a:xfrm>
                  <a:prstGeom prst="ellipse">
                    <a:avLst/>
                  </a:prstGeom>
                  <a:solidFill>
                    <a:srgbClr val="00B050"/>
                  </a:solidFill>
                  <a:ln w="12700">
                    <a:solidFill>
                      <a:schemeClr val="tx1">
                        <a:lumMod val="50000"/>
                        <a:lumOff val="50000"/>
                      </a:schemeClr>
                    </a:solid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6" name="TextBox 65"/>
                  <p:cNvSpPr txBox="1"/>
                  <p:nvPr/>
                </p:nvSpPr>
                <p:spPr>
                  <a:xfrm>
                    <a:off x="2166258" y="4870324"/>
                    <a:ext cx="381000" cy="369332"/>
                  </a:xfrm>
                  <a:prstGeom prst="rect">
                    <a:avLst/>
                  </a:prstGeom>
                  <a:noFill/>
                  <a:scene3d>
                    <a:camera prst="orthographicFront"/>
                    <a:lightRig rig="threePt" dir="t"/>
                  </a:scene3d>
                  <a:sp3d>
                    <a:bevelT prst="relaxedInset"/>
                  </a:sp3d>
                </p:spPr>
                <p:txBody>
                  <a:bodyPr>
                    <a:spAutoFit/>
                  </a:bodyPr>
                  <a:lstStyle/>
                  <a:p>
                    <a:pPr>
                      <a:defRPr/>
                    </a:pPr>
                    <a:r>
                      <a:rPr lang="en-US" dirty="0">
                        <a:latin typeface="Arial" pitchFamily="34" charset="0"/>
                      </a:rPr>
                      <a:t>2</a:t>
                    </a:r>
                  </a:p>
                </p:txBody>
              </p:sp>
            </p:grpSp>
            <p:sp>
              <p:nvSpPr>
                <p:cNvPr id="150587" name="TextBox 19"/>
                <p:cNvSpPr txBox="1">
                  <a:spLocks noChangeArrowheads="1"/>
                </p:cNvSpPr>
                <p:nvPr/>
              </p:nvSpPr>
              <p:spPr bwMode="auto">
                <a:xfrm>
                  <a:off x="3886200" y="3241809"/>
                  <a:ext cx="1524000" cy="369332"/>
                </a:xfrm>
                <a:prstGeom prst="rect">
                  <a:avLst/>
                </a:prstGeom>
                <a:noFill/>
                <a:ln w="9525">
                  <a:noFill/>
                  <a:miter lim="800000"/>
                  <a:headEnd/>
                  <a:tailEnd/>
                </a:ln>
              </p:spPr>
              <p:txBody>
                <a:bodyPr>
                  <a:spAutoFit/>
                </a:bodyPr>
                <a:lstStyle/>
                <a:p>
                  <a:r>
                    <a:rPr lang="en-US" b="1">
                      <a:solidFill>
                        <a:srgbClr val="00B050"/>
                      </a:solidFill>
                    </a:rPr>
                    <a:t>Record</a:t>
                  </a:r>
                </a:p>
              </p:txBody>
            </p:sp>
          </p:grpSp>
        </p:grpSp>
        <p:grpSp>
          <p:nvGrpSpPr>
            <p:cNvPr id="150577" name="Group 44"/>
            <p:cNvGrpSpPr>
              <a:grpSpLocks/>
            </p:cNvGrpSpPr>
            <p:nvPr/>
          </p:nvGrpSpPr>
          <p:grpSpPr bwMode="auto">
            <a:xfrm>
              <a:off x="1132115" y="4397827"/>
              <a:ext cx="6966858" cy="923331"/>
              <a:chOff x="5660571" y="3425370"/>
              <a:chExt cx="6966858" cy="923331"/>
            </a:xfrm>
          </p:grpSpPr>
          <p:sp>
            <p:nvSpPr>
              <p:cNvPr id="55" name="TextBox 54"/>
              <p:cNvSpPr txBox="1"/>
              <p:nvPr/>
            </p:nvSpPr>
            <p:spPr>
              <a:xfrm>
                <a:off x="5660344" y="3424798"/>
                <a:ext cx="6967537" cy="923634"/>
              </a:xfrm>
              <a:prstGeom prst="rect">
                <a:avLst/>
              </a:prstGeom>
              <a:solidFill>
                <a:schemeClr val="accent2">
                  <a:lumMod val="20000"/>
                  <a:lumOff val="80000"/>
                </a:schemeClr>
              </a:solidFill>
            </p:spPr>
            <p:txBody>
              <a:bodyPr>
                <a:spAutoFit/>
              </a:bodyPr>
              <a:lstStyle/>
              <a:p>
                <a:pPr>
                  <a:defRPr/>
                </a:pPr>
                <a:endParaRPr lang="en-US" dirty="0"/>
              </a:p>
              <a:p>
                <a:pPr>
                  <a:defRPr/>
                </a:pPr>
                <a:endParaRPr lang="en-US" dirty="0"/>
              </a:p>
              <a:p>
                <a:pPr>
                  <a:defRPr/>
                </a:pPr>
                <a:endParaRPr lang="en-US" dirty="0"/>
              </a:p>
            </p:txBody>
          </p:sp>
          <p:grpSp>
            <p:nvGrpSpPr>
              <p:cNvPr id="150579" name="Group 73"/>
              <p:cNvGrpSpPr>
                <a:grpSpLocks/>
              </p:cNvGrpSpPr>
              <p:nvPr/>
            </p:nvGrpSpPr>
            <p:grpSpPr bwMode="auto">
              <a:xfrm>
                <a:off x="5675086" y="3425370"/>
                <a:ext cx="6937825" cy="923331"/>
                <a:chOff x="5675086" y="2554513"/>
                <a:chExt cx="6937825" cy="923331"/>
              </a:xfrm>
            </p:grpSpPr>
            <p:sp>
              <p:nvSpPr>
                <p:cNvPr id="150580" name="TextBox 58"/>
                <p:cNvSpPr txBox="1">
                  <a:spLocks noChangeArrowheads="1"/>
                </p:cNvSpPr>
                <p:nvPr/>
              </p:nvSpPr>
              <p:spPr bwMode="auto">
                <a:xfrm>
                  <a:off x="11524340" y="2554513"/>
                  <a:ext cx="1088571" cy="923330"/>
                </a:xfrm>
                <a:prstGeom prst="rect">
                  <a:avLst/>
                </a:prstGeom>
                <a:noFill/>
                <a:ln w="9525">
                  <a:noFill/>
                  <a:miter lim="800000"/>
                  <a:headEnd/>
                  <a:tailEnd/>
                </a:ln>
              </p:spPr>
              <p:txBody>
                <a:bodyPr>
                  <a:spAutoFit/>
                </a:bodyPr>
                <a:lstStyle/>
                <a:p>
                  <a:pPr algn="r"/>
                  <a:endParaRPr lang="en-US"/>
                </a:p>
                <a:p>
                  <a:pPr algn="r"/>
                  <a:r>
                    <a:rPr lang="en-US"/>
                    <a:t>16,000</a:t>
                  </a:r>
                </a:p>
                <a:p>
                  <a:pPr algn="r"/>
                  <a:r>
                    <a:rPr lang="en-US"/>
                    <a:t>2,000</a:t>
                  </a:r>
                </a:p>
              </p:txBody>
            </p:sp>
            <p:sp>
              <p:nvSpPr>
                <p:cNvPr id="150581" name="TextBox 56"/>
                <p:cNvSpPr txBox="1">
                  <a:spLocks noChangeArrowheads="1"/>
                </p:cNvSpPr>
                <p:nvPr/>
              </p:nvSpPr>
              <p:spPr bwMode="auto">
                <a:xfrm>
                  <a:off x="5675086" y="2554514"/>
                  <a:ext cx="522514" cy="646331"/>
                </a:xfrm>
                <a:prstGeom prst="rect">
                  <a:avLst/>
                </a:prstGeom>
                <a:noFill/>
                <a:ln w="9525">
                  <a:noFill/>
                  <a:miter lim="800000"/>
                  <a:headEnd/>
                  <a:tailEnd/>
                </a:ln>
              </p:spPr>
              <p:txBody>
                <a:bodyPr>
                  <a:spAutoFit/>
                </a:bodyPr>
                <a:lstStyle/>
                <a:p>
                  <a:r>
                    <a:rPr lang="en-US"/>
                    <a:t>(d)</a:t>
                  </a:r>
                </a:p>
                <a:p>
                  <a:endParaRPr lang="en-US"/>
                </a:p>
              </p:txBody>
            </p:sp>
            <p:sp>
              <p:nvSpPr>
                <p:cNvPr id="150582" name="TextBox 57"/>
                <p:cNvSpPr txBox="1">
                  <a:spLocks noChangeArrowheads="1"/>
                </p:cNvSpPr>
                <p:nvPr/>
              </p:nvSpPr>
              <p:spPr bwMode="auto">
                <a:xfrm>
                  <a:off x="6168571" y="2554514"/>
                  <a:ext cx="3933371" cy="923330"/>
                </a:xfrm>
                <a:prstGeom prst="rect">
                  <a:avLst/>
                </a:prstGeom>
                <a:noFill/>
                <a:ln w="9525">
                  <a:noFill/>
                  <a:miter lim="800000"/>
                  <a:headEnd/>
                  <a:tailEnd/>
                </a:ln>
              </p:spPr>
              <p:txBody>
                <a:bodyPr>
                  <a:spAutoFit/>
                </a:bodyPr>
                <a:lstStyle/>
                <a:p>
                  <a:r>
                    <a:rPr lang="en-US"/>
                    <a:t>dr    Equipment  (+A)</a:t>
                  </a:r>
                </a:p>
                <a:p>
                  <a:r>
                    <a:rPr lang="en-US"/>
                    <a:t>         cr    Cash (-A)</a:t>
                  </a:r>
                </a:p>
                <a:p>
                  <a:r>
                    <a:rPr lang="en-US"/>
                    <a:t>         cr    Accounts Payable (+L)</a:t>
                  </a:r>
                </a:p>
              </p:txBody>
            </p:sp>
            <p:sp>
              <p:nvSpPr>
                <p:cNvPr id="150583" name="TextBox 59"/>
                <p:cNvSpPr txBox="1">
                  <a:spLocks noChangeArrowheads="1"/>
                </p:cNvSpPr>
                <p:nvPr/>
              </p:nvSpPr>
              <p:spPr bwMode="auto">
                <a:xfrm>
                  <a:off x="10268856" y="2561771"/>
                  <a:ext cx="1088571" cy="646331"/>
                </a:xfrm>
                <a:prstGeom prst="rect">
                  <a:avLst/>
                </a:prstGeom>
                <a:noFill/>
                <a:ln w="9525">
                  <a:noFill/>
                  <a:miter lim="800000"/>
                  <a:headEnd/>
                  <a:tailEnd/>
                </a:ln>
              </p:spPr>
              <p:txBody>
                <a:bodyPr>
                  <a:spAutoFit/>
                </a:bodyPr>
                <a:lstStyle/>
                <a:p>
                  <a:pPr algn="r"/>
                  <a:r>
                    <a:rPr lang="en-US"/>
                    <a:t>18,000</a:t>
                  </a:r>
                </a:p>
                <a:p>
                  <a:pPr algn="r"/>
                  <a:endParaRPr lang="en-US"/>
                </a:p>
              </p:txBody>
            </p:sp>
          </p:grpSp>
        </p:grpSp>
      </p:grpSp>
      <p:grpSp>
        <p:nvGrpSpPr>
          <p:cNvPr id="120" name="Group 119"/>
          <p:cNvGrpSpPr>
            <a:grpSpLocks/>
          </p:cNvGrpSpPr>
          <p:nvPr/>
        </p:nvGrpSpPr>
        <p:grpSpPr bwMode="auto">
          <a:xfrm>
            <a:off x="304800" y="5065713"/>
            <a:ext cx="8534400" cy="1509712"/>
            <a:chOff x="304346" y="5065031"/>
            <a:chExt cx="8534854" cy="1509940"/>
          </a:xfrm>
        </p:grpSpPr>
        <p:sp>
          <p:nvSpPr>
            <p:cNvPr id="150535" name="TextBox 112"/>
            <p:cNvSpPr txBox="1">
              <a:spLocks noChangeArrowheads="1"/>
            </p:cNvSpPr>
            <p:nvPr/>
          </p:nvSpPr>
          <p:spPr bwMode="auto">
            <a:xfrm>
              <a:off x="7503886" y="5701395"/>
              <a:ext cx="1313543" cy="646331"/>
            </a:xfrm>
            <a:prstGeom prst="rect">
              <a:avLst/>
            </a:prstGeom>
            <a:noFill/>
            <a:ln w="9525">
              <a:noFill/>
              <a:miter lim="800000"/>
              <a:headEnd/>
              <a:tailEnd/>
            </a:ln>
          </p:spPr>
          <p:txBody>
            <a:bodyPr>
              <a:spAutoFit/>
            </a:bodyPr>
            <a:lstStyle/>
            <a:p>
              <a:pPr algn="r"/>
              <a:r>
                <a:rPr lang="en-US" sz="1200"/>
                <a:t>Beg. Bal.</a:t>
              </a:r>
            </a:p>
            <a:p>
              <a:pPr algn="r"/>
              <a:r>
                <a:rPr lang="en-US" sz="1200">
                  <a:solidFill>
                    <a:srgbClr val="0000CC"/>
                  </a:solidFill>
                </a:rPr>
                <a:t>(d)</a:t>
              </a:r>
            </a:p>
            <a:p>
              <a:pPr algn="r"/>
              <a:endParaRPr lang="en-US" sz="1200">
                <a:solidFill>
                  <a:srgbClr val="0000CC"/>
                </a:solidFill>
              </a:endParaRPr>
            </a:p>
          </p:txBody>
        </p:sp>
        <p:sp>
          <p:nvSpPr>
            <p:cNvPr id="102" name="TextBox 101"/>
            <p:cNvSpPr txBox="1"/>
            <p:nvPr/>
          </p:nvSpPr>
          <p:spPr>
            <a:xfrm>
              <a:off x="6241912" y="5414334"/>
              <a:ext cx="2554424" cy="276267"/>
            </a:xfrm>
            <a:prstGeom prst="rect">
              <a:avLst/>
            </a:prstGeom>
            <a:solidFill>
              <a:schemeClr val="accent1">
                <a:lumMod val="20000"/>
                <a:lumOff val="80000"/>
              </a:schemeClr>
            </a:solidFill>
          </p:spPr>
          <p:txBody>
            <a:bodyPr>
              <a:spAutoFit/>
            </a:bodyPr>
            <a:lstStyle/>
            <a:p>
              <a:pPr algn="ctr">
                <a:defRPr/>
              </a:pPr>
              <a:r>
                <a:rPr lang="en-US" sz="1200" dirty="0"/>
                <a:t>Accounts Payable (L)</a:t>
              </a:r>
            </a:p>
          </p:txBody>
        </p:sp>
        <p:sp>
          <p:nvSpPr>
            <p:cNvPr id="150537" name="TextBox 102"/>
            <p:cNvSpPr txBox="1">
              <a:spLocks noChangeArrowheads="1"/>
            </p:cNvSpPr>
            <p:nvPr/>
          </p:nvSpPr>
          <p:spPr bwMode="auto">
            <a:xfrm>
              <a:off x="6233884" y="5406569"/>
              <a:ext cx="537029" cy="276999"/>
            </a:xfrm>
            <a:prstGeom prst="rect">
              <a:avLst/>
            </a:prstGeom>
            <a:noFill/>
            <a:ln w="9525">
              <a:noFill/>
              <a:miter lim="800000"/>
              <a:headEnd/>
              <a:tailEnd/>
            </a:ln>
          </p:spPr>
          <p:txBody>
            <a:bodyPr>
              <a:spAutoFit/>
            </a:bodyPr>
            <a:lstStyle/>
            <a:p>
              <a:r>
                <a:rPr lang="en-US" sz="1200"/>
                <a:t>dr -</a:t>
              </a:r>
            </a:p>
          </p:txBody>
        </p:sp>
        <p:sp>
          <p:nvSpPr>
            <p:cNvPr id="150538" name="TextBox 104"/>
            <p:cNvSpPr txBox="1">
              <a:spLocks noChangeArrowheads="1"/>
            </p:cNvSpPr>
            <p:nvPr/>
          </p:nvSpPr>
          <p:spPr bwMode="auto">
            <a:xfrm>
              <a:off x="8244113" y="5399312"/>
              <a:ext cx="537029" cy="276999"/>
            </a:xfrm>
            <a:prstGeom prst="rect">
              <a:avLst/>
            </a:prstGeom>
            <a:noFill/>
            <a:ln w="9525">
              <a:noFill/>
              <a:miter lim="800000"/>
              <a:headEnd/>
              <a:tailEnd/>
            </a:ln>
          </p:spPr>
          <p:txBody>
            <a:bodyPr>
              <a:spAutoFit/>
            </a:bodyPr>
            <a:lstStyle/>
            <a:p>
              <a:pPr algn="r"/>
              <a:r>
                <a:rPr lang="en-US" sz="1200"/>
                <a:t>cr +</a:t>
              </a:r>
            </a:p>
          </p:txBody>
        </p:sp>
        <p:sp>
          <p:nvSpPr>
            <p:cNvPr id="150539" name="TextBox 106"/>
            <p:cNvSpPr txBox="1">
              <a:spLocks noChangeArrowheads="1"/>
            </p:cNvSpPr>
            <p:nvPr/>
          </p:nvSpPr>
          <p:spPr bwMode="auto">
            <a:xfrm>
              <a:off x="6238874" y="5701394"/>
              <a:ext cx="1200151" cy="646331"/>
            </a:xfrm>
            <a:prstGeom prst="rect">
              <a:avLst/>
            </a:prstGeom>
            <a:noFill/>
            <a:ln w="9525">
              <a:noFill/>
              <a:miter lim="800000"/>
              <a:headEnd/>
              <a:tailEnd/>
            </a:ln>
          </p:spPr>
          <p:txBody>
            <a:bodyPr>
              <a:spAutoFit/>
            </a:bodyPr>
            <a:lstStyle/>
            <a:p>
              <a:endParaRPr lang="en-US" sz="1200"/>
            </a:p>
            <a:p>
              <a:endParaRPr lang="en-US" sz="1200"/>
            </a:p>
            <a:p>
              <a:endParaRPr lang="en-US" sz="1200"/>
            </a:p>
          </p:txBody>
        </p:sp>
        <p:sp>
          <p:nvSpPr>
            <p:cNvPr id="150540" name="TextBox 108"/>
            <p:cNvSpPr txBox="1">
              <a:spLocks noChangeArrowheads="1"/>
            </p:cNvSpPr>
            <p:nvPr/>
          </p:nvSpPr>
          <p:spPr bwMode="auto">
            <a:xfrm>
              <a:off x="7409541" y="5701393"/>
              <a:ext cx="711202" cy="660845"/>
            </a:xfrm>
            <a:prstGeom prst="rect">
              <a:avLst/>
            </a:prstGeom>
            <a:noFill/>
            <a:ln w="9525">
              <a:noFill/>
              <a:miter lim="800000"/>
              <a:headEnd/>
              <a:tailEnd/>
            </a:ln>
          </p:spPr>
          <p:txBody>
            <a:bodyPr>
              <a:spAutoFit/>
            </a:bodyPr>
            <a:lstStyle/>
            <a:p>
              <a:pPr algn="r"/>
              <a:r>
                <a:rPr lang="en-US" sz="1200"/>
                <a:t>0</a:t>
              </a:r>
            </a:p>
            <a:p>
              <a:pPr algn="r"/>
              <a:r>
                <a:rPr lang="en-US" sz="1200">
                  <a:solidFill>
                    <a:srgbClr val="0000CC"/>
                  </a:solidFill>
                </a:rPr>
                <a:t>2,000</a:t>
              </a:r>
            </a:p>
            <a:p>
              <a:pPr algn="r"/>
              <a:endParaRPr lang="en-US" sz="1200"/>
            </a:p>
          </p:txBody>
        </p:sp>
        <p:sp>
          <p:nvSpPr>
            <p:cNvPr id="150541" name="TextBox 109"/>
            <p:cNvSpPr txBox="1">
              <a:spLocks noChangeArrowheads="1"/>
            </p:cNvSpPr>
            <p:nvPr/>
          </p:nvSpPr>
          <p:spPr bwMode="auto">
            <a:xfrm>
              <a:off x="6763656" y="5685064"/>
              <a:ext cx="711202" cy="660845"/>
            </a:xfrm>
            <a:prstGeom prst="rect">
              <a:avLst/>
            </a:prstGeom>
            <a:noFill/>
            <a:ln w="9525">
              <a:noFill/>
              <a:miter lim="800000"/>
              <a:headEnd/>
              <a:tailEnd/>
            </a:ln>
          </p:spPr>
          <p:txBody>
            <a:bodyPr>
              <a:spAutoFit/>
            </a:bodyPr>
            <a:lstStyle/>
            <a:p>
              <a:pPr algn="r"/>
              <a:endParaRPr lang="en-US" sz="1200"/>
            </a:p>
            <a:p>
              <a:pPr algn="r"/>
              <a:endParaRPr lang="en-US" sz="1200"/>
            </a:p>
            <a:p>
              <a:pPr algn="r"/>
              <a:endParaRPr lang="en-US" sz="1200"/>
            </a:p>
          </p:txBody>
        </p:sp>
        <p:cxnSp>
          <p:nvCxnSpPr>
            <p:cNvPr id="115" name="Straight Connector 114"/>
            <p:cNvCxnSpPr/>
            <p:nvPr/>
          </p:nvCxnSpPr>
          <p:spPr>
            <a:xfrm flipH="1">
              <a:off x="7453239" y="5685837"/>
              <a:ext cx="6350" cy="73671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a:xfrm flipV="1">
              <a:off x="6229211" y="5687425"/>
              <a:ext cx="2583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50544" name="Group 118"/>
            <p:cNvGrpSpPr>
              <a:grpSpLocks/>
            </p:cNvGrpSpPr>
            <p:nvPr/>
          </p:nvGrpSpPr>
          <p:grpSpPr bwMode="auto">
            <a:xfrm>
              <a:off x="304346" y="5065031"/>
              <a:ext cx="8534854" cy="1509940"/>
              <a:chOff x="304346" y="5065031"/>
              <a:chExt cx="8534854" cy="1509940"/>
            </a:xfrm>
          </p:grpSpPr>
          <p:sp>
            <p:nvSpPr>
              <p:cNvPr id="150545" name="TextBox 113"/>
              <p:cNvSpPr txBox="1">
                <a:spLocks noChangeArrowheads="1"/>
              </p:cNvSpPr>
              <p:nvPr/>
            </p:nvSpPr>
            <p:spPr bwMode="auto">
              <a:xfrm>
                <a:off x="4777467" y="5709104"/>
                <a:ext cx="1313543" cy="646331"/>
              </a:xfrm>
              <a:prstGeom prst="rect">
                <a:avLst/>
              </a:prstGeom>
              <a:noFill/>
              <a:ln w="9525">
                <a:noFill/>
                <a:miter lim="800000"/>
                <a:headEnd/>
                <a:tailEnd/>
              </a:ln>
            </p:spPr>
            <p:txBody>
              <a:bodyPr>
                <a:spAutoFit/>
              </a:bodyPr>
              <a:lstStyle/>
              <a:p>
                <a:pPr algn="r"/>
                <a:endParaRPr lang="en-US" sz="1200"/>
              </a:p>
              <a:p>
                <a:pPr algn="r"/>
                <a:endParaRPr lang="en-US" sz="1200"/>
              </a:p>
              <a:p>
                <a:pPr algn="r"/>
                <a:endParaRPr lang="en-US" sz="1200">
                  <a:solidFill>
                    <a:srgbClr val="0000CC"/>
                  </a:solidFill>
                </a:endParaRPr>
              </a:p>
            </p:txBody>
          </p:sp>
          <p:grpSp>
            <p:nvGrpSpPr>
              <p:cNvPr id="150546" name="Group 66"/>
              <p:cNvGrpSpPr>
                <a:grpSpLocks/>
              </p:cNvGrpSpPr>
              <p:nvPr/>
            </p:nvGrpSpPr>
            <p:grpSpPr bwMode="auto">
              <a:xfrm>
                <a:off x="304346" y="5065031"/>
                <a:ext cx="8534854" cy="1509940"/>
                <a:chOff x="638175" y="5311773"/>
                <a:chExt cx="8534854" cy="1509940"/>
              </a:xfrm>
            </p:grpSpPr>
            <p:grpSp>
              <p:nvGrpSpPr>
                <p:cNvPr id="150555" name="Group 28"/>
                <p:cNvGrpSpPr>
                  <a:grpSpLocks/>
                </p:cNvGrpSpPr>
                <p:nvPr/>
              </p:nvGrpSpPr>
              <p:grpSpPr bwMode="auto">
                <a:xfrm>
                  <a:off x="638175" y="5311773"/>
                  <a:ext cx="8534854" cy="1509940"/>
                  <a:chOff x="638629" y="5384344"/>
                  <a:chExt cx="8438576" cy="1510505"/>
                </a:xfrm>
              </p:grpSpPr>
              <p:sp>
                <p:nvSpPr>
                  <p:cNvPr id="93" name="Rounded Rectangle 92"/>
                  <p:cNvSpPr/>
                  <p:nvPr/>
                </p:nvSpPr>
                <p:spPr>
                  <a:xfrm>
                    <a:off x="638629" y="5485997"/>
                    <a:ext cx="8438576" cy="1408852"/>
                  </a:xfrm>
                  <a:prstGeom prst="round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nvGrpSpPr>
                  <p:cNvPr id="150569" name="Group 24"/>
                  <p:cNvGrpSpPr>
                    <a:grpSpLocks/>
                  </p:cNvGrpSpPr>
                  <p:nvPr/>
                </p:nvGrpSpPr>
                <p:grpSpPr bwMode="auto">
                  <a:xfrm>
                    <a:off x="642248" y="5384344"/>
                    <a:ext cx="1963080" cy="403376"/>
                    <a:chOff x="6172200" y="3235975"/>
                    <a:chExt cx="1963080" cy="403376"/>
                  </a:xfrm>
                </p:grpSpPr>
                <p:grpSp>
                  <p:nvGrpSpPr>
                    <p:cNvPr id="150570" name="Group 14"/>
                    <p:cNvGrpSpPr>
                      <a:grpSpLocks/>
                    </p:cNvGrpSpPr>
                    <p:nvPr/>
                  </p:nvGrpSpPr>
                  <p:grpSpPr bwMode="auto">
                    <a:xfrm>
                      <a:off x="6172200" y="3235975"/>
                      <a:ext cx="381000" cy="381000"/>
                      <a:chOff x="4953000" y="4724400"/>
                      <a:chExt cx="381000" cy="381000"/>
                    </a:xfrm>
                  </p:grpSpPr>
                  <p:sp>
                    <p:nvSpPr>
                      <p:cNvPr id="97" name="Oval 12"/>
                      <p:cNvSpPr/>
                      <p:nvPr/>
                    </p:nvSpPr>
                    <p:spPr>
                      <a:xfrm>
                        <a:off x="4953000" y="4724400"/>
                        <a:ext cx="381000" cy="381000"/>
                      </a:xfrm>
                      <a:prstGeom prst="ellipse">
                        <a:avLst/>
                      </a:prstGeom>
                      <a:solidFill>
                        <a:schemeClr val="tx2">
                          <a:lumMod val="60000"/>
                          <a:lumOff val="40000"/>
                        </a:schemeClr>
                      </a:solidFill>
                      <a:ln w="12700">
                        <a:solidFill>
                          <a:schemeClr val="tx1">
                            <a:lumMod val="50000"/>
                            <a:lumOff val="50000"/>
                          </a:schemeClr>
                        </a:solid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50575" name="TextBox 13"/>
                      <p:cNvSpPr txBox="1">
                        <a:spLocks noChangeArrowheads="1"/>
                      </p:cNvSpPr>
                      <p:nvPr/>
                    </p:nvSpPr>
                    <p:spPr bwMode="auto">
                      <a:xfrm>
                        <a:off x="4992066" y="4736068"/>
                        <a:ext cx="312906" cy="369332"/>
                      </a:xfrm>
                      <a:prstGeom prst="rect">
                        <a:avLst/>
                      </a:prstGeom>
                      <a:noFill/>
                      <a:ln w="9525">
                        <a:noFill/>
                        <a:miter lim="800000"/>
                        <a:headEnd/>
                        <a:tailEnd/>
                      </a:ln>
                    </p:spPr>
                    <p:txBody>
                      <a:bodyPr wrap="none">
                        <a:spAutoFit/>
                      </a:bodyPr>
                      <a:lstStyle/>
                      <a:p>
                        <a:r>
                          <a:rPr lang="en-US"/>
                          <a:t>3</a:t>
                        </a:r>
                      </a:p>
                    </p:txBody>
                  </p:sp>
                </p:grpSp>
                <p:sp>
                  <p:nvSpPr>
                    <p:cNvPr id="96" name="TextBox 95"/>
                    <p:cNvSpPr txBox="1"/>
                    <p:nvPr/>
                  </p:nvSpPr>
                  <p:spPr>
                    <a:xfrm>
                      <a:off x="6611230" y="3270918"/>
                      <a:ext cx="1524155" cy="368494"/>
                    </a:xfrm>
                    <a:prstGeom prst="rect">
                      <a:avLst/>
                    </a:prstGeom>
                    <a:noFill/>
                  </p:spPr>
                  <p:txBody>
                    <a:bodyPr>
                      <a:spAutoFit/>
                    </a:bodyPr>
                    <a:lstStyle/>
                    <a:p>
                      <a:pPr>
                        <a:defRPr/>
                      </a:pPr>
                      <a:r>
                        <a:rPr lang="en-US" b="1" dirty="0">
                          <a:solidFill>
                            <a:schemeClr val="tx2">
                              <a:lumMod val="60000"/>
                              <a:lumOff val="40000"/>
                            </a:schemeClr>
                          </a:solidFill>
                          <a:latin typeface="Arial" pitchFamily="34" charset="0"/>
                        </a:rPr>
                        <a:t>Summarize</a:t>
                      </a:r>
                    </a:p>
                  </p:txBody>
                </p:sp>
              </p:grpSp>
            </p:grpSp>
            <p:grpSp>
              <p:nvGrpSpPr>
                <p:cNvPr id="150556" name="Group 73"/>
                <p:cNvGrpSpPr>
                  <a:grpSpLocks/>
                </p:cNvGrpSpPr>
                <p:nvPr/>
              </p:nvGrpSpPr>
              <p:grpSpPr bwMode="auto">
                <a:xfrm>
                  <a:off x="1175656" y="5660569"/>
                  <a:ext cx="2583544" cy="1011466"/>
                  <a:chOff x="9564913" y="3788227"/>
                  <a:chExt cx="2583544" cy="1011466"/>
                </a:xfrm>
              </p:grpSpPr>
              <p:sp>
                <p:nvSpPr>
                  <p:cNvPr id="150557" name="TextBox 81"/>
                  <p:cNvSpPr txBox="1">
                    <a:spLocks noChangeArrowheads="1"/>
                  </p:cNvSpPr>
                  <p:nvPr/>
                </p:nvSpPr>
                <p:spPr bwMode="auto">
                  <a:xfrm>
                    <a:off x="9564914" y="4064001"/>
                    <a:ext cx="1378858" cy="646332"/>
                  </a:xfrm>
                  <a:prstGeom prst="rect">
                    <a:avLst/>
                  </a:prstGeom>
                  <a:noFill/>
                  <a:ln w="9525">
                    <a:noFill/>
                    <a:miter lim="800000"/>
                    <a:headEnd/>
                    <a:tailEnd/>
                  </a:ln>
                </p:spPr>
                <p:txBody>
                  <a:bodyPr>
                    <a:spAutoFit/>
                  </a:bodyPr>
                  <a:lstStyle/>
                  <a:p>
                    <a:r>
                      <a:rPr lang="en-US" sz="1200"/>
                      <a:t>Beg. Bal.</a:t>
                    </a:r>
                  </a:p>
                  <a:p>
                    <a:r>
                      <a:rPr lang="en-US" sz="1200"/>
                      <a:t>(a)</a:t>
                    </a:r>
                  </a:p>
                  <a:p>
                    <a:r>
                      <a:rPr lang="en-US" sz="1200"/>
                      <a:t>(c)</a:t>
                    </a:r>
                  </a:p>
                </p:txBody>
              </p:sp>
              <p:sp>
                <p:nvSpPr>
                  <p:cNvPr id="150558" name="TextBox 82"/>
                  <p:cNvSpPr txBox="1">
                    <a:spLocks noChangeArrowheads="1"/>
                  </p:cNvSpPr>
                  <p:nvPr/>
                </p:nvSpPr>
                <p:spPr bwMode="auto">
                  <a:xfrm>
                    <a:off x="10829925" y="4068990"/>
                    <a:ext cx="1313543" cy="646331"/>
                  </a:xfrm>
                  <a:prstGeom prst="rect">
                    <a:avLst/>
                  </a:prstGeom>
                  <a:noFill/>
                  <a:ln w="9525">
                    <a:noFill/>
                    <a:miter lim="800000"/>
                    <a:headEnd/>
                    <a:tailEnd/>
                  </a:ln>
                </p:spPr>
                <p:txBody>
                  <a:bodyPr>
                    <a:spAutoFit/>
                  </a:bodyPr>
                  <a:lstStyle/>
                  <a:p>
                    <a:pPr algn="r"/>
                    <a:endParaRPr lang="en-US" sz="1200"/>
                  </a:p>
                  <a:p>
                    <a:pPr algn="r"/>
                    <a:r>
                      <a:rPr lang="en-US" sz="1200"/>
                      <a:t>(b)</a:t>
                    </a:r>
                  </a:p>
                  <a:p>
                    <a:pPr algn="r"/>
                    <a:r>
                      <a:rPr lang="en-US" sz="1200">
                        <a:solidFill>
                          <a:srgbClr val="0000CC"/>
                        </a:solidFill>
                      </a:rPr>
                      <a:t>(d)</a:t>
                    </a:r>
                  </a:p>
                </p:txBody>
              </p:sp>
              <p:grpSp>
                <p:nvGrpSpPr>
                  <p:cNvPr id="150559" name="Group 67"/>
                  <p:cNvGrpSpPr>
                    <a:grpSpLocks/>
                  </p:cNvGrpSpPr>
                  <p:nvPr/>
                </p:nvGrpSpPr>
                <p:grpSpPr bwMode="auto">
                  <a:xfrm>
                    <a:off x="9564913" y="3788227"/>
                    <a:ext cx="2583544" cy="284256"/>
                    <a:chOff x="9564913" y="3788227"/>
                    <a:chExt cx="2583544" cy="284256"/>
                  </a:xfrm>
                </p:grpSpPr>
                <p:grpSp>
                  <p:nvGrpSpPr>
                    <p:cNvPr id="150563" name="Group 56"/>
                    <p:cNvGrpSpPr>
                      <a:grpSpLocks/>
                    </p:cNvGrpSpPr>
                    <p:nvPr/>
                  </p:nvGrpSpPr>
                  <p:grpSpPr bwMode="auto">
                    <a:xfrm>
                      <a:off x="9564913" y="3788227"/>
                      <a:ext cx="2569030" cy="284256"/>
                      <a:chOff x="9710056" y="3672113"/>
                      <a:chExt cx="2569030" cy="284256"/>
                    </a:xfrm>
                  </p:grpSpPr>
                  <p:sp>
                    <p:nvSpPr>
                      <p:cNvPr id="90" name="TextBox 89"/>
                      <p:cNvSpPr txBox="1"/>
                      <p:nvPr/>
                    </p:nvSpPr>
                    <p:spPr>
                      <a:xfrm>
                        <a:off x="9725055" y="3672620"/>
                        <a:ext cx="2554423" cy="276267"/>
                      </a:xfrm>
                      <a:prstGeom prst="rect">
                        <a:avLst/>
                      </a:prstGeom>
                      <a:solidFill>
                        <a:schemeClr val="accent1">
                          <a:lumMod val="20000"/>
                          <a:lumOff val="80000"/>
                        </a:schemeClr>
                      </a:solidFill>
                    </p:spPr>
                    <p:txBody>
                      <a:bodyPr>
                        <a:spAutoFit/>
                      </a:bodyPr>
                      <a:lstStyle/>
                      <a:p>
                        <a:pPr algn="ctr">
                          <a:defRPr/>
                        </a:pPr>
                        <a:r>
                          <a:rPr lang="en-US" sz="1200" dirty="0"/>
                          <a:t>Cash (A)</a:t>
                        </a:r>
                      </a:p>
                    </p:txBody>
                  </p:sp>
                  <p:sp>
                    <p:nvSpPr>
                      <p:cNvPr id="150566" name="TextBox 90"/>
                      <p:cNvSpPr txBox="1">
                        <a:spLocks noChangeArrowheads="1"/>
                      </p:cNvSpPr>
                      <p:nvPr/>
                    </p:nvSpPr>
                    <p:spPr bwMode="auto">
                      <a:xfrm>
                        <a:off x="9710056" y="3672113"/>
                        <a:ext cx="537029" cy="276999"/>
                      </a:xfrm>
                      <a:prstGeom prst="rect">
                        <a:avLst/>
                      </a:prstGeom>
                      <a:noFill/>
                      <a:ln w="9525">
                        <a:noFill/>
                        <a:miter lim="800000"/>
                        <a:headEnd/>
                        <a:tailEnd/>
                      </a:ln>
                    </p:spPr>
                    <p:txBody>
                      <a:bodyPr>
                        <a:spAutoFit/>
                      </a:bodyPr>
                      <a:lstStyle/>
                      <a:p>
                        <a:r>
                          <a:rPr lang="en-US" sz="1200"/>
                          <a:t>dr +</a:t>
                        </a:r>
                      </a:p>
                    </p:txBody>
                  </p:sp>
                  <p:sp>
                    <p:nvSpPr>
                      <p:cNvPr id="150567" name="TextBox 91"/>
                      <p:cNvSpPr txBox="1">
                        <a:spLocks noChangeArrowheads="1"/>
                      </p:cNvSpPr>
                      <p:nvPr/>
                    </p:nvSpPr>
                    <p:spPr bwMode="auto">
                      <a:xfrm>
                        <a:off x="11734799" y="3679370"/>
                        <a:ext cx="537029" cy="276999"/>
                      </a:xfrm>
                      <a:prstGeom prst="rect">
                        <a:avLst/>
                      </a:prstGeom>
                      <a:noFill/>
                      <a:ln w="9525">
                        <a:noFill/>
                        <a:miter lim="800000"/>
                        <a:headEnd/>
                        <a:tailEnd/>
                      </a:ln>
                    </p:spPr>
                    <p:txBody>
                      <a:bodyPr>
                        <a:spAutoFit/>
                      </a:bodyPr>
                      <a:lstStyle/>
                      <a:p>
                        <a:pPr algn="r"/>
                        <a:r>
                          <a:rPr lang="en-US" sz="1200"/>
                          <a:t>cr -</a:t>
                        </a:r>
                      </a:p>
                    </p:txBody>
                  </p:sp>
                </p:grpSp>
                <p:cxnSp>
                  <p:nvCxnSpPr>
                    <p:cNvPr id="89" name="Straight Connector 88"/>
                    <p:cNvCxnSpPr/>
                    <p:nvPr/>
                  </p:nvCxnSpPr>
                  <p:spPr>
                    <a:xfrm flipV="1">
                      <a:off x="9565624" y="4050711"/>
                      <a:ext cx="258299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85" name="Straight Connector 84"/>
                  <p:cNvCxnSpPr/>
                  <p:nvPr/>
                </p:nvCxnSpPr>
                <p:spPr>
                  <a:xfrm flipH="1">
                    <a:off x="10799176" y="4063413"/>
                    <a:ext cx="7938" cy="73671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50561" name="TextBox 85"/>
                  <p:cNvSpPr txBox="1">
                    <a:spLocks noChangeArrowheads="1"/>
                  </p:cNvSpPr>
                  <p:nvPr/>
                </p:nvSpPr>
                <p:spPr bwMode="auto">
                  <a:xfrm>
                    <a:off x="10077449" y="4073979"/>
                    <a:ext cx="711202" cy="660845"/>
                  </a:xfrm>
                  <a:prstGeom prst="rect">
                    <a:avLst/>
                  </a:prstGeom>
                  <a:noFill/>
                  <a:ln w="9525">
                    <a:noFill/>
                    <a:miter lim="800000"/>
                    <a:headEnd/>
                    <a:tailEnd/>
                  </a:ln>
                </p:spPr>
                <p:txBody>
                  <a:bodyPr>
                    <a:spAutoFit/>
                  </a:bodyPr>
                  <a:lstStyle/>
                  <a:p>
                    <a:pPr algn="r"/>
                    <a:r>
                      <a:rPr lang="en-US" sz="1200"/>
                      <a:t>0</a:t>
                    </a:r>
                  </a:p>
                  <a:p>
                    <a:pPr algn="r"/>
                    <a:r>
                      <a:rPr lang="en-US" sz="1200"/>
                      <a:t>50,000</a:t>
                    </a:r>
                  </a:p>
                  <a:p>
                    <a:pPr algn="r"/>
                    <a:r>
                      <a:rPr lang="en-US" sz="1200"/>
                      <a:t>20,000</a:t>
                    </a:r>
                  </a:p>
                </p:txBody>
              </p:sp>
              <p:sp>
                <p:nvSpPr>
                  <p:cNvPr id="150562" name="TextBox 86"/>
                  <p:cNvSpPr txBox="1">
                    <a:spLocks noChangeArrowheads="1"/>
                  </p:cNvSpPr>
                  <p:nvPr/>
                </p:nvSpPr>
                <p:spPr bwMode="auto">
                  <a:xfrm>
                    <a:off x="10810875" y="4073978"/>
                    <a:ext cx="703942" cy="646331"/>
                  </a:xfrm>
                  <a:prstGeom prst="rect">
                    <a:avLst/>
                  </a:prstGeom>
                  <a:noFill/>
                  <a:ln w="9525">
                    <a:noFill/>
                    <a:miter lim="800000"/>
                    <a:headEnd/>
                    <a:tailEnd/>
                  </a:ln>
                </p:spPr>
                <p:txBody>
                  <a:bodyPr>
                    <a:spAutoFit/>
                  </a:bodyPr>
                  <a:lstStyle/>
                  <a:p>
                    <a:pPr algn="r"/>
                    <a:endParaRPr lang="en-US" sz="1200"/>
                  </a:p>
                  <a:p>
                    <a:pPr algn="r"/>
                    <a:r>
                      <a:rPr lang="en-US" sz="1200"/>
                      <a:t>42,000</a:t>
                    </a:r>
                  </a:p>
                  <a:p>
                    <a:pPr algn="r"/>
                    <a:r>
                      <a:rPr lang="en-US" sz="1200">
                        <a:solidFill>
                          <a:srgbClr val="0000CC"/>
                        </a:solidFill>
                      </a:rPr>
                      <a:t>16,000</a:t>
                    </a:r>
                  </a:p>
                </p:txBody>
              </p:sp>
            </p:grpSp>
          </p:grpSp>
          <p:sp>
            <p:nvSpPr>
              <p:cNvPr id="101" name="TextBox 100"/>
              <p:cNvSpPr txBox="1"/>
              <p:nvPr/>
            </p:nvSpPr>
            <p:spPr>
              <a:xfrm>
                <a:off x="3533493" y="5406395"/>
                <a:ext cx="2556011" cy="277855"/>
              </a:xfrm>
              <a:prstGeom prst="rect">
                <a:avLst/>
              </a:prstGeom>
              <a:solidFill>
                <a:schemeClr val="accent1">
                  <a:lumMod val="20000"/>
                  <a:lumOff val="80000"/>
                </a:schemeClr>
              </a:solidFill>
            </p:spPr>
            <p:txBody>
              <a:bodyPr>
                <a:spAutoFit/>
              </a:bodyPr>
              <a:lstStyle/>
              <a:p>
                <a:pPr algn="ctr">
                  <a:defRPr/>
                </a:pPr>
                <a:r>
                  <a:rPr lang="en-US" sz="1200" dirty="0"/>
                  <a:t>Equipment (A)</a:t>
                </a:r>
              </a:p>
            </p:txBody>
          </p:sp>
          <p:sp>
            <p:nvSpPr>
              <p:cNvPr id="150548" name="TextBox 103"/>
              <p:cNvSpPr txBox="1">
                <a:spLocks noChangeArrowheads="1"/>
              </p:cNvSpPr>
              <p:nvPr/>
            </p:nvSpPr>
            <p:spPr bwMode="auto">
              <a:xfrm>
                <a:off x="3541484" y="5399312"/>
                <a:ext cx="537029" cy="276999"/>
              </a:xfrm>
              <a:prstGeom prst="rect">
                <a:avLst/>
              </a:prstGeom>
              <a:noFill/>
              <a:ln w="9525">
                <a:noFill/>
                <a:miter lim="800000"/>
                <a:headEnd/>
                <a:tailEnd/>
              </a:ln>
            </p:spPr>
            <p:txBody>
              <a:bodyPr>
                <a:spAutoFit/>
              </a:bodyPr>
              <a:lstStyle/>
              <a:p>
                <a:r>
                  <a:rPr lang="en-US" sz="1200"/>
                  <a:t>dr +</a:t>
                </a:r>
              </a:p>
            </p:txBody>
          </p:sp>
          <p:sp>
            <p:nvSpPr>
              <p:cNvPr id="150549" name="TextBox 105"/>
              <p:cNvSpPr txBox="1">
                <a:spLocks noChangeArrowheads="1"/>
              </p:cNvSpPr>
              <p:nvPr/>
            </p:nvSpPr>
            <p:spPr bwMode="auto">
              <a:xfrm>
                <a:off x="5566227" y="5406570"/>
                <a:ext cx="537029" cy="276999"/>
              </a:xfrm>
              <a:prstGeom prst="rect">
                <a:avLst/>
              </a:prstGeom>
              <a:noFill/>
              <a:ln w="9525">
                <a:noFill/>
                <a:miter lim="800000"/>
                <a:headEnd/>
                <a:tailEnd/>
              </a:ln>
            </p:spPr>
            <p:txBody>
              <a:bodyPr>
                <a:spAutoFit/>
              </a:bodyPr>
              <a:lstStyle/>
              <a:p>
                <a:pPr algn="r"/>
                <a:r>
                  <a:rPr lang="en-US" sz="1200"/>
                  <a:t>cr -</a:t>
                </a:r>
              </a:p>
            </p:txBody>
          </p:sp>
          <p:sp>
            <p:nvSpPr>
              <p:cNvPr id="150550" name="TextBox 107"/>
              <p:cNvSpPr txBox="1">
                <a:spLocks noChangeArrowheads="1"/>
              </p:cNvSpPr>
              <p:nvPr/>
            </p:nvSpPr>
            <p:spPr bwMode="auto">
              <a:xfrm>
                <a:off x="3522435" y="5699578"/>
                <a:ext cx="1240065" cy="646332"/>
              </a:xfrm>
              <a:prstGeom prst="rect">
                <a:avLst/>
              </a:prstGeom>
              <a:noFill/>
              <a:ln w="9525">
                <a:noFill/>
                <a:miter lim="800000"/>
                <a:headEnd/>
                <a:tailEnd/>
              </a:ln>
            </p:spPr>
            <p:txBody>
              <a:bodyPr>
                <a:spAutoFit/>
              </a:bodyPr>
              <a:lstStyle/>
              <a:p>
                <a:r>
                  <a:rPr lang="en-US" sz="1200"/>
                  <a:t>Beg. Bal.</a:t>
                </a:r>
              </a:p>
              <a:p>
                <a:r>
                  <a:rPr lang="en-US" sz="1200"/>
                  <a:t>(b)</a:t>
                </a:r>
              </a:p>
              <a:p>
                <a:r>
                  <a:rPr lang="en-US" sz="1200">
                    <a:solidFill>
                      <a:srgbClr val="0000CC"/>
                    </a:solidFill>
                  </a:rPr>
                  <a:t>(d)</a:t>
                </a:r>
              </a:p>
            </p:txBody>
          </p:sp>
          <p:sp>
            <p:nvSpPr>
              <p:cNvPr id="150551" name="TextBox 110"/>
              <p:cNvSpPr txBox="1">
                <a:spLocks noChangeArrowheads="1"/>
              </p:cNvSpPr>
              <p:nvPr/>
            </p:nvSpPr>
            <p:spPr bwMode="auto">
              <a:xfrm>
                <a:off x="4709884" y="5711371"/>
                <a:ext cx="711202" cy="660845"/>
              </a:xfrm>
              <a:prstGeom prst="rect">
                <a:avLst/>
              </a:prstGeom>
              <a:noFill/>
              <a:ln w="9525">
                <a:noFill/>
                <a:miter lim="800000"/>
                <a:headEnd/>
                <a:tailEnd/>
              </a:ln>
            </p:spPr>
            <p:txBody>
              <a:bodyPr>
                <a:spAutoFit/>
              </a:bodyPr>
              <a:lstStyle/>
              <a:p>
                <a:pPr algn="r"/>
                <a:endParaRPr lang="en-US" sz="1200"/>
              </a:p>
              <a:p>
                <a:pPr algn="r"/>
                <a:endParaRPr lang="en-US" sz="1200"/>
              </a:p>
              <a:p>
                <a:pPr algn="r"/>
                <a:endParaRPr lang="en-US" sz="1200"/>
              </a:p>
            </p:txBody>
          </p:sp>
          <p:sp>
            <p:nvSpPr>
              <p:cNvPr id="150552" name="TextBox 111"/>
              <p:cNvSpPr txBox="1">
                <a:spLocks noChangeArrowheads="1"/>
              </p:cNvSpPr>
              <p:nvPr/>
            </p:nvSpPr>
            <p:spPr bwMode="auto">
              <a:xfrm>
                <a:off x="4063998" y="5699578"/>
                <a:ext cx="711202" cy="660845"/>
              </a:xfrm>
              <a:prstGeom prst="rect">
                <a:avLst/>
              </a:prstGeom>
              <a:noFill/>
              <a:ln w="9525">
                <a:noFill/>
                <a:miter lim="800000"/>
                <a:headEnd/>
                <a:tailEnd/>
              </a:ln>
            </p:spPr>
            <p:txBody>
              <a:bodyPr>
                <a:spAutoFit/>
              </a:bodyPr>
              <a:lstStyle/>
              <a:p>
                <a:pPr algn="r"/>
                <a:r>
                  <a:rPr lang="en-US" sz="1200"/>
                  <a:t>0</a:t>
                </a:r>
              </a:p>
              <a:p>
                <a:pPr algn="r"/>
                <a:r>
                  <a:rPr lang="en-US" sz="1200"/>
                  <a:t>42,000</a:t>
                </a:r>
              </a:p>
              <a:p>
                <a:pPr algn="r"/>
                <a:r>
                  <a:rPr lang="en-US" sz="1200">
                    <a:solidFill>
                      <a:srgbClr val="0000CC"/>
                    </a:solidFill>
                  </a:rPr>
                  <a:t>18,000</a:t>
                </a:r>
              </a:p>
            </p:txBody>
          </p:sp>
          <p:cxnSp>
            <p:nvCxnSpPr>
              <p:cNvPr id="116" name="Straight Connector 115"/>
              <p:cNvCxnSpPr/>
              <p:nvPr/>
            </p:nvCxnSpPr>
            <p:spPr>
              <a:xfrm flipH="1">
                <a:off x="4760696" y="5692188"/>
                <a:ext cx="7937" cy="73829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flipV="1">
                <a:off x="3527142" y="5685837"/>
                <a:ext cx="2583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left)">
                                      <p:cBhvr>
                                        <p:cTn id="7" dur="5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2"/>
                                        </p:tgtEl>
                                        <p:attrNameLst>
                                          <p:attrName>style.visibility</p:attrName>
                                        </p:attrNameLst>
                                      </p:cBhvr>
                                      <p:to>
                                        <p:strVal val="visible"/>
                                      </p:to>
                                    </p:set>
                                    <p:animEffect transition="in" filter="wipe(left)">
                                      <p:cBhvr>
                                        <p:cTn id="12" dur="500"/>
                                        <p:tgtEl>
                                          <p:spTgt spid="5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20"/>
                                        </p:tgtEl>
                                        <p:attrNameLst>
                                          <p:attrName>style.visibility</p:attrName>
                                        </p:attrNameLst>
                                      </p:cBhvr>
                                      <p:to>
                                        <p:strVal val="visible"/>
                                      </p:to>
                                    </p:set>
                                    <p:animEffect transition="in" filter="wipe(left)">
                                      <p:cBhvr>
                                        <p:cTn id="17" dur="500"/>
                                        <p:tgtEl>
                                          <p:spTgt spid="1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7" name="Title 1"/>
          <p:cNvSpPr>
            <a:spLocks noGrp="1"/>
          </p:cNvSpPr>
          <p:nvPr>
            <p:ph type="title"/>
          </p:nvPr>
        </p:nvSpPr>
        <p:spPr/>
        <p:txBody>
          <a:bodyPr/>
          <a:lstStyle/>
          <a:p>
            <a:r>
              <a:rPr lang="en-US" sz="4000" smtClean="0"/>
              <a:t>Pizza Aroma’s Accounting Records</a:t>
            </a:r>
          </a:p>
        </p:txBody>
      </p:sp>
      <p:sp>
        <p:nvSpPr>
          <p:cNvPr id="152578" name="Text Box 3"/>
          <p:cNvSpPr txBox="1">
            <a:spLocks noChangeArrowheads="1"/>
          </p:cNvSpPr>
          <p:nvPr/>
        </p:nvSpPr>
        <p:spPr bwMode="auto">
          <a:xfrm>
            <a:off x="2286000" y="1063625"/>
            <a:ext cx="4495800" cy="461963"/>
          </a:xfrm>
          <a:prstGeom prst="rect">
            <a:avLst/>
          </a:prstGeom>
          <a:solidFill>
            <a:srgbClr val="C00000"/>
          </a:solidFill>
          <a:ln w="9525">
            <a:solidFill>
              <a:schemeClr val="tx1"/>
            </a:solidFill>
            <a:miter lim="800000"/>
            <a:headEnd/>
            <a:tailEnd/>
          </a:ln>
        </p:spPr>
        <p:txBody>
          <a:bodyPr>
            <a:spAutoFit/>
          </a:bodyPr>
          <a:lstStyle/>
          <a:p>
            <a:pPr algn="ctr">
              <a:spcBef>
                <a:spcPct val="50000"/>
              </a:spcBef>
            </a:pPr>
            <a:r>
              <a:rPr lang="en-US" sz="2400" b="1">
                <a:solidFill>
                  <a:schemeClr val="bg1"/>
                </a:solidFill>
              </a:rPr>
              <a:t>(f) Pay Suppliers.</a:t>
            </a:r>
          </a:p>
        </p:txBody>
      </p:sp>
      <p:sp>
        <p:nvSpPr>
          <p:cNvPr id="152579" name="TextBox 10"/>
          <p:cNvSpPr txBox="1">
            <a:spLocks noChangeArrowheads="1"/>
          </p:cNvSpPr>
          <p:nvPr/>
        </p:nvSpPr>
        <p:spPr bwMode="auto">
          <a:xfrm>
            <a:off x="555625" y="1608138"/>
            <a:ext cx="8343900" cy="368300"/>
          </a:xfrm>
          <a:prstGeom prst="rect">
            <a:avLst/>
          </a:prstGeom>
          <a:noFill/>
          <a:ln w="9525">
            <a:noFill/>
            <a:miter lim="800000"/>
            <a:headEnd/>
            <a:tailEnd/>
          </a:ln>
        </p:spPr>
        <p:txBody>
          <a:bodyPr>
            <a:spAutoFit/>
          </a:bodyPr>
          <a:lstStyle/>
          <a:p>
            <a:pPr algn="ctr"/>
            <a:r>
              <a:rPr lang="en-US"/>
              <a:t>Pizza Aroma pays $2,000 to the equipment supplier from the last transaction.</a:t>
            </a:r>
          </a:p>
        </p:txBody>
      </p:sp>
      <p:grpSp>
        <p:nvGrpSpPr>
          <p:cNvPr id="30" name="Group 29"/>
          <p:cNvGrpSpPr>
            <a:grpSpLocks/>
          </p:cNvGrpSpPr>
          <p:nvPr/>
        </p:nvGrpSpPr>
        <p:grpSpPr bwMode="auto">
          <a:xfrm>
            <a:off x="638175" y="2117725"/>
            <a:ext cx="7766050" cy="1322388"/>
            <a:chOff x="623888" y="2611438"/>
            <a:chExt cx="7766050" cy="1322387"/>
          </a:xfrm>
        </p:grpSpPr>
        <p:grpSp>
          <p:nvGrpSpPr>
            <p:cNvPr id="152634" name="Group 21"/>
            <p:cNvGrpSpPr>
              <a:grpSpLocks/>
            </p:cNvGrpSpPr>
            <p:nvPr/>
          </p:nvGrpSpPr>
          <p:grpSpPr bwMode="auto">
            <a:xfrm>
              <a:off x="623888" y="2611438"/>
              <a:ext cx="7766050" cy="1322387"/>
              <a:chOff x="624114" y="2771779"/>
              <a:chExt cx="7547429" cy="1321250"/>
            </a:xfrm>
          </p:grpSpPr>
          <p:sp>
            <p:nvSpPr>
              <p:cNvPr id="46" name="Rounded Rectangle 45"/>
              <p:cNvSpPr/>
              <p:nvPr/>
            </p:nvSpPr>
            <p:spPr>
              <a:xfrm>
                <a:off x="624114" y="2844741"/>
                <a:ext cx="7547429" cy="1248288"/>
              </a:xfrm>
              <a:prstGeom prst="round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nvGrpSpPr>
              <p:cNvPr id="152650" name="Group 26"/>
              <p:cNvGrpSpPr>
                <a:grpSpLocks/>
              </p:cNvGrpSpPr>
              <p:nvPr/>
            </p:nvGrpSpPr>
            <p:grpSpPr bwMode="auto">
              <a:xfrm>
                <a:off x="649518" y="2771779"/>
                <a:ext cx="1905000" cy="381000"/>
                <a:chOff x="533400" y="3235975"/>
                <a:chExt cx="1905000" cy="381000"/>
              </a:xfrm>
            </p:grpSpPr>
            <p:grpSp>
              <p:nvGrpSpPr>
                <p:cNvPr id="152651" name="Group 16"/>
                <p:cNvGrpSpPr>
                  <a:grpSpLocks/>
                </p:cNvGrpSpPr>
                <p:nvPr/>
              </p:nvGrpSpPr>
              <p:grpSpPr bwMode="auto">
                <a:xfrm>
                  <a:off x="533400" y="3235975"/>
                  <a:ext cx="428172" cy="381000"/>
                  <a:chOff x="838200" y="3733800"/>
                  <a:chExt cx="428172" cy="381000"/>
                </a:xfrm>
              </p:grpSpPr>
              <p:sp>
                <p:nvSpPr>
                  <p:cNvPr id="50" name="Oval 49"/>
                  <p:cNvSpPr/>
                  <p:nvPr/>
                </p:nvSpPr>
                <p:spPr>
                  <a:xfrm>
                    <a:off x="838200" y="3733800"/>
                    <a:ext cx="381000" cy="381000"/>
                  </a:xfrm>
                  <a:prstGeom prst="ellipse">
                    <a:avLst/>
                  </a:prstGeom>
                  <a:solidFill>
                    <a:schemeClr val="accent6"/>
                  </a:solidFill>
                  <a:ln w="12700">
                    <a:solidFill>
                      <a:schemeClr val="tx1">
                        <a:lumMod val="50000"/>
                        <a:lumOff val="50000"/>
                      </a:schemeClr>
                    </a:solid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1" name="TextBox 50"/>
                  <p:cNvSpPr txBox="1"/>
                  <p:nvPr/>
                </p:nvSpPr>
                <p:spPr>
                  <a:xfrm>
                    <a:off x="885372" y="3733800"/>
                    <a:ext cx="381000" cy="369332"/>
                  </a:xfrm>
                  <a:prstGeom prst="rect">
                    <a:avLst/>
                  </a:prstGeom>
                  <a:noFill/>
                  <a:scene3d>
                    <a:camera prst="orthographicFront"/>
                    <a:lightRig rig="threePt" dir="t"/>
                  </a:scene3d>
                  <a:sp3d>
                    <a:bevelT prst="relaxedInset"/>
                  </a:sp3d>
                </p:spPr>
                <p:txBody>
                  <a:bodyPr>
                    <a:spAutoFit/>
                  </a:bodyPr>
                  <a:lstStyle/>
                  <a:p>
                    <a:pPr>
                      <a:defRPr/>
                    </a:pPr>
                    <a:r>
                      <a:rPr lang="en-US" dirty="0">
                        <a:latin typeface="Arial" pitchFamily="34" charset="0"/>
                      </a:rPr>
                      <a:t>1</a:t>
                    </a:r>
                  </a:p>
                </p:txBody>
              </p:sp>
            </p:grpSp>
            <p:sp>
              <p:nvSpPr>
                <p:cNvPr id="49" name="TextBox 48"/>
                <p:cNvSpPr txBox="1"/>
                <p:nvPr/>
              </p:nvSpPr>
              <p:spPr>
                <a:xfrm>
                  <a:off x="913755" y="3242320"/>
                  <a:ext cx="1524297" cy="367983"/>
                </a:xfrm>
                <a:prstGeom prst="rect">
                  <a:avLst/>
                </a:prstGeom>
                <a:noFill/>
              </p:spPr>
              <p:txBody>
                <a:bodyPr>
                  <a:spAutoFit/>
                </a:bodyPr>
                <a:lstStyle/>
                <a:p>
                  <a:pPr>
                    <a:defRPr/>
                  </a:pPr>
                  <a:r>
                    <a:rPr lang="en-US" b="1" dirty="0">
                      <a:solidFill>
                        <a:schemeClr val="accent6"/>
                      </a:solidFill>
                      <a:latin typeface="Arial" pitchFamily="34" charset="0"/>
                    </a:rPr>
                    <a:t>Analyze</a:t>
                  </a:r>
                </a:p>
              </p:txBody>
            </p:sp>
          </p:grpSp>
        </p:grpSp>
        <p:grpSp>
          <p:nvGrpSpPr>
            <p:cNvPr id="152635" name="Group 29"/>
            <p:cNvGrpSpPr>
              <a:grpSpLocks/>
            </p:cNvGrpSpPr>
            <p:nvPr/>
          </p:nvGrpSpPr>
          <p:grpSpPr bwMode="auto">
            <a:xfrm>
              <a:off x="1132114" y="2972512"/>
              <a:ext cx="6908803" cy="834496"/>
              <a:chOff x="-6385277" y="-369332"/>
              <a:chExt cx="6908803" cy="834496"/>
            </a:xfrm>
          </p:grpSpPr>
          <p:grpSp>
            <p:nvGrpSpPr>
              <p:cNvPr id="152636" name="Group 16"/>
              <p:cNvGrpSpPr>
                <a:grpSpLocks/>
              </p:cNvGrpSpPr>
              <p:nvPr/>
            </p:nvGrpSpPr>
            <p:grpSpPr bwMode="auto">
              <a:xfrm>
                <a:off x="-6385277" y="-369332"/>
                <a:ext cx="6908801" cy="310695"/>
                <a:chOff x="-6385277" y="-369332"/>
                <a:chExt cx="6908801" cy="310695"/>
              </a:xfrm>
            </p:grpSpPr>
            <p:grpSp>
              <p:nvGrpSpPr>
                <p:cNvPr id="152642" name="Group 14"/>
                <p:cNvGrpSpPr>
                  <a:grpSpLocks/>
                </p:cNvGrpSpPr>
                <p:nvPr/>
              </p:nvGrpSpPr>
              <p:grpSpPr bwMode="auto">
                <a:xfrm>
                  <a:off x="-6385277" y="-369332"/>
                  <a:ext cx="6908801" cy="310695"/>
                  <a:chOff x="-6385277" y="-369332"/>
                  <a:chExt cx="6908801" cy="310695"/>
                </a:xfrm>
              </p:grpSpPr>
              <p:grpSp>
                <p:nvGrpSpPr>
                  <p:cNvPr id="152644" name="Group 13"/>
                  <p:cNvGrpSpPr>
                    <a:grpSpLocks/>
                  </p:cNvGrpSpPr>
                  <p:nvPr/>
                </p:nvGrpSpPr>
                <p:grpSpPr bwMode="auto">
                  <a:xfrm>
                    <a:off x="-6385277" y="-369332"/>
                    <a:ext cx="6908801" cy="310695"/>
                    <a:chOff x="-5966177" y="3333750"/>
                    <a:chExt cx="6908801" cy="310695"/>
                  </a:xfrm>
                </p:grpSpPr>
                <p:sp>
                  <p:nvSpPr>
                    <p:cNvPr id="152646" name="TextBox 42"/>
                    <p:cNvSpPr txBox="1">
                      <a:spLocks noChangeArrowheads="1"/>
                    </p:cNvSpPr>
                    <p:nvPr/>
                  </p:nvSpPr>
                  <p:spPr bwMode="auto">
                    <a:xfrm>
                      <a:off x="-5966177" y="3336668"/>
                      <a:ext cx="6908801" cy="307777"/>
                    </a:xfrm>
                    <a:prstGeom prst="rect">
                      <a:avLst/>
                    </a:prstGeom>
                    <a:solidFill>
                      <a:schemeClr val="bg1"/>
                    </a:solidFill>
                    <a:ln w="19050">
                      <a:solidFill>
                        <a:schemeClr val="tx1"/>
                      </a:solidFill>
                      <a:miter lim="800000"/>
                      <a:headEnd/>
                      <a:tailEnd/>
                    </a:ln>
                  </p:spPr>
                  <p:txBody>
                    <a:bodyPr>
                      <a:spAutoFit/>
                    </a:bodyPr>
                    <a:lstStyle/>
                    <a:p>
                      <a:pPr algn="ctr"/>
                      <a:r>
                        <a:rPr lang="en-US" sz="1400" b="1"/>
                        <a:t>Liabilities</a:t>
                      </a:r>
                    </a:p>
                  </p:txBody>
                </p:sp>
                <p:sp>
                  <p:nvSpPr>
                    <p:cNvPr id="152647" name="TextBox 43"/>
                    <p:cNvSpPr txBox="1">
                      <a:spLocks noChangeArrowheads="1"/>
                    </p:cNvSpPr>
                    <p:nvPr/>
                  </p:nvSpPr>
                  <p:spPr bwMode="auto">
                    <a:xfrm>
                      <a:off x="-5966176" y="3336668"/>
                      <a:ext cx="2046514" cy="304859"/>
                    </a:xfrm>
                    <a:prstGeom prst="rect">
                      <a:avLst/>
                    </a:prstGeom>
                    <a:solidFill>
                      <a:schemeClr val="bg1"/>
                    </a:solidFill>
                    <a:ln w="19050">
                      <a:solidFill>
                        <a:schemeClr val="tx1"/>
                      </a:solidFill>
                      <a:miter lim="800000"/>
                      <a:headEnd/>
                      <a:tailEnd/>
                    </a:ln>
                  </p:spPr>
                  <p:txBody>
                    <a:bodyPr>
                      <a:spAutoFit/>
                    </a:bodyPr>
                    <a:lstStyle/>
                    <a:p>
                      <a:pPr algn="ctr"/>
                      <a:r>
                        <a:rPr lang="en-US" sz="1400" b="1"/>
                        <a:t>Assets</a:t>
                      </a:r>
                    </a:p>
                  </p:txBody>
                </p:sp>
                <p:sp>
                  <p:nvSpPr>
                    <p:cNvPr id="152648" name="TextBox 8"/>
                    <p:cNvSpPr txBox="1">
                      <a:spLocks noChangeArrowheads="1"/>
                    </p:cNvSpPr>
                    <p:nvPr/>
                  </p:nvSpPr>
                  <p:spPr bwMode="auto">
                    <a:xfrm>
                      <a:off x="-3923394" y="3333750"/>
                      <a:ext cx="342900" cy="307777"/>
                    </a:xfrm>
                    <a:prstGeom prst="rect">
                      <a:avLst/>
                    </a:prstGeom>
                    <a:solidFill>
                      <a:schemeClr val="bg1"/>
                    </a:solidFill>
                    <a:ln w="19050">
                      <a:solidFill>
                        <a:schemeClr val="tx1"/>
                      </a:solidFill>
                      <a:miter lim="800000"/>
                      <a:headEnd/>
                      <a:tailEnd/>
                    </a:ln>
                  </p:spPr>
                  <p:txBody>
                    <a:bodyPr>
                      <a:spAutoFit/>
                    </a:bodyPr>
                    <a:lstStyle/>
                    <a:p>
                      <a:pPr algn="ctr"/>
                      <a:r>
                        <a:rPr lang="en-US" sz="1400" b="1"/>
                        <a:t>=</a:t>
                      </a:r>
                    </a:p>
                  </p:txBody>
                </p:sp>
              </p:grpSp>
              <p:sp>
                <p:nvSpPr>
                  <p:cNvPr id="152645" name="TextBox 41"/>
                  <p:cNvSpPr txBox="1">
                    <a:spLocks noChangeArrowheads="1"/>
                  </p:cNvSpPr>
                  <p:nvPr/>
                </p:nvSpPr>
                <p:spPr bwMode="auto">
                  <a:xfrm>
                    <a:off x="-1682648" y="-366414"/>
                    <a:ext cx="2206171" cy="307777"/>
                  </a:xfrm>
                  <a:prstGeom prst="rect">
                    <a:avLst/>
                  </a:prstGeom>
                  <a:solidFill>
                    <a:schemeClr val="bg1"/>
                  </a:solidFill>
                  <a:ln w="19050">
                    <a:solidFill>
                      <a:schemeClr val="tx1"/>
                    </a:solidFill>
                    <a:miter lim="800000"/>
                    <a:headEnd/>
                    <a:tailEnd/>
                  </a:ln>
                </p:spPr>
                <p:txBody>
                  <a:bodyPr>
                    <a:spAutoFit/>
                  </a:bodyPr>
                  <a:lstStyle/>
                  <a:p>
                    <a:pPr algn="ctr"/>
                    <a:r>
                      <a:rPr lang="en-US" sz="1400" b="1"/>
                      <a:t>Stockholders’ Equity</a:t>
                    </a:r>
                  </a:p>
                </p:txBody>
              </p:sp>
            </p:grpSp>
            <p:sp>
              <p:nvSpPr>
                <p:cNvPr id="152643" name="TextBox 39"/>
                <p:cNvSpPr txBox="1">
                  <a:spLocks noChangeArrowheads="1"/>
                </p:cNvSpPr>
                <p:nvPr/>
              </p:nvSpPr>
              <p:spPr bwMode="auto">
                <a:xfrm>
                  <a:off x="-2000250" y="-369331"/>
                  <a:ext cx="323850" cy="307777"/>
                </a:xfrm>
                <a:prstGeom prst="rect">
                  <a:avLst/>
                </a:prstGeom>
                <a:solidFill>
                  <a:schemeClr val="bg1"/>
                </a:solidFill>
                <a:ln w="19050">
                  <a:solidFill>
                    <a:schemeClr val="tx1"/>
                  </a:solidFill>
                  <a:miter lim="800000"/>
                  <a:headEnd/>
                  <a:tailEnd/>
                </a:ln>
              </p:spPr>
              <p:txBody>
                <a:bodyPr>
                  <a:spAutoFit/>
                </a:bodyPr>
                <a:lstStyle/>
                <a:p>
                  <a:pPr algn="ctr"/>
                  <a:r>
                    <a:rPr lang="en-US" sz="1400" b="1"/>
                    <a:t>+</a:t>
                  </a:r>
                </a:p>
              </p:txBody>
            </p:sp>
          </p:grpSp>
          <p:grpSp>
            <p:nvGrpSpPr>
              <p:cNvPr id="152637" name="Group 22"/>
              <p:cNvGrpSpPr>
                <a:grpSpLocks/>
              </p:cNvGrpSpPr>
              <p:nvPr/>
            </p:nvGrpSpPr>
            <p:grpSpPr bwMode="auto">
              <a:xfrm>
                <a:off x="-6379936" y="-58058"/>
                <a:ext cx="6903462" cy="523222"/>
                <a:chOff x="-6379936" y="-58058"/>
                <a:chExt cx="6903462" cy="523222"/>
              </a:xfrm>
            </p:grpSpPr>
            <p:sp>
              <p:nvSpPr>
                <p:cNvPr id="152638" name="TextBox 34"/>
                <p:cNvSpPr txBox="1">
                  <a:spLocks noChangeArrowheads="1"/>
                </p:cNvSpPr>
                <p:nvPr/>
              </p:nvSpPr>
              <p:spPr bwMode="auto">
                <a:xfrm>
                  <a:off x="-6379935" y="-58057"/>
                  <a:ext cx="6903460" cy="523220"/>
                </a:xfrm>
                <a:prstGeom prst="rect">
                  <a:avLst/>
                </a:prstGeom>
                <a:noFill/>
                <a:ln w="19050">
                  <a:solidFill>
                    <a:schemeClr val="tx1"/>
                  </a:solidFill>
                  <a:miter lim="800000"/>
                  <a:headEnd/>
                  <a:tailEnd/>
                </a:ln>
              </p:spPr>
              <p:txBody>
                <a:bodyPr>
                  <a:spAutoFit/>
                </a:bodyPr>
                <a:lstStyle/>
                <a:p>
                  <a:endParaRPr lang="en-US" sz="1400"/>
                </a:p>
                <a:p>
                  <a:endParaRPr lang="en-US" sz="1400"/>
                </a:p>
              </p:txBody>
            </p:sp>
            <p:sp>
              <p:nvSpPr>
                <p:cNvPr id="152639" name="TextBox 35"/>
                <p:cNvSpPr txBox="1">
                  <a:spLocks noChangeArrowheads="1"/>
                </p:cNvSpPr>
                <p:nvPr/>
              </p:nvSpPr>
              <p:spPr bwMode="auto">
                <a:xfrm>
                  <a:off x="-6379936" y="-58058"/>
                  <a:ext cx="2041176" cy="523220"/>
                </a:xfrm>
                <a:prstGeom prst="rect">
                  <a:avLst/>
                </a:prstGeom>
                <a:noFill/>
                <a:ln w="19050">
                  <a:solidFill>
                    <a:schemeClr val="tx1"/>
                  </a:solidFill>
                  <a:miter lim="800000"/>
                  <a:headEnd/>
                  <a:tailEnd/>
                </a:ln>
              </p:spPr>
              <p:txBody>
                <a:bodyPr>
                  <a:spAutoFit/>
                </a:bodyPr>
                <a:lstStyle/>
                <a:p>
                  <a:r>
                    <a:rPr lang="en-US" sz="1400"/>
                    <a:t>(f)  Cash   -$2,000</a:t>
                  </a:r>
                </a:p>
                <a:p>
                  <a:r>
                    <a:rPr lang="en-US" sz="1400"/>
                    <a:t> </a:t>
                  </a:r>
                </a:p>
              </p:txBody>
            </p:sp>
            <p:sp>
              <p:nvSpPr>
                <p:cNvPr id="152640" name="TextBox 36"/>
                <p:cNvSpPr txBox="1">
                  <a:spLocks noChangeArrowheads="1"/>
                </p:cNvSpPr>
                <p:nvPr/>
              </p:nvSpPr>
              <p:spPr bwMode="auto">
                <a:xfrm>
                  <a:off x="-3999592" y="-58056"/>
                  <a:ext cx="1997632" cy="523220"/>
                </a:xfrm>
                <a:prstGeom prst="rect">
                  <a:avLst/>
                </a:prstGeom>
                <a:noFill/>
                <a:ln w="19050">
                  <a:solidFill>
                    <a:schemeClr val="tx1"/>
                  </a:solidFill>
                  <a:miter lim="800000"/>
                  <a:headEnd/>
                  <a:tailEnd/>
                </a:ln>
              </p:spPr>
              <p:txBody>
                <a:bodyPr>
                  <a:spAutoFit/>
                </a:bodyPr>
                <a:lstStyle/>
                <a:p>
                  <a:r>
                    <a:rPr lang="en-US" sz="1400"/>
                    <a:t>Accounts</a:t>
                  </a:r>
                </a:p>
                <a:p>
                  <a:r>
                    <a:rPr lang="en-US" sz="1400"/>
                    <a:t>Payable     -$2,000</a:t>
                  </a:r>
                </a:p>
              </p:txBody>
            </p:sp>
            <p:sp>
              <p:nvSpPr>
                <p:cNvPr id="152641" name="TextBox 37"/>
                <p:cNvSpPr txBox="1">
                  <a:spLocks noChangeArrowheads="1"/>
                </p:cNvSpPr>
                <p:nvPr/>
              </p:nvSpPr>
              <p:spPr bwMode="auto">
                <a:xfrm>
                  <a:off x="-1676399" y="-58058"/>
                  <a:ext cx="2199925" cy="523220"/>
                </a:xfrm>
                <a:prstGeom prst="rect">
                  <a:avLst/>
                </a:prstGeom>
                <a:noFill/>
                <a:ln w="19050">
                  <a:solidFill>
                    <a:schemeClr val="tx1"/>
                  </a:solidFill>
                  <a:miter lim="800000"/>
                  <a:headEnd/>
                  <a:tailEnd/>
                </a:ln>
              </p:spPr>
              <p:txBody>
                <a:bodyPr>
                  <a:spAutoFit/>
                </a:bodyPr>
                <a:lstStyle/>
                <a:p>
                  <a:endParaRPr lang="en-US" sz="1400"/>
                </a:p>
                <a:p>
                  <a:endParaRPr lang="en-US" sz="1400"/>
                </a:p>
              </p:txBody>
            </p:sp>
          </p:grpSp>
        </p:grpSp>
      </p:grpSp>
      <p:grpSp>
        <p:nvGrpSpPr>
          <p:cNvPr id="52" name="Group 51"/>
          <p:cNvGrpSpPr>
            <a:grpSpLocks/>
          </p:cNvGrpSpPr>
          <p:nvPr/>
        </p:nvGrpSpPr>
        <p:grpSpPr bwMode="auto">
          <a:xfrm>
            <a:off x="652463" y="3508375"/>
            <a:ext cx="7721600" cy="1223963"/>
            <a:chOff x="652463" y="4016375"/>
            <a:chExt cx="7721600" cy="1223963"/>
          </a:xfrm>
        </p:grpSpPr>
        <p:grpSp>
          <p:nvGrpSpPr>
            <p:cNvPr id="152616" name="Group 24"/>
            <p:cNvGrpSpPr>
              <a:grpSpLocks/>
            </p:cNvGrpSpPr>
            <p:nvPr/>
          </p:nvGrpSpPr>
          <p:grpSpPr bwMode="auto">
            <a:xfrm>
              <a:off x="652463" y="4016375"/>
              <a:ext cx="7721600" cy="1223963"/>
              <a:chOff x="711199" y="4336108"/>
              <a:chExt cx="7532915" cy="1222863"/>
            </a:xfrm>
          </p:grpSpPr>
          <p:sp>
            <p:nvSpPr>
              <p:cNvPr id="61" name="Rounded Rectangle 60"/>
              <p:cNvSpPr/>
              <p:nvPr/>
            </p:nvSpPr>
            <p:spPr>
              <a:xfrm>
                <a:off x="740624" y="4412240"/>
                <a:ext cx="7503490" cy="1146731"/>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nvGrpSpPr>
              <p:cNvPr id="152625" name="Group 25"/>
              <p:cNvGrpSpPr>
                <a:grpSpLocks/>
              </p:cNvGrpSpPr>
              <p:nvPr/>
            </p:nvGrpSpPr>
            <p:grpSpPr bwMode="auto">
              <a:xfrm>
                <a:off x="711199" y="4336108"/>
                <a:ext cx="1905000" cy="387350"/>
                <a:chOff x="3505200" y="3232737"/>
                <a:chExt cx="1905000" cy="387476"/>
              </a:xfrm>
            </p:grpSpPr>
            <p:grpSp>
              <p:nvGrpSpPr>
                <p:cNvPr id="152626" name="Group 15"/>
                <p:cNvGrpSpPr>
                  <a:grpSpLocks/>
                </p:cNvGrpSpPr>
                <p:nvPr/>
              </p:nvGrpSpPr>
              <p:grpSpPr bwMode="auto">
                <a:xfrm>
                  <a:off x="3505200" y="3232737"/>
                  <a:ext cx="413658" cy="387476"/>
                  <a:chOff x="2133600" y="4870324"/>
                  <a:chExt cx="413658" cy="387476"/>
                </a:xfrm>
              </p:grpSpPr>
              <p:sp>
                <p:nvSpPr>
                  <p:cNvPr id="65" name="Oval 9"/>
                  <p:cNvSpPr/>
                  <p:nvPr/>
                </p:nvSpPr>
                <p:spPr>
                  <a:xfrm>
                    <a:off x="2133600" y="4876800"/>
                    <a:ext cx="381000" cy="381000"/>
                  </a:xfrm>
                  <a:prstGeom prst="ellipse">
                    <a:avLst/>
                  </a:prstGeom>
                  <a:solidFill>
                    <a:srgbClr val="00B050"/>
                  </a:solidFill>
                  <a:ln w="12700">
                    <a:solidFill>
                      <a:schemeClr val="tx1">
                        <a:lumMod val="50000"/>
                        <a:lumOff val="50000"/>
                      </a:schemeClr>
                    </a:solid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6" name="TextBox 65"/>
                  <p:cNvSpPr txBox="1"/>
                  <p:nvPr/>
                </p:nvSpPr>
                <p:spPr>
                  <a:xfrm>
                    <a:off x="2166258" y="4870324"/>
                    <a:ext cx="381000" cy="369332"/>
                  </a:xfrm>
                  <a:prstGeom prst="rect">
                    <a:avLst/>
                  </a:prstGeom>
                  <a:noFill/>
                  <a:scene3d>
                    <a:camera prst="orthographicFront"/>
                    <a:lightRig rig="threePt" dir="t"/>
                  </a:scene3d>
                  <a:sp3d>
                    <a:bevelT prst="relaxedInset"/>
                  </a:sp3d>
                </p:spPr>
                <p:txBody>
                  <a:bodyPr>
                    <a:spAutoFit/>
                  </a:bodyPr>
                  <a:lstStyle/>
                  <a:p>
                    <a:pPr>
                      <a:defRPr/>
                    </a:pPr>
                    <a:r>
                      <a:rPr lang="en-US" dirty="0">
                        <a:latin typeface="Arial" pitchFamily="34" charset="0"/>
                      </a:rPr>
                      <a:t>2</a:t>
                    </a:r>
                  </a:p>
                </p:txBody>
              </p:sp>
            </p:grpSp>
            <p:sp>
              <p:nvSpPr>
                <p:cNvPr id="152627" name="TextBox 19"/>
                <p:cNvSpPr txBox="1">
                  <a:spLocks noChangeArrowheads="1"/>
                </p:cNvSpPr>
                <p:nvPr/>
              </p:nvSpPr>
              <p:spPr bwMode="auto">
                <a:xfrm>
                  <a:off x="3886200" y="3241809"/>
                  <a:ext cx="1524000" cy="369332"/>
                </a:xfrm>
                <a:prstGeom prst="rect">
                  <a:avLst/>
                </a:prstGeom>
                <a:noFill/>
                <a:ln w="9525">
                  <a:noFill/>
                  <a:miter lim="800000"/>
                  <a:headEnd/>
                  <a:tailEnd/>
                </a:ln>
              </p:spPr>
              <p:txBody>
                <a:bodyPr>
                  <a:spAutoFit/>
                </a:bodyPr>
                <a:lstStyle/>
                <a:p>
                  <a:r>
                    <a:rPr lang="en-US" b="1">
                      <a:solidFill>
                        <a:srgbClr val="00B050"/>
                      </a:solidFill>
                    </a:rPr>
                    <a:t>Record</a:t>
                  </a:r>
                </a:p>
              </p:txBody>
            </p:sp>
          </p:grpSp>
        </p:grpSp>
        <p:grpSp>
          <p:nvGrpSpPr>
            <p:cNvPr id="152617" name="Group 44"/>
            <p:cNvGrpSpPr>
              <a:grpSpLocks/>
            </p:cNvGrpSpPr>
            <p:nvPr/>
          </p:nvGrpSpPr>
          <p:grpSpPr bwMode="auto">
            <a:xfrm>
              <a:off x="1132115" y="4397828"/>
              <a:ext cx="6966858" cy="653588"/>
              <a:chOff x="5660571" y="3425371"/>
              <a:chExt cx="6966858" cy="653588"/>
            </a:xfrm>
          </p:grpSpPr>
          <p:sp>
            <p:nvSpPr>
              <p:cNvPr id="55" name="TextBox 54"/>
              <p:cNvSpPr txBox="1"/>
              <p:nvPr/>
            </p:nvSpPr>
            <p:spPr>
              <a:xfrm>
                <a:off x="5660344" y="3424918"/>
                <a:ext cx="6967537" cy="646113"/>
              </a:xfrm>
              <a:prstGeom prst="rect">
                <a:avLst/>
              </a:prstGeom>
              <a:solidFill>
                <a:schemeClr val="accent2">
                  <a:lumMod val="20000"/>
                  <a:lumOff val="80000"/>
                </a:schemeClr>
              </a:solidFill>
            </p:spPr>
            <p:txBody>
              <a:bodyPr>
                <a:spAutoFit/>
              </a:bodyPr>
              <a:lstStyle/>
              <a:p>
                <a:pPr>
                  <a:defRPr/>
                </a:pPr>
                <a:endParaRPr lang="en-US" dirty="0"/>
              </a:p>
              <a:p>
                <a:pPr>
                  <a:defRPr/>
                </a:pPr>
                <a:endParaRPr lang="en-US" dirty="0"/>
              </a:p>
            </p:txBody>
          </p:sp>
          <p:grpSp>
            <p:nvGrpSpPr>
              <p:cNvPr id="152619" name="Group 73"/>
              <p:cNvGrpSpPr>
                <a:grpSpLocks/>
              </p:cNvGrpSpPr>
              <p:nvPr/>
            </p:nvGrpSpPr>
            <p:grpSpPr bwMode="auto">
              <a:xfrm>
                <a:off x="5675086" y="3425371"/>
                <a:ext cx="6937828" cy="653588"/>
                <a:chOff x="5675086" y="2554514"/>
                <a:chExt cx="6937828" cy="653588"/>
              </a:xfrm>
            </p:grpSpPr>
            <p:sp>
              <p:nvSpPr>
                <p:cNvPr id="152620" name="TextBox 56"/>
                <p:cNvSpPr txBox="1">
                  <a:spLocks noChangeArrowheads="1"/>
                </p:cNvSpPr>
                <p:nvPr/>
              </p:nvSpPr>
              <p:spPr bwMode="auto">
                <a:xfrm>
                  <a:off x="5675086" y="2554514"/>
                  <a:ext cx="522514" cy="646331"/>
                </a:xfrm>
                <a:prstGeom prst="rect">
                  <a:avLst/>
                </a:prstGeom>
                <a:noFill/>
                <a:ln w="9525">
                  <a:noFill/>
                  <a:miter lim="800000"/>
                  <a:headEnd/>
                  <a:tailEnd/>
                </a:ln>
              </p:spPr>
              <p:txBody>
                <a:bodyPr>
                  <a:spAutoFit/>
                </a:bodyPr>
                <a:lstStyle/>
                <a:p>
                  <a:r>
                    <a:rPr lang="en-US"/>
                    <a:t>(f)</a:t>
                  </a:r>
                </a:p>
                <a:p>
                  <a:endParaRPr lang="en-US"/>
                </a:p>
              </p:txBody>
            </p:sp>
            <p:sp>
              <p:nvSpPr>
                <p:cNvPr id="152621" name="TextBox 57"/>
                <p:cNvSpPr txBox="1">
                  <a:spLocks noChangeArrowheads="1"/>
                </p:cNvSpPr>
                <p:nvPr/>
              </p:nvSpPr>
              <p:spPr bwMode="auto">
                <a:xfrm>
                  <a:off x="6168571" y="2554514"/>
                  <a:ext cx="3933371" cy="646331"/>
                </a:xfrm>
                <a:prstGeom prst="rect">
                  <a:avLst/>
                </a:prstGeom>
                <a:noFill/>
                <a:ln w="9525">
                  <a:noFill/>
                  <a:miter lim="800000"/>
                  <a:headEnd/>
                  <a:tailEnd/>
                </a:ln>
              </p:spPr>
              <p:txBody>
                <a:bodyPr>
                  <a:spAutoFit/>
                </a:bodyPr>
                <a:lstStyle/>
                <a:p>
                  <a:r>
                    <a:rPr lang="en-US"/>
                    <a:t>dr    Accounts Payable  (-L)</a:t>
                  </a:r>
                </a:p>
                <a:p>
                  <a:r>
                    <a:rPr lang="en-US"/>
                    <a:t>         cr    Cash (-A)</a:t>
                  </a:r>
                </a:p>
              </p:txBody>
            </p:sp>
            <p:sp>
              <p:nvSpPr>
                <p:cNvPr id="152622" name="TextBox 58"/>
                <p:cNvSpPr txBox="1">
                  <a:spLocks noChangeArrowheads="1"/>
                </p:cNvSpPr>
                <p:nvPr/>
              </p:nvSpPr>
              <p:spPr bwMode="auto">
                <a:xfrm>
                  <a:off x="11524343" y="2554514"/>
                  <a:ext cx="1088571" cy="646331"/>
                </a:xfrm>
                <a:prstGeom prst="rect">
                  <a:avLst/>
                </a:prstGeom>
                <a:noFill/>
                <a:ln w="9525">
                  <a:noFill/>
                  <a:miter lim="800000"/>
                  <a:headEnd/>
                  <a:tailEnd/>
                </a:ln>
              </p:spPr>
              <p:txBody>
                <a:bodyPr>
                  <a:spAutoFit/>
                </a:bodyPr>
                <a:lstStyle/>
                <a:p>
                  <a:pPr algn="r"/>
                  <a:endParaRPr lang="en-US"/>
                </a:p>
                <a:p>
                  <a:pPr algn="r"/>
                  <a:r>
                    <a:rPr lang="en-US"/>
                    <a:t>2,000</a:t>
                  </a:r>
                </a:p>
              </p:txBody>
            </p:sp>
            <p:sp>
              <p:nvSpPr>
                <p:cNvPr id="152623" name="TextBox 59"/>
                <p:cNvSpPr txBox="1">
                  <a:spLocks noChangeArrowheads="1"/>
                </p:cNvSpPr>
                <p:nvPr/>
              </p:nvSpPr>
              <p:spPr bwMode="auto">
                <a:xfrm>
                  <a:off x="10268856" y="2561771"/>
                  <a:ext cx="1088571" cy="646331"/>
                </a:xfrm>
                <a:prstGeom prst="rect">
                  <a:avLst/>
                </a:prstGeom>
                <a:noFill/>
                <a:ln w="9525">
                  <a:noFill/>
                  <a:miter lim="800000"/>
                  <a:headEnd/>
                  <a:tailEnd/>
                </a:ln>
              </p:spPr>
              <p:txBody>
                <a:bodyPr>
                  <a:spAutoFit/>
                </a:bodyPr>
                <a:lstStyle/>
                <a:p>
                  <a:pPr algn="r"/>
                  <a:r>
                    <a:rPr lang="en-US"/>
                    <a:t>2,000</a:t>
                  </a:r>
                </a:p>
                <a:p>
                  <a:pPr algn="r"/>
                  <a:endParaRPr lang="en-US"/>
                </a:p>
              </p:txBody>
            </p:sp>
          </p:grpSp>
        </p:grpSp>
      </p:grpSp>
      <p:grpSp>
        <p:nvGrpSpPr>
          <p:cNvPr id="67" name="Group 66"/>
          <p:cNvGrpSpPr>
            <a:grpSpLocks/>
          </p:cNvGrpSpPr>
          <p:nvPr/>
        </p:nvGrpSpPr>
        <p:grpSpPr bwMode="auto">
          <a:xfrm>
            <a:off x="652463" y="4862513"/>
            <a:ext cx="7780337" cy="1639887"/>
            <a:chOff x="638175" y="5311773"/>
            <a:chExt cx="7780338" cy="1640570"/>
          </a:xfrm>
        </p:grpSpPr>
        <p:grpSp>
          <p:nvGrpSpPr>
            <p:cNvPr id="152583" name="Group 28"/>
            <p:cNvGrpSpPr>
              <a:grpSpLocks/>
            </p:cNvGrpSpPr>
            <p:nvPr/>
          </p:nvGrpSpPr>
          <p:grpSpPr bwMode="auto">
            <a:xfrm>
              <a:off x="638175" y="5311773"/>
              <a:ext cx="7780338" cy="1640570"/>
              <a:chOff x="638629" y="5384344"/>
              <a:chExt cx="7692571" cy="1641184"/>
            </a:xfrm>
          </p:grpSpPr>
          <p:sp>
            <p:nvSpPr>
              <p:cNvPr id="93" name="Rounded Rectangle 92"/>
              <p:cNvSpPr/>
              <p:nvPr/>
            </p:nvSpPr>
            <p:spPr>
              <a:xfrm>
                <a:off x="638629" y="5486024"/>
                <a:ext cx="7692571" cy="1539504"/>
              </a:xfrm>
              <a:prstGeom prst="round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nvGrpSpPr>
              <p:cNvPr id="152609" name="Group 24"/>
              <p:cNvGrpSpPr>
                <a:grpSpLocks/>
              </p:cNvGrpSpPr>
              <p:nvPr/>
            </p:nvGrpSpPr>
            <p:grpSpPr bwMode="auto">
              <a:xfrm>
                <a:off x="642248" y="5384344"/>
                <a:ext cx="1963080" cy="403376"/>
                <a:chOff x="6172200" y="3235975"/>
                <a:chExt cx="1963080" cy="403376"/>
              </a:xfrm>
            </p:grpSpPr>
            <p:grpSp>
              <p:nvGrpSpPr>
                <p:cNvPr id="152610" name="Group 14"/>
                <p:cNvGrpSpPr>
                  <a:grpSpLocks/>
                </p:cNvGrpSpPr>
                <p:nvPr/>
              </p:nvGrpSpPr>
              <p:grpSpPr bwMode="auto">
                <a:xfrm>
                  <a:off x="6172200" y="3235975"/>
                  <a:ext cx="381000" cy="381000"/>
                  <a:chOff x="4953000" y="4724400"/>
                  <a:chExt cx="381000" cy="381000"/>
                </a:xfrm>
              </p:grpSpPr>
              <p:sp>
                <p:nvSpPr>
                  <p:cNvPr id="97" name="Oval 12"/>
                  <p:cNvSpPr/>
                  <p:nvPr/>
                </p:nvSpPr>
                <p:spPr>
                  <a:xfrm>
                    <a:off x="4953000" y="4724400"/>
                    <a:ext cx="381000" cy="381000"/>
                  </a:xfrm>
                  <a:prstGeom prst="ellipse">
                    <a:avLst/>
                  </a:prstGeom>
                  <a:solidFill>
                    <a:schemeClr val="tx2">
                      <a:lumMod val="60000"/>
                      <a:lumOff val="40000"/>
                    </a:schemeClr>
                  </a:solidFill>
                  <a:ln w="12700">
                    <a:solidFill>
                      <a:schemeClr val="tx1">
                        <a:lumMod val="50000"/>
                        <a:lumOff val="50000"/>
                      </a:schemeClr>
                    </a:solid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52615" name="TextBox 13"/>
                  <p:cNvSpPr txBox="1">
                    <a:spLocks noChangeArrowheads="1"/>
                  </p:cNvSpPr>
                  <p:nvPr/>
                </p:nvSpPr>
                <p:spPr bwMode="auto">
                  <a:xfrm>
                    <a:off x="4992066" y="4736068"/>
                    <a:ext cx="312906" cy="369332"/>
                  </a:xfrm>
                  <a:prstGeom prst="rect">
                    <a:avLst/>
                  </a:prstGeom>
                  <a:noFill/>
                  <a:ln w="9525">
                    <a:noFill/>
                    <a:miter lim="800000"/>
                    <a:headEnd/>
                    <a:tailEnd/>
                  </a:ln>
                </p:spPr>
                <p:txBody>
                  <a:bodyPr wrap="none">
                    <a:spAutoFit/>
                  </a:bodyPr>
                  <a:lstStyle/>
                  <a:p>
                    <a:r>
                      <a:rPr lang="en-US"/>
                      <a:t>3</a:t>
                    </a:r>
                  </a:p>
                </p:txBody>
              </p:sp>
            </p:grpSp>
            <p:sp>
              <p:nvSpPr>
                <p:cNvPr id="96" name="TextBox 95"/>
                <p:cNvSpPr txBox="1"/>
                <p:nvPr/>
              </p:nvSpPr>
              <p:spPr>
                <a:xfrm>
                  <a:off x="6611206" y="3270928"/>
                  <a:ext cx="1524074" cy="368591"/>
                </a:xfrm>
                <a:prstGeom prst="rect">
                  <a:avLst/>
                </a:prstGeom>
                <a:noFill/>
              </p:spPr>
              <p:txBody>
                <a:bodyPr>
                  <a:spAutoFit/>
                </a:bodyPr>
                <a:lstStyle/>
                <a:p>
                  <a:pPr>
                    <a:defRPr/>
                  </a:pPr>
                  <a:r>
                    <a:rPr lang="en-US" b="1" dirty="0">
                      <a:solidFill>
                        <a:schemeClr val="tx2">
                          <a:lumMod val="60000"/>
                          <a:lumOff val="40000"/>
                        </a:schemeClr>
                      </a:solidFill>
                      <a:latin typeface="Arial" pitchFamily="34" charset="0"/>
                    </a:rPr>
                    <a:t>Summarize</a:t>
                  </a:r>
                </a:p>
              </p:txBody>
            </p:sp>
          </p:grpSp>
        </p:grpSp>
        <p:grpSp>
          <p:nvGrpSpPr>
            <p:cNvPr id="152584" name="Group 73"/>
            <p:cNvGrpSpPr>
              <a:grpSpLocks/>
            </p:cNvGrpSpPr>
            <p:nvPr/>
          </p:nvGrpSpPr>
          <p:grpSpPr bwMode="auto">
            <a:xfrm>
              <a:off x="1175657" y="5624283"/>
              <a:ext cx="3309257" cy="1302452"/>
              <a:chOff x="9564914" y="3751941"/>
              <a:chExt cx="3309257" cy="1302452"/>
            </a:xfrm>
          </p:grpSpPr>
          <p:sp>
            <p:nvSpPr>
              <p:cNvPr id="152597" name="TextBox 81"/>
              <p:cNvSpPr txBox="1">
                <a:spLocks noChangeArrowheads="1"/>
              </p:cNvSpPr>
              <p:nvPr/>
            </p:nvSpPr>
            <p:spPr bwMode="auto">
              <a:xfrm>
                <a:off x="9564914" y="4064001"/>
                <a:ext cx="1625600" cy="738664"/>
              </a:xfrm>
              <a:prstGeom prst="rect">
                <a:avLst/>
              </a:prstGeom>
              <a:noFill/>
              <a:ln w="9525">
                <a:noFill/>
                <a:miter lim="800000"/>
                <a:headEnd/>
                <a:tailEnd/>
              </a:ln>
            </p:spPr>
            <p:txBody>
              <a:bodyPr>
                <a:spAutoFit/>
              </a:bodyPr>
              <a:lstStyle/>
              <a:p>
                <a:r>
                  <a:rPr lang="en-US" sz="1400"/>
                  <a:t>Beg. Bal.</a:t>
                </a:r>
              </a:p>
              <a:p>
                <a:r>
                  <a:rPr lang="en-US" sz="1400"/>
                  <a:t>(a)</a:t>
                </a:r>
              </a:p>
              <a:p>
                <a:r>
                  <a:rPr lang="en-US" sz="1400"/>
                  <a:t>(c)</a:t>
                </a:r>
              </a:p>
            </p:txBody>
          </p:sp>
          <p:sp>
            <p:nvSpPr>
              <p:cNvPr id="152598" name="TextBox 82"/>
              <p:cNvSpPr txBox="1">
                <a:spLocks noChangeArrowheads="1"/>
              </p:cNvSpPr>
              <p:nvPr/>
            </p:nvSpPr>
            <p:spPr bwMode="auto">
              <a:xfrm>
                <a:off x="11212286" y="4085772"/>
                <a:ext cx="1647371" cy="954107"/>
              </a:xfrm>
              <a:prstGeom prst="rect">
                <a:avLst/>
              </a:prstGeom>
              <a:noFill/>
              <a:ln w="9525">
                <a:noFill/>
                <a:miter lim="800000"/>
                <a:headEnd/>
                <a:tailEnd/>
              </a:ln>
            </p:spPr>
            <p:txBody>
              <a:bodyPr>
                <a:spAutoFit/>
              </a:bodyPr>
              <a:lstStyle/>
              <a:p>
                <a:pPr algn="r"/>
                <a:endParaRPr lang="en-US" sz="1400"/>
              </a:p>
              <a:p>
                <a:pPr algn="r"/>
                <a:r>
                  <a:rPr lang="en-US" sz="1400"/>
                  <a:t>(b)</a:t>
                </a:r>
              </a:p>
              <a:p>
                <a:pPr algn="r"/>
                <a:r>
                  <a:rPr lang="en-US" sz="1400"/>
                  <a:t>(d)</a:t>
                </a:r>
              </a:p>
              <a:p>
                <a:pPr algn="r"/>
                <a:r>
                  <a:rPr lang="en-US" sz="1400">
                    <a:solidFill>
                      <a:srgbClr val="0000CC"/>
                    </a:solidFill>
                  </a:rPr>
                  <a:t>(f)</a:t>
                </a:r>
              </a:p>
            </p:txBody>
          </p:sp>
          <p:grpSp>
            <p:nvGrpSpPr>
              <p:cNvPr id="152599" name="Group 67"/>
              <p:cNvGrpSpPr>
                <a:grpSpLocks/>
              </p:cNvGrpSpPr>
              <p:nvPr/>
            </p:nvGrpSpPr>
            <p:grpSpPr bwMode="auto">
              <a:xfrm>
                <a:off x="9564914" y="3751941"/>
                <a:ext cx="3309257" cy="326574"/>
                <a:chOff x="9564914" y="3751941"/>
                <a:chExt cx="3309257" cy="326574"/>
              </a:xfrm>
            </p:grpSpPr>
            <p:grpSp>
              <p:nvGrpSpPr>
                <p:cNvPr id="152603" name="Group 56"/>
                <p:cNvGrpSpPr>
                  <a:grpSpLocks/>
                </p:cNvGrpSpPr>
                <p:nvPr/>
              </p:nvGrpSpPr>
              <p:grpSpPr bwMode="auto">
                <a:xfrm>
                  <a:off x="9579427" y="3751941"/>
                  <a:ext cx="3294744" cy="315036"/>
                  <a:chOff x="9724570" y="3635827"/>
                  <a:chExt cx="3294744" cy="315036"/>
                </a:xfrm>
              </p:grpSpPr>
              <p:sp>
                <p:nvSpPr>
                  <p:cNvPr id="90" name="TextBox 89"/>
                  <p:cNvSpPr txBox="1"/>
                  <p:nvPr/>
                </p:nvSpPr>
                <p:spPr>
                  <a:xfrm>
                    <a:off x="9725025" y="3644125"/>
                    <a:ext cx="3294062" cy="311279"/>
                  </a:xfrm>
                  <a:prstGeom prst="rect">
                    <a:avLst/>
                  </a:prstGeom>
                  <a:solidFill>
                    <a:schemeClr val="accent1">
                      <a:lumMod val="20000"/>
                      <a:lumOff val="80000"/>
                    </a:schemeClr>
                  </a:solidFill>
                </p:spPr>
                <p:txBody>
                  <a:bodyPr>
                    <a:spAutoFit/>
                  </a:bodyPr>
                  <a:lstStyle/>
                  <a:p>
                    <a:pPr algn="ctr">
                      <a:defRPr/>
                    </a:pPr>
                    <a:r>
                      <a:rPr lang="en-US" sz="1400" dirty="0"/>
                      <a:t>Cash (A)</a:t>
                    </a:r>
                  </a:p>
                </p:txBody>
              </p:sp>
              <p:sp>
                <p:nvSpPr>
                  <p:cNvPr id="152606" name="TextBox 90"/>
                  <p:cNvSpPr txBox="1">
                    <a:spLocks noChangeArrowheads="1"/>
                  </p:cNvSpPr>
                  <p:nvPr/>
                </p:nvSpPr>
                <p:spPr bwMode="auto">
                  <a:xfrm>
                    <a:off x="9724570" y="3643085"/>
                    <a:ext cx="537029" cy="307777"/>
                  </a:xfrm>
                  <a:prstGeom prst="rect">
                    <a:avLst/>
                  </a:prstGeom>
                  <a:noFill/>
                  <a:ln w="9525">
                    <a:noFill/>
                    <a:miter lim="800000"/>
                    <a:headEnd/>
                    <a:tailEnd/>
                  </a:ln>
                </p:spPr>
                <p:txBody>
                  <a:bodyPr>
                    <a:spAutoFit/>
                  </a:bodyPr>
                  <a:lstStyle/>
                  <a:p>
                    <a:r>
                      <a:rPr lang="en-US" sz="1400"/>
                      <a:t>dr +</a:t>
                    </a:r>
                  </a:p>
                </p:txBody>
              </p:sp>
              <p:sp>
                <p:nvSpPr>
                  <p:cNvPr id="152607" name="TextBox 91"/>
                  <p:cNvSpPr txBox="1">
                    <a:spLocks noChangeArrowheads="1"/>
                  </p:cNvSpPr>
                  <p:nvPr/>
                </p:nvSpPr>
                <p:spPr bwMode="auto">
                  <a:xfrm>
                    <a:off x="12475028" y="3635827"/>
                    <a:ext cx="537029" cy="307777"/>
                  </a:xfrm>
                  <a:prstGeom prst="rect">
                    <a:avLst/>
                  </a:prstGeom>
                  <a:noFill/>
                  <a:ln w="9525">
                    <a:noFill/>
                    <a:miter lim="800000"/>
                    <a:headEnd/>
                    <a:tailEnd/>
                  </a:ln>
                </p:spPr>
                <p:txBody>
                  <a:bodyPr>
                    <a:spAutoFit/>
                  </a:bodyPr>
                  <a:lstStyle/>
                  <a:p>
                    <a:pPr algn="r"/>
                    <a:r>
                      <a:rPr lang="en-US" sz="1400"/>
                      <a:t>cr -</a:t>
                    </a:r>
                  </a:p>
                </p:txBody>
              </p:sp>
            </p:grpSp>
            <p:cxnSp>
              <p:nvCxnSpPr>
                <p:cNvPr id="89" name="Straight Connector 88"/>
                <p:cNvCxnSpPr/>
                <p:nvPr/>
              </p:nvCxnSpPr>
              <p:spPr>
                <a:xfrm flipV="1">
                  <a:off x="9565594" y="4082636"/>
                  <a:ext cx="330835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85" name="Straight Connector 84"/>
              <p:cNvCxnSpPr/>
              <p:nvPr/>
            </p:nvCxnSpPr>
            <p:spPr>
              <a:xfrm flipH="1">
                <a:off x="11219769" y="4081048"/>
                <a:ext cx="7938" cy="95607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52601" name="TextBox 85"/>
              <p:cNvSpPr txBox="1">
                <a:spLocks noChangeArrowheads="1"/>
              </p:cNvSpPr>
              <p:nvPr/>
            </p:nvSpPr>
            <p:spPr bwMode="auto">
              <a:xfrm>
                <a:off x="10363200" y="4093028"/>
                <a:ext cx="827314" cy="738664"/>
              </a:xfrm>
              <a:prstGeom prst="rect">
                <a:avLst/>
              </a:prstGeom>
              <a:noFill/>
              <a:ln w="9525">
                <a:noFill/>
                <a:miter lim="800000"/>
                <a:headEnd/>
                <a:tailEnd/>
              </a:ln>
            </p:spPr>
            <p:txBody>
              <a:bodyPr>
                <a:spAutoFit/>
              </a:bodyPr>
              <a:lstStyle/>
              <a:p>
                <a:pPr algn="r"/>
                <a:r>
                  <a:rPr lang="en-US" sz="1400"/>
                  <a:t>0</a:t>
                </a:r>
              </a:p>
              <a:p>
                <a:pPr algn="r"/>
                <a:r>
                  <a:rPr lang="en-US" sz="1400"/>
                  <a:t>50,000</a:t>
                </a:r>
              </a:p>
              <a:p>
                <a:pPr algn="r"/>
                <a:r>
                  <a:rPr lang="en-US" sz="1400"/>
                  <a:t>20,000</a:t>
                </a:r>
              </a:p>
            </p:txBody>
          </p:sp>
          <p:sp>
            <p:nvSpPr>
              <p:cNvPr id="152602" name="TextBox 86"/>
              <p:cNvSpPr txBox="1">
                <a:spLocks noChangeArrowheads="1"/>
              </p:cNvSpPr>
              <p:nvPr/>
            </p:nvSpPr>
            <p:spPr bwMode="auto">
              <a:xfrm>
                <a:off x="11241315" y="4100286"/>
                <a:ext cx="827314" cy="954107"/>
              </a:xfrm>
              <a:prstGeom prst="rect">
                <a:avLst/>
              </a:prstGeom>
              <a:noFill/>
              <a:ln w="9525">
                <a:noFill/>
                <a:miter lim="800000"/>
                <a:headEnd/>
                <a:tailEnd/>
              </a:ln>
            </p:spPr>
            <p:txBody>
              <a:bodyPr>
                <a:spAutoFit/>
              </a:bodyPr>
              <a:lstStyle/>
              <a:p>
                <a:pPr algn="r"/>
                <a:endParaRPr lang="en-US" sz="1400"/>
              </a:p>
              <a:p>
                <a:pPr algn="r"/>
                <a:r>
                  <a:rPr lang="en-US" sz="1400"/>
                  <a:t>42,000</a:t>
                </a:r>
              </a:p>
              <a:p>
                <a:pPr algn="r"/>
                <a:r>
                  <a:rPr lang="en-US" sz="1400"/>
                  <a:t>16,000</a:t>
                </a:r>
              </a:p>
              <a:p>
                <a:pPr algn="r"/>
                <a:r>
                  <a:rPr lang="en-US" sz="1400">
                    <a:solidFill>
                      <a:srgbClr val="0000CC"/>
                    </a:solidFill>
                  </a:rPr>
                  <a:t>2,000</a:t>
                </a:r>
              </a:p>
            </p:txBody>
          </p:sp>
        </p:grpSp>
        <p:grpSp>
          <p:nvGrpSpPr>
            <p:cNvPr id="152585" name="Group 75"/>
            <p:cNvGrpSpPr>
              <a:grpSpLocks/>
            </p:cNvGrpSpPr>
            <p:nvPr/>
          </p:nvGrpSpPr>
          <p:grpSpPr bwMode="auto">
            <a:xfrm>
              <a:off x="4818743" y="5631540"/>
              <a:ext cx="3309257" cy="864307"/>
              <a:chOff x="9564914" y="3751941"/>
              <a:chExt cx="3309257" cy="864307"/>
            </a:xfrm>
          </p:grpSpPr>
          <p:sp>
            <p:nvSpPr>
              <p:cNvPr id="152586" name="TextBox 70"/>
              <p:cNvSpPr txBox="1">
                <a:spLocks noChangeArrowheads="1"/>
              </p:cNvSpPr>
              <p:nvPr/>
            </p:nvSpPr>
            <p:spPr bwMode="auto">
              <a:xfrm>
                <a:off x="9564914" y="4064001"/>
                <a:ext cx="1625600" cy="523220"/>
              </a:xfrm>
              <a:prstGeom prst="rect">
                <a:avLst/>
              </a:prstGeom>
              <a:noFill/>
              <a:ln w="9525">
                <a:noFill/>
                <a:miter lim="800000"/>
                <a:headEnd/>
                <a:tailEnd/>
              </a:ln>
            </p:spPr>
            <p:txBody>
              <a:bodyPr>
                <a:spAutoFit/>
              </a:bodyPr>
              <a:lstStyle/>
              <a:p>
                <a:endParaRPr lang="en-US" sz="1400"/>
              </a:p>
              <a:p>
                <a:r>
                  <a:rPr lang="en-US" sz="1400">
                    <a:solidFill>
                      <a:srgbClr val="0000CC"/>
                    </a:solidFill>
                  </a:rPr>
                  <a:t>(f)</a:t>
                </a:r>
              </a:p>
            </p:txBody>
          </p:sp>
          <p:sp>
            <p:nvSpPr>
              <p:cNvPr id="152587" name="TextBox 71"/>
              <p:cNvSpPr txBox="1">
                <a:spLocks noChangeArrowheads="1"/>
              </p:cNvSpPr>
              <p:nvPr/>
            </p:nvSpPr>
            <p:spPr bwMode="auto">
              <a:xfrm>
                <a:off x="11212286" y="4085772"/>
                <a:ext cx="1647371" cy="523220"/>
              </a:xfrm>
              <a:prstGeom prst="rect">
                <a:avLst/>
              </a:prstGeom>
              <a:noFill/>
              <a:ln w="9525">
                <a:noFill/>
                <a:miter lim="800000"/>
                <a:headEnd/>
                <a:tailEnd/>
              </a:ln>
            </p:spPr>
            <p:txBody>
              <a:bodyPr>
                <a:spAutoFit/>
              </a:bodyPr>
              <a:lstStyle/>
              <a:p>
                <a:pPr algn="r"/>
                <a:r>
                  <a:rPr lang="en-US" sz="1400"/>
                  <a:t>Beg. Bal.</a:t>
                </a:r>
              </a:p>
              <a:p>
                <a:pPr algn="r"/>
                <a:r>
                  <a:rPr lang="en-US" sz="1400"/>
                  <a:t>(d)</a:t>
                </a:r>
              </a:p>
            </p:txBody>
          </p:sp>
          <p:grpSp>
            <p:nvGrpSpPr>
              <p:cNvPr id="152588" name="Group 67"/>
              <p:cNvGrpSpPr>
                <a:grpSpLocks/>
              </p:cNvGrpSpPr>
              <p:nvPr/>
            </p:nvGrpSpPr>
            <p:grpSpPr bwMode="auto">
              <a:xfrm>
                <a:off x="9564914" y="3751941"/>
                <a:ext cx="3309257" cy="326574"/>
                <a:chOff x="9564914" y="3751941"/>
                <a:chExt cx="3309257" cy="326574"/>
              </a:xfrm>
            </p:grpSpPr>
            <p:grpSp>
              <p:nvGrpSpPr>
                <p:cNvPr id="152592" name="Group 56"/>
                <p:cNvGrpSpPr>
                  <a:grpSpLocks/>
                </p:cNvGrpSpPr>
                <p:nvPr/>
              </p:nvGrpSpPr>
              <p:grpSpPr bwMode="auto">
                <a:xfrm>
                  <a:off x="9579427" y="3751941"/>
                  <a:ext cx="3294744" cy="315036"/>
                  <a:chOff x="9724570" y="3635827"/>
                  <a:chExt cx="3294744" cy="315036"/>
                </a:xfrm>
              </p:grpSpPr>
              <p:sp>
                <p:nvSpPr>
                  <p:cNvPr id="79" name="TextBox 78"/>
                  <p:cNvSpPr txBox="1"/>
                  <p:nvPr/>
                </p:nvSpPr>
                <p:spPr>
                  <a:xfrm>
                    <a:off x="9720490" y="3643221"/>
                    <a:ext cx="3298825" cy="308103"/>
                  </a:xfrm>
                  <a:prstGeom prst="rect">
                    <a:avLst/>
                  </a:prstGeom>
                  <a:solidFill>
                    <a:schemeClr val="accent1">
                      <a:lumMod val="20000"/>
                      <a:lumOff val="80000"/>
                    </a:schemeClr>
                  </a:solidFill>
                </p:spPr>
                <p:txBody>
                  <a:bodyPr>
                    <a:spAutoFit/>
                  </a:bodyPr>
                  <a:lstStyle/>
                  <a:p>
                    <a:pPr algn="ctr">
                      <a:defRPr/>
                    </a:pPr>
                    <a:r>
                      <a:rPr lang="en-US" sz="1400" dirty="0"/>
                      <a:t>Accounts Payable (L)</a:t>
                    </a:r>
                  </a:p>
                </p:txBody>
              </p:sp>
              <p:sp>
                <p:nvSpPr>
                  <p:cNvPr id="152595" name="TextBox 79"/>
                  <p:cNvSpPr txBox="1">
                    <a:spLocks noChangeArrowheads="1"/>
                  </p:cNvSpPr>
                  <p:nvPr/>
                </p:nvSpPr>
                <p:spPr bwMode="auto">
                  <a:xfrm>
                    <a:off x="9724570" y="3643085"/>
                    <a:ext cx="537029" cy="307777"/>
                  </a:xfrm>
                  <a:prstGeom prst="rect">
                    <a:avLst/>
                  </a:prstGeom>
                  <a:noFill/>
                  <a:ln w="9525">
                    <a:noFill/>
                    <a:miter lim="800000"/>
                    <a:headEnd/>
                    <a:tailEnd/>
                  </a:ln>
                </p:spPr>
                <p:txBody>
                  <a:bodyPr>
                    <a:spAutoFit/>
                  </a:bodyPr>
                  <a:lstStyle/>
                  <a:p>
                    <a:r>
                      <a:rPr lang="en-US" sz="1400"/>
                      <a:t>dr -</a:t>
                    </a:r>
                  </a:p>
                </p:txBody>
              </p:sp>
              <p:sp>
                <p:nvSpPr>
                  <p:cNvPr id="152596" name="TextBox 80"/>
                  <p:cNvSpPr txBox="1">
                    <a:spLocks noChangeArrowheads="1"/>
                  </p:cNvSpPr>
                  <p:nvPr/>
                </p:nvSpPr>
                <p:spPr bwMode="auto">
                  <a:xfrm>
                    <a:off x="12475028" y="3635827"/>
                    <a:ext cx="537029" cy="307777"/>
                  </a:xfrm>
                  <a:prstGeom prst="rect">
                    <a:avLst/>
                  </a:prstGeom>
                  <a:noFill/>
                  <a:ln w="9525">
                    <a:noFill/>
                    <a:miter lim="800000"/>
                    <a:headEnd/>
                    <a:tailEnd/>
                  </a:ln>
                </p:spPr>
                <p:txBody>
                  <a:bodyPr>
                    <a:spAutoFit/>
                  </a:bodyPr>
                  <a:lstStyle/>
                  <a:p>
                    <a:pPr algn="r"/>
                    <a:r>
                      <a:rPr lang="en-US" sz="1400"/>
                      <a:t>cr +</a:t>
                    </a:r>
                  </a:p>
                </p:txBody>
              </p:sp>
            </p:grpSp>
            <p:cxnSp>
              <p:nvCxnSpPr>
                <p:cNvPr id="78" name="Straight Connector 77"/>
                <p:cNvCxnSpPr/>
                <p:nvPr/>
              </p:nvCxnSpPr>
              <p:spPr>
                <a:xfrm flipV="1">
                  <a:off x="9564234" y="4078555"/>
                  <a:ext cx="3309938"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74" name="Straight Connector 73"/>
              <p:cNvCxnSpPr/>
              <p:nvPr/>
            </p:nvCxnSpPr>
            <p:spPr>
              <a:xfrm flipH="1">
                <a:off x="11204122" y="4067438"/>
                <a:ext cx="7937" cy="50503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52590" name="TextBox 74"/>
              <p:cNvSpPr txBox="1">
                <a:spLocks noChangeArrowheads="1"/>
              </p:cNvSpPr>
              <p:nvPr/>
            </p:nvSpPr>
            <p:spPr bwMode="auto">
              <a:xfrm>
                <a:off x="10348687" y="4093028"/>
                <a:ext cx="827314" cy="523220"/>
              </a:xfrm>
              <a:prstGeom prst="rect">
                <a:avLst/>
              </a:prstGeom>
              <a:noFill/>
              <a:ln w="9525">
                <a:noFill/>
                <a:miter lim="800000"/>
                <a:headEnd/>
                <a:tailEnd/>
              </a:ln>
            </p:spPr>
            <p:txBody>
              <a:bodyPr>
                <a:spAutoFit/>
              </a:bodyPr>
              <a:lstStyle/>
              <a:p>
                <a:pPr algn="r"/>
                <a:endParaRPr lang="en-US" sz="1400"/>
              </a:p>
              <a:p>
                <a:pPr algn="r"/>
                <a:r>
                  <a:rPr lang="en-US" sz="1400">
                    <a:solidFill>
                      <a:srgbClr val="0000CC"/>
                    </a:solidFill>
                  </a:rPr>
                  <a:t>2,000</a:t>
                </a:r>
              </a:p>
            </p:txBody>
          </p:sp>
          <p:sp>
            <p:nvSpPr>
              <p:cNvPr id="152591" name="TextBox 75"/>
              <p:cNvSpPr txBox="1">
                <a:spLocks noChangeArrowheads="1"/>
              </p:cNvSpPr>
              <p:nvPr/>
            </p:nvSpPr>
            <p:spPr bwMode="auto">
              <a:xfrm>
                <a:off x="11212286" y="4085771"/>
                <a:ext cx="827314" cy="523220"/>
              </a:xfrm>
              <a:prstGeom prst="rect">
                <a:avLst/>
              </a:prstGeom>
              <a:noFill/>
              <a:ln w="9525">
                <a:noFill/>
                <a:miter lim="800000"/>
                <a:headEnd/>
                <a:tailEnd/>
              </a:ln>
            </p:spPr>
            <p:txBody>
              <a:bodyPr>
                <a:spAutoFit/>
              </a:bodyPr>
              <a:lstStyle/>
              <a:p>
                <a:pPr algn="r"/>
                <a:r>
                  <a:rPr lang="en-US" sz="1400"/>
                  <a:t>0</a:t>
                </a:r>
              </a:p>
              <a:p>
                <a:pPr algn="r"/>
                <a:r>
                  <a:rPr lang="en-US" sz="1400"/>
                  <a:t>2,000</a:t>
                </a:r>
              </a:p>
            </p:txBody>
          </p:sp>
        </p:grpSp>
      </p:gr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left)">
                                      <p:cBhvr>
                                        <p:cTn id="7" dur="5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2"/>
                                        </p:tgtEl>
                                        <p:attrNameLst>
                                          <p:attrName>style.visibility</p:attrName>
                                        </p:attrNameLst>
                                      </p:cBhvr>
                                      <p:to>
                                        <p:strVal val="visible"/>
                                      </p:to>
                                    </p:set>
                                    <p:animEffect transition="in" filter="wipe(left)">
                                      <p:cBhvr>
                                        <p:cTn id="12" dur="500"/>
                                        <p:tgtEl>
                                          <p:spTgt spid="5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7"/>
                                        </p:tgtEl>
                                        <p:attrNameLst>
                                          <p:attrName>style.visibility</p:attrName>
                                        </p:attrNameLst>
                                      </p:cBhvr>
                                      <p:to>
                                        <p:strVal val="visible"/>
                                      </p:to>
                                    </p:set>
                                    <p:animEffect transition="in" filter="wipe(left)">
                                      <p:cBhvr>
                                        <p:cTn id="17" dur="5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p:txBody>
          <a:bodyPr/>
          <a:lstStyle/>
          <a:p>
            <a:r>
              <a:rPr lang="en-US" smtClean="0">
                <a:cs typeface="Arial" charset="0"/>
              </a:rPr>
              <a:t>Building a Balance Sheet</a:t>
            </a:r>
          </a:p>
        </p:txBody>
      </p:sp>
      <p:sp>
        <p:nvSpPr>
          <p:cNvPr id="8" name="Rounded Rectangle 7"/>
          <p:cNvSpPr/>
          <p:nvPr/>
        </p:nvSpPr>
        <p:spPr bwMode="auto">
          <a:xfrm>
            <a:off x="495300" y="1466850"/>
            <a:ext cx="3182938" cy="14668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dirty="0">
                <a:cs typeface="Arial" pitchFamily="34" charset="0"/>
              </a:rPr>
              <a:t>Assets</a:t>
            </a:r>
          </a:p>
        </p:txBody>
      </p:sp>
      <p:sp>
        <p:nvSpPr>
          <p:cNvPr id="9" name="Rounded Rectangle 8"/>
          <p:cNvSpPr/>
          <p:nvPr/>
        </p:nvSpPr>
        <p:spPr bwMode="auto">
          <a:xfrm>
            <a:off x="3905250" y="3200400"/>
            <a:ext cx="4838700" cy="146685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dirty="0">
                <a:solidFill>
                  <a:schemeClr val="tx1"/>
                </a:solidFill>
                <a:cs typeface="Arial" pitchFamily="34" charset="0"/>
              </a:rPr>
              <a:t>amounts presently owed by a business to creditors.</a:t>
            </a:r>
          </a:p>
        </p:txBody>
      </p:sp>
      <p:sp>
        <p:nvSpPr>
          <p:cNvPr id="10" name="Rounded Rectangle 9"/>
          <p:cNvSpPr/>
          <p:nvPr/>
        </p:nvSpPr>
        <p:spPr bwMode="auto">
          <a:xfrm>
            <a:off x="3905250" y="4972050"/>
            <a:ext cx="4838700" cy="146685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dirty="0">
                <a:solidFill>
                  <a:schemeClr val="tx1"/>
                </a:solidFill>
                <a:cs typeface="Arial" pitchFamily="34" charset="0"/>
              </a:rPr>
              <a:t>the amount invested and reinvested in a company by its shareholders.</a:t>
            </a:r>
          </a:p>
        </p:txBody>
      </p:sp>
      <p:sp>
        <p:nvSpPr>
          <p:cNvPr id="7" name="Rounded Rectangle 6"/>
          <p:cNvSpPr/>
          <p:nvPr/>
        </p:nvSpPr>
        <p:spPr bwMode="auto">
          <a:xfrm>
            <a:off x="3848100" y="1466850"/>
            <a:ext cx="4838700" cy="146685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dirty="0">
                <a:solidFill>
                  <a:schemeClr val="tx1"/>
                </a:solidFill>
                <a:cs typeface="Arial" pitchFamily="34" charset="0"/>
              </a:rPr>
              <a:t>resources presently owned by a business that generate future economic benefit.</a:t>
            </a:r>
          </a:p>
        </p:txBody>
      </p:sp>
      <p:sp>
        <p:nvSpPr>
          <p:cNvPr id="11" name="Rounded Rectangle 10"/>
          <p:cNvSpPr/>
          <p:nvPr/>
        </p:nvSpPr>
        <p:spPr bwMode="auto">
          <a:xfrm>
            <a:off x="552450" y="4972050"/>
            <a:ext cx="3181350" cy="14668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dirty="0">
                <a:cs typeface="Arial" pitchFamily="34" charset="0"/>
              </a:rPr>
              <a:t>Stockholders’ Equity</a:t>
            </a:r>
          </a:p>
        </p:txBody>
      </p:sp>
      <p:sp>
        <p:nvSpPr>
          <p:cNvPr id="12" name="Rounded Rectangle 11"/>
          <p:cNvSpPr/>
          <p:nvPr/>
        </p:nvSpPr>
        <p:spPr bwMode="auto">
          <a:xfrm>
            <a:off x="552450" y="3200400"/>
            <a:ext cx="3182938" cy="14668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dirty="0">
                <a:cs typeface="Arial" pitchFamily="34" charset="0"/>
              </a:rPr>
              <a:t>Liabilities</a:t>
            </a:r>
          </a:p>
        </p:txBody>
      </p:sp>
      <p:sp>
        <p:nvSpPr>
          <p:cNvPr id="28680" name="TextBox 12"/>
          <p:cNvSpPr txBox="1">
            <a:spLocks noChangeArrowheads="1"/>
          </p:cNvSpPr>
          <p:nvPr/>
        </p:nvSpPr>
        <p:spPr bwMode="auto">
          <a:xfrm>
            <a:off x="1514475" y="2757488"/>
            <a:ext cx="1219200" cy="647700"/>
          </a:xfrm>
          <a:prstGeom prst="rect">
            <a:avLst/>
          </a:prstGeom>
          <a:noFill/>
          <a:ln w="9525">
            <a:noFill/>
            <a:miter lim="800000"/>
            <a:headEnd/>
            <a:tailEnd/>
          </a:ln>
        </p:spPr>
        <p:txBody>
          <a:bodyPr>
            <a:spAutoFit/>
          </a:bodyPr>
          <a:lstStyle/>
          <a:p>
            <a:pPr algn="ctr"/>
            <a:r>
              <a:rPr lang="en-CA" sz="3600" b="1"/>
              <a:t>=</a:t>
            </a:r>
          </a:p>
        </p:txBody>
      </p:sp>
      <p:sp>
        <p:nvSpPr>
          <p:cNvPr id="28681" name="TextBox 13"/>
          <p:cNvSpPr txBox="1">
            <a:spLocks noChangeArrowheads="1"/>
          </p:cNvSpPr>
          <p:nvPr/>
        </p:nvSpPr>
        <p:spPr bwMode="auto">
          <a:xfrm>
            <a:off x="1533525" y="4481513"/>
            <a:ext cx="1219200" cy="647700"/>
          </a:xfrm>
          <a:prstGeom prst="rect">
            <a:avLst/>
          </a:prstGeom>
          <a:noFill/>
          <a:ln w="9525">
            <a:noFill/>
            <a:miter lim="800000"/>
            <a:headEnd/>
            <a:tailEnd/>
          </a:ln>
        </p:spPr>
        <p:txBody>
          <a:bodyPr>
            <a:spAutoFit/>
          </a:bodyPr>
          <a:lstStyle/>
          <a:p>
            <a:pPr algn="ctr"/>
            <a:r>
              <a:rPr lang="en-CA" sz="3600" b="1"/>
              <a:t>+</a:t>
            </a:r>
          </a:p>
        </p:txBody>
      </p:sp>
    </p:spTree>
  </p:cSld>
  <p:clrMapOvr>
    <a:masterClrMapping/>
  </p:clrMapOvr>
  <p:transition>
    <p:blinds/>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Title 1"/>
          <p:cNvSpPr>
            <a:spLocks noGrp="1"/>
          </p:cNvSpPr>
          <p:nvPr>
            <p:ph type="title"/>
          </p:nvPr>
        </p:nvSpPr>
        <p:spPr/>
        <p:txBody>
          <a:bodyPr/>
          <a:lstStyle/>
          <a:p>
            <a:r>
              <a:rPr lang="en-US" sz="4000" smtClean="0"/>
              <a:t>Pizza Aroma’s Accounting Records</a:t>
            </a:r>
          </a:p>
        </p:txBody>
      </p:sp>
      <p:sp>
        <p:nvSpPr>
          <p:cNvPr id="154626" name="Text Box 3"/>
          <p:cNvSpPr txBox="1">
            <a:spLocks noChangeArrowheads="1"/>
          </p:cNvSpPr>
          <p:nvPr/>
        </p:nvSpPr>
        <p:spPr bwMode="auto">
          <a:xfrm>
            <a:off x="2286000" y="1004888"/>
            <a:ext cx="4495800" cy="461962"/>
          </a:xfrm>
          <a:prstGeom prst="rect">
            <a:avLst/>
          </a:prstGeom>
          <a:solidFill>
            <a:srgbClr val="C00000"/>
          </a:solidFill>
          <a:ln w="9525">
            <a:solidFill>
              <a:schemeClr val="tx1"/>
            </a:solidFill>
            <a:miter lim="800000"/>
            <a:headEnd/>
            <a:tailEnd/>
          </a:ln>
        </p:spPr>
        <p:txBody>
          <a:bodyPr>
            <a:spAutoFit/>
          </a:bodyPr>
          <a:lstStyle/>
          <a:p>
            <a:pPr algn="ctr">
              <a:spcBef>
                <a:spcPct val="50000"/>
              </a:spcBef>
            </a:pPr>
            <a:r>
              <a:rPr lang="en-US" sz="2400" b="1">
                <a:solidFill>
                  <a:schemeClr val="bg1"/>
                </a:solidFill>
              </a:rPr>
              <a:t>(g) Receive Cookware.</a:t>
            </a:r>
          </a:p>
        </p:txBody>
      </p:sp>
      <p:sp>
        <p:nvSpPr>
          <p:cNvPr id="154627" name="TextBox 10"/>
          <p:cNvSpPr txBox="1">
            <a:spLocks noChangeArrowheads="1"/>
          </p:cNvSpPr>
          <p:nvPr/>
        </p:nvSpPr>
        <p:spPr bwMode="auto">
          <a:xfrm>
            <a:off x="1160463" y="1554163"/>
            <a:ext cx="6807200" cy="646112"/>
          </a:xfrm>
          <a:prstGeom prst="rect">
            <a:avLst/>
          </a:prstGeom>
          <a:noFill/>
          <a:ln w="9525">
            <a:noFill/>
            <a:miter lim="800000"/>
            <a:headEnd/>
            <a:tailEnd/>
          </a:ln>
        </p:spPr>
        <p:txBody>
          <a:bodyPr>
            <a:spAutoFit/>
          </a:bodyPr>
          <a:lstStyle/>
          <a:p>
            <a:pPr algn="ctr"/>
            <a:r>
              <a:rPr lang="en-US"/>
              <a:t>Pizza Aroma receives $630 of the cookware previously ordered and promises to pay for it next month.</a:t>
            </a:r>
          </a:p>
        </p:txBody>
      </p:sp>
      <p:grpSp>
        <p:nvGrpSpPr>
          <p:cNvPr id="30" name="Group 29"/>
          <p:cNvGrpSpPr>
            <a:grpSpLocks/>
          </p:cNvGrpSpPr>
          <p:nvPr/>
        </p:nvGrpSpPr>
        <p:grpSpPr bwMode="auto">
          <a:xfrm>
            <a:off x="638175" y="2117725"/>
            <a:ext cx="7766050" cy="1322388"/>
            <a:chOff x="623888" y="2611438"/>
            <a:chExt cx="7766050" cy="1322387"/>
          </a:xfrm>
        </p:grpSpPr>
        <p:grpSp>
          <p:nvGrpSpPr>
            <p:cNvPr id="154682" name="Group 21"/>
            <p:cNvGrpSpPr>
              <a:grpSpLocks/>
            </p:cNvGrpSpPr>
            <p:nvPr/>
          </p:nvGrpSpPr>
          <p:grpSpPr bwMode="auto">
            <a:xfrm>
              <a:off x="623888" y="2611438"/>
              <a:ext cx="7766050" cy="1322387"/>
              <a:chOff x="624114" y="2771779"/>
              <a:chExt cx="7547429" cy="1321250"/>
            </a:xfrm>
          </p:grpSpPr>
          <p:sp>
            <p:nvSpPr>
              <p:cNvPr id="46" name="Rounded Rectangle 45"/>
              <p:cNvSpPr/>
              <p:nvPr/>
            </p:nvSpPr>
            <p:spPr>
              <a:xfrm>
                <a:off x="624114" y="2844741"/>
                <a:ext cx="7547429" cy="1248288"/>
              </a:xfrm>
              <a:prstGeom prst="round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nvGrpSpPr>
              <p:cNvPr id="154698" name="Group 26"/>
              <p:cNvGrpSpPr>
                <a:grpSpLocks/>
              </p:cNvGrpSpPr>
              <p:nvPr/>
            </p:nvGrpSpPr>
            <p:grpSpPr bwMode="auto">
              <a:xfrm>
                <a:off x="649518" y="2771779"/>
                <a:ext cx="1905000" cy="381000"/>
                <a:chOff x="533400" y="3235975"/>
                <a:chExt cx="1905000" cy="381000"/>
              </a:xfrm>
            </p:grpSpPr>
            <p:grpSp>
              <p:nvGrpSpPr>
                <p:cNvPr id="154699" name="Group 16"/>
                <p:cNvGrpSpPr>
                  <a:grpSpLocks/>
                </p:cNvGrpSpPr>
                <p:nvPr/>
              </p:nvGrpSpPr>
              <p:grpSpPr bwMode="auto">
                <a:xfrm>
                  <a:off x="533400" y="3235975"/>
                  <a:ext cx="428172" cy="381000"/>
                  <a:chOff x="838200" y="3733800"/>
                  <a:chExt cx="428172" cy="381000"/>
                </a:xfrm>
              </p:grpSpPr>
              <p:sp>
                <p:nvSpPr>
                  <p:cNvPr id="50" name="Oval 49"/>
                  <p:cNvSpPr/>
                  <p:nvPr/>
                </p:nvSpPr>
                <p:spPr>
                  <a:xfrm>
                    <a:off x="838200" y="3733800"/>
                    <a:ext cx="381000" cy="381000"/>
                  </a:xfrm>
                  <a:prstGeom prst="ellipse">
                    <a:avLst/>
                  </a:prstGeom>
                  <a:solidFill>
                    <a:schemeClr val="accent6"/>
                  </a:solidFill>
                  <a:ln w="12700">
                    <a:solidFill>
                      <a:schemeClr val="tx1">
                        <a:lumMod val="50000"/>
                        <a:lumOff val="50000"/>
                      </a:schemeClr>
                    </a:solid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1" name="TextBox 50"/>
                  <p:cNvSpPr txBox="1"/>
                  <p:nvPr/>
                </p:nvSpPr>
                <p:spPr>
                  <a:xfrm>
                    <a:off x="885372" y="3733800"/>
                    <a:ext cx="381000" cy="369332"/>
                  </a:xfrm>
                  <a:prstGeom prst="rect">
                    <a:avLst/>
                  </a:prstGeom>
                  <a:noFill/>
                  <a:scene3d>
                    <a:camera prst="orthographicFront"/>
                    <a:lightRig rig="threePt" dir="t"/>
                  </a:scene3d>
                  <a:sp3d>
                    <a:bevelT prst="relaxedInset"/>
                  </a:sp3d>
                </p:spPr>
                <p:txBody>
                  <a:bodyPr>
                    <a:spAutoFit/>
                  </a:bodyPr>
                  <a:lstStyle/>
                  <a:p>
                    <a:pPr>
                      <a:defRPr/>
                    </a:pPr>
                    <a:r>
                      <a:rPr lang="en-US" dirty="0">
                        <a:latin typeface="Arial" pitchFamily="34" charset="0"/>
                      </a:rPr>
                      <a:t>1</a:t>
                    </a:r>
                  </a:p>
                </p:txBody>
              </p:sp>
            </p:grpSp>
            <p:sp>
              <p:nvSpPr>
                <p:cNvPr id="49" name="TextBox 48"/>
                <p:cNvSpPr txBox="1"/>
                <p:nvPr/>
              </p:nvSpPr>
              <p:spPr>
                <a:xfrm>
                  <a:off x="913755" y="3242320"/>
                  <a:ext cx="1524297" cy="367983"/>
                </a:xfrm>
                <a:prstGeom prst="rect">
                  <a:avLst/>
                </a:prstGeom>
                <a:noFill/>
              </p:spPr>
              <p:txBody>
                <a:bodyPr>
                  <a:spAutoFit/>
                </a:bodyPr>
                <a:lstStyle/>
                <a:p>
                  <a:pPr>
                    <a:defRPr/>
                  </a:pPr>
                  <a:r>
                    <a:rPr lang="en-US" b="1" dirty="0">
                      <a:solidFill>
                        <a:schemeClr val="accent6"/>
                      </a:solidFill>
                      <a:latin typeface="Arial" pitchFamily="34" charset="0"/>
                    </a:rPr>
                    <a:t>Analyze</a:t>
                  </a:r>
                </a:p>
              </p:txBody>
            </p:sp>
          </p:grpSp>
        </p:grpSp>
        <p:grpSp>
          <p:nvGrpSpPr>
            <p:cNvPr id="154683" name="Group 29"/>
            <p:cNvGrpSpPr>
              <a:grpSpLocks/>
            </p:cNvGrpSpPr>
            <p:nvPr/>
          </p:nvGrpSpPr>
          <p:grpSpPr bwMode="auto">
            <a:xfrm>
              <a:off x="1132114" y="2972512"/>
              <a:ext cx="6908803" cy="834496"/>
              <a:chOff x="-6385277" y="-369332"/>
              <a:chExt cx="6908803" cy="834496"/>
            </a:xfrm>
          </p:grpSpPr>
          <p:grpSp>
            <p:nvGrpSpPr>
              <p:cNvPr id="154684" name="Group 16"/>
              <p:cNvGrpSpPr>
                <a:grpSpLocks/>
              </p:cNvGrpSpPr>
              <p:nvPr/>
            </p:nvGrpSpPr>
            <p:grpSpPr bwMode="auto">
              <a:xfrm>
                <a:off x="-6385277" y="-369332"/>
                <a:ext cx="6908801" cy="310695"/>
                <a:chOff x="-6385277" y="-369332"/>
                <a:chExt cx="6908801" cy="310695"/>
              </a:xfrm>
            </p:grpSpPr>
            <p:grpSp>
              <p:nvGrpSpPr>
                <p:cNvPr id="154690" name="Group 14"/>
                <p:cNvGrpSpPr>
                  <a:grpSpLocks/>
                </p:cNvGrpSpPr>
                <p:nvPr/>
              </p:nvGrpSpPr>
              <p:grpSpPr bwMode="auto">
                <a:xfrm>
                  <a:off x="-6385277" y="-369332"/>
                  <a:ext cx="6908801" cy="310695"/>
                  <a:chOff x="-6385277" y="-369332"/>
                  <a:chExt cx="6908801" cy="310695"/>
                </a:xfrm>
              </p:grpSpPr>
              <p:grpSp>
                <p:nvGrpSpPr>
                  <p:cNvPr id="154692" name="Group 13"/>
                  <p:cNvGrpSpPr>
                    <a:grpSpLocks/>
                  </p:cNvGrpSpPr>
                  <p:nvPr/>
                </p:nvGrpSpPr>
                <p:grpSpPr bwMode="auto">
                  <a:xfrm>
                    <a:off x="-6385277" y="-369332"/>
                    <a:ext cx="6908801" cy="310695"/>
                    <a:chOff x="-5966177" y="3333750"/>
                    <a:chExt cx="6908801" cy="310695"/>
                  </a:xfrm>
                </p:grpSpPr>
                <p:sp>
                  <p:nvSpPr>
                    <p:cNvPr id="154694" name="TextBox 42"/>
                    <p:cNvSpPr txBox="1">
                      <a:spLocks noChangeArrowheads="1"/>
                    </p:cNvSpPr>
                    <p:nvPr/>
                  </p:nvSpPr>
                  <p:spPr bwMode="auto">
                    <a:xfrm>
                      <a:off x="-5966177" y="3336668"/>
                      <a:ext cx="6908801" cy="307777"/>
                    </a:xfrm>
                    <a:prstGeom prst="rect">
                      <a:avLst/>
                    </a:prstGeom>
                    <a:solidFill>
                      <a:schemeClr val="bg1"/>
                    </a:solidFill>
                    <a:ln w="19050">
                      <a:solidFill>
                        <a:schemeClr val="tx1"/>
                      </a:solidFill>
                      <a:miter lim="800000"/>
                      <a:headEnd/>
                      <a:tailEnd/>
                    </a:ln>
                  </p:spPr>
                  <p:txBody>
                    <a:bodyPr>
                      <a:spAutoFit/>
                    </a:bodyPr>
                    <a:lstStyle/>
                    <a:p>
                      <a:pPr algn="ctr"/>
                      <a:r>
                        <a:rPr lang="en-US" sz="1400" b="1"/>
                        <a:t>Liabilities</a:t>
                      </a:r>
                    </a:p>
                  </p:txBody>
                </p:sp>
                <p:sp>
                  <p:nvSpPr>
                    <p:cNvPr id="154695" name="TextBox 43"/>
                    <p:cNvSpPr txBox="1">
                      <a:spLocks noChangeArrowheads="1"/>
                    </p:cNvSpPr>
                    <p:nvPr/>
                  </p:nvSpPr>
                  <p:spPr bwMode="auto">
                    <a:xfrm>
                      <a:off x="-5966176" y="3336668"/>
                      <a:ext cx="2046514" cy="304859"/>
                    </a:xfrm>
                    <a:prstGeom prst="rect">
                      <a:avLst/>
                    </a:prstGeom>
                    <a:solidFill>
                      <a:schemeClr val="bg1"/>
                    </a:solidFill>
                    <a:ln w="19050">
                      <a:solidFill>
                        <a:schemeClr val="tx1"/>
                      </a:solidFill>
                      <a:miter lim="800000"/>
                      <a:headEnd/>
                      <a:tailEnd/>
                    </a:ln>
                  </p:spPr>
                  <p:txBody>
                    <a:bodyPr>
                      <a:spAutoFit/>
                    </a:bodyPr>
                    <a:lstStyle/>
                    <a:p>
                      <a:pPr algn="ctr"/>
                      <a:r>
                        <a:rPr lang="en-US" sz="1400" b="1"/>
                        <a:t>Assets</a:t>
                      </a:r>
                    </a:p>
                  </p:txBody>
                </p:sp>
                <p:sp>
                  <p:nvSpPr>
                    <p:cNvPr id="154696" name="TextBox 8"/>
                    <p:cNvSpPr txBox="1">
                      <a:spLocks noChangeArrowheads="1"/>
                    </p:cNvSpPr>
                    <p:nvPr/>
                  </p:nvSpPr>
                  <p:spPr bwMode="auto">
                    <a:xfrm>
                      <a:off x="-3923394" y="3333750"/>
                      <a:ext cx="342900" cy="307777"/>
                    </a:xfrm>
                    <a:prstGeom prst="rect">
                      <a:avLst/>
                    </a:prstGeom>
                    <a:solidFill>
                      <a:schemeClr val="bg1"/>
                    </a:solidFill>
                    <a:ln w="19050">
                      <a:solidFill>
                        <a:schemeClr val="tx1"/>
                      </a:solidFill>
                      <a:miter lim="800000"/>
                      <a:headEnd/>
                      <a:tailEnd/>
                    </a:ln>
                  </p:spPr>
                  <p:txBody>
                    <a:bodyPr>
                      <a:spAutoFit/>
                    </a:bodyPr>
                    <a:lstStyle/>
                    <a:p>
                      <a:pPr algn="ctr"/>
                      <a:r>
                        <a:rPr lang="en-US" sz="1400" b="1"/>
                        <a:t>=</a:t>
                      </a:r>
                    </a:p>
                  </p:txBody>
                </p:sp>
              </p:grpSp>
              <p:sp>
                <p:nvSpPr>
                  <p:cNvPr id="154693" name="TextBox 41"/>
                  <p:cNvSpPr txBox="1">
                    <a:spLocks noChangeArrowheads="1"/>
                  </p:cNvSpPr>
                  <p:nvPr/>
                </p:nvSpPr>
                <p:spPr bwMode="auto">
                  <a:xfrm>
                    <a:off x="-1682648" y="-366414"/>
                    <a:ext cx="2206171" cy="307777"/>
                  </a:xfrm>
                  <a:prstGeom prst="rect">
                    <a:avLst/>
                  </a:prstGeom>
                  <a:solidFill>
                    <a:schemeClr val="bg1"/>
                  </a:solidFill>
                  <a:ln w="19050">
                    <a:solidFill>
                      <a:schemeClr val="tx1"/>
                    </a:solidFill>
                    <a:miter lim="800000"/>
                    <a:headEnd/>
                    <a:tailEnd/>
                  </a:ln>
                </p:spPr>
                <p:txBody>
                  <a:bodyPr>
                    <a:spAutoFit/>
                  </a:bodyPr>
                  <a:lstStyle/>
                  <a:p>
                    <a:pPr algn="ctr"/>
                    <a:r>
                      <a:rPr lang="en-US" sz="1400" b="1"/>
                      <a:t>Stockholders’ Equity</a:t>
                    </a:r>
                  </a:p>
                </p:txBody>
              </p:sp>
            </p:grpSp>
            <p:sp>
              <p:nvSpPr>
                <p:cNvPr id="154691" name="TextBox 39"/>
                <p:cNvSpPr txBox="1">
                  <a:spLocks noChangeArrowheads="1"/>
                </p:cNvSpPr>
                <p:nvPr/>
              </p:nvSpPr>
              <p:spPr bwMode="auto">
                <a:xfrm>
                  <a:off x="-2000250" y="-369331"/>
                  <a:ext cx="323850" cy="307777"/>
                </a:xfrm>
                <a:prstGeom prst="rect">
                  <a:avLst/>
                </a:prstGeom>
                <a:solidFill>
                  <a:schemeClr val="bg1"/>
                </a:solidFill>
                <a:ln w="19050">
                  <a:solidFill>
                    <a:schemeClr val="tx1"/>
                  </a:solidFill>
                  <a:miter lim="800000"/>
                  <a:headEnd/>
                  <a:tailEnd/>
                </a:ln>
              </p:spPr>
              <p:txBody>
                <a:bodyPr>
                  <a:spAutoFit/>
                </a:bodyPr>
                <a:lstStyle/>
                <a:p>
                  <a:pPr algn="ctr"/>
                  <a:r>
                    <a:rPr lang="en-US" sz="1400" b="1"/>
                    <a:t>+</a:t>
                  </a:r>
                </a:p>
              </p:txBody>
            </p:sp>
          </p:grpSp>
          <p:grpSp>
            <p:nvGrpSpPr>
              <p:cNvPr id="154685" name="Group 22"/>
              <p:cNvGrpSpPr>
                <a:grpSpLocks/>
              </p:cNvGrpSpPr>
              <p:nvPr/>
            </p:nvGrpSpPr>
            <p:grpSpPr bwMode="auto">
              <a:xfrm>
                <a:off x="-6379936" y="-58058"/>
                <a:ext cx="6903462" cy="523222"/>
                <a:chOff x="-6379936" y="-58058"/>
                <a:chExt cx="6903462" cy="523222"/>
              </a:xfrm>
            </p:grpSpPr>
            <p:sp>
              <p:nvSpPr>
                <p:cNvPr id="154686" name="TextBox 34"/>
                <p:cNvSpPr txBox="1">
                  <a:spLocks noChangeArrowheads="1"/>
                </p:cNvSpPr>
                <p:nvPr/>
              </p:nvSpPr>
              <p:spPr bwMode="auto">
                <a:xfrm>
                  <a:off x="-6379935" y="-58057"/>
                  <a:ext cx="6903460" cy="523220"/>
                </a:xfrm>
                <a:prstGeom prst="rect">
                  <a:avLst/>
                </a:prstGeom>
                <a:noFill/>
                <a:ln w="19050">
                  <a:solidFill>
                    <a:schemeClr val="tx1"/>
                  </a:solidFill>
                  <a:miter lim="800000"/>
                  <a:headEnd/>
                  <a:tailEnd/>
                </a:ln>
              </p:spPr>
              <p:txBody>
                <a:bodyPr>
                  <a:spAutoFit/>
                </a:bodyPr>
                <a:lstStyle/>
                <a:p>
                  <a:endParaRPr lang="en-US" sz="1400"/>
                </a:p>
                <a:p>
                  <a:endParaRPr lang="en-US" sz="1400"/>
                </a:p>
              </p:txBody>
            </p:sp>
            <p:sp>
              <p:nvSpPr>
                <p:cNvPr id="154687" name="TextBox 35"/>
                <p:cNvSpPr txBox="1">
                  <a:spLocks noChangeArrowheads="1"/>
                </p:cNvSpPr>
                <p:nvPr/>
              </p:nvSpPr>
              <p:spPr bwMode="auto">
                <a:xfrm>
                  <a:off x="-6379936" y="-58058"/>
                  <a:ext cx="2041176" cy="523220"/>
                </a:xfrm>
                <a:prstGeom prst="rect">
                  <a:avLst/>
                </a:prstGeom>
                <a:noFill/>
                <a:ln w="19050">
                  <a:solidFill>
                    <a:schemeClr val="tx1"/>
                  </a:solidFill>
                  <a:miter lim="800000"/>
                  <a:headEnd/>
                  <a:tailEnd/>
                </a:ln>
              </p:spPr>
              <p:txBody>
                <a:bodyPr>
                  <a:spAutoFit/>
                </a:bodyPr>
                <a:lstStyle/>
                <a:p>
                  <a:r>
                    <a:rPr lang="en-US" sz="1400"/>
                    <a:t>(g)  Cookware   +$630</a:t>
                  </a:r>
                </a:p>
                <a:p>
                  <a:r>
                    <a:rPr lang="en-US" sz="1400"/>
                    <a:t> </a:t>
                  </a:r>
                </a:p>
              </p:txBody>
            </p:sp>
            <p:sp>
              <p:nvSpPr>
                <p:cNvPr id="154688" name="TextBox 36"/>
                <p:cNvSpPr txBox="1">
                  <a:spLocks noChangeArrowheads="1"/>
                </p:cNvSpPr>
                <p:nvPr/>
              </p:nvSpPr>
              <p:spPr bwMode="auto">
                <a:xfrm>
                  <a:off x="-3999592" y="-58056"/>
                  <a:ext cx="1997632" cy="523220"/>
                </a:xfrm>
                <a:prstGeom prst="rect">
                  <a:avLst/>
                </a:prstGeom>
                <a:noFill/>
                <a:ln w="19050">
                  <a:solidFill>
                    <a:schemeClr val="tx1"/>
                  </a:solidFill>
                  <a:miter lim="800000"/>
                  <a:headEnd/>
                  <a:tailEnd/>
                </a:ln>
              </p:spPr>
              <p:txBody>
                <a:bodyPr>
                  <a:spAutoFit/>
                </a:bodyPr>
                <a:lstStyle/>
                <a:p>
                  <a:r>
                    <a:rPr lang="en-US" sz="1400"/>
                    <a:t>Accounts</a:t>
                  </a:r>
                </a:p>
                <a:p>
                  <a:r>
                    <a:rPr lang="en-US" sz="1400"/>
                    <a:t>Payable      +$630</a:t>
                  </a:r>
                </a:p>
              </p:txBody>
            </p:sp>
            <p:sp>
              <p:nvSpPr>
                <p:cNvPr id="154689" name="TextBox 37"/>
                <p:cNvSpPr txBox="1">
                  <a:spLocks noChangeArrowheads="1"/>
                </p:cNvSpPr>
                <p:nvPr/>
              </p:nvSpPr>
              <p:spPr bwMode="auto">
                <a:xfrm>
                  <a:off x="-1676399" y="-58058"/>
                  <a:ext cx="2199925" cy="523220"/>
                </a:xfrm>
                <a:prstGeom prst="rect">
                  <a:avLst/>
                </a:prstGeom>
                <a:noFill/>
                <a:ln w="19050">
                  <a:solidFill>
                    <a:schemeClr val="tx1"/>
                  </a:solidFill>
                  <a:miter lim="800000"/>
                  <a:headEnd/>
                  <a:tailEnd/>
                </a:ln>
              </p:spPr>
              <p:txBody>
                <a:bodyPr>
                  <a:spAutoFit/>
                </a:bodyPr>
                <a:lstStyle/>
                <a:p>
                  <a:endParaRPr lang="en-US" sz="1400"/>
                </a:p>
                <a:p>
                  <a:endParaRPr lang="en-US" sz="1400"/>
                </a:p>
              </p:txBody>
            </p:sp>
          </p:grpSp>
        </p:grpSp>
      </p:grpSp>
      <p:grpSp>
        <p:nvGrpSpPr>
          <p:cNvPr id="52" name="Group 51"/>
          <p:cNvGrpSpPr>
            <a:grpSpLocks/>
          </p:cNvGrpSpPr>
          <p:nvPr/>
        </p:nvGrpSpPr>
        <p:grpSpPr bwMode="auto">
          <a:xfrm>
            <a:off x="652463" y="3508375"/>
            <a:ext cx="7721600" cy="1223963"/>
            <a:chOff x="652463" y="4016375"/>
            <a:chExt cx="7721600" cy="1223963"/>
          </a:xfrm>
        </p:grpSpPr>
        <p:grpSp>
          <p:nvGrpSpPr>
            <p:cNvPr id="154664" name="Group 24"/>
            <p:cNvGrpSpPr>
              <a:grpSpLocks/>
            </p:cNvGrpSpPr>
            <p:nvPr/>
          </p:nvGrpSpPr>
          <p:grpSpPr bwMode="auto">
            <a:xfrm>
              <a:off x="652463" y="4016375"/>
              <a:ext cx="7721600" cy="1223963"/>
              <a:chOff x="711199" y="4336108"/>
              <a:chExt cx="7532915" cy="1222863"/>
            </a:xfrm>
          </p:grpSpPr>
          <p:sp>
            <p:nvSpPr>
              <p:cNvPr id="61" name="Rounded Rectangle 60"/>
              <p:cNvSpPr/>
              <p:nvPr/>
            </p:nvSpPr>
            <p:spPr>
              <a:xfrm>
                <a:off x="740624" y="4412240"/>
                <a:ext cx="7503490" cy="1146731"/>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nvGrpSpPr>
              <p:cNvPr id="154673" name="Group 25"/>
              <p:cNvGrpSpPr>
                <a:grpSpLocks/>
              </p:cNvGrpSpPr>
              <p:nvPr/>
            </p:nvGrpSpPr>
            <p:grpSpPr bwMode="auto">
              <a:xfrm>
                <a:off x="711199" y="4336108"/>
                <a:ext cx="1905000" cy="387350"/>
                <a:chOff x="3505200" y="3232737"/>
                <a:chExt cx="1905000" cy="387476"/>
              </a:xfrm>
            </p:grpSpPr>
            <p:grpSp>
              <p:nvGrpSpPr>
                <p:cNvPr id="154674" name="Group 15"/>
                <p:cNvGrpSpPr>
                  <a:grpSpLocks/>
                </p:cNvGrpSpPr>
                <p:nvPr/>
              </p:nvGrpSpPr>
              <p:grpSpPr bwMode="auto">
                <a:xfrm>
                  <a:off x="3505200" y="3232737"/>
                  <a:ext cx="413658" cy="387476"/>
                  <a:chOff x="2133600" y="4870324"/>
                  <a:chExt cx="413658" cy="387476"/>
                </a:xfrm>
              </p:grpSpPr>
              <p:sp>
                <p:nvSpPr>
                  <p:cNvPr id="65" name="Oval 9"/>
                  <p:cNvSpPr/>
                  <p:nvPr/>
                </p:nvSpPr>
                <p:spPr>
                  <a:xfrm>
                    <a:off x="2133600" y="4876800"/>
                    <a:ext cx="381000" cy="381000"/>
                  </a:xfrm>
                  <a:prstGeom prst="ellipse">
                    <a:avLst/>
                  </a:prstGeom>
                  <a:solidFill>
                    <a:srgbClr val="00B050"/>
                  </a:solidFill>
                  <a:ln w="12700">
                    <a:solidFill>
                      <a:schemeClr val="tx1">
                        <a:lumMod val="50000"/>
                        <a:lumOff val="50000"/>
                      </a:schemeClr>
                    </a:solid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6" name="TextBox 65"/>
                  <p:cNvSpPr txBox="1"/>
                  <p:nvPr/>
                </p:nvSpPr>
                <p:spPr>
                  <a:xfrm>
                    <a:off x="2166258" y="4870324"/>
                    <a:ext cx="381000" cy="369332"/>
                  </a:xfrm>
                  <a:prstGeom prst="rect">
                    <a:avLst/>
                  </a:prstGeom>
                  <a:noFill/>
                  <a:scene3d>
                    <a:camera prst="orthographicFront"/>
                    <a:lightRig rig="threePt" dir="t"/>
                  </a:scene3d>
                  <a:sp3d>
                    <a:bevelT prst="relaxedInset"/>
                  </a:sp3d>
                </p:spPr>
                <p:txBody>
                  <a:bodyPr>
                    <a:spAutoFit/>
                  </a:bodyPr>
                  <a:lstStyle/>
                  <a:p>
                    <a:pPr>
                      <a:defRPr/>
                    </a:pPr>
                    <a:r>
                      <a:rPr lang="en-US" dirty="0">
                        <a:latin typeface="Arial" pitchFamily="34" charset="0"/>
                      </a:rPr>
                      <a:t>2</a:t>
                    </a:r>
                  </a:p>
                </p:txBody>
              </p:sp>
            </p:grpSp>
            <p:sp>
              <p:nvSpPr>
                <p:cNvPr id="154675" name="TextBox 19"/>
                <p:cNvSpPr txBox="1">
                  <a:spLocks noChangeArrowheads="1"/>
                </p:cNvSpPr>
                <p:nvPr/>
              </p:nvSpPr>
              <p:spPr bwMode="auto">
                <a:xfrm>
                  <a:off x="3886200" y="3241809"/>
                  <a:ext cx="1524000" cy="369332"/>
                </a:xfrm>
                <a:prstGeom prst="rect">
                  <a:avLst/>
                </a:prstGeom>
                <a:noFill/>
                <a:ln w="9525">
                  <a:noFill/>
                  <a:miter lim="800000"/>
                  <a:headEnd/>
                  <a:tailEnd/>
                </a:ln>
              </p:spPr>
              <p:txBody>
                <a:bodyPr>
                  <a:spAutoFit/>
                </a:bodyPr>
                <a:lstStyle/>
                <a:p>
                  <a:r>
                    <a:rPr lang="en-US" b="1">
                      <a:solidFill>
                        <a:srgbClr val="00B050"/>
                      </a:solidFill>
                    </a:rPr>
                    <a:t>Record</a:t>
                  </a:r>
                </a:p>
              </p:txBody>
            </p:sp>
          </p:grpSp>
        </p:grpSp>
        <p:grpSp>
          <p:nvGrpSpPr>
            <p:cNvPr id="154665" name="Group 44"/>
            <p:cNvGrpSpPr>
              <a:grpSpLocks/>
            </p:cNvGrpSpPr>
            <p:nvPr/>
          </p:nvGrpSpPr>
          <p:grpSpPr bwMode="auto">
            <a:xfrm>
              <a:off x="1132115" y="4397828"/>
              <a:ext cx="6966858" cy="653588"/>
              <a:chOff x="5660571" y="3425371"/>
              <a:chExt cx="6966858" cy="653588"/>
            </a:xfrm>
          </p:grpSpPr>
          <p:sp>
            <p:nvSpPr>
              <p:cNvPr id="55" name="TextBox 54"/>
              <p:cNvSpPr txBox="1"/>
              <p:nvPr/>
            </p:nvSpPr>
            <p:spPr>
              <a:xfrm>
                <a:off x="5660344" y="3424918"/>
                <a:ext cx="6967537" cy="646113"/>
              </a:xfrm>
              <a:prstGeom prst="rect">
                <a:avLst/>
              </a:prstGeom>
              <a:solidFill>
                <a:schemeClr val="accent2">
                  <a:lumMod val="20000"/>
                  <a:lumOff val="80000"/>
                </a:schemeClr>
              </a:solidFill>
            </p:spPr>
            <p:txBody>
              <a:bodyPr>
                <a:spAutoFit/>
              </a:bodyPr>
              <a:lstStyle/>
              <a:p>
                <a:pPr>
                  <a:defRPr/>
                </a:pPr>
                <a:endParaRPr lang="en-US" dirty="0"/>
              </a:p>
              <a:p>
                <a:pPr>
                  <a:defRPr/>
                </a:pPr>
                <a:endParaRPr lang="en-US" dirty="0"/>
              </a:p>
            </p:txBody>
          </p:sp>
          <p:grpSp>
            <p:nvGrpSpPr>
              <p:cNvPr id="154667" name="Group 73"/>
              <p:cNvGrpSpPr>
                <a:grpSpLocks/>
              </p:cNvGrpSpPr>
              <p:nvPr/>
            </p:nvGrpSpPr>
            <p:grpSpPr bwMode="auto">
              <a:xfrm>
                <a:off x="5675086" y="3425371"/>
                <a:ext cx="6937828" cy="653588"/>
                <a:chOff x="5675086" y="2554514"/>
                <a:chExt cx="6937828" cy="653588"/>
              </a:xfrm>
            </p:grpSpPr>
            <p:sp>
              <p:nvSpPr>
                <p:cNvPr id="154668" name="TextBox 56"/>
                <p:cNvSpPr txBox="1">
                  <a:spLocks noChangeArrowheads="1"/>
                </p:cNvSpPr>
                <p:nvPr/>
              </p:nvSpPr>
              <p:spPr bwMode="auto">
                <a:xfrm>
                  <a:off x="5675086" y="2554514"/>
                  <a:ext cx="522514" cy="646331"/>
                </a:xfrm>
                <a:prstGeom prst="rect">
                  <a:avLst/>
                </a:prstGeom>
                <a:noFill/>
                <a:ln w="9525">
                  <a:noFill/>
                  <a:miter lim="800000"/>
                  <a:headEnd/>
                  <a:tailEnd/>
                </a:ln>
              </p:spPr>
              <p:txBody>
                <a:bodyPr>
                  <a:spAutoFit/>
                </a:bodyPr>
                <a:lstStyle/>
                <a:p>
                  <a:r>
                    <a:rPr lang="en-US"/>
                    <a:t>(g)</a:t>
                  </a:r>
                </a:p>
                <a:p>
                  <a:endParaRPr lang="en-US"/>
                </a:p>
              </p:txBody>
            </p:sp>
            <p:sp>
              <p:nvSpPr>
                <p:cNvPr id="154669" name="TextBox 57"/>
                <p:cNvSpPr txBox="1">
                  <a:spLocks noChangeArrowheads="1"/>
                </p:cNvSpPr>
                <p:nvPr/>
              </p:nvSpPr>
              <p:spPr bwMode="auto">
                <a:xfrm>
                  <a:off x="6168571" y="2554514"/>
                  <a:ext cx="3933371" cy="646331"/>
                </a:xfrm>
                <a:prstGeom prst="rect">
                  <a:avLst/>
                </a:prstGeom>
                <a:noFill/>
                <a:ln w="9525">
                  <a:noFill/>
                  <a:miter lim="800000"/>
                  <a:headEnd/>
                  <a:tailEnd/>
                </a:ln>
              </p:spPr>
              <p:txBody>
                <a:bodyPr>
                  <a:spAutoFit/>
                </a:bodyPr>
                <a:lstStyle/>
                <a:p>
                  <a:r>
                    <a:rPr lang="en-US"/>
                    <a:t>dr    Cookware (+A)</a:t>
                  </a:r>
                </a:p>
                <a:p>
                  <a:r>
                    <a:rPr lang="en-US"/>
                    <a:t>         cr    Accounts Payable (+L)</a:t>
                  </a:r>
                </a:p>
              </p:txBody>
            </p:sp>
            <p:sp>
              <p:nvSpPr>
                <p:cNvPr id="154670" name="TextBox 58"/>
                <p:cNvSpPr txBox="1">
                  <a:spLocks noChangeArrowheads="1"/>
                </p:cNvSpPr>
                <p:nvPr/>
              </p:nvSpPr>
              <p:spPr bwMode="auto">
                <a:xfrm>
                  <a:off x="11524343" y="2554514"/>
                  <a:ext cx="1088571" cy="646331"/>
                </a:xfrm>
                <a:prstGeom prst="rect">
                  <a:avLst/>
                </a:prstGeom>
                <a:noFill/>
                <a:ln w="9525">
                  <a:noFill/>
                  <a:miter lim="800000"/>
                  <a:headEnd/>
                  <a:tailEnd/>
                </a:ln>
              </p:spPr>
              <p:txBody>
                <a:bodyPr>
                  <a:spAutoFit/>
                </a:bodyPr>
                <a:lstStyle/>
                <a:p>
                  <a:pPr algn="r"/>
                  <a:endParaRPr lang="en-US"/>
                </a:p>
                <a:p>
                  <a:pPr algn="r"/>
                  <a:r>
                    <a:rPr lang="en-US"/>
                    <a:t>630</a:t>
                  </a:r>
                </a:p>
              </p:txBody>
            </p:sp>
            <p:sp>
              <p:nvSpPr>
                <p:cNvPr id="154671" name="TextBox 59"/>
                <p:cNvSpPr txBox="1">
                  <a:spLocks noChangeArrowheads="1"/>
                </p:cNvSpPr>
                <p:nvPr/>
              </p:nvSpPr>
              <p:spPr bwMode="auto">
                <a:xfrm>
                  <a:off x="10268856" y="2561771"/>
                  <a:ext cx="1088571" cy="646331"/>
                </a:xfrm>
                <a:prstGeom prst="rect">
                  <a:avLst/>
                </a:prstGeom>
                <a:noFill/>
                <a:ln w="9525">
                  <a:noFill/>
                  <a:miter lim="800000"/>
                  <a:headEnd/>
                  <a:tailEnd/>
                </a:ln>
              </p:spPr>
              <p:txBody>
                <a:bodyPr>
                  <a:spAutoFit/>
                </a:bodyPr>
                <a:lstStyle/>
                <a:p>
                  <a:pPr algn="r"/>
                  <a:r>
                    <a:rPr lang="en-US"/>
                    <a:t>630</a:t>
                  </a:r>
                </a:p>
                <a:p>
                  <a:pPr algn="r"/>
                  <a:endParaRPr lang="en-US"/>
                </a:p>
              </p:txBody>
            </p:sp>
          </p:grpSp>
        </p:grpSp>
      </p:grpSp>
      <p:grpSp>
        <p:nvGrpSpPr>
          <p:cNvPr id="67" name="Group 66"/>
          <p:cNvGrpSpPr>
            <a:grpSpLocks/>
          </p:cNvGrpSpPr>
          <p:nvPr/>
        </p:nvGrpSpPr>
        <p:grpSpPr bwMode="auto">
          <a:xfrm>
            <a:off x="638175" y="4948238"/>
            <a:ext cx="7780338" cy="1409700"/>
            <a:chOff x="638175" y="5311773"/>
            <a:chExt cx="7780338" cy="1408340"/>
          </a:xfrm>
        </p:grpSpPr>
        <p:grpSp>
          <p:nvGrpSpPr>
            <p:cNvPr id="154631" name="Group 28"/>
            <p:cNvGrpSpPr>
              <a:grpSpLocks/>
            </p:cNvGrpSpPr>
            <p:nvPr/>
          </p:nvGrpSpPr>
          <p:grpSpPr bwMode="auto">
            <a:xfrm>
              <a:off x="638175" y="5311773"/>
              <a:ext cx="7780338" cy="1408340"/>
              <a:chOff x="638629" y="5384344"/>
              <a:chExt cx="7692571" cy="1408867"/>
            </a:xfrm>
          </p:grpSpPr>
          <p:sp>
            <p:nvSpPr>
              <p:cNvPr id="93" name="Rounded Rectangle 92"/>
              <p:cNvSpPr/>
              <p:nvPr/>
            </p:nvSpPr>
            <p:spPr>
              <a:xfrm>
                <a:off x="638629" y="5485884"/>
                <a:ext cx="7692571" cy="1307327"/>
              </a:xfrm>
              <a:prstGeom prst="round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nvGrpSpPr>
              <p:cNvPr id="154657" name="Group 24"/>
              <p:cNvGrpSpPr>
                <a:grpSpLocks/>
              </p:cNvGrpSpPr>
              <p:nvPr/>
            </p:nvGrpSpPr>
            <p:grpSpPr bwMode="auto">
              <a:xfrm>
                <a:off x="642248" y="5384344"/>
                <a:ext cx="1963080" cy="403376"/>
                <a:chOff x="6172200" y="3235975"/>
                <a:chExt cx="1963080" cy="403376"/>
              </a:xfrm>
            </p:grpSpPr>
            <p:grpSp>
              <p:nvGrpSpPr>
                <p:cNvPr id="154658" name="Group 14"/>
                <p:cNvGrpSpPr>
                  <a:grpSpLocks/>
                </p:cNvGrpSpPr>
                <p:nvPr/>
              </p:nvGrpSpPr>
              <p:grpSpPr bwMode="auto">
                <a:xfrm>
                  <a:off x="6172200" y="3235975"/>
                  <a:ext cx="381000" cy="381000"/>
                  <a:chOff x="4953000" y="4724400"/>
                  <a:chExt cx="381000" cy="381000"/>
                </a:xfrm>
              </p:grpSpPr>
              <p:sp>
                <p:nvSpPr>
                  <p:cNvPr id="97" name="Oval 12"/>
                  <p:cNvSpPr/>
                  <p:nvPr/>
                </p:nvSpPr>
                <p:spPr>
                  <a:xfrm>
                    <a:off x="4953000" y="4724400"/>
                    <a:ext cx="381000" cy="381000"/>
                  </a:xfrm>
                  <a:prstGeom prst="ellipse">
                    <a:avLst/>
                  </a:prstGeom>
                  <a:solidFill>
                    <a:schemeClr val="tx2">
                      <a:lumMod val="60000"/>
                      <a:lumOff val="40000"/>
                    </a:schemeClr>
                  </a:solidFill>
                  <a:ln w="12700">
                    <a:solidFill>
                      <a:schemeClr val="tx1">
                        <a:lumMod val="50000"/>
                        <a:lumOff val="50000"/>
                      </a:schemeClr>
                    </a:solid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54663" name="TextBox 13"/>
                  <p:cNvSpPr txBox="1">
                    <a:spLocks noChangeArrowheads="1"/>
                  </p:cNvSpPr>
                  <p:nvPr/>
                </p:nvSpPr>
                <p:spPr bwMode="auto">
                  <a:xfrm>
                    <a:off x="4992066" y="4736068"/>
                    <a:ext cx="312906" cy="369332"/>
                  </a:xfrm>
                  <a:prstGeom prst="rect">
                    <a:avLst/>
                  </a:prstGeom>
                  <a:noFill/>
                  <a:ln w="9525">
                    <a:noFill/>
                    <a:miter lim="800000"/>
                    <a:headEnd/>
                    <a:tailEnd/>
                  </a:ln>
                </p:spPr>
                <p:txBody>
                  <a:bodyPr wrap="none">
                    <a:spAutoFit/>
                  </a:bodyPr>
                  <a:lstStyle/>
                  <a:p>
                    <a:r>
                      <a:rPr lang="en-US"/>
                      <a:t>3</a:t>
                    </a:r>
                  </a:p>
                </p:txBody>
              </p:sp>
            </p:grpSp>
            <p:sp>
              <p:nvSpPr>
                <p:cNvPr id="96" name="TextBox 95"/>
                <p:cNvSpPr txBox="1"/>
                <p:nvPr/>
              </p:nvSpPr>
              <p:spPr>
                <a:xfrm>
                  <a:off x="6611206" y="3270879"/>
                  <a:ext cx="1524075" cy="368083"/>
                </a:xfrm>
                <a:prstGeom prst="rect">
                  <a:avLst/>
                </a:prstGeom>
                <a:noFill/>
              </p:spPr>
              <p:txBody>
                <a:bodyPr>
                  <a:spAutoFit/>
                </a:bodyPr>
                <a:lstStyle/>
                <a:p>
                  <a:pPr>
                    <a:defRPr/>
                  </a:pPr>
                  <a:r>
                    <a:rPr lang="en-US" b="1" dirty="0">
                      <a:solidFill>
                        <a:schemeClr val="tx2">
                          <a:lumMod val="60000"/>
                          <a:lumOff val="40000"/>
                        </a:schemeClr>
                      </a:solidFill>
                      <a:latin typeface="Arial" pitchFamily="34" charset="0"/>
                    </a:rPr>
                    <a:t>Summarize</a:t>
                  </a:r>
                </a:p>
              </p:txBody>
            </p:sp>
          </p:grpSp>
        </p:grpSp>
        <p:grpSp>
          <p:nvGrpSpPr>
            <p:cNvPr id="154632" name="Group 73"/>
            <p:cNvGrpSpPr>
              <a:grpSpLocks/>
            </p:cNvGrpSpPr>
            <p:nvPr/>
          </p:nvGrpSpPr>
          <p:grpSpPr bwMode="auto">
            <a:xfrm>
              <a:off x="1175657" y="5624283"/>
              <a:ext cx="3309257" cy="871565"/>
              <a:chOff x="9564914" y="3751941"/>
              <a:chExt cx="3309257" cy="871565"/>
            </a:xfrm>
          </p:grpSpPr>
          <p:sp>
            <p:nvSpPr>
              <p:cNvPr id="154645" name="TextBox 81"/>
              <p:cNvSpPr txBox="1">
                <a:spLocks noChangeArrowheads="1"/>
              </p:cNvSpPr>
              <p:nvPr/>
            </p:nvSpPr>
            <p:spPr bwMode="auto">
              <a:xfrm>
                <a:off x="9564914" y="4064001"/>
                <a:ext cx="1625600" cy="523220"/>
              </a:xfrm>
              <a:prstGeom prst="rect">
                <a:avLst/>
              </a:prstGeom>
              <a:noFill/>
              <a:ln w="9525">
                <a:noFill/>
                <a:miter lim="800000"/>
                <a:headEnd/>
                <a:tailEnd/>
              </a:ln>
            </p:spPr>
            <p:txBody>
              <a:bodyPr>
                <a:spAutoFit/>
              </a:bodyPr>
              <a:lstStyle/>
              <a:p>
                <a:r>
                  <a:rPr lang="en-US" sz="1400"/>
                  <a:t>Beg. Bal.</a:t>
                </a:r>
              </a:p>
              <a:p>
                <a:r>
                  <a:rPr lang="en-US" sz="1400">
                    <a:solidFill>
                      <a:srgbClr val="0000CC"/>
                    </a:solidFill>
                  </a:rPr>
                  <a:t>(g)</a:t>
                </a:r>
              </a:p>
            </p:txBody>
          </p:sp>
          <p:sp>
            <p:nvSpPr>
              <p:cNvPr id="154646" name="TextBox 82"/>
              <p:cNvSpPr txBox="1">
                <a:spLocks noChangeArrowheads="1"/>
              </p:cNvSpPr>
              <p:nvPr/>
            </p:nvSpPr>
            <p:spPr bwMode="auto">
              <a:xfrm>
                <a:off x="11212286" y="4085772"/>
                <a:ext cx="1647371" cy="523220"/>
              </a:xfrm>
              <a:prstGeom prst="rect">
                <a:avLst/>
              </a:prstGeom>
              <a:noFill/>
              <a:ln w="9525">
                <a:noFill/>
                <a:miter lim="800000"/>
                <a:headEnd/>
                <a:tailEnd/>
              </a:ln>
            </p:spPr>
            <p:txBody>
              <a:bodyPr>
                <a:spAutoFit/>
              </a:bodyPr>
              <a:lstStyle/>
              <a:p>
                <a:pPr algn="r"/>
                <a:endParaRPr lang="en-US" sz="1400"/>
              </a:p>
              <a:p>
                <a:pPr algn="r"/>
                <a:endParaRPr lang="en-US" sz="1400"/>
              </a:p>
            </p:txBody>
          </p:sp>
          <p:grpSp>
            <p:nvGrpSpPr>
              <p:cNvPr id="154647" name="Group 67"/>
              <p:cNvGrpSpPr>
                <a:grpSpLocks/>
              </p:cNvGrpSpPr>
              <p:nvPr/>
            </p:nvGrpSpPr>
            <p:grpSpPr bwMode="auto">
              <a:xfrm>
                <a:off x="9564914" y="3751941"/>
                <a:ext cx="3309257" cy="326574"/>
                <a:chOff x="9564914" y="3751941"/>
                <a:chExt cx="3309257" cy="326574"/>
              </a:xfrm>
            </p:grpSpPr>
            <p:grpSp>
              <p:nvGrpSpPr>
                <p:cNvPr id="154651" name="Group 56"/>
                <p:cNvGrpSpPr>
                  <a:grpSpLocks/>
                </p:cNvGrpSpPr>
                <p:nvPr/>
              </p:nvGrpSpPr>
              <p:grpSpPr bwMode="auto">
                <a:xfrm>
                  <a:off x="9579427" y="3751941"/>
                  <a:ext cx="3294744" cy="315036"/>
                  <a:chOff x="9724570" y="3635827"/>
                  <a:chExt cx="3294744" cy="315036"/>
                </a:xfrm>
              </p:grpSpPr>
              <p:sp>
                <p:nvSpPr>
                  <p:cNvPr id="90" name="TextBox 89"/>
                  <p:cNvSpPr txBox="1"/>
                  <p:nvPr/>
                </p:nvSpPr>
                <p:spPr>
                  <a:xfrm>
                    <a:off x="9725025" y="3643682"/>
                    <a:ext cx="3294063" cy="307678"/>
                  </a:xfrm>
                  <a:prstGeom prst="rect">
                    <a:avLst/>
                  </a:prstGeom>
                  <a:solidFill>
                    <a:schemeClr val="accent1">
                      <a:lumMod val="20000"/>
                      <a:lumOff val="80000"/>
                    </a:schemeClr>
                  </a:solidFill>
                </p:spPr>
                <p:txBody>
                  <a:bodyPr>
                    <a:spAutoFit/>
                  </a:bodyPr>
                  <a:lstStyle/>
                  <a:p>
                    <a:pPr algn="ctr">
                      <a:defRPr/>
                    </a:pPr>
                    <a:r>
                      <a:rPr lang="en-US" sz="1400" dirty="0"/>
                      <a:t>Cookware (A)</a:t>
                    </a:r>
                  </a:p>
                </p:txBody>
              </p:sp>
              <p:sp>
                <p:nvSpPr>
                  <p:cNvPr id="154654" name="TextBox 90"/>
                  <p:cNvSpPr txBox="1">
                    <a:spLocks noChangeArrowheads="1"/>
                  </p:cNvSpPr>
                  <p:nvPr/>
                </p:nvSpPr>
                <p:spPr bwMode="auto">
                  <a:xfrm>
                    <a:off x="9724570" y="3643085"/>
                    <a:ext cx="537029" cy="307777"/>
                  </a:xfrm>
                  <a:prstGeom prst="rect">
                    <a:avLst/>
                  </a:prstGeom>
                  <a:noFill/>
                  <a:ln w="9525">
                    <a:noFill/>
                    <a:miter lim="800000"/>
                    <a:headEnd/>
                    <a:tailEnd/>
                  </a:ln>
                </p:spPr>
                <p:txBody>
                  <a:bodyPr>
                    <a:spAutoFit/>
                  </a:bodyPr>
                  <a:lstStyle/>
                  <a:p>
                    <a:r>
                      <a:rPr lang="en-US" sz="1400"/>
                      <a:t>dr +</a:t>
                    </a:r>
                  </a:p>
                </p:txBody>
              </p:sp>
              <p:sp>
                <p:nvSpPr>
                  <p:cNvPr id="154655" name="TextBox 91"/>
                  <p:cNvSpPr txBox="1">
                    <a:spLocks noChangeArrowheads="1"/>
                  </p:cNvSpPr>
                  <p:nvPr/>
                </p:nvSpPr>
                <p:spPr bwMode="auto">
                  <a:xfrm>
                    <a:off x="12475028" y="3635827"/>
                    <a:ext cx="537029" cy="307777"/>
                  </a:xfrm>
                  <a:prstGeom prst="rect">
                    <a:avLst/>
                  </a:prstGeom>
                  <a:noFill/>
                  <a:ln w="9525">
                    <a:noFill/>
                    <a:miter lim="800000"/>
                    <a:headEnd/>
                    <a:tailEnd/>
                  </a:ln>
                </p:spPr>
                <p:txBody>
                  <a:bodyPr>
                    <a:spAutoFit/>
                  </a:bodyPr>
                  <a:lstStyle/>
                  <a:p>
                    <a:pPr algn="r"/>
                    <a:r>
                      <a:rPr lang="en-US" sz="1400"/>
                      <a:t>cr -</a:t>
                    </a:r>
                  </a:p>
                </p:txBody>
              </p:sp>
            </p:grpSp>
            <p:cxnSp>
              <p:nvCxnSpPr>
                <p:cNvPr id="89" name="Straight Connector 88"/>
                <p:cNvCxnSpPr/>
                <p:nvPr/>
              </p:nvCxnSpPr>
              <p:spPr>
                <a:xfrm flipV="1">
                  <a:off x="9565595" y="4078576"/>
                  <a:ext cx="330835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85" name="Straight Connector 84"/>
              <p:cNvCxnSpPr/>
              <p:nvPr/>
            </p:nvCxnSpPr>
            <p:spPr>
              <a:xfrm flipH="1">
                <a:off x="11219770" y="4081747"/>
                <a:ext cx="7937" cy="50592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54649" name="TextBox 85"/>
              <p:cNvSpPr txBox="1">
                <a:spLocks noChangeArrowheads="1"/>
              </p:cNvSpPr>
              <p:nvPr/>
            </p:nvSpPr>
            <p:spPr bwMode="auto">
              <a:xfrm>
                <a:off x="10363200" y="4093028"/>
                <a:ext cx="827314" cy="523220"/>
              </a:xfrm>
              <a:prstGeom prst="rect">
                <a:avLst/>
              </a:prstGeom>
              <a:noFill/>
              <a:ln w="9525">
                <a:noFill/>
                <a:miter lim="800000"/>
                <a:headEnd/>
                <a:tailEnd/>
              </a:ln>
            </p:spPr>
            <p:txBody>
              <a:bodyPr>
                <a:spAutoFit/>
              </a:bodyPr>
              <a:lstStyle/>
              <a:p>
                <a:pPr algn="r"/>
                <a:r>
                  <a:rPr lang="en-US" sz="1400"/>
                  <a:t>0</a:t>
                </a:r>
              </a:p>
              <a:p>
                <a:pPr algn="r"/>
                <a:r>
                  <a:rPr lang="en-US" sz="1400">
                    <a:solidFill>
                      <a:srgbClr val="0000CC"/>
                    </a:solidFill>
                  </a:rPr>
                  <a:t>630</a:t>
                </a:r>
              </a:p>
            </p:txBody>
          </p:sp>
          <p:sp>
            <p:nvSpPr>
              <p:cNvPr id="154650" name="TextBox 86"/>
              <p:cNvSpPr txBox="1">
                <a:spLocks noChangeArrowheads="1"/>
              </p:cNvSpPr>
              <p:nvPr/>
            </p:nvSpPr>
            <p:spPr bwMode="auto">
              <a:xfrm>
                <a:off x="11241314" y="4100286"/>
                <a:ext cx="827314" cy="523220"/>
              </a:xfrm>
              <a:prstGeom prst="rect">
                <a:avLst/>
              </a:prstGeom>
              <a:noFill/>
              <a:ln w="9525">
                <a:noFill/>
                <a:miter lim="800000"/>
                <a:headEnd/>
                <a:tailEnd/>
              </a:ln>
            </p:spPr>
            <p:txBody>
              <a:bodyPr>
                <a:spAutoFit/>
              </a:bodyPr>
              <a:lstStyle/>
              <a:p>
                <a:pPr algn="r"/>
                <a:endParaRPr lang="en-US" sz="1400"/>
              </a:p>
              <a:p>
                <a:pPr algn="r"/>
                <a:endParaRPr lang="en-US" sz="1400"/>
              </a:p>
            </p:txBody>
          </p:sp>
        </p:grpSp>
        <p:grpSp>
          <p:nvGrpSpPr>
            <p:cNvPr id="154633" name="Group 75"/>
            <p:cNvGrpSpPr>
              <a:grpSpLocks/>
            </p:cNvGrpSpPr>
            <p:nvPr/>
          </p:nvGrpSpPr>
          <p:grpSpPr bwMode="auto">
            <a:xfrm>
              <a:off x="4818743" y="5631540"/>
              <a:ext cx="3309257" cy="1072495"/>
              <a:chOff x="9564914" y="3751941"/>
              <a:chExt cx="3309257" cy="1072495"/>
            </a:xfrm>
          </p:grpSpPr>
          <p:sp>
            <p:nvSpPr>
              <p:cNvPr id="154634" name="TextBox 70"/>
              <p:cNvSpPr txBox="1">
                <a:spLocks noChangeArrowheads="1"/>
              </p:cNvSpPr>
              <p:nvPr/>
            </p:nvSpPr>
            <p:spPr bwMode="auto">
              <a:xfrm>
                <a:off x="9564914" y="4064002"/>
                <a:ext cx="1625600" cy="523220"/>
              </a:xfrm>
              <a:prstGeom prst="rect">
                <a:avLst/>
              </a:prstGeom>
              <a:noFill/>
              <a:ln w="9525">
                <a:noFill/>
                <a:miter lim="800000"/>
                <a:headEnd/>
                <a:tailEnd/>
              </a:ln>
            </p:spPr>
            <p:txBody>
              <a:bodyPr>
                <a:spAutoFit/>
              </a:bodyPr>
              <a:lstStyle/>
              <a:p>
                <a:endParaRPr lang="en-US" sz="1400"/>
              </a:p>
              <a:p>
                <a:r>
                  <a:rPr lang="en-US" sz="1400"/>
                  <a:t>(f)</a:t>
                </a:r>
              </a:p>
            </p:txBody>
          </p:sp>
          <p:sp>
            <p:nvSpPr>
              <p:cNvPr id="154635" name="TextBox 71"/>
              <p:cNvSpPr txBox="1">
                <a:spLocks noChangeArrowheads="1"/>
              </p:cNvSpPr>
              <p:nvPr/>
            </p:nvSpPr>
            <p:spPr bwMode="auto">
              <a:xfrm>
                <a:off x="11212286" y="4085772"/>
                <a:ext cx="1647371" cy="738664"/>
              </a:xfrm>
              <a:prstGeom prst="rect">
                <a:avLst/>
              </a:prstGeom>
              <a:noFill/>
              <a:ln w="9525">
                <a:noFill/>
                <a:miter lim="800000"/>
                <a:headEnd/>
                <a:tailEnd/>
              </a:ln>
            </p:spPr>
            <p:txBody>
              <a:bodyPr>
                <a:spAutoFit/>
              </a:bodyPr>
              <a:lstStyle/>
              <a:p>
                <a:pPr algn="r"/>
                <a:r>
                  <a:rPr lang="en-US" sz="1400"/>
                  <a:t>Beg. Bal.</a:t>
                </a:r>
              </a:p>
              <a:p>
                <a:pPr algn="r"/>
                <a:r>
                  <a:rPr lang="en-US" sz="1400"/>
                  <a:t>(d)</a:t>
                </a:r>
              </a:p>
              <a:p>
                <a:pPr algn="r"/>
                <a:r>
                  <a:rPr lang="en-US" sz="1400">
                    <a:solidFill>
                      <a:srgbClr val="0000CC"/>
                    </a:solidFill>
                  </a:rPr>
                  <a:t>(g)</a:t>
                </a:r>
              </a:p>
            </p:txBody>
          </p:sp>
          <p:grpSp>
            <p:nvGrpSpPr>
              <p:cNvPr id="154636" name="Group 67"/>
              <p:cNvGrpSpPr>
                <a:grpSpLocks/>
              </p:cNvGrpSpPr>
              <p:nvPr/>
            </p:nvGrpSpPr>
            <p:grpSpPr bwMode="auto">
              <a:xfrm>
                <a:off x="9564914" y="3751941"/>
                <a:ext cx="3309257" cy="326574"/>
                <a:chOff x="9564914" y="3751941"/>
                <a:chExt cx="3309257" cy="326574"/>
              </a:xfrm>
            </p:grpSpPr>
            <p:grpSp>
              <p:nvGrpSpPr>
                <p:cNvPr id="154640" name="Group 56"/>
                <p:cNvGrpSpPr>
                  <a:grpSpLocks/>
                </p:cNvGrpSpPr>
                <p:nvPr/>
              </p:nvGrpSpPr>
              <p:grpSpPr bwMode="auto">
                <a:xfrm>
                  <a:off x="9579427" y="3751941"/>
                  <a:ext cx="3294744" cy="315036"/>
                  <a:chOff x="9724570" y="3635827"/>
                  <a:chExt cx="3294744" cy="315036"/>
                </a:xfrm>
              </p:grpSpPr>
              <p:sp>
                <p:nvSpPr>
                  <p:cNvPr id="79" name="TextBox 78"/>
                  <p:cNvSpPr txBox="1"/>
                  <p:nvPr/>
                </p:nvSpPr>
                <p:spPr>
                  <a:xfrm>
                    <a:off x="9720489" y="3644355"/>
                    <a:ext cx="3298825" cy="310850"/>
                  </a:xfrm>
                  <a:prstGeom prst="rect">
                    <a:avLst/>
                  </a:prstGeom>
                  <a:solidFill>
                    <a:schemeClr val="accent1">
                      <a:lumMod val="20000"/>
                      <a:lumOff val="80000"/>
                    </a:schemeClr>
                  </a:solidFill>
                </p:spPr>
                <p:txBody>
                  <a:bodyPr>
                    <a:spAutoFit/>
                  </a:bodyPr>
                  <a:lstStyle/>
                  <a:p>
                    <a:pPr algn="ctr">
                      <a:defRPr/>
                    </a:pPr>
                    <a:r>
                      <a:rPr lang="en-US" sz="1400" dirty="0"/>
                      <a:t>Accounts Payable (L)</a:t>
                    </a:r>
                  </a:p>
                </p:txBody>
              </p:sp>
              <p:sp>
                <p:nvSpPr>
                  <p:cNvPr id="154643" name="TextBox 79"/>
                  <p:cNvSpPr txBox="1">
                    <a:spLocks noChangeArrowheads="1"/>
                  </p:cNvSpPr>
                  <p:nvPr/>
                </p:nvSpPr>
                <p:spPr bwMode="auto">
                  <a:xfrm>
                    <a:off x="9724570" y="3643085"/>
                    <a:ext cx="537029" cy="307777"/>
                  </a:xfrm>
                  <a:prstGeom prst="rect">
                    <a:avLst/>
                  </a:prstGeom>
                  <a:noFill/>
                  <a:ln w="9525">
                    <a:noFill/>
                    <a:miter lim="800000"/>
                    <a:headEnd/>
                    <a:tailEnd/>
                  </a:ln>
                </p:spPr>
                <p:txBody>
                  <a:bodyPr>
                    <a:spAutoFit/>
                  </a:bodyPr>
                  <a:lstStyle/>
                  <a:p>
                    <a:r>
                      <a:rPr lang="en-US" sz="1400"/>
                      <a:t>dr -</a:t>
                    </a:r>
                  </a:p>
                </p:txBody>
              </p:sp>
              <p:sp>
                <p:nvSpPr>
                  <p:cNvPr id="154644" name="TextBox 80"/>
                  <p:cNvSpPr txBox="1">
                    <a:spLocks noChangeArrowheads="1"/>
                  </p:cNvSpPr>
                  <p:nvPr/>
                </p:nvSpPr>
                <p:spPr bwMode="auto">
                  <a:xfrm>
                    <a:off x="12475028" y="3635827"/>
                    <a:ext cx="537029" cy="307777"/>
                  </a:xfrm>
                  <a:prstGeom prst="rect">
                    <a:avLst/>
                  </a:prstGeom>
                  <a:noFill/>
                  <a:ln w="9525">
                    <a:noFill/>
                    <a:miter lim="800000"/>
                    <a:headEnd/>
                    <a:tailEnd/>
                  </a:ln>
                </p:spPr>
                <p:txBody>
                  <a:bodyPr>
                    <a:spAutoFit/>
                  </a:bodyPr>
                  <a:lstStyle/>
                  <a:p>
                    <a:pPr algn="r"/>
                    <a:r>
                      <a:rPr lang="en-US" sz="1400"/>
                      <a:t>cr +</a:t>
                    </a:r>
                  </a:p>
                </p:txBody>
              </p:sp>
            </p:grpSp>
            <p:cxnSp>
              <p:nvCxnSpPr>
                <p:cNvPr id="78" name="Straight Connector 77"/>
                <p:cNvCxnSpPr/>
                <p:nvPr/>
              </p:nvCxnSpPr>
              <p:spPr>
                <a:xfrm flipV="1">
                  <a:off x="9564234" y="4079249"/>
                  <a:ext cx="3309937"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74" name="Straight Connector 73"/>
              <p:cNvCxnSpPr/>
              <p:nvPr/>
            </p:nvCxnSpPr>
            <p:spPr>
              <a:xfrm flipH="1">
                <a:off x="11204121" y="4068147"/>
                <a:ext cx="7938" cy="71527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54638" name="TextBox 74"/>
              <p:cNvSpPr txBox="1">
                <a:spLocks noChangeArrowheads="1"/>
              </p:cNvSpPr>
              <p:nvPr/>
            </p:nvSpPr>
            <p:spPr bwMode="auto">
              <a:xfrm>
                <a:off x="10334172" y="4078514"/>
                <a:ext cx="827314" cy="523220"/>
              </a:xfrm>
              <a:prstGeom prst="rect">
                <a:avLst/>
              </a:prstGeom>
              <a:noFill/>
              <a:ln w="9525">
                <a:noFill/>
                <a:miter lim="800000"/>
                <a:headEnd/>
                <a:tailEnd/>
              </a:ln>
            </p:spPr>
            <p:txBody>
              <a:bodyPr>
                <a:spAutoFit/>
              </a:bodyPr>
              <a:lstStyle/>
              <a:p>
                <a:pPr algn="r"/>
                <a:endParaRPr lang="en-US" sz="1400"/>
              </a:p>
              <a:p>
                <a:pPr algn="r"/>
                <a:r>
                  <a:rPr lang="en-US" sz="1400"/>
                  <a:t>2,000</a:t>
                </a:r>
              </a:p>
            </p:txBody>
          </p:sp>
          <p:sp>
            <p:nvSpPr>
              <p:cNvPr id="154639" name="TextBox 75"/>
              <p:cNvSpPr txBox="1">
                <a:spLocks noChangeArrowheads="1"/>
              </p:cNvSpPr>
              <p:nvPr/>
            </p:nvSpPr>
            <p:spPr bwMode="auto">
              <a:xfrm>
                <a:off x="11212285" y="4085771"/>
                <a:ext cx="827314" cy="738664"/>
              </a:xfrm>
              <a:prstGeom prst="rect">
                <a:avLst/>
              </a:prstGeom>
              <a:noFill/>
              <a:ln w="9525">
                <a:noFill/>
                <a:miter lim="800000"/>
                <a:headEnd/>
                <a:tailEnd/>
              </a:ln>
            </p:spPr>
            <p:txBody>
              <a:bodyPr>
                <a:spAutoFit/>
              </a:bodyPr>
              <a:lstStyle/>
              <a:p>
                <a:pPr algn="r"/>
                <a:r>
                  <a:rPr lang="en-US" sz="1400"/>
                  <a:t>0</a:t>
                </a:r>
              </a:p>
              <a:p>
                <a:pPr algn="r"/>
                <a:r>
                  <a:rPr lang="en-US" sz="1400"/>
                  <a:t>2,000</a:t>
                </a:r>
              </a:p>
              <a:p>
                <a:pPr algn="r"/>
                <a:r>
                  <a:rPr lang="en-US" sz="1400">
                    <a:solidFill>
                      <a:srgbClr val="0000CC"/>
                    </a:solidFill>
                  </a:rPr>
                  <a:t>630</a:t>
                </a:r>
              </a:p>
            </p:txBody>
          </p:sp>
        </p:grpSp>
      </p:gr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left)">
                                      <p:cBhvr>
                                        <p:cTn id="7" dur="5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2"/>
                                        </p:tgtEl>
                                        <p:attrNameLst>
                                          <p:attrName>style.visibility</p:attrName>
                                        </p:attrNameLst>
                                      </p:cBhvr>
                                      <p:to>
                                        <p:strVal val="visible"/>
                                      </p:to>
                                    </p:set>
                                    <p:animEffect transition="in" filter="wipe(left)">
                                      <p:cBhvr>
                                        <p:cTn id="12" dur="500"/>
                                        <p:tgtEl>
                                          <p:spTgt spid="5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7"/>
                                        </p:tgtEl>
                                        <p:attrNameLst>
                                          <p:attrName>style.visibility</p:attrName>
                                        </p:attrNameLst>
                                      </p:cBhvr>
                                      <p:to>
                                        <p:strVal val="visible"/>
                                      </p:to>
                                    </p:set>
                                    <p:animEffect transition="in" filter="wipe(left)">
                                      <p:cBhvr>
                                        <p:cTn id="17" dur="5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3" name="Rectangle 2"/>
          <p:cNvSpPr>
            <a:spLocks noGrp="1" noChangeArrowheads="1"/>
          </p:cNvSpPr>
          <p:nvPr>
            <p:ph type="title"/>
          </p:nvPr>
        </p:nvSpPr>
        <p:spPr/>
        <p:txBody>
          <a:bodyPr/>
          <a:lstStyle/>
          <a:p>
            <a:r>
              <a:rPr lang="en-US" smtClean="0">
                <a:cs typeface="Arial" charset="0"/>
              </a:rPr>
              <a:t>T-Accounts for Pizza Aroma</a:t>
            </a:r>
          </a:p>
        </p:txBody>
      </p:sp>
      <p:grpSp>
        <p:nvGrpSpPr>
          <p:cNvPr id="156674" name="Group 21"/>
          <p:cNvGrpSpPr>
            <a:grpSpLocks/>
          </p:cNvGrpSpPr>
          <p:nvPr/>
        </p:nvGrpSpPr>
        <p:grpSpPr bwMode="auto">
          <a:xfrm>
            <a:off x="261938" y="1320800"/>
            <a:ext cx="4186237" cy="1754188"/>
            <a:chOff x="9347200" y="1785256"/>
            <a:chExt cx="4187371" cy="1753696"/>
          </a:xfrm>
        </p:grpSpPr>
        <p:grpSp>
          <p:nvGrpSpPr>
            <p:cNvPr id="156715" name="Group 17"/>
            <p:cNvGrpSpPr>
              <a:grpSpLocks/>
            </p:cNvGrpSpPr>
            <p:nvPr/>
          </p:nvGrpSpPr>
          <p:grpSpPr bwMode="auto">
            <a:xfrm>
              <a:off x="9347200" y="1785256"/>
              <a:ext cx="4187371" cy="1753696"/>
              <a:chOff x="9376229" y="1799771"/>
              <a:chExt cx="4187371" cy="1753696"/>
            </a:xfrm>
          </p:grpSpPr>
          <p:sp>
            <p:nvSpPr>
              <p:cNvPr id="156717" name="TextBox 8"/>
              <p:cNvSpPr txBox="1">
                <a:spLocks noChangeArrowheads="1"/>
              </p:cNvSpPr>
              <p:nvPr/>
            </p:nvSpPr>
            <p:spPr bwMode="auto">
              <a:xfrm>
                <a:off x="9376229" y="1799771"/>
                <a:ext cx="4180114" cy="338554"/>
              </a:xfrm>
              <a:prstGeom prst="rect">
                <a:avLst/>
              </a:prstGeom>
              <a:noFill/>
              <a:ln w="19050">
                <a:solidFill>
                  <a:schemeClr val="tx1"/>
                </a:solidFill>
                <a:miter lim="800000"/>
                <a:headEnd/>
                <a:tailEnd/>
              </a:ln>
            </p:spPr>
            <p:txBody>
              <a:bodyPr>
                <a:spAutoFit/>
              </a:bodyPr>
              <a:lstStyle/>
              <a:p>
                <a:pPr algn="ctr"/>
                <a:r>
                  <a:rPr lang="en-US" sz="1600" b="1"/>
                  <a:t>Cash</a:t>
                </a:r>
              </a:p>
            </p:txBody>
          </p:sp>
          <p:sp>
            <p:nvSpPr>
              <p:cNvPr id="10" name="TextBox 9"/>
              <p:cNvSpPr txBox="1"/>
              <p:nvPr/>
            </p:nvSpPr>
            <p:spPr>
              <a:xfrm>
                <a:off x="9376229" y="2133601"/>
                <a:ext cx="2090057" cy="1077218"/>
              </a:xfrm>
              <a:prstGeom prst="rect">
                <a:avLst/>
              </a:prstGeom>
              <a:solidFill>
                <a:schemeClr val="accent1">
                  <a:lumMod val="40000"/>
                  <a:lumOff val="60000"/>
                </a:schemeClr>
              </a:solidFill>
              <a:ln w="19050">
                <a:solidFill>
                  <a:schemeClr val="tx1"/>
                </a:solidFill>
              </a:ln>
            </p:spPr>
            <p:txBody>
              <a:bodyPr numCol="2">
                <a:spAutoFit/>
              </a:bodyPr>
              <a:lstStyle/>
              <a:p>
                <a:pPr algn="r">
                  <a:defRPr/>
                </a:pPr>
                <a:r>
                  <a:rPr lang="en-US" sz="1600" dirty="0"/>
                  <a:t>Beg. Bal.</a:t>
                </a:r>
              </a:p>
              <a:p>
                <a:pPr algn="r">
                  <a:defRPr/>
                </a:pPr>
                <a:r>
                  <a:rPr lang="en-US" sz="1600" dirty="0"/>
                  <a:t>(a)</a:t>
                </a:r>
              </a:p>
              <a:p>
                <a:pPr algn="r">
                  <a:defRPr/>
                </a:pPr>
                <a:r>
                  <a:rPr lang="en-US" sz="1600" dirty="0"/>
                  <a:t>(c)</a:t>
                </a:r>
              </a:p>
              <a:p>
                <a:pPr algn="r">
                  <a:defRPr/>
                </a:pPr>
                <a:endParaRPr lang="en-US" sz="1600" dirty="0"/>
              </a:p>
              <a:p>
                <a:pPr algn="ctr">
                  <a:defRPr/>
                </a:pPr>
                <a:r>
                  <a:rPr lang="en-US" sz="1600" dirty="0"/>
                  <a:t>     -</a:t>
                </a:r>
              </a:p>
              <a:p>
                <a:pPr algn="r">
                  <a:defRPr/>
                </a:pPr>
                <a:r>
                  <a:rPr lang="en-US" sz="1600" dirty="0"/>
                  <a:t>50,000</a:t>
                </a:r>
              </a:p>
              <a:p>
                <a:pPr algn="r">
                  <a:defRPr/>
                </a:pPr>
                <a:r>
                  <a:rPr lang="en-US" sz="1600" dirty="0"/>
                  <a:t>20,000</a:t>
                </a:r>
              </a:p>
            </p:txBody>
          </p:sp>
          <p:sp>
            <p:nvSpPr>
              <p:cNvPr id="14" name="TextBox 13"/>
              <p:cNvSpPr txBox="1"/>
              <p:nvPr/>
            </p:nvSpPr>
            <p:spPr>
              <a:xfrm>
                <a:off x="11466286" y="2133600"/>
                <a:ext cx="2090057" cy="1077218"/>
              </a:xfrm>
              <a:prstGeom prst="rect">
                <a:avLst/>
              </a:prstGeom>
              <a:solidFill>
                <a:schemeClr val="accent1">
                  <a:lumMod val="40000"/>
                  <a:lumOff val="60000"/>
                </a:schemeClr>
              </a:solidFill>
              <a:ln w="19050">
                <a:solidFill>
                  <a:schemeClr val="tx1"/>
                </a:solidFill>
              </a:ln>
            </p:spPr>
            <p:txBody>
              <a:bodyPr numCol="2">
                <a:spAutoFit/>
              </a:bodyPr>
              <a:lstStyle/>
              <a:p>
                <a:pPr algn="r">
                  <a:defRPr/>
                </a:pPr>
                <a:endParaRPr lang="en-US" sz="1600" dirty="0"/>
              </a:p>
              <a:p>
                <a:pPr algn="r">
                  <a:defRPr/>
                </a:pPr>
                <a:r>
                  <a:rPr lang="en-US" sz="1600" dirty="0"/>
                  <a:t>42,000</a:t>
                </a:r>
              </a:p>
              <a:p>
                <a:pPr algn="r">
                  <a:defRPr/>
                </a:pPr>
                <a:r>
                  <a:rPr lang="en-US" sz="1600" dirty="0"/>
                  <a:t>16,000</a:t>
                </a:r>
              </a:p>
              <a:p>
                <a:pPr algn="r">
                  <a:defRPr/>
                </a:pPr>
                <a:r>
                  <a:rPr lang="en-US" sz="1600" dirty="0"/>
                  <a:t>2,000</a:t>
                </a:r>
              </a:p>
              <a:p>
                <a:pPr algn="r">
                  <a:defRPr/>
                </a:pPr>
                <a:endParaRPr lang="en-US" sz="1600" dirty="0"/>
              </a:p>
              <a:p>
                <a:pPr algn="r">
                  <a:defRPr/>
                </a:pPr>
                <a:r>
                  <a:rPr lang="en-US" sz="1600" dirty="0"/>
                  <a:t>(b)</a:t>
                </a:r>
              </a:p>
              <a:p>
                <a:pPr algn="r">
                  <a:defRPr/>
                </a:pPr>
                <a:r>
                  <a:rPr lang="en-US" sz="1600" dirty="0"/>
                  <a:t>(d)</a:t>
                </a:r>
              </a:p>
              <a:p>
                <a:pPr algn="r">
                  <a:defRPr/>
                </a:pPr>
                <a:r>
                  <a:rPr lang="en-US" sz="1600" dirty="0"/>
                  <a:t>(f)</a:t>
                </a:r>
              </a:p>
            </p:txBody>
          </p:sp>
          <p:sp>
            <p:nvSpPr>
              <p:cNvPr id="16" name="TextBox 15"/>
              <p:cNvSpPr txBox="1"/>
              <p:nvPr/>
            </p:nvSpPr>
            <p:spPr>
              <a:xfrm>
                <a:off x="11473884" y="3215424"/>
                <a:ext cx="2089716" cy="338043"/>
              </a:xfrm>
              <a:prstGeom prst="rect">
                <a:avLst/>
              </a:prstGeom>
              <a:solidFill>
                <a:schemeClr val="accent1">
                  <a:lumMod val="40000"/>
                  <a:lumOff val="60000"/>
                </a:schemeClr>
              </a:solidFill>
              <a:ln w="19050">
                <a:solidFill>
                  <a:schemeClr val="tx1"/>
                </a:solidFill>
              </a:ln>
            </p:spPr>
            <p:txBody>
              <a:bodyPr numCol="2">
                <a:spAutoFit/>
              </a:bodyPr>
              <a:lstStyle/>
              <a:p>
                <a:pPr algn="r">
                  <a:defRPr/>
                </a:pPr>
                <a:endParaRPr lang="en-US" sz="1600" dirty="0"/>
              </a:p>
            </p:txBody>
          </p:sp>
          <p:sp>
            <p:nvSpPr>
              <p:cNvPr id="17" name="TextBox 16"/>
              <p:cNvSpPr txBox="1"/>
              <p:nvPr/>
            </p:nvSpPr>
            <p:spPr>
              <a:xfrm>
                <a:off x="9383486" y="3214913"/>
                <a:ext cx="2090057" cy="338554"/>
              </a:xfrm>
              <a:prstGeom prst="rect">
                <a:avLst/>
              </a:prstGeom>
              <a:solidFill>
                <a:schemeClr val="accent1">
                  <a:lumMod val="40000"/>
                  <a:lumOff val="60000"/>
                </a:schemeClr>
              </a:solidFill>
              <a:ln w="19050">
                <a:solidFill>
                  <a:schemeClr val="tx1"/>
                </a:solidFill>
              </a:ln>
            </p:spPr>
            <p:txBody>
              <a:bodyPr numCol="2">
                <a:spAutoFit/>
              </a:bodyPr>
              <a:lstStyle/>
              <a:p>
                <a:pPr algn="r">
                  <a:defRPr/>
                </a:pPr>
                <a:r>
                  <a:rPr lang="en-US" sz="1600" dirty="0"/>
                  <a:t>End. Bal.</a:t>
                </a:r>
              </a:p>
              <a:p>
                <a:pPr algn="r">
                  <a:defRPr/>
                </a:pPr>
                <a:r>
                  <a:rPr lang="en-US" sz="1600" u="sng" dirty="0"/>
                  <a:t>10,000</a:t>
                </a:r>
              </a:p>
            </p:txBody>
          </p:sp>
        </p:grpSp>
        <p:cxnSp>
          <p:nvCxnSpPr>
            <p:cNvPr id="20" name="Straight Connector 19"/>
            <p:cNvCxnSpPr/>
            <p:nvPr/>
          </p:nvCxnSpPr>
          <p:spPr>
            <a:xfrm>
              <a:off x="10725523" y="3497689"/>
              <a:ext cx="609765"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56675" name="Group 22"/>
          <p:cNvGrpSpPr>
            <a:grpSpLocks/>
          </p:cNvGrpSpPr>
          <p:nvPr/>
        </p:nvGrpSpPr>
        <p:grpSpPr bwMode="auto">
          <a:xfrm>
            <a:off x="4651375" y="3259138"/>
            <a:ext cx="4187825" cy="1506537"/>
            <a:chOff x="9347200" y="1785256"/>
            <a:chExt cx="4187371" cy="1506953"/>
          </a:xfrm>
        </p:grpSpPr>
        <p:grpSp>
          <p:nvGrpSpPr>
            <p:cNvPr id="156708" name="Group 17"/>
            <p:cNvGrpSpPr>
              <a:grpSpLocks/>
            </p:cNvGrpSpPr>
            <p:nvPr/>
          </p:nvGrpSpPr>
          <p:grpSpPr bwMode="auto">
            <a:xfrm>
              <a:off x="9347200" y="1785256"/>
              <a:ext cx="4187371" cy="1506953"/>
              <a:chOff x="9376229" y="1799771"/>
              <a:chExt cx="4187371" cy="1506953"/>
            </a:xfrm>
          </p:grpSpPr>
          <p:sp>
            <p:nvSpPr>
              <p:cNvPr id="156710" name="TextBox 25"/>
              <p:cNvSpPr txBox="1">
                <a:spLocks noChangeArrowheads="1"/>
              </p:cNvSpPr>
              <p:nvPr/>
            </p:nvSpPr>
            <p:spPr bwMode="auto">
              <a:xfrm>
                <a:off x="9376229" y="1799771"/>
                <a:ext cx="4180114" cy="338554"/>
              </a:xfrm>
              <a:prstGeom prst="rect">
                <a:avLst/>
              </a:prstGeom>
              <a:noFill/>
              <a:ln w="19050">
                <a:solidFill>
                  <a:schemeClr val="tx1"/>
                </a:solidFill>
                <a:miter lim="800000"/>
                <a:headEnd/>
                <a:tailEnd/>
              </a:ln>
            </p:spPr>
            <p:txBody>
              <a:bodyPr>
                <a:spAutoFit/>
              </a:bodyPr>
              <a:lstStyle/>
              <a:p>
                <a:pPr algn="ctr"/>
                <a:r>
                  <a:rPr lang="en-US" sz="1600" b="1"/>
                  <a:t>Equipment</a:t>
                </a:r>
              </a:p>
            </p:txBody>
          </p:sp>
          <p:sp>
            <p:nvSpPr>
              <p:cNvPr id="27" name="TextBox 26"/>
              <p:cNvSpPr txBox="1"/>
              <p:nvPr/>
            </p:nvSpPr>
            <p:spPr>
              <a:xfrm>
                <a:off x="9376229" y="2140859"/>
                <a:ext cx="2090057" cy="823739"/>
              </a:xfrm>
              <a:prstGeom prst="rect">
                <a:avLst/>
              </a:prstGeom>
              <a:solidFill>
                <a:schemeClr val="accent1">
                  <a:lumMod val="40000"/>
                  <a:lumOff val="60000"/>
                </a:schemeClr>
              </a:solidFill>
              <a:ln w="19050">
                <a:solidFill>
                  <a:schemeClr val="tx1"/>
                </a:solidFill>
              </a:ln>
            </p:spPr>
            <p:txBody>
              <a:bodyPr numCol="2">
                <a:spAutoFit/>
              </a:bodyPr>
              <a:lstStyle/>
              <a:p>
                <a:pPr algn="r">
                  <a:defRPr/>
                </a:pPr>
                <a:r>
                  <a:rPr lang="en-US" sz="1600" dirty="0"/>
                  <a:t>Beg. Bal.</a:t>
                </a:r>
              </a:p>
              <a:p>
                <a:pPr algn="r">
                  <a:defRPr/>
                </a:pPr>
                <a:r>
                  <a:rPr lang="en-US" sz="1600" dirty="0"/>
                  <a:t>(b)</a:t>
                </a:r>
              </a:p>
              <a:p>
                <a:pPr algn="r">
                  <a:defRPr/>
                </a:pPr>
                <a:r>
                  <a:rPr lang="en-US" sz="1600" dirty="0"/>
                  <a:t>(d)</a:t>
                </a:r>
              </a:p>
              <a:p>
                <a:pPr algn="ctr">
                  <a:defRPr/>
                </a:pPr>
                <a:r>
                  <a:rPr lang="en-US" sz="1600" dirty="0"/>
                  <a:t>     -</a:t>
                </a:r>
              </a:p>
              <a:p>
                <a:pPr algn="r">
                  <a:defRPr/>
                </a:pPr>
                <a:r>
                  <a:rPr lang="en-US" sz="1600" dirty="0"/>
                  <a:t>42,000</a:t>
                </a:r>
              </a:p>
              <a:p>
                <a:pPr algn="r">
                  <a:defRPr/>
                </a:pPr>
                <a:r>
                  <a:rPr lang="en-US" sz="1600" dirty="0"/>
                  <a:t>18,000</a:t>
                </a:r>
              </a:p>
            </p:txBody>
          </p:sp>
          <p:sp>
            <p:nvSpPr>
              <p:cNvPr id="28" name="TextBox 27"/>
              <p:cNvSpPr txBox="1"/>
              <p:nvPr/>
            </p:nvSpPr>
            <p:spPr>
              <a:xfrm>
                <a:off x="11466286" y="2140858"/>
                <a:ext cx="2090057" cy="827314"/>
              </a:xfrm>
              <a:prstGeom prst="rect">
                <a:avLst/>
              </a:prstGeom>
              <a:solidFill>
                <a:schemeClr val="accent1">
                  <a:lumMod val="40000"/>
                  <a:lumOff val="60000"/>
                </a:schemeClr>
              </a:solidFill>
              <a:ln w="19050">
                <a:solidFill>
                  <a:schemeClr val="tx1"/>
                </a:solidFill>
              </a:ln>
            </p:spPr>
            <p:txBody>
              <a:bodyPr numCol="2">
                <a:spAutoFit/>
              </a:bodyPr>
              <a:lstStyle/>
              <a:p>
                <a:pPr algn="r">
                  <a:defRPr/>
                </a:pPr>
                <a:endParaRPr lang="en-US" sz="1600" dirty="0"/>
              </a:p>
              <a:p>
                <a:pPr algn="r">
                  <a:defRPr/>
                </a:pPr>
                <a:endParaRPr lang="en-US" sz="1600" dirty="0"/>
              </a:p>
              <a:p>
                <a:pPr algn="r">
                  <a:defRPr/>
                </a:pPr>
                <a:endParaRPr lang="en-US" sz="1600" dirty="0"/>
              </a:p>
              <a:p>
                <a:pPr algn="r">
                  <a:defRPr/>
                </a:pPr>
                <a:endParaRPr lang="en-US" sz="1600" dirty="0"/>
              </a:p>
              <a:p>
                <a:pPr algn="r">
                  <a:defRPr/>
                </a:pPr>
                <a:endParaRPr lang="en-US" sz="1600" dirty="0"/>
              </a:p>
              <a:p>
                <a:pPr algn="r">
                  <a:defRPr/>
                </a:pPr>
                <a:endParaRPr lang="en-US" sz="1600" dirty="0"/>
              </a:p>
            </p:txBody>
          </p:sp>
          <p:sp>
            <p:nvSpPr>
              <p:cNvPr id="29" name="TextBox 28"/>
              <p:cNvSpPr txBox="1"/>
              <p:nvPr/>
            </p:nvSpPr>
            <p:spPr>
              <a:xfrm>
                <a:off x="11473090" y="2968494"/>
                <a:ext cx="2090510" cy="338230"/>
              </a:xfrm>
              <a:prstGeom prst="rect">
                <a:avLst/>
              </a:prstGeom>
              <a:solidFill>
                <a:schemeClr val="accent1">
                  <a:lumMod val="40000"/>
                  <a:lumOff val="60000"/>
                </a:schemeClr>
              </a:solidFill>
              <a:ln w="19050">
                <a:solidFill>
                  <a:schemeClr val="tx1"/>
                </a:solidFill>
              </a:ln>
            </p:spPr>
            <p:txBody>
              <a:bodyPr numCol="2">
                <a:spAutoFit/>
              </a:bodyPr>
              <a:lstStyle/>
              <a:p>
                <a:pPr algn="r">
                  <a:defRPr/>
                </a:pPr>
                <a:endParaRPr lang="en-US" sz="1600" dirty="0"/>
              </a:p>
            </p:txBody>
          </p:sp>
          <p:sp>
            <p:nvSpPr>
              <p:cNvPr id="30" name="TextBox 29"/>
              <p:cNvSpPr txBox="1"/>
              <p:nvPr/>
            </p:nvSpPr>
            <p:spPr>
              <a:xfrm>
                <a:off x="9383486" y="2968170"/>
                <a:ext cx="2090057" cy="338554"/>
              </a:xfrm>
              <a:prstGeom prst="rect">
                <a:avLst/>
              </a:prstGeom>
              <a:solidFill>
                <a:schemeClr val="accent1">
                  <a:lumMod val="40000"/>
                  <a:lumOff val="60000"/>
                </a:schemeClr>
              </a:solidFill>
              <a:ln w="19050">
                <a:solidFill>
                  <a:schemeClr val="tx1"/>
                </a:solidFill>
              </a:ln>
            </p:spPr>
            <p:txBody>
              <a:bodyPr numCol="2">
                <a:spAutoFit/>
              </a:bodyPr>
              <a:lstStyle/>
              <a:p>
                <a:pPr algn="r">
                  <a:defRPr/>
                </a:pPr>
                <a:r>
                  <a:rPr lang="en-US" sz="1600" dirty="0"/>
                  <a:t>End. Bal.</a:t>
                </a:r>
              </a:p>
              <a:p>
                <a:pPr algn="r">
                  <a:defRPr/>
                </a:pPr>
                <a:r>
                  <a:rPr lang="en-US" sz="1600" u="sng" dirty="0"/>
                  <a:t>60,000</a:t>
                </a:r>
              </a:p>
            </p:txBody>
          </p:sp>
        </p:grpSp>
        <p:cxnSp>
          <p:nvCxnSpPr>
            <p:cNvPr id="25" name="Straight Connector 24"/>
            <p:cNvCxnSpPr/>
            <p:nvPr/>
          </p:nvCxnSpPr>
          <p:spPr>
            <a:xfrm>
              <a:off x="10712302" y="3250923"/>
              <a:ext cx="609534"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56676" name="Group 30"/>
          <p:cNvGrpSpPr>
            <a:grpSpLocks/>
          </p:cNvGrpSpPr>
          <p:nvPr/>
        </p:nvGrpSpPr>
        <p:grpSpPr bwMode="auto">
          <a:xfrm>
            <a:off x="4687888" y="1335088"/>
            <a:ext cx="4187825" cy="1274762"/>
            <a:chOff x="9347200" y="1785256"/>
            <a:chExt cx="4187371" cy="1274725"/>
          </a:xfrm>
        </p:grpSpPr>
        <p:grpSp>
          <p:nvGrpSpPr>
            <p:cNvPr id="156701" name="Group 17"/>
            <p:cNvGrpSpPr>
              <a:grpSpLocks/>
            </p:cNvGrpSpPr>
            <p:nvPr/>
          </p:nvGrpSpPr>
          <p:grpSpPr bwMode="auto">
            <a:xfrm>
              <a:off x="9347200" y="1785256"/>
              <a:ext cx="4187371" cy="1274725"/>
              <a:chOff x="9376229" y="1799771"/>
              <a:chExt cx="4187371" cy="1274725"/>
            </a:xfrm>
          </p:grpSpPr>
          <p:sp>
            <p:nvSpPr>
              <p:cNvPr id="156703" name="TextBox 33"/>
              <p:cNvSpPr txBox="1">
                <a:spLocks noChangeArrowheads="1"/>
              </p:cNvSpPr>
              <p:nvPr/>
            </p:nvSpPr>
            <p:spPr bwMode="auto">
              <a:xfrm>
                <a:off x="9376229" y="1799771"/>
                <a:ext cx="4180114" cy="338554"/>
              </a:xfrm>
              <a:prstGeom prst="rect">
                <a:avLst/>
              </a:prstGeom>
              <a:noFill/>
              <a:ln w="19050">
                <a:solidFill>
                  <a:schemeClr val="tx1"/>
                </a:solidFill>
                <a:miter lim="800000"/>
                <a:headEnd/>
                <a:tailEnd/>
              </a:ln>
            </p:spPr>
            <p:txBody>
              <a:bodyPr>
                <a:spAutoFit/>
              </a:bodyPr>
              <a:lstStyle/>
              <a:p>
                <a:pPr algn="ctr"/>
                <a:r>
                  <a:rPr lang="en-US" sz="1600" b="1"/>
                  <a:t>Cookware</a:t>
                </a:r>
              </a:p>
            </p:txBody>
          </p:sp>
          <p:sp>
            <p:nvSpPr>
              <p:cNvPr id="35" name="TextBox 34"/>
              <p:cNvSpPr txBox="1"/>
              <p:nvPr/>
            </p:nvSpPr>
            <p:spPr>
              <a:xfrm>
                <a:off x="9376229" y="2133601"/>
                <a:ext cx="2090057" cy="595087"/>
              </a:xfrm>
              <a:prstGeom prst="rect">
                <a:avLst/>
              </a:prstGeom>
              <a:solidFill>
                <a:schemeClr val="accent1">
                  <a:lumMod val="40000"/>
                  <a:lumOff val="60000"/>
                </a:schemeClr>
              </a:solidFill>
              <a:ln w="19050">
                <a:solidFill>
                  <a:schemeClr val="tx1"/>
                </a:solidFill>
              </a:ln>
            </p:spPr>
            <p:txBody>
              <a:bodyPr numCol="2">
                <a:spAutoFit/>
              </a:bodyPr>
              <a:lstStyle/>
              <a:p>
                <a:pPr algn="r">
                  <a:defRPr/>
                </a:pPr>
                <a:r>
                  <a:rPr lang="en-US" sz="1600" dirty="0"/>
                  <a:t>Beg. Bal.</a:t>
                </a:r>
              </a:p>
              <a:p>
                <a:pPr algn="r">
                  <a:defRPr/>
                </a:pPr>
                <a:r>
                  <a:rPr lang="en-US" sz="1600" dirty="0"/>
                  <a:t>(g)</a:t>
                </a:r>
              </a:p>
              <a:p>
                <a:pPr algn="ctr">
                  <a:defRPr/>
                </a:pPr>
                <a:r>
                  <a:rPr lang="en-US" sz="1600" dirty="0"/>
                  <a:t>     -</a:t>
                </a:r>
              </a:p>
              <a:p>
                <a:pPr algn="r">
                  <a:defRPr/>
                </a:pPr>
                <a:r>
                  <a:rPr lang="en-US" sz="1600" dirty="0"/>
                  <a:t>630</a:t>
                </a:r>
              </a:p>
            </p:txBody>
          </p:sp>
          <p:sp>
            <p:nvSpPr>
              <p:cNvPr id="36" name="TextBox 35"/>
              <p:cNvSpPr txBox="1"/>
              <p:nvPr/>
            </p:nvSpPr>
            <p:spPr>
              <a:xfrm>
                <a:off x="11466286" y="2140858"/>
                <a:ext cx="2090057" cy="587830"/>
              </a:xfrm>
              <a:prstGeom prst="rect">
                <a:avLst/>
              </a:prstGeom>
              <a:solidFill>
                <a:schemeClr val="accent1">
                  <a:lumMod val="40000"/>
                  <a:lumOff val="60000"/>
                </a:schemeClr>
              </a:solidFill>
              <a:ln w="19050">
                <a:solidFill>
                  <a:schemeClr val="tx1"/>
                </a:solidFill>
              </a:ln>
            </p:spPr>
            <p:txBody>
              <a:bodyPr numCol="2">
                <a:spAutoFit/>
              </a:bodyPr>
              <a:lstStyle/>
              <a:p>
                <a:pPr algn="r">
                  <a:defRPr/>
                </a:pPr>
                <a:endParaRPr lang="en-US" sz="1600" dirty="0"/>
              </a:p>
              <a:p>
                <a:pPr algn="r">
                  <a:defRPr/>
                </a:pPr>
                <a:endParaRPr lang="en-US" sz="1600" dirty="0"/>
              </a:p>
              <a:p>
                <a:pPr algn="r">
                  <a:defRPr/>
                </a:pPr>
                <a:endParaRPr lang="en-US" sz="1600" dirty="0"/>
              </a:p>
            </p:txBody>
          </p:sp>
          <p:sp>
            <p:nvSpPr>
              <p:cNvPr id="37" name="TextBox 36"/>
              <p:cNvSpPr txBox="1"/>
              <p:nvPr/>
            </p:nvSpPr>
            <p:spPr>
              <a:xfrm>
                <a:off x="11473089" y="2736369"/>
                <a:ext cx="2090511" cy="338127"/>
              </a:xfrm>
              <a:prstGeom prst="rect">
                <a:avLst/>
              </a:prstGeom>
              <a:solidFill>
                <a:schemeClr val="accent1">
                  <a:lumMod val="40000"/>
                  <a:lumOff val="60000"/>
                </a:schemeClr>
              </a:solidFill>
              <a:ln w="19050">
                <a:solidFill>
                  <a:schemeClr val="tx1"/>
                </a:solidFill>
              </a:ln>
            </p:spPr>
            <p:txBody>
              <a:bodyPr numCol="2">
                <a:spAutoFit/>
              </a:bodyPr>
              <a:lstStyle/>
              <a:p>
                <a:pPr algn="r">
                  <a:defRPr/>
                </a:pPr>
                <a:endParaRPr lang="en-US" sz="1600" dirty="0"/>
              </a:p>
            </p:txBody>
          </p:sp>
          <p:sp>
            <p:nvSpPr>
              <p:cNvPr id="38" name="TextBox 37"/>
              <p:cNvSpPr txBox="1"/>
              <p:nvPr/>
            </p:nvSpPr>
            <p:spPr>
              <a:xfrm>
                <a:off x="9383486" y="2735942"/>
                <a:ext cx="2090057" cy="338554"/>
              </a:xfrm>
              <a:prstGeom prst="rect">
                <a:avLst/>
              </a:prstGeom>
              <a:solidFill>
                <a:schemeClr val="accent1">
                  <a:lumMod val="40000"/>
                  <a:lumOff val="60000"/>
                </a:schemeClr>
              </a:solidFill>
              <a:ln w="19050">
                <a:solidFill>
                  <a:schemeClr val="tx1"/>
                </a:solidFill>
              </a:ln>
            </p:spPr>
            <p:txBody>
              <a:bodyPr numCol="2">
                <a:spAutoFit/>
              </a:bodyPr>
              <a:lstStyle/>
              <a:p>
                <a:pPr algn="r">
                  <a:defRPr/>
                </a:pPr>
                <a:r>
                  <a:rPr lang="en-US" sz="1600" dirty="0"/>
                  <a:t>End. Bal.</a:t>
                </a:r>
              </a:p>
              <a:p>
                <a:pPr algn="r">
                  <a:defRPr/>
                </a:pPr>
                <a:r>
                  <a:rPr lang="en-US" sz="1600" u="sng" dirty="0"/>
                  <a:t>     630</a:t>
                </a:r>
              </a:p>
            </p:txBody>
          </p:sp>
        </p:grpSp>
        <p:cxnSp>
          <p:nvCxnSpPr>
            <p:cNvPr id="33" name="Straight Connector 32"/>
            <p:cNvCxnSpPr/>
            <p:nvPr/>
          </p:nvCxnSpPr>
          <p:spPr>
            <a:xfrm>
              <a:off x="10726587" y="3018707"/>
              <a:ext cx="609534"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56677" name="Group 38"/>
          <p:cNvGrpSpPr>
            <a:grpSpLocks/>
          </p:cNvGrpSpPr>
          <p:nvPr/>
        </p:nvGrpSpPr>
        <p:grpSpPr bwMode="auto">
          <a:xfrm>
            <a:off x="261938" y="3251200"/>
            <a:ext cx="4186237" cy="1506538"/>
            <a:chOff x="9347200" y="1785256"/>
            <a:chExt cx="4187371" cy="1506953"/>
          </a:xfrm>
        </p:grpSpPr>
        <p:grpSp>
          <p:nvGrpSpPr>
            <p:cNvPr id="156694" name="Group 17"/>
            <p:cNvGrpSpPr>
              <a:grpSpLocks/>
            </p:cNvGrpSpPr>
            <p:nvPr/>
          </p:nvGrpSpPr>
          <p:grpSpPr bwMode="auto">
            <a:xfrm>
              <a:off x="9347200" y="1785256"/>
              <a:ext cx="4187371" cy="1506953"/>
              <a:chOff x="9376229" y="1799771"/>
              <a:chExt cx="4187371" cy="1506953"/>
            </a:xfrm>
          </p:grpSpPr>
          <p:sp>
            <p:nvSpPr>
              <p:cNvPr id="156696" name="TextBox 41"/>
              <p:cNvSpPr txBox="1">
                <a:spLocks noChangeArrowheads="1"/>
              </p:cNvSpPr>
              <p:nvPr/>
            </p:nvSpPr>
            <p:spPr bwMode="auto">
              <a:xfrm>
                <a:off x="9376229" y="1799771"/>
                <a:ext cx="4180114" cy="338554"/>
              </a:xfrm>
              <a:prstGeom prst="rect">
                <a:avLst/>
              </a:prstGeom>
              <a:noFill/>
              <a:ln w="19050">
                <a:solidFill>
                  <a:schemeClr val="tx1"/>
                </a:solidFill>
                <a:miter lim="800000"/>
                <a:headEnd/>
                <a:tailEnd/>
              </a:ln>
            </p:spPr>
            <p:txBody>
              <a:bodyPr>
                <a:spAutoFit/>
              </a:bodyPr>
              <a:lstStyle/>
              <a:p>
                <a:pPr algn="ctr"/>
                <a:r>
                  <a:rPr lang="en-US" sz="1600" b="1"/>
                  <a:t>Accounts Payable</a:t>
                </a:r>
              </a:p>
            </p:txBody>
          </p:sp>
          <p:sp>
            <p:nvSpPr>
              <p:cNvPr id="43" name="TextBox 42"/>
              <p:cNvSpPr txBox="1"/>
              <p:nvPr/>
            </p:nvSpPr>
            <p:spPr>
              <a:xfrm>
                <a:off x="9376229" y="2140859"/>
                <a:ext cx="2090057" cy="823739"/>
              </a:xfrm>
              <a:prstGeom prst="rect">
                <a:avLst/>
              </a:prstGeom>
              <a:solidFill>
                <a:schemeClr val="accent1">
                  <a:lumMod val="40000"/>
                  <a:lumOff val="60000"/>
                </a:schemeClr>
              </a:solidFill>
              <a:ln w="19050">
                <a:solidFill>
                  <a:schemeClr val="tx1"/>
                </a:solidFill>
              </a:ln>
            </p:spPr>
            <p:txBody>
              <a:bodyPr numCol="2">
                <a:spAutoFit/>
              </a:bodyPr>
              <a:lstStyle/>
              <a:p>
                <a:pPr algn="r">
                  <a:defRPr/>
                </a:pPr>
                <a:endParaRPr lang="en-US" sz="1600" dirty="0"/>
              </a:p>
              <a:p>
                <a:pPr algn="r">
                  <a:defRPr/>
                </a:pPr>
                <a:r>
                  <a:rPr lang="en-US" sz="1600" dirty="0"/>
                  <a:t>(f)</a:t>
                </a:r>
              </a:p>
              <a:p>
                <a:pPr algn="r">
                  <a:defRPr/>
                </a:pPr>
                <a:endParaRPr lang="en-US" sz="1600" dirty="0"/>
              </a:p>
              <a:p>
                <a:pPr algn="ctr">
                  <a:defRPr/>
                </a:pPr>
                <a:endParaRPr lang="en-US" sz="1600" dirty="0"/>
              </a:p>
              <a:p>
                <a:pPr algn="r">
                  <a:defRPr/>
                </a:pPr>
                <a:r>
                  <a:rPr lang="en-US" sz="1600" dirty="0"/>
                  <a:t>2,000</a:t>
                </a:r>
              </a:p>
              <a:p>
                <a:pPr algn="r">
                  <a:defRPr/>
                </a:pPr>
                <a:endParaRPr lang="en-US" sz="1600" dirty="0"/>
              </a:p>
            </p:txBody>
          </p:sp>
          <p:sp>
            <p:nvSpPr>
              <p:cNvPr id="44" name="TextBox 43"/>
              <p:cNvSpPr txBox="1"/>
              <p:nvPr/>
            </p:nvSpPr>
            <p:spPr>
              <a:xfrm>
                <a:off x="11466286" y="2140858"/>
                <a:ext cx="2090057" cy="827314"/>
              </a:xfrm>
              <a:prstGeom prst="rect">
                <a:avLst/>
              </a:prstGeom>
              <a:solidFill>
                <a:schemeClr val="accent1">
                  <a:lumMod val="40000"/>
                  <a:lumOff val="60000"/>
                </a:schemeClr>
              </a:solidFill>
              <a:ln w="19050">
                <a:solidFill>
                  <a:schemeClr val="tx1"/>
                </a:solidFill>
              </a:ln>
            </p:spPr>
            <p:txBody>
              <a:bodyPr numCol="2">
                <a:spAutoFit/>
              </a:bodyPr>
              <a:lstStyle/>
              <a:p>
                <a:pPr algn="ctr">
                  <a:defRPr/>
                </a:pPr>
                <a:r>
                  <a:rPr lang="en-US" sz="1600" dirty="0"/>
                  <a:t>     -</a:t>
                </a:r>
              </a:p>
              <a:p>
                <a:pPr algn="r">
                  <a:defRPr/>
                </a:pPr>
                <a:r>
                  <a:rPr lang="en-US" sz="1600" dirty="0"/>
                  <a:t>2,000</a:t>
                </a:r>
              </a:p>
              <a:p>
                <a:pPr algn="r">
                  <a:defRPr/>
                </a:pPr>
                <a:r>
                  <a:rPr lang="en-US" sz="1600" dirty="0"/>
                  <a:t>630</a:t>
                </a:r>
              </a:p>
              <a:p>
                <a:pPr algn="r">
                  <a:defRPr/>
                </a:pPr>
                <a:r>
                  <a:rPr lang="en-US" sz="1600" dirty="0"/>
                  <a:t>Beg. Bal.</a:t>
                </a:r>
              </a:p>
              <a:p>
                <a:pPr algn="r">
                  <a:defRPr/>
                </a:pPr>
                <a:r>
                  <a:rPr lang="en-US" sz="1600" dirty="0"/>
                  <a:t>(d)</a:t>
                </a:r>
              </a:p>
              <a:p>
                <a:pPr algn="r">
                  <a:defRPr/>
                </a:pPr>
                <a:r>
                  <a:rPr lang="en-US" sz="1600" dirty="0"/>
                  <a:t>(g)</a:t>
                </a:r>
              </a:p>
            </p:txBody>
          </p:sp>
          <p:sp>
            <p:nvSpPr>
              <p:cNvPr id="45" name="TextBox 44"/>
              <p:cNvSpPr txBox="1"/>
              <p:nvPr/>
            </p:nvSpPr>
            <p:spPr>
              <a:xfrm>
                <a:off x="11473543" y="2968170"/>
                <a:ext cx="2090057" cy="338554"/>
              </a:xfrm>
              <a:prstGeom prst="rect">
                <a:avLst/>
              </a:prstGeom>
              <a:solidFill>
                <a:schemeClr val="accent1">
                  <a:lumMod val="40000"/>
                  <a:lumOff val="60000"/>
                </a:schemeClr>
              </a:solidFill>
              <a:ln w="19050">
                <a:solidFill>
                  <a:schemeClr val="tx1"/>
                </a:solidFill>
              </a:ln>
            </p:spPr>
            <p:txBody>
              <a:bodyPr numCol="2">
                <a:spAutoFit/>
              </a:bodyPr>
              <a:lstStyle/>
              <a:p>
                <a:pPr algn="r">
                  <a:defRPr/>
                </a:pPr>
                <a:r>
                  <a:rPr lang="en-US" sz="1600" u="sng" dirty="0"/>
                  <a:t>     630</a:t>
                </a:r>
              </a:p>
              <a:p>
                <a:pPr algn="r">
                  <a:defRPr/>
                </a:pPr>
                <a:r>
                  <a:rPr lang="en-US" sz="1600" dirty="0"/>
                  <a:t>End. Bal.</a:t>
                </a:r>
              </a:p>
            </p:txBody>
          </p:sp>
          <p:sp>
            <p:nvSpPr>
              <p:cNvPr id="46" name="TextBox 45"/>
              <p:cNvSpPr txBox="1"/>
              <p:nvPr/>
            </p:nvSpPr>
            <p:spPr>
              <a:xfrm>
                <a:off x="9383486" y="2968170"/>
                <a:ext cx="2090057" cy="338554"/>
              </a:xfrm>
              <a:prstGeom prst="rect">
                <a:avLst/>
              </a:prstGeom>
              <a:solidFill>
                <a:schemeClr val="accent1">
                  <a:lumMod val="40000"/>
                  <a:lumOff val="60000"/>
                </a:schemeClr>
              </a:solidFill>
              <a:ln w="19050">
                <a:solidFill>
                  <a:schemeClr val="tx1"/>
                </a:solidFill>
              </a:ln>
            </p:spPr>
            <p:txBody>
              <a:bodyPr numCol="2">
                <a:spAutoFit/>
              </a:bodyPr>
              <a:lstStyle/>
              <a:p>
                <a:pPr algn="r">
                  <a:defRPr/>
                </a:pPr>
                <a:endParaRPr lang="en-US" sz="1600" dirty="0"/>
              </a:p>
              <a:p>
                <a:pPr algn="r">
                  <a:defRPr/>
                </a:pPr>
                <a:endParaRPr lang="en-US" sz="1600" u="sng" dirty="0"/>
              </a:p>
            </p:txBody>
          </p:sp>
        </p:grpSp>
        <p:cxnSp>
          <p:nvCxnSpPr>
            <p:cNvPr id="41" name="Straight Connector 40"/>
            <p:cNvCxnSpPr/>
            <p:nvPr/>
          </p:nvCxnSpPr>
          <p:spPr>
            <a:xfrm>
              <a:off x="11872009" y="3250923"/>
              <a:ext cx="609765"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56678" name="Group 46"/>
          <p:cNvGrpSpPr>
            <a:grpSpLocks/>
          </p:cNvGrpSpPr>
          <p:nvPr/>
        </p:nvGrpSpPr>
        <p:grpSpPr bwMode="auto">
          <a:xfrm>
            <a:off x="261938" y="5021263"/>
            <a:ext cx="4186237" cy="1274762"/>
            <a:chOff x="9347200" y="1785256"/>
            <a:chExt cx="4187371" cy="1274725"/>
          </a:xfrm>
        </p:grpSpPr>
        <p:grpSp>
          <p:nvGrpSpPr>
            <p:cNvPr id="156687" name="Group 17"/>
            <p:cNvGrpSpPr>
              <a:grpSpLocks/>
            </p:cNvGrpSpPr>
            <p:nvPr/>
          </p:nvGrpSpPr>
          <p:grpSpPr bwMode="auto">
            <a:xfrm>
              <a:off x="9347200" y="1785256"/>
              <a:ext cx="4187371" cy="1274725"/>
              <a:chOff x="9376229" y="1799771"/>
              <a:chExt cx="4187371" cy="1274725"/>
            </a:xfrm>
          </p:grpSpPr>
          <p:sp>
            <p:nvSpPr>
              <p:cNvPr id="156689" name="TextBox 49"/>
              <p:cNvSpPr txBox="1">
                <a:spLocks noChangeArrowheads="1"/>
              </p:cNvSpPr>
              <p:nvPr/>
            </p:nvSpPr>
            <p:spPr bwMode="auto">
              <a:xfrm>
                <a:off x="9376229" y="1799771"/>
                <a:ext cx="4180114" cy="338554"/>
              </a:xfrm>
              <a:prstGeom prst="rect">
                <a:avLst/>
              </a:prstGeom>
              <a:noFill/>
              <a:ln w="19050">
                <a:solidFill>
                  <a:schemeClr val="tx1"/>
                </a:solidFill>
                <a:miter lim="800000"/>
                <a:headEnd/>
                <a:tailEnd/>
              </a:ln>
            </p:spPr>
            <p:txBody>
              <a:bodyPr>
                <a:spAutoFit/>
              </a:bodyPr>
              <a:lstStyle/>
              <a:p>
                <a:pPr algn="ctr"/>
                <a:r>
                  <a:rPr lang="en-US" sz="1600" b="1"/>
                  <a:t>Notes Payable</a:t>
                </a:r>
              </a:p>
            </p:txBody>
          </p:sp>
          <p:sp>
            <p:nvSpPr>
              <p:cNvPr id="51" name="TextBox 50"/>
              <p:cNvSpPr txBox="1"/>
              <p:nvPr/>
            </p:nvSpPr>
            <p:spPr>
              <a:xfrm>
                <a:off x="9376229" y="2140860"/>
                <a:ext cx="2090057" cy="587827"/>
              </a:xfrm>
              <a:prstGeom prst="rect">
                <a:avLst/>
              </a:prstGeom>
              <a:solidFill>
                <a:schemeClr val="accent1">
                  <a:lumMod val="40000"/>
                  <a:lumOff val="60000"/>
                </a:schemeClr>
              </a:solidFill>
              <a:ln w="19050">
                <a:solidFill>
                  <a:schemeClr val="tx1"/>
                </a:solidFill>
              </a:ln>
            </p:spPr>
            <p:txBody>
              <a:bodyPr numCol="2">
                <a:spAutoFit/>
              </a:bodyPr>
              <a:lstStyle/>
              <a:p>
                <a:pPr algn="r">
                  <a:defRPr/>
                </a:pPr>
                <a:endParaRPr lang="en-US" sz="1600" dirty="0"/>
              </a:p>
              <a:p>
                <a:pPr algn="r">
                  <a:defRPr/>
                </a:pPr>
                <a:endParaRPr lang="en-US" sz="1600" dirty="0"/>
              </a:p>
              <a:p>
                <a:pPr algn="r">
                  <a:defRPr/>
                </a:pPr>
                <a:endParaRPr lang="en-US" sz="1600" dirty="0"/>
              </a:p>
            </p:txBody>
          </p:sp>
          <p:sp>
            <p:nvSpPr>
              <p:cNvPr id="52" name="TextBox 51"/>
              <p:cNvSpPr txBox="1"/>
              <p:nvPr/>
            </p:nvSpPr>
            <p:spPr>
              <a:xfrm>
                <a:off x="11466286" y="2140858"/>
                <a:ext cx="2090057" cy="584775"/>
              </a:xfrm>
              <a:prstGeom prst="rect">
                <a:avLst/>
              </a:prstGeom>
              <a:solidFill>
                <a:schemeClr val="accent1">
                  <a:lumMod val="40000"/>
                  <a:lumOff val="60000"/>
                </a:schemeClr>
              </a:solidFill>
              <a:ln w="19050">
                <a:solidFill>
                  <a:schemeClr val="tx1"/>
                </a:solidFill>
              </a:ln>
            </p:spPr>
            <p:txBody>
              <a:bodyPr numCol="2">
                <a:spAutoFit/>
              </a:bodyPr>
              <a:lstStyle/>
              <a:p>
                <a:pPr algn="ctr">
                  <a:defRPr/>
                </a:pPr>
                <a:r>
                  <a:rPr lang="en-US" sz="1600" dirty="0"/>
                  <a:t>     -</a:t>
                </a:r>
              </a:p>
              <a:p>
                <a:pPr algn="r">
                  <a:defRPr/>
                </a:pPr>
                <a:r>
                  <a:rPr lang="en-US" sz="1600" dirty="0"/>
                  <a:t>20,000</a:t>
                </a:r>
              </a:p>
              <a:p>
                <a:pPr algn="r">
                  <a:defRPr/>
                </a:pPr>
                <a:r>
                  <a:rPr lang="en-US" sz="1600" dirty="0"/>
                  <a:t>Beg. Bal.</a:t>
                </a:r>
              </a:p>
              <a:p>
                <a:pPr algn="r">
                  <a:defRPr/>
                </a:pPr>
                <a:r>
                  <a:rPr lang="en-US" sz="1600" dirty="0"/>
                  <a:t>(c)</a:t>
                </a:r>
              </a:p>
            </p:txBody>
          </p:sp>
          <p:sp>
            <p:nvSpPr>
              <p:cNvPr id="53" name="TextBox 52"/>
              <p:cNvSpPr txBox="1"/>
              <p:nvPr/>
            </p:nvSpPr>
            <p:spPr>
              <a:xfrm>
                <a:off x="11473543" y="2735942"/>
                <a:ext cx="2090057" cy="338554"/>
              </a:xfrm>
              <a:prstGeom prst="rect">
                <a:avLst/>
              </a:prstGeom>
              <a:solidFill>
                <a:schemeClr val="accent1">
                  <a:lumMod val="40000"/>
                  <a:lumOff val="60000"/>
                </a:schemeClr>
              </a:solidFill>
              <a:ln w="19050">
                <a:solidFill>
                  <a:schemeClr val="tx1"/>
                </a:solidFill>
              </a:ln>
            </p:spPr>
            <p:txBody>
              <a:bodyPr numCol="2">
                <a:spAutoFit/>
              </a:bodyPr>
              <a:lstStyle/>
              <a:p>
                <a:pPr algn="r">
                  <a:defRPr/>
                </a:pPr>
                <a:r>
                  <a:rPr lang="en-US" sz="1600" u="sng" dirty="0"/>
                  <a:t>20,000</a:t>
                </a:r>
              </a:p>
              <a:p>
                <a:pPr algn="r">
                  <a:defRPr/>
                </a:pPr>
                <a:r>
                  <a:rPr lang="en-US" sz="1600" dirty="0"/>
                  <a:t>End. Bal.</a:t>
                </a:r>
              </a:p>
            </p:txBody>
          </p:sp>
          <p:sp>
            <p:nvSpPr>
              <p:cNvPr id="54" name="TextBox 53"/>
              <p:cNvSpPr txBox="1"/>
              <p:nvPr/>
            </p:nvSpPr>
            <p:spPr>
              <a:xfrm>
                <a:off x="9376229" y="2735941"/>
                <a:ext cx="2090057" cy="338554"/>
              </a:xfrm>
              <a:prstGeom prst="rect">
                <a:avLst/>
              </a:prstGeom>
              <a:solidFill>
                <a:schemeClr val="accent1">
                  <a:lumMod val="40000"/>
                  <a:lumOff val="60000"/>
                </a:schemeClr>
              </a:solidFill>
              <a:ln w="19050">
                <a:solidFill>
                  <a:schemeClr val="tx1"/>
                </a:solidFill>
              </a:ln>
            </p:spPr>
            <p:txBody>
              <a:bodyPr numCol="2">
                <a:spAutoFit/>
              </a:bodyPr>
              <a:lstStyle/>
              <a:p>
                <a:pPr algn="r">
                  <a:defRPr/>
                </a:pPr>
                <a:endParaRPr lang="en-US" sz="1600" dirty="0"/>
              </a:p>
              <a:p>
                <a:pPr algn="r">
                  <a:defRPr/>
                </a:pPr>
                <a:endParaRPr lang="en-US" sz="1600" u="sng" dirty="0"/>
              </a:p>
            </p:txBody>
          </p:sp>
        </p:grpSp>
        <p:cxnSp>
          <p:nvCxnSpPr>
            <p:cNvPr id="49" name="Straight Connector 48"/>
            <p:cNvCxnSpPr/>
            <p:nvPr/>
          </p:nvCxnSpPr>
          <p:spPr>
            <a:xfrm>
              <a:off x="11872009" y="3018707"/>
              <a:ext cx="609765"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56679" name="Group 54"/>
          <p:cNvGrpSpPr>
            <a:grpSpLocks/>
          </p:cNvGrpSpPr>
          <p:nvPr/>
        </p:nvGrpSpPr>
        <p:grpSpPr bwMode="auto">
          <a:xfrm>
            <a:off x="4673600" y="5021263"/>
            <a:ext cx="4187825" cy="1274762"/>
            <a:chOff x="9347200" y="1785256"/>
            <a:chExt cx="4187371" cy="1274725"/>
          </a:xfrm>
        </p:grpSpPr>
        <p:grpSp>
          <p:nvGrpSpPr>
            <p:cNvPr id="156680" name="Group 17"/>
            <p:cNvGrpSpPr>
              <a:grpSpLocks/>
            </p:cNvGrpSpPr>
            <p:nvPr/>
          </p:nvGrpSpPr>
          <p:grpSpPr bwMode="auto">
            <a:xfrm>
              <a:off x="9347200" y="1785256"/>
              <a:ext cx="4187371" cy="1274725"/>
              <a:chOff x="9376229" y="1799771"/>
              <a:chExt cx="4187371" cy="1274725"/>
            </a:xfrm>
          </p:grpSpPr>
          <p:sp>
            <p:nvSpPr>
              <p:cNvPr id="156682" name="TextBox 57"/>
              <p:cNvSpPr txBox="1">
                <a:spLocks noChangeArrowheads="1"/>
              </p:cNvSpPr>
              <p:nvPr/>
            </p:nvSpPr>
            <p:spPr bwMode="auto">
              <a:xfrm>
                <a:off x="9376229" y="1799771"/>
                <a:ext cx="4180114" cy="338554"/>
              </a:xfrm>
              <a:prstGeom prst="rect">
                <a:avLst/>
              </a:prstGeom>
              <a:noFill/>
              <a:ln w="19050">
                <a:solidFill>
                  <a:schemeClr val="tx1"/>
                </a:solidFill>
                <a:miter lim="800000"/>
                <a:headEnd/>
                <a:tailEnd/>
              </a:ln>
            </p:spPr>
            <p:txBody>
              <a:bodyPr>
                <a:spAutoFit/>
              </a:bodyPr>
              <a:lstStyle/>
              <a:p>
                <a:pPr algn="ctr"/>
                <a:r>
                  <a:rPr lang="en-US" sz="1600" b="1"/>
                  <a:t>Contributed Capital</a:t>
                </a:r>
              </a:p>
            </p:txBody>
          </p:sp>
          <p:sp>
            <p:nvSpPr>
              <p:cNvPr id="59" name="TextBox 58"/>
              <p:cNvSpPr txBox="1"/>
              <p:nvPr/>
            </p:nvSpPr>
            <p:spPr>
              <a:xfrm>
                <a:off x="9376229" y="2140860"/>
                <a:ext cx="2090057" cy="587827"/>
              </a:xfrm>
              <a:prstGeom prst="rect">
                <a:avLst/>
              </a:prstGeom>
              <a:solidFill>
                <a:schemeClr val="accent1">
                  <a:lumMod val="40000"/>
                  <a:lumOff val="60000"/>
                </a:schemeClr>
              </a:solidFill>
              <a:ln w="19050">
                <a:solidFill>
                  <a:schemeClr val="tx1"/>
                </a:solidFill>
              </a:ln>
            </p:spPr>
            <p:txBody>
              <a:bodyPr numCol="2">
                <a:spAutoFit/>
              </a:bodyPr>
              <a:lstStyle/>
              <a:p>
                <a:pPr algn="r">
                  <a:defRPr/>
                </a:pPr>
                <a:endParaRPr lang="en-US" sz="1600" dirty="0"/>
              </a:p>
              <a:p>
                <a:pPr algn="r">
                  <a:defRPr/>
                </a:pPr>
                <a:endParaRPr lang="en-US" sz="1600" dirty="0"/>
              </a:p>
              <a:p>
                <a:pPr algn="r">
                  <a:defRPr/>
                </a:pPr>
                <a:endParaRPr lang="en-US" sz="1600" dirty="0"/>
              </a:p>
            </p:txBody>
          </p:sp>
          <p:sp>
            <p:nvSpPr>
              <p:cNvPr id="60" name="TextBox 59"/>
              <p:cNvSpPr txBox="1"/>
              <p:nvPr/>
            </p:nvSpPr>
            <p:spPr>
              <a:xfrm>
                <a:off x="11466286" y="2140858"/>
                <a:ext cx="2090057" cy="584775"/>
              </a:xfrm>
              <a:prstGeom prst="rect">
                <a:avLst/>
              </a:prstGeom>
              <a:solidFill>
                <a:schemeClr val="accent1">
                  <a:lumMod val="40000"/>
                  <a:lumOff val="60000"/>
                </a:schemeClr>
              </a:solidFill>
              <a:ln w="19050">
                <a:solidFill>
                  <a:schemeClr val="tx1"/>
                </a:solidFill>
              </a:ln>
            </p:spPr>
            <p:txBody>
              <a:bodyPr numCol="2">
                <a:spAutoFit/>
              </a:bodyPr>
              <a:lstStyle/>
              <a:p>
                <a:pPr algn="ctr">
                  <a:defRPr/>
                </a:pPr>
                <a:r>
                  <a:rPr lang="en-US" sz="1600" dirty="0"/>
                  <a:t>     -</a:t>
                </a:r>
              </a:p>
              <a:p>
                <a:pPr algn="r">
                  <a:defRPr/>
                </a:pPr>
                <a:r>
                  <a:rPr lang="en-US" sz="1600" dirty="0"/>
                  <a:t>50,000</a:t>
                </a:r>
              </a:p>
              <a:p>
                <a:pPr algn="r">
                  <a:defRPr/>
                </a:pPr>
                <a:r>
                  <a:rPr lang="en-US" sz="1600" dirty="0"/>
                  <a:t>Beg. Bal.</a:t>
                </a:r>
              </a:p>
              <a:p>
                <a:pPr algn="r">
                  <a:defRPr/>
                </a:pPr>
                <a:r>
                  <a:rPr lang="en-US" sz="1600" dirty="0"/>
                  <a:t>(a)</a:t>
                </a:r>
              </a:p>
            </p:txBody>
          </p:sp>
          <p:sp>
            <p:nvSpPr>
              <p:cNvPr id="61" name="TextBox 60"/>
              <p:cNvSpPr txBox="1"/>
              <p:nvPr/>
            </p:nvSpPr>
            <p:spPr>
              <a:xfrm>
                <a:off x="11473543" y="2735942"/>
                <a:ext cx="2090057" cy="338554"/>
              </a:xfrm>
              <a:prstGeom prst="rect">
                <a:avLst/>
              </a:prstGeom>
              <a:solidFill>
                <a:schemeClr val="accent1">
                  <a:lumMod val="40000"/>
                  <a:lumOff val="60000"/>
                </a:schemeClr>
              </a:solidFill>
              <a:ln w="19050">
                <a:solidFill>
                  <a:schemeClr val="tx1"/>
                </a:solidFill>
              </a:ln>
            </p:spPr>
            <p:txBody>
              <a:bodyPr numCol="2">
                <a:spAutoFit/>
              </a:bodyPr>
              <a:lstStyle/>
              <a:p>
                <a:pPr algn="r">
                  <a:defRPr/>
                </a:pPr>
                <a:r>
                  <a:rPr lang="en-US" sz="1600" u="sng" dirty="0"/>
                  <a:t>50,000</a:t>
                </a:r>
              </a:p>
              <a:p>
                <a:pPr algn="r">
                  <a:defRPr/>
                </a:pPr>
                <a:r>
                  <a:rPr lang="en-US" sz="1600" dirty="0"/>
                  <a:t>End. Bal.</a:t>
                </a:r>
              </a:p>
            </p:txBody>
          </p:sp>
          <p:sp>
            <p:nvSpPr>
              <p:cNvPr id="62" name="TextBox 61"/>
              <p:cNvSpPr txBox="1"/>
              <p:nvPr/>
            </p:nvSpPr>
            <p:spPr>
              <a:xfrm>
                <a:off x="9376229" y="2735941"/>
                <a:ext cx="2090057" cy="338554"/>
              </a:xfrm>
              <a:prstGeom prst="rect">
                <a:avLst/>
              </a:prstGeom>
              <a:solidFill>
                <a:schemeClr val="accent1">
                  <a:lumMod val="40000"/>
                  <a:lumOff val="60000"/>
                </a:schemeClr>
              </a:solidFill>
              <a:ln w="19050">
                <a:solidFill>
                  <a:schemeClr val="tx1"/>
                </a:solidFill>
              </a:ln>
            </p:spPr>
            <p:txBody>
              <a:bodyPr numCol="2">
                <a:spAutoFit/>
              </a:bodyPr>
              <a:lstStyle/>
              <a:p>
                <a:pPr algn="r">
                  <a:defRPr/>
                </a:pPr>
                <a:endParaRPr lang="en-US" sz="1600" dirty="0"/>
              </a:p>
              <a:p>
                <a:pPr algn="r">
                  <a:defRPr/>
                </a:pPr>
                <a:endParaRPr lang="en-US" sz="1600" u="sng" dirty="0"/>
              </a:p>
            </p:txBody>
          </p:sp>
        </p:grpSp>
        <p:cxnSp>
          <p:nvCxnSpPr>
            <p:cNvPr id="57" name="Straight Connector 56"/>
            <p:cNvCxnSpPr/>
            <p:nvPr/>
          </p:nvCxnSpPr>
          <p:spPr>
            <a:xfrm>
              <a:off x="11872639" y="3018707"/>
              <a:ext cx="609534"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wipe dir="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1" name="Rectangle 2"/>
          <p:cNvSpPr>
            <a:spLocks noGrp="1" noChangeArrowheads="1"/>
          </p:cNvSpPr>
          <p:nvPr>
            <p:ph type="title"/>
          </p:nvPr>
        </p:nvSpPr>
        <p:spPr/>
        <p:txBody>
          <a:bodyPr/>
          <a:lstStyle/>
          <a:p>
            <a:pPr eaLnBrk="1" hangingPunct="1"/>
            <a:r>
              <a:rPr lang="en-US" smtClean="0"/>
              <a:t>Learning Objective 2-4</a:t>
            </a:r>
          </a:p>
        </p:txBody>
      </p:sp>
      <p:sp>
        <p:nvSpPr>
          <p:cNvPr id="15" name="Rounded Rectangle 14"/>
          <p:cNvSpPr/>
          <p:nvPr/>
        </p:nvSpPr>
        <p:spPr>
          <a:xfrm>
            <a:off x="838200" y="1981200"/>
            <a:ext cx="7467600" cy="3429000"/>
          </a:xfrm>
          <a:prstGeom prst="roundRect">
            <a:avLst/>
          </a:prstGeom>
          <a:solidFill>
            <a:srgbClr val="E5E5FF"/>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dirty="0">
                <a:solidFill>
                  <a:schemeClr val="tx1"/>
                </a:solidFill>
              </a:rPr>
              <a:t>Prepare a classified balance sheet.</a:t>
            </a:r>
          </a:p>
        </p:txBody>
      </p:sp>
    </p:spTree>
  </p:cSld>
  <p:clrMapOvr>
    <a:masterClrMapping/>
  </p:clrMapOvr>
  <p:transition>
    <p:blinds dir="vert"/>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69" name="Rectangle 2"/>
          <p:cNvSpPr>
            <a:spLocks noGrp="1" noChangeArrowheads="1"/>
          </p:cNvSpPr>
          <p:nvPr>
            <p:ph type="title"/>
          </p:nvPr>
        </p:nvSpPr>
        <p:spPr/>
        <p:txBody>
          <a:bodyPr/>
          <a:lstStyle/>
          <a:p>
            <a:r>
              <a:rPr lang="en-US" smtClean="0">
                <a:cs typeface="Arial" charset="0"/>
              </a:rPr>
              <a:t>Preparing a Balance Sheet</a:t>
            </a:r>
          </a:p>
        </p:txBody>
      </p:sp>
      <p:sp>
        <p:nvSpPr>
          <p:cNvPr id="22532" name="Text Box 4"/>
          <p:cNvSpPr txBox="1">
            <a:spLocks noChangeArrowheads="1"/>
          </p:cNvSpPr>
          <p:nvPr/>
        </p:nvSpPr>
        <p:spPr bwMode="auto">
          <a:xfrm>
            <a:off x="4783138" y="1571625"/>
            <a:ext cx="3733800" cy="3540125"/>
          </a:xfrm>
          <a:prstGeom prst="rect">
            <a:avLst/>
          </a:prstGeom>
          <a:solidFill>
            <a:srgbClr val="FFFFCC"/>
          </a:solidFill>
          <a:ln w="9525">
            <a:solidFill>
              <a:srgbClr val="339933"/>
            </a:solidFill>
            <a:miter lim="800000"/>
            <a:headEnd/>
            <a:tailEnd/>
          </a:ln>
        </p:spPr>
        <p:txBody>
          <a:bodyPr>
            <a:spAutoFit/>
          </a:bodyPr>
          <a:lstStyle/>
          <a:p>
            <a:pPr algn="ctr">
              <a:defRPr/>
            </a:pPr>
            <a:r>
              <a:rPr lang="en-US" sz="2800" dirty="0">
                <a:solidFill>
                  <a:schemeClr val="accent3">
                    <a:lumMod val="50000"/>
                  </a:schemeClr>
                </a:solidFill>
                <a:latin typeface="Arial" pitchFamily="34" charset="0"/>
              </a:rPr>
              <a:t>It’s a good idea to check that the accounting records are in balance by determining whether debits = credits. We do this by preparing a Trial Balance.</a:t>
            </a:r>
          </a:p>
        </p:txBody>
      </p:sp>
      <p:grpSp>
        <p:nvGrpSpPr>
          <p:cNvPr id="2" name="Group 8"/>
          <p:cNvGrpSpPr>
            <a:grpSpLocks/>
          </p:cNvGrpSpPr>
          <p:nvPr/>
        </p:nvGrpSpPr>
        <p:grpSpPr bwMode="auto">
          <a:xfrm>
            <a:off x="2249488" y="4456113"/>
            <a:ext cx="1995487" cy="384175"/>
            <a:chOff x="2249714" y="4455886"/>
            <a:chExt cx="1995695" cy="384631"/>
          </a:xfrm>
        </p:grpSpPr>
        <p:sp>
          <p:nvSpPr>
            <p:cNvPr id="7" name="Oval 6"/>
            <p:cNvSpPr/>
            <p:nvPr/>
          </p:nvSpPr>
          <p:spPr>
            <a:xfrm>
              <a:off x="2249714" y="4455886"/>
              <a:ext cx="871628" cy="36238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8" name="Oval 7"/>
            <p:cNvSpPr/>
            <p:nvPr/>
          </p:nvSpPr>
          <p:spPr>
            <a:xfrm>
              <a:off x="3373781" y="4478137"/>
              <a:ext cx="871628" cy="36238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grpSp>
        <p:nvGrpSpPr>
          <p:cNvPr id="160772" name="Group 17"/>
          <p:cNvGrpSpPr>
            <a:grpSpLocks/>
          </p:cNvGrpSpPr>
          <p:nvPr/>
        </p:nvGrpSpPr>
        <p:grpSpPr bwMode="auto">
          <a:xfrm>
            <a:off x="261938" y="1712913"/>
            <a:ext cx="4013200" cy="3381375"/>
            <a:chOff x="9448800" y="1872342"/>
            <a:chExt cx="4013200" cy="3381861"/>
          </a:xfrm>
        </p:grpSpPr>
        <p:sp>
          <p:nvSpPr>
            <p:cNvPr id="9" name="TextBox 8"/>
            <p:cNvSpPr txBox="1"/>
            <p:nvPr/>
          </p:nvSpPr>
          <p:spPr>
            <a:xfrm>
              <a:off x="9448800" y="1872342"/>
              <a:ext cx="3990975" cy="830381"/>
            </a:xfrm>
            <a:prstGeom prst="rect">
              <a:avLst/>
            </a:prstGeom>
            <a:solidFill>
              <a:schemeClr val="accent2">
                <a:lumMod val="20000"/>
                <a:lumOff val="80000"/>
              </a:schemeClr>
            </a:solidFill>
            <a:ln w="19050">
              <a:solidFill>
                <a:schemeClr val="tx1"/>
              </a:solidFill>
            </a:ln>
          </p:spPr>
          <p:txBody>
            <a:bodyPr>
              <a:spAutoFit/>
            </a:bodyPr>
            <a:lstStyle/>
            <a:p>
              <a:pPr algn="ctr">
                <a:defRPr/>
              </a:pPr>
              <a:r>
                <a:rPr lang="en-US" sz="1600" dirty="0"/>
                <a:t>Pizza Aroma, Inc.</a:t>
              </a:r>
            </a:p>
            <a:p>
              <a:pPr algn="ctr">
                <a:defRPr/>
              </a:pPr>
              <a:r>
                <a:rPr lang="en-US" sz="1600" dirty="0"/>
                <a:t>Trial Balance</a:t>
              </a:r>
            </a:p>
            <a:p>
              <a:pPr algn="ctr">
                <a:defRPr/>
              </a:pPr>
              <a:r>
                <a:rPr lang="en-US" sz="1600" dirty="0"/>
                <a:t>August 31, 2013</a:t>
              </a:r>
            </a:p>
          </p:txBody>
        </p:sp>
        <p:sp>
          <p:nvSpPr>
            <p:cNvPr id="160774" name="TextBox 9"/>
            <p:cNvSpPr txBox="1">
              <a:spLocks noChangeArrowheads="1"/>
            </p:cNvSpPr>
            <p:nvPr/>
          </p:nvSpPr>
          <p:spPr bwMode="auto">
            <a:xfrm>
              <a:off x="9448800" y="2699658"/>
              <a:ext cx="3991430" cy="2554545"/>
            </a:xfrm>
            <a:prstGeom prst="rect">
              <a:avLst/>
            </a:prstGeom>
            <a:noFill/>
            <a:ln w="19050">
              <a:solidFill>
                <a:schemeClr val="tx1"/>
              </a:solidFill>
              <a:miter lim="800000"/>
              <a:headEnd/>
              <a:tailEnd/>
            </a:ln>
          </p:spPr>
          <p:txBody>
            <a:bodyPr>
              <a:spAutoFit/>
            </a:bodyPr>
            <a:lstStyle/>
            <a:p>
              <a:endParaRPr lang="en-US" sz="1600"/>
            </a:p>
            <a:p>
              <a:endParaRPr lang="en-US" sz="1600"/>
            </a:p>
            <a:p>
              <a:r>
                <a:rPr lang="en-US" sz="1600"/>
                <a:t>Cash</a:t>
              </a:r>
            </a:p>
            <a:p>
              <a:r>
                <a:rPr lang="en-US" sz="1600"/>
                <a:t>Cookware</a:t>
              </a:r>
            </a:p>
            <a:p>
              <a:r>
                <a:rPr lang="en-US" sz="1600"/>
                <a:t>Equipment</a:t>
              </a:r>
            </a:p>
            <a:p>
              <a:r>
                <a:rPr lang="en-US" sz="1600"/>
                <a:t>Accounts Payable</a:t>
              </a:r>
            </a:p>
            <a:p>
              <a:r>
                <a:rPr lang="en-US" sz="1600"/>
                <a:t>Note Payable</a:t>
              </a:r>
            </a:p>
            <a:p>
              <a:r>
                <a:rPr lang="en-US" sz="1600"/>
                <a:t>Contributed Capital</a:t>
              </a:r>
            </a:p>
            <a:p>
              <a:r>
                <a:rPr lang="en-US" sz="1600"/>
                <a:t>          Totals</a:t>
              </a:r>
            </a:p>
            <a:p>
              <a:endParaRPr lang="en-US" sz="1600"/>
            </a:p>
          </p:txBody>
        </p:sp>
        <p:sp>
          <p:nvSpPr>
            <p:cNvPr id="160775" name="TextBox 10"/>
            <p:cNvSpPr txBox="1">
              <a:spLocks noChangeArrowheads="1"/>
            </p:cNvSpPr>
            <p:nvPr/>
          </p:nvSpPr>
          <p:spPr bwMode="auto">
            <a:xfrm>
              <a:off x="11306628" y="2699657"/>
              <a:ext cx="1074057" cy="2554545"/>
            </a:xfrm>
            <a:prstGeom prst="rect">
              <a:avLst/>
            </a:prstGeom>
            <a:noFill/>
            <a:ln w="9525">
              <a:noFill/>
              <a:miter lim="800000"/>
              <a:headEnd/>
              <a:tailEnd/>
            </a:ln>
          </p:spPr>
          <p:txBody>
            <a:bodyPr>
              <a:spAutoFit/>
            </a:bodyPr>
            <a:lstStyle/>
            <a:p>
              <a:endParaRPr lang="en-US" sz="1600"/>
            </a:p>
            <a:p>
              <a:pPr algn="ctr"/>
              <a:r>
                <a:rPr lang="en-US" sz="1600" u="sng"/>
                <a:t>Debit</a:t>
              </a:r>
            </a:p>
            <a:p>
              <a:pPr algn="r"/>
              <a:r>
                <a:rPr lang="en-US" sz="1600"/>
                <a:t>$10,000</a:t>
              </a:r>
            </a:p>
            <a:p>
              <a:pPr algn="r"/>
              <a:r>
                <a:rPr lang="en-US" sz="1600"/>
                <a:t>630</a:t>
              </a:r>
            </a:p>
            <a:p>
              <a:pPr algn="r"/>
              <a:r>
                <a:rPr lang="en-US" sz="1600"/>
                <a:t>60,000</a:t>
              </a:r>
            </a:p>
            <a:p>
              <a:pPr algn="r"/>
              <a:endParaRPr lang="en-US" sz="1600"/>
            </a:p>
            <a:p>
              <a:pPr algn="r"/>
              <a:endParaRPr lang="en-US" sz="1600"/>
            </a:p>
            <a:p>
              <a:pPr algn="r"/>
              <a:endParaRPr lang="en-US" sz="1600"/>
            </a:p>
            <a:p>
              <a:pPr algn="r"/>
              <a:r>
                <a:rPr lang="en-US" sz="1600" u="sng"/>
                <a:t>$70,630</a:t>
              </a:r>
            </a:p>
            <a:p>
              <a:pPr algn="r"/>
              <a:endParaRPr lang="en-US" sz="1600" u="sng"/>
            </a:p>
          </p:txBody>
        </p:sp>
        <p:sp>
          <p:nvSpPr>
            <p:cNvPr id="160776" name="TextBox 11"/>
            <p:cNvSpPr txBox="1">
              <a:spLocks noChangeArrowheads="1"/>
            </p:cNvSpPr>
            <p:nvPr/>
          </p:nvSpPr>
          <p:spPr bwMode="auto">
            <a:xfrm>
              <a:off x="12387943" y="2692400"/>
              <a:ext cx="1074057" cy="2554545"/>
            </a:xfrm>
            <a:prstGeom prst="rect">
              <a:avLst/>
            </a:prstGeom>
            <a:noFill/>
            <a:ln w="9525">
              <a:noFill/>
              <a:miter lim="800000"/>
              <a:headEnd/>
              <a:tailEnd/>
            </a:ln>
          </p:spPr>
          <p:txBody>
            <a:bodyPr>
              <a:spAutoFit/>
            </a:bodyPr>
            <a:lstStyle/>
            <a:p>
              <a:endParaRPr lang="en-US" sz="1600"/>
            </a:p>
            <a:p>
              <a:pPr algn="ctr"/>
              <a:r>
                <a:rPr lang="en-US" sz="1600" u="sng"/>
                <a:t>Credit</a:t>
              </a:r>
            </a:p>
            <a:p>
              <a:pPr algn="r"/>
              <a:endParaRPr lang="en-US" sz="1600"/>
            </a:p>
            <a:p>
              <a:pPr algn="r"/>
              <a:endParaRPr lang="en-US" sz="1600"/>
            </a:p>
            <a:p>
              <a:pPr algn="r"/>
              <a:endParaRPr lang="en-US" sz="1600"/>
            </a:p>
            <a:p>
              <a:pPr algn="r"/>
              <a:r>
                <a:rPr lang="en-US" sz="1600"/>
                <a:t>$     630</a:t>
              </a:r>
            </a:p>
            <a:p>
              <a:pPr algn="r"/>
              <a:r>
                <a:rPr lang="en-US" sz="1600"/>
                <a:t>20,000</a:t>
              </a:r>
            </a:p>
            <a:p>
              <a:pPr algn="r"/>
              <a:r>
                <a:rPr lang="en-US" sz="1600" u="sng"/>
                <a:t>  50,000</a:t>
              </a:r>
            </a:p>
            <a:p>
              <a:pPr algn="r"/>
              <a:r>
                <a:rPr lang="en-US" sz="1600" u="sng"/>
                <a:t>$70,630</a:t>
              </a:r>
            </a:p>
            <a:p>
              <a:pPr algn="r"/>
              <a:endParaRPr lang="en-US" sz="1600" u="sng"/>
            </a:p>
          </p:txBody>
        </p:sp>
        <p:cxnSp>
          <p:nvCxnSpPr>
            <p:cNvPr id="14" name="Straight Connector 13"/>
            <p:cNvCxnSpPr/>
            <p:nvPr/>
          </p:nvCxnSpPr>
          <p:spPr>
            <a:xfrm>
              <a:off x="11552237" y="4963648"/>
              <a:ext cx="727075"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1531600" y="4652454"/>
              <a:ext cx="725487"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12631737" y="4963648"/>
              <a:ext cx="725488"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Rectangle 2"/>
          <p:cNvSpPr>
            <a:spLocks noGrp="1" noChangeArrowheads="1"/>
          </p:cNvSpPr>
          <p:nvPr>
            <p:ph type="title"/>
          </p:nvPr>
        </p:nvSpPr>
        <p:spPr/>
        <p:txBody>
          <a:bodyPr/>
          <a:lstStyle/>
          <a:p>
            <a:r>
              <a:rPr lang="en-US" smtClean="0">
                <a:cs typeface="Arial" charset="0"/>
              </a:rPr>
              <a:t>Classified Balance Sheet</a:t>
            </a:r>
          </a:p>
        </p:txBody>
      </p:sp>
      <p:sp>
        <p:nvSpPr>
          <p:cNvPr id="162818" name="Text Box 6"/>
          <p:cNvSpPr txBox="1">
            <a:spLocks noChangeArrowheads="1"/>
          </p:cNvSpPr>
          <p:nvPr/>
        </p:nvSpPr>
        <p:spPr bwMode="auto">
          <a:xfrm>
            <a:off x="4986338" y="1716088"/>
            <a:ext cx="3810000" cy="2862262"/>
          </a:xfrm>
          <a:prstGeom prst="rect">
            <a:avLst/>
          </a:prstGeom>
          <a:solidFill>
            <a:srgbClr val="FFFFCC"/>
          </a:solidFill>
          <a:ln w="9525">
            <a:solidFill>
              <a:schemeClr val="tx1"/>
            </a:solidFill>
            <a:miter lim="800000"/>
            <a:headEnd/>
            <a:tailEnd/>
          </a:ln>
        </p:spPr>
        <p:txBody>
          <a:bodyPr>
            <a:spAutoFit/>
          </a:bodyPr>
          <a:lstStyle/>
          <a:p>
            <a:pPr algn="ctr">
              <a:spcBef>
                <a:spcPct val="50000"/>
              </a:spcBef>
            </a:pPr>
            <a:r>
              <a:rPr lang="en-US" sz="2000">
                <a:solidFill>
                  <a:srgbClr val="0033CC"/>
                </a:solidFill>
              </a:rPr>
              <a:t>Current assets will be used up or converted into cash within the next 12 months.</a:t>
            </a:r>
            <a:br>
              <a:rPr lang="en-US" sz="2000">
                <a:solidFill>
                  <a:srgbClr val="0033CC"/>
                </a:solidFill>
              </a:rPr>
            </a:br>
            <a:r>
              <a:rPr lang="en-US" sz="2000">
                <a:solidFill>
                  <a:srgbClr val="0033CC"/>
                </a:solidFill>
              </a:rPr>
              <a:t/>
            </a:r>
            <a:br>
              <a:rPr lang="en-US" sz="2000">
                <a:solidFill>
                  <a:srgbClr val="0033CC"/>
                </a:solidFill>
              </a:rPr>
            </a:br>
            <a:r>
              <a:rPr lang="en-US" sz="2000">
                <a:solidFill>
                  <a:srgbClr val="339933"/>
                </a:solidFill>
              </a:rPr>
              <a:t>Long-term assets include resources that will be used or converted into cash more than 12 months after the balance sheet date.</a:t>
            </a:r>
            <a:r>
              <a:rPr lang="en-US" sz="2000">
                <a:solidFill>
                  <a:srgbClr val="0033CC"/>
                </a:solidFill>
              </a:rPr>
              <a:t> </a:t>
            </a:r>
          </a:p>
        </p:txBody>
      </p:sp>
      <p:grpSp>
        <p:nvGrpSpPr>
          <p:cNvPr id="162819" name="Group 13"/>
          <p:cNvGrpSpPr>
            <a:grpSpLocks/>
          </p:cNvGrpSpPr>
          <p:nvPr/>
        </p:nvGrpSpPr>
        <p:grpSpPr bwMode="auto">
          <a:xfrm>
            <a:off x="246063" y="1190625"/>
            <a:ext cx="4673600" cy="5105400"/>
            <a:chOff x="9318171" y="1320800"/>
            <a:chExt cx="4673601" cy="5105409"/>
          </a:xfrm>
        </p:grpSpPr>
        <p:sp>
          <p:nvSpPr>
            <p:cNvPr id="5" name="TextBox 4"/>
            <p:cNvSpPr txBox="1"/>
            <p:nvPr/>
          </p:nvSpPr>
          <p:spPr>
            <a:xfrm>
              <a:off x="9318171" y="1320800"/>
              <a:ext cx="4673601" cy="830264"/>
            </a:xfrm>
            <a:prstGeom prst="rect">
              <a:avLst/>
            </a:prstGeom>
            <a:solidFill>
              <a:schemeClr val="accent2">
                <a:lumMod val="20000"/>
                <a:lumOff val="80000"/>
              </a:schemeClr>
            </a:solidFill>
            <a:ln w="19050">
              <a:solidFill>
                <a:schemeClr val="tx1"/>
              </a:solidFill>
            </a:ln>
          </p:spPr>
          <p:txBody>
            <a:bodyPr>
              <a:spAutoFit/>
            </a:bodyPr>
            <a:lstStyle/>
            <a:p>
              <a:pPr algn="ctr">
                <a:defRPr/>
              </a:pPr>
              <a:r>
                <a:rPr lang="en-US" sz="1600" dirty="0"/>
                <a:t>Pizza Aroma, Inc.</a:t>
              </a:r>
            </a:p>
            <a:p>
              <a:pPr algn="ctr">
                <a:defRPr/>
              </a:pPr>
              <a:r>
                <a:rPr lang="en-US" sz="1600" dirty="0"/>
                <a:t>Balance Sheet</a:t>
              </a:r>
            </a:p>
            <a:p>
              <a:pPr algn="ctr">
                <a:defRPr/>
              </a:pPr>
              <a:r>
                <a:rPr lang="en-US" sz="1600" dirty="0"/>
                <a:t>At August 31, 2013</a:t>
              </a:r>
            </a:p>
          </p:txBody>
        </p:sp>
        <p:sp>
          <p:nvSpPr>
            <p:cNvPr id="162821" name="TextBox 6"/>
            <p:cNvSpPr txBox="1">
              <a:spLocks noChangeArrowheads="1"/>
            </p:cNvSpPr>
            <p:nvPr/>
          </p:nvSpPr>
          <p:spPr bwMode="auto">
            <a:xfrm>
              <a:off x="9318171" y="2148115"/>
              <a:ext cx="4673600" cy="4278094"/>
            </a:xfrm>
            <a:prstGeom prst="rect">
              <a:avLst/>
            </a:prstGeom>
            <a:noFill/>
            <a:ln w="19050">
              <a:solidFill>
                <a:schemeClr val="tx1"/>
              </a:solidFill>
              <a:miter lim="800000"/>
              <a:headEnd/>
              <a:tailEnd/>
            </a:ln>
          </p:spPr>
          <p:txBody>
            <a:bodyPr>
              <a:spAutoFit/>
            </a:bodyPr>
            <a:lstStyle/>
            <a:p>
              <a:r>
                <a:rPr lang="en-US" sz="1600"/>
                <a:t>Current Assets:</a:t>
              </a:r>
            </a:p>
            <a:p>
              <a:r>
                <a:rPr lang="en-US" sz="1600"/>
                <a:t>      Cash</a:t>
              </a:r>
            </a:p>
            <a:p>
              <a:r>
                <a:rPr lang="en-US" sz="1600"/>
                <a:t>      Cookware</a:t>
              </a:r>
            </a:p>
            <a:p>
              <a:r>
                <a:rPr lang="en-US" sz="1600"/>
                <a:t>      Total Current Assets</a:t>
              </a:r>
            </a:p>
            <a:p>
              <a:r>
                <a:rPr lang="en-US" sz="1600"/>
                <a:t>Property, Plant, and Equipment:</a:t>
              </a:r>
            </a:p>
            <a:p>
              <a:r>
                <a:rPr lang="en-US" sz="1600"/>
                <a:t>      Equipment</a:t>
              </a:r>
            </a:p>
            <a:p>
              <a:r>
                <a:rPr lang="en-US" sz="1600"/>
                <a:t>Total Assets:</a:t>
              </a:r>
            </a:p>
            <a:p>
              <a:r>
                <a:rPr lang="en-US" sz="1600"/>
                <a:t>Liabilities and Stockholders’ Equity:</a:t>
              </a:r>
            </a:p>
            <a:p>
              <a:r>
                <a:rPr lang="en-US" sz="1600"/>
                <a:t>Current Liabilities:</a:t>
              </a:r>
            </a:p>
            <a:p>
              <a:r>
                <a:rPr lang="en-US" sz="1600"/>
                <a:t>      Accounts Payable</a:t>
              </a:r>
            </a:p>
            <a:p>
              <a:r>
                <a:rPr lang="en-US" sz="1600"/>
                <a:t>Long-Term Liabilities:</a:t>
              </a:r>
            </a:p>
            <a:p>
              <a:r>
                <a:rPr lang="en-US" sz="1600"/>
                <a:t>      Note Payable</a:t>
              </a:r>
            </a:p>
            <a:p>
              <a:r>
                <a:rPr lang="en-US" sz="1600"/>
                <a:t>Total Liabilities:</a:t>
              </a:r>
            </a:p>
            <a:p>
              <a:r>
                <a:rPr lang="en-US" sz="1600"/>
                <a:t>Stockholders’ Equity</a:t>
              </a:r>
            </a:p>
            <a:p>
              <a:r>
                <a:rPr lang="en-US" sz="1600"/>
                <a:t>      Contributed Capital</a:t>
              </a:r>
            </a:p>
            <a:p>
              <a:r>
                <a:rPr lang="en-US" sz="1600"/>
                <a:t>Total Liabilities and Stockholders’ Equity</a:t>
              </a:r>
            </a:p>
            <a:p>
              <a:endParaRPr lang="en-US" sz="1600"/>
            </a:p>
          </p:txBody>
        </p:sp>
        <p:sp>
          <p:nvSpPr>
            <p:cNvPr id="162822" name="TextBox 8"/>
            <p:cNvSpPr txBox="1">
              <a:spLocks noChangeArrowheads="1"/>
            </p:cNvSpPr>
            <p:nvPr/>
          </p:nvSpPr>
          <p:spPr bwMode="auto">
            <a:xfrm>
              <a:off x="13062858" y="2148114"/>
              <a:ext cx="928914" cy="4278094"/>
            </a:xfrm>
            <a:prstGeom prst="rect">
              <a:avLst/>
            </a:prstGeom>
            <a:noFill/>
            <a:ln w="9525">
              <a:noFill/>
              <a:miter lim="800000"/>
              <a:headEnd/>
              <a:tailEnd/>
            </a:ln>
          </p:spPr>
          <p:txBody>
            <a:bodyPr>
              <a:spAutoFit/>
            </a:bodyPr>
            <a:lstStyle/>
            <a:p>
              <a:pPr algn="r"/>
              <a:endParaRPr lang="en-US" sz="1600"/>
            </a:p>
            <a:p>
              <a:pPr algn="r"/>
              <a:r>
                <a:rPr lang="en-US" sz="1600"/>
                <a:t>$10,000</a:t>
              </a:r>
            </a:p>
            <a:p>
              <a:pPr algn="r"/>
              <a:r>
                <a:rPr lang="en-US" sz="1600" u="sng"/>
                <a:t>       630</a:t>
              </a:r>
            </a:p>
            <a:p>
              <a:pPr algn="r"/>
              <a:r>
                <a:rPr lang="en-US" sz="1600" u="sng"/>
                <a:t>  10,630</a:t>
              </a:r>
            </a:p>
            <a:p>
              <a:pPr algn="r"/>
              <a:endParaRPr lang="en-US" sz="1600"/>
            </a:p>
            <a:p>
              <a:pPr algn="r"/>
              <a:r>
                <a:rPr lang="en-US" sz="1600" u="sng"/>
                <a:t>  60,000</a:t>
              </a:r>
            </a:p>
            <a:p>
              <a:pPr algn="r"/>
              <a:r>
                <a:rPr lang="en-US" sz="1600" u="sng"/>
                <a:t>$70,630</a:t>
              </a:r>
            </a:p>
            <a:p>
              <a:pPr algn="r"/>
              <a:endParaRPr lang="en-US" sz="1600"/>
            </a:p>
            <a:p>
              <a:pPr algn="r"/>
              <a:endParaRPr lang="en-US" sz="1600"/>
            </a:p>
            <a:p>
              <a:pPr algn="r"/>
              <a:r>
                <a:rPr lang="en-US" sz="1600"/>
                <a:t>$     630</a:t>
              </a:r>
            </a:p>
            <a:p>
              <a:pPr algn="r"/>
              <a:endParaRPr lang="en-US" sz="1600"/>
            </a:p>
            <a:p>
              <a:pPr algn="r"/>
              <a:r>
                <a:rPr lang="en-US" sz="1600" u="sng"/>
                <a:t>  20,000</a:t>
              </a:r>
            </a:p>
            <a:p>
              <a:pPr algn="r"/>
              <a:r>
                <a:rPr lang="en-US" sz="1600" u="sng"/>
                <a:t>  20,630</a:t>
              </a:r>
            </a:p>
            <a:p>
              <a:pPr algn="r"/>
              <a:endParaRPr lang="en-US" sz="1600"/>
            </a:p>
            <a:p>
              <a:pPr algn="r"/>
              <a:r>
                <a:rPr lang="en-US" sz="1600" u="sng"/>
                <a:t>  50,000</a:t>
              </a:r>
            </a:p>
            <a:p>
              <a:pPr algn="r"/>
              <a:r>
                <a:rPr lang="en-US" sz="1600" u="sng"/>
                <a:t>$70,630</a:t>
              </a:r>
            </a:p>
            <a:p>
              <a:pPr algn="r"/>
              <a:endParaRPr lang="en-US" sz="1600"/>
            </a:p>
          </p:txBody>
        </p:sp>
        <p:cxnSp>
          <p:nvCxnSpPr>
            <p:cNvPr id="11" name="Straight Connector 10"/>
            <p:cNvCxnSpPr/>
            <p:nvPr/>
          </p:nvCxnSpPr>
          <p:spPr>
            <a:xfrm>
              <a:off x="13150397" y="3919543"/>
              <a:ext cx="725487"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3142459" y="6132521"/>
              <a:ext cx="725488"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wipe dir="d"/>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5" name="Rectangle 2"/>
          <p:cNvSpPr>
            <a:spLocks noGrp="1" noChangeArrowheads="1"/>
          </p:cNvSpPr>
          <p:nvPr>
            <p:ph type="title"/>
          </p:nvPr>
        </p:nvSpPr>
        <p:spPr/>
        <p:txBody>
          <a:bodyPr/>
          <a:lstStyle/>
          <a:p>
            <a:pPr eaLnBrk="1" hangingPunct="1"/>
            <a:r>
              <a:rPr lang="en-US" smtClean="0"/>
              <a:t>Learning Objective 2-5</a:t>
            </a:r>
          </a:p>
        </p:txBody>
      </p:sp>
      <p:sp>
        <p:nvSpPr>
          <p:cNvPr id="15" name="Rounded Rectangle 14"/>
          <p:cNvSpPr/>
          <p:nvPr/>
        </p:nvSpPr>
        <p:spPr>
          <a:xfrm>
            <a:off x="838200" y="1981200"/>
            <a:ext cx="7467600" cy="3429000"/>
          </a:xfrm>
          <a:prstGeom prst="roundRect">
            <a:avLst/>
          </a:prstGeom>
          <a:solidFill>
            <a:srgbClr val="E5E5FF"/>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dirty="0">
              <a:solidFill>
                <a:schemeClr val="tx1"/>
              </a:solidFill>
            </a:endParaRPr>
          </a:p>
          <a:p>
            <a:pPr algn="ctr">
              <a:defRPr/>
            </a:pPr>
            <a:r>
              <a:rPr lang="en-US" sz="4000" dirty="0">
                <a:solidFill>
                  <a:schemeClr val="tx1"/>
                </a:solidFill>
              </a:rPr>
              <a:t>Interpret the balance sheet using the current ratio and an</a:t>
            </a:r>
          </a:p>
          <a:p>
            <a:pPr algn="ctr">
              <a:defRPr/>
            </a:pPr>
            <a:r>
              <a:rPr lang="en-US" sz="4000" dirty="0">
                <a:solidFill>
                  <a:schemeClr val="tx1"/>
                </a:solidFill>
              </a:rPr>
              <a:t>understanding of related concepts.</a:t>
            </a:r>
          </a:p>
          <a:p>
            <a:pPr algn="r">
              <a:defRPr/>
            </a:pPr>
            <a:r>
              <a:rPr lang="en-US" sz="4000" dirty="0">
                <a:solidFill>
                  <a:schemeClr val="tx1"/>
                </a:solidFill>
              </a:rPr>
              <a:t>.</a:t>
            </a:r>
          </a:p>
        </p:txBody>
      </p:sp>
    </p:spTree>
  </p:cSld>
  <p:clrMapOvr>
    <a:masterClrMapping/>
  </p:clrMapOvr>
  <p:transition>
    <p:blinds dir="vert"/>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3" name="Rectangle 2"/>
          <p:cNvSpPr>
            <a:spLocks noGrp="1" noChangeArrowheads="1"/>
          </p:cNvSpPr>
          <p:nvPr>
            <p:ph type="title"/>
          </p:nvPr>
        </p:nvSpPr>
        <p:spPr/>
        <p:txBody>
          <a:bodyPr/>
          <a:lstStyle/>
          <a:p>
            <a:r>
              <a:rPr lang="en-US" smtClean="0">
                <a:cs typeface="Arial" charset="0"/>
              </a:rPr>
              <a:t>Assessing the Ability to Pay</a:t>
            </a:r>
          </a:p>
        </p:txBody>
      </p:sp>
      <p:grpSp>
        <p:nvGrpSpPr>
          <p:cNvPr id="2" name="Group 12"/>
          <p:cNvGrpSpPr>
            <a:grpSpLocks/>
          </p:cNvGrpSpPr>
          <p:nvPr/>
        </p:nvGrpSpPr>
        <p:grpSpPr bwMode="auto">
          <a:xfrm>
            <a:off x="4968875" y="1922463"/>
            <a:ext cx="3992563" cy="900112"/>
            <a:chOff x="2336800" y="3091543"/>
            <a:chExt cx="3991404" cy="899886"/>
          </a:xfrm>
        </p:grpSpPr>
        <p:sp>
          <p:nvSpPr>
            <p:cNvPr id="12" name="Rounded Rectangle 11"/>
            <p:cNvSpPr/>
            <p:nvPr/>
          </p:nvSpPr>
          <p:spPr>
            <a:xfrm>
              <a:off x="2336800" y="3091543"/>
              <a:ext cx="3977120" cy="899886"/>
            </a:xfrm>
            <a:prstGeom prst="roundRect">
              <a:avLst/>
            </a:prstGeom>
            <a:solidFill>
              <a:schemeClr val="accent6">
                <a:lumMod val="60000"/>
                <a:lumOff val="40000"/>
              </a:schemeClr>
            </a:solidFill>
            <a:ln>
              <a:solidFill>
                <a:schemeClr val="accent6">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nvGrpSpPr>
            <p:cNvPr id="166933" name="Group 10"/>
            <p:cNvGrpSpPr>
              <a:grpSpLocks/>
            </p:cNvGrpSpPr>
            <p:nvPr/>
          </p:nvGrpSpPr>
          <p:grpSpPr bwMode="auto">
            <a:xfrm>
              <a:off x="2409345" y="3230290"/>
              <a:ext cx="3918859" cy="639994"/>
              <a:chOff x="2409345" y="3230290"/>
              <a:chExt cx="3918859" cy="639994"/>
            </a:xfrm>
          </p:grpSpPr>
          <p:sp>
            <p:nvSpPr>
              <p:cNvPr id="166935" name="TextBox 5"/>
              <p:cNvSpPr txBox="1">
                <a:spLocks noChangeArrowheads="1"/>
              </p:cNvSpPr>
              <p:nvPr/>
            </p:nvSpPr>
            <p:spPr bwMode="auto">
              <a:xfrm>
                <a:off x="2409345" y="3230290"/>
                <a:ext cx="1074551" cy="639994"/>
              </a:xfrm>
              <a:prstGeom prst="rect">
                <a:avLst/>
              </a:prstGeom>
              <a:noFill/>
              <a:ln w="9525">
                <a:noFill/>
                <a:miter lim="800000"/>
                <a:headEnd/>
                <a:tailEnd/>
              </a:ln>
            </p:spPr>
            <p:txBody>
              <a:bodyPr>
                <a:spAutoFit/>
              </a:bodyPr>
              <a:lstStyle/>
              <a:p>
                <a:r>
                  <a:rPr lang="en-US"/>
                  <a:t>Current</a:t>
                </a:r>
                <a:br>
                  <a:rPr lang="en-US"/>
                </a:br>
                <a:r>
                  <a:rPr lang="en-US"/>
                  <a:t>Ratio</a:t>
                </a:r>
              </a:p>
            </p:txBody>
          </p:sp>
          <p:sp>
            <p:nvSpPr>
              <p:cNvPr id="166936" name="TextBox 6"/>
              <p:cNvSpPr txBox="1">
                <a:spLocks noChangeArrowheads="1"/>
              </p:cNvSpPr>
              <p:nvPr/>
            </p:nvSpPr>
            <p:spPr bwMode="auto">
              <a:xfrm>
                <a:off x="3614049" y="3368111"/>
                <a:ext cx="317445" cy="365937"/>
              </a:xfrm>
              <a:prstGeom prst="rect">
                <a:avLst/>
              </a:prstGeom>
              <a:noFill/>
              <a:ln w="9525">
                <a:noFill/>
                <a:miter lim="800000"/>
                <a:headEnd/>
                <a:tailEnd/>
              </a:ln>
            </p:spPr>
            <p:txBody>
              <a:bodyPr wrap="none">
                <a:spAutoFit/>
              </a:bodyPr>
              <a:lstStyle/>
              <a:p>
                <a:r>
                  <a:rPr lang="en-US"/>
                  <a:t>=</a:t>
                </a:r>
              </a:p>
            </p:txBody>
          </p:sp>
          <p:sp>
            <p:nvSpPr>
              <p:cNvPr id="166937" name="TextBox 7"/>
              <p:cNvSpPr txBox="1">
                <a:spLocks noChangeArrowheads="1"/>
              </p:cNvSpPr>
              <p:nvPr/>
            </p:nvSpPr>
            <p:spPr bwMode="auto">
              <a:xfrm>
                <a:off x="4136246" y="3230290"/>
                <a:ext cx="2191958" cy="639994"/>
              </a:xfrm>
              <a:prstGeom prst="rect">
                <a:avLst/>
              </a:prstGeom>
              <a:noFill/>
              <a:ln w="9525">
                <a:noFill/>
                <a:miter lim="800000"/>
                <a:headEnd/>
                <a:tailEnd/>
              </a:ln>
            </p:spPr>
            <p:txBody>
              <a:bodyPr>
                <a:spAutoFit/>
              </a:bodyPr>
              <a:lstStyle/>
              <a:p>
                <a:pPr algn="ctr"/>
                <a:r>
                  <a:rPr lang="en-US"/>
                  <a:t>Current Assets</a:t>
                </a:r>
                <a:br>
                  <a:rPr lang="en-US"/>
                </a:br>
                <a:r>
                  <a:rPr lang="en-US"/>
                  <a:t>Current Liabilities</a:t>
                </a:r>
              </a:p>
            </p:txBody>
          </p:sp>
        </p:grpSp>
        <p:cxnSp>
          <p:nvCxnSpPr>
            <p:cNvPr id="10" name="Straight Connector 9"/>
            <p:cNvCxnSpPr>
              <a:stCxn id="166937" idx="1"/>
              <a:endCxn id="166937" idx="3"/>
            </p:cNvCxnSpPr>
            <p:nvPr/>
          </p:nvCxnSpPr>
          <p:spPr>
            <a:xfrm rot="10800000" flipH="1">
              <a:off x="4136502" y="3553389"/>
              <a:ext cx="2191702"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1206" name="TextBox 13"/>
          <p:cNvSpPr txBox="1">
            <a:spLocks noChangeArrowheads="1"/>
          </p:cNvSpPr>
          <p:nvPr/>
        </p:nvSpPr>
        <p:spPr bwMode="auto">
          <a:xfrm>
            <a:off x="4953000" y="4837113"/>
            <a:ext cx="3962400" cy="1323975"/>
          </a:xfrm>
          <a:prstGeom prst="rect">
            <a:avLst/>
          </a:prstGeom>
          <a:noFill/>
          <a:ln w="9525">
            <a:noFill/>
            <a:miter lim="800000"/>
            <a:headEnd/>
            <a:tailEnd/>
          </a:ln>
        </p:spPr>
        <p:txBody>
          <a:bodyPr>
            <a:spAutoFit/>
          </a:bodyPr>
          <a:lstStyle/>
          <a:p>
            <a:r>
              <a:rPr lang="en-US" sz="2000" b="1"/>
              <a:t>A higher current ratio generally means a better ability to pay. </a:t>
            </a:r>
            <a:r>
              <a:rPr lang="en-US" sz="2000"/>
              <a:t>Pizza Aroma’s current ratio is unusually high.</a:t>
            </a:r>
          </a:p>
        </p:txBody>
      </p:sp>
      <p:grpSp>
        <p:nvGrpSpPr>
          <p:cNvPr id="4" name="Group 12"/>
          <p:cNvGrpSpPr>
            <a:grpSpLocks/>
          </p:cNvGrpSpPr>
          <p:nvPr/>
        </p:nvGrpSpPr>
        <p:grpSpPr bwMode="auto">
          <a:xfrm>
            <a:off x="6019800" y="3008313"/>
            <a:ext cx="2884488" cy="1563687"/>
            <a:chOff x="3444553" y="3091543"/>
            <a:chExt cx="2883651" cy="1563295"/>
          </a:xfrm>
        </p:grpSpPr>
        <p:sp>
          <p:nvSpPr>
            <p:cNvPr id="17" name="Rounded Rectangle 16"/>
            <p:cNvSpPr/>
            <p:nvPr/>
          </p:nvSpPr>
          <p:spPr>
            <a:xfrm>
              <a:off x="3444553" y="3091543"/>
              <a:ext cx="2869367" cy="1563295"/>
            </a:xfrm>
            <a:prstGeom prst="roundRect">
              <a:avLst/>
            </a:prstGeom>
            <a:solidFill>
              <a:schemeClr val="accent6">
                <a:lumMod val="20000"/>
                <a:lumOff val="80000"/>
              </a:schemeClr>
            </a:solidFill>
            <a:ln>
              <a:solidFill>
                <a:schemeClr val="accent6">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nvGrpSpPr>
            <p:cNvPr id="166927" name="Group 10"/>
            <p:cNvGrpSpPr>
              <a:grpSpLocks/>
            </p:cNvGrpSpPr>
            <p:nvPr/>
          </p:nvGrpSpPr>
          <p:grpSpPr bwMode="auto">
            <a:xfrm>
              <a:off x="3614031" y="3230290"/>
              <a:ext cx="2714173" cy="1340545"/>
              <a:chOff x="3614031" y="3230290"/>
              <a:chExt cx="2714173" cy="1340545"/>
            </a:xfrm>
          </p:grpSpPr>
          <p:sp>
            <p:nvSpPr>
              <p:cNvPr id="166929" name="TextBox 5"/>
              <p:cNvSpPr txBox="1">
                <a:spLocks noChangeArrowheads="1"/>
              </p:cNvSpPr>
              <p:nvPr/>
            </p:nvSpPr>
            <p:spPr bwMode="auto">
              <a:xfrm>
                <a:off x="4618503" y="4201596"/>
                <a:ext cx="1074058" cy="369239"/>
              </a:xfrm>
              <a:prstGeom prst="rect">
                <a:avLst/>
              </a:prstGeom>
              <a:noFill/>
              <a:ln w="9525">
                <a:noFill/>
                <a:miter lim="800000"/>
                <a:headEnd/>
                <a:tailEnd/>
              </a:ln>
            </p:spPr>
            <p:txBody>
              <a:bodyPr>
                <a:spAutoFit/>
              </a:bodyPr>
              <a:lstStyle/>
              <a:p>
                <a:r>
                  <a:rPr lang="en-US"/>
                  <a:t>16.9</a:t>
                </a:r>
              </a:p>
            </p:txBody>
          </p:sp>
          <p:sp>
            <p:nvSpPr>
              <p:cNvPr id="166930" name="TextBox 6"/>
              <p:cNvSpPr txBox="1">
                <a:spLocks noChangeArrowheads="1"/>
              </p:cNvSpPr>
              <p:nvPr/>
            </p:nvSpPr>
            <p:spPr bwMode="auto">
              <a:xfrm>
                <a:off x="3614031" y="3368790"/>
                <a:ext cx="319318" cy="369332"/>
              </a:xfrm>
              <a:prstGeom prst="rect">
                <a:avLst/>
              </a:prstGeom>
              <a:noFill/>
              <a:ln w="9525">
                <a:noFill/>
                <a:miter lim="800000"/>
                <a:headEnd/>
                <a:tailEnd/>
              </a:ln>
            </p:spPr>
            <p:txBody>
              <a:bodyPr wrap="none">
                <a:spAutoFit/>
              </a:bodyPr>
              <a:lstStyle/>
              <a:p>
                <a:r>
                  <a:rPr lang="en-US"/>
                  <a:t>=</a:t>
                </a:r>
              </a:p>
            </p:txBody>
          </p:sp>
          <p:sp>
            <p:nvSpPr>
              <p:cNvPr id="166931" name="TextBox 7"/>
              <p:cNvSpPr txBox="1">
                <a:spLocks noChangeArrowheads="1"/>
              </p:cNvSpPr>
              <p:nvPr/>
            </p:nvSpPr>
            <p:spPr bwMode="auto">
              <a:xfrm>
                <a:off x="4136546" y="3230290"/>
                <a:ext cx="2191658" cy="646331"/>
              </a:xfrm>
              <a:prstGeom prst="rect">
                <a:avLst/>
              </a:prstGeom>
              <a:noFill/>
              <a:ln w="9525">
                <a:noFill/>
                <a:miter lim="800000"/>
                <a:headEnd/>
                <a:tailEnd/>
              </a:ln>
            </p:spPr>
            <p:txBody>
              <a:bodyPr>
                <a:spAutoFit/>
              </a:bodyPr>
              <a:lstStyle/>
              <a:p>
                <a:pPr algn="ctr"/>
                <a:r>
                  <a:rPr lang="en-US"/>
                  <a:t>$ 10,630</a:t>
                </a:r>
                <a:br>
                  <a:rPr lang="en-US"/>
                </a:br>
                <a:r>
                  <a:rPr lang="en-US"/>
                  <a:t>$ 630</a:t>
                </a:r>
              </a:p>
            </p:txBody>
          </p:sp>
        </p:grpSp>
        <p:cxnSp>
          <p:nvCxnSpPr>
            <p:cNvPr id="19" name="Straight Connector 18"/>
            <p:cNvCxnSpPr/>
            <p:nvPr/>
          </p:nvCxnSpPr>
          <p:spPr>
            <a:xfrm>
              <a:off x="4568177" y="3553389"/>
              <a:ext cx="129502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0" name="TextBox 6"/>
          <p:cNvSpPr txBox="1">
            <a:spLocks noChangeArrowheads="1"/>
          </p:cNvSpPr>
          <p:nvPr/>
        </p:nvSpPr>
        <p:spPr bwMode="auto">
          <a:xfrm>
            <a:off x="6208713" y="4086225"/>
            <a:ext cx="319087" cy="368300"/>
          </a:xfrm>
          <a:prstGeom prst="rect">
            <a:avLst/>
          </a:prstGeom>
          <a:noFill/>
          <a:ln w="9525">
            <a:noFill/>
            <a:miter lim="800000"/>
            <a:headEnd/>
            <a:tailEnd/>
          </a:ln>
        </p:spPr>
        <p:txBody>
          <a:bodyPr wrap="none">
            <a:spAutoFit/>
          </a:bodyPr>
          <a:lstStyle/>
          <a:p>
            <a:r>
              <a:rPr lang="en-US"/>
              <a:t>=</a:t>
            </a:r>
          </a:p>
        </p:txBody>
      </p:sp>
      <p:cxnSp>
        <p:nvCxnSpPr>
          <p:cNvPr id="32" name="Straight Arrow Connector 31"/>
          <p:cNvCxnSpPr/>
          <p:nvPr/>
        </p:nvCxnSpPr>
        <p:spPr>
          <a:xfrm>
            <a:off x="4935538" y="2946400"/>
            <a:ext cx="2246312" cy="36830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V="1">
            <a:off x="4891088" y="3676650"/>
            <a:ext cx="2271712" cy="735013"/>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nvGrpSpPr>
          <p:cNvPr id="166920" name="Group 21"/>
          <p:cNvGrpSpPr>
            <a:grpSpLocks/>
          </p:cNvGrpSpPr>
          <p:nvPr/>
        </p:nvGrpSpPr>
        <p:grpSpPr bwMode="auto">
          <a:xfrm>
            <a:off x="246063" y="1190625"/>
            <a:ext cx="4673600" cy="5105400"/>
            <a:chOff x="9318171" y="1320800"/>
            <a:chExt cx="4673601" cy="5105409"/>
          </a:xfrm>
        </p:grpSpPr>
        <p:sp>
          <p:nvSpPr>
            <p:cNvPr id="23" name="TextBox 22"/>
            <p:cNvSpPr txBox="1"/>
            <p:nvPr/>
          </p:nvSpPr>
          <p:spPr>
            <a:xfrm>
              <a:off x="9318171" y="1320800"/>
              <a:ext cx="4673601" cy="830264"/>
            </a:xfrm>
            <a:prstGeom prst="rect">
              <a:avLst/>
            </a:prstGeom>
            <a:solidFill>
              <a:schemeClr val="accent2">
                <a:lumMod val="20000"/>
                <a:lumOff val="80000"/>
              </a:schemeClr>
            </a:solidFill>
            <a:ln w="19050">
              <a:solidFill>
                <a:schemeClr val="tx1"/>
              </a:solidFill>
            </a:ln>
          </p:spPr>
          <p:txBody>
            <a:bodyPr>
              <a:spAutoFit/>
            </a:bodyPr>
            <a:lstStyle/>
            <a:p>
              <a:pPr algn="ctr">
                <a:defRPr/>
              </a:pPr>
              <a:r>
                <a:rPr lang="en-US" sz="1600" dirty="0"/>
                <a:t>Pizza Aroma, Inc.</a:t>
              </a:r>
            </a:p>
            <a:p>
              <a:pPr algn="ctr">
                <a:defRPr/>
              </a:pPr>
              <a:r>
                <a:rPr lang="en-US" sz="1600" dirty="0"/>
                <a:t>Balance Sheet</a:t>
              </a:r>
            </a:p>
            <a:p>
              <a:pPr algn="ctr">
                <a:defRPr/>
              </a:pPr>
              <a:r>
                <a:rPr lang="en-US" sz="1600" dirty="0"/>
                <a:t>At August 31, 2013</a:t>
              </a:r>
            </a:p>
          </p:txBody>
        </p:sp>
        <p:sp>
          <p:nvSpPr>
            <p:cNvPr id="166922" name="TextBox 23"/>
            <p:cNvSpPr txBox="1">
              <a:spLocks noChangeArrowheads="1"/>
            </p:cNvSpPr>
            <p:nvPr/>
          </p:nvSpPr>
          <p:spPr bwMode="auto">
            <a:xfrm>
              <a:off x="9318171" y="2148115"/>
              <a:ext cx="4673600" cy="4278094"/>
            </a:xfrm>
            <a:prstGeom prst="rect">
              <a:avLst/>
            </a:prstGeom>
            <a:noFill/>
            <a:ln w="19050">
              <a:solidFill>
                <a:schemeClr val="tx1"/>
              </a:solidFill>
              <a:miter lim="800000"/>
              <a:headEnd/>
              <a:tailEnd/>
            </a:ln>
          </p:spPr>
          <p:txBody>
            <a:bodyPr>
              <a:spAutoFit/>
            </a:bodyPr>
            <a:lstStyle/>
            <a:p>
              <a:r>
                <a:rPr lang="en-US" sz="1600"/>
                <a:t>Current Assets:</a:t>
              </a:r>
            </a:p>
            <a:p>
              <a:r>
                <a:rPr lang="en-US" sz="1600"/>
                <a:t>      Cash</a:t>
              </a:r>
            </a:p>
            <a:p>
              <a:r>
                <a:rPr lang="en-US" sz="1600"/>
                <a:t>      Cookware</a:t>
              </a:r>
            </a:p>
            <a:p>
              <a:r>
                <a:rPr lang="en-US" sz="1600"/>
                <a:t>      Total Current Assets</a:t>
              </a:r>
            </a:p>
            <a:p>
              <a:r>
                <a:rPr lang="en-US" sz="1600"/>
                <a:t>Property, Plant, and Equipment:</a:t>
              </a:r>
            </a:p>
            <a:p>
              <a:r>
                <a:rPr lang="en-US" sz="1600"/>
                <a:t>      Equipment</a:t>
              </a:r>
            </a:p>
            <a:p>
              <a:r>
                <a:rPr lang="en-US" sz="1600"/>
                <a:t>Total Assets:</a:t>
              </a:r>
            </a:p>
            <a:p>
              <a:r>
                <a:rPr lang="en-US" sz="1600"/>
                <a:t>Liabilities and Stockholders’ Equity:</a:t>
              </a:r>
            </a:p>
            <a:p>
              <a:r>
                <a:rPr lang="en-US" sz="1600"/>
                <a:t>Current Liabilities:</a:t>
              </a:r>
            </a:p>
            <a:p>
              <a:r>
                <a:rPr lang="en-US" sz="1600"/>
                <a:t>      Accounts Payable</a:t>
              </a:r>
            </a:p>
            <a:p>
              <a:r>
                <a:rPr lang="en-US" sz="1600"/>
                <a:t>Long-Term Liabilities:</a:t>
              </a:r>
            </a:p>
            <a:p>
              <a:r>
                <a:rPr lang="en-US" sz="1600"/>
                <a:t>      Note Payable</a:t>
              </a:r>
            </a:p>
            <a:p>
              <a:r>
                <a:rPr lang="en-US" sz="1600"/>
                <a:t>Total Liabilities:</a:t>
              </a:r>
            </a:p>
            <a:p>
              <a:r>
                <a:rPr lang="en-US" sz="1600"/>
                <a:t>Stockholders’ Equity</a:t>
              </a:r>
            </a:p>
            <a:p>
              <a:r>
                <a:rPr lang="en-US" sz="1600"/>
                <a:t>      Contributed Capital</a:t>
              </a:r>
            </a:p>
            <a:p>
              <a:r>
                <a:rPr lang="en-US" sz="1600"/>
                <a:t>Total Liabilities and Stockholders’ Equity</a:t>
              </a:r>
            </a:p>
            <a:p>
              <a:endParaRPr lang="en-US" sz="1600"/>
            </a:p>
          </p:txBody>
        </p:sp>
        <p:sp>
          <p:nvSpPr>
            <p:cNvPr id="166923" name="TextBox 24"/>
            <p:cNvSpPr txBox="1">
              <a:spLocks noChangeArrowheads="1"/>
            </p:cNvSpPr>
            <p:nvPr/>
          </p:nvSpPr>
          <p:spPr bwMode="auto">
            <a:xfrm>
              <a:off x="13062858" y="2148114"/>
              <a:ext cx="928914" cy="4278094"/>
            </a:xfrm>
            <a:prstGeom prst="rect">
              <a:avLst/>
            </a:prstGeom>
            <a:noFill/>
            <a:ln w="9525">
              <a:noFill/>
              <a:miter lim="800000"/>
              <a:headEnd/>
              <a:tailEnd/>
            </a:ln>
          </p:spPr>
          <p:txBody>
            <a:bodyPr>
              <a:spAutoFit/>
            </a:bodyPr>
            <a:lstStyle/>
            <a:p>
              <a:pPr algn="r"/>
              <a:endParaRPr lang="en-US" sz="1600"/>
            </a:p>
            <a:p>
              <a:pPr algn="r"/>
              <a:r>
                <a:rPr lang="en-US" sz="1600"/>
                <a:t>$10,000</a:t>
              </a:r>
            </a:p>
            <a:p>
              <a:pPr algn="r"/>
              <a:r>
                <a:rPr lang="en-US" sz="1600" u="sng"/>
                <a:t>       630</a:t>
              </a:r>
            </a:p>
            <a:p>
              <a:pPr algn="r"/>
              <a:r>
                <a:rPr lang="en-US" sz="1600" u="sng"/>
                <a:t>  10,630</a:t>
              </a:r>
            </a:p>
            <a:p>
              <a:pPr algn="r"/>
              <a:endParaRPr lang="en-US" sz="1600"/>
            </a:p>
            <a:p>
              <a:pPr algn="r"/>
              <a:r>
                <a:rPr lang="en-US" sz="1600" u="sng"/>
                <a:t>  60,000</a:t>
              </a:r>
            </a:p>
            <a:p>
              <a:pPr algn="r"/>
              <a:r>
                <a:rPr lang="en-US" sz="1600" u="sng"/>
                <a:t>$70,630</a:t>
              </a:r>
            </a:p>
            <a:p>
              <a:pPr algn="r"/>
              <a:endParaRPr lang="en-US" sz="1600"/>
            </a:p>
            <a:p>
              <a:pPr algn="r"/>
              <a:endParaRPr lang="en-US" sz="1600"/>
            </a:p>
            <a:p>
              <a:pPr algn="r"/>
              <a:r>
                <a:rPr lang="en-US" sz="1600"/>
                <a:t>$     630</a:t>
              </a:r>
            </a:p>
            <a:p>
              <a:pPr algn="r"/>
              <a:endParaRPr lang="en-US" sz="1600"/>
            </a:p>
            <a:p>
              <a:pPr algn="r"/>
              <a:r>
                <a:rPr lang="en-US" sz="1600" u="sng"/>
                <a:t>  20,000</a:t>
              </a:r>
            </a:p>
            <a:p>
              <a:pPr algn="r"/>
              <a:r>
                <a:rPr lang="en-US" sz="1600" u="sng"/>
                <a:t>  20,630</a:t>
              </a:r>
            </a:p>
            <a:p>
              <a:pPr algn="r"/>
              <a:endParaRPr lang="en-US" sz="1600"/>
            </a:p>
            <a:p>
              <a:pPr algn="r"/>
              <a:r>
                <a:rPr lang="en-US" sz="1600" u="sng"/>
                <a:t>  50,000</a:t>
              </a:r>
            </a:p>
            <a:p>
              <a:pPr algn="r"/>
              <a:r>
                <a:rPr lang="en-US" sz="1600" u="sng"/>
                <a:t>$70,630</a:t>
              </a:r>
            </a:p>
            <a:p>
              <a:pPr algn="r"/>
              <a:endParaRPr lang="en-US" sz="1600"/>
            </a:p>
          </p:txBody>
        </p:sp>
        <p:cxnSp>
          <p:nvCxnSpPr>
            <p:cNvPr id="26" name="Straight Connector 25"/>
            <p:cNvCxnSpPr/>
            <p:nvPr/>
          </p:nvCxnSpPr>
          <p:spPr>
            <a:xfrm>
              <a:off x="13150397" y="3919543"/>
              <a:ext cx="725487"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13142459" y="6132521"/>
              <a:ext cx="725488"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nodeType="afterGroup">
                            <p:stCondLst>
                              <p:cond delay="500"/>
                            </p:stCondLst>
                            <p:childTnLst>
                              <p:par>
                                <p:cTn id="11" presetID="53" presetClass="entr" presetSubtype="0"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500" fill="hold"/>
                                        <p:tgtEl>
                                          <p:spTgt spid="4"/>
                                        </p:tgtEl>
                                        <p:attrNameLst>
                                          <p:attrName>ppt_w</p:attrName>
                                        </p:attrNameLst>
                                      </p:cBhvr>
                                      <p:tavLst>
                                        <p:tav tm="0">
                                          <p:val>
                                            <p:fltVal val="0"/>
                                          </p:val>
                                        </p:tav>
                                        <p:tav tm="100000">
                                          <p:val>
                                            <p:strVal val="#ppt_w"/>
                                          </p:val>
                                        </p:tav>
                                      </p:tavLst>
                                    </p:anim>
                                    <p:anim calcmode="lin" valueType="num">
                                      <p:cBhvr>
                                        <p:cTn id="14" dur="500" fill="hold"/>
                                        <p:tgtEl>
                                          <p:spTgt spid="4"/>
                                        </p:tgtEl>
                                        <p:attrNameLst>
                                          <p:attrName>ppt_h</p:attrName>
                                        </p:attrNameLst>
                                      </p:cBhvr>
                                      <p:tavLst>
                                        <p:tav tm="0">
                                          <p:val>
                                            <p:fltVal val="0"/>
                                          </p:val>
                                        </p:tav>
                                        <p:tav tm="100000">
                                          <p:val>
                                            <p:strVal val="#ppt_h"/>
                                          </p:val>
                                        </p:tav>
                                      </p:tavLst>
                                    </p:anim>
                                    <p:animEffect transition="in" filter="fade">
                                      <p:cBhvr>
                                        <p:cTn id="15" dur="500"/>
                                        <p:tgtEl>
                                          <p:spTgt spid="4"/>
                                        </p:tgtEl>
                                      </p:cBhvr>
                                    </p:animEffect>
                                  </p:childTnLst>
                                </p:cTn>
                              </p:par>
                              <p:par>
                                <p:cTn id="16" presetID="53" presetClass="entr" presetSubtype="0" fill="hold" grpId="0" nodeType="withEffect">
                                  <p:stCondLst>
                                    <p:cond delay="0"/>
                                  </p:stCondLst>
                                  <p:childTnLst>
                                    <p:set>
                                      <p:cBhvr>
                                        <p:cTn id="17" dur="1" fill="hold">
                                          <p:stCondLst>
                                            <p:cond delay="0"/>
                                          </p:stCondLst>
                                        </p:cTn>
                                        <p:tgtEl>
                                          <p:spTgt spid="30"/>
                                        </p:tgtEl>
                                        <p:attrNameLst>
                                          <p:attrName>style.visibility</p:attrName>
                                        </p:attrNameLst>
                                      </p:cBhvr>
                                      <p:to>
                                        <p:strVal val="visible"/>
                                      </p:to>
                                    </p:set>
                                    <p:anim calcmode="lin" valueType="num">
                                      <p:cBhvr>
                                        <p:cTn id="18" dur="500" fill="hold"/>
                                        <p:tgtEl>
                                          <p:spTgt spid="30"/>
                                        </p:tgtEl>
                                        <p:attrNameLst>
                                          <p:attrName>ppt_w</p:attrName>
                                        </p:attrNameLst>
                                      </p:cBhvr>
                                      <p:tavLst>
                                        <p:tav tm="0">
                                          <p:val>
                                            <p:fltVal val="0"/>
                                          </p:val>
                                        </p:tav>
                                        <p:tav tm="100000">
                                          <p:val>
                                            <p:strVal val="#ppt_w"/>
                                          </p:val>
                                        </p:tav>
                                      </p:tavLst>
                                    </p:anim>
                                    <p:anim calcmode="lin" valueType="num">
                                      <p:cBhvr>
                                        <p:cTn id="19" dur="500" fill="hold"/>
                                        <p:tgtEl>
                                          <p:spTgt spid="30"/>
                                        </p:tgtEl>
                                        <p:attrNameLst>
                                          <p:attrName>ppt_h</p:attrName>
                                        </p:attrNameLst>
                                      </p:cBhvr>
                                      <p:tavLst>
                                        <p:tav tm="0">
                                          <p:val>
                                            <p:fltVal val="0"/>
                                          </p:val>
                                        </p:tav>
                                        <p:tav tm="100000">
                                          <p:val>
                                            <p:strVal val="#ppt_h"/>
                                          </p:val>
                                        </p:tav>
                                      </p:tavLst>
                                    </p:anim>
                                    <p:animEffect transition="in" filter="fade">
                                      <p:cBhvr>
                                        <p:cTn id="20" dur="500"/>
                                        <p:tgtEl>
                                          <p:spTgt spid="30"/>
                                        </p:tgtEl>
                                      </p:cBhvr>
                                    </p:animEffect>
                                  </p:childTnLst>
                                </p:cTn>
                              </p:par>
                            </p:childTnLst>
                          </p:cTn>
                        </p:par>
                        <p:par>
                          <p:cTn id="21" fill="hold" nodeType="afterGroup">
                            <p:stCondLst>
                              <p:cond delay="1000"/>
                            </p:stCondLst>
                            <p:childTnLst>
                              <p:par>
                                <p:cTn id="22" presetID="22" presetClass="entr" presetSubtype="8" fill="hold" nodeType="afterEffect">
                                  <p:stCondLst>
                                    <p:cond delay="0"/>
                                  </p:stCondLst>
                                  <p:childTnLst>
                                    <p:set>
                                      <p:cBhvr>
                                        <p:cTn id="23" dur="1" fill="hold">
                                          <p:stCondLst>
                                            <p:cond delay="0"/>
                                          </p:stCondLst>
                                        </p:cTn>
                                        <p:tgtEl>
                                          <p:spTgt spid="32"/>
                                        </p:tgtEl>
                                        <p:attrNameLst>
                                          <p:attrName>style.visibility</p:attrName>
                                        </p:attrNameLst>
                                      </p:cBhvr>
                                      <p:to>
                                        <p:strVal val="visible"/>
                                      </p:to>
                                    </p:set>
                                    <p:animEffect transition="in" filter="wipe(left)">
                                      <p:cBhvr>
                                        <p:cTn id="24" dur="500"/>
                                        <p:tgtEl>
                                          <p:spTgt spid="32"/>
                                        </p:tgtEl>
                                      </p:cBhvr>
                                    </p:animEffect>
                                  </p:childTnLst>
                                </p:cTn>
                              </p:par>
                              <p:par>
                                <p:cTn id="25" presetID="22" presetClass="entr" presetSubtype="8" fill="hold" nodeType="withEffect">
                                  <p:stCondLst>
                                    <p:cond delay="0"/>
                                  </p:stCondLst>
                                  <p:childTnLst>
                                    <p:set>
                                      <p:cBhvr>
                                        <p:cTn id="26" dur="1" fill="hold">
                                          <p:stCondLst>
                                            <p:cond delay="0"/>
                                          </p:stCondLst>
                                        </p:cTn>
                                        <p:tgtEl>
                                          <p:spTgt spid="33"/>
                                        </p:tgtEl>
                                        <p:attrNameLst>
                                          <p:attrName>style.visibility</p:attrName>
                                        </p:attrNameLst>
                                      </p:cBhvr>
                                      <p:to>
                                        <p:strVal val="visible"/>
                                      </p:to>
                                    </p:set>
                                    <p:animEffect transition="in" filter="wipe(left)">
                                      <p:cBhvr>
                                        <p:cTn id="27" dur="500"/>
                                        <p:tgtEl>
                                          <p:spTgt spid="33"/>
                                        </p:tgtEl>
                                      </p:cBhvr>
                                    </p:animEffect>
                                  </p:childTnLst>
                                </p:cTn>
                              </p:par>
                            </p:childTnLst>
                          </p:cTn>
                        </p:par>
                        <p:par>
                          <p:cTn id="28" fill="hold" nodeType="afterGroup">
                            <p:stCondLst>
                              <p:cond delay="1500"/>
                            </p:stCondLst>
                            <p:childTnLst>
                              <p:par>
                                <p:cTn id="29" presetID="1" presetClass="entr" presetSubtype="0" fill="hold" grpId="0" nodeType="afterEffect">
                                  <p:stCondLst>
                                    <p:cond delay="0"/>
                                  </p:stCondLst>
                                  <p:childTnLst>
                                    <p:set>
                                      <p:cBhvr>
                                        <p:cTn id="30" dur="1" fill="hold">
                                          <p:stCondLst>
                                            <p:cond delay="0"/>
                                          </p:stCondLst>
                                        </p:cTn>
                                        <p:tgtEl>
                                          <p:spTgt spid="512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6" grpId="0"/>
      <p:bldP spid="30"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1" name="Rectangle 2"/>
          <p:cNvSpPr>
            <a:spLocks noGrp="1" noChangeArrowheads="1"/>
          </p:cNvSpPr>
          <p:nvPr>
            <p:ph type="title"/>
          </p:nvPr>
        </p:nvSpPr>
        <p:spPr/>
        <p:txBody>
          <a:bodyPr/>
          <a:lstStyle/>
          <a:p>
            <a:r>
              <a:rPr lang="en-US" sz="3800" smtClean="0">
                <a:cs typeface="Arial" charset="0"/>
              </a:rPr>
              <a:t>Balance Sheet Concepts and Values</a:t>
            </a:r>
          </a:p>
        </p:txBody>
      </p:sp>
      <p:sp>
        <p:nvSpPr>
          <p:cNvPr id="49156" name="Text Box 5"/>
          <p:cNvSpPr txBox="1">
            <a:spLocks noChangeArrowheads="1"/>
          </p:cNvSpPr>
          <p:nvPr/>
        </p:nvSpPr>
        <p:spPr bwMode="auto">
          <a:xfrm>
            <a:off x="5010150" y="1992313"/>
            <a:ext cx="3884613" cy="1804987"/>
          </a:xfrm>
          <a:prstGeom prst="roundRect">
            <a:avLst/>
          </a:prstGeom>
          <a:solidFill>
            <a:schemeClr val="accent4">
              <a:lumMod val="20000"/>
              <a:lumOff val="80000"/>
            </a:schemeClr>
          </a:solidFill>
          <a:ln w="9525">
            <a:solidFill>
              <a:schemeClr val="accent4">
                <a:lumMod val="75000"/>
              </a:schemeClr>
            </a:solidFill>
            <a:miter lim="800000"/>
            <a:headEnd/>
            <a:tailEnd/>
          </a:ln>
          <a:effectLst>
            <a:outerShdw blurRad="50800" dist="38100" dir="2700000" algn="tl" rotWithShape="0">
              <a:prstClr val="black">
                <a:alpha val="40000"/>
              </a:prstClr>
            </a:outerShdw>
          </a:effectLst>
        </p:spPr>
        <p:txBody>
          <a:bodyPr>
            <a:spAutoFit/>
          </a:bodyPr>
          <a:lstStyle/>
          <a:p>
            <a:pPr algn="ctr">
              <a:defRPr/>
            </a:pPr>
            <a:r>
              <a:rPr lang="en-US" sz="2000" b="1" dirty="0">
                <a:latin typeface="Arial" pitchFamily="34" charset="0"/>
              </a:rPr>
              <a:t>What is (is not) recorded?</a:t>
            </a:r>
          </a:p>
          <a:p>
            <a:pPr marL="228600" indent="-228600">
              <a:buFont typeface="Arial" pitchFamily="34" charset="0"/>
              <a:buChar char="•"/>
              <a:defRPr/>
            </a:pPr>
            <a:r>
              <a:rPr lang="en-US" sz="2000" b="1" dirty="0">
                <a:solidFill>
                  <a:srgbClr val="C00000"/>
                </a:solidFill>
                <a:latin typeface="Arial" pitchFamily="34" charset="0"/>
              </a:rPr>
              <a:t>Includes items acquired through exchange.</a:t>
            </a:r>
          </a:p>
          <a:p>
            <a:pPr marL="228600" indent="-228600">
              <a:buFont typeface="Arial" pitchFamily="34" charset="0"/>
              <a:buChar char="•"/>
              <a:defRPr/>
            </a:pPr>
            <a:r>
              <a:rPr lang="en-US" sz="2000" b="1" dirty="0">
                <a:solidFill>
                  <a:srgbClr val="C00000"/>
                </a:solidFill>
                <a:latin typeface="Arial" pitchFamily="34" charset="0"/>
              </a:rPr>
              <a:t>Excludes other items (such as secret recipes).</a:t>
            </a:r>
          </a:p>
        </p:txBody>
      </p:sp>
      <p:sp>
        <p:nvSpPr>
          <p:cNvPr id="6" name="Text Box 5"/>
          <p:cNvSpPr txBox="1">
            <a:spLocks noChangeArrowheads="1"/>
          </p:cNvSpPr>
          <p:nvPr/>
        </p:nvSpPr>
        <p:spPr bwMode="auto">
          <a:xfrm>
            <a:off x="5029200" y="4011613"/>
            <a:ext cx="3884613" cy="2144712"/>
          </a:xfrm>
          <a:prstGeom prst="roundRect">
            <a:avLst/>
          </a:prstGeom>
          <a:solidFill>
            <a:schemeClr val="accent4">
              <a:lumMod val="20000"/>
              <a:lumOff val="80000"/>
            </a:schemeClr>
          </a:solidFill>
          <a:ln w="9525">
            <a:solidFill>
              <a:schemeClr val="accent4">
                <a:lumMod val="75000"/>
              </a:schemeClr>
            </a:solidFill>
            <a:miter lim="800000"/>
            <a:headEnd/>
            <a:tailEnd/>
          </a:ln>
          <a:effectLst>
            <a:outerShdw blurRad="50800" dist="38100" dir="2700000" algn="tl" rotWithShape="0">
              <a:prstClr val="black">
                <a:alpha val="40000"/>
              </a:prstClr>
            </a:outerShdw>
          </a:effectLst>
        </p:spPr>
        <p:txBody>
          <a:bodyPr>
            <a:spAutoFit/>
          </a:bodyPr>
          <a:lstStyle/>
          <a:p>
            <a:pPr algn="ctr">
              <a:defRPr/>
            </a:pPr>
            <a:r>
              <a:rPr lang="en-US" sz="2000" b="1" dirty="0">
                <a:latin typeface="Arial" pitchFamily="34" charset="0"/>
              </a:rPr>
              <a:t>What amounts?</a:t>
            </a:r>
          </a:p>
          <a:p>
            <a:pPr marL="228600" indent="-228600">
              <a:buFont typeface="Arial" pitchFamily="34" charset="0"/>
              <a:buChar char="•"/>
              <a:defRPr/>
            </a:pPr>
            <a:r>
              <a:rPr lang="en-US" sz="2000" b="1" dirty="0">
                <a:solidFill>
                  <a:srgbClr val="C00000"/>
                </a:solidFill>
                <a:latin typeface="Arial" pitchFamily="34" charset="0"/>
              </a:rPr>
              <a:t>Initially recorded at </a:t>
            </a:r>
            <a:r>
              <a:rPr lang="en-US" sz="2000" b="1" dirty="0">
                <a:solidFill>
                  <a:srgbClr val="0000CC"/>
                </a:solidFill>
                <a:latin typeface="Arial" pitchFamily="34" charset="0"/>
              </a:rPr>
              <a:t>cost</a:t>
            </a:r>
            <a:r>
              <a:rPr lang="en-US" sz="2000" b="1" dirty="0">
                <a:solidFill>
                  <a:srgbClr val="C00000"/>
                </a:solidFill>
                <a:latin typeface="Arial" pitchFamily="34" charset="0"/>
              </a:rPr>
              <a:t>.</a:t>
            </a:r>
          </a:p>
          <a:p>
            <a:pPr marL="228600" indent="-228600">
              <a:buFont typeface="Arial" pitchFamily="34" charset="0"/>
              <a:buChar char="•"/>
              <a:defRPr/>
            </a:pPr>
            <a:r>
              <a:rPr lang="en-US" sz="2000" b="1" dirty="0">
                <a:solidFill>
                  <a:srgbClr val="0000CC"/>
                </a:solidFill>
                <a:latin typeface="Arial" pitchFamily="34" charset="0"/>
              </a:rPr>
              <a:t>Conservatism</a:t>
            </a:r>
            <a:r>
              <a:rPr lang="en-US" sz="2000" b="1" dirty="0">
                <a:solidFill>
                  <a:srgbClr val="C00000"/>
                </a:solidFill>
                <a:latin typeface="Arial" pitchFamily="34" charset="0"/>
              </a:rPr>
              <a:t> leads to recording decreases in asset value but generally not increases.</a:t>
            </a:r>
          </a:p>
        </p:txBody>
      </p:sp>
      <p:grpSp>
        <p:nvGrpSpPr>
          <p:cNvPr id="168964" name="Group 6"/>
          <p:cNvGrpSpPr>
            <a:grpSpLocks/>
          </p:cNvGrpSpPr>
          <p:nvPr/>
        </p:nvGrpSpPr>
        <p:grpSpPr bwMode="auto">
          <a:xfrm>
            <a:off x="246063" y="1190625"/>
            <a:ext cx="4673600" cy="5105400"/>
            <a:chOff x="9318171" y="1320800"/>
            <a:chExt cx="4673601" cy="5105409"/>
          </a:xfrm>
        </p:grpSpPr>
        <p:sp>
          <p:nvSpPr>
            <p:cNvPr id="8" name="TextBox 7"/>
            <p:cNvSpPr txBox="1"/>
            <p:nvPr/>
          </p:nvSpPr>
          <p:spPr>
            <a:xfrm>
              <a:off x="9318171" y="1320800"/>
              <a:ext cx="4673601" cy="830264"/>
            </a:xfrm>
            <a:prstGeom prst="rect">
              <a:avLst/>
            </a:prstGeom>
            <a:solidFill>
              <a:schemeClr val="accent2">
                <a:lumMod val="20000"/>
                <a:lumOff val="80000"/>
              </a:schemeClr>
            </a:solidFill>
            <a:ln w="19050">
              <a:solidFill>
                <a:schemeClr val="tx1"/>
              </a:solidFill>
            </a:ln>
          </p:spPr>
          <p:txBody>
            <a:bodyPr>
              <a:spAutoFit/>
            </a:bodyPr>
            <a:lstStyle/>
            <a:p>
              <a:pPr algn="ctr">
                <a:defRPr/>
              </a:pPr>
              <a:r>
                <a:rPr lang="en-US" sz="1600" dirty="0"/>
                <a:t>Pizza Aroma, Inc.</a:t>
              </a:r>
            </a:p>
            <a:p>
              <a:pPr algn="ctr">
                <a:defRPr/>
              </a:pPr>
              <a:r>
                <a:rPr lang="en-US" sz="1600" dirty="0"/>
                <a:t>Balance Sheet</a:t>
              </a:r>
            </a:p>
            <a:p>
              <a:pPr algn="ctr">
                <a:defRPr/>
              </a:pPr>
              <a:r>
                <a:rPr lang="en-US" sz="1600" dirty="0"/>
                <a:t>At August 31, 2013</a:t>
              </a:r>
            </a:p>
          </p:txBody>
        </p:sp>
        <p:sp>
          <p:nvSpPr>
            <p:cNvPr id="168966" name="TextBox 8"/>
            <p:cNvSpPr txBox="1">
              <a:spLocks noChangeArrowheads="1"/>
            </p:cNvSpPr>
            <p:nvPr/>
          </p:nvSpPr>
          <p:spPr bwMode="auto">
            <a:xfrm>
              <a:off x="9318171" y="2148115"/>
              <a:ext cx="4673600" cy="4278094"/>
            </a:xfrm>
            <a:prstGeom prst="rect">
              <a:avLst/>
            </a:prstGeom>
            <a:noFill/>
            <a:ln w="19050">
              <a:solidFill>
                <a:schemeClr val="tx1"/>
              </a:solidFill>
              <a:miter lim="800000"/>
              <a:headEnd/>
              <a:tailEnd/>
            </a:ln>
          </p:spPr>
          <p:txBody>
            <a:bodyPr>
              <a:spAutoFit/>
            </a:bodyPr>
            <a:lstStyle/>
            <a:p>
              <a:r>
                <a:rPr lang="en-US" sz="1600"/>
                <a:t>Current Assets:</a:t>
              </a:r>
            </a:p>
            <a:p>
              <a:r>
                <a:rPr lang="en-US" sz="1600"/>
                <a:t>      Cash</a:t>
              </a:r>
            </a:p>
            <a:p>
              <a:r>
                <a:rPr lang="en-US" sz="1600"/>
                <a:t>      Cookware</a:t>
              </a:r>
            </a:p>
            <a:p>
              <a:r>
                <a:rPr lang="en-US" sz="1600"/>
                <a:t>      Total Current Assets</a:t>
              </a:r>
            </a:p>
            <a:p>
              <a:r>
                <a:rPr lang="en-US" sz="1600"/>
                <a:t>Property, Plant, and Equipment:</a:t>
              </a:r>
            </a:p>
            <a:p>
              <a:r>
                <a:rPr lang="en-US" sz="1600"/>
                <a:t>      Equipment</a:t>
              </a:r>
            </a:p>
            <a:p>
              <a:r>
                <a:rPr lang="en-US" sz="1600"/>
                <a:t>Total Assets:</a:t>
              </a:r>
            </a:p>
            <a:p>
              <a:r>
                <a:rPr lang="en-US" sz="1600"/>
                <a:t>Liabilities and Stockholders’ Equity:</a:t>
              </a:r>
            </a:p>
            <a:p>
              <a:r>
                <a:rPr lang="en-US" sz="1600"/>
                <a:t>Current Liabilities:</a:t>
              </a:r>
            </a:p>
            <a:p>
              <a:r>
                <a:rPr lang="en-US" sz="1600"/>
                <a:t>      Accounts Payable</a:t>
              </a:r>
            </a:p>
            <a:p>
              <a:r>
                <a:rPr lang="en-US" sz="1600"/>
                <a:t>Long-Term Liabilities:</a:t>
              </a:r>
            </a:p>
            <a:p>
              <a:r>
                <a:rPr lang="en-US" sz="1600"/>
                <a:t>      Note Payable</a:t>
              </a:r>
            </a:p>
            <a:p>
              <a:r>
                <a:rPr lang="en-US" sz="1600"/>
                <a:t>Total Liabilities:</a:t>
              </a:r>
            </a:p>
            <a:p>
              <a:r>
                <a:rPr lang="en-US" sz="1600"/>
                <a:t>Stockholders’ Equity</a:t>
              </a:r>
            </a:p>
            <a:p>
              <a:r>
                <a:rPr lang="en-US" sz="1600"/>
                <a:t>      Contributed Capital</a:t>
              </a:r>
            </a:p>
            <a:p>
              <a:r>
                <a:rPr lang="en-US" sz="1600"/>
                <a:t>Total Liabilities and Stockholders’ Equity</a:t>
              </a:r>
            </a:p>
            <a:p>
              <a:endParaRPr lang="en-US" sz="1600"/>
            </a:p>
          </p:txBody>
        </p:sp>
        <p:sp>
          <p:nvSpPr>
            <p:cNvPr id="168967" name="TextBox 9"/>
            <p:cNvSpPr txBox="1">
              <a:spLocks noChangeArrowheads="1"/>
            </p:cNvSpPr>
            <p:nvPr/>
          </p:nvSpPr>
          <p:spPr bwMode="auto">
            <a:xfrm>
              <a:off x="13062858" y="2148114"/>
              <a:ext cx="928914" cy="4278094"/>
            </a:xfrm>
            <a:prstGeom prst="rect">
              <a:avLst/>
            </a:prstGeom>
            <a:noFill/>
            <a:ln w="9525">
              <a:noFill/>
              <a:miter lim="800000"/>
              <a:headEnd/>
              <a:tailEnd/>
            </a:ln>
          </p:spPr>
          <p:txBody>
            <a:bodyPr>
              <a:spAutoFit/>
            </a:bodyPr>
            <a:lstStyle/>
            <a:p>
              <a:pPr algn="r"/>
              <a:endParaRPr lang="en-US" sz="1600"/>
            </a:p>
            <a:p>
              <a:pPr algn="r"/>
              <a:r>
                <a:rPr lang="en-US" sz="1600"/>
                <a:t>$10,000</a:t>
              </a:r>
            </a:p>
            <a:p>
              <a:pPr algn="r"/>
              <a:r>
                <a:rPr lang="en-US" sz="1600" u="sng"/>
                <a:t>       630</a:t>
              </a:r>
            </a:p>
            <a:p>
              <a:pPr algn="r"/>
              <a:r>
                <a:rPr lang="en-US" sz="1600" u="sng"/>
                <a:t>  10,630</a:t>
              </a:r>
            </a:p>
            <a:p>
              <a:pPr algn="r"/>
              <a:endParaRPr lang="en-US" sz="1600"/>
            </a:p>
            <a:p>
              <a:pPr algn="r"/>
              <a:r>
                <a:rPr lang="en-US" sz="1600" u="sng"/>
                <a:t>  60,000</a:t>
              </a:r>
            </a:p>
            <a:p>
              <a:pPr algn="r"/>
              <a:r>
                <a:rPr lang="en-US" sz="1600" u="sng"/>
                <a:t>$70,630</a:t>
              </a:r>
            </a:p>
            <a:p>
              <a:pPr algn="r"/>
              <a:endParaRPr lang="en-US" sz="1600"/>
            </a:p>
            <a:p>
              <a:pPr algn="r"/>
              <a:endParaRPr lang="en-US" sz="1600"/>
            </a:p>
            <a:p>
              <a:pPr algn="r"/>
              <a:r>
                <a:rPr lang="en-US" sz="1600"/>
                <a:t>$     630</a:t>
              </a:r>
            </a:p>
            <a:p>
              <a:pPr algn="r"/>
              <a:endParaRPr lang="en-US" sz="1600"/>
            </a:p>
            <a:p>
              <a:pPr algn="r"/>
              <a:r>
                <a:rPr lang="en-US" sz="1600" u="sng"/>
                <a:t>  20,000</a:t>
              </a:r>
            </a:p>
            <a:p>
              <a:pPr algn="r"/>
              <a:r>
                <a:rPr lang="en-US" sz="1600" u="sng"/>
                <a:t>  20,630</a:t>
              </a:r>
            </a:p>
            <a:p>
              <a:pPr algn="r"/>
              <a:endParaRPr lang="en-US" sz="1600"/>
            </a:p>
            <a:p>
              <a:pPr algn="r"/>
              <a:r>
                <a:rPr lang="en-US" sz="1600" u="sng"/>
                <a:t>  50,000</a:t>
              </a:r>
            </a:p>
            <a:p>
              <a:pPr algn="r"/>
              <a:r>
                <a:rPr lang="en-US" sz="1600" u="sng"/>
                <a:t>$70,630</a:t>
              </a:r>
            </a:p>
            <a:p>
              <a:pPr algn="r"/>
              <a:endParaRPr lang="en-US" sz="1600"/>
            </a:p>
          </p:txBody>
        </p:sp>
        <p:cxnSp>
          <p:nvCxnSpPr>
            <p:cNvPr id="11" name="Straight Connector 10"/>
            <p:cNvCxnSpPr/>
            <p:nvPr/>
          </p:nvCxnSpPr>
          <p:spPr>
            <a:xfrm>
              <a:off x="13150397" y="3919543"/>
              <a:ext cx="725487"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3142459" y="6132521"/>
              <a:ext cx="725488"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wipe dir="d"/>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09" name="Rectangle 2"/>
          <p:cNvSpPr>
            <a:spLocks noGrp="1" noChangeArrowheads="1"/>
          </p:cNvSpPr>
          <p:nvPr>
            <p:ph type="ctrTitle"/>
          </p:nvPr>
        </p:nvSpPr>
        <p:spPr/>
        <p:txBody>
          <a:bodyPr/>
          <a:lstStyle/>
          <a:p>
            <a:pPr eaLnBrk="1" hangingPunct="1"/>
            <a:r>
              <a:rPr lang="en-US" smtClean="0"/>
              <a:t>Chapter 2</a:t>
            </a:r>
            <a:br>
              <a:rPr lang="en-US" smtClean="0"/>
            </a:br>
            <a:r>
              <a:rPr lang="en-US" smtClean="0"/>
              <a:t>Solved Exercises</a:t>
            </a:r>
            <a:br>
              <a:rPr lang="en-US" smtClean="0"/>
            </a:br>
            <a:endParaRPr lang="en-US" smtClean="0"/>
          </a:p>
        </p:txBody>
      </p:sp>
      <p:sp>
        <p:nvSpPr>
          <p:cNvPr id="171010" name="Rectangle 3"/>
          <p:cNvSpPr>
            <a:spLocks noGrp="1" noChangeArrowheads="1"/>
          </p:cNvSpPr>
          <p:nvPr>
            <p:ph type="subTitle" idx="1"/>
          </p:nvPr>
        </p:nvSpPr>
        <p:spPr>
          <a:xfrm>
            <a:off x="1885950" y="3962400"/>
            <a:ext cx="6991350" cy="1752600"/>
          </a:xfrm>
        </p:spPr>
        <p:txBody>
          <a:bodyPr/>
          <a:lstStyle/>
          <a:p>
            <a:pPr eaLnBrk="1" hangingPunct="1"/>
            <a:r>
              <a:rPr lang="en-US" smtClean="0"/>
              <a:t>M2-13, M2-15, M2-17, M2-19, E2-4, E2-6</a:t>
            </a:r>
          </a:p>
        </p:txBody>
      </p:sp>
    </p:spTree>
  </p:cSld>
  <p:clrMapOvr>
    <a:masterClrMapping/>
  </p:clrMapOvr>
  <p:transition>
    <p:blinds dir="vert"/>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0" y="381000"/>
            <a:ext cx="7891490" cy="3303032"/>
          </a:xfrm>
          <a:prstGeom prst="roundRect">
            <a:avLst/>
          </a:prstGeom>
          <a:solidFill>
            <a:srgbClr val="E5E5FF"/>
          </a:solidFill>
          <a:ln>
            <a:solidFill>
              <a:schemeClr val="accent1"/>
            </a:solidFill>
          </a:ln>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a:spAutoFit/>
          </a:bodyPr>
          <a:lstStyle/>
          <a:p>
            <a:pPr>
              <a:defRPr/>
            </a:pPr>
            <a:r>
              <a:rPr lang="en-CA" b="1" dirty="0">
                <a:latin typeface="+mj-lt"/>
              </a:rPr>
              <a:t>M2-13  </a:t>
            </a:r>
            <a:r>
              <a:rPr lang="en-US" b="1" dirty="0"/>
              <a:t>Identifying Transactions and Preparing Journal Entries</a:t>
            </a:r>
          </a:p>
          <a:p>
            <a:pPr>
              <a:defRPr/>
            </a:pPr>
            <a:endParaRPr lang="en-CA" b="1" dirty="0">
              <a:latin typeface="+mj-lt"/>
            </a:endParaRPr>
          </a:p>
          <a:p>
            <a:pPr>
              <a:defRPr/>
            </a:pPr>
            <a:r>
              <a:rPr lang="en-CA" b="1" dirty="0">
                <a:latin typeface="+mj-lt"/>
              </a:rPr>
              <a:t>J.K. Builders was incorporated on July 1, 2013. Prepare journal entries for the following events from the first month of business. If the event is not a transactions, write “no transaction.”</a:t>
            </a:r>
          </a:p>
          <a:p>
            <a:pPr>
              <a:defRPr/>
            </a:pPr>
            <a:endParaRPr lang="en-CA" sz="1400" dirty="0">
              <a:latin typeface="+mj-lt"/>
            </a:endParaRPr>
          </a:p>
          <a:p>
            <a:pPr marL="342900" indent="-342900">
              <a:buFontTx/>
              <a:buAutoNum type="alphaLcPeriod"/>
              <a:defRPr/>
            </a:pPr>
            <a:r>
              <a:rPr lang="en-CA" sz="1400" dirty="0">
                <a:latin typeface="+mj-lt"/>
              </a:rPr>
              <a:t>Received $70,000 cash invested by owners and issued stock.</a:t>
            </a:r>
          </a:p>
          <a:p>
            <a:pPr marL="342900" indent="-342900">
              <a:buFontTx/>
              <a:buAutoNum type="alphaLcPeriod"/>
              <a:defRPr/>
            </a:pPr>
            <a:r>
              <a:rPr lang="en-CA" sz="1400" dirty="0">
                <a:latin typeface="+mj-lt"/>
              </a:rPr>
              <a:t>Bought an unused field from a local farmer by paying $60,000 cash. As a construction site for smaller projects it is estimated to be worth $65,000 to J.K. Builders.</a:t>
            </a:r>
          </a:p>
          <a:p>
            <a:pPr marL="342900" indent="-342900">
              <a:buFontTx/>
              <a:buAutoNum type="alphaLcPeriod"/>
              <a:defRPr/>
            </a:pPr>
            <a:r>
              <a:rPr lang="en-CA" sz="1400" dirty="0">
                <a:latin typeface="+mj-lt"/>
              </a:rPr>
              <a:t>A lumber supplier delivered lumber to J.K. Builders for future use. The lumber would have normally sold for $10,000, but the supplier gave J.K. Builders a 10% discount. J.K. Builders has not received a bill from the suppliers. </a:t>
            </a:r>
            <a:endParaRPr lang="en-CA" sz="1400" b="1" dirty="0">
              <a:latin typeface="+mj-lt"/>
            </a:endParaRPr>
          </a:p>
        </p:txBody>
      </p:sp>
      <p:sp>
        <p:nvSpPr>
          <p:cNvPr id="5" name="TextBox 4"/>
          <p:cNvSpPr txBox="1">
            <a:spLocks noChangeArrowheads="1"/>
          </p:cNvSpPr>
          <p:nvPr/>
        </p:nvSpPr>
        <p:spPr bwMode="auto">
          <a:xfrm>
            <a:off x="685800" y="3676650"/>
            <a:ext cx="7924800" cy="646113"/>
          </a:xfrm>
          <a:prstGeom prst="rect">
            <a:avLst/>
          </a:prstGeom>
          <a:noFill/>
          <a:ln w="9525">
            <a:noFill/>
            <a:miter lim="800000"/>
            <a:headEnd/>
            <a:tailEnd/>
          </a:ln>
        </p:spPr>
        <p:txBody>
          <a:bodyPr>
            <a:spAutoFit/>
          </a:bodyPr>
          <a:lstStyle/>
          <a:p>
            <a:pPr marL="342900" indent="-342900">
              <a:buFontTx/>
              <a:buAutoNum type="alphaLcPeriod"/>
            </a:pPr>
            <a:r>
              <a:rPr lang="en-US">
                <a:solidFill>
                  <a:schemeClr val="tx2"/>
                </a:solidFill>
              </a:rPr>
              <a:t>dr   Cash (+A)					70,000</a:t>
            </a:r>
          </a:p>
          <a:p>
            <a:pPr marL="342900" indent="-342900"/>
            <a:r>
              <a:rPr lang="en-US">
                <a:solidFill>
                  <a:schemeClr val="tx2"/>
                </a:solidFill>
              </a:rPr>
              <a:t>		cr   Contributed Capital (+SE)			70,000   </a:t>
            </a:r>
          </a:p>
        </p:txBody>
      </p:sp>
      <p:sp>
        <p:nvSpPr>
          <p:cNvPr id="6" name="TextBox 5"/>
          <p:cNvSpPr txBox="1">
            <a:spLocks noChangeArrowheads="1"/>
          </p:cNvSpPr>
          <p:nvPr/>
        </p:nvSpPr>
        <p:spPr bwMode="auto">
          <a:xfrm>
            <a:off x="685800" y="4533900"/>
            <a:ext cx="7924800" cy="647700"/>
          </a:xfrm>
          <a:prstGeom prst="rect">
            <a:avLst/>
          </a:prstGeom>
          <a:noFill/>
          <a:ln w="9525">
            <a:noFill/>
            <a:miter lim="800000"/>
            <a:headEnd/>
            <a:tailEnd/>
          </a:ln>
        </p:spPr>
        <p:txBody>
          <a:bodyPr>
            <a:spAutoFit/>
          </a:bodyPr>
          <a:lstStyle/>
          <a:p>
            <a:pPr marL="342900" indent="-342900"/>
            <a:r>
              <a:rPr lang="en-US">
                <a:solidFill>
                  <a:schemeClr val="tx2"/>
                </a:solidFill>
              </a:rPr>
              <a:t>b.   dr   Inventory (+A)				60,000</a:t>
            </a:r>
          </a:p>
          <a:p>
            <a:pPr marL="342900" indent="-342900"/>
            <a:r>
              <a:rPr lang="en-US">
                <a:solidFill>
                  <a:schemeClr val="tx2"/>
                </a:solidFill>
              </a:rPr>
              <a:t>		cr   Cash (-A)					60,000   </a:t>
            </a:r>
          </a:p>
        </p:txBody>
      </p:sp>
      <p:sp>
        <p:nvSpPr>
          <p:cNvPr id="7" name="TextBox 6"/>
          <p:cNvSpPr txBox="1">
            <a:spLocks noChangeArrowheads="1"/>
          </p:cNvSpPr>
          <p:nvPr/>
        </p:nvSpPr>
        <p:spPr bwMode="auto">
          <a:xfrm>
            <a:off x="685800" y="5392738"/>
            <a:ext cx="7924800" cy="646112"/>
          </a:xfrm>
          <a:prstGeom prst="rect">
            <a:avLst/>
          </a:prstGeom>
          <a:noFill/>
          <a:ln w="9525">
            <a:noFill/>
            <a:miter lim="800000"/>
            <a:headEnd/>
            <a:tailEnd/>
          </a:ln>
        </p:spPr>
        <p:txBody>
          <a:bodyPr>
            <a:spAutoFit/>
          </a:bodyPr>
          <a:lstStyle/>
          <a:p>
            <a:pPr marL="342900" indent="-342900"/>
            <a:r>
              <a:rPr lang="en-US">
                <a:solidFill>
                  <a:schemeClr val="tx2"/>
                </a:solidFill>
              </a:rPr>
              <a:t>c.   dr   Supplies (+A)	  			  9,000</a:t>
            </a:r>
          </a:p>
          <a:p>
            <a:pPr marL="342900" indent="-342900"/>
            <a:r>
              <a:rPr lang="en-US">
                <a:solidFill>
                  <a:schemeClr val="tx2"/>
                </a:solidFill>
              </a:rPr>
              <a:t>		cr   Cash (-A)					  9,000   </a:t>
            </a:r>
          </a:p>
        </p:txBody>
      </p:sp>
      <p:grpSp>
        <p:nvGrpSpPr>
          <p:cNvPr id="2" name="Group 10"/>
          <p:cNvGrpSpPr>
            <a:grpSpLocks/>
          </p:cNvGrpSpPr>
          <p:nvPr/>
        </p:nvGrpSpPr>
        <p:grpSpPr bwMode="auto">
          <a:xfrm>
            <a:off x="838200" y="5962650"/>
            <a:ext cx="6400800" cy="609600"/>
            <a:chOff x="838200" y="5791200"/>
            <a:chExt cx="6400800" cy="609600"/>
          </a:xfrm>
        </p:grpSpPr>
        <p:sp>
          <p:nvSpPr>
            <p:cNvPr id="8" name="TextBox 7"/>
            <p:cNvSpPr txBox="1"/>
            <p:nvPr/>
          </p:nvSpPr>
          <p:spPr>
            <a:xfrm>
              <a:off x="838200" y="6019800"/>
              <a:ext cx="5791200" cy="381000"/>
            </a:xfrm>
            <a:prstGeom prst="rect">
              <a:avLst/>
            </a:prstGeom>
            <a:solidFill>
              <a:schemeClr val="accent2">
                <a:lumMod val="20000"/>
                <a:lumOff val="80000"/>
              </a:schemeClr>
            </a:solidFill>
            <a:ln>
              <a:solidFill>
                <a:srgbClr val="C00000"/>
              </a:solidFill>
            </a:ln>
            <a:effectLst>
              <a:outerShdw blurRad="50800" dist="38100" dir="2700000" algn="tl" rotWithShape="0">
                <a:prstClr val="black">
                  <a:alpha val="40000"/>
                </a:prstClr>
              </a:outerShdw>
            </a:effectLst>
          </p:spPr>
          <p:txBody>
            <a:bodyPr>
              <a:spAutoFit/>
            </a:bodyPr>
            <a:lstStyle/>
            <a:p>
              <a:pPr algn="ctr">
                <a:defRPr/>
              </a:pPr>
              <a:r>
                <a:rPr lang="en-US" dirty="0">
                  <a:solidFill>
                    <a:srgbClr val="C00000"/>
                  </a:solidFill>
                  <a:latin typeface="Arial" pitchFamily="34" charset="0"/>
                </a:rPr>
                <a:t>$10,000 × 10% = $1,000; $10,000 - $1,000 = $9,000</a:t>
              </a:r>
            </a:p>
          </p:txBody>
        </p:sp>
        <p:cxnSp>
          <p:nvCxnSpPr>
            <p:cNvPr id="10" name="Straight Arrow Connector 9"/>
            <p:cNvCxnSpPr>
              <a:stCxn id="8" idx="3"/>
            </p:cNvCxnSpPr>
            <p:nvPr/>
          </p:nvCxnSpPr>
          <p:spPr>
            <a:xfrm flipV="1">
              <a:off x="6629400" y="5791200"/>
              <a:ext cx="609600" cy="419100"/>
            </a:xfrm>
            <a:prstGeom prst="straightConnector1">
              <a:avLst/>
            </a:prstGeom>
            <a:ln w="28575">
              <a:solidFill>
                <a:srgbClr val="C00000"/>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med">
    <p:strips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1000"/>
                                        <p:tgtEl>
                                          <p:spTgt spid="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left)">
                                      <p:cBhvr>
                                        <p:cTn id="12" dur="1000"/>
                                        <p:tgtEl>
                                          <p:spTgt spid="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wipe(left)">
                                      <p:cBhvr>
                                        <p:cTn id="17" dur="1000"/>
                                        <p:tgtEl>
                                          <p:spTgt spid="6">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Effect transition="in" filter="wipe(left)">
                                      <p:cBhvr>
                                        <p:cTn id="22" dur="1000"/>
                                        <p:tgtEl>
                                          <p:spTgt spid="6">
                                            <p:txEl>
                                              <p:pRg st="1" end="1"/>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
                                            <p:txEl>
                                              <p:pRg st="0" end="0"/>
                                            </p:txEl>
                                          </p:spTgt>
                                        </p:tgtEl>
                                        <p:attrNameLst>
                                          <p:attrName>style.visibility</p:attrName>
                                        </p:attrNameLst>
                                      </p:cBhvr>
                                      <p:to>
                                        <p:strVal val="visible"/>
                                      </p:to>
                                    </p:set>
                                    <p:animEffect transition="in" filter="wipe(left)">
                                      <p:cBhvr>
                                        <p:cTn id="27" dur="1000"/>
                                        <p:tgtEl>
                                          <p:spTgt spid="7">
                                            <p:txEl>
                                              <p:pRg st="0" end="0"/>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7">
                                            <p:txEl>
                                              <p:pRg st="1" end="1"/>
                                            </p:txEl>
                                          </p:spTgt>
                                        </p:tgtEl>
                                        <p:attrNameLst>
                                          <p:attrName>style.visibility</p:attrName>
                                        </p:attrNameLst>
                                      </p:cBhvr>
                                      <p:to>
                                        <p:strVal val="visible"/>
                                      </p:to>
                                    </p:set>
                                    <p:animEffect transition="in" filter="wipe(left)">
                                      <p:cBhvr>
                                        <p:cTn id="32" dur="1000"/>
                                        <p:tgtEl>
                                          <p:spTgt spid="7">
                                            <p:txEl>
                                              <p:pRg st="1" end="1"/>
                                            </p:txEl>
                                          </p:spTgt>
                                        </p:tgtEl>
                                      </p:cBhvr>
                                    </p:animEffect>
                                  </p:childTnLst>
                                </p:cTn>
                              </p:par>
                            </p:childTnLst>
                          </p:cTn>
                        </p:par>
                        <p:par>
                          <p:cTn id="33" fill="hold" nodeType="afterGroup">
                            <p:stCondLst>
                              <p:cond delay="1000"/>
                            </p:stCondLst>
                            <p:childTnLst>
                              <p:par>
                                <p:cTn id="34" presetID="18" presetClass="entr" presetSubtype="3" fill="hold" nodeType="afterEffect">
                                  <p:stCondLst>
                                    <p:cond delay="0"/>
                                  </p:stCondLst>
                                  <p:childTnLst>
                                    <p:set>
                                      <p:cBhvr>
                                        <p:cTn id="35" dur="1" fill="hold">
                                          <p:stCondLst>
                                            <p:cond delay="0"/>
                                          </p:stCondLst>
                                        </p:cTn>
                                        <p:tgtEl>
                                          <p:spTgt spid="2"/>
                                        </p:tgtEl>
                                        <p:attrNameLst>
                                          <p:attrName>style.visibility</p:attrName>
                                        </p:attrNameLst>
                                      </p:cBhvr>
                                      <p:to>
                                        <p:strVal val="visible"/>
                                      </p:to>
                                    </p:set>
                                    <p:animEffect transition="in" filter="strips(upRight)">
                                      <p:cBhvr>
                                        <p:cTn id="36"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P spid="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552450" y="1238250"/>
            <a:ext cx="3182938" cy="1371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dirty="0">
                <a:cs typeface="Arial" pitchFamily="34" charset="0"/>
              </a:rPr>
              <a:t>Assets</a:t>
            </a:r>
          </a:p>
        </p:txBody>
      </p:sp>
      <p:sp>
        <p:nvSpPr>
          <p:cNvPr id="9" name="Rounded Rectangle 8"/>
          <p:cNvSpPr/>
          <p:nvPr/>
        </p:nvSpPr>
        <p:spPr>
          <a:xfrm>
            <a:off x="3905250" y="3124200"/>
            <a:ext cx="4838700" cy="1371600"/>
          </a:xfrm>
          <a:prstGeom prst="round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dirty="0">
                <a:solidFill>
                  <a:srgbClr val="C00000"/>
                </a:solidFill>
                <a:cs typeface="Arial" pitchFamily="34" charset="0"/>
              </a:rPr>
              <a:t>Debt Financing</a:t>
            </a:r>
          </a:p>
        </p:txBody>
      </p:sp>
      <p:sp>
        <p:nvSpPr>
          <p:cNvPr id="10" name="Rounded Rectangle 9"/>
          <p:cNvSpPr/>
          <p:nvPr/>
        </p:nvSpPr>
        <p:spPr>
          <a:xfrm>
            <a:off x="3905250" y="5010150"/>
            <a:ext cx="4838700" cy="1371600"/>
          </a:xfrm>
          <a:prstGeom prst="round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dirty="0">
                <a:solidFill>
                  <a:srgbClr val="C00000"/>
                </a:solidFill>
                <a:cs typeface="Arial" pitchFamily="34" charset="0"/>
              </a:rPr>
              <a:t>Equity Financing</a:t>
            </a:r>
          </a:p>
        </p:txBody>
      </p:sp>
      <p:sp>
        <p:nvSpPr>
          <p:cNvPr id="7" name="Rounded Rectangle 6"/>
          <p:cNvSpPr/>
          <p:nvPr/>
        </p:nvSpPr>
        <p:spPr>
          <a:xfrm>
            <a:off x="3905250" y="1238250"/>
            <a:ext cx="4838700" cy="1371600"/>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dirty="0">
                <a:solidFill>
                  <a:schemeClr val="bg1"/>
                </a:solidFill>
                <a:cs typeface="Arial" pitchFamily="34" charset="0"/>
              </a:rPr>
              <a:t>Companies rely on </a:t>
            </a:r>
          </a:p>
          <a:p>
            <a:pPr algn="ctr">
              <a:defRPr/>
            </a:pPr>
            <a:r>
              <a:rPr lang="en-US" sz="2400" dirty="0">
                <a:solidFill>
                  <a:schemeClr val="bg1"/>
                </a:solidFill>
                <a:cs typeface="Arial" pitchFamily="34" charset="0"/>
              </a:rPr>
              <a:t>two sources of financing:</a:t>
            </a:r>
          </a:p>
        </p:txBody>
      </p:sp>
      <p:sp>
        <p:nvSpPr>
          <p:cNvPr id="11" name="Rounded Rectangle 10"/>
          <p:cNvSpPr/>
          <p:nvPr/>
        </p:nvSpPr>
        <p:spPr>
          <a:xfrm>
            <a:off x="552450" y="5010150"/>
            <a:ext cx="3181350" cy="1371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dirty="0">
                <a:cs typeface="Arial" pitchFamily="34" charset="0"/>
              </a:rPr>
              <a:t>Stockholders’ Equity</a:t>
            </a:r>
          </a:p>
        </p:txBody>
      </p:sp>
      <p:sp>
        <p:nvSpPr>
          <p:cNvPr id="12" name="Rounded Rectangle 11"/>
          <p:cNvSpPr/>
          <p:nvPr/>
        </p:nvSpPr>
        <p:spPr>
          <a:xfrm>
            <a:off x="552450" y="3124200"/>
            <a:ext cx="3182938" cy="1371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dirty="0">
                <a:cs typeface="Arial" pitchFamily="34" charset="0"/>
              </a:rPr>
              <a:t>Liabilities</a:t>
            </a:r>
          </a:p>
        </p:txBody>
      </p:sp>
      <p:sp>
        <p:nvSpPr>
          <p:cNvPr id="30727" name="TextBox 12"/>
          <p:cNvSpPr txBox="1">
            <a:spLocks noChangeArrowheads="1"/>
          </p:cNvSpPr>
          <p:nvPr/>
        </p:nvSpPr>
        <p:spPr bwMode="auto">
          <a:xfrm>
            <a:off x="1533525" y="2528888"/>
            <a:ext cx="1219200" cy="647700"/>
          </a:xfrm>
          <a:prstGeom prst="rect">
            <a:avLst/>
          </a:prstGeom>
          <a:noFill/>
          <a:ln w="9525">
            <a:noFill/>
            <a:miter lim="800000"/>
            <a:headEnd/>
            <a:tailEnd/>
          </a:ln>
        </p:spPr>
        <p:txBody>
          <a:bodyPr>
            <a:spAutoFit/>
          </a:bodyPr>
          <a:lstStyle/>
          <a:p>
            <a:pPr algn="ctr"/>
            <a:r>
              <a:rPr lang="en-CA" sz="3600" b="1"/>
              <a:t>=</a:t>
            </a:r>
          </a:p>
        </p:txBody>
      </p:sp>
      <p:sp>
        <p:nvSpPr>
          <p:cNvPr id="30728" name="TextBox 13"/>
          <p:cNvSpPr txBox="1">
            <a:spLocks noChangeArrowheads="1"/>
          </p:cNvSpPr>
          <p:nvPr/>
        </p:nvSpPr>
        <p:spPr bwMode="auto">
          <a:xfrm>
            <a:off x="1533525" y="4424363"/>
            <a:ext cx="1219200" cy="647700"/>
          </a:xfrm>
          <a:prstGeom prst="rect">
            <a:avLst/>
          </a:prstGeom>
          <a:noFill/>
          <a:ln w="9525">
            <a:noFill/>
            <a:miter lim="800000"/>
            <a:headEnd/>
            <a:tailEnd/>
          </a:ln>
        </p:spPr>
        <p:txBody>
          <a:bodyPr>
            <a:spAutoFit/>
          </a:bodyPr>
          <a:lstStyle/>
          <a:p>
            <a:pPr algn="ctr"/>
            <a:r>
              <a:rPr lang="en-CA" sz="3600" b="1"/>
              <a:t>+</a:t>
            </a:r>
          </a:p>
        </p:txBody>
      </p:sp>
      <p:sp>
        <p:nvSpPr>
          <p:cNvPr id="30729" name="Rectangle 2"/>
          <p:cNvSpPr>
            <a:spLocks noGrp="1" noChangeArrowheads="1"/>
          </p:cNvSpPr>
          <p:nvPr>
            <p:ph type="title"/>
          </p:nvPr>
        </p:nvSpPr>
        <p:spPr/>
        <p:txBody>
          <a:bodyPr/>
          <a:lstStyle/>
          <a:p>
            <a:r>
              <a:rPr lang="en-US" smtClean="0">
                <a:cs typeface="Arial" charset="0"/>
              </a:rPr>
              <a:t>Financing and Investing Activities</a:t>
            </a:r>
          </a:p>
        </p:txBody>
      </p:sp>
      <p:sp>
        <p:nvSpPr>
          <p:cNvPr id="13" name="Rounded Rectangle 12"/>
          <p:cNvSpPr/>
          <p:nvPr/>
        </p:nvSpPr>
        <p:spPr>
          <a:xfrm>
            <a:off x="3905250" y="1238250"/>
            <a:ext cx="4838700" cy="1371600"/>
          </a:xfrm>
          <a:prstGeom prst="round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dirty="0">
                <a:solidFill>
                  <a:srgbClr val="C00000"/>
                </a:solidFill>
                <a:cs typeface="Arial" pitchFamily="34" charset="0"/>
              </a:rPr>
              <a:t>Invest in Assets</a:t>
            </a:r>
          </a:p>
        </p:txBody>
      </p:sp>
      <p:sp>
        <p:nvSpPr>
          <p:cNvPr id="14" name="TextBox 13"/>
          <p:cNvSpPr txBox="1">
            <a:spLocks noChangeArrowheads="1"/>
          </p:cNvSpPr>
          <p:nvPr/>
        </p:nvSpPr>
        <p:spPr bwMode="auto">
          <a:xfrm>
            <a:off x="5715000" y="4491038"/>
            <a:ext cx="1219200" cy="523875"/>
          </a:xfrm>
          <a:prstGeom prst="rect">
            <a:avLst/>
          </a:prstGeom>
          <a:noFill/>
          <a:ln w="9525">
            <a:noFill/>
            <a:miter lim="800000"/>
            <a:headEnd/>
            <a:tailEnd/>
          </a:ln>
        </p:spPr>
        <p:txBody>
          <a:bodyPr>
            <a:spAutoFit/>
          </a:bodyPr>
          <a:lstStyle/>
          <a:p>
            <a:pPr algn="ctr"/>
            <a:r>
              <a:rPr lang="en-CA" sz="2800"/>
              <a:t>&amp;</a:t>
            </a:r>
          </a:p>
        </p:txBody>
      </p:sp>
      <p:cxnSp>
        <p:nvCxnSpPr>
          <p:cNvPr id="16" name="Straight Arrow Connector 15"/>
          <p:cNvCxnSpPr/>
          <p:nvPr/>
        </p:nvCxnSpPr>
        <p:spPr>
          <a:xfrm rot="5400000" flipH="1" flipV="1">
            <a:off x="6145213" y="2865438"/>
            <a:ext cx="358775" cy="3175"/>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ransition>
    <p:blinds/>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par>
                          <p:cTn id="7" fill="hold" nodeType="afterGroup">
                            <p:stCondLst>
                              <p:cond delay="0"/>
                            </p:stCondLst>
                            <p:childTnLst>
                              <p:par>
                                <p:cTn id="8" presetID="22" presetClass="entr" presetSubtype="4" fill="hold" nodeType="after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wipe(down)">
                                      <p:cBhvr>
                                        <p:cTn id="10" dur="500"/>
                                        <p:tgtEl>
                                          <p:spTgt spid="16"/>
                                        </p:tgtEl>
                                      </p:cBhvr>
                                    </p:animEffect>
                                  </p:childTnLst>
                                </p:cTn>
                              </p:par>
                            </p:childTnLst>
                          </p:cTn>
                        </p:par>
                        <p:par>
                          <p:cTn id="11" fill="hold" nodeType="afterGroup">
                            <p:stCondLst>
                              <p:cond delay="500"/>
                            </p:stCondLst>
                            <p:childTnLst>
                              <p:par>
                                <p:cTn id="12" presetID="53" presetClass="entr" presetSubtype="0" fill="hold" grpId="0" nodeType="afterEffect">
                                  <p:stCondLst>
                                    <p:cond delay="0"/>
                                  </p:stCondLst>
                                  <p:childTnLst>
                                    <p:set>
                                      <p:cBhvr>
                                        <p:cTn id="13" dur="1" fill="hold">
                                          <p:stCondLst>
                                            <p:cond delay="0"/>
                                          </p:stCondLst>
                                        </p:cTn>
                                        <p:tgtEl>
                                          <p:spTgt spid="13"/>
                                        </p:tgtEl>
                                        <p:attrNameLst>
                                          <p:attrName>style.visibility</p:attrName>
                                        </p:attrNameLst>
                                      </p:cBhvr>
                                      <p:to>
                                        <p:strVal val="visible"/>
                                      </p:to>
                                    </p:set>
                                    <p:anim calcmode="lin" valueType="num">
                                      <p:cBhvr>
                                        <p:cTn id="14" dur="500" fill="hold"/>
                                        <p:tgtEl>
                                          <p:spTgt spid="13"/>
                                        </p:tgtEl>
                                        <p:attrNameLst>
                                          <p:attrName>ppt_w</p:attrName>
                                        </p:attrNameLst>
                                      </p:cBhvr>
                                      <p:tavLst>
                                        <p:tav tm="0">
                                          <p:val>
                                            <p:fltVal val="0"/>
                                          </p:val>
                                        </p:tav>
                                        <p:tav tm="100000">
                                          <p:val>
                                            <p:strVal val="#ppt_w"/>
                                          </p:val>
                                        </p:tav>
                                      </p:tavLst>
                                    </p:anim>
                                    <p:anim calcmode="lin" valueType="num">
                                      <p:cBhvr>
                                        <p:cTn id="15" dur="500" fill="hold"/>
                                        <p:tgtEl>
                                          <p:spTgt spid="13"/>
                                        </p:tgtEl>
                                        <p:attrNameLst>
                                          <p:attrName>ppt_h</p:attrName>
                                        </p:attrNameLst>
                                      </p:cBhvr>
                                      <p:tavLst>
                                        <p:tav tm="0">
                                          <p:val>
                                            <p:fltVal val="0"/>
                                          </p:val>
                                        </p:tav>
                                        <p:tav tm="100000">
                                          <p:val>
                                            <p:strVal val="#ppt_h"/>
                                          </p:val>
                                        </p:tav>
                                      </p:tavLst>
                                    </p:anim>
                                    <p:animEffect transition="in" filter="fade">
                                      <p:cBhvr>
                                        <p:cTn id="1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0" y="380999"/>
            <a:ext cx="7891490" cy="1362075"/>
          </a:xfrm>
          <a:prstGeom prst="roundRect">
            <a:avLst/>
          </a:prstGeom>
          <a:solidFill>
            <a:srgbClr val="E5E5FF"/>
          </a:solidFill>
          <a:ln>
            <a:solidFill>
              <a:schemeClr val="accent1"/>
            </a:solidFill>
          </a:ln>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a:spAutoFit/>
          </a:bodyPr>
          <a:lstStyle/>
          <a:p>
            <a:pPr>
              <a:defRPr/>
            </a:pPr>
            <a:r>
              <a:rPr lang="en-CA" b="1" dirty="0"/>
              <a:t>M2-13  </a:t>
            </a:r>
            <a:r>
              <a:rPr lang="en-US" b="1" dirty="0"/>
              <a:t>Identifying Transactions and Preparing Journal Entries</a:t>
            </a:r>
          </a:p>
          <a:p>
            <a:pPr>
              <a:defRPr/>
            </a:pPr>
            <a:endParaRPr lang="en-CA" sz="1400" dirty="0">
              <a:latin typeface="+mj-lt"/>
            </a:endParaRPr>
          </a:p>
          <a:p>
            <a:pPr marL="342900" indent="-342900">
              <a:buFontTx/>
              <a:buAutoNum type="alphaLcPeriod" startAt="4"/>
              <a:defRPr/>
            </a:pPr>
            <a:r>
              <a:rPr lang="en-CA" sz="1400" dirty="0">
                <a:latin typeface="+mj-lt"/>
              </a:rPr>
              <a:t>Borrowed $25,000 from the bank with a plan to use the funds to build a small workshop in August. The loan must be repaid in two years.</a:t>
            </a:r>
          </a:p>
          <a:p>
            <a:pPr marL="342900" indent="-342900">
              <a:buFontTx/>
              <a:buAutoNum type="alphaLcPeriod" startAt="4"/>
              <a:defRPr/>
            </a:pPr>
            <a:r>
              <a:rPr lang="en-CA" sz="1400" dirty="0">
                <a:latin typeface="+mj-lt"/>
              </a:rPr>
              <a:t>One of the owners sold $10,000 worth of his stock to another shareholder for $11,000. </a:t>
            </a:r>
            <a:endParaRPr lang="en-CA" sz="1400" b="1" dirty="0">
              <a:latin typeface="+mj-lt"/>
            </a:endParaRPr>
          </a:p>
        </p:txBody>
      </p:sp>
      <p:sp>
        <p:nvSpPr>
          <p:cNvPr id="6" name="TextBox 5"/>
          <p:cNvSpPr txBox="1">
            <a:spLocks noChangeArrowheads="1"/>
          </p:cNvSpPr>
          <p:nvPr/>
        </p:nvSpPr>
        <p:spPr bwMode="auto">
          <a:xfrm>
            <a:off x="685800" y="3829050"/>
            <a:ext cx="7924800" cy="369888"/>
          </a:xfrm>
          <a:prstGeom prst="rect">
            <a:avLst/>
          </a:prstGeom>
          <a:noFill/>
          <a:ln w="9525">
            <a:noFill/>
            <a:miter lim="800000"/>
            <a:headEnd/>
            <a:tailEnd/>
          </a:ln>
        </p:spPr>
        <p:txBody>
          <a:bodyPr>
            <a:spAutoFit/>
          </a:bodyPr>
          <a:lstStyle/>
          <a:p>
            <a:pPr marL="342900" indent="-342900"/>
            <a:r>
              <a:rPr lang="en-US">
                <a:solidFill>
                  <a:schemeClr val="tx2"/>
                </a:solidFill>
              </a:rPr>
              <a:t>e.   No transaction</a:t>
            </a:r>
          </a:p>
        </p:txBody>
      </p:sp>
      <p:sp>
        <p:nvSpPr>
          <p:cNvPr id="8" name="TextBox 7"/>
          <p:cNvSpPr txBox="1"/>
          <p:nvPr/>
        </p:nvSpPr>
        <p:spPr>
          <a:xfrm>
            <a:off x="2057400" y="4343400"/>
            <a:ext cx="5181600" cy="923925"/>
          </a:xfrm>
          <a:prstGeom prst="rect">
            <a:avLst/>
          </a:prstGeom>
          <a:solidFill>
            <a:schemeClr val="accent1">
              <a:lumMod val="20000"/>
              <a:lumOff val="80000"/>
            </a:schemeClr>
          </a:solidFill>
          <a:ln>
            <a:solidFill>
              <a:schemeClr val="tx2"/>
            </a:solidFill>
          </a:ln>
          <a:effectLst>
            <a:outerShdw blurRad="50800" dist="38100" dir="2700000" algn="tl" rotWithShape="0">
              <a:prstClr val="black">
                <a:alpha val="40000"/>
              </a:prstClr>
            </a:outerShdw>
          </a:effectLst>
        </p:spPr>
        <p:txBody>
          <a:bodyPr>
            <a:spAutoFit/>
          </a:bodyPr>
          <a:lstStyle/>
          <a:p>
            <a:pPr algn="ctr">
              <a:defRPr/>
            </a:pPr>
            <a:r>
              <a:rPr lang="en-US" dirty="0">
                <a:solidFill>
                  <a:schemeClr val="tx2"/>
                </a:solidFill>
                <a:latin typeface="Arial" pitchFamily="34" charset="0"/>
              </a:rPr>
              <a:t>Event (e) is a transaction between two independent individuals and does not involve the company, J.K. Builders.</a:t>
            </a:r>
          </a:p>
        </p:txBody>
      </p:sp>
      <p:sp>
        <p:nvSpPr>
          <p:cNvPr id="7" name="TextBox 6"/>
          <p:cNvSpPr txBox="1">
            <a:spLocks noChangeArrowheads="1"/>
          </p:cNvSpPr>
          <p:nvPr/>
        </p:nvSpPr>
        <p:spPr bwMode="auto">
          <a:xfrm>
            <a:off x="685800" y="2971800"/>
            <a:ext cx="7924800" cy="646113"/>
          </a:xfrm>
          <a:prstGeom prst="rect">
            <a:avLst/>
          </a:prstGeom>
          <a:noFill/>
          <a:ln w="9525">
            <a:noFill/>
            <a:miter lim="800000"/>
            <a:headEnd/>
            <a:tailEnd/>
          </a:ln>
        </p:spPr>
        <p:txBody>
          <a:bodyPr>
            <a:spAutoFit/>
          </a:bodyPr>
          <a:lstStyle/>
          <a:p>
            <a:pPr marL="342900" indent="-342900">
              <a:buFont typeface="Calibri" pitchFamily="34" charset="0"/>
              <a:buAutoNum type="alphaLcPeriod" startAt="4"/>
            </a:pPr>
            <a:r>
              <a:rPr lang="en-US">
                <a:solidFill>
                  <a:schemeClr val="tx2"/>
                </a:solidFill>
              </a:rPr>
              <a:t>dr   Cash (+A)					25,000</a:t>
            </a:r>
          </a:p>
          <a:p>
            <a:pPr marL="342900" indent="-342900"/>
            <a:r>
              <a:rPr lang="en-US">
                <a:solidFill>
                  <a:schemeClr val="tx2"/>
                </a:solidFill>
              </a:rPr>
              <a:t>		cr   Notes Payable (+L)				25,000   </a:t>
            </a:r>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1000"/>
                                        <p:tgtEl>
                                          <p:spTgt spid="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left)">
                                      <p:cBhvr>
                                        <p:cTn id="12" dur="1000"/>
                                        <p:tgtEl>
                                          <p:spTgt spid="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strips(downRight)">
                                      <p:cBhvr>
                                        <p:cTn id="17" dur="1000"/>
                                        <p:tgtEl>
                                          <p:spTgt spid="6"/>
                                        </p:tgtEl>
                                      </p:cBhvr>
                                    </p:animEffect>
                                  </p:childTnLst>
                                </p:cTn>
                              </p:par>
                            </p:childTnLst>
                          </p:cTn>
                        </p:par>
                        <p:par>
                          <p:cTn id="18" fill="hold" nodeType="afterGroup">
                            <p:stCondLst>
                              <p:cond delay="1000"/>
                            </p:stCondLst>
                            <p:childTnLst>
                              <p:par>
                                <p:cTn id="19" presetID="9" presetClass="entr" presetSubtype="0" fill="hold" grpId="0" nodeType="after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dissolve">
                                      <p:cBhvr>
                                        <p:cTn id="21"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animBg="1"/>
      <p:bldP spid="7"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0" y="365759"/>
            <a:ext cx="7891490" cy="3439239"/>
          </a:xfrm>
          <a:prstGeom prst="roundRect">
            <a:avLst/>
          </a:prstGeom>
          <a:solidFill>
            <a:srgbClr val="E5E5FF"/>
          </a:solidFill>
          <a:ln>
            <a:solidFill>
              <a:schemeClr val="accent1"/>
            </a:solidFill>
          </a:ln>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a:spAutoFit/>
          </a:bodyPr>
          <a:lstStyle/>
          <a:p>
            <a:pPr>
              <a:defRPr/>
            </a:pPr>
            <a:r>
              <a:rPr lang="en-CA" b="1" dirty="0">
                <a:latin typeface="+mj-lt"/>
              </a:rPr>
              <a:t>M2-15 </a:t>
            </a:r>
            <a:r>
              <a:rPr lang="en-US" b="1" dirty="0"/>
              <a:t>Identifying Transactions and Preparing Journal Entries</a:t>
            </a:r>
          </a:p>
          <a:p>
            <a:pPr>
              <a:defRPr/>
            </a:pPr>
            <a:endParaRPr lang="en-CA" b="1" dirty="0">
              <a:latin typeface="+mj-lt"/>
            </a:endParaRPr>
          </a:p>
          <a:p>
            <a:pPr>
              <a:defRPr/>
            </a:pPr>
            <a:r>
              <a:rPr lang="en-CA" b="1" dirty="0">
                <a:latin typeface="+mj-lt"/>
              </a:rPr>
              <a:t> Joel Henry founded </a:t>
            </a:r>
            <a:r>
              <a:rPr lang="en-CA" b="1" i="1" dirty="0">
                <a:latin typeface="+mj-lt"/>
              </a:rPr>
              <a:t>bookmart.com</a:t>
            </a:r>
            <a:r>
              <a:rPr lang="en-CA" b="1" dirty="0">
                <a:latin typeface="+mj-lt"/>
              </a:rPr>
              <a:t> at the beginning of August, which sells new and used books online. He is passionate about books but does not have a lot of accounting experience. Help Joel by preparing journal entries for the following events. If the event is not a transaction, write “no transaction.”</a:t>
            </a:r>
          </a:p>
          <a:p>
            <a:pPr>
              <a:defRPr/>
            </a:pPr>
            <a:endParaRPr lang="en-CA" sz="1400" dirty="0">
              <a:latin typeface="+mj-lt"/>
            </a:endParaRPr>
          </a:p>
          <a:p>
            <a:pPr marL="342900" indent="-342900">
              <a:buFontTx/>
              <a:buAutoNum type="alphaLcPeriod"/>
              <a:defRPr/>
            </a:pPr>
            <a:r>
              <a:rPr lang="en-CA" sz="1400" dirty="0">
                <a:latin typeface="+mj-lt"/>
              </a:rPr>
              <a:t>The company purchased equipment for $4,000 cash. The equipment is expected to be used for ten or more years.</a:t>
            </a:r>
          </a:p>
          <a:p>
            <a:pPr marL="342900" indent="-342900">
              <a:buFontTx/>
              <a:buAutoNum type="alphaLcPeriod"/>
              <a:defRPr/>
            </a:pPr>
            <a:r>
              <a:rPr lang="en-CA" sz="1400" dirty="0">
                <a:latin typeface="+mj-lt"/>
              </a:rPr>
              <a:t>Joel’s business bought $7,000 worth of books from a publisher. The company will pay the publisher within 45-60 days.</a:t>
            </a:r>
          </a:p>
        </p:txBody>
      </p:sp>
      <p:sp>
        <p:nvSpPr>
          <p:cNvPr id="5" name="TextBox 4"/>
          <p:cNvSpPr txBox="1">
            <a:spLocks noChangeArrowheads="1"/>
          </p:cNvSpPr>
          <p:nvPr/>
        </p:nvSpPr>
        <p:spPr bwMode="auto">
          <a:xfrm>
            <a:off x="685800" y="3886200"/>
            <a:ext cx="7924800" cy="646113"/>
          </a:xfrm>
          <a:prstGeom prst="rect">
            <a:avLst/>
          </a:prstGeom>
          <a:noFill/>
          <a:ln w="9525">
            <a:noFill/>
            <a:miter lim="800000"/>
            <a:headEnd/>
            <a:tailEnd/>
          </a:ln>
        </p:spPr>
        <p:txBody>
          <a:bodyPr>
            <a:spAutoFit/>
          </a:bodyPr>
          <a:lstStyle/>
          <a:p>
            <a:pPr marL="342900" indent="-342900">
              <a:buFontTx/>
              <a:buAutoNum type="alphaLcPeriod"/>
            </a:pPr>
            <a:r>
              <a:rPr lang="en-US">
                <a:solidFill>
                  <a:schemeClr val="tx2"/>
                </a:solidFill>
              </a:rPr>
              <a:t>dr   Equipment (+A)				4,000</a:t>
            </a:r>
          </a:p>
          <a:p>
            <a:pPr marL="342900" indent="-342900"/>
            <a:r>
              <a:rPr lang="en-US">
                <a:solidFill>
                  <a:schemeClr val="tx2"/>
                </a:solidFill>
              </a:rPr>
              <a:t>		cr   Cash (-A)					4,000   </a:t>
            </a:r>
          </a:p>
        </p:txBody>
      </p:sp>
      <p:sp>
        <p:nvSpPr>
          <p:cNvPr id="6" name="TextBox 5"/>
          <p:cNvSpPr txBox="1">
            <a:spLocks noChangeArrowheads="1"/>
          </p:cNvSpPr>
          <p:nvPr/>
        </p:nvSpPr>
        <p:spPr bwMode="auto">
          <a:xfrm>
            <a:off x="685800" y="4743450"/>
            <a:ext cx="7924800" cy="647700"/>
          </a:xfrm>
          <a:prstGeom prst="rect">
            <a:avLst/>
          </a:prstGeom>
          <a:noFill/>
          <a:ln w="9525">
            <a:noFill/>
            <a:miter lim="800000"/>
            <a:headEnd/>
            <a:tailEnd/>
          </a:ln>
        </p:spPr>
        <p:txBody>
          <a:bodyPr>
            <a:spAutoFit/>
          </a:bodyPr>
          <a:lstStyle/>
          <a:p>
            <a:pPr marL="342900" indent="-342900"/>
            <a:r>
              <a:rPr lang="en-US">
                <a:solidFill>
                  <a:schemeClr val="tx2"/>
                </a:solidFill>
              </a:rPr>
              <a:t>b.   dr   Inventory (+A)				7,000</a:t>
            </a:r>
          </a:p>
          <a:p>
            <a:pPr marL="342900" indent="-342900"/>
            <a:r>
              <a:rPr lang="en-US">
                <a:solidFill>
                  <a:schemeClr val="tx2"/>
                </a:solidFill>
              </a:rPr>
              <a:t>		cr   Accounts Payable (+L)				7,000   </a:t>
            </a: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1000"/>
                                        <p:tgtEl>
                                          <p:spTgt spid="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left)">
                                      <p:cBhvr>
                                        <p:cTn id="12" dur="1000"/>
                                        <p:tgtEl>
                                          <p:spTgt spid="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wipe(left)">
                                      <p:cBhvr>
                                        <p:cTn id="17" dur="1000"/>
                                        <p:tgtEl>
                                          <p:spTgt spid="6">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Effect transition="in" filter="wipe(left)">
                                      <p:cBhvr>
                                        <p:cTn id="22" dur="10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94360" y="365760"/>
            <a:ext cx="7924800" cy="1838801"/>
          </a:xfrm>
          <a:prstGeom prst="roundRect">
            <a:avLst/>
          </a:prstGeom>
          <a:solidFill>
            <a:srgbClr val="E5E5FF"/>
          </a:solidFill>
          <a:ln>
            <a:solidFill>
              <a:schemeClr val="accent1"/>
            </a:solidFill>
          </a:ln>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a:spAutoFit/>
          </a:bodyPr>
          <a:lstStyle/>
          <a:p>
            <a:pPr>
              <a:defRPr/>
            </a:pPr>
            <a:r>
              <a:rPr lang="en-CA" b="1" dirty="0">
                <a:latin typeface="+mj-lt"/>
              </a:rPr>
              <a:t>M2-15 </a:t>
            </a:r>
            <a:r>
              <a:rPr lang="en-US" b="1" dirty="0"/>
              <a:t>Identifying Transactions and Preparing Journal Entries</a:t>
            </a:r>
          </a:p>
          <a:p>
            <a:pPr>
              <a:defRPr/>
            </a:pPr>
            <a:endParaRPr lang="en-CA" sz="1400" dirty="0">
              <a:latin typeface="+mj-lt"/>
            </a:endParaRPr>
          </a:p>
          <a:p>
            <a:pPr marL="342900" indent="-342900">
              <a:buFontTx/>
              <a:buAutoNum type="alphaLcPeriod" startAt="3"/>
              <a:defRPr/>
            </a:pPr>
            <a:r>
              <a:rPr lang="en-CA" sz="1400" dirty="0">
                <a:latin typeface="+mj-lt"/>
              </a:rPr>
              <a:t>Joel’s friend Sam lent $4,000 to the business. Sam had Joel write a note promising that bookmart.com would repay the $4,000 in four months. Because they are good friends, Sam is not going to charge Joel interest.</a:t>
            </a:r>
          </a:p>
          <a:p>
            <a:pPr marL="342900" indent="-342900">
              <a:buFontTx/>
              <a:buAutoNum type="alphaLcPeriod" startAt="3"/>
              <a:defRPr/>
            </a:pPr>
            <a:r>
              <a:rPr lang="en-CA" sz="1400" dirty="0">
                <a:latin typeface="+mj-lt"/>
              </a:rPr>
              <a:t>The company paid $1,500 cash, for books purchased on account earlier in the month.</a:t>
            </a:r>
          </a:p>
          <a:p>
            <a:pPr marL="342900" indent="-342900">
              <a:buFontTx/>
              <a:buAutoNum type="alphaLcPeriod" startAt="3"/>
              <a:defRPr/>
            </a:pPr>
            <a:r>
              <a:rPr lang="en-CA" sz="1400" dirty="0">
                <a:latin typeface="+mj-lt"/>
              </a:rPr>
              <a:t>Bookmart.com repaid the $4,000 loan established in c.</a:t>
            </a:r>
          </a:p>
        </p:txBody>
      </p:sp>
      <p:sp>
        <p:nvSpPr>
          <p:cNvPr id="5" name="TextBox 4"/>
          <p:cNvSpPr txBox="1">
            <a:spLocks noChangeArrowheads="1"/>
          </p:cNvSpPr>
          <p:nvPr/>
        </p:nvSpPr>
        <p:spPr bwMode="auto">
          <a:xfrm>
            <a:off x="685800" y="2933700"/>
            <a:ext cx="7924800" cy="646113"/>
          </a:xfrm>
          <a:prstGeom prst="rect">
            <a:avLst/>
          </a:prstGeom>
          <a:noFill/>
          <a:ln w="9525">
            <a:noFill/>
            <a:miter lim="800000"/>
            <a:headEnd/>
            <a:tailEnd/>
          </a:ln>
        </p:spPr>
        <p:txBody>
          <a:bodyPr>
            <a:spAutoFit/>
          </a:bodyPr>
          <a:lstStyle/>
          <a:p>
            <a:pPr marL="342900" indent="-342900"/>
            <a:r>
              <a:rPr lang="en-US">
                <a:solidFill>
                  <a:schemeClr val="tx2"/>
                </a:solidFill>
              </a:rPr>
              <a:t>c.	dr   Cash (+A)				4,000</a:t>
            </a:r>
          </a:p>
          <a:p>
            <a:pPr marL="342900" indent="-342900"/>
            <a:r>
              <a:rPr lang="en-US">
                <a:solidFill>
                  <a:schemeClr val="tx2"/>
                </a:solidFill>
              </a:rPr>
              <a:t>		cr   Notes Payable (+L)			4,000   </a:t>
            </a:r>
          </a:p>
        </p:txBody>
      </p:sp>
      <p:sp>
        <p:nvSpPr>
          <p:cNvPr id="6" name="TextBox 5"/>
          <p:cNvSpPr txBox="1">
            <a:spLocks noChangeArrowheads="1"/>
          </p:cNvSpPr>
          <p:nvPr/>
        </p:nvSpPr>
        <p:spPr bwMode="auto">
          <a:xfrm>
            <a:off x="685800" y="3790950"/>
            <a:ext cx="7924800" cy="647700"/>
          </a:xfrm>
          <a:prstGeom prst="rect">
            <a:avLst/>
          </a:prstGeom>
          <a:noFill/>
          <a:ln w="9525">
            <a:noFill/>
            <a:miter lim="800000"/>
            <a:headEnd/>
            <a:tailEnd/>
          </a:ln>
        </p:spPr>
        <p:txBody>
          <a:bodyPr>
            <a:spAutoFit/>
          </a:bodyPr>
          <a:lstStyle/>
          <a:p>
            <a:pPr marL="342900" indent="-342900"/>
            <a:r>
              <a:rPr lang="en-US">
                <a:solidFill>
                  <a:schemeClr val="tx2"/>
                </a:solidFill>
              </a:rPr>
              <a:t>d.	dr   Accounts Payable (-L)		1,500</a:t>
            </a:r>
          </a:p>
          <a:p>
            <a:pPr marL="342900" indent="-342900"/>
            <a:r>
              <a:rPr lang="en-US">
                <a:solidFill>
                  <a:schemeClr val="tx2"/>
                </a:solidFill>
              </a:rPr>
              <a:t>		cr   Cash (-A)				1,500   </a:t>
            </a:r>
          </a:p>
        </p:txBody>
      </p:sp>
      <p:sp>
        <p:nvSpPr>
          <p:cNvPr id="7" name="TextBox 6"/>
          <p:cNvSpPr txBox="1">
            <a:spLocks noChangeArrowheads="1"/>
          </p:cNvSpPr>
          <p:nvPr/>
        </p:nvSpPr>
        <p:spPr bwMode="auto">
          <a:xfrm>
            <a:off x="685800" y="4649788"/>
            <a:ext cx="7924800" cy="646112"/>
          </a:xfrm>
          <a:prstGeom prst="rect">
            <a:avLst/>
          </a:prstGeom>
          <a:noFill/>
          <a:ln w="9525">
            <a:noFill/>
            <a:miter lim="800000"/>
            <a:headEnd/>
            <a:tailEnd/>
          </a:ln>
        </p:spPr>
        <p:txBody>
          <a:bodyPr>
            <a:spAutoFit/>
          </a:bodyPr>
          <a:lstStyle/>
          <a:p>
            <a:pPr marL="342900" indent="-342900"/>
            <a:r>
              <a:rPr lang="en-US">
                <a:solidFill>
                  <a:schemeClr val="tx2"/>
                </a:solidFill>
              </a:rPr>
              <a:t>e.	dr   Notes Payable (-L)			4,000</a:t>
            </a:r>
          </a:p>
          <a:p>
            <a:pPr marL="342900" indent="-342900"/>
            <a:r>
              <a:rPr lang="en-US">
                <a:solidFill>
                  <a:schemeClr val="tx2"/>
                </a:solidFill>
              </a:rPr>
              <a:t>		cr   Cash (-A)				4,000   </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1000"/>
                                        <p:tgtEl>
                                          <p:spTgt spid="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left)">
                                      <p:cBhvr>
                                        <p:cTn id="12" dur="1000"/>
                                        <p:tgtEl>
                                          <p:spTgt spid="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wipe(left)">
                                      <p:cBhvr>
                                        <p:cTn id="17" dur="1000"/>
                                        <p:tgtEl>
                                          <p:spTgt spid="6">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Effect transition="in" filter="wipe(left)">
                                      <p:cBhvr>
                                        <p:cTn id="22" dur="1000"/>
                                        <p:tgtEl>
                                          <p:spTgt spid="6">
                                            <p:txEl>
                                              <p:pRg st="1" end="1"/>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
                                            <p:txEl>
                                              <p:pRg st="0" end="0"/>
                                            </p:txEl>
                                          </p:spTgt>
                                        </p:tgtEl>
                                        <p:attrNameLst>
                                          <p:attrName>style.visibility</p:attrName>
                                        </p:attrNameLst>
                                      </p:cBhvr>
                                      <p:to>
                                        <p:strVal val="visible"/>
                                      </p:to>
                                    </p:set>
                                    <p:animEffect transition="in" filter="wipe(left)">
                                      <p:cBhvr>
                                        <p:cTn id="27" dur="1000"/>
                                        <p:tgtEl>
                                          <p:spTgt spid="7">
                                            <p:txEl>
                                              <p:pRg st="0" end="0"/>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7">
                                            <p:txEl>
                                              <p:pRg st="1" end="1"/>
                                            </p:txEl>
                                          </p:spTgt>
                                        </p:tgtEl>
                                        <p:attrNameLst>
                                          <p:attrName>style.visibility</p:attrName>
                                        </p:attrNameLst>
                                      </p:cBhvr>
                                      <p:to>
                                        <p:strVal val="visible"/>
                                      </p:to>
                                    </p:set>
                                    <p:animEffect transition="in" filter="wipe(left)">
                                      <p:cBhvr>
                                        <p:cTn id="32" dur="10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P spid="7"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0" y="396240"/>
            <a:ext cx="7924800" cy="3371136"/>
          </a:xfrm>
          <a:prstGeom prst="roundRect">
            <a:avLst/>
          </a:prstGeom>
          <a:solidFill>
            <a:srgbClr val="E5E5FF"/>
          </a:solidFill>
          <a:ln>
            <a:solidFill>
              <a:schemeClr val="accent1"/>
            </a:solidFill>
          </a:ln>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a:spAutoFit/>
          </a:bodyPr>
          <a:lstStyle/>
          <a:p>
            <a:pPr>
              <a:defRPr/>
            </a:pPr>
            <a:r>
              <a:rPr lang="en-CA" b="1" dirty="0">
                <a:latin typeface="+mj-lt"/>
              </a:rPr>
              <a:t>M2-17 </a:t>
            </a:r>
            <a:r>
              <a:rPr lang="en-US" b="1" dirty="0"/>
              <a:t>Identifying Transactions and Preparing Journal Entries</a:t>
            </a:r>
          </a:p>
          <a:p>
            <a:pPr>
              <a:defRPr/>
            </a:pPr>
            <a:endParaRPr lang="en-CA" b="1" dirty="0">
              <a:latin typeface="+mj-lt"/>
            </a:endParaRPr>
          </a:p>
          <a:p>
            <a:pPr>
              <a:defRPr/>
            </a:pPr>
            <a:r>
              <a:rPr lang="en-CA" b="1" dirty="0">
                <a:latin typeface="+mj-lt"/>
              </a:rPr>
              <a:t>Sweet Shop Co. Is a chain of candy stores that has been in operation for the past ten years. Prepare journal entries for the following events, which occurred at the end of the most recent year. If the event is not a transaction, write “no transaction.”</a:t>
            </a:r>
          </a:p>
          <a:p>
            <a:pPr>
              <a:defRPr/>
            </a:pPr>
            <a:endParaRPr lang="en-CA" sz="1400" dirty="0">
              <a:latin typeface="+mj-lt"/>
            </a:endParaRPr>
          </a:p>
          <a:p>
            <a:pPr marL="342900" indent="-342900">
              <a:buFontTx/>
              <a:buAutoNum type="alphaLcPeriod"/>
              <a:defRPr/>
            </a:pPr>
            <a:r>
              <a:rPr lang="en-CA" sz="1400" dirty="0">
                <a:latin typeface="+mj-lt"/>
              </a:rPr>
              <a:t>Ordered and received $12,000 worth of cotton candy machines from Candy Makers, Inc., which Sweet Shop Co. Will pay for in 45 days.</a:t>
            </a:r>
          </a:p>
          <a:p>
            <a:pPr marL="342900" indent="-342900">
              <a:buFontTx/>
              <a:buAutoNum type="alphaLcPeriod"/>
              <a:defRPr/>
            </a:pPr>
            <a:r>
              <a:rPr lang="en-CA" sz="1400" dirty="0">
                <a:latin typeface="+mj-lt"/>
              </a:rPr>
              <a:t>Sent a check for $6,000 to Candy Makers, Inc. for partial payment of the cotton candy machines from (a)</a:t>
            </a:r>
          </a:p>
          <a:p>
            <a:pPr marL="342900" indent="-342900">
              <a:buFontTx/>
              <a:buAutoNum type="alphaLcPeriod"/>
              <a:defRPr/>
            </a:pPr>
            <a:r>
              <a:rPr lang="en-CA" sz="1400" dirty="0">
                <a:latin typeface="+mj-lt"/>
              </a:rPr>
              <a:t>Received $400 from customers who bought candy on account in previous months.</a:t>
            </a:r>
          </a:p>
        </p:txBody>
      </p:sp>
      <p:sp>
        <p:nvSpPr>
          <p:cNvPr id="5" name="TextBox 4"/>
          <p:cNvSpPr txBox="1">
            <a:spLocks noChangeArrowheads="1"/>
          </p:cNvSpPr>
          <p:nvPr/>
        </p:nvSpPr>
        <p:spPr bwMode="auto">
          <a:xfrm>
            <a:off x="685800" y="3771900"/>
            <a:ext cx="7924800" cy="646113"/>
          </a:xfrm>
          <a:prstGeom prst="rect">
            <a:avLst/>
          </a:prstGeom>
          <a:noFill/>
          <a:ln w="9525">
            <a:noFill/>
            <a:miter lim="800000"/>
            <a:headEnd/>
            <a:tailEnd/>
          </a:ln>
        </p:spPr>
        <p:txBody>
          <a:bodyPr>
            <a:spAutoFit/>
          </a:bodyPr>
          <a:lstStyle/>
          <a:p>
            <a:pPr marL="342900" indent="-342900"/>
            <a:r>
              <a:rPr lang="en-US">
                <a:solidFill>
                  <a:schemeClr val="tx2"/>
                </a:solidFill>
              </a:rPr>
              <a:t>a.	dr   Equipment (+A)			12,000</a:t>
            </a:r>
          </a:p>
          <a:p>
            <a:pPr marL="342900" indent="-342900"/>
            <a:r>
              <a:rPr lang="en-US">
                <a:solidFill>
                  <a:schemeClr val="tx2"/>
                </a:solidFill>
              </a:rPr>
              <a:t>		cr   Accounts Payable (+L)			12,000   </a:t>
            </a:r>
          </a:p>
        </p:txBody>
      </p:sp>
      <p:sp>
        <p:nvSpPr>
          <p:cNvPr id="7" name="TextBox 6"/>
          <p:cNvSpPr txBox="1">
            <a:spLocks noChangeArrowheads="1"/>
          </p:cNvSpPr>
          <p:nvPr/>
        </p:nvSpPr>
        <p:spPr bwMode="auto">
          <a:xfrm>
            <a:off x="685800" y="4686300"/>
            <a:ext cx="7924800" cy="646113"/>
          </a:xfrm>
          <a:prstGeom prst="rect">
            <a:avLst/>
          </a:prstGeom>
          <a:noFill/>
          <a:ln w="9525">
            <a:noFill/>
            <a:miter lim="800000"/>
            <a:headEnd/>
            <a:tailEnd/>
          </a:ln>
        </p:spPr>
        <p:txBody>
          <a:bodyPr>
            <a:spAutoFit/>
          </a:bodyPr>
          <a:lstStyle/>
          <a:p>
            <a:pPr marL="342900" indent="-342900"/>
            <a:r>
              <a:rPr lang="en-US">
                <a:solidFill>
                  <a:schemeClr val="tx2"/>
                </a:solidFill>
              </a:rPr>
              <a:t>b.	dr   Accounts Payable (-L)		   6,000</a:t>
            </a:r>
          </a:p>
          <a:p>
            <a:pPr marL="342900" indent="-342900"/>
            <a:r>
              <a:rPr lang="en-US">
                <a:solidFill>
                  <a:schemeClr val="tx2"/>
                </a:solidFill>
              </a:rPr>
              <a:t>		cr   Cash (-A)			   	  6,000  </a:t>
            </a:r>
          </a:p>
        </p:txBody>
      </p:sp>
      <p:sp>
        <p:nvSpPr>
          <p:cNvPr id="8" name="TextBox 7"/>
          <p:cNvSpPr txBox="1">
            <a:spLocks noChangeArrowheads="1"/>
          </p:cNvSpPr>
          <p:nvPr/>
        </p:nvSpPr>
        <p:spPr bwMode="auto">
          <a:xfrm>
            <a:off x="685800" y="5564188"/>
            <a:ext cx="7924800" cy="646112"/>
          </a:xfrm>
          <a:prstGeom prst="rect">
            <a:avLst/>
          </a:prstGeom>
          <a:noFill/>
          <a:ln w="9525">
            <a:noFill/>
            <a:miter lim="800000"/>
            <a:headEnd/>
            <a:tailEnd/>
          </a:ln>
        </p:spPr>
        <p:txBody>
          <a:bodyPr>
            <a:spAutoFit/>
          </a:bodyPr>
          <a:lstStyle/>
          <a:p>
            <a:pPr marL="342900" indent="-342900"/>
            <a:r>
              <a:rPr lang="en-US">
                <a:solidFill>
                  <a:schemeClr val="tx2"/>
                </a:solidFill>
              </a:rPr>
              <a:t>c.	dr   Cash (+A)		   		     400</a:t>
            </a:r>
          </a:p>
          <a:p>
            <a:pPr marL="342900" indent="-342900"/>
            <a:r>
              <a:rPr lang="en-US">
                <a:solidFill>
                  <a:schemeClr val="tx2"/>
                </a:solidFill>
              </a:rPr>
              <a:t>		cr   Accounts Receivable (-A)	   	     400  </a:t>
            </a:r>
          </a:p>
        </p:txBody>
      </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1000"/>
                                        <p:tgtEl>
                                          <p:spTgt spid="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left)">
                                      <p:cBhvr>
                                        <p:cTn id="12" dur="1000"/>
                                        <p:tgtEl>
                                          <p:spTgt spid="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Effect transition="in" filter="wipe(left)">
                                      <p:cBhvr>
                                        <p:cTn id="17" dur="1000"/>
                                        <p:tgtEl>
                                          <p:spTgt spid="7">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
                                            <p:txEl>
                                              <p:pRg st="1" end="1"/>
                                            </p:txEl>
                                          </p:spTgt>
                                        </p:tgtEl>
                                        <p:attrNameLst>
                                          <p:attrName>style.visibility</p:attrName>
                                        </p:attrNameLst>
                                      </p:cBhvr>
                                      <p:to>
                                        <p:strVal val="visible"/>
                                      </p:to>
                                    </p:set>
                                    <p:animEffect transition="in" filter="wipe(left)">
                                      <p:cBhvr>
                                        <p:cTn id="22" dur="1000"/>
                                        <p:tgtEl>
                                          <p:spTgt spid="7">
                                            <p:txEl>
                                              <p:pRg st="1" end="1"/>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
                                            <p:txEl>
                                              <p:pRg st="0" end="0"/>
                                            </p:txEl>
                                          </p:spTgt>
                                        </p:tgtEl>
                                        <p:attrNameLst>
                                          <p:attrName>style.visibility</p:attrName>
                                        </p:attrNameLst>
                                      </p:cBhvr>
                                      <p:to>
                                        <p:strVal val="visible"/>
                                      </p:to>
                                    </p:set>
                                    <p:animEffect transition="in" filter="wipe(left)">
                                      <p:cBhvr>
                                        <p:cTn id="27" dur="1000"/>
                                        <p:tgtEl>
                                          <p:spTgt spid="8">
                                            <p:txEl>
                                              <p:pRg st="0" end="0"/>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8">
                                            <p:txEl>
                                              <p:pRg st="1" end="1"/>
                                            </p:txEl>
                                          </p:spTgt>
                                        </p:tgtEl>
                                        <p:attrNameLst>
                                          <p:attrName>style.visibility</p:attrName>
                                        </p:attrNameLst>
                                      </p:cBhvr>
                                      <p:to>
                                        <p:strVal val="visible"/>
                                      </p:to>
                                    </p:set>
                                    <p:animEffect transition="in" filter="wipe(left)">
                                      <p:cBhvr>
                                        <p:cTn id="32" dur="10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7" grpId="0" build="p"/>
      <p:bldP spid="8"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0" y="396240"/>
            <a:ext cx="7924800" cy="1668542"/>
          </a:xfrm>
          <a:prstGeom prst="roundRect">
            <a:avLst/>
          </a:prstGeom>
          <a:solidFill>
            <a:srgbClr val="E5E5FF"/>
          </a:solidFill>
          <a:ln>
            <a:solidFill>
              <a:schemeClr val="accent1"/>
            </a:solidFill>
          </a:ln>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a:spAutoFit/>
          </a:bodyPr>
          <a:lstStyle/>
          <a:p>
            <a:pPr>
              <a:defRPr/>
            </a:pPr>
            <a:r>
              <a:rPr lang="en-CA" b="1" dirty="0">
                <a:latin typeface="+mj-lt"/>
              </a:rPr>
              <a:t>M2-17 </a:t>
            </a:r>
            <a:r>
              <a:rPr lang="en-US" b="1" dirty="0"/>
              <a:t>Identifying Transactions and Preparing Journal Entries</a:t>
            </a:r>
          </a:p>
          <a:p>
            <a:pPr>
              <a:defRPr/>
            </a:pPr>
            <a:endParaRPr lang="en-CA" b="1" dirty="0">
              <a:latin typeface="+mj-lt"/>
            </a:endParaRPr>
          </a:p>
          <a:p>
            <a:pPr marL="342900" indent="-342900">
              <a:buFontTx/>
              <a:buAutoNum type="alphaLcPeriod" startAt="4"/>
              <a:defRPr/>
            </a:pPr>
            <a:r>
              <a:rPr lang="en-CA" sz="1400" dirty="0">
                <a:latin typeface="+mj-lt"/>
              </a:rPr>
              <a:t>To help raise funds for store upgrades estimated to cost $20,000, Sweet Shop Co. Issued 1,000 shares for $15 each to existing stockholders.</a:t>
            </a:r>
          </a:p>
          <a:p>
            <a:pPr marL="342900" indent="-342900">
              <a:buFontTx/>
              <a:buAutoNum type="alphaLcPeriod" startAt="4"/>
              <a:defRPr/>
            </a:pPr>
            <a:r>
              <a:rPr lang="en-CA" sz="1400" dirty="0">
                <a:latin typeface="+mj-lt"/>
              </a:rPr>
              <a:t>Sweet Shop Co. bought ice cream trucks for $60,000 total, paying $10,000 cash and signing a long-term note for $50,000.</a:t>
            </a:r>
          </a:p>
        </p:txBody>
      </p:sp>
      <p:sp>
        <p:nvSpPr>
          <p:cNvPr id="5" name="TextBox 4"/>
          <p:cNvSpPr txBox="1">
            <a:spLocks noChangeArrowheads="1"/>
          </p:cNvSpPr>
          <p:nvPr/>
        </p:nvSpPr>
        <p:spPr bwMode="auto">
          <a:xfrm>
            <a:off x="685800" y="2990850"/>
            <a:ext cx="7924800" cy="646113"/>
          </a:xfrm>
          <a:prstGeom prst="rect">
            <a:avLst/>
          </a:prstGeom>
          <a:noFill/>
          <a:ln w="9525">
            <a:noFill/>
            <a:miter lim="800000"/>
            <a:headEnd/>
            <a:tailEnd/>
          </a:ln>
        </p:spPr>
        <p:txBody>
          <a:bodyPr>
            <a:spAutoFit/>
          </a:bodyPr>
          <a:lstStyle/>
          <a:p>
            <a:pPr marL="342900" indent="-342900"/>
            <a:r>
              <a:rPr lang="en-US">
                <a:solidFill>
                  <a:schemeClr val="tx2"/>
                </a:solidFill>
              </a:rPr>
              <a:t>d.	dr   Cash (+A)				15,000</a:t>
            </a:r>
          </a:p>
          <a:p>
            <a:pPr marL="342900" indent="-342900"/>
            <a:r>
              <a:rPr lang="en-US">
                <a:solidFill>
                  <a:schemeClr val="tx2"/>
                </a:solidFill>
              </a:rPr>
              <a:t>		cr   Contributed Capital (+SE)		15,000   </a:t>
            </a:r>
          </a:p>
        </p:txBody>
      </p:sp>
      <p:sp>
        <p:nvSpPr>
          <p:cNvPr id="8" name="TextBox 7"/>
          <p:cNvSpPr txBox="1">
            <a:spLocks noChangeArrowheads="1"/>
          </p:cNvSpPr>
          <p:nvPr/>
        </p:nvSpPr>
        <p:spPr bwMode="auto">
          <a:xfrm>
            <a:off x="685800" y="4667250"/>
            <a:ext cx="7924800" cy="923925"/>
          </a:xfrm>
          <a:prstGeom prst="rect">
            <a:avLst/>
          </a:prstGeom>
          <a:noFill/>
          <a:ln w="9525">
            <a:noFill/>
            <a:miter lim="800000"/>
            <a:headEnd/>
            <a:tailEnd/>
          </a:ln>
        </p:spPr>
        <p:txBody>
          <a:bodyPr>
            <a:spAutoFit/>
          </a:bodyPr>
          <a:lstStyle/>
          <a:p>
            <a:pPr marL="342900" indent="-342900"/>
            <a:r>
              <a:rPr lang="en-US">
                <a:solidFill>
                  <a:schemeClr val="tx2"/>
                </a:solidFill>
              </a:rPr>
              <a:t>e.	dr   Equipment (+A)		   	60,000</a:t>
            </a:r>
          </a:p>
          <a:p>
            <a:pPr marL="342900" indent="-342900"/>
            <a:r>
              <a:rPr lang="en-US">
                <a:solidFill>
                  <a:schemeClr val="tx2"/>
                </a:solidFill>
              </a:rPr>
              <a:t>		cr   Notes Payable (+L)	  		50,000</a:t>
            </a:r>
            <a:br>
              <a:rPr lang="en-US">
                <a:solidFill>
                  <a:schemeClr val="tx2"/>
                </a:solidFill>
              </a:rPr>
            </a:br>
            <a:r>
              <a:rPr lang="en-US">
                <a:solidFill>
                  <a:schemeClr val="tx2"/>
                </a:solidFill>
              </a:rPr>
              <a:t>	cr   Cash (-A)				10,000  </a:t>
            </a:r>
          </a:p>
        </p:txBody>
      </p:sp>
      <p:grpSp>
        <p:nvGrpSpPr>
          <p:cNvPr id="2" name="Group 10"/>
          <p:cNvGrpSpPr>
            <a:grpSpLocks/>
          </p:cNvGrpSpPr>
          <p:nvPr/>
        </p:nvGrpSpPr>
        <p:grpSpPr bwMode="auto">
          <a:xfrm>
            <a:off x="1600200" y="3600450"/>
            <a:ext cx="4724400" cy="762000"/>
            <a:chOff x="1600200" y="4114800"/>
            <a:chExt cx="4724400" cy="762000"/>
          </a:xfrm>
        </p:grpSpPr>
        <p:sp>
          <p:nvSpPr>
            <p:cNvPr id="6" name="Rounded Rectangle 5"/>
            <p:cNvSpPr/>
            <p:nvPr/>
          </p:nvSpPr>
          <p:spPr>
            <a:xfrm>
              <a:off x="1600200" y="4343400"/>
              <a:ext cx="4114800" cy="533400"/>
            </a:xfrm>
            <a:prstGeom prst="round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dirty="0"/>
                <a:t>1,000 shares × $15 each = $15,000 </a:t>
              </a:r>
            </a:p>
          </p:txBody>
        </p:sp>
        <p:cxnSp>
          <p:nvCxnSpPr>
            <p:cNvPr id="10" name="Straight Arrow Connector 9"/>
            <p:cNvCxnSpPr>
              <a:stCxn id="6" idx="3"/>
            </p:cNvCxnSpPr>
            <p:nvPr/>
          </p:nvCxnSpPr>
          <p:spPr>
            <a:xfrm flipV="1">
              <a:off x="5715000" y="4114800"/>
              <a:ext cx="609600" cy="495300"/>
            </a:xfrm>
            <a:prstGeom prst="straightConnector1">
              <a:avLst/>
            </a:prstGeom>
            <a:ln w="28575">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1000"/>
                                        <p:tgtEl>
                                          <p:spTgt spid="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left)">
                                      <p:cBhvr>
                                        <p:cTn id="12" dur="1000"/>
                                        <p:tgtEl>
                                          <p:spTgt spid="5">
                                            <p:txEl>
                                              <p:pRg st="1" end="1"/>
                                            </p:txEl>
                                          </p:spTgt>
                                        </p:tgtEl>
                                      </p:cBhvr>
                                    </p:animEffect>
                                  </p:childTnLst>
                                </p:cTn>
                              </p:par>
                            </p:childTnLst>
                          </p:cTn>
                        </p:par>
                        <p:par>
                          <p:cTn id="13" fill="hold" nodeType="afterGroup">
                            <p:stCondLst>
                              <p:cond delay="1000"/>
                            </p:stCondLst>
                            <p:childTnLst>
                              <p:par>
                                <p:cTn id="14" presetID="9" presetClass="entr" presetSubtype="0" fill="hold" nodeType="after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dissolve">
                                      <p:cBhvr>
                                        <p:cTn id="16" dur="1000"/>
                                        <p:tgtEl>
                                          <p:spTgt spid="2"/>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8">
                                            <p:txEl>
                                              <p:pRg st="0" end="0"/>
                                            </p:txEl>
                                          </p:spTgt>
                                        </p:tgtEl>
                                        <p:attrNameLst>
                                          <p:attrName>style.visibility</p:attrName>
                                        </p:attrNameLst>
                                      </p:cBhvr>
                                      <p:to>
                                        <p:strVal val="visible"/>
                                      </p:to>
                                    </p:set>
                                    <p:animEffect transition="in" filter="wipe(left)">
                                      <p:cBhvr>
                                        <p:cTn id="21" dur="1000"/>
                                        <p:tgtEl>
                                          <p:spTgt spid="8">
                                            <p:txEl>
                                              <p:pRg st="0" end="0"/>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8">
                                            <p:txEl>
                                              <p:pRg st="1" end="1"/>
                                            </p:txEl>
                                          </p:spTgt>
                                        </p:tgtEl>
                                        <p:attrNameLst>
                                          <p:attrName>style.visibility</p:attrName>
                                        </p:attrNameLst>
                                      </p:cBhvr>
                                      <p:to>
                                        <p:strVal val="visible"/>
                                      </p:to>
                                    </p:set>
                                    <p:animEffect transition="in" filter="wipe(left)">
                                      <p:cBhvr>
                                        <p:cTn id="26" dur="10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8"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94360" y="380999"/>
            <a:ext cx="7924800" cy="3439239"/>
          </a:xfrm>
          <a:prstGeom prst="roundRect">
            <a:avLst/>
          </a:prstGeom>
          <a:solidFill>
            <a:srgbClr val="E5E5FF"/>
          </a:solidFill>
          <a:ln>
            <a:solidFill>
              <a:schemeClr val="accent1"/>
            </a:solidFill>
          </a:ln>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a:spAutoFit/>
          </a:bodyPr>
          <a:lstStyle/>
          <a:p>
            <a:pPr>
              <a:defRPr/>
            </a:pPr>
            <a:r>
              <a:rPr lang="en-CA" b="1" dirty="0">
                <a:latin typeface="+mj-lt"/>
              </a:rPr>
              <a:t>M2-19 </a:t>
            </a:r>
            <a:r>
              <a:rPr lang="en-US" b="1" dirty="0"/>
              <a:t>Identifying Transactions and Preparing Journal Entries</a:t>
            </a:r>
          </a:p>
          <a:p>
            <a:pPr>
              <a:defRPr/>
            </a:pPr>
            <a:endParaRPr lang="en-CA" b="1" dirty="0">
              <a:latin typeface="+mj-lt"/>
            </a:endParaRPr>
          </a:p>
          <a:p>
            <a:pPr>
              <a:defRPr/>
            </a:pPr>
            <a:r>
              <a:rPr lang="en-CA" b="1" dirty="0">
                <a:latin typeface="+mj-lt"/>
              </a:rPr>
              <a:t>Katy Williams is the manager of Blue Light Arcade. The company provides entertainment for parties and special events. Prepare journal entries for the following events relating to the year ended December 31. If the event is not a transaction, write “no transaction.”</a:t>
            </a:r>
          </a:p>
          <a:p>
            <a:pPr>
              <a:defRPr/>
            </a:pPr>
            <a:endParaRPr lang="en-CA" sz="1400" dirty="0">
              <a:latin typeface="+mj-lt"/>
            </a:endParaRPr>
          </a:p>
          <a:p>
            <a:pPr marL="342900" indent="-342900">
              <a:buFontTx/>
              <a:buAutoNum type="alphaLcPeriod"/>
              <a:defRPr/>
            </a:pPr>
            <a:r>
              <a:rPr lang="en-CA" sz="1400" dirty="0">
                <a:latin typeface="+mj-lt"/>
              </a:rPr>
              <a:t>Blue Light Arcade received $50 cash on account for a birthday party held two months ago.</a:t>
            </a:r>
          </a:p>
          <a:p>
            <a:pPr marL="342900" indent="-342900">
              <a:buFontTx/>
              <a:buAutoNum type="alphaLcPeriod"/>
              <a:defRPr/>
            </a:pPr>
            <a:r>
              <a:rPr lang="en-CA" sz="1400" dirty="0">
                <a:latin typeface="+mj-lt"/>
              </a:rPr>
              <a:t>Agreed to hire a new employee at a monthly salary of $3,000. The employee starts work next month. </a:t>
            </a:r>
          </a:p>
          <a:p>
            <a:pPr marL="342900" indent="-342900">
              <a:buFontTx/>
              <a:buAutoNum type="alphaLcPeriod" startAt="3"/>
              <a:defRPr/>
            </a:pPr>
            <a:r>
              <a:rPr lang="en-CA" sz="1400" dirty="0">
                <a:latin typeface="+mj-lt"/>
              </a:rPr>
              <a:t>Paid $2,000 for a table top hockey game purchased last month on account.</a:t>
            </a:r>
          </a:p>
        </p:txBody>
      </p:sp>
      <p:sp>
        <p:nvSpPr>
          <p:cNvPr id="5" name="TextBox 4"/>
          <p:cNvSpPr txBox="1">
            <a:spLocks noChangeArrowheads="1"/>
          </p:cNvSpPr>
          <p:nvPr/>
        </p:nvSpPr>
        <p:spPr bwMode="auto">
          <a:xfrm>
            <a:off x="685800" y="3940175"/>
            <a:ext cx="7924800" cy="646113"/>
          </a:xfrm>
          <a:prstGeom prst="rect">
            <a:avLst/>
          </a:prstGeom>
          <a:noFill/>
          <a:ln w="9525">
            <a:noFill/>
            <a:miter lim="800000"/>
            <a:headEnd/>
            <a:tailEnd/>
          </a:ln>
        </p:spPr>
        <p:txBody>
          <a:bodyPr>
            <a:spAutoFit/>
          </a:bodyPr>
          <a:lstStyle/>
          <a:p>
            <a:pPr marL="342900" indent="-342900"/>
            <a:r>
              <a:rPr lang="en-US">
                <a:solidFill>
                  <a:schemeClr val="tx2"/>
                </a:solidFill>
              </a:rPr>
              <a:t>a.	dr   Cash (+A)					50</a:t>
            </a:r>
          </a:p>
          <a:p>
            <a:pPr marL="342900" indent="-342900"/>
            <a:r>
              <a:rPr lang="en-US">
                <a:solidFill>
                  <a:schemeClr val="tx2"/>
                </a:solidFill>
              </a:rPr>
              <a:t>		cr   Accounts Receivable (-A)			50   </a:t>
            </a:r>
          </a:p>
        </p:txBody>
      </p:sp>
      <p:sp>
        <p:nvSpPr>
          <p:cNvPr id="6" name="TextBox 5"/>
          <p:cNvSpPr txBox="1">
            <a:spLocks noChangeArrowheads="1"/>
          </p:cNvSpPr>
          <p:nvPr/>
        </p:nvSpPr>
        <p:spPr bwMode="auto">
          <a:xfrm>
            <a:off x="685800" y="4797425"/>
            <a:ext cx="7924800" cy="369888"/>
          </a:xfrm>
          <a:prstGeom prst="rect">
            <a:avLst/>
          </a:prstGeom>
          <a:noFill/>
          <a:ln w="9525">
            <a:noFill/>
            <a:miter lim="800000"/>
            <a:headEnd/>
            <a:tailEnd/>
          </a:ln>
        </p:spPr>
        <p:txBody>
          <a:bodyPr>
            <a:spAutoFit/>
          </a:bodyPr>
          <a:lstStyle/>
          <a:p>
            <a:pPr marL="342900" indent="-342900"/>
            <a:r>
              <a:rPr lang="en-US">
                <a:solidFill>
                  <a:schemeClr val="tx2"/>
                </a:solidFill>
              </a:rPr>
              <a:t>b.	No Transaction</a:t>
            </a:r>
          </a:p>
        </p:txBody>
      </p:sp>
      <p:sp>
        <p:nvSpPr>
          <p:cNvPr id="7" name="TextBox 6"/>
          <p:cNvSpPr txBox="1">
            <a:spLocks noChangeArrowheads="1"/>
          </p:cNvSpPr>
          <p:nvPr/>
        </p:nvSpPr>
        <p:spPr bwMode="auto">
          <a:xfrm>
            <a:off x="685800" y="5888038"/>
            <a:ext cx="7924800" cy="646112"/>
          </a:xfrm>
          <a:prstGeom prst="rect">
            <a:avLst/>
          </a:prstGeom>
          <a:noFill/>
          <a:ln w="9525">
            <a:noFill/>
            <a:miter lim="800000"/>
            <a:headEnd/>
            <a:tailEnd/>
          </a:ln>
        </p:spPr>
        <p:txBody>
          <a:bodyPr>
            <a:spAutoFit/>
          </a:bodyPr>
          <a:lstStyle/>
          <a:p>
            <a:pPr marL="342900" indent="-342900"/>
            <a:r>
              <a:rPr lang="en-US">
                <a:solidFill>
                  <a:schemeClr val="tx2"/>
                </a:solidFill>
              </a:rPr>
              <a:t>c.	dr   Accounts Payable (-L)		         2,000</a:t>
            </a:r>
          </a:p>
          <a:p>
            <a:pPr marL="342900" indent="-342900"/>
            <a:r>
              <a:rPr lang="en-US">
                <a:solidFill>
                  <a:schemeClr val="tx2"/>
                </a:solidFill>
              </a:rPr>
              <a:t>		cr   Cash (-A)				          2,000   </a:t>
            </a:r>
          </a:p>
        </p:txBody>
      </p:sp>
      <p:sp>
        <p:nvSpPr>
          <p:cNvPr id="9" name="TextBox 8"/>
          <p:cNvSpPr txBox="1"/>
          <p:nvPr/>
        </p:nvSpPr>
        <p:spPr>
          <a:xfrm>
            <a:off x="1219200" y="5235575"/>
            <a:ext cx="6553200" cy="369888"/>
          </a:xfrm>
          <a:prstGeom prst="rect">
            <a:avLst/>
          </a:prstGeom>
          <a:solidFill>
            <a:schemeClr val="accent2">
              <a:lumMod val="20000"/>
              <a:lumOff val="80000"/>
            </a:schemeClr>
          </a:solidFill>
          <a:ln>
            <a:solidFill>
              <a:srgbClr val="C00000"/>
            </a:solidFill>
          </a:ln>
          <a:effectLst>
            <a:outerShdw blurRad="50800" dist="38100" dir="2700000" algn="tl" rotWithShape="0">
              <a:prstClr val="black">
                <a:alpha val="40000"/>
              </a:prstClr>
            </a:outerShdw>
          </a:effectLst>
        </p:spPr>
        <p:txBody>
          <a:bodyPr>
            <a:spAutoFit/>
          </a:bodyPr>
          <a:lstStyle/>
          <a:p>
            <a:pPr algn="ctr">
              <a:defRPr/>
            </a:pPr>
            <a:r>
              <a:rPr lang="en-US" dirty="0">
                <a:solidFill>
                  <a:srgbClr val="C00000"/>
                </a:solidFill>
                <a:latin typeface="Arial" pitchFamily="34" charset="0"/>
              </a:rPr>
              <a:t>The employee has yet to provide any services to the company</a:t>
            </a:r>
          </a:p>
        </p:txBody>
      </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1000"/>
                                        <p:tgtEl>
                                          <p:spTgt spid="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left)">
                                      <p:cBhvr>
                                        <p:cTn id="12" dur="1000"/>
                                        <p:tgtEl>
                                          <p:spTgt spid="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strips(downRight)">
                                      <p:cBhvr>
                                        <p:cTn id="17" dur="1000"/>
                                        <p:tgtEl>
                                          <p:spTgt spid="6"/>
                                        </p:tgtEl>
                                      </p:cBhvr>
                                    </p:animEffect>
                                  </p:childTnLst>
                                </p:cTn>
                              </p:par>
                            </p:childTnLst>
                          </p:cTn>
                        </p:par>
                        <p:par>
                          <p:cTn id="18" fill="hold" nodeType="afterGroup">
                            <p:stCondLst>
                              <p:cond delay="1000"/>
                            </p:stCondLst>
                            <p:childTnLst>
                              <p:par>
                                <p:cTn id="19" presetID="9" presetClass="entr" presetSubtype="0" fill="hold" grpId="0" nodeType="after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dissolve">
                                      <p:cBhvr>
                                        <p:cTn id="21" dur="1000"/>
                                        <p:tgtEl>
                                          <p:spTgt spid="9"/>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7">
                                            <p:txEl>
                                              <p:pRg st="0" end="0"/>
                                            </p:txEl>
                                          </p:spTgt>
                                        </p:tgtEl>
                                        <p:attrNameLst>
                                          <p:attrName>style.visibility</p:attrName>
                                        </p:attrNameLst>
                                      </p:cBhvr>
                                      <p:to>
                                        <p:strVal val="visible"/>
                                      </p:to>
                                    </p:set>
                                    <p:animEffect transition="in" filter="wipe(left)">
                                      <p:cBhvr>
                                        <p:cTn id="26" dur="1000"/>
                                        <p:tgtEl>
                                          <p:spTgt spid="7">
                                            <p:txEl>
                                              <p:pRg st="0" end="0"/>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7">
                                            <p:txEl>
                                              <p:pRg st="1" end="1"/>
                                            </p:txEl>
                                          </p:spTgt>
                                        </p:tgtEl>
                                        <p:attrNameLst>
                                          <p:attrName>style.visibility</p:attrName>
                                        </p:attrNameLst>
                                      </p:cBhvr>
                                      <p:to>
                                        <p:strVal val="visible"/>
                                      </p:to>
                                    </p:set>
                                    <p:animEffect transition="in" filter="wipe(left)">
                                      <p:cBhvr>
                                        <p:cTn id="31" dur="10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p:bldP spid="7" grpId="0" build="p"/>
      <p:bldP spid="9"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94360" y="380999"/>
            <a:ext cx="7924800" cy="2894409"/>
          </a:xfrm>
          <a:prstGeom prst="roundRect">
            <a:avLst/>
          </a:prstGeom>
          <a:solidFill>
            <a:srgbClr val="E5E5FF"/>
          </a:solidFill>
          <a:ln>
            <a:solidFill>
              <a:schemeClr val="accent1"/>
            </a:solidFill>
          </a:ln>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a:spAutoFit/>
          </a:bodyPr>
          <a:lstStyle/>
          <a:p>
            <a:pPr>
              <a:defRPr/>
            </a:pPr>
            <a:r>
              <a:rPr lang="en-CA" b="1" dirty="0">
                <a:latin typeface="+mj-lt"/>
              </a:rPr>
              <a:t>M2-19 </a:t>
            </a:r>
            <a:r>
              <a:rPr lang="en-US" b="1" dirty="0"/>
              <a:t>Identifying Transactions and Preparing Journal Entries</a:t>
            </a:r>
          </a:p>
          <a:p>
            <a:pPr>
              <a:defRPr/>
            </a:pPr>
            <a:endParaRPr lang="en-CA" b="1" dirty="0">
              <a:latin typeface="+mj-lt"/>
            </a:endParaRPr>
          </a:p>
          <a:p>
            <a:pPr>
              <a:defRPr/>
            </a:pPr>
            <a:r>
              <a:rPr lang="en-CA" b="1" dirty="0"/>
              <a:t>Prepare journal entries for the following events relating to the year ended December 31. If the event is not a transaction, write “no transaction.”</a:t>
            </a:r>
            <a:endParaRPr lang="en-CA" b="1" dirty="0">
              <a:latin typeface="+mj-lt"/>
            </a:endParaRPr>
          </a:p>
          <a:p>
            <a:pPr>
              <a:defRPr/>
            </a:pPr>
            <a:endParaRPr lang="en-CA" b="1" dirty="0">
              <a:latin typeface="+mj-lt"/>
            </a:endParaRPr>
          </a:p>
          <a:p>
            <a:pPr marL="342900" indent="-342900">
              <a:defRPr/>
            </a:pPr>
            <a:r>
              <a:rPr lang="en-US" sz="1400" i="1" dirty="0"/>
              <a:t>d.	</a:t>
            </a:r>
            <a:r>
              <a:rPr lang="en-US" sz="1400" dirty="0"/>
              <a:t>Repaid a $5,000 bank loan that had been outstanding for 6 months. (Ignore interest).</a:t>
            </a:r>
          </a:p>
          <a:p>
            <a:pPr marL="342900" indent="-342900">
              <a:defRPr/>
            </a:pPr>
            <a:r>
              <a:rPr lang="en-US" sz="1400" dirty="0"/>
              <a:t>e.	The company purchased an air hockey table for $2,200, paying $1,000 cash and signing short-term note for $1,200.</a:t>
            </a:r>
          </a:p>
          <a:p>
            <a:pPr>
              <a:defRPr/>
            </a:pPr>
            <a:endParaRPr lang="en-CA" sz="1400" dirty="0">
              <a:latin typeface="+mj-lt"/>
            </a:endParaRPr>
          </a:p>
        </p:txBody>
      </p:sp>
      <p:sp>
        <p:nvSpPr>
          <p:cNvPr id="5" name="TextBox 4"/>
          <p:cNvSpPr txBox="1">
            <a:spLocks noChangeArrowheads="1"/>
          </p:cNvSpPr>
          <p:nvPr/>
        </p:nvSpPr>
        <p:spPr bwMode="auto">
          <a:xfrm>
            <a:off x="685800" y="3787775"/>
            <a:ext cx="7924800" cy="646113"/>
          </a:xfrm>
          <a:prstGeom prst="rect">
            <a:avLst/>
          </a:prstGeom>
          <a:noFill/>
          <a:ln w="9525">
            <a:noFill/>
            <a:miter lim="800000"/>
            <a:headEnd/>
            <a:tailEnd/>
          </a:ln>
        </p:spPr>
        <p:txBody>
          <a:bodyPr>
            <a:spAutoFit/>
          </a:bodyPr>
          <a:lstStyle/>
          <a:p>
            <a:pPr marL="342900" indent="-342900"/>
            <a:r>
              <a:rPr lang="en-US">
                <a:solidFill>
                  <a:schemeClr val="tx2"/>
                </a:solidFill>
              </a:rPr>
              <a:t>d.	dr   Notes Payable (-L)			5,000</a:t>
            </a:r>
          </a:p>
          <a:p>
            <a:pPr marL="342900" indent="-342900"/>
            <a:r>
              <a:rPr lang="en-US">
                <a:solidFill>
                  <a:schemeClr val="tx2"/>
                </a:solidFill>
              </a:rPr>
              <a:t>		cr   Cash (-A)				5,000   </a:t>
            </a:r>
          </a:p>
        </p:txBody>
      </p:sp>
      <p:sp>
        <p:nvSpPr>
          <p:cNvPr id="7" name="TextBox 6"/>
          <p:cNvSpPr txBox="1">
            <a:spLocks noChangeArrowheads="1"/>
          </p:cNvSpPr>
          <p:nvPr/>
        </p:nvSpPr>
        <p:spPr bwMode="auto">
          <a:xfrm>
            <a:off x="685800" y="4764088"/>
            <a:ext cx="7924800" cy="923925"/>
          </a:xfrm>
          <a:prstGeom prst="rect">
            <a:avLst/>
          </a:prstGeom>
          <a:noFill/>
          <a:ln w="9525">
            <a:noFill/>
            <a:miter lim="800000"/>
            <a:headEnd/>
            <a:tailEnd/>
          </a:ln>
        </p:spPr>
        <p:txBody>
          <a:bodyPr>
            <a:spAutoFit/>
          </a:bodyPr>
          <a:lstStyle/>
          <a:p>
            <a:pPr marL="342900" indent="-342900"/>
            <a:r>
              <a:rPr lang="en-US">
                <a:solidFill>
                  <a:schemeClr val="tx2"/>
                </a:solidFill>
              </a:rPr>
              <a:t>e.	dr   Equipment (+A)			 2,200</a:t>
            </a:r>
          </a:p>
          <a:p>
            <a:pPr marL="342900" indent="-342900"/>
            <a:r>
              <a:rPr lang="en-US">
                <a:solidFill>
                  <a:schemeClr val="tx2"/>
                </a:solidFill>
              </a:rPr>
              <a:t>		cr   Cash (-A)				 1,000</a:t>
            </a:r>
          </a:p>
          <a:p>
            <a:pPr marL="342900" indent="-342900"/>
            <a:r>
              <a:rPr lang="en-US">
                <a:solidFill>
                  <a:schemeClr val="tx2"/>
                </a:solidFill>
              </a:rPr>
              <a:t>		cr   Notes Payable (+L)			 1,200   </a:t>
            </a:r>
          </a:p>
        </p:txBody>
      </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1000"/>
                                        <p:tgtEl>
                                          <p:spTgt spid="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left)">
                                      <p:cBhvr>
                                        <p:cTn id="12" dur="1000"/>
                                        <p:tgtEl>
                                          <p:spTgt spid="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Effect transition="in" filter="wipe(left)">
                                      <p:cBhvr>
                                        <p:cTn id="17" dur="1000"/>
                                        <p:tgtEl>
                                          <p:spTgt spid="7">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
                                            <p:txEl>
                                              <p:pRg st="1" end="1"/>
                                            </p:txEl>
                                          </p:spTgt>
                                        </p:tgtEl>
                                        <p:attrNameLst>
                                          <p:attrName>style.visibility</p:attrName>
                                        </p:attrNameLst>
                                      </p:cBhvr>
                                      <p:to>
                                        <p:strVal val="visible"/>
                                      </p:to>
                                    </p:set>
                                    <p:animEffect transition="in" filter="wipe(left)">
                                      <p:cBhvr>
                                        <p:cTn id="22" dur="1000"/>
                                        <p:tgtEl>
                                          <p:spTgt spid="7">
                                            <p:txEl>
                                              <p:pRg st="1" end="1"/>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
                                            <p:txEl>
                                              <p:pRg st="2" end="2"/>
                                            </p:txEl>
                                          </p:spTgt>
                                        </p:tgtEl>
                                        <p:attrNameLst>
                                          <p:attrName>style.visibility</p:attrName>
                                        </p:attrNameLst>
                                      </p:cBhvr>
                                      <p:to>
                                        <p:strVal val="visible"/>
                                      </p:to>
                                    </p:set>
                                    <p:animEffect transition="in" filter="wipe(left)">
                                      <p:cBhvr>
                                        <p:cTn id="27" dur="10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7"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6700" y="236586"/>
            <a:ext cx="8629650" cy="4256484"/>
          </a:xfrm>
          <a:prstGeom prst="roundRect">
            <a:avLst/>
          </a:prstGeom>
          <a:solidFill>
            <a:srgbClr val="E5E5FF"/>
          </a:solidFill>
          <a:ln>
            <a:solidFill>
              <a:schemeClr val="accent1"/>
            </a:solidFill>
          </a:ln>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t>E2-4 Determining Financial Statement Effects of Several Transactions</a:t>
            </a:r>
          </a:p>
          <a:p>
            <a:pPr>
              <a:defRPr/>
            </a:pPr>
            <a:endParaRPr lang="en-US" b="1" dirty="0"/>
          </a:p>
          <a:p>
            <a:pPr>
              <a:defRPr/>
            </a:pPr>
            <a:r>
              <a:rPr lang="en-US" sz="1600" dirty="0"/>
              <a:t>The following events occurred for Favata Company:</a:t>
            </a:r>
          </a:p>
          <a:p>
            <a:pPr>
              <a:defRPr/>
            </a:pPr>
            <a:r>
              <a:rPr lang="en-US" sz="1600" dirty="0"/>
              <a:t>a. Received $10,000 cash from owners and issued stock to them.</a:t>
            </a:r>
          </a:p>
          <a:p>
            <a:pPr>
              <a:defRPr/>
            </a:pPr>
            <a:r>
              <a:rPr lang="en-US" sz="1600" dirty="0"/>
              <a:t>b. Borrowed $7,000 cash from a bank and signed a note.</a:t>
            </a:r>
          </a:p>
          <a:p>
            <a:pPr>
              <a:defRPr/>
            </a:pPr>
            <a:r>
              <a:rPr lang="en-US" sz="1600" dirty="0"/>
              <a:t>c. Bought and received $800 of equipment on account.</a:t>
            </a:r>
          </a:p>
          <a:p>
            <a:pPr>
              <a:defRPr/>
            </a:pPr>
            <a:r>
              <a:rPr lang="en-US" sz="1600" dirty="0"/>
              <a:t>d. Purchased land for $12,000; paid $1,000 in cash and signed a long-term note for $11,000.</a:t>
            </a:r>
          </a:p>
          <a:p>
            <a:pPr>
              <a:defRPr/>
            </a:pPr>
            <a:r>
              <a:rPr lang="en-US" sz="1600" dirty="0"/>
              <a:t>e. Purchased $3,000 of equipment, paying $1,000 in cash and charged the rest on account.</a:t>
            </a:r>
          </a:p>
          <a:p>
            <a:pPr>
              <a:defRPr/>
            </a:pPr>
            <a:r>
              <a:rPr lang="en-US" sz="1600" b="1" dirty="0"/>
              <a:t>Required:</a:t>
            </a:r>
          </a:p>
          <a:p>
            <a:pPr>
              <a:defRPr/>
            </a:pPr>
            <a:r>
              <a:rPr lang="en-US" sz="1600" dirty="0"/>
              <a:t>For each of the events ( a) through ( e), perform transaction analysis and indicate the account amount, and direction of the effect (+ for increase and - for decrease) on the accounting equation. Check that the accounting equation remains in balance after each transaction. </a:t>
            </a:r>
            <a:endParaRPr lang="en-US" b="1" dirty="0"/>
          </a:p>
        </p:txBody>
      </p:sp>
      <p:graphicFrame>
        <p:nvGraphicFramePr>
          <p:cNvPr id="25652" name="Object 52"/>
          <p:cNvGraphicFramePr>
            <a:graphicFrameLocks noChangeAspect="1"/>
          </p:cNvGraphicFramePr>
          <p:nvPr/>
        </p:nvGraphicFramePr>
        <p:xfrm>
          <a:off x="860425" y="4346575"/>
          <a:ext cx="7675563" cy="2025650"/>
        </p:xfrm>
        <a:graphic>
          <a:graphicData uri="http://schemas.openxmlformats.org/presentationml/2006/ole">
            <mc:AlternateContent xmlns:mc="http://schemas.openxmlformats.org/markup-compatibility/2006">
              <mc:Choice xmlns:v="urn:schemas-microsoft-com:vml" Requires="v">
                <p:oleObj spid="_x0000_s25653" name="Worksheet" r:id="rId5" imgW="5570141" imgH="1470606" progId="Excel.Sheet.12">
                  <p:embed/>
                </p:oleObj>
              </mc:Choice>
              <mc:Fallback>
                <p:oleObj name="Worksheet" r:id="rId5" imgW="5570141" imgH="1470606" progId="Excel.Sheet.12">
                  <p:embed/>
                  <p:pic>
                    <p:nvPicPr>
                      <p:cNvPr id="0" name="Picture 5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60425" y="4346575"/>
                        <a:ext cx="7675563" cy="202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 name="Rectangle 4"/>
          <p:cNvSpPr/>
          <p:nvPr/>
        </p:nvSpPr>
        <p:spPr>
          <a:xfrm>
            <a:off x="1160463" y="4919663"/>
            <a:ext cx="7229475" cy="15668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ectangle 5"/>
          <p:cNvSpPr/>
          <p:nvPr/>
        </p:nvSpPr>
        <p:spPr>
          <a:xfrm>
            <a:off x="1204913" y="5124450"/>
            <a:ext cx="7104062" cy="1196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7" name="Rectangle 6"/>
          <p:cNvSpPr/>
          <p:nvPr/>
        </p:nvSpPr>
        <p:spPr>
          <a:xfrm>
            <a:off x="1168400" y="5357813"/>
            <a:ext cx="7140575"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8" name="Rectangle 7"/>
          <p:cNvSpPr/>
          <p:nvPr/>
        </p:nvSpPr>
        <p:spPr>
          <a:xfrm>
            <a:off x="1204913" y="5875338"/>
            <a:ext cx="7140575" cy="492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xit" presetSubtype="0" fill="hold" grpId="0" nodeType="clickEffect">
                                  <p:stCondLst>
                                    <p:cond delay="0"/>
                                  </p:stCondLst>
                                  <p:childTnLst>
                                    <p:animEffect transition="out" filter="dissolv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xit" presetSubtype="0" fill="hold" grpId="0" nodeType="clickEffect">
                                  <p:stCondLst>
                                    <p:cond delay="0"/>
                                  </p:stCondLst>
                                  <p:childTnLst>
                                    <p:animEffect transition="out" filter="dissolve">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xit" presetSubtype="0" fill="hold" grpId="0" nodeType="clickEffect">
                                  <p:stCondLst>
                                    <p:cond delay="0"/>
                                  </p:stCondLst>
                                  <p:childTnLst>
                                    <p:animEffect transition="out" filter="dissolve">
                                      <p:cBhvr>
                                        <p:cTn id="16" dur="500"/>
                                        <p:tgtEl>
                                          <p:spTgt spid="7"/>
                                        </p:tgtEl>
                                      </p:cBhvr>
                                    </p:animEffect>
                                    <p:set>
                                      <p:cBhvr>
                                        <p:cTn id="17" dur="1" fill="hold">
                                          <p:stCondLst>
                                            <p:cond delay="499"/>
                                          </p:stCondLst>
                                        </p:cTn>
                                        <p:tgtEl>
                                          <p:spTgt spid="7"/>
                                        </p:tgtEl>
                                        <p:attrNameLst>
                                          <p:attrName>style.visibility</p:attrName>
                                        </p:attrNameLst>
                                      </p:cBhvr>
                                      <p:to>
                                        <p:strVal val="hidden"/>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xit" presetSubtype="0" fill="hold" grpId="0" nodeType="clickEffect">
                                  <p:stCondLst>
                                    <p:cond delay="0"/>
                                  </p:stCondLst>
                                  <p:childTnLst>
                                    <p:animEffect transition="out" filter="dissolve">
                                      <p:cBhvr>
                                        <p:cTn id="21" dur="500"/>
                                        <p:tgtEl>
                                          <p:spTgt spid="8"/>
                                        </p:tgtEl>
                                      </p:cBhvr>
                                    </p:animEffect>
                                    <p:set>
                                      <p:cBhvr>
                                        <p:cTn id="22"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85750" y="258351"/>
            <a:ext cx="8572500" cy="3132773"/>
          </a:xfrm>
          <a:prstGeom prst="roundRect">
            <a:avLst/>
          </a:prstGeom>
          <a:solidFill>
            <a:srgbClr val="E5E5FF"/>
          </a:solidFill>
          <a:ln>
            <a:solidFill>
              <a:schemeClr val="accent1"/>
            </a:solidFill>
          </a:ln>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t>E2-6 Recording Journal Entries</a:t>
            </a:r>
          </a:p>
          <a:p>
            <a:pPr>
              <a:defRPr/>
            </a:pPr>
            <a:r>
              <a:rPr lang="en-US" sz="1600" dirty="0"/>
              <a:t>The following events occurred for </a:t>
            </a:r>
            <a:r>
              <a:rPr lang="en-US" sz="1600" dirty="0" err="1"/>
              <a:t>Favata</a:t>
            </a:r>
            <a:r>
              <a:rPr lang="en-US" sz="1600" dirty="0"/>
              <a:t> Company:</a:t>
            </a:r>
          </a:p>
          <a:p>
            <a:pPr>
              <a:defRPr/>
            </a:pPr>
            <a:r>
              <a:rPr lang="en-US" sz="1600" dirty="0"/>
              <a:t>a. Received $10,000 cash from owners and issued stock to them.</a:t>
            </a:r>
          </a:p>
          <a:p>
            <a:pPr>
              <a:defRPr/>
            </a:pPr>
            <a:r>
              <a:rPr lang="en-US" sz="1600" dirty="0"/>
              <a:t>b. Borrowed $7,000 cash from a bank and signed a note.</a:t>
            </a:r>
          </a:p>
          <a:p>
            <a:pPr>
              <a:defRPr/>
            </a:pPr>
            <a:r>
              <a:rPr lang="en-US" sz="1600" dirty="0"/>
              <a:t>c. Bought and received $800 of equipment on account.</a:t>
            </a:r>
          </a:p>
          <a:p>
            <a:pPr>
              <a:defRPr/>
            </a:pPr>
            <a:r>
              <a:rPr lang="en-US" sz="1600" dirty="0"/>
              <a:t>d. Purchased land for $12,000; paid $1,000 in cash and signed a long-term note for $11,000.</a:t>
            </a:r>
          </a:p>
          <a:p>
            <a:pPr>
              <a:defRPr/>
            </a:pPr>
            <a:r>
              <a:rPr lang="en-US" sz="1600" dirty="0"/>
              <a:t>e. Purchased $3,000 of equipment, paying $1,000 in cash and charged the rest on account.</a:t>
            </a:r>
          </a:p>
          <a:p>
            <a:pPr>
              <a:defRPr/>
            </a:pPr>
            <a:r>
              <a:rPr lang="en-US" sz="1600" b="1" dirty="0"/>
              <a:t>Required:</a:t>
            </a:r>
          </a:p>
          <a:p>
            <a:pPr>
              <a:defRPr/>
            </a:pPr>
            <a:r>
              <a:rPr lang="en-US" sz="1600" dirty="0"/>
              <a:t>For each of the events, prepare journal entries, checking that debits equal credits.</a:t>
            </a:r>
          </a:p>
        </p:txBody>
      </p:sp>
      <p:sp>
        <p:nvSpPr>
          <p:cNvPr id="11" name="TextBox 10"/>
          <p:cNvSpPr txBox="1">
            <a:spLocks noChangeArrowheads="1"/>
          </p:cNvSpPr>
          <p:nvPr/>
        </p:nvSpPr>
        <p:spPr bwMode="auto">
          <a:xfrm>
            <a:off x="628650" y="3455988"/>
            <a:ext cx="7924800" cy="646112"/>
          </a:xfrm>
          <a:prstGeom prst="rect">
            <a:avLst/>
          </a:prstGeom>
          <a:noFill/>
          <a:ln w="9525">
            <a:noFill/>
            <a:miter lim="800000"/>
            <a:headEnd/>
            <a:tailEnd/>
          </a:ln>
        </p:spPr>
        <p:txBody>
          <a:bodyPr>
            <a:spAutoFit/>
          </a:bodyPr>
          <a:lstStyle/>
          <a:p>
            <a:pPr marL="342900" indent="-342900"/>
            <a:r>
              <a:rPr lang="en-US">
                <a:solidFill>
                  <a:schemeClr val="tx2"/>
                </a:solidFill>
              </a:rPr>
              <a:t>a.	dr   Cash (+A)				10,000</a:t>
            </a:r>
          </a:p>
          <a:p>
            <a:pPr marL="342900" indent="-342900"/>
            <a:r>
              <a:rPr lang="en-US">
                <a:solidFill>
                  <a:schemeClr val="tx2"/>
                </a:solidFill>
              </a:rPr>
              <a:t>		cr   Contributed Capital (+SE)		10,000   </a:t>
            </a:r>
          </a:p>
        </p:txBody>
      </p:sp>
      <p:sp>
        <p:nvSpPr>
          <p:cNvPr id="12" name="TextBox 11"/>
          <p:cNvSpPr txBox="1">
            <a:spLocks noChangeArrowheads="1"/>
          </p:cNvSpPr>
          <p:nvPr/>
        </p:nvSpPr>
        <p:spPr bwMode="auto">
          <a:xfrm>
            <a:off x="685800" y="4279900"/>
            <a:ext cx="7924800" cy="646113"/>
          </a:xfrm>
          <a:prstGeom prst="rect">
            <a:avLst/>
          </a:prstGeom>
          <a:noFill/>
          <a:ln w="9525">
            <a:noFill/>
            <a:miter lim="800000"/>
            <a:headEnd/>
            <a:tailEnd/>
          </a:ln>
        </p:spPr>
        <p:txBody>
          <a:bodyPr>
            <a:spAutoFit/>
          </a:bodyPr>
          <a:lstStyle/>
          <a:p>
            <a:pPr marL="342900" indent="-342900"/>
            <a:r>
              <a:rPr lang="en-US">
                <a:solidFill>
                  <a:schemeClr val="tx2"/>
                </a:solidFill>
              </a:rPr>
              <a:t>b.	dr   Cash (+A)		   		  7,000</a:t>
            </a:r>
          </a:p>
          <a:p>
            <a:pPr marL="342900" indent="-342900"/>
            <a:r>
              <a:rPr lang="en-US">
                <a:solidFill>
                  <a:schemeClr val="tx2"/>
                </a:solidFill>
              </a:rPr>
              <a:t>		cr   Notes Payable (+L)	     		  7,000  </a:t>
            </a:r>
          </a:p>
        </p:txBody>
      </p:sp>
      <p:sp>
        <p:nvSpPr>
          <p:cNvPr id="6" name="TextBox 5"/>
          <p:cNvSpPr txBox="1">
            <a:spLocks noChangeArrowheads="1"/>
          </p:cNvSpPr>
          <p:nvPr/>
        </p:nvSpPr>
        <p:spPr bwMode="auto">
          <a:xfrm>
            <a:off x="685800" y="5075238"/>
            <a:ext cx="7924800" cy="646112"/>
          </a:xfrm>
          <a:prstGeom prst="rect">
            <a:avLst/>
          </a:prstGeom>
          <a:noFill/>
          <a:ln w="9525">
            <a:noFill/>
            <a:miter lim="800000"/>
            <a:headEnd/>
            <a:tailEnd/>
          </a:ln>
        </p:spPr>
        <p:txBody>
          <a:bodyPr>
            <a:spAutoFit/>
          </a:bodyPr>
          <a:lstStyle/>
          <a:p>
            <a:pPr marL="342900" indent="-342900"/>
            <a:r>
              <a:rPr lang="en-US">
                <a:solidFill>
                  <a:schemeClr val="tx2"/>
                </a:solidFill>
              </a:rPr>
              <a:t>c.	dr   Equipment (+A)			  800</a:t>
            </a:r>
          </a:p>
          <a:p>
            <a:pPr marL="342900" indent="-342900"/>
            <a:r>
              <a:rPr lang="en-US">
                <a:solidFill>
                  <a:schemeClr val="tx2"/>
                </a:solidFill>
              </a:rPr>
              <a:t>		cr   Accounts Payable (+L)			  800   </a:t>
            </a:r>
          </a:p>
        </p:txBody>
      </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wipe(left)">
                                      <p:cBhvr>
                                        <p:cTn id="7" dur="1000"/>
                                        <p:tgtEl>
                                          <p:spTgt spid="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wipe(left)">
                                      <p:cBhvr>
                                        <p:cTn id="12" dur="1000"/>
                                        <p:tgtEl>
                                          <p:spTgt spid="1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
                                            <p:txEl>
                                              <p:pRg st="0" end="0"/>
                                            </p:txEl>
                                          </p:spTgt>
                                        </p:tgtEl>
                                        <p:attrNameLst>
                                          <p:attrName>style.visibility</p:attrName>
                                        </p:attrNameLst>
                                      </p:cBhvr>
                                      <p:to>
                                        <p:strVal val="visible"/>
                                      </p:to>
                                    </p:set>
                                    <p:animEffect transition="in" filter="wipe(left)">
                                      <p:cBhvr>
                                        <p:cTn id="17" dur="1000"/>
                                        <p:tgtEl>
                                          <p:spTgt spid="12">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
                                            <p:txEl>
                                              <p:pRg st="1" end="1"/>
                                            </p:txEl>
                                          </p:spTgt>
                                        </p:tgtEl>
                                        <p:attrNameLst>
                                          <p:attrName>style.visibility</p:attrName>
                                        </p:attrNameLst>
                                      </p:cBhvr>
                                      <p:to>
                                        <p:strVal val="visible"/>
                                      </p:to>
                                    </p:set>
                                    <p:animEffect transition="in" filter="wipe(left)">
                                      <p:cBhvr>
                                        <p:cTn id="22" dur="1000"/>
                                        <p:tgtEl>
                                          <p:spTgt spid="12">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wipe(left)">
                                      <p:cBhvr>
                                        <p:cTn id="27" dur="10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6">
                                            <p:txEl>
                                              <p:pRg st="1" end="1"/>
                                            </p:txEl>
                                          </p:spTgt>
                                        </p:tgtEl>
                                        <p:attrNameLst>
                                          <p:attrName>style.visibility</p:attrName>
                                        </p:attrNameLst>
                                      </p:cBhvr>
                                      <p:to>
                                        <p:strVal val="visible"/>
                                      </p:to>
                                    </p:set>
                                    <p:animEffect transition="in" filter="wipe(left)">
                                      <p:cBhvr>
                                        <p:cTn id="32" dur="10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P spid="12" grpId="0" build="p"/>
      <p:bldP spid="6"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85750" y="258351"/>
            <a:ext cx="8572500" cy="3132773"/>
          </a:xfrm>
          <a:prstGeom prst="roundRect">
            <a:avLst/>
          </a:prstGeom>
          <a:solidFill>
            <a:srgbClr val="E5E5FF"/>
          </a:solidFill>
          <a:ln>
            <a:solidFill>
              <a:schemeClr val="accent1"/>
            </a:solidFill>
          </a:ln>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a:spAutoFit/>
          </a:bodyPr>
          <a:lstStyle/>
          <a:p>
            <a:r>
              <a:rPr lang="en-US" b="1">
                <a:solidFill>
                  <a:srgbClr val="000000"/>
                </a:solidFill>
              </a:rPr>
              <a:t>E2-6 Recording Investing and Financing Activities</a:t>
            </a:r>
          </a:p>
          <a:p>
            <a:r>
              <a:rPr lang="en-US" sz="1600">
                <a:solidFill>
                  <a:srgbClr val="000000"/>
                </a:solidFill>
              </a:rPr>
              <a:t>The following events occurred for Favata Company:</a:t>
            </a:r>
          </a:p>
          <a:p>
            <a:r>
              <a:rPr lang="en-US" sz="1600">
                <a:solidFill>
                  <a:srgbClr val="000000"/>
                </a:solidFill>
              </a:rPr>
              <a:t>a. Received $10,000 cash from owners and issued stock to them.</a:t>
            </a:r>
          </a:p>
          <a:p>
            <a:r>
              <a:rPr lang="en-US" sz="1600">
                <a:solidFill>
                  <a:srgbClr val="000000"/>
                </a:solidFill>
              </a:rPr>
              <a:t>b. Borrowed $7,000 cash from a bank and signed a note.</a:t>
            </a:r>
          </a:p>
          <a:p>
            <a:r>
              <a:rPr lang="en-US" sz="1600">
                <a:solidFill>
                  <a:srgbClr val="000000"/>
                </a:solidFill>
              </a:rPr>
              <a:t>c. Bought and received $800 of equipment on account.</a:t>
            </a:r>
          </a:p>
          <a:p>
            <a:r>
              <a:rPr lang="en-US" sz="1600">
                <a:solidFill>
                  <a:srgbClr val="000000"/>
                </a:solidFill>
              </a:rPr>
              <a:t>d. Purchased land for $12,000; paid $1,000 in cash and signed a long-term note for $11,000.</a:t>
            </a:r>
          </a:p>
          <a:p>
            <a:r>
              <a:rPr lang="en-US" sz="1600">
                <a:solidFill>
                  <a:srgbClr val="000000"/>
                </a:solidFill>
              </a:rPr>
              <a:t>e. Purchased $3,000 of equipment, paying $1,000 in cash and charged the rest on account.</a:t>
            </a:r>
          </a:p>
          <a:p>
            <a:r>
              <a:rPr lang="en-US" sz="1600" b="1">
                <a:solidFill>
                  <a:srgbClr val="000000"/>
                </a:solidFill>
              </a:rPr>
              <a:t>Required:</a:t>
            </a:r>
          </a:p>
          <a:p>
            <a:r>
              <a:rPr lang="en-US" sz="1600">
                <a:solidFill>
                  <a:srgbClr val="000000"/>
                </a:solidFill>
              </a:rPr>
              <a:t>For each of the events, prepare journal entries, checking that debits equal credits.</a:t>
            </a:r>
          </a:p>
        </p:txBody>
      </p:sp>
      <p:sp>
        <p:nvSpPr>
          <p:cNvPr id="7" name="TextBox 6"/>
          <p:cNvSpPr txBox="1">
            <a:spLocks noChangeArrowheads="1"/>
          </p:cNvSpPr>
          <p:nvPr/>
        </p:nvSpPr>
        <p:spPr bwMode="auto">
          <a:xfrm>
            <a:off x="666750" y="4751388"/>
            <a:ext cx="7924800" cy="923925"/>
          </a:xfrm>
          <a:prstGeom prst="rect">
            <a:avLst/>
          </a:prstGeom>
          <a:noFill/>
          <a:ln w="9525">
            <a:noFill/>
            <a:miter lim="800000"/>
            <a:headEnd/>
            <a:tailEnd/>
          </a:ln>
        </p:spPr>
        <p:txBody>
          <a:bodyPr>
            <a:spAutoFit/>
          </a:bodyPr>
          <a:lstStyle/>
          <a:p>
            <a:pPr marL="342900" indent="-342900"/>
            <a:r>
              <a:rPr lang="en-US">
                <a:solidFill>
                  <a:schemeClr val="tx2"/>
                </a:solidFill>
              </a:rPr>
              <a:t>e.	dr   Equipment (+A)		   	3,000</a:t>
            </a:r>
          </a:p>
          <a:p>
            <a:pPr marL="342900" indent="-342900"/>
            <a:r>
              <a:rPr lang="en-US">
                <a:solidFill>
                  <a:schemeClr val="tx2"/>
                </a:solidFill>
              </a:rPr>
              <a:t>		cr   Accounts Payable (+L)	  		2,000</a:t>
            </a:r>
            <a:br>
              <a:rPr lang="en-US">
                <a:solidFill>
                  <a:schemeClr val="tx2"/>
                </a:solidFill>
              </a:rPr>
            </a:br>
            <a:r>
              <a:rPr lang="en-US">
                <a:solidFill>
                  <a:schemeClr val="tx2"/>
                </a:solidFill>
              </a:rPr>
              <a:t>	cr   Cash (-A)				1,000  </a:t>
            </a:r>
          </a:p>
        </p:txBody>
      </p:sp>
      <p:sp>
        <p:nvSpPr>
          <p:cNvPr id="8" name="TextBox 7"/>
          <p:cNvSpPr txBox="1">
            <a:spLocks noChangeArrowheads="1"/>
          </p:cNvSpPr>
          <p:nvPr/>
        </p:nvSpPr>
        <p:spPr bwMode="auto">
          <a:xfrm>
            <a:off x="685800" y="3705225"/>
            <a:ext cx="7924800" cy="923925"/>
          </a:xfrm>
          <a:prstGeom prst="rect">
            <a:avLst/>
          </a:prstGeom>
          <a:noFill/>
          <a:ln w="9525">
            <a:noFill/>
            <a:miter lim="800000"/>
            <a:headEnd/>
            <a:tailEnd/>
          </a:ln>
        </p:spPr>
        <p:txBody>
          <a:bodyPr>
            <a:spAutoFit/>
          </a:bodyPr>
          <a:lstStyle/>
          <a:p>
            <a:pPr marL="342900" indent="-342900"/>
            <a:r>
              <a:rPr lang="en-US">
                <a:solidFill>
                  <a:schemeClr val="tx2"/>
                </a:solidFill>
              </a:rPr>
              <a:t>d.	dr   Land (+A)		   		12,000</a:t>
            </a:r>
          </a:p>
          <a:p>
            <a:pPr marL="342900" indent="-342900"/>
            <a:r>
              <a:rPr lang="en-US">
                <a:solidFill>
                  <a:schemeClr val="tx2"/>
                </a:solidFill>
              </a:rPr>
              <a:t>		cr   Notes Payable (+L)	  		11,000</a:t>
            </a:r>
            <a:br>
              <a:rPr lang="en-US">
                <a:solidFill>
                  <a:schemeClr val="tx2"/>
                </a:solidFill>
              </a:rPr>
            </a:br>
            <a:r>
              <a:rPr lang="en-US">
                <a:solidFill>
                  <a:schemeClr val="tx2"/>
                </a:solidFill>
              </a:rPr>
              <a:t>	cr   Cash (-A)				  1,000  </a:t>
            </a:r>
          </a:p>
        </p:txBody>
      </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left)">
                                      <p:cBhvr>
                                        <p:cTn id="7" dur="10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wipe(left)">
                                      <p:cBhvr>
                                        <p:cTn id="12" dur="10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Effect transition="in" filter="wipe(left)">
                                      <p:cBhvr>
                                        <p:cTn id="17" dur="1000"/>
                                        <p:tgtEl>
                                          <p:spTgt spid="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
                                            <p:txEl>
                                              <p:pRg st="1" end="1"/>
                                            </p:txEl>
                                          </p:spTgt>
                                        </p:tgtEl>
                                        <p:attrNameLst>
                                          <p:attrName>style.visibility</p:attrName>
                                        </p:attrNameLst>
                                      </p:cBhvr>
                                      <p:to>
                                        <p:strVal val="visible"/>
                                      </p:to>
                                    </p:set>
                                    <p:animEffect transition="in" filter="wipe(left)">
                                      <p:cBhvr>
                                        <p:cTn id="22" dur="10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8"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rPr lang="en-US" smtClean="0">
                <a:cs typeface="Arial" charset="0"/>
              </a:rPr>
              <a:t>Financing and Investing Activities</a:t>
            </a:r>
            <a:endParaRPr lang="en-US" smtClean="0"/>
          </a:p>
        </p:txBody>
      </p:sp>
      <p:sp>
        <p:nvSpPr>
          <p:cNvPr id="32770" name="TextBox 2"/>
          <p:cNvSpPr>
            <a:spLocks noChangeArrowheads="1"/>
          </p:cNvSpPr>
          <p:nvPr/>
        </p:nvSpPr>
        <p:spPr bwMode="auto">
          <a:xfrm>
            <a:off x="409575" y="1944688"/>
            <a:ext cx="4572000" cy="782637"/>
          </a:xfrm>
          <a:prstGeom prst="roundRect">
            <a:avLst>
              <a:gd name="adj" fmla="val 16667"/>
            </a:avLst>
          </a:prstGeom>
          <a:solidFill>
            <a:srgbClr val="E5E5FF"/>
          </a:solidFill>
          <a:ln w="9525">
            <a:solidFill>
              <a:srgbClr val="FF0000"/>
            </a:solidFill>
            <a:miter lim="800000"/>
            <a:headEnd/>
            <a:tailEnd/>
          </a:ln>
        </p:spPr>
        <p:txBody>
          <a:bodyPr>
            <a:spAutoFit/>
          </a:bodyPr>
          <a:lstStyle/>
          <a:p>
            <a:pPr marL="266700" indent="-266700"/>
            <a:r>
              <a:rPr lang="en-US" sz="2000" b="1"/>
              <a:t>1. </a:t>
            </a:r>
            <a:r>
              <a:rPr lang="en-US" sz="2000" b="1">
                <a:solidFill>
                  <a:srgbClr val="C00000"/>
                </a:solidFill>
              </a:rPr>
              <a:t>A company always documents its activities. </a:t>
            </a:r>
            <a:endParaRPr lang="en-US" sz="2000"/>
          </a:p>
        </p:txBody>
      </p:sp>
      <p:sp>
        <p:nvSpPr>
          <p:cNvPr id="32771" name="TextBox 2"/>
          <p:cNvSpPr>
            <a:spLocks noChangeArrowheads="1"/>
          </p:cNvSpPr>
          <p:nvPr/>
        </p:nvSpPr>
        <p:spPr bwMode="auto">
          <a:xfrm>
            <a:off x="409575" y="3540125"/>
            <a:ext cx="4572000" cy="784225"/>
          </a:xfrm>
          <a:prstGeom prst="roundRect">
            <a:avLst>
              <a:gd name="adj" fmla="val 16667"/>
            </a:avLst>
          </a:prstGeom>
          <a:solidFill>
            <a:srgbClr val="E5E5FF"/>
          </a:solidFill>
          <a:ln w="9525">
            <a:solidFill>
              <a:srgbClr val="FF0000"/>
            </a:solidFill>
            <a:miter lim="800000"/>
            <a:headEnd/>
            <a:tailEnd/>
          </a:ln>
        </p:spPr>
        <p:txBody>
          <a:bodyPr>
            <a:spAutoFit/>
          </a:bodyPr>
          <a:lstStyle/>
          <a:p>
            <a:pPr marL="266700" indent="-266700"/>
            <a:r>
              <a:rPr lang="en-US" sz="2000" b="1"/>
              <a:t>2. </a:t>
            </a:r>
            <a:r>
              <a:rPr lang="en-US" sz="2000" b="1">
                <a:solidFill>
                  <a:srgbClr val="C00000"/>
                </a:solidFill>
              </a:rPr>
              <a:t>A company always receives something and gives something. </a:t>
            </a:r>
            <a:endParaRPr lang="en-US" sz="2000"/>
          </a:p>
        </p:txBody>
      </p:sp>
      <p:sp>
        <p:nvSpPr>
          <p:cNvPr id="32772" name="TextBox 2"/>
          <p:cNvSpPr>
            <a:spLocks noChangeArrowheads="1"/>
          </p:cNvSpPr>
          <p:nvPr/>
        </p:nvSpPr>
        <p:spPr bwMode="auto">
          <a:xfrm>
            <a:off x="409575" y="5137150"/>
            <a:ext cx="4572000" cy="782638"/>
          </a:xfrm>
          <a:prstGeom prst="roundRect">
            <a:avLst>
              <a:gd name="adj" fmla="val 16667"/>
            </a:avLst>
          </a:prstGeom>
          <a:solidFill>
            <a:srgbClr val="E5E5FF"/>
          </a:solidFill>
          <a:ln w="9525">
            <a:solidFill>
              <a:srgbClr val="FF0000"/>
            </a:solidFill>
            <a:miter lim="800000"/>
            <a:headEnd/>
            <a:tailEnd/>
          </a:ln>
        </p:spPr>
        <p:txBody>
          <a:bodyPr>
            <a:spAutoFit/>
          </a:bodyPr>
          <a:lstStyle/>
          <a:p>
            <a:pPr marL="266700" indent="-266700"/>
            <a:r>
              <a:rPr lang="en-US" sz="2000" b="1"/>
              <a:t>3. </a:t>
            </a:r>
            <a:r>
              <a:rPr lang="en-US" sz="2000" b="1">
                <a:solidFill>
                  <a:srgbClr val="C00000"/>
                </a:solidFill>
              </a:rPr>
              <a:t>A dollar amount is determined for each exchange</a:t>
            </a:r>
            <a:r>
              <a:rPr lang="en-US" sz="2000"/>
              <a:t>. </a:t>
            </a:r>
          </a:p>
        </p:txBody>
      </p:sp>
      <p:sp>
        <p:nvSpPr>
          <p:cNvPr id="32773" name="TextBox 23"/>
          <p:cNvSpPr txBox="1">
            <a:spLocks noChangeArrowheads="1"/>
          </p:cNvSpPr>
          <p:nvPr/>
        </p:nvSpPr>
        <p:spPr bwMode="auto">
          <a:xfrm>
            <a:off x="1428750" y="1123950"/>
            <a:ext cx="2533650" cy="523875"/>
          </a:xfrm>
          <a:prstGeom prst="rect">
            <a:avLst/>
          </a:prstGeom>
          <a:noFill/>
          <a:ln w="9525">
            <a:noFill/>
            <a:miter lim="800000"/>
            <a:headEnd/>
            <a:tailEnd/>
          </a:ln>
        </p:spPr>
        <p:txBody>
          <a:bodyPr>
            <a:spAutoFit/>
          </a:bodyPr>
          <a:lstStyle/>
          <a:p>
            <a:pPr algn="ctr"/>
            <a:r>
              <a:rPr lang="en-US" sz="2800" u="sng"/>
              <a:t>Key Features</a:t>
            </a:r>
          </a:p>
        </p:txBody>
      </p:sp>
      <p:sp>
        <p:nvSpPr>
          <p:cNvPr id="32774" name="TextBox 23"/>
          <p:cNvSpPr txBox="1">
            <a:spLocks noChangeArrowheads="1"/>
          </p:cNvSpPr>
          <p:nvPr/>
        </p:nvSpPr>
        <p:spPr bwMode="auto">
          <a:xfrm>
            <a:off x="5895975" y="1123950"/>
            <a:ext cx="2533650" cy="523875"/>
          </a:xfrm>
          <a:prstGeom prst="rect">
            <a:avLst/>
          </a:prstGeom>
          <a:noFill/>
          <a:ln w="9525">
            <a:noFill/>
            <a:miter lim="800000"/>
            <a:headEnd/>
            <a:tailEnd/>
          </a:ln>
        </p:spPr>
        <p:txBody>
          <a:bodyPr>
            <a:spAutoFit/>
          </a:bodyPr>
          <a:lstStyle/>
          <a:p>
            <a:pPr algn="ctr"/>
            <a:r>
              <a:rPr lang="en-US" sz="2800" u="sng"/>
              <a:t>Your Goals</a:t>
            </a:r>
          </a:p>
        </p:txBody>
      </p:sp>
      <p:sp>
        <p:nvSpPr>
          <p:cNvPr id="12" name="Text Box 6"/>
          <p:cNvSpPr txBox="1">
            <a:spLocks noChangeArrowheads="1"/>
          </p:cNvSpPr>
          <p:nvPr/>
        </p:nvSpPr>
        <p:spPr bwMode="auto">
          <a:xfrm>
            <a:off x="5505450" y="1944688"/>
            <a:ext cx="3316288" cy="782637"/>
          </a:xfrm>
          <a:prstGeom prst="roundRect">
            <a:avLst/>
          </a:prstGeom>
          <a:solidFill>
            <a:schemeClr val="accent3">
              <a:lumMod val="60000"/>
              <a:lumOff val="40000"/>
            </a:schemeClr>
          </a:solidFill>
          <a:ln w="9525">
            <a:solidFill>
              <a:schemeClr val="tx1"/>
            </a:solidFill>
            <a:miter lim="800000"/>
            <a:headEnd/>
            <a:tailEnd/>
          </a:ln>
        </p:spPr>
        <p:txBody>
          <a:bodyPr>
            <a:spAutoFit/>
          </a:bodyPr>
          <a:lstStyle/>
          <a:p>
            <a:pPr>
              <a:spcBef>
                <a:spcPct val="50000"/>
              </a:spcBef>
              <a:defRPr/>
            </a:pPr>
            <a:r>
              <a:rPr lang="en-US" sz="2000" b="1" dirty="0">
                <a:latin typeface="Arial" pitchFamily="34" charset="0"/>
              </a:rPr>
              <a:t>Picture </a:t>
            </a:r>
            <a:r>
              <a:rPr lang="en-US" sz="2000" dirty="0">
                <a:latin typeface="Arial" pitchFamily="34" charset="0"/>
              </a:rPr>
              <a:t>the      documented activity. </a:t>
            </a:r>
          </a:p>
        </p:txBody>
      </p:sp>
      <p:sp>
        <p:nvSpPr>
          <p:cNvPr id="13" name="Text Box 6"/>
          <p:cNvSpPr txBox="1">
            <a:spLocks noChangeArrowheads="1"/>
          </p:cNvSpPr>
          <p:nvPr/>
        </p:nvSpPr>
        <p:spPr bwMode="auto">
          <a:xfrm>
            <a:off x="5467350" y="3546475"/>
            <a:ext cx="3316288" cy="782638"/>
          </a:xfrm>
          <a:prstGeom prst="roundRect">
            <a:avLst/>
          </a:prstGeom>
          <a:solidFill>
            <a:schemeClr val="accent3">
              <a:lumMod val="60000"/>
              <a:lumOff val="40000"/>
            </a:schemeClr>
          </a:solidFill>
          <a:ln w="9525">
            <a:solidFill>
              <a:schemeClr val="tx1"/>
            </a:solidFill>
            <a:miter lim="800000"/>
            <a:headEnd/>
            <a:tailEnd/>
          </a:ln>
        </p:spPr>
        <p:txBody>
          <a:bodyPr>
            <a:spAutoFit/>
          </a:bodyPr>
          <a:lstStyle/>
          <a:p>
            <a:pPr>
              <a:spcBef>
                <a:spcPct val="50000"/>
              </a:spcBef>
              <a:defRPr/>
            </a:pPr>
            <a:r>
              <a:rPr lang="en-US" sz="2000" b="1" dirty="0">
                <a:latin typeface="Arial" pitchFamily="34" charset="0"/>
              </a:rPr>
              <a:t>Name</a:t>
            </a:r>
            <a:r>
              <a:rPr lang="en-US" sz="2000" dirty="0">
                <a:latin typeface="Arial" pitchFamily="34" charset="0"/>
              </a:rPr>
              <a:t> what’s       exchanged. </a:t>
            </a:r>
          </a:p>
        </p:txBody>
      </p:sp>
      <p:sp>
        <p:nvSpPr>
          <p:cNvPr id="14" name="Text Box 6"/>
          <p:cNvSpPr txBox="1">
            <a:spLocks noChangeArrowheads="1"/>
          </p:cNvSpPr>
          <p:nvPr/>
        </p:nvSpPr>
        <p:spPr bwMode="auto">
          <a:xfrm>
            <a:off x="5467350" y="5154613"/>
            <a:ext cx="3316288" cy="782637"/>
          </a:xfrm>
          <a:prstGeom prst="roundRect">
            <a:avLst/>
          </a:prstGeom>
          <a:solidFill>
            <a:schemeClr val="accent3">
              <a:lumMod val="60000"/>
              <a:lumOff val="40000"/>
            </a:schemeClr>
          </a:solidFill>
          <a:ln w="9525">
            <a:solidFill>
              <a:schemeClr val="tx1"/>
            </a:solidFill>
            <a:miter lim="800000"/>
            <a:headEnd/>
            <a:tailEnd/>
          </a:ln>
        </p:spPr>
        <p:txBody>
          <a:bodyPr>
            <a:spAutoFit/>
          </a:bodyPr>
          <a:lstStyle/>
          <a:p>
            <a:pPr>
              <a:spcBef>
                <a:spcPct val="50000"/>
              </a:spcBef>
              <a:defRPr/>
            </a:pPr>
            <a:r>
              <a:rPr lang="en-US" sz="2000" b="1" dirty="0">
                <a:latin typeface="Arial" pitchFamily="34" charset="0"/>
              </a:rPr>
              <a:t>Analyze</a:t>
            </a:r>
            <a:r>
              <a:rPr lang="en-US" sz="2000" dirty="0">
                <a:solidFill>
                  <a:schemeClr val="bg1"/>
                </a:solidFill>
                <a:latin typeface="Arial" pitchFamily="34" charset="0"/>
              </a:rPr>
              <a:t> </a:t>
            </a:r>
            <a:r>
              <a:rPr lang="en-US" sz="2000" dirty="0">
                <a:latin typeface="Arial" pitchFamily="34" charset="0"/>
              </a:rPr>
              <a:t>the           financial effects. </a:t>
            </a:r>
          </a:p>
        </p:txBody>
      </p:sp>
      <p:pic>
        <p:nvPicPr>
          <p:cNvPr id="45061" name="Picture 5"/>
          <p:cNvPicPr>
            <a:picLocks noChangeAspect="1" noChangeArrowheads="1"/>
          </p:cNvPicPr>
          <p:nvPr/>
        </p:nvPicPr>
        <p:blipFill>
          <a:blip r:embed="rId3" cstate="print"/>
          <a:srcRect/>
          <a:stretch>
            <a:fillRect/>
          </a:stretch>
        </p:blipFill>
        <p:spPr bwMode="auto">
          <a:xfrm>
            <a:off x="8088366" y="3581400"/>
            <a:ext cx="571035" cy="720000"/>
          </a:xfrm>
          <a:prstGeom prst="roundRect">
            <a:avLst/>
          </a:prstGeom>
          <a:noFill/>
          <a:ln w="9525">
            <a:noFill/>
            <a:miter lim="800000"/>
            <a:headEnd/>
            <a:tailEnd/>
          </a:ln>
        </p:spPr>
      </p:pic>
      <p:pic>
        <p:nvPicPr>
          <p:cNvPr id="45062" name="Picture 6"/>
          <p:cNvPicPr>
            <a:picLocks noChangeAspect="1" noChangeArrowheads="1"/>
          </p:cNvPicPr>
          <p:nvPr/>
        </p:nvPicPr>
        <p:blipFill>
          <a:blip r:embed="rId4" cstate="print"/>
          <a:srcRect/>
          <a:stretch>
            <a:fillRect/>
          </a:stretch>
        </p:blipFill>
        <p:spPr bwMode="auto">
          <a:xfrm>
            <a:off x="8109883" y="1996786"/>
            <a:ext cx="528000" cy="720000"/>
          </a:xfrm>
          <a:prstGeom prst="roundRect">
            <a:avLst/>
          </a:prstGeom>
          <a:noFill/>
          <a:ln w="9525">
            <a:noFill/>
            <a:miter lim="800000"/>
            <a:headEnd/>
            <a:tailEnd/>
          </a:ln>
        </p:spPr>
      </p:pic>
      <p:pic>
        <p:nvPicPr>
          <p:cNvPr id="45063" name="Picture 7"/>
          <p:cNvPicPr>
            <a:picLocks noChangeAspect="1" noChangeArrowheads="1"/>
          </p:cNvPicPr>
          <p:nvPr/>
        </p:nvPicPr>
        <p:blipFill>
          <a:blip r:embed="rId5" cstate="print"/>
          <a:srcRect/>
          <a:stretch>
            <a:fillRect/>
          </a:stretch>
        </p:blipFill>
        <p:spPr bwMode="auto">
          <a:xfrm>
            <a:off x="7986714" y="5188353"/>
            <a:ext cx="774339" cy="720000"/>
          </a:xfrm>
          <a:prstGeom prst="round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09" name="Rectangle 4"/>
          <p:cNvSpPr>
            <a:spLocks noGrp="1" noChangeArrowheads="1"/>
          </p:cNvSpPr>
          <p:nvPr>
            <p:ph type="title" idx="4294967295"/>
          </p:nvPr>
        </p:nvSpPr>
        <p:spPr>
          <a:xfrm>
            <a:off x="457200" y="2974975"/>
            <a:ext cx="8229600" cy="1139825"/>
          </a:xfrm>
        </p:spPr>
        <p:txBody>
          <a:bodyPr/>
          <a:lstStyle/>
          <a:p>
            <a:pPr algn="ctr"/>
            <a:r>
              <a:rPr lang="en-US" smtClean="0">
                <a:cs typeface="Arial" charset="0"/>
              </a:rPr>
              <a:t>End of Chapter 2</a:t>
            </a:r>
          </a:p>
        </p:txBody>
      </p:sp>
    </p:spTree>
  </p:cSld>
  <p:clrMapOvr>
    <a:masterClrMapping/>
  </p:clrMapOvr>
  <p:transition>
    <p:blinds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p:txBody>
          <a:bodyPr/>
          <a:lstStyle/>
          <a:p>
            <a:r>
              <a:rPr lang="en-US" smtClean="0">
                <a:cs typeface="Arial" charset="0"/>
              </a:rPr>
              <a:t>Transactions and Other Activities</a:t>
            </a:r>
          </a:p>
        </p:txBody>
      </p:sp>
      <p:grpSp>
        <p:nvGrpSpPr>
          <p:cNvPr id="2" name="Group 3"/>
          <p:cNvGrpSpPr>
            <a:grpSpLocks/>
          </p:cNvGrpSpPr>
          <p:nvPr/>
        </p:nvGrpSpPr>
        <p:grpSpPr bwMode="auto">
          <a:xfrm>
            <a:off x="609600" y="1600200"/>
            <a:ext cx="7620000" cy="1752600"/>
            <a:chOff x="24" y="1008"/>
            <a:chExt cx="4200" cy="1104"/>
          </a:xfrm>
          <a:solidFill>
            <a:srgbClr val="C00000"/>
          </a:solidFill>
        </p:grpSpPr>
        <p:sp>
          <p:nvSpPr>
            <p:cNvPr id="251909" name="Text Box 5"/>
            <p:cNvSpPr txBox="1">
              <a:spLocks noChangeArrowheads="1"/>
            </p:cNvSpPr>
            <p:nvPr/>
          </p:nvSpPr>
          <p:spPr bwMode="auto">
            <a:xfrm>
              <a:off x="24" y="1337"/>
              <a:ext cx="1584" cy="446"/>
            </a:xfrm>
            <a:prstGeom prst="rect">
              <a:avLst/>
            </a:prstGeom>
            <a:grpFill/>
            <a:ln w="9525">
              <a:solidFill>
                <a:schemeClr val="tx1"/>
              </a:solidFill>
              <a:miter lim="800000"/>
              <a:headEnd/>
              <a:tailEnd/>
            </a:ln>
            <a:effectLst/>
          </p:spPr>
          <p:txBody>
            <a:bodyPr>
              <a:spAutoFit/>
            </a:bodyPr>
            <a:lstStyle/>
            <a:p>
              <a:pPr algn="ctr">
                <a:spcBef>
                  <a:spcPct val="50000"/>
                </a:spcBef>
                <a:defRPr/>
              </a:pPr>
              <a:r>
                <a:rPr lang="en-US" sz="2000" b="1" dirty="0">
                  <a:solidFill>
                    <a:schemeClr val="bg1"/>
                  </a:solidFill>
                  <a:latin typeface="Arial" pitchFamily="34" charset="0"/>
                </a:rPr>
                <a:t>External </a:t>
              </a:r>
              <a:br>
                <a:rPr lang="en-US" sz="2000" b="1" dirty="0">
                  <a:solidFill>
                    <a:schemeClr val="bg1"/>
                  </a:solidFill>
                  <a:latin typeface="Arial" pitchFamily="34" charset="0"/>
                </a:rPr>
              </a:br>
              <a:r>
                <a:rPr lang="en-US" sz="2000" b="1" dirty="0">
                  <a:solidFill>
                    <a:schemeClr val="bg1"/>
                  </a:solidFill>
                  <a:latin typeface="Arial" pitchFamily="34" charset="0"/>
                </a:rPr>
                <a:t>Exchanges</a:t>
              </a:r>
            </a:p>
          </p:txBody>
        </p:sp>
        <p:sp>
          <p:nvSpPr>
            <p:cNvPr id="251910" name="Rectangle 6"/>
            <p:cNvSpPr>
              <a:spLocks noChangeArrowheads="1"/>
            </p:cNvSpPr>
            <p:nvPr/>
          </p:nvSpPr>
          <p:spPr bwMode="auto">
            <a:xfrm>
              <a:off x="2016" y="1008"/>
              <a:ext cx="2208" cy="1104"/>
            </a:xfrm>
            <a:prstGeom prst="rect">
              <a:avLst/>
            </a:prstGeom>
            <a:grpFill/>
            <a:ln w="9525">
              <a:solidFill>
                <a:schemeClr val="tx1"/>
              </a:solidFill>
              <a:miter lim="800000"/>
              <a:headEnd/>
              <a:tailEnd/>
            </a:ln>
            <a:effectLst/>
          </p:spPr>
          <p:txBody>
            <a:bodyPr anchor="ctr"/>
            <a:lstStyle/>
            <a:p>
              <a:pPr algn="ctr">
                <a:defRPr/>
              </a:pPr>
              <a:r>
                <a:rPr lang="en-US" sz="2000" b="1" dirty="0">
                  <a:solidFill>
                    <a:schemeClr val="bg1"/>
                  </a:solidFill>
                  <a:latin typeface="Arial" pitchFamily="34" charset="0"/>
                </a:rPr>
                <a:t>Exchanges involving assets, liabilities, and stockholders’ equity that you can see between the company and someone else.</a:t>
              </a:r>
            </a:p>
          </p:txBody>
        </p:sp>
        <p:cxnSp>
          <p:nvCxnSpPr>
            <p:cNvPr id="251911" name="AutoShape 7"/>
            <p:cNvCxnSpPr>
              <a:cxnSpLocks noChangeShapeType="1"/>
              <a:stCxn id="251909" idx="3"/>
              <a:endCxn id="251910" idx="1"/>
            </p:cNvCxnSpPr>
            <p:nvPr/>
          </p:nvCxnSpPr>
          <p:spPr bwMode="auto">
            <a:xfrm>
              <a:off x="1608" y="1560"/>
              <a:ext cx="408" cy="0"/>
            </a:xfrm>
            <a:prstGeom prst="straightConnector1">
              <a:avLst/>
            </a:prstGeom>
            <a:grpFill/>
            <a:ln w="38100">
              <a:solidFill>
                <a:schemeClr val="tx1"/>
              </a:solidFill>
              <a:round/>
              <a:headEnd/>
              <a:tailEnd/>
            </a:ln>
            <a:effectLst/>
          </p:spPr>
        </p:cxnSp>
      </p:grpSp>
      <p:grpSp>
        <p:nvGrpSpPr>
          <p:cNvPr id="3" name="Group 8"/>
          <p:cNvGrpSpPr>
            <a:grpSpLocks/>
          </p:cNvGrpSpPr>
          <p:nvPr/>
        </p:nvGrpSpPr>
        <p:grpSpPr bwMode="auto">
          <a:xfrm>
            <a:off x="609600" y="3962400"/>
            <a:ext cx="7620000" cy="1752600"/>
            <a:chOff x="24" y="2112"/>
            <a:chExt cx="4200" cy="1104"/>
          </a:xfrm>
          <a:solidFill>
            <a:schemeClr val="accent1"/>
          </a:solidFill>
        </p:grpSpPr>
        <p:sp>
          <p:nvSpPr>
            <p:cNvPr id="251914" name="Text Box 10"/>
            <p:cNvSpPr txBox="1">
              <a:spLocks noChangeArrowheads="1"/>
            </p:cNvSpPr>
            <p:nvPr/>
          </p:nvSpPr>
          <p:spPr bwMode="auto">
            <a:xfrm>
              <a:off x="24" y="2441"/>
              <a:ext cx="1584" cy="446"/>
            </a:xfrm>
            <a:prstGeom prst="rect">
              <a:avLst/>
            </a:prstGeom>
            <a:grpFill/>
            <a:ln w="9525">
              <a:solidFill>
                <a:schemeClr val="tx1"/>
              </a:solidFill>
              <a:miter lim="800000"/>
              <a:headEnd/>
              <a:tailEnd/>
            </a:ln>
            <a:effectLst/>
          </p:spPr>
          <p:txBody>
            <a:bodyPr>
              <a:spAutoFit/>
            </a:bodyPr>
            <a:lstStyle/>
            <a:p>
              <a:pPr algn="ctr">
                <a:spcBef>
                  <a:spcPct val="50000"/>
                </a:spcBef>
                <a:defRPr/>
              </a:pPr>
              <a:r>
                <a:rPr lang="en-US" sz="2000" b="1" dirty="0">
                  <a:solidFill>
                    <a:schemeClr val="bg1"/>
                  </a:solidFill>
                  <a:latin typeface="Arial" pitchFamily="34" charset="0"/>
                </a:rPr>
                <a:t>Internal </a:t>
              </a:r>
              <a:br>
                <a:rPr lang="en-US" sz="2000" b="1" dirty="0">
                  <a:solidFill>
                    <a:schemeClr val="bg1"/>
                  </a:solidFill>
                  <a:latin typeface="Arial" pitchFamily="34" charset="0"/>
                </a:rPr>
              </a:br>
              <a:r>
                <a:rPr lang="en-US" sz="2000" b="1" dirty="0">
                  <a:solidFill>
                    <a:schemeClr val="bg1"/>
                  </a:solidFill>
                  <a:latin typeface="Arial" pitchFamily="34" charset="0"/>
                </a:rPr>
                <a:t>Events</a:t>
              </a:r>
            </a:p>
          </p:txBody>
        </p:sp>
        <p:sp>
          <p:nvSpPr>
            <p:cNvPr id="251915" name="Rectangle 11"/>
            <p:cNvSpPr>
              <a:spLocks noChangeArrowheads="1"/>
            </p:cNvSpPr>
            <p:nvPr/>
          </p:nvSpPr>
          <p:spPr bwMode="auto">
            <a:xfrm>
              <a:off x="2016" y="2112"/>
              <a:ext cx="2208" cy="1104"/>
            </a:xfrm>
            <a:prstGeom prst="rect">
              <a:avLst/>
            </a:prstGeom>
            <a:grpFill/>
            <a:ln w="9525">
              <a:solidFill>
                <a:schemeClr val="tx1"/>
              </a:solidFill>
              <a:miter lim="800000"/>
              <a:headEnd/>
              <a:tailEnd/>
            </a:ln>
            <a:effectLst/>
          </p:spPr>
          <p:txBody>
            <a:bodyPr anchor="ctr"/>
            <a:lstStyle/>
            <a:p>
              <a:pPr algn="ctr">
                <a:defRPr/>
              </a:pPr>
              <a:r>
                <a:rPr lang="en-US" sz="2000" b="1" dirty="0">
                  <a:solidFill>
                    <a:schemeClr val="bg1"/>
                  </a:solidFill>
                  <a:latin typeface="Arial" pitchFamily="34" charset="0"/>
                </a:rPr>
                <a:t>Events occurring within the company, for example, using some assets to create an inventory product. </a:t>
              </a:r>
            </a:p>
          </p:txBody>
        </p:sp>
        <p:cxnSp>
          <p:nvCxnSpPr>
            <p:cNvPr id="251916" name="AutoShape 12"/>
            <p:cNvCxnSpPr>
              <a:cxnSpLocks noChangeShapeType="1"/>
              <a:stCxn id="251914" idx="3"/>
              <a:endCxn id="251915" idx="1"/>
            </p:cNvCxnSpPr>
            <p:nvPr/>
          </p:nvCxnSpPr>
          <p:spPr bwMode="auto">
            <a:xfrm>
              <a:off x="1608" y="2664"/>
              <a:ext cx="408" cy="0"/>
            </a:xfrm>
            <a:prstGeom prst="straightConnector1">
              <a:avLst/>
            </a:prstGeom>
            <a:grpFill/>
            <a:ln w="38100">
              <a:solidFill>
                <a:schemeClr val="tx1"/>
              </a:solidFill>
              <a:round/>
              <a:headEnd/>
              <a:tailEnd/>
            </a:ln>
            <a:effectLst/>
          </p:spPr>
        </p:cxnSp>
      </p:gr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0-#ppt_w/2"/>
                                          </p:val>
                                        </p:tav>
                                        <p:tav tm="100000">
                                          <p:val>
                                            <p:strVal val="#ppt_x"/>
                                          </p:val>
                                        </p:tav>
                                      </p:tavLst>
                                    </p:anim>
                                    <p:anim calcmode="lin" valueType="num">
                                      <p:cBhvr additive="base">
                                        <p:cTn id="14"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p:txBody>
          <a:bodyPr/>
          <a:lstStyle/>
          <a:p>
            <a:pPr eaLnBrk="1" hangingPunct="1"/>
            <a:r>
              <a:rPr lang="en-US" smtClean="0"/>
              <a:t>Learning Objective 2-2</a:t>
            </a:r>
          </a:p>
        </p:txBody>
      </p:sp>
      <p:sp>
        <p:nvSpPr>
          <p:cNvPr id="15" name="Rounded Rectangle 14"/>
          <p:cNvSpPr/>
          <p:nvPr/>
        </p:nvSpPr>
        <p:spPr>
          <a:xfrm>
            <a:off x="838200" y="1981200"/>
            <a:ext cx="7467600" cy="3429000"/>
          </a:xfrm>
          <a:prstGeom prst="roundRect">
            <a:avLst/>
          </a:prstGeom>
          <a:solidFill>
            <a:srgbClr val="E5E5FF"/>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dirty="0">
                <a:solidFill>
                  <a:schemeClr val="tx1"/>
                </a:solidFill>
              </a:rPr>
              <a:t>Apply transaction analysis to accounting transactions.</a:t>
            </a:r>
          </a:p>
        </p:txBody>
      </p:sp>
    </p:spTree>
  </p:cSld>
  <p:clrMapOvr>
    <a:masterClrMapping/>
  </p:clrMapOvr>
  <p:transition>
    <p:blinds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ChangeArrowheads="1"/>
          </p:cNvSpPr>
          <p:nvPr>
            <p:ph type="title"/>
          </p:nvPr>
        </p:nvSpPr>
        <p:spPr/>
        <p:txBody>
          <a:bodyPr/>
          <a:lstStyle/>
          <a:p>
            <a:r>
              <a:rPr lang="en-US" smtClean="0">
                <a:cs typeface="Arial" charset="0"/>
              </a:rPr>
              <a:t>Study the Accounting Methods</a:t>
            </a:r>
          </a:p>
        </p:txBody>
      </p:sp>
      <p:grpSp>
        <p:nvGrpSpPr>
          <p:cNvPr id="38914" name="Group 26"/>
          <p:cNvGrpSpPr>
            <a:grpSpLocks/>
          </p:cNvGrpSpPr>
          <p:nvPr/>
        </p:nvGrpSpPr>
        <p:grpSpPr bwMode="auto">
          <a:xfrm>
            <a:off x="838200" y="2841625"/>
            <a:ext cx="1905000" cy="381000"/>
            <a:chOff x="533400" y="3235975"/>
            <a:chExt cx="1905000" cy="381000"/>
          </a:xfrm>
        </p:grpSpPr>
        <p:grpSp>
          <p:nvGrpSpPr>
            <p:cNvPr id="38937" name="Group 16"/>
            <p:cNvGrpSpPr>
              <a:grpSpLocks/>
            </p:cNvGrpSpPr>
            <p:nvPr/>
          </p:nvGrpSpPr>
          <p:grpSpPr bwMode="auto">
            <a:xfrm>
              <a:off x="533400" y="3235975"/>
              <a:ext cx="428172" cy="381000"/>
              <a:chOff x="838200" y="3733800"/>
              <a:chExt cx="428172" cy="381000"/>
            </a:xfrm>
          </p:grpSpPr>
          <p:sp>
            <p:nvSpPr>
              <p:cNvPr id="9" name="Oval 8"/>
              <p:cNvSpPr/>
              <p:nvPr/>
            </p:nvSpPr>
            <p:spPr>
              <a:xfrm>
                <a:off x="838200" y="3733800"/>
                <a:ext cx="381000" cy="381000"/>
              </a:xfrm>
              <a:prstGeom prst="ellipse">
                <a:avLst/>
              </a:prstGeom>
              <a:solidFill>
                <a:schemeClr val="accent6"/>
              </a:solidFill>
              <a:ln w="12700">
                <a:solidFill>
                  <a:schemeClr val="tx1">
                    <a:lumMod val="50000"/>
                    <a:lumOff val="50000"/>
                  </a:schemeClr>
                </a:solid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8" name="TextBox 7"/>
              <p:cNvSpPr txBox="1"/>
              <p:nvPr/>
            </p:nvSpPr>
            <p:spPr>
              <a:xfrm>
                <a:off x="885372" y="3733800"/>
                <a:ext cx="381000" cy="369332"/>
              </a:xfrm>
              <a:prstGeom prst="rect">
                <a:avLst/>
              </a:prstGeom>
              <a:noFill/>
              <a:scene3d>
                <a:camera prst="orthographicFront"/>
                <a:lightRig rig="threePt" dir="t"/>
              </a:scene3d>
              <a:sp3d>
                <a:bevelT prst="relaxedInset"/>
              </a:sp3d>
            </p:spPr>
            <p:txBody>
              <a:bodyPr>
                <a:spAutoFit/>
              </a:bodyPr>
              <a:lstStyle/>
              <a:p>
                <a:pPr>
                  <a:defRPr/>
                </a:pPr>
                <a:r>
                  <a:rPr lang="en-US" dirty="0">
                    <a:latin typeface="Arial" pitchFamily="34" charset="0"/>
                  </a:rPr>
                  <a:t>1</a:t>
                </a:r>
              </a:p>
            </p:txBody>
          </p:sp>
        </p:grpSp>
        <p:sp>
          <p:nvSpPr>
            <p:cNvPr id="19" name="TextBox 18"/>
            <p:cNvSpPr txBox="1"/>
            <p:nvPr/>
          </p:nvSpPr>
          <p:spPr>
            <a:xfrm>
              <a:off x="914400" y="3242325"/>
              <a:ext cx="1524000" cy="368300"/>
            </a:xfrm>
            <a:prstGeom prst="rect">
              <a:avLst/>
            </a:prstGeom>
            <a:noFill/>
          </p:spPr>
          <p:txBody>
            <a:bodyPr>
              <a:spAutoFit/>
            </a:bodyPr>
            <a:lstStyle/>
            <a:p>
              <a:pPr>
                <a:defRPr/>
              </a:pPr>
              <a:r>
                <a:rPr lang="en-US" b="1" dirty="0">
                  <a:solidFill>
                    <a:schemeClr val="accent6"/>
                  </a:solidFill>
                  <a:latin typeface="Arial" pitchFamily="34" charset="0"/>
                </a:rPr>
                <a:t>Analyze</a:t>
              </a:r>
            </a:p>
          </p:txBody>
        </p:sp>
      </p:grpSp>
      <p:grpSp>
        <p:nvGrpSpPr>
          <p:cNvPr id="38915" name="Group 25"/>
          <p:cNvGrpSpPr>
            <a:grpSpLocks/>
          </p:cNvGrpSpPr>
          <p:nvPr/>
        </p:nvGrpSpPr>
        <p:grpSpPr bwMode="auto">
          <a:xfrm>
            <a:off x="3657600" y="2838450"/>
            <a:ext cx="1905000" cy="387350"/>
            <a:chOff x="3505200" y="3232737"/>
            <a:chExt cx="1905000" cy="387476"/>
          </a:xfrm>
        </p:grpSpPr>
        <p:grpSp>
          <p:nvGrpSpPr>
            <p:cNvPr id="38929" name="Group 15"/>
            <p:cNvGrpSpPr>
              <a:grpSpLocks/>
            </p:cNvGrpSpPr>
            <p:nvPr/>
          </p:nvGrpSpPr>
          <p:grpSpPr bwMode="auto">
            <a:xfrm>
              <a:off x="3505200" y="3232737"/>
              <a:ext cx="413658" cy="387476"/>
              <a:chOff x="2133600" y="4870324"/>
              <a:chExt cx="413658" cy="387476"/>
            </a:xfrm>
          </p:grpSpPr>
          <p:sp>
            <p:nvSpPr>
              <p:cNvPr id="10" name="Oval 9"/>
              <p:cNvSpPr/>
              <p:nvPr/>
            </p:nvSpPr>
            <p:spPr>
              <a:xfrm>
                <a:off x="2133600" y="4876800"/>
                <a:ext cx="381000" cy="381000"/>
              </a:xfrm>
              <a:prstGeom prst="ellipse">
                <a:avLst/>
              </a:prstGeom>
              <a:solidFill>
                <a:srgbClr val="00B050"/>
              </a:solidFill>
              <a:ln w="12700">
                <a:solidFill>
                  <a:schemeClr val="tx1">
                    <a:lumMod val="50000"/>
                    <a:lumOff val="50000"/>
                  </a:schemeClr>
                </a:solid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2" name="TextBox 11"/>
              <p:cNvSpPr txBox="1"/>
              <p:nvPr/>
            </p:nvSpPr>
            <p:spPr>
              <a:xfrm>
                <a:off x="2166258" y="4870324"/>
                <a:ext cx="381000" cy="369332"/>
              </a:xfrm>
              <a:prstGeom prst="rect">
                <a:avLst/>
              </a:prstGeom>
              <a:noFill/>
              <a:scene3d>
                <a:camera prst="orthographicFront"/>
                <a:lightRig rig="threePt" dir="t"/>
              </a:scene3d>
              <a:sp3d>
                <a:bevelT prst="relaxedInset"/>
              </a:sp3d>
            </p:spPr>
            <p:txBody>
              <a:bodyPr>
                <a:spAutoFit/>
              </a:bodyPr>
              <a:lstStyle/>
              <a:p>
                <a:pPr>
                  <a:defRPr/>
                </a:pPr>
                <a:r>
                  <a:rPr lang="en-US" dirty="0">
                    <a:latin typeface="Arial" pitchFamily="34" charset="0"/>
                  </a:rPr>
                  <a:t>2</a:t>
                </a:r>
              </a:p>
            </p:txBody>
          </p:sp>
        </p:grpSp>
        <p:sp>
          <p:nvSpPr>
            <p:cNvPr id="38930" name="TextBox 19"/>
            <p:cNvSpPr txBox="1">
              <a:spLocks noChangeArrowheads="1"/>
            </p:cNvSpPr>
            <p:nvPr/>
          </p:nvSpPr>
          <p:spPr bwMode="auto">
            <a:xfrm>
              <a:off x="3886200" y="3241809"/>
              <a:ext cx="1524000" cy="369332"/>
            </a:xfrm>
            <a:prstGeom prst="rect">
              <a:avLst/>
            </a:prstGeom>
            <a:noFill/>
            <a:ln w="9525">
              <a:noFill/>
              <a:miter lim="800000"/>
              <a:headEnd/>
              <a:tailEnd/>
            </a:ln>
          </p:spPr>
          <p:txBody>
            <a:bodyPr>
              <a:spAutoFit/>
            </a:bodyPr>
            <a:lstStyle/>
            <a:p>
              <a:r>
                <a:rPr lang="en-US" b="1">
                  <a:solidFill>
                    <a:srgbClr val="00B050"/>
                  </a:solidFill>
                </a:rPr>
                <a:t>Record</a:t>
              </a:r>
            </a:p>
          </p:txBody>
        </p:sp>
      </p:grpSp>
      <p:grpSp>
        <p:nvGrpSpPr>
          <p:cNvPr id="38916" name="Group 24"/>
          <p:cNvGrpSpPr>
            <a:grpSpLocks/>
          </p:cNvGrpSpPr>
          <p:nvPr/>
        </p:nvGrpSpPr>
        <p:grpSpPr bwMode="auto">
          <a:xfrm>
            <a:off x="6477000" y="2841625"/>
            <a:ext cx="1905000" cy="381000"/>
            <a:chOff x="6172200" y="3235975"/>
            <a:chExt cx="1905000" cy="381000"/>
          </a:xfrm>
        </p:grpSpPr>
        <p:grpSp>
          <p:nvGrpSpPr>
            <p:cNvPr id="38923" name="Group 14"/>
            <p:cNvGrpSpPr>
              <a:grpSpLocks/>
            </p:cNvGrpSpPr>
            <p:nvPr/>
          </p:nvGrpSpPr>
          <p:grpSpPr bwMode="auto">
            <a:xfrm>
              <a:off x="6172200" y="3235975"/>
              <a:ext cx="381000" cy="381000"/>
              <a:chOff x="4953000" y="4724400"/>
              <a:chExt cx="381000" cy="381000"/>
            </a:xfrm>
          </p:grpSpPr>
          <p:sp>
            <p:nvSpPr>
              <p:cNvPr id="13" name="Oval 12"/>
              <p:cNvSpPr/>
              <p:nvPr/>
            </p:nvSpPr>
            <p:spPr>
              <a:xfrm>
                <a:off x="4953000" y="4724400"/>
                <a:ext cx="381000" cy="381000"/>
              </a:xfrm>
              <a:prstGeom prst="ellipse">
                <a:avLst/>
              </a:prstGeom>
              <a:solidFill>
                <a:schemeClr val="tx2">
                  <a:lumMod val="60000"/>
                  <a:lumOff val="40000"/>
                </a:schemeClr>
              </a:solidFill>
              <a:ln w="12700">
                <a:solidFill>
                  <a:schemeClr val="tx1">
                    <a:lumMod val="50000"/>
                    <a:lumOff val="50000"/>
                  </a:schemeClr>
                </a:solidFill>
              </a:ln>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8928" name="TextBox 13"/>
              <p:cNvSpPr txBox="1">
                <a:spLocks noChangeArrowheads="1"/>
              </p:cNvSpPr>
              <p:nvPr/>
            </p:nvSpPr>
            <p:spPr bwMode="auto">
              <a:xfrm>
                <a:off x="4992066" y="4736068"/>
                <a:ext cx="312906" cy="369332"/>
              </a:xfrm>
              <a:prstGeom prst="rect">
                <a:avLst/>
              </a:prstGeom>
              <a:noFill/>
              <a:ln w="9525">
                <a:noFill/>
                <a:miter lim="800000"/>
                <a:headEnd/>
                <a:tailEnd/>
              </a:ln>
            </p:spPr>
            <p:txBody>
              <a:bodyPr wrap="none">
                <a:spAutoFit/>
              </a:bodyPr>
              <a:lstStyle/>
              <a:p>
                <a:r>
                  <a:rPr lang="en-US"/>
                  <a:t>3</a:t>
                </a:r>
              </a:p>
            </p:txBody>
          </p:sp>
        </p:grpSp>
        <p:sp>
          <p:nvSpPr>
            <p:cNvPr id="21" name="TextBox 20"/>
            <p:cNvSpPr txBox="1"/>
            <p:nvPr/>
          </p:nvSpPr>
          <p:spPr>
            <a:xfrm>
              <a:off x="6553200" y="3242325"/>
              <a:ext cx="1524000" cy="368300"/>
            </a:xfrm>
            <a:prstGeom prst="rect">
              <a:avLst/>
            </a:prstGeom>
            <a:noFill/>
          </p:spPr>
          <p:txBody>
            <a:bodyPr>
              <a:spAutoFit/>
            </a:bodyPr>
            <a:lstStyle/>
            <a:p>
              <a:pPr>
                <a:defRPr/>
              </a:pPr>
              <a:r>
                <a:rPr lang="en-US" b="1" dirty="0">
                  <a:solidFill>
                    <a:schemeClr val="tx2">
                      <a:lumMod val="60000"/>
                      <a:lumOff val="40000"/>
                    </a:schemeClr>
                  </a:solidFill>
                  <a:latin typeface="Arial" pitchFamily="34" charset="0"/>
                </a:rPr>
                <a:t>Summarize</a:t>
              </a:r>
            </a:p>
          </p:txBody>
        </p:sp>
      </p:grpSp>
      <p:sp>
        <p:nvSpPr>
          <p:cNvPr id="38917" name="TextBox 23"/>
          <p:cNvSpPr txBox="1">
            <a:spLocks noChangeArrowheads="1"/>
          </p:cNvSpPr>
          <p:nvPr/>
        </p:nvSpPr>
        <p:spPr bwMode="auto">
          <a:xfrm>
            <a:off x="609600" y="1123950"/>
            <a:ext cx="7848600" cy="1384300"/>
          </a:xfrm>
          <a:prstGeom prst="rect">
            <a:avLst/>
          </a:prstGeom>
          <a:noFill/>
          <a:ln w="9525">
            <a:noFill/>
            <a:miter lim="800000"/>
            <a:headEnd/>
            <a:tailEnd/>
          </a:ln>
        </p:spPr>
        <p:txBody>
          <a:bodyPr>
            <a:spAutoFit/>
          </a:bodyPr>
          <a:lstStyle/>
          <a:p>
            <a:r>
              <a:rPr lang="en-US" sz="2800"/>
              <a:t>A systematic accounting process is used to capture and report the financial effects of a company’s transactions. </a:t>
            </a:r>
          </a:p>
        </p:txBody>
      </p:sp>
      <p:cxnSp>
        <p:nvCxnSpPr>
          <p:cNvPr id="29" name="Straight Arrow Connector 28"/>
          <p:cNvCxnSpPr/>
          <p:nvPr/>
        </p:nvCxnSpPr>
        <p:spPr>
          <a:xfrm>
            <a:off x="2257425" y="3025775"/>
            <a:ext cx="1295400" cy="1588"/>
          </a:xfrm>
          <a:prstGeom prst="straightConnector1">
            <a:avLst/>
          </a:prstGeom>
          <a:ln w="19050">
            <a:solidFill>
              <a:srgbClr val="C00000"/>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5029200" y="3013075"/>
            <a:ext cx="1295400" cy="1588"/>
          </a:xfrm>
          <a:prstGeom prst="straightConnector1">
            <a:avLst/>
          </a:prstGeom>
          <a:ln w="19050">
            <a:solidFill>
              <a:srgbClr val="C00000"/>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2" name="Text Box 6"/>
          <p:cNvSpPr txBox="1">
            <a:spLocks noChangeArrowheads="1"/>
          </p:cNvSpPr>
          <p:nvPr/>
        </p:nvSpPr>
        <p:spPr bwMode="auto">
          <a:xfrm>
            <a:off x="819150" y="3714750"/>
            <a:ext cx="7543800" cy="830263"/>
          </a:xfrm>
          <a:prstGeom prst="rect">
            <a:avLst/>
          </a:prstGeom>
          <a:solidFill>
            <a:schemeClr val="accent1"/>
          </a:solidFill>
          <a:ln w="9525">
            <a:solidFill>
              <a:schemeClr val="tx1"/>
            </a:solidFill>
            <a:miter lim="800000"/>
            <a:headEnd/>
            <a:tailEnd/>
          </a:ln>
        </p:spPr>
        <p:txBody>
          <a:bodyPr>
            <a:spAutoFit/>
          </a:bodyPr>
          <a:lstStyle/>
          <a:p>
            <a:pPr algn="ctr">
              <a:spcBef>
                <a:spcPct val="50000"/>
              </a:spcBef>
            </a:pPr>
            <a:r>
              <a:rPr lang="en-US" sz="2400" b="1">
                <a:solidFill>
                  <a:schemeClr val="bg1"/>
                </a:solidFill>
              </a:rPr>
              <a:t>A transaction is a business activity that affects the basic accounting equation. </a:t>
            </a:r>
          </a:p>
        </p:txBody>
      </p:sp>
      <p:sp>
        <p:nvSpPr>
          <p:cNvPr id="23" name="Text Box 5"/>
          <p:cNvSpPr txBox="1">
            <a:spLocks noChangeArrowheads="1"/>
          </p:cNvSpPr>
          <p:nvPr/>
        </p:nvSpPr>
        <p:spPr bwMode="auto">
          <a:xfrm>
            <a:off x="742950" y="4800600"/>
            <a:ext cx="3657600" cy="1338263"/>
          </a:xfrm>
          <a:prstGeom prst="rect">
            <a:avLst/>
          </a:prstGeom>
          <a:solidFill>
            <a:schemeClr val="accent2">
              <a:lumMod val="75000"/>
            </a:schemeClr>
          </a:solidFill>
          <a:ln w="9525">
            <a:solidFill>
              <a:srgbClr val="C00000"/>
            </a:solidFill>
            <a:miter lim="800000"/>
            <a:headEnd/>
            <a:tailEnd/>
          </a:ln>
        </p:spPr>
        <p:txBody>
          <a:bodyPr>
            <a:spAutoFit/>
          </a:bodyPr>
          <a:lstStyle/>
          <a:p>
            <a:pPr algn="ctr">
              <a:spcBef>
                <a:spcPct val="50000"/>
              </a:spcBef>
              <a:defRPr/>
            </a:pPr>
            <a:r>
              <a:rPr lang="en-US" b="1" u="sng" dirty="0">
                <a:solidFill>
                  <a:schemeClr val="bg1"/>
                </a:solidFill>
                <a:latin typeface="Arial" pitchFamily="34" charset="0"/>
              </a:rPr>
              <a:t>Duality of Effects</a:t>
            </a:r>
          </a:p>
          <a:p>
            <a:pPr algn="ctr">
              <a:spcBef>
                <a:spcPct val="50000"/>
              </a:spcBef>
              <a:defRPr/>
            </a:pPr>
            <a:r>
              <a:rPr lang="en-US" b="1" dirty="0">
                <a:solidFill>
                  <a:schemeClr val="bg1"/>
                </a:solidFill>
                <a:latin typeface="Arial" pitchFamily="34" charset="0"/>
              </a:rPr>
              <a:t>Every transaction has at least two effects on the basic accounting equation.</a:t>
            </a:r>
          </a:p>
        </p:txBody>
      </p:sp>
      <p:sp>
        <p:nvSpPr>
          <p:cNvPr id="24" name="Text Box 6"/>
          <p:cNvSpPr txBox="1">
            <a:spLocks noChangeArrowheads="1"/>
          </p:cNvSpPr>
          <p:nvPr/>
        </p:nvSpPr>
        <p:spPr bwMode="auto">
          <a:xfrm>
            <a:off x="4733925" y="4784725"/>
            <a:ext cx="3657600" cy="1338263"/>
          </a:xfrm>
          <a:prstGeom prst="rect">
            <a:avLst/>
          </a:prstGeom>
          <a:solidFill>
            <a:schemeClr val="accent2">
              <a:lumMod val="75000"/>
            </a:schemeClr>
          </a:solidFill>
          <a:ln w="9525">
            <a:solidFill>
              <a:srgbClr val="C00000"/>
            </a:solidFill>
            <a:miter lim="800000"/>
            <a:headEnd/>
            <a:tailEnd/>
          </a:ln>
        </p:spPr>
        <p:txBody>
          <a:bodyPr>
            <a:spAutoFit/>
          </a:bodyPr>
          <a:lstStyle/>
          <a:p>
            <a:pPr algn="ctr">
              <a:spcBef>
                <a:spcPct val="50000"/>
              </a:spcBef>
              <a:defRPr/>
            </a:pPr>
            <a:r>
              <a:rPr lang="en-US" b="1" u="sng" dirty="0">
                <a:solidFill>
                  <a:schemeClr val="bg1"/>
                </a:solidFill>
                <a:latin typeface="Arial" pitchFamily="34" charset="0"/>
              </a:rPr>
              <a:t>A = L+ SE</a:t>
            </a:r>
          </a:p>
          <a:p>
            <a:pPr algn="ctr">
              <a:spcBef>
                <a:spcPct val="50000"/>
              </a:spcBef>
              <a:defRPr/>
            </a:pPr>
            <a:r>
              <a:rPr lang="en-US" b="1" dirty="0">
                <a:solidFill>
                  <a:schemeClr val="bg1"/>
                </a:solidFill>
                <a:latin typeface="Arial" pitchFamily="34" charset="0"/>
              </a:rPr>
              <a:t>Assets must equal liabilities plus stockholders’ equity for every accounting transaction.</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5"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randombar(vertical)">
                                      <p:cBhvr>
                                        <p:cTn id="7" dur="500"/>
                                        <p:tgtEl>
                                          <p:spTgt spid="22"/>
                                        </p:tgtEl>
                                      </p:cBhvr>
                                    </p:animEffect>
                                  </p:childTnLst>
                                </p:cTn>
                              </p:par>
                            </p:childTnLst>
                          </p:cTn>
                        </p:par>
                        <p:par>
                          <p:cTn id="8" fill="hold" nodeType="afterGroup">
                            <p:stCondLst>
                              <p:cond delay="500"/>
                            </p:stCondLst>
                            <p:childTnLst>
                              <p:par>
                                <p:cTn id="9" presetID="18" presetClass="entr" presetSubtype="6"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strips(downRight)">
                                      <p:cBhvr>
                                        <p:cTn id="11" dur="1000"/>
                                        <p:tgtEl>
                                          <p:spTgt spid="23"/>
                                        </p:tgtEl>
                                      </p:cBhvr>
                                    </p:animEffect>
                                  </p:childTnLst>
                                </p:cTn>
                              </p:par>
                            </p:childTnLst>
                          </p:cTn>
                        </p:par>
                        <p:par>
                          <p:cTn id="12" fill="hold" nodeType="afterGroup">
                            <p:stCondLst>
                              <p:cond delay="1500"/>
                            </p:stCondLst>
                            <p:childTnLst>
                              <p:par>
                                <p:cTn id="13" presetID="18" presetClass="entr" presetSubtype="6"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strips(downRight)">
                                      <p:cBhvr>
                                        <p:cTn id="15" dur="1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3" grpId="0" animBg="1"/>
      <p:bldP spid="2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2"/>
          <p:cNvSpPr>
            <a:spLocks noGrp="1"/>
          </p:cNvSpPr>
          <p:nvPr>
            <p:ph type="title"/>
          </p:nvPr>
        </p:nvSpPr>
        <p:spPr/>
        <p:txBody>
          <a:bodyPr/>
          <a:lstStyle/>
          <a:p>
            <a:r>
              <a:rPr lang="en-US" smtClean="0">
                <a:cs typeface="Arial" charset="0"/>
              </a:rPr>
              <a:t>Step 1: Analyze Transactions</a:t>
            </a:r>
            <a:endParaRPr lang="en-US" smtClean="0"/>
          </a:p>
        </p:txBody>
      </p:sp>
      <p:sp>
        <p:nvSpPr>
          <p:cNvPr id="40962" name="TextBox 3"/>
          <p:cNvSpPr txBox="1">
            <a:spLocks noChangeArrowheads="1"/>
          </p:cNvSpPr>
          <p:nvPr/>
        </p:nvSpPr>
        <p:spPr bwMode="auto">
          <a:xfrm>
            <a:off x="152400" y="1225550"/>
            <a:ext cx="8763000" cy="1570038"/>
          </a:xfrm>
          <a:prstGeom prst="rect">
            <a:avLst/>
          </a:prstGeom>
          <a:noFill/>
          <a:ln w="9525">
            <a:noFill/>
            <a:miter lim="800000"/>
            <a:headEnd/>
            <a:tailEnd/>
          </a:ln>
        </p:spPr>
        <p:txBody>
          <a:bodyPr>
            <a:spAutoFit/>
          </a:bodyPr>
          <a:lstStyle/>
          <a:p>
            <a:pPr algn="ctr"/>
            <a:r>
              <a:rPr lang="en-US" sz="2400" b="1"/>
              <a:t>The chart of accounts is tailored to each company’s business, so although some account titles are common across all companies (Cash, Accounts Payable) others may be used only by that particular company (Cookware). </a:t>
            </a:r>
          </a:p>
        </p:txBody>
      </p:sp>
      <p:pic>
        <p:nvPicPr>
          <p:cNvPr id="40963" name="Picture 8"/>
          <p:cNvPicPr>
            <a:picLocks noChangeAspect="1" noChangeArrowheads="1"/>
          </p:cNvPicPr>
          <p:nvPr/>
        </p:nvPicPr>
        <p:blipFill>
          <a:blip r:embed="rId3"/>
          <a:srcRect/>
          <a:stretch>
            <a:fillRect/>
          </a:stretch>
        </p:blipFill>
        <p:spPr bwMode="auto">
          <a:xfrm>
            <a:off x="1257300" y="3613150"/>
            <a:ext cx="6553200" cy="2908300"/>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Chapter 2&amp;quot;&quot;/&gt;&lt;property id=&quot;20307&quot; value=&quot;304&quot;/&gt;&lt;/object&gt;&lt;object type=&quot;3&quot; unique_id=&quot;10005&quot;&gt;&lt;property id=&quot;20148&quot; value=&quot;5&quot;/&gt;&lt;property id=&quot;20300&quot; value=&quot;Slide 2 - &amp;quot;Learning Objective 1&amp;quot;&quot;/&gt;&lt;property id=&quot;20307&quot; value=&quot;387&quot;/&gt;&lt;/object&gt;&lt;object type=&quot;3&quot; unique_id=&quot;10006&quot;&gt;&lt;property id=&quot;20148&quot; value=&quot;5&quot;/&gt;&lt;property id=&quot;20300&quot; value=&quot;Slide 3 - &amp;quot;Building a Balance Sheet&amp;quot;&quot;/&gt;&lt;property id=&quot;20307&quot; value=&quot;404&quot;/&gt;&lt;/object&gt;&lt;object type=&quot;3&quot; unique_id=&quot;10007&quot;&gt;&lt;property id=&quot;20148&quot; value=&quot;5&quot;/&gt;&lt;property id=&quot;20300&quot; value=&quot;Slide 4 - &amp;quot;Financing and Investing Activities&amp;quot;&quot;/&gt;&lt;property id=&quot;20307&quot; value=&quot;489&quot;/&gt;&lt;/object&gt;&lt;object type=&quot;3&quot; unique_id=&quot;10008&quot;&gt;&lt;property id=&quot;20148&quot; value=&quot;5&quot;/&gt;&lt;property id=&quot;20300&quot; value=&quot;Slide 5 - &amp;quot;Financing and Investing Activities&amp;quot;&quot;/&gt;&lt;property id=&quot;20307&quot; value=&quot;468&quot;/&gt;&lt;/object&gt;&lt;object type=&quot;3&quot; unique_id=&quot;10009&quot;&gt;&lt;property id=&quot;20148&quot; value=&quot;5&quot;/&gt;&lt;property id=&quot;20300&quot; value=&quot;Slide 6 - &amp;quot;Transactions and Other Activities&amp;quot;&quot;/&gt;&lt;property id=&quot;20307&quot; value=&quot;407&quot;/&gt;&lt;/object&gt;&lt;object type=&quot;3&quot; unique_id=&quot;10010&quot;&gt;&lt;property id=&quot;20148&quot; value=&quot;5&quot;/&gt;&lt;property id=&quot;20300&quot; value=&quot;Slide 7 - &amp;quot;Learning Objective 2&amp;quot;&quot;/&gt;&lt;property id=&quot;20307&quot; value=&quot;464&quot;/&gt;&lt;/object&gt;&lt;object type=&quot;3&quot; unique_id=&quot;10011&quot;&gt;&lt;property id=&quot;20148&quot; value=&quot;5&quot;/&gt;&lt;property id=&quot;20300&quot; value=&quot;Slide 8 - &amp;quot;Study the Accounting Methods&amp;quot;&quot;/&gt;&lt;property id=&quot;20307&quot; value=&quot;408&quot;/&gt;&lt;/object&gt;&lt;object type=&quot;3&quot; unique_id=&quot;10012&quot;&gt;&lt;property id=&quot;20148&quot; value=&quot;5&quot;/&gt;&lt;property id=&quot;20300&quot; value=&quot;Slide 9 - &amp;quot;Step 1: Analyze Transactions&amp;quot;&quot;/&gt;&lt;property id=&quot;20307&quot; value=&quot;406&quot;/&gt;&lt;/object&gt;&lt;object type=&quot;3&quot; unique_id=&quot;10013&quot;&gt;&lt;property id=&quot;20148&quot; value=&quot;5&quot;/&gt;&lt;property id=&quot;20300&quot; value=&quot;Slide 10 - &amp;quot;Step 1: Analyze Transactions&amp;quot;&quot;/&gt;&lt;property id=&quot;20307&quot; value=&quot;491&quot;/&gt;&lt;/object&gt;&lt;object type=&quot;3&quot; unique_id=&quot;10014&quot;&gt;&lt;property id=&quot;20148&quot; value=&quot;5&quot;/&gt;&lt;property id=&quot;20300&quot; value=&quot;Slide 11 - &amp;quot;Step 1: Analyze Transactions&amp;quot;&quot;/&gt;&lt;property id=&quot;20307&quot; value=&quot;412&quot;/&gt;&lt;/object&gt;&lt;object type=&quot;3&quot; unique_id=&quot;10015&quot;&gt;&lt;property id=&quot;20148&quot; value=&quot;5&quot;/&gt;&lt;property id=&quot;20300&quot; value=&quot;Slide 12 - &amp;quot;Step 1: Analyze Transactions&amp;quot;&quot;/&gt;&lt;property id=&quot;20307&quot; value=&quot;413&quot;/&gt;&lt;/object&gt;&lt;object type=&quot;3&quot; unique_id=&quot;10016&quot;&gt;&lt;property id=&quot;20148&quot; value=&quot;5&quot;/&gt;&lt;property id=&quot;20300&quot; value=&quot;Slide 13 - &amp;quot;Step 1: Analyze Transactions&amp;quot;&quot;/&gt;&lt;property id=&quot;20307&quot; value=&quot;469&quot;/&gt;&lt;/object&gt;&lt;object type=&quot;3&quot; unique_id=&quot;10017&quot;&gt;&lt;property id=&quot;20148&quot; value=&quot;5&quot;/&gt;&lt;property id=&quot;20300&quot; value=&quot;Slide 14 - &amp;quot;Step 1: Analyze Transactions&amp;quot;&quot;/&gt;&lt;property id=&quot;20307&quot; value=&quot;470&quot;/&gt;&lt;/object&gt;&lt;object type=&quot;3&quot; unique_id=&quot;10018&quot;&gt;&lt;property id=&quot;20148&quot; value=&quot;5&quot;/&gt;&lt;property id=&quot;20300&quot; value=&quot;Slide 15 - &amp;quot;Step 1: Analyze Transactions&amp;quot;&quot;/&gt;&lt;property id=&quot;20307&quot; value=&quot;471&quot;/&gt;&lt;/object&gt;&lt;object type=&quot;3&quot; unique_id=&quot;10019&quot;&gt;&lt;property id=&quot;20148&quot; value=&quot;5&quot;/&gt;&lt;property id=&quot;20300&quot; value=&quot;Slide 16 - &amp;quot;Step 1: Analyze Transactions&amp;quot;&quot;/&gt;&lt;property id=&quot;20307&quot; value=&quot;472&quot;/&gt;&lt;/object&gt;&lt;object type=&quot;3&quot; unique_id=&quot;10020&quot;&gt;&lt;property id=&quot;20148&quot; value=&quot;5&quot;/&gt;&lt;property id=&quot;20300&quot; value=&quot;Slide 17 - &amp;quot;Learning Objective 3&amp;quot;&quot;/&gt;&lt;property id=&quot;20307&quot; value=&quot;465&quot;/&gt;&lt;/object&gt;&lt;object type=&quot;3&quot; unique_id=&quot;10021&quot;&gt;&lt;property id=&quot;20148&quot; value=&quot;5&quot;/&gt;&lt;property id=&quot;20300&quot; value=&quot;Slide 18 - &amp;quot;Step 2 and 3: Record and Summarize&amp;quot;&quot;/&gt;&lt;property id=&quot;20307&quot; value=&quot;473&quot;/&gt;&lt;/object&gt;&lt;object type=&quot;3&quot; unique_id=&quot;10022&quot;&gt;&lt;property id=&quot;20148&quot; value=&quot;5&quot;/&gt;&lt;property id=&quot;20300&quot; value=&quot;Slide 19 - &amp;quot;The Debit/Credit Framework&amp;quot;&quot;/&gt;&lt;property id=&quot;20307&quot; value=&quot;495&quot;/&gt;&lt;/object&gt;&lt;object type=&quot;3&quot; unique_id=&quot;10023&quot;&gt;&lt;property id=&quot;20148&quot; value=&quot;5&quot;/&gt;&lt;property id=&quot;20300&quot; value=&quot;Slide 20 - &amp;quot;Steps 2 &amp;amp; 3:  Record and Summarize&amp;quot;&quot;/&gt;&lt;property id=&quot;20307&quot; value=&quot;493&quot;/&gt;&lt;/object&gt;&lt;object type=&quot;3&quot; unique_id=&quot;10024&quot;&gt;&lt;property id=&quot;20148&quot; value=&quot;5&quot;/&gt;&lt;property id=&quot;20300&quot; value=&quot;Slide 21 - &amp;quot;Steps 2 &amp;amp; 3:  Record and Summarize&amp;quot;&quot;/&gt;&lt;property id=&quot;20307&quot; value=&quot;494&quot;/&gt;&lt;/object&gt;&lt;object type=&quot;3&quot; unique_id=&quot;10025&quot;&gt;&lt;property id=&quot;20148&quot; value=&quot;5&quot;/&gt;&lt;property id=&quot;20300&quot; value=&quot;Slide 22 - &amp;quot;Steps 2 &amp;amp; 3:  Record and Summarize&amp;quot;&quot;/&gt;&lt;property id=&quot;20307&quot; value=&quot;496&quot;/&gt;&lt;/object&gt;&lt;object type=&quot;3&quot; unique_id=&quot;10026&quot;&gt;&lt;property id=&quot;20148&quot; value=&quot;5&quot;/&gt;&lt;property id=&quot;20300&quot; value=&quot;Slide 23 - &amp;quot;Steps 2 &amp;amp; 3:  Record and Summarize&amp;quot;&quot;/&gt;&lt;property id=&quot;20307&quot; value=&quot;497&quot;/&gt;&lt;/object&gt;&lt;object type=&quot;3&quot; unique_id=&quot;10027&quot;&gt;&lt;property id=&quot;20148&quot; value=&quot;5&quot;/&gt;&lt;property id=&quot;20300&quot; value=&quot;Slide 24 - &amp;quot;Pizza Aroma’s Accounting Records&amp;quot;&quot;/&gt;&lt;property id=&quot;20307&quot; value=&quot;477&quot;/&gt;&lt;/object&gt;&lt;object type=&quot;3&quot; unique_id=&quot;10028&quot;&gt;&lt;property id=&quot;20148&quot; value=&quot;5&quot;/&gt;&lt;property id=&quot;20300&quot; value=&quot;Slide 25 - &amp;quot;Pizza Aroma’s Accounting Records&amp;quot;&quot;/&gt;&lt;property id=&quot;20307&quot; value=&quot;478&quot;/&gt;&lt;/object&gt;&lt;object type=&quot;3&quot; unique_id=&quot;10029&quot;&gt;&lt;property id=&quot;20148&quot; value=&quot;5&quot;/&gt;&lt;property id=&quot;20300&quot; value=&quot;Slide 26 - &amp;quot;Pizza Aroma’s Accounting Records&amp;quot;&quot;/&gt;&lt;property id=&quot;20307&quot; value=&quot;479&quot;/&gt;&lt;/object&gt;&lt;object type=&quot;3&quot; unique_id=&quot;10030&quot;&gt;&lt;property id=&quot;20148&quot; value=&quot;5&quot;/&gt;&lt;property id=&quot;20300&quot; value=&quot;Slide 27 - &amp;quot;Pizza Aroma’s Accounting Records&amp;quot;&quot;/&gt;&lt;property id=&quot;20307&quot; value=&quot;480&quot;/&gt;&lt;/object&gt;&lt;object type=&quot;3&quot; unique_id=&quot;10031&quot;&gt;&lt;property id=&quot;20148&quot; value=&quot;5&quot;/&gt;&lt;property id=&quot;20300&quot; value=&quot;Slide 28 - &amp;quot;Pizza Aroma’s Accounting Records&amp;quot;&quot;/&gt;&lt;property id=&quot;20307&quot; value=&quot;481&quot;/&gt;&lt;/object&gt;&lt;object type=&quot;3&quot; unique_id=&quot;10032&quot;&gt;&lt;property id=&quot;20148&quot; value=&quot;5&quot;/&gt;&lt;property id=&quot;20300&quot; value=&quot;Slide 29 - &amp;quot;Pizza Aroma’s Accounting Records&amp;quot;&quot;/&gt;&lt;property id=&quot;20307&quot; value=&quot;482&quot;/&gt;&lt;/object&gt;&lt;object type=&quot;3&quot; unique_id=&quot;10033&quot;&gt;&lt;property id=&quot;20148&quot; value=&quot;5&quot;/&gt;&lt;property id=&quot;20300&quot; value=&quot;Slide 30 - &amp;quot;T-Accounts for Pizza Aroma&amp;quot;&quot;/&gt;&lt;property id=&quot;20307&quot; value=&quot;447&quot;/&gt;&lt;/object&gt;&lt;object type=&quot;3&quot; unique_id=&quot;10034&quot;&gt;&lt;property id=&quot;20148&quot; value=&quot;5&quot;/&gt;&lt;property id=&quot;20300&quot; value=&quot;Slide 31 - &amp;quot;Learning Objective 4&amp;quot;&quot;/&gt;&lt;property id=&quot;20307&quot; value=&quot;466&quot;/&gt;&lt;/object&gt;&lt;object type=&quot;3&quot; unique_id=&quot;10035&quot;&gt;&lt;property id=&quot;20148&quot; value=&quot;5&quot;/&gt;&lt;property id=&quot;20300&quot; value=&quot;Slide 32 - &amp;quot;Preparing a Balance Sheet&amp;quot;&quot;/&gt;&lt;property id=&quot;20307&quot; value=&quot;449&quot;/&gt;&lt;/object&gt;&lt;object type=&quot;3&quot; unique_id=&quot;10036&quot;&gt;&lt;property id=&quot;20148&quot; value=&quot;5&quot;/&gt;&lt;property id=&quot;20300&quot; value=&quot;Slide 33 - &amp;quot;Classified Balance Sheet&amp;quot;&quot;/&gt;&lt;property id=&quot;20307&quot; value=&quot;450&quot;/&gt;&lt;/object&gt;&lt;object type=&quot;3&quot; unique_id=&quot;10037&quot;&gt;&lt;property id=&quot;20148&quot; value=&quot;5&quot;/&gt;&lt;property id=&quot;20300&quot; value=&quot;Slide 34 - &amp;quot;Learning Objective 5&amp;quot;&quot;/&gt;&lt;property id=&quot;20307&quot; value=&quot;467&quot;/&gt;&lt;/object&gt;&lt;object type=&quot;3&quot; unique_id=&quot;10038&quot;&gt;&lt;property id=&quot;20148&quot; value=&quot;5&quot;/&gt;&lt;property id=&quot;20300&quot; value=&quot;Slide 35 - &amp;quot;Assessing the Ability to Pay&amp;quot;&quot;/&gt;&lt;property id=&quot;20307&quot; value=&quot;453&quot;/&gt;&lt;/object&gt;&lt;object type=&quot;3&quot; unique_id=&quot;10039&quot;&gt;&lt;property id=&quot;20148&quot; value=&quot;5&quot;/&gt;&lt;property id=&quot;20300&quot; value=&quot;Slide 36 - &amp;quot;Balance Sheet Concepts and Values&amp;quot;&quot;/&gt;&lt;property id=&quot;20307&quot; value=&quot;454&quot;/&gt;&lt;/object&gt;&lt;object type=&quot;3&quot; unique_id=&quot;10040&quot;&gt;&lt;property id=&quot;20148&quot; value=&quot;5&quot;/&gt;&lt;property id=&quot;20300&quot; value=&quot;Slide 37 - &amp;quot;Chapter 2&amp;#x0D;&amp;#x0A;Solved Exercises&amp;#x0D;&amp;#x0A;&amp;quot;&quot;/&gt;&lt;property id=&quot;20307&quot; value=&quot;391&quot;/&gt;&lt;/object&gt;&lt;object type=&quot;3&quot; unique_id=&quot;10041&quot;&gt;&lt;property id=&quot;20148&quot; value=&quot;5&quot;/&gt;&lt;property id=&quot;20300&quot; value=&quot;Slide 38&quot;/&gt;&lt;property id=&quot;20307&quot; value=&quot;457&quot;/&gt;&lt;/object&gt;&lt;object type=&quot;3&quot; unique_id=&quot;10042&quot;&gt;&lt;property id=&quot;20148&quot; value=&quot;5&quot;/&gt;&lt;property id=&quot;20300&quot; value=&quot;Slide 39&quot;/&gt;&lt;property id=&quot;20307&quot; value=&quot;458&quot;/&gt;&lt;/object&gt;&lt;object type=&quot;3&quot; unique_id=&quot;10043&quot;&gt;&lt;property id=&quot;20148&quot; value=&quot;5&quot;/&gt;&lt;property id=&quot;20300&quot; value=&quot;Slide 40&quot;/&gt;&lt;property id=&quot;20307&quot; value=&quot;459&quot;/&gt;&lt;/object&gt;&lt;object type=&quot;3&quot; unique_id=&quot;10044&quot;&gt;&lt;property id=&quot;20148&quot; value=&quot;5&quot;/&gt;&lt;property id=&quot;20300&quot; value=&quot;Slide 41&quot;/&gt;&lt;property id=&quot;20307&quot; value=&quot;460&quot;/&gt;&lt;/object&gt;&lt;object type=&quot;3&quot; unique_id=&quot;10045&quot;&gt;&lt;property id=&quot;20148&quot; value=&quot;5&quot;/&gt;&lt;property id=&quot;20300&quot; value=&quot;Slide 42&quot;/&gt;&lt;property id=&quot;20307&quot; value=&quot;461&quot;/&gt;&lt;/object&gt;&lt;object type=&quot;3&quot; unique_id=&quot;10046&quot;&gt;&lt;property id=&quot;20148&quot; value=&quot;5&quot;/&gt;&lt;property id=&quot;20300&quot; value=&quot;Slide 43&quot;/&gt;&lt;property id=&quot;20307&quot; value=&quot;487&quot;/&gt;&lt;/object&gt;&lt;object type=&quot;3&quot; unique_id=&quot;10047&quot;&gt;&lt;property id=&quot;20148&quot; value=&quot;5&quot;/&gt;&lt;property id=&quot;20300&quot; value=&quot;Slide 44&quot;/&gt;&lt;property id=&quot;20307&quot; value=&quot;462&quot;/&gt;&lt;/object&gt;&lt;object type=&quot;3&quot; unique_id=&quot;10048&quot;&gt;&lt;property id=&quot;20148&quot; value=&quot;5&quot;/&gt;&lt;property id=&quot;20300&quot; value=&quot;Slide 45&quot;/&gt;&lt;property id=&quot;20307&quot; value=&quot;463&quot;/&gt;&lt;/object&gt;&lt;object type=&quot;3&quot; unique_id=&quot;10049&quot;&gt;&lt;property id=&quot;20148&quot; value=&quot;5&quot;/&gt;&lt;property id=&quot;20300&quot; value=&quot;Slide 46&quot;/&gt;&lt;property id=&quot;20307&quot; value=&quot;483&quot;/&gt;&lt;/object&gt;&lt;object type=&quot;3&quot; unique_id=&quot;10050&quot;&gt;&lt;property id=&quot;20148&quot; value=&quot;5&quot;/&gt;&lt;property id=&quot;20300&quot; value=&quot;Slide 47&quot;/&gt;&lt;property id=&quot;20307&quot; value=&quot;484&quot;/&gt;&lt;/object&gt;&lt;object type=&quot;3&quot; unique_id=&quot;10051&quot;&gt;&lt;property id=&quot;20148&quot; value=&quot;5&quot;/&gt;&lt;property id=&quot;20300&quot; value=&quot;Slide 48&quot;/&gt;&lt;property id=&quot;20307&quot; value=&quot;485&quot;/&gt;&lt;/object&gt;&lt;object type=&quot;3&quot; unique_id=&quot;10052&quot;&gt;&lt;property id=&quot;20148&quot; value=&quot;5&quot;/&gt;&lt;property id=&quot;20300&quot; value=&quot;Slide 49 - &amp;quot;End of Chapter 2&amp;quot;&quot;/&gt;&lt;property id=&quot;20307&quot; value=&quot;456&quot;/&gt;&lt;/object&gt;&lt;/object&gt;&lt;/object&gt;&lt;/database&gt;"/>
  <p:tag name="SECTOMILLISECCONVERTED" val="1"/>
</p:tagLst>
</file>

<file path=ppt/theme/theme1.xml><?xml version="1.0" encoding="utf-8"?>
<a:theme xmlns:a="http://schemas.openxmlformats.org/drawingml/2006/main" name="Edg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dg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Edge</Template>
  <TotalTime>2843</TotalTime>
  <Words>10267</Words>
  <Application>Microsoft Office PowerPoint</Application>
  <PresentationFormat>On-screen Show (4:3)</PresentationFormat>
  <Paragraphs>1527</Paragraphs>
  <Slides>50</Slides>
  <Notes>50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52" baseType="lpstr">
      <vt:lpstr>Edge</vt:lpstr>
      <vt:lpstr>Worksheet</vt:lpstr>
      <vt:lpstr>Chapter 2</vt:lpstr>
      <vt:lpstr>Learning Objective 2-1</vt:lpstr>
      <vt:lpstr>Building a Balance Sheet</vt:lpstr>
      <vt:lpstr>Financing and Investing Activities</vt:lpstr>
      <vt:lpstr>Financing and Investing Activities</vt:lpstr>
      <vt:lpstr>Transactions and Other Activities</vt:lpstr>
      <vt:lpstr>Learning Objective 2-2</vt:lpstr>
      <vt:lpstr>Study the Accounting Methods</vt:lpstr>
      <vt:lpstr>Step 1: Analyze Transactions</vt:lpstr>
      <vt:lpstr>Step 1: Analyze Transactions</vt:lpstr>
      <vt:lpstr>Step 1: Analyze Transactions</vt:lpstr>
      <vt:lpstr>Step 1: Analyze Transactions</vt:lpstr>
      <vt:lpstr>Step 1: Analyze Transactions</vt:lpstr>
      <vt:lpstr>Step 1: Analyze Transactions</vt:lpstr>
      <vt:lpstr>Step 1: Analyze Transactions</vt:lpstr>
      <vt:lpstr>Step 1: Analyze Transactions</vt:lpstr>
      <vt:lpstr>Learning Objective 2-3</vt:lpstr>
      <vt:lpstr>Step 2 and 3: Record and Summarize</vt:lpstr>
      <vt:lpstr>The Debit/Credit Framework</vt:lpstr>
      <vt:lpstr>The Debit/Credit Framework</vt:lpstr>
      <vt:lpstr>Steps 2 &amp; 3:  Record and Summarize</vt:lpstr>
      <vt:lpstr>Steps 2 &amp; 3:  Record and Summarize</vt:lpstr>
      <vt:lpstr>Steps 2 &amp; 3:  Record and Summarize</vt:lpstr>
      <vt:lpstr>Steps 2 &amp; 3:  Record and Summarize</vt:lpstr>
      <vt:lpstr>Pizza Aroma’s Accounting Records</vt:lpstr>
      <vt:lpstr>Pizza Aroma’s Accounting Records</vt:lpstr>
      <vt:lpstr>Pizza Aroma’s Accounting Records</vt:lpstr>
      <vt:lpstr>Pizza Aroma’s Accounting Records</vt:lpstr>
      <vt:lpstr>Pizza Aroma’s Accounting Records</vt:lpstr>
      <vt:lpstr>Pizza Aroma’s Accounting Records</vt:lpstr>
      <vt:lpstr>T-Accounts for Pizza Aroma</vt:lpstr>
      <vt:lpstr>Learning Objective 2-4</vt:lpstr>
      <vt:lpstr>Preparing a Balance Sheet</vt:lpstr>
      <vt:lpstr>Classified Balance Sheet</vt:lpstr>
      <vt:lpstr>Learning Objective 2-5</vt:lpstr>
      <vt:lpstr>Assessing the Ability to Pay</vt:lpstr>
      <vt:lpstr>Balance Sheet Concepts and Values</vt:lpstr>
      <vt:lpstr>Chapter 2 Solved Exercises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End of Chapter 2</vt:lpstr>
    </vt:vector>
  </TitlesOfParts>
  <Company>Jon A. Booker, Ph.D., CPA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Jon A. Booker</dc:creator>
  <cp:lastModifiedBy>Whitten, Linda</cp:lastModifiedBy>
  <cp:revision>428</cp:revision>
  <dcterms:created xsi:type="dcterms:W3CDTF">2004-06-28T16:23:55Z</dcterms:created>
  <dcterms:modified xsi:type="dcterms:W3CDTF">2013-05-14T00:52:58Z</dcterms:modified>
</cp:coreProperties>
</file>