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9"/>
  </p:notesMasterIdLst>
  <p:handoutMasterIdLst>
    <p:handoutMasterId r:id="rId40"/>
  </p:handoutMasterIdLst>
  <p:sldIdLst>
    <p:sldId id="483" r:id="rId2"/>
    <p:sldId id="484" r:id="rId3"/>
    <p:sldId id="485" r:id="rId4"/>
    <p:sldId id="486" r:id="rId5"/>
    <p:sldId id="487" r:id="rId6"/>
    <p:sldId id="488" r:id="rId7"/>
    <p:sldId id="489" r:id="rId8"/>
    <p:sldId id="490" r:id="rId9"/>
    <p:sldId id="491" r:id="rId10"/>
    <p:sldId id="492" r:id="rId11"/>
    <p:sldId id="493" r:id="rId12"/>
    <p:sldId id="511" r:id="rId13"/>
    <p:sldId id="512" r:id="rId14"/>
    <p:sldId id="513" r:id="rId15"/>
    <p:sldId id="514" r:id="rId16"/>
    <p:sldId id="515" r:id="rId17"/>
    <p:sldId id="516" r:id="rId18"/>
    <p:sldId id="517" r:id="rId19"/>
    <p:sldId id="518" r:id="rId20"/>
    <p:sldId id="519" r:id="rId21"/>
    <p:sldId id="503" r:id="rId22"/>
    <p:sldId id="504" r:id="rId23"/>
    <p:sldId id="505" r:id="rId24"/>
    <p:sldId id="506" r:id="rId25"/>
    <p:sldId id="507" r:id="rId26"/>
    <p:sldId id="510" r:id="rId27"/>
    <p:sldId id="508" r:id="rId28"/>
    <p:sldId id="391" r:id="rId29"/>
    <p:sldId id="520" r:id="rId30"/>
    <p:sldId id="521" r:id="rId31"/>
    <p:sldId id="475" r:id="rId32"/>
    <p:sldId id="476" r:id="rId33"/>
    <p:sldId id="478" r:id="rId34"/>
    <p:sldId id="482" r:id="rId35"/>
    <p:sldId id="480" r:id="rId36"/>
    <p:sldId id="481" r:id="rId37"/>
    <p:sldId id="25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CC"/>
    <a:srgbClr val="E5E5FF"/>
    <a:srgbClr val="E1E1FF"/>
    <a:srgbClr val="E7A3FF"/>
    <a:srgbClr val="9900CC"/>
    <a:srgbClr val="FFE9B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8" autoAdjust="0"/>
    <p:restoredTop sz="75661" autoAdjust="0"/>
  </p:normalViewPr>
  <p:slideViewPr>
    <p:cSldViewPr>
      <p:cViewPr>
        <p:scale>
          <a:sx n="50" d="100"/>
          <a:sy n="50" d="100"/>
        </p:scale>
        <p:origin x="-1230" y="-210"/>
      </p:cViewPr>
      <p:guideLst>
        <p:guide orient="horz" pos="2736"/>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50" d="100"/>
        <a:sy n="50" d="100"/>
      </p:scale>
      <p:origin x="0" y="0"/>
    </p:cViewPr>
  </p:sorterViewPr>
  <p:notesViewPr>
    <p:cSldViewPr>
      <p:cViewPr>
        <p:scale>
          <a:sx n="50" d="100"/>
          <a:sy n="50" d="100"/>
        </p:scale>
        <p:origin x="-1944" y="-2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25.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21.xml"/><Relationship Id="rId5" Type="http://schemas.openxmlformats.org/officeDocument/2006/relationships/slide" Target="slides/slide10.xml"/><Relationship Id="rId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82" name="Text Box 6"/>
          <p:cNvSpPr txBox="1">
            <a:spLocks noChangeArrowheads="1"/>
          </p:cNvSpPr>
          <p:nvPr/>
        </p:nvSpPr>
        <p:spPr bwMode="auto">
          <a:xfrm>
            <a:off x="5562600" y="0"/>
            <a:ext cx="1295400" cy="274638"/>
          </a:xfrm>
          <a:prstGeom prst="rect">
            <a:avLst/>
          </a:prstGeom>
          <a:noFill/>
          <a:ln w="9525">
            <a:noFill/>
            <a:miter lim="800000"/>
            <a:headEnd/>
            <a:tailEnd/>
          </a:ln>
          <a:effectLst/>
        </p:spPr>
        <p:txBody>
          <a:bodyPr>
            <a:spAutoFit/>
          </a:bodyPr>
          <a:lstStyle/>
          <a:p>
            <a:pPr algn="r">
              <a:spcBef>
                <a:spcPct val="50000"/>
              </a:spcBef>
              <a:defRPr/>
            </a:pPr>
            <a:r>
              <a:rPr lang="en-US" sz="1200" dirty="0"/>
              <a:t>3-</a:t>
            </a:r>
            <a:fld id="{7D6ECA1A-9949-4F34-A4E5-C8273D236F97}" type="slidenum">
              <a:rPr lang="en-US" sz="1200"/>
              <a:pPr algn="r">
                <a:spcBef>
                  <a:spcPct val="50000"/>
                </a:spcBef>
                <a:defRPr/>
              </a:pPr>
              <a:t>‹#›</a:t>
            </a:fld>
            <a:endParaRPr lang="en-US" sz="1200" dirty="0"/>
          </a:p>
        </p:txBody>
      </p:sp>
    </p:spTree>
    <p:extLst>
      <p:ext uri="{BB962C8B-B14F-4D97-AF65-F5344CB8AC3E}">
        <p14:creationId xmlns:p14="http://schemas.microsoft.com/office/powerpoint/2010/main" val="1111530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TextBox 7"/>
          <p:cNvSpPr txBox="1"/>
          <p:nvPr/>
        </p:nvSpPr>
        <p:spPr>
          <a:xfrm>
            <a:off x="4495800" y="0"/>
            <a:ext cx="2362200" cy="276225"/>
          </a:xfrm>
          <a:prstGeom prst="rect">
            <a:avLst/>
          </a:prstGeom>
          <a:noFill/>
        </p:spPr>
        <p:txBody>
          <a:bodyPr>
            <a:spAutoFit/>
          </a:bodyPr>
          <a:lstStyle/>
          <a:p>
            <a:pPr algn="r">
              <a:defRPr/>
            </a:pPr>
            <a:r>
              <a:rPr lang="en-US" sz="1200" dirty="0"/>
              <a:t>3-</a:t>
            </a:r>
            <a:fld id="{DCB71999-C0C1-48E6-93BD-907BB0B4F9AE}" type="slidenum">
              <a:rPr lang="en-US" sz="1200"/>
              <a:pPr algn="r">
                <a:defRPr/>
              </a:pPr>
              <a:t>‹#›</a:t>
            </a:fld>
            <a:endParaRPr lang="en-US" sz="1200" dirty="0"/>
          </a:p>
        </p:txBody>
      </p:sp>
    </p:spTree>
    <p:extLst>
      <p:ext uri="{BB962C8B-B14F-4D97-AF65-F5344CB8AC3E}">
        <p14:creationId xmlns:p14="http://schemas.microsoft.com/office/powerpoint/2010/main" val="4056217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solidFill>
            <a:srgbClr val="FFFFFF"/>
          </a:solidFill>
          <a:ln/>
        </p:spPr>
      </p:sp>
      <p:sp>
        <p:nvSpPr>
          <p:cNvPr id="1843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Chapter 3: The Income Statement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solidFill>
            <a:srgbClr val="FFFFFF"/>
          </a:solidFill>
          <a:ln/>
        </p:spPr>
      </p:sp>
      <p:sp>
        <p:nvSpPr>
          <p:cNvPr id="36866"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3 is to analyze, record, and summarize the effects of operating transactions using the accounting equation, journal entries, and T-accounts.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xfrm>
            <a:off x="0" y="4343400"/>
            <a:ext cx="6858000" cy="4114800"/>
          </a:xfrm>
          <a:noFill/>
          <a:ln>
            <a:solidFill>
              <a:schemeClr val="tx1"/>
            </a:solidFill>
          </a:ln>
        </p:spPr>
        <p:txBody>
          <a:bodyPr/>
          <a:lstStyle/>
          <a:p>
            <a:r>
              <a:rPr lang="en-US" sz="1000" smtClean="0"/>
              <a:t>Part I</a:t>
            </a:r>
          </a:p>
          <a:p>
            <a:r>
              <a:rPr lang="en-US" sz="1000" smtClean="0"/>
              <a:t>Remember the basic accounting equation from Chapter 2? That is, assets equals liabilities plus stockholders’ equity, or A = L + SE.  </a:t>
            </a:r>
          </a:p>
          <a:p>
            <a:endParaRPr lang="en-US" sz="1000" smtClean="0"/>
          </a:p>
          <a:p>
            <a:r>
              <a:rPr lang="en-US" sz="1000" smtClean="0"/>
              <a:t>Part II</a:t>
            </a:r>
          </a:p>
          <a:p>
            <a:r>
              <a:rPr lang="en-US" sz="1000" smtClean="0"/>
              <a:t>Remember that asset accounts increase on the left or debit side and decrease on the right or credit side. Liability accounts increase on the right or credit side and decrease on the left or debit side.  This is just opposite of the way assets increase and decrease. And, like liability accounts, stockholders’ equity accounts also increase on the right or credit side and decrease on the left or debit side.  </a:t>
            </a:r>
          </a:p>
          <a:p>
            <a:endParaRPr lang="en-US" sz="1000" smtClean="0"/>
          </a:p>
          <a:p>
            <a:r>
              <a:rPr lang="en-US" sz="1000" smtClean="0"/>
              <a:t>Part III</a:t>
            </a:r>
          </a:p>
          <a:p>
            <a:r>
              <a:rPr lang="en-US" sz="1000" smtClean="0"/>
              <a:t>Stockholders’ equity represents the stockholders’ investment in the company, which comes from either (1) contributed capital, given to the company by stockholders in exchange for stock or (2) retained earnings, generated by the company itself through profitable operations.</a:t>
            </a:r>
          </a:p>
          <a:p>
            <a:endParaRPr lang="en-US" sz="1000" smtClean="0"/>
          </a:p>
          <a:p>
            <a:r>
              <a:rPr lang="en-US" sz="1000" smtClean="0"/>
              <a:t>Part IV</a:t>
            </a:r>
          </a:p>
          <a:p>
            <a:r>
              <a:rPr lang="en-US" sz="1000" smtClean="0"/>
              <a:t>Retained earnings is the part that expands to include revenues and expenses.  Remember that revenue minus expenses equals net income (or net loss).  </a:t>
            </a:r>
          </a:p>
          <a:p>
            <a:endParaRPr lang="en-US" sz="1000" smtClean="0"/>
          </a:p>
          <a:p>
            <a:r>
              <a:rPr lang="en-US" sz="1000" smtClean="0"/>
              <a:t>Part V</a:t>
            </a:r>
          </a:p>
          <a:p>
            <a:r>
              <a:rPr lang="en-US" sz="1000" smtClean="0"/>
              <a:t>Think of revenues and expenses as subcategories within retained earnings, which is part of stockholders’ equity. Because revenue and expense accounts are subcategories of retained earnings, they are affected by debits and credits in the same way as all stockholders’ equity accounts. You already know that increases in stockholders’ equity are recorded on the right side. You also know that revenues increase net income, which increases the stockholders’ equity account called Retained Earnings. So putting these ideas together should lead to the conclusion that revenues are recorded on the right (credit). Decreases in stockholders’ equity are recorded on the left side, so to show that expenses decrease net income and retained earnings, expenses are recorded on the left (debit).</a:t>
            </a:r>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p:txBody>
      </p:sp>
      <p:sp>
        <p:nvSpPr>
          <p:cNvPr id="3891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CFDA03D7-F9A3-4338-B9CF-7198F566ACD6}"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solidFill>
              <a:schemeClr val="tx1"/>
            </a:solidFill>
          </a:ln>
        </p:spPr>
        <p:txBody>
          <a:bodyPr/>
          <a:lstStyle/>
          <a:p>
            <a:r>
              <a:rPr lang="en-US" smtClean="0"/>
              <a:t>Part I</a:t>
            </a:r>
          </a:p>
          <a:p>
            <a:r>
              <a:rPr lang="it-IT" smtClean="0"/>
              <a:t>In September, Pizza Aroma delivered pizza </a:t>
            </a:r>
            <a:r>
              <a:rPr lang="en-US" smtClean="0"/>
              <a:t>to customers for $15,000 cash.</a:t>
            </a:r>
          </a:p>
          <a:p>
            <a:endParaRPr lang="en-US" smtClean="0"/>
          </a:p>
          <a:p>
            <a:r>
              <a:rPr lang="en-US" smtClean="0"/>
              <a:t>Part II</a:t>
            </a:r>
          </a:p>
          <a:p>
            <a:r>
              <a:rPr lang="en-US" smtClean="0"/>
              <a:t>Analyze the transaction. In this case Cash, an asset, increased by $15,000, and Pizza Revenue, a subcategory of Stockholders’ Equity, increased by the same amount.</a:t>
            </a:r>
          </a:p>
          <a:p>
            <a:endParaRPr lang="en-US" smtClean="0"/>
          </a:p>
          <a:p>
            <a:r>
              <a:rPr lang="en-US" smtClean="0"/>
              <a:t>Part III</a:t>
            </a:r>
          </a:p>
          <a:p>
            <a:r>
              <a:rPr lang="en-US" smtClean="0"/>
              <a:t>The general journal entry is to debit, or increase, the asset Cash for $15,000, and credit, or increase, Pizza Revenue for the same amount.</a:t>
            </a:r>
          </a:p>
          <a:p>
            <a:endParaRPr lang="en-US" smtClean="0"/>
          </a:p>
          <a:p>
            <a:r>
              <a:rPr lang="en-US" smtClean="0"/>
              <a:t>Part IV</a:t>
            </a:r>
          </a:p>
          <a:p>
            <a:r>
              <a:rPr lang="en-US" smtClean="0"/>
              <a:t>We summarize the transaction by entering the effects of the journal entry into the general ledger T-accounts. The Cash account will increase by $15,000, and the Pizza Revenue account will also increase by $15,000.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solidFill>
              <a:schemeClr val="tx1"/>
            </a:solidFill>
          </a:ln>
        </p:spPr>
        <p:txBody>
          <a:bodyPr/>
          <a:lstStyle/>
          <a:p>
            <a:r>
              <a:rPr lang="en-US" smtClean="0"/>
              <a:t>Part I</a:t>
            </a:r>
          </a:p>
          <a:p>
            <a:r>
              <a:rPr lang="en-US" smtClean="0"/>
              <a:t>Pizza Aroma sold three $100 gift cards at the beginning of September.</a:t>
            </a:r>
          </a:p>
          <a:p>
            <a:endParaRPr lang="en-US" smtClean="0"/>
          </a:p>
          <a:p>
            <a:r>
              <a:rPr lang="en-US" smtClean="0"/>
              <a:t>Part II</a:t>
            </a:r>
          </a:p>
          <a:p>
            <a:r>
              <a:rPr lang="en-US" smtClean="0"/>
              <a:t>Analyze the transaction. In this case Cash, an asset, increased by $300, and Unearned Revenue, a liability, increased by the same amount.</a:t>
            </a:r>
          </a:p>
          <a:p>
            <a:endParaRPr lang="en-US" smtClean="0"/>
          </a:p>
          <a:p>
            <a:r>
              <a:rPr lang="en-US" smtClean="0"/>
              <a:t>Part III</a:t>
            </a:r>
          </a:p>
          <a:p>
            <a:r>
              <a:rPr lang="en-US" smtClean="0"/>
              <a:t>The general journal entry is to debit, or increase, the asset Cash for $300, and credit, or increase, Unearned Revenue, a liability, for the same amount.</a:t>
            </a:r>
          </a:p>
          <a:p>
            <a:endParaRPr lang="en-US" smtClean="0"/>
          </a:p>
          <a:p>
            <a:r>
              <a:rPr lang="en-US" smtClean="0"/>
              <a:t>Part IV</a:t>
            </a:r>
          </a:p>
          <a:p>
            <a:r>
              <a:rPr lang="en-US" smtClean="0"/>
              <a:t>We summarize the transaction by entering the effects of the journal entry into the general ledger T-accounts. The Cash account will increase by $300, and the Unearned Revenue account will also increase by the same amount. </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solidFill>
              <a:schemeClr val="tx1"/>
            </a:solidFill>
          </a:ln>
        </p:spPr>
        <p:txBody>
          <a:bodyPr/>
          <a:lstStyle/>
          <a:p>
            <a:r>
              <a:rPr lang="en-US" smtClean="0"/>
              <a:t>Part I</a:t>
            </a:r>
          </a:p>
          <a:p>
            <a:r>
              <a:rPr lang="en-US" smtClean="0"/>
              <a:t>Pizza Aroma delivers $500 of pizza to a college organization, billing this customer on account.</a:t>
            </a:r>
          </a:p>
          <a:p>
            <a:endParaRPr lang="en-US" smtClean="0"/>
          </a:p>
          <a:p>
            <a:r>
              <a:rPr lang="en-US" smtClean="0"/>
              <a:t>Part II</a:t>
            </a:r>
          </a:p>
          <a:p>
            <a:r>
              <a:rPr lang="en-US" smtClean="0"/>
              <a:t>Analyze the transaction. In this case Accounts Receivable, an asset, increased by $500, and Pizza Revenue, a subcategory of stockholders’ equity, increased by the same amount.</a:t>
            </a:r>
          </a:p>
          <a:p>
            <a:endParaRPr lang="en-US" smtClean="0"/>
          </a:p>
          <a:p>
            <a:r>
              <a:rPr lang="en-US" smtClean="0"/>
              <a:t>Part III</a:t>
            </a:r>
          </a:p>
          <a:p>
            <a:r>
              <a:rPr lang="en-US" smtClean="0"/>
              <a:t>The general journal entry is to debit, or increase, the asset Accounts Receivable for $500, and credit, or increase, Pizza Revenue for the same amount.</a:t>
            </a:r>
          </a:p>
          <a:p>
            <a:endParaRPr lang="en-US" smtClean="0"/>
          </a:p>
          <a:p>
            <a:r>
              <a:rPr lang="en-US" smtClean="0"/>
              <a:t>Part IV</a:t>
            </a:r>
          </a:p>
          <a:p>
            <a:r>
              <a:rPr lang="en-US" smtClean="0"/>
              <a:t>We summarize the transaction by entering the effects of the journal entry into the general ledger T-accounts. The Accounts Receivable account will increase by $500, and the Pizza Revenue account will increase by the same amount. </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solidFill>
              <a:schemeClr val="tx1"/>
            </a:solidFill>
          </a:ln>
        </p:spPr>
        <p:txBody>
          <a:bodyPr/>
          <a:lstStyle/>
          <a:p>
            <a:r>
              <a:rPr lang="en-US" smtClean="0"/>
              <a:t>Part I</a:t>
            </a:r>
          </a:p>
          <a:p>
            <a:r>
              <a:rPr lang="en-US" smtClean="0"/>
              <a:t>Pizza Aroma received a $300 check from the college organization, as partial payment of its account balance.</a:t>
            </a:r>
          </a:p>
          <a:p>
            <a:endParaRPr lang="en-US" smtClean="0"/>
          </a:p>
          <a:p>
            <a:r>
              <a:rPr lang="en-US" smtClean="0"/>
              <a:t>Part II</a:t>
            </a:r>
          </a:p>
          <a:p>
            <a:r>
              <a:rPr lang="en-US" smtClean="0"/>
              <a:t>Analyze the transaction. In this case Cash, an asset, increased by $300, and Accounts Receivable, an asset, decreased by the same amount.</a:t>
            </a:r>
          </a:p>
          <a:p>
            <a:endParaRPr lang="en-US" smtClean="0"/>
          </a:p>
          <a:p>
            <a:r>
              <a:rPr lang="en-US" smtClean="0"/>
              <a:t>Part III</a:t>
            </a:r>
          </a:p>
          <a:p>
            <a:r>
              <a:rPr lang="en-US" smtClean="0"/>
              <a:t>The general journal entry is to debit, or increase, the asset Cash for $300, and credit, or decrease, Accounts Receivable, an asset, for the same amount.</a:t>
            </a:r>
          </a:p>
          <a:p>
            <a:endParaRPr lang="en-US" smtClean="0"/>
          </a:p>
          <a:p>
            <a:r>
              <a:rPr lang="en-US" smtClean="0"/>
              <a:t>Part IV</a:t>
            </a:r>
          </a:p>
          <a:p>
            <a:r>
              <a:rPr lang="en-US" smtClean="0"/>
              <a:t>We summarize the transaction by entering the effects of the journal entry into the general ledger T-accounts.The Cash account will increase by $300, and the Accounts Receivable account will decrease by the same amount. </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solidFill>
              <a:schemeClr val="tx1"/>
            </a:solidFill>
          </a:ln>
        </p:spPr>
        <p:txBody>
          <a:bodyPr/>
          <a:lstStyle/>
          <a:p>
            <a:r>
              <a:rPr lang="en-US" smtClean="0"/>
              <a:t>Part I</a:t>
            </a:r>
          </a:p>
          <a:p>
            <a:r>
              <a:rPr lang="en-US" smtClean="0"/>
              <a:t>Pizza Aroma wrote checks to employees, totaling $8,100 for wages related to hours worked in September.</a:t>
            </a:r>
          </a:p>
          <a:p>
            <a:endParaRPr lang="en-US" smtClean="0"/>
          </a:p>
          <a:p>
            <a:r>
              <a:rPr lang="en-US" smtClean="0"/>
              <a:t>Part II</a:t>
            </a:r>
          </a:p>
          <a:p>
            <a:r>
              <a:rPr lang="en-US" smtClean="0"/>
              <a:t>Analyze the transaction. In this case Cash, an asset, decreased by $8,100, and Wages Expense, a subcategory of stockholders’ equity, increased by $8,100, which causes stockholders’ equity to decrease.</a:t>
            </a:r>
          </a:p>
          <a:p>
            <a:endParaRPr lang="en-US" smtClean="0"/>
          </a:p>
          <a:p>
            <a:r>
              <a:rPr lang="en-US" smtClean="0"/>
              <a:t>Part III</a:t>
            </a:r>
          </a:p>
          <a:p>
            <a:r>
              <a:rPr lang="en-US" smtClean="0"/>
              <a:t>The general journal entry is to debit, or increase, Wages Expense for $8,100, and credit, or decrease, Cash, an asset, for the same amount.</a:t>
            </a:r>
          </a:p>
          <a:p>
            <a:endParaRPr lang="en-US" smtClean="0"/>
          </a:p>
          <a:p>
            <a:r>
              <a:rPr lang="en-US" smtClean="0"/>
              <a:t>Part IV</a:t>
            </a:r>
          </a:p>
          <a:p>
            <a:r>
              <a:rPr lang="en-US" smtClean="0"/>
              <a:t>We summarize the transaction by entering the effects of the journal entry into the general ledger T-accounts. The Cash account will decrease by $8,100, and the Wages Expense account will increase by the same amount. </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solidFill>
              <a:schemeClr val="tx1"/>
            </a:solidFill>
          </a:ln>
        </p:spPr>
        <p:txBody>
          <a:bodyPr/>
          <a:lstStyle/>
          <a:p>
            <a:r>
              <a:rPr lang="en-US" smtClean="0"/>
              <a:t>Part I</a:t>
            </a:r>
          </a:p>
          <a:p>
            <a:r>
              <a:rPr lang="en-US" smtClean="0"/>
              <a:t>On September 1, Pizza Aroma paid $7,200 in advance for September, October, and November rent.</a:t>
            </a:r>
          </a:p>
          <a:p>
            <a:endParaRPr lang="en-US" smtClean="0"/>
          </a:p>
          <a:p>
            <a:r>
              <a:rPr lang="en-US" smtClean="0"/>
              <a:t>Part II</a:t>
            </a:r>
          </a:p>
          <a:p>
            <a:r>
              <a:rPr lang="en-US" smtClean="0"/>
              <a:t>Analyze the transaction. In this case Cash, an asset, decreased by $7,200, and Prepaid Rent, an asset, increased by the same amount.</a:t>
            </a:r>
          </a:p>
          <a:p>
            <a:endParaRPr lang="en-US" smtClean="0"/>
          </a:p>
          <a:p>
            <a:r>
              <a:rPr lang="en-US" smtClean="0"/>
              <a:t>Part III</a:t>
            </a:r>
          </a:p>
          <a:p>
            <a:r>
              <a:rPr lang="en-US" smtClean="0"/>
              <a:t>The general journal entry is to debit, or increase, the asset Prepaid Rent for $7,200, and credit, or decrease, Cash, an asset, for the same amount.</a:t>
            </a:r>
          </a:p>
          <a:p>
            <a:endParaRPr lang="en-US" smtClean="0"/>
          </a:p>
          <a:p>
            <a:r>
              <a:rPr lang="en-US" smtClean="0"/>
              <a:t>Part IV</a:t>
            </a:r>
          </a:p>
          <a:p>
            <a:r>
              <a:rPr lang="en-US" smtClean="0"/>
              <a:t>We summarize the transaction by entering the effects of the journal entry into the general ledger T-accounts. The Cash account will decrease by $7,200, and the Prepaid Rent account will increase by the same amount. Prepayments for insurance and other time-based services would be analyzed and recorded in a similar manner.</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solidFill>
              <a:schemeClr val="tx1"/>
            </a:solidFill>
          </a:ln>
        </p:spPr>
        <p:txBody>
          <a:bodyPr/>
          <a:lstStyle/>
          <a:p>
            <a:r>
              <a:rPr lang="en-US" smtClean="0"/>
              <a:t>Part I</a:t>
            </a:r>
          </a:p>
          <a:p>
            <a:r>
              <a:rPr lang="en-US" smtClean="0"/>
              <a:t>On September 2, Pizza Aroma wrote a check for $1,600 for pizza sauce, dough, cheese, and paper products.</a:t>
            </a:r>
          </a:p>
          <a:p>
            <a:endParaRPr lang="en-US" smtClean="0"/>
          </a:p>
          <a:p>
            <a:r>
              <a:rPr lang="en-US" smtClean="0"/>
              <a:t>Part II</a:t>
            </a:r>
          </a:p>
          <a:p>
            <a:r>
              <a:rPr lang="en-US" smtClean="0"/>
              <a:t>Analyze the transaction. In this case Cash, an asset, decreased by $1,600, and Supplies, an asset, increased by the same amount.</a:t>
            </a:r>
          </a:p>
          <a:p>
            <a:endParaRPr lang="en-US" smtClean="0"/>
          </a:p>
          <a:p>
            <a:r>
              <a:rPr lang="en-US" smtClean="0"/>
              <a:t>Part III</a:t>
            </a:r>
          </a:p>
          <a:p>
            <a:r>
              <a:rPr lang="en-US" smtClean="0"/>
              <a:t>The general journal entry is to debit, or increase, the asset Supplies for $1,600, and credit, or decrease, Cash, an asset, for the same amount.</a:t>
            </a:r>
          </a:p>
          <a:p>
            <a:endParaRPr lang="en-US" smtClean="0"/>
          </a:p>
          <a:p>
            <a:r>
              <a:rPr lang="en-US" smtClean="0"/>
              <a:t>Part IV</a:t>
            </a:r>
          </a:p>
          <a:p>
            <a:r>
              <a:rPr lang="en-US" smtClean="0"/>
              <a:t>We summarize the transaction by entering the effects of the journal entry into the general ledger T-accounts. The Cash account will decrease by $1,600, and the Supplies account will increase by the same amount. </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solidFill>
              <a:schemeClr val="tx1"/>
            </a:solidFill>
          </a:ln>
        </p:spPr>
        <p:txBody>
          <a:bodyPr/>
          <a:lstStyle/>
          <a:p>
            <a:r>
              <a:rPr lang="en-US" smtClean="0"/>
              <a:t>Part I</a:t>
            </a:r>
          </a:p>
          <a:p>
            <a:r>
              <a:rPr lang="en-US" smtClean="0"/>
              <a:t>Pizza Aroma received a bill for $400 for running a newspaper ad in September. The bill will be paid in October.</a:t>
            </a:r>
          </a:p>
          <a:p>
            <a:endParaRPr lang="en-US" smtClean="0"/>
          </a:p>
          <a:p>
            <a:r>
              <a:rPr lang="en-US" smtClean="0"/>
              <a:t>Part II</a:t>
            </a:r>
          </a:p>
          <a:p>
            <a:r>
              <a:rPr lang="en-US" smtClean="0"/>
              <a:t>Analyze the transaction. In this case Accounts Payable, a liability, increased by $400, and Advertising Expense, a subcategory of stockholders’ equity, increased by $400, which causes stockholders’ equity to decrease.  </a:t>
            </a:r>
          </a:p>
          <a:p>
            <a:endParaRPr lang="en-US" smtClean="0"/>
          </a:p>
          <a:p>
            <a:r>
              <a:rPr lang="en-US" smtClean="0"/>
              <a:t>Part III</a:t>
            </a:r>
          </a:p>
          <a:p>
            <a:r>
              <a:rPr lang="en-US" smtClean="0"/>
              <a:t>The general journal entry is to debit, or increase, Advertising Expense for $400, and credit, or increase, Accounts Payable, a liability, for the same amount.</a:t>
            </a:r>
          </a:p>
          <a:p>
            <a:endParaRPr lang="en-US" smtClean="0"/>
          </a:p>
          <a:p>
            <a:r>
              <a:rPr lang="en-US" smtClean="0"/>
              <a:t>Part IV</a:t>
            </a:r>
          </a:p>
          <a:p>
            <a:r>
              <a:rPr lang="en-US" smtClean="0"/>
              <a:t>We summarize the transaction by entering the effects of the journal entry into the general ledger T-accounts. The Accounts Payable account will increase by $400, and the Advertising Expense account will increase by the same amount. </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solidFill>
            <a:srgbClr val="FFFFFF"/>
          </a:solidFill>
          <a:ln/>
        </p:spPr>
      </p:sp>
      <p:sp>
        <p:nvSpPr>
          <p:cNvPr id="20482"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3-1 is to describe common operating transactions and select appropriate income statement account titles.</a:t>
            </a:r>
          </a:p>
          <a:p>
            <a:pPr eaLnBrk="1" hangingPunct="1">
              <a:spcBef>
                <a:spcPct val="5000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solidFill>
              <a:schemeClr val="tx1"/>
            </a:solidFill>
          </a:ln>
        </p:spPr>
        <p:txBody>
          <a:bodyPr/>
          <a:lstStyle/>
          <a:p>
            <a:r>
              <a:rPr lang="en-US" smtClean="0"/>
              <a:t>Part I</a:t>
            </a:r>
          </a:p>
          <a:p>
            <a:r>
              <a:rPr lang="en-US" smtClean="0"/>
              <a:t>Pizza Aroma received and paid bills totaling $600 for September utilities services.</a:t>
            </a:r>
          </a:p>
          <a:p>
            <a:endParaRPr lang="en-US" smtClean="0"/>
          </a:p>
          <a:p>
            <a:r>
              <a:rPr lang="en-US" smtClean="0"/>
              <a:t>Part II</a:t>
            </a:r>
          </a:p>
          <a:p>
            <a:r>
              <a:rPr lang="en-US" smtClean="0"/>
              <a:t>Analyze the transaction. In this case Cash, an asset, decreased by $600, and Utilities Expense, a subcategory of stockholders’ equity, increased by $600, which causes stockholders’ equity to decrease. </a:t>
            </a:r>
          </a:p>
          <a:p>
            <a:endParaRPr lang="en-US" smtClean="0"/>
          </a:p>
          <a:p>
            <a:r>
              <a:rPr lang="en-US" smtClean="0"/>
              <a:t>Part III</a:t>
            </a:r>
          </a:p>
          <a:p>
            <a:r>
              <a:rPr lang="en-US" smtClean="0"/>
              <a:t>The general journal entry is to debit, or increase, Utilities Expense for $600, and credit, or decrease, Cash, an asset, for the same amount.</a:t>
            </a:r>
          </a:p>
          <a:p>
            <a:endParaRPr lang="en-US" smtClean="0"/>
          </a:p>
          <a:p>
            <a:r>
              <a:rPr lang="en-US" smtClean="0"/>
              <a:t>Part IV</a:t>
            </a:r>
          </a:p>
          <a:p>
            <a:r>
              <a:rPr lang="en-US" smtClean="0"/>
              <a:t>We summarize the transaction by entering the effects of the journal entry into the general ledger T-accounts. The Cash account will decrease by $600, and the Utilities Expense account will increase by the same amount. </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solidFill>
            <a:srgbClr val="FFFFFF"/>
          </a:solidFill>
          <a:ln/>
        </p:spPr>
      </p:sp>
      <p:sp>
        <p:nvSpPr>
          <p:cNvPr id="59394"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3-4 is to prepare an unadjusted trial balance.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49DD1672-6D92-4E1C-B4A0-7CBC65B61788}" type="slidenum">
              <a:rPr lang="en-US"/>
              <a:pPr/>
              <a:t>22</a:t>
            </a:fld>
            <a:endParaRPr lang="en-US"/>
          </a:p>
        </p:txBody>
      </p:sp>
      <p:sp>
        <p:nvSpPr>
          <p:cNvPr id="61442" name="Rectangle 2"/>
          <p:cNvSpPr>
            <a:spLocks noGrp="1" noRot="1" noChangeAspect="1" noChangeArrowheads="1" noTextEdit="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p:spPr>
        <p:txBody>
          <a:bodyPr/>
          <a:lstStyle/>
          <a:p>
            <a:r>
              <a:rPr lang="en-US" smtClean="0"/>
              <a:t>Part I</a:t>
            </a:r>
          </a:p>
          <a:p>
            <a:r>
              <a:rPr lang="en-US" smtClean="0"/>
              <a:t>After summarizing journal entries in the various accounts and then calculating ending balances for each account, you should check that the total recorded debits equal the total recorded credits. The best way to ensure your accounts are “in balance” is to prepare a trial balance , like the one on this slide. Typically, a trial balance lists every account name in one column (usually in the order of assets, liabilities, stockholders’ equity; revenues, and then expenses). </a:t>
            </a:r>
          </a:p>
          <a:p>
            <a:endParaRPr lang="en-US" smtClean="0"/>
          </a:p>
          <a:p>
            <a:r>
              <a:rPr lang="en-US" smtClean="0"/>
              <a:t>Part II</a:t>
            </a:r>
          </a:p>
          <a:p>
            <a:r>
              <a:rPr lang="en-US" smtClean="0"/>
              <a:t>The ending balances obtained from the ledgers (T-accounts) are listed in the appropriate debit or credit column. For example, on the Unadjusted Trial Balance, the Cash listing for $8,100 comes from the balance in the Cash ledger account.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006B9E39-C812-41A9-B234-0FAC7581B941}" type="slidenum">
              <a:rPr lang="en-US"/>
              <a:pPr/>
              <a:t>23</a:t>
            </a:fld>
            <a:endParaRPr lang="en-US"/>
          </a:p>
        </p:txBody>
      </p:sp>
      <p:sp>
        <p:nvSpPr>
          <p:cNvPr id="63490" name="Rectangle 2"/>
          <p:cNvSpPr>
            <a:spLocks noGrp="1" noRot="1" noChangeAspect="1" noChangeArrowheads="1" noTextEdit="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lstStyle/>
          <a:p>
            <a:r>
              <a:rPr lang="en-US" smtClean="0"/>
              <a:t>Part I</a:t>
            </a:r>
          </a:p>
          <a:p>
            <a:r>
              <a:rPr lang="en-US" smtClean="0"/>
              <a:t>Remember that revenues are recorded when the business fulfills its promise to provide goods or services to customers, which is not necessarily the same time that cash is received.  Here is a summary of the three cases we discussed earlier.</a:t>
            </a:r>
          </a:p>
          <a:p>
            <a:endParaRPr lang="en-US" smtClean="0"/>
          </a:p>
          <a:p>
            <a:r>
              <a:rPr lang="en-US" smtClean="0"/>
              <a:t>First, cash is received before revenue is earned by delivering goods or services.  The journal entry to record the cash receipt is a debit to Cash and a credit to Unearned Revenue.  Later when the services or goods are delivered, the journal entry is a debit to Unearned Revenue and a credit to Service Revenue. </a:t>
            </a:r>
          </a:p>
          <a:p>
            <a:endParaRPr lang="en-US" smtClean="0"/>
          </a:p>
          <a:p>
            <a:r>
              <a:rPr lang="en-US" smtClean="0"/>
              <a:t>Part II</a:t>
            </a:r>
          </a:p>
          <a:p>
            <a:r>
              <a:rPr lang="en-US" smtClean="0"/>
              <a:t>Second, cash is received at the same time as revenue is earned by delivering goods or services.  The journal entry to record this transaction is a debit to Cash and a credit to Service Revenue.</a:t>
            </a:r>
          </a:p>
          <a:p>
            <a:endParaRPr lang="en-US" smtClean="0"/>
          </a:p>
          <a:p>
            <a:r>
              <a:rPr lang="en-US" smtClean="0"/>
              <a:t>Part III</a:t>
            </a:r>
          </a:p>
          <a:p>
            <a:r>
              <a:rPr lang="en-US" smtClean="0"/>
              <a:t>Third, cash is received after revenue is earned by delivering goods or services.  The journal entry to record the delivery of the goods or services is a debit to Accounts Receivable and a credit to Service Revenue.  Later when the cash is collected, the journal entry is a debit to Cash and a credit to Accounts Receivable.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36714443-B163-4181-93AE-1D746F92A4FD}" type="slidenum">
              <a:rPr lang="en-US"/>
              <a:pPr/>
              <a:t>24</a:t>
            </a:fld>
            <a:endParaRPr lang="en-US"/>
          </a:p>
        </p:txBody>
      </p:sp>
      <p:sp>
        <p:nvSpPr>
          <p:cNvPr id="65538" name="Rectangle 2"/>
          <p:cNvSpPr>
            <a:spLocks noGrp="1" noRot="1" noChangeAspect="1" noChangeArrowheads="1" noTextEdit="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p:spPr>
        <p:txBody>
          <a:bodyPr/>
          <a:lstStyle/>
          <a:p>
            <a:r>
              <a:rPr lang="en-US" smtClean="0"/>
              <a:t>Part I</a:t>
            </a:r>
          </a:p>
          <a:p>
            <a:r>
              <a:rPr lang="en-US" smtClean="0"/>
              <a:t>Remember that expenses are recorded when they are incurred, which is not necessarily the same time that cash is paid. </a:t>
            </a:r>
          </a:p>
          <a:p>
            <a:r>
              <a:rPr lang="en-US" smtClean="0"/>
              <a:t>Here is a summary of the three cases we discussed earlier.</a:t>
            </a:r>
          </a:p>
          <a:p>
            <a:r>
              <a:rPr lang="en-US" smtClean="0"/>
              <a:t>First, cash is paid before the expense is incurred.  The journal entry to record the cash payment is a debit to Prepaid Expense and a credit to Cash. Later when the expense is incurred, the journal entry is a debit to the appropriate Expense account and a credit to Prepaid Expense.  Prepaid Expenses are assets such as Prepaid Rent and Prepaid Insurance. </a:t>
            </a:r>
          </a:p>
          <a:p>
            <a:endParaRPr lang="en-US" smtClean="0"/>
          </a:p>
          <a:p>
            <a:r>
              <a:rPr lang="en-US" smtClean="0"/>
              <a:t>Part II</a:t>
            </a:r>
          </a:p>
          <a:p>
            <a:r>
              <a:rPr lang="en-US" smtClean="0"/>
              <a:t>Second, cash is paid at the same time the expense is incurred.  The journal entry to record this transaction is a debit to the Expense account and a credit to Cash.</a:t>
            </a:r>
          </a:p>
          <a:p>
            <a:endParaRPr lang="en-US" smtClean="0"/>
          </a:p>
          <a:p>
            <a:r>
              <a:rPr lang="en-US" smtClean="0"/>
              <a:t>Part III</a:t>
            </a:r>
          </a:p>
          <a:p>
            <a:r>
              <a:rPr lang="en-US" smtClean="0"/>
              <a:t>Third, cash is paid after the expense is incurred.  The journal entry to record the incurrence of the expense is a debit to the Expense account and a credit to Accounts Payable.  Later when the cash is paid, the journal entry is a debit to Accounts Payable and a credit to Cash.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solidFill>
            <a:srgbClr val="FFFFFF"/>
          </a:solidFill>
          <a:ln/>
        </p:spPr>
      </p:sp>
      <p:sp>
        <p:nvSpPr>
          <p:cNvPr id="67586"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3-5 is to e</a:t>
            </a:r>
            <a:r>
              <a:rPr lang="en-CA" smtClean="0"/>
              <a:t>valuate net profit margin, but beware of income statement limitations.</a:t>
            </a: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r>
              <a:rPr lang="en-CA" smtClean="0"/>
              <a:t>Part I</a:t>
            </a:r>
          </a:p>
          <a:p>
            <a:r>
              <a:rPr lang="en-CA" smtClean="0"/>
              <a:t>The income statement provides the main measure of a company’s operating performance. The key thing to look for is whether net income is positive (revenues exceed expenses). Beyond that, it’s useful to consider whether revenues are growing faster than expenses. If so, the company’s net income will be increasing.  For this we look a ratio called </a:t>
            </a:r>
            <a:r>
              <a:rPr lang="en-CA" b="1" smtClean="0"/>
              <a:t>net profit margin</a:t>
            </a:r>
            <a:r>
              <a:rPr lang="en-CA" smtClean="0"/>
              <a:t>.  It compares the amount of net income of a company to that of it’s revenues.</a:t>
            </a:r>
          </a:p>
          <a:p>
            <a:endParaRPr lang="en-CA" smtClean="0"/>
          </a:p>
          <a:p>
            <a:r>
              <a:rPr lang="en-CA" smtClean="0"/>
              <a:t>Part II  </a:t>
            </a:r>
          </a:p>
          <a:p>
            <a:r>
              <a:rPr lang="en-CA" smtClean="0"/>
              <a:t>Currently, Pizza Aroma’s accounting records report revenues of $15,500 and expenses of $8,100, $600, and $400, suggesting a net income of $6,400. </a:t>
            </a:r>
          </a:p>
          <a:p>
            <a:endParaRPr lang="en-CA" smtClean="0"/>
          </a:p>
          <a:p>
            <a:r>
              <a:rPr lang="en-CA" smtClean="0"/>
              <a:t>Part III</a:t>
            </a:r>
          </a:p>
          <a:p>
            <a:r>
              <a:rPr lang="en-CA" smtClean="0"/>
              <a:t>This $6,400 of net income is about 41.3% of the $15,500 of revenues ($6,400 / 15,500 = 0.413). This </a:t>
            </a:r>
            <a:r>
              <a:rPr lang="en-CA" b="1" smtClean="0"/>
              <a:t>net profit margin </a:t>
            </a:r>
            <a:r>
              <a:rPr lang="en-CA" smtClean="0"/>
              <a:t>implies that Pizza Aroma earned 41.3 cents of net income from each dollar of pizza revenue.   This is unusually high as these measures are preliminary and will change when the accounting records are adjusted at the end of September. The adjustment process is the main topic of Chapter 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1D30A039-19FB-4170-9252-B8896E3DC5B3}" type="slidenum">
              <a:rPr lang="en-US"/>
              <a:pPr/>
              <a:t>27</a:t>
            </a:fld>
            <a:endParaRPr lang="en-US"/>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r>
              <a:rPr lang="en-US" smtClean="0"/>
              <a:t>One of the most common misconceptions is that some people think that net income equals the amount of cash generated by the business during the period.  Following the rules of accrual accounting, revenues are recorded when earned and expenses are recorded when incurred, regardless of when cash is received or paid.  </a:t>
            </a:r>
          </a:p>
          <a:p>
            <a:endParaRPr lang="en-US" smtClean="0"/>
          </a:p>
          <a:p>
            <a:r>
              <a:rPr lang="en-US" smtClean="0"/>
              <a:t>A second limitation is that  net income does not measure the change in the value of a company during a period.  Many other factors can cause the value of a company to change without affecting net income. A good example is the increase in the value of Pizza Aroma’s name as its reputation for making great pizza grows. So, net income measures many of the most important events that affect a business’s value, but it does not include all events that potentially affect a company’s value.</a:t>
            </a:r>
          </a:p>
          <a:p>
            <a:endParaRPr lang="en-US" smtClean="0"/>
          </a:p>
          <a:p>
            <a:r>
              <a:rPr lang="en-US" smtClean="0"/>
              <a:t>A third common misconception is that measuring net income just involves counting.  Estimation also plays a key role when measuring income.  We will learn more about this in chapter 4.  For now, just note that net income is not always a precise measure.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solidFill>
            <a:srgbClr val="FFFFFF"/>
          </a:solidFill>
          <a:ln/>
        </p:spPr>
      </p:sp>
      <p:sp>
        <p:nvSpPr>
          <p:cNvPr id="7373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Chapter 3 Solved Exercises:  M3-3, M3-4, M3-5, M3-13, M3-14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xfrm>
            <a:off x="304800" y="4343400"/>
            <a:ext cx="6324600" cy="4114800"/>
          </a:xfrm>
          <a:noFill/>
          <a:ln>
            <a:solidFill>
              <a:schemeClr val="tx1"/>
            </a:solidFill>
          </a:ln>
        </p:spPr>
        <p:txBody>
          <a:bodyPr/>
          <a:lstStyle/>
          <a:p>
            <a:r>
              <a:rPr lang="en-US" smtClean="0"/>
              <a:t>Part I</a:t>
            </a:r>
          </a:p>
          <a:p>
            <a:r>
              <a:rPr lang="en-US" smtClean="0"/>
              <a:t>M3-2 Identifying Revenues</a:t>
            </a:r>
          </a:p>
          <a:p>
            <a:endParaRPr lang="en-US" smtClean="0"/>
          </a:p>
          <a:p>
            <a:r>
              <a:rPr lang="en-US" smtClean="0"/>
              <a:t>The following transactions are July 2013 activities of Bill’s Extreme Bowling Inc., which operates several bowling centers. If revenue is to be recognized in July, indicate the amount. If revenue is not to be recognized in July, explain why.</a:t>
            </a:r>
          </a:p>
          <a:p>
            <a:endParaRPr lang="en-US" smtClean="0"/>
          </a:p>
          <a:p>
            <a:r>
              <a:rPr lang="en-US" smtClean="0"/>
              <a:t>Part II</a:t>
            </a:r>
          </a:p>
          <a:p>
            <a:r>
              <a:rPr lang="en-US" smtClean="0"/>
              <a:t>Bill’s collected $12,000 from customers for </a:t>
            </a:r>
            <a:r>
              <a:rPr lang="en-CA" smtClean="0"/>
              <a:t>services related to games played in July.</a:t>
            </a:r>
            <a:r>
              <a:rPr lang="en-US" smtClean="0"/>
              <a:t> The amount of revenue recognized in July is $12,000.</a:t>
            </a:r>
          </a:p>
          <a:p>
            <a:endParaRPr lang="en-US" smtClean="0"/>
          </a:p>
          <a:p>
            <a:r>
              <a:rPr lang="en-US" smtClean="0"/>
              <a:t>Part III</a:t>
            </a:r>
          </a:p>
          <a:p>
            <a:r>
              <a:rPr lang="en-US" smtClean="0"/>
              <a:t>Bill’s billed a customer for $250 for a party held at the center on the last day of July. The bill is to be paid in August. The amount of revenue recognized in July is $250.</a:t>
            </a:r>
          </a:p>
          <a:p>
            <a:endParaRPr lang="en-US" smtClean="0"/>
          </a:p>
          <a:p>
            <a:r>
              <a:rPr lang="en-US" smtClean="0"/>
              <a:t>Part IV</a:t>
            </a:r>
          </a:p>
          <a:p>
            <a:r>
              <a:rPr lang="en-US" smtClean="0"/>
              <a:t>The men’s and women’s bowling leagues gave Bill’s advance payments totaling $1,500 for the fall season that starts in September. No revenue is earned in July.  The revenues will be earned when fall bowling service is provided (i.e., when the games are played).</a:t>
            </a:r>
          </a:p>
          <a:p>
            <a:endParaRPr lang="en-US" smtClean="0"/>
          </a:p>
          <a:p>
            <a:r>
              <a:rPr lang="en-US" smtClean="0"/>
              <a:t>Part V</a:t>
            </a:r>
          </a:p>
          <a:p>
            <a:r>
              <a:rPr lang="en-US" smtClean="0"/>
              <a:t>Bill’s received $1,000 from credit sales made to customers last month (in June). No revenue is earned in July.  The cash collections in July related to revenues earned in June.</a:t>
            </a:r>
          </a:p>
          <a:p>
            <a:endParaRPr lang="en-US"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solidFill>
            <a:srgbClr val="FFFFFF"/>
          </a:solidFill>
          <a:ln/>
        </p:spPr>
      </p:sp>
      <p:sp>
        <p:nvSpPr>
          <p:cNvPr id="22530" name="Rectangle 3"/>
          <p:cNvSpPr>
            <a:spLocks noGrp="1" noChangeArrowheads="1"/>
          </p:cNvSpPr>
          <p:nvPr>
            <p:ph type="body" idx="1"/>
          </p:nvPr>
        </p:nvSpPr>
        <p:spPr>
          <a:solidFill>
            <a:srgbClr val="FFFFFF"/>
          </a:solidFill>
          <a:ln>
            <a:solidFill>
              <a:srgbClr val="000000"/>
            </a:solidFill>
          </a:ln>
        </p:spPr>
        <p:txBody>
          <a:bodyPr/>
          <a:lstStyle/>
          <a:p>
            <a:r>
              <a:rPr lang="en-US" smtClean="0"/>
              <a:t>Part I</a:t>
            </a:r>
          </a:p>
          <a:p>
            <a:r>
              <a:rPr lang="en-US" smtClean="0"/>
              <a:t>Operating activities are the day-to-day functions involved in running a business. Unlike the investing and financing activities in Chapter 2 that occur infrequently and typically produce long-lasting effects, operating activities occur regularly and often have a shorter duration of effect. Operating activities include buying goods and services from suppliers and employees and selling goods and services to customers and then collecting cash from them.</a:t>
            </a:r>
          </a:p>
          <a:p>
            <a:endParaRPr lang="en-US" smtClean="0"/>
          </a:p>
          <a:p>
            <a:r>
              <a:rPr lang="en-US" smtClean="0"/>
              <a:t>Part II</a:t>
            </a:r>
          </a:p>
          <a:p>
            <a:r>
              <a:rPr lang="en-US" smtClean="0"/>
              <a:t>The period from buying goods and services through to collecting cash from customers is known as the operating cycle. This graphic illustrates the operating cycle for Pizza Aroma. Although most businesses have the same steps in their operating cycles, the length of time for each step varies from company to company. For example, Pizza Aroma usually collects cash from restaurant customers within minutes of making a sale, whereas a company like Kellogg’s might wait several weeks to collect on sales it makes to grocery stores. Operating activities are the primary source of revenues and expenses and, thus, can determine whether a company earns a profit (or incurs a loss).</a:t>
            </a:r>
          </a:p>
          <a:p>
            <a:endParaRPr lang="en-US" smtClean="0"/>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xfrm>
            <a:off x="304800" y="4343400"/>
            <a:ext cx="6248400" cy="4114800"/>
          </a:xfrm>
          <a:noFill/>
          <a:ln>
            <a:solidFill>
              <a:schemeClr val="tx1"/>
            </a:solidFill>
          </a:ln>
        </p:spPr>
        <p:txBody>
          <a:bodyPr/>
          <a:lstStyle/>
          <a:p>
            <a:r>
              <a:rPr lang="en-US" smtClean="0"/>
              <a:t>Part I</a:t>
            </a:r>
          </a:p>
          <a:p>
            <a:r>
              <a:rPr lang="en-US" smtClean="0"/>
              <a:t>M3-3 Identifying Expenses</a:t>
            </a:r>
          </a:p>
          <a:p>
            <a:endParaRPr lang="en-US" b="1" smtClean="0"/>
          </a:p>
          <a:p>
            <a:r>
              <a:rPr lang="en-US" smtClean="0"/>
              <a:t>The following transactions are July 2013 activities of Bill’s Extreme Bowling, Inc., which operates several bowling centers. If an expense is to be recognized in July, indicate the amount. If an expense is not to be recognized in July, explain why.</a:t>
            </a:r>
          </a:p>
          <a:p>
            <a:endParaRPr lang="en-US" smtClean="0"/>
          </a:p>
          <a:p>
            <a:r>
              <a:rPr lang="en-US" smtClean="0"/>
              <a:t>Part II</a:t>
            </a:r>
          </a:p>
          <a:p>
            <a:r>
              <a:rPr lang="en-US" smtClean="0"/>
              <a:t>Bill’s paid $1,500 to plumbers for repairing a broken pipe in the restrooms.  The amount of July expense is $1,500.</a:t>
            </a:r>
          </a:p>
          <a:p>
            <a:endParaRPr lang="en-US" smtClean="0"/>
          </a:p>
          <a:p>
            <a:r>
              <a:rPr lang="en-US" smtClean="0"/>
              <a:t>Part III</a:t>
            </a:r>
          </a:p>
          <a:p>
            <a:r>
              <a:rPr lang="en-US" smtClean="0"/>
              <a:t>Bill’s paid $2,000 for the June electricity bill and received the July bill for $2,500, which will be paid in August. $2,500 was incurred as an expense in July.  The $2,000 was an expense in June and is not an expense in July.</a:t>
            </a:r>
          </a:p>
          <a:p>
            <a:endParaRPr lang="en-US" smtClean="0"/>
          </a:p>
          <a:p>
            <a:r>
              <a:rPr lang="en-US" smtClean="0"/>
              <a:t>Part IV</a:t>
            </a:r>
          </a:p>
          <a:p>
            <a:r>
              <a:rPr lang="en-US" smtClean="0"/>
              <a:t>Bill’s paid $5,475 to employees for work in July. The amount of July expense is $5,475.</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xfrm>
            <a:off x="304800" y="4343400"/>
            <a:ext cx="6248400" cy="4114800"/>
          </a:xfrm>
          <a:noFill/>
          <a:ln>
            <a:solidFill>
              <a:schemeClr val="tx1"/>
            </a:solidFill>
          </a:ln>
        </p:spPr>
        <p:txBody>
          <a:bodyPr/>
          <a:lstStyle/>
          <a:p>
            <a:r>
              <a:rPr lang="en-US" smtClean="0"/>
              <a:t>Part I</a:t>
            </a:r>
          </a:p>
          <a:p>
            <a:r>
              <a:rPr lang="en-US" smtClean="0"/>
              <a:t>M3-4 Recording Revenues</a:t>
            </a:r>
          </a:p>
          <a:p>
            <a:endParaRPr lang="en-US" smtClean="0"/>
          </a:p>
          <a:p>
            <a:r>
              <a:rPr lang="en-US" smtClean="0"/>
              <a:t>For each of the transactions in M3-2, write the journal entry using the format shown in the chapter.</a:t>
            </a:r>
          </a:p>
          <a:p>
            <a:endParaRPr lang="en-US" smtClean="0"/>
          </a:p>
          <a:p>
            <a:r>
              <a:rPr lang="en-US" smtClean="0"/>
              <a:t>Part II</a:t>
            </a:r>
          </a:p>
          <a:p>
            <a:r>
              <a:rPr lang="en-US" smtClean="0"/>
              <a:t>Debit Cash and credit Games Fee Revenue for $12,000.</a:t>
            </a:r>
          </a:p>
          <a:p>
            <a:endParaRPr lang="en-US" smtClean="0"/>
          </a:p>
          <a:p>
            <a:r>
              <a:rPr lang="en-US" smtClean="0"/>
              <a:t>Part III</a:t>
            </a:r>
          </a:p>
          <a:p>
            <a:r>
              <a:rPr lang="en-US" smtClean="0"/>
              <a:t>Debit Accounts Receivable and credit Service Revenue for $250.</a:t>
            </a:r>
          </a:p>
          <a:p>
            <a:endParaRPr lang="en-US" smtClean="0"/>
          </a:p>
          <a:p>
            <a:r>
              <a:rPr lang="en-US" smtClean="0"/>
              <a:t>Part IV</a:t>
            </a:r>
          </a:p>
          <a:p>
            <a:r>
              <a:rPr lang="en-US" smtClean="0"/>
              <a:t>Debit Cash and credit Unearned Revenue for $1,500.</a:t>
            </a:r>
          </a:p>
          <a:p>
            <a:endParaRPr lang="en-US" smtClean="0"/>
          </a:p>
          <a:p>
            <a:r>
              <a:rPr lang="en-US" smtClean="0"/>
              <a:t>Part V</a:t>
            </a:r>
          </a:p>
          <a:p>
            <a:r>
              <a:rPr lang="en-US" smtClean="0"/>
              <a:t>Debit Cash and credit Accounts Receivable for $1,000.</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xfrm>
            <a:off x="304800" y="4343400"/>
            <a:ext cx="6248400" cy="4114800"/>
          </a:xfrm>
          <a:noFill/>
          <a:ln>
            <a:solidFill>
              <a:schemeClr val="tx1"/>
            </a:solidFill>
          </a:ln>
        </p:spPr>
        <p:txBody>
          <a:bodyPr/>
          <a:lstStyle/>
          <a:p>
            <a:r>
              <a:rPr lang="en-US" smtClean="0"/>
              <a:t>Part I</a:t>
            </a:r>
          </a:p>
          <a:p>
            <a:r>
              <a:rPr lang="en-US" smtClean="0"/>
              <a:t>M3-5 Recording Expenses</a:t>
            </a:r>
          </a:p>
          <a:p>
            <a:endParaRPr lang="en-US" smtClean="0"/>
          </a:p>
          <a:p>
            <a:r>
              <a:rPr lang="en-US" smtClean="0"/>
              <a:t>For each of the transactions in M3-3, write the journal entry using the format shown in the chapter.</a:t>
            </a:r>
          </a:p>
          <a:p>
            <a:endParaRPr lang="en-US" smtClean="0"/>
          </a:p>
          <a:p>
            <a:r>
              <a:rPr lang="en-US" smtClean="0"/>
              <a:t>Part II</a:t>
            </a:r>
          </a:p>
          <a:p>
            <a:r>
              <a:rPr lang="en-US" smtClean="0"/>
              <a:t>Debit Repairs and Maintenance Expense and credit Cash for $1,500.</a:t>
            </a:r>
          </a:p>
          <a:p>
            <a:endParaRPr lang="en-US" smtClean="0"/>
          </a:p>
          <a:p>
            <a:r>
              <a:rPr lang="en-US" smtClean="0"/>
              <a:t>Part III</a:t>
            </a:r>
          </a:p>
          <a:p>
            <a:r>
              <a:rPr lang="en-US" smtClean="0"/>
              <a:t>Debit Accounts Payable and credit Cash for $2,000.</a:t>
            </a:r>
          </a:p>
          <a:p>
            <a:endParaRPr lang="en-US" smtClean="0"/>
          </a:p>
          <a:p>
            <a:r>
              <a:rPr lang="en-US" smtClean="0"/>
              <a:t>Part IV</a:t>
            </a:r>
          </a:p>
          <a:p>
            <a:r>
              <a:rPr lang="en-US" smtClean="0"/>
              <a:t>Debit Utilities Expense and credit Accounts Payable for $2,500.</a:t>
            </a:r>
          </a:p>
          <a:p>
            <a:endParaRPr lang="en-US" smtClean="0"/>
          </a:p>
          <a:p>
            <a:r>
              <a:rPr lang="en-US" smtClean="0"/>
              <a:t>Part V</a:t>
            </a:r>
          </a:p>
          <a:p>
            <a:r>
              <a:rPr lang="en-US" smtClean="0"/>
              <a:t>Debit Wages Expense and credit Cash for $5,475.</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304800" y="4343400"/>
            <a:ext cx="6248400" cy="4114800"/>
          </a:xfrm>
          <a:ln>
            <a:solidFill>
              <a:schemeClr val="tx1"/>
            </a:solidFill>
          </a:ln>
        </p:spPr>
        <p:txBody>
          <a:bodyPr/>
          <a:lstStyle/>
          <a:p>
            <a:pPr>
              <a:defRPr/>
            </a:pPr>
            <a:r>
              <a:rPr lang="en-US" dirty="0" smtClean="0"/>
              <a:t>Part I </a:t>
            </a:r>
          </a:p>
          <a:p>
            <a:pPr>
              <a:defRPr/>
            </a:pPr>
            <a:r>
              <a:rPr lang="en-US" dirty="0" smtClean="0"/>
              <a:t>M3-13 Preparing Journal Entries for Business Activities</a:t>
            </a:r>
          </a:p>
          <a:p>
            <a:pPr>
              <a:defRPr/>
            </a:pPr>
            <a:endParaRPr lang="en-US" dirty="0" smtClean="0"/>
          </a:p>
          <a:p>
            <a:pPr>
              <a:defRPr/>
            </a:pPr>
            <a:r>
              <a:rPr lang="en-US" dirty="0" smtClean="0"/>
              <a:t>Quick Cleaners, Inc. (QCI) has been in business for several years. It specializes in cleaning houses but has some small business clients as well. Prepare journal entries for the following transactions, which occurred during a recent month, and </a:t>
            </a:r>
            <a:r>
              <a:rPr lang="en-CA" dirty="0" smtClean="0"/>
              <a:t>determine QCI’s preliminary net income.</a:t>
            </a:r>
            <a:endParaRPr lang="en-US" dirty="0" smtClean="0"/>
          </a:p>
          <a:p>
            <a:pPr>
              <a:defRPr/>
            </a:pPr>
            <a:endParaRPr lang="en-US" dirty="0" smtClean="0"/>
          </a:p>
          <a:p>
            <a:pPr marL="457200" indent="-457200">
              <a:buFontTx/>
              <a:buAutoNum type="alphaLcPeriod"/>
              <a:defRPr/>
            </a:pPr>
            <a:r>
              <a:rPr lang="en-US" dirty="0" smtClean="0"/>
              <a:t>Issued $25,000 of QCI stock for cash.</a:t>
            </a:r>
          </a:p>
          <a:p>
            <a:pPr marL="457200" indent="-457200">
              <a:defRPr/>
            </a:pPr>
            <a:endParaRPr lang="en-US" dirty="0" smtClean="0"/>
          </a:p>
          <a:p>
            <a:pPr marL="457200" indent="-457200">
              <a:defRPr/>
            </a:pPr>
            <a:r>
              <a:rPr lang="en-US" dirty="0" smtClean="0"/>
              <a:t>Part II</a:t>
            </a:r>
          </a:p>
          <a:p>
            <a:pPr>
              <a:buFont typeface="+mj-lt"/>
              <a:buNone/>
              <a:defRPr/>
            </a:pPr>
            <a:r>
              <a:rPr lang="en-US" dirty="0" smtClean="0"/>
              <a:t>Debit Cash and credit Contributed Capital for $25,000.</a:t>
            </a:r>
          </a:p>
          <a:p>
            <a:pPr>
              <a:buFont typeface="+mj-lt"/>
              <a:buNone/>
              <a:defRPr/>
            </a:pPr>
            <a:endParaRPr lang="en-US" dirty="0" smtClean="0"/>
          </a:p>
          <a:p>
            <a:pPr marL="457200" indent="-457200">
              <a:buFont typeface="+mj-lt"/>
              <a:buNone/>
              <a:defRPr/>
            </a:pPr>
            <a:r>
              <a:rPr lang="en-US" dirty="0" smtClean="0"/>
              <a:t>Part III</a:t>
            </a:r>
          </a:p>
          <a:p>
            <a:pPr marL="457200" indent="-457200">
              <a:defRPr/>
            </a:pPr>
            <a:r>
              <a:rPr lang="en-US" dirty="0" smtClean="0"/>
              <a:t>b.       Incurred $600 of heating and electrical costs this month and will pay them next month.</a:t>
            </a:r>
          </a:p>
          <a:p>
            <a:pPr marL="457200" indent="-457200">
              <a:defRPr/>
            </a:pPr>
            <a:endParaRPr lang="en-US" dirty="0" smtClean="0"/>
          </a:p>
          <a:p>
            <a:pPr marL="457200" indent="-457200">
              <a:defRPr/>
            </a:pPr>
            <a:r>
              <a:rPr lang="en-US" dirty="0" smtClean="0"/>
              <a:t>Debit Utilities Expense and credit Accounts Payable for $600.</a:t>
            </a:r>
          </a:p>
          <a:p>
            <a:pPr marL="457200" indent="-457200">
              <a:defRPr/>
            </a:pPr>
            <a:endParaRPr lang="en-US" dirty="0" smtClean="0"/>
          </a:p>
          <a:p>
            <a:pPr marL="457200" indent="-457200">
              <a:buFont typeface="+mj-lt"/>
              <a:buNone/>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xfrm>
            <a:off x="304800" y="4343400"/>
            <a:ext cx="6248400" cy="4114800"/>
          </a:xfrm>
          <a:noFill/>
          <a:ln>
            <a:solidFill>
              <a:schemeClr val="tx1"/>
            </a:solidFill>
          </a:ln>
        </p:spPr>
        <p:txBody>
          <a:bodyPr/>
          <a:lstStyle/>
          <a:p>
            <a:pPr marL="457200" indent="-457200"/>
            <a:r>
              <a:rPr lang="en-US" smtClean="0"/>
              <a:t>Part I </a:t>
            </a:r>
          </a:p>
          <a:p>
            <a:pPr marL="457200" indent="-457200">
              <a:buFont typeface="Calibri" pitchFamily="34" charset="0"/>
              <a:buAutoNum type="alphaLcPeriod" startAt="3"/>
            </a:pPr>
            <a:r>
              <a:rPr lang="en-US" smtClean="0"/>
              <a:t>Paid wages for the current month, totaling $2,000.</a:t>
            </a:r>
          </a:p>
          <a:p>
            <a:pPr marL="457200" indent="-457200"/>
            <a:endParaRPr lang="en-US" smtClean="0"/>
          </a:p>
          <a:p>
            <a:pPr marL="457200" indent="-457200"/>
            <a:r>
              <a:rPr lang="en-US" smtClean="0"/>
              <a:t>Part II</a:t>
            </a:r>
          </a:p>
          <a:p>
            <a:pPr marL="457200" indent="-457200"/>
            <a:r>
              <a:rPr lang="en-US" smtClean="0"/>
              <a:t>Debit Wages Expense and credit Cash for $2,000.</a:t>
            </a:r>
          </a:p>
          <a:p>
            <a:pPr marL="457200" indent="-457200"/>
            <a:endParaRPr lang="en-US" smtClean="0"/>
          </a:p>
          <a:p>
            <a:pPr marL="457200" indent="-457200">
              <a:buFont typeface="Calibri" pitchFamily="34" charset="0"/>
              <a:buAutoNum type="alphaLcPeriod" startAt="4"/>
            </a:pPr>
            <a:r>
              <a:rPr lang="en-US" smtClean="0"/>
              <a:t>Performed cleaning services on account worth $2,800.</a:t>
            </a:r>
          </a:p>
          <a:p>
            <a:pPr marL="457200" indent="-457200"/>
            <a:endParaRPr lang="en-US" smtClean="0"/>
          </a:p>
          <a:p>
            <a:pPr marL="457200" indent="-457200"/>
            <a:r>
              <a:rPr lang="en-US" smtClean="0"/>
              <a:t>Part III</a:t>
            </a:r>
          </a:p>
          <a:p>
            <a:pPr marL="457200" indent="-457200"/>
            <a:r>
              <a:rPr lang="en-US" smtClean="0"/>
              <a:t>Debit Accounts Receivable and credit Services/Cleaning Revenue for $2,800.</a:t>
            </a:r>
          </a:p>
          <a:p>
            <a:pPr marL="457200" indent="-457200"/>
            <a:endParaRPr lang="en-US" smtClean="0"/>
          </a:p>
          <a:p>
            <a:pPr marL="457200" indent="-457200">
              <a:buFont typeface="Calibri" pitchFamily="34" charset="0"/>
              <a:buAutoNum type="alphaLcPeriod" startAt="5"/>
            </a:pPr>
            <a:r>
              <a:rPr lang="en-US" smtClean="0"/>
              <a:t>Some of Quick Cleaners’ equipment was repaired at a total cost of $150. The company paid the full amount immediately.</a:t>
            </a:r>
          </a:p>
          <a:p>
            <a:pPr marL="457200" indent="-457200">
              <a:buFont typeface="Calibri" pitchFamily="34" charset="0"/>
              <a:buAutoNum type="alphaLcPeriod" startAt="5"/>
            </a:pPr>
            <a:endParaRPr lang="en-US" smtClean="0"/>
          </a:p>
          <a:p>
            <a:pPr marL="457200" indent="-457200">
              <a:buFont typeface="+mj-lt"/>
              <a:buNone/>
            </a:pPr>
            <a:r>
              <a:rPr lang="en-US" smtClean="0"/>
              <a:t>Part IV</a:t>
            </a:r>
          </a:p>
          <a:p>
            <a:pPr marL="457200" indent="-457200">
              <a:buFont typeface="+mj-lt"/>
              <a:buNone/>
            </a:pPr>
            <a:r>
              <a:rPr lang="en-US" smtClean="0"/>
              <a:t>Debit Repairs and Maintenance Expense and credit Cash for $150.</a:t>
            </a:r>
          </a:p>
          <a:p>
            <a:pPr marL="457200" indent="-457200">
              <a:buFont typeface="+mj-lt"/>
              <a:buNone/>
            </a:pPr>
            <a:endParaRPr lang="en-US" smtClean="0"/>
          </a:p>
          <a:p>
            <a:pPr marL="457200" indent="-457200">
              <a:buFont typeface="+mj-lt"/>
              <a:buNone/>
            </a:pPr>
            <a:r>
              <a:rPr lang="en-US" smtClean="0"/>
              <a:t>Part V</a:t>
            </a:r>
          </a:p>
          <a:p>
            <a:pPr marL="457200" indent="-457200">
              <a:buFont typeface="+mj-lt"/>
              <a:buNone/>
            </a:pPr>
            <a:r>
              <a:rPr lang="en-US" smtClean="0"/>
              <a:t>Preliminary net income would be calculated by subtracting all expenses from all revenue.  Total revenue = $2,800 and total expenses = $2,750 leaving $50 of preliminary net income.</a:t>
            </a:r>
          </a:p>
          <a:p>
            <a:pPr marL="457200" indent="-457200">
              <a:buFont typeface="+mj-lt"/>
              <a:buNone/>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304800" y="4343400"/>
            <a:ext cx="6248400" cy="4114800"/>
          </a:xfrm>
          <a:ln>
            <a:solidFill>
              <a:schemeClr val="tx1"/>
            </a:solidFill>
          </a:ln>
        </p:spPr>
        <p:txBody>
          <a:bodyPr/>
          <a:lstStyle/>
          <a:p>
            <a:pPr>
              <a:defRPr/>
            </a:pPr>
            <a:r>
              <a:rPr lang="en-US" dirty="0" smtClean="0"/>
              <a:t>Part I</a:t>
            </a:r>
          </a:p>
          <a:p>
            <a:pPr>
              <a:defRPr/>
            </a:pPr>
            <a:r>
              <a:rPr lang="en-US" dirty="0" smtClean="0"/>
              <a:t>M3-14 Preparing Journal Entries for Business Activities</a:t>
            </a:r>
          </a:p>
          <a:p>
            <a:pPr>
              <a:defRPr/>
            </a:pPr>
            <a:endParaRPr lang="en-US" dirty="0" smtClean="0"/>
          </a:p>
          <a:p>
            <a:pPr>
              <a:defRPr/>
            </a:pPr>
            <a:r>
              <a:rPr lang="en-US" dirty="0" err="1" smtClean="0"/>
              <a:t>Junktrader</a:t>
            </a:r>
            <a:r>
              <a:rPr lang="en-US" dirty="0" smtClean="0"/>
              <a:t> is an online company that specializes in matching buyers and sellers of used items. Buyers and sellers can purchase a membership with </a:t>
            </a:r>
            <a:r>
              <a:rPr lang="en-US" dirty="0" err="1" smtClean="0"/>
              <a:t>Junktrader</a:t>
            </a:r>
            <a:r>
              <a:rPr lang="en-US" dirty="0" smtClean="0"/>
              <a:t>, which provides them advance notice of potentially attractive offers. Prepare journal entries for the following transactions, which occurred during a recent month.</a:t>
            </a:r>
          </a:p>
          <a:p>
            <a:pPr>
              <a:defRPr/>
            </a:pPr>
            <a:endParaRPr lang="en-US" dirty="0" smtClean="0"/>
          </a:p>
          <a:p>
            <a:pPr marL="457200" indent="-457200">
              <a:buFontTx/>
              <a:buAutoNum type="alphaLcPeriod"/>
              <a:defRPr/>
            </a:pPr>
            <a:r>
              <a:rPr lang="en-US" dirty="0" err="1" smtClean="0"/>
              <a:t>Junktrader</a:t>
            </a:r>
            <a:r>
              <a:rPr lang="en-US" dirty="0" smtClean="0"/>
              <a:t> provided online advertising services for another company for $200 on account.</a:t>
            </a:r>
            <a:br>
              <a:rPr lang="en-US" dirty="0" smtClean="0"/>
            </a:br>
            <a:endParaRPr lang="en-US" dirty="0" smtClean="0"/>
          </a:p>
          <a:p>
            <a:pPr marL="457200" indent="-457200">
              <a:defRPr/>
            </a:pPr>
            <a:r>
              <a:rPr lang="en-US" dirty="0" smtClean="0"/>
              <a:t>Part II</a:t>
            </a:r>
          </a:p>
          <a:p>
            <a:pPr>
              <a:defRPr/>
            </a:pPr>
            <a:r>
              <a:rPr lang="en-US" dirty="0" smtClean="0"/>
              <a:t>Debit Accounts Receivable and credit Advertising (or Service) Revenue for $200.</a:t>
            </a:r>
          </a:p>
          <a:p>
            <a:pPr>
              <a:defRPr/>
            </a:pPr>
            <a:endParaRPr lang="en-US" dirty="0" smtClean="0"/>
          </a:p>
          <a:p>
            <a:pPr marL="457200" indent="-457200">
              <a:defRPr/>
            </a:pPr>
            <a:endParaRPr lang="en-US" dirty="0" smtClean="0"/>
          </a:p>
          <a:p>
            <a:pPr marL="457200" indent="-457200">
              <a:buFont typeface="+mj-lt"/>
              <a:buAutoNum type="alphaLcPeriod" startAt="2"/>
              <a:defRPr/>
            </a:pPr>
            <a:r>
              <a:rPr lang="en-US" dirty="0" smtClean="0"/>
              <a:t>On the last day of the month, </a:t>
            </a:r>
            <a:r>
              <a:rPr lang="en-US" dirty="0" err="1" smtClean="0"/>
              <a:t>Junktrader</a:t>
            </a:r>
            <a:r>
              <a:rPr lang="en-US" dirty="0" smtClean="0"/>
              <a:t> paid $50 cash to run an ad promoting the company’s services. The ad ran that day in the local newspaper.</a:t>
            </a:r>
          </a:p>
          <a:p>
            <a:pPr marL="457200" indent="-457200">
              <a:buFont typeface="+mj-lt"/>
              <a:buAutoNum type="alphaLcPeriod" startAt="2"/>
              <a:defRPr/>
            </a:pPr>
            <a:endParaRPr lang="en-US" dirty="0" smtClean="0"/>
          </a:p>
          <a:p>
            <a:pPr marL="457200" indent="-457200">
              <a:buFont typeface="+mj-lt"/>
              <a:buNone/>
              <a:defRPr/>
            </a:pPr>
            <a:r>
              <a:rPr lang="en-US" dirty="0" smtClean="0"/>
              <a:t>Part III</a:t>
            </a:r>
          </a:p>
          <a:p>
            <a:pPr>
              <a:defRPr/>
            </a:pPr>
            <a:r>
              <a:rPr lang="en-US" dirty="0" smtClean="0"/>
              <a:t>Debit Advertising Expense and credit Cash for $50.</a:t>
            </a:r>
          </a:p>
          <a:p>
            <a:pPr marL="457200" indent="-457200">
              <a:buFont typeface="+mj-lt"/>
              <a:buNone/>
              <a:defRPr/>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304800" y="4343400"/>
            <a:ext cx="6248400" cy="4114800"/>
          </a:xfrm>
          <a:ln>
            <a:solidFill>
              <a:schemeClr val="tx1"/>
            </a:solidFill>
          </a:ln>
        </p:spPr>
        <p:txBody>
          <a:bodyPr/>
          <a:lstStyle/>
          <a:p>
            <a:pPr>
              <a:defRPr/>
            </a:pPr>
            <a:r>
              <a:rPr lang="en-US" dirty="0" smtClean="0"/>
              <a:t>Part I</a:t>
            </a:r>
          </a:p>
          <a:p>
            <a:pPr marL="457200" indent="-457200">
              <a:buFont typeface="+mj-lt"/>
              <a:buAutoNum type="alphaLcPeriod" startAt="3"/>
              <a:defRPr/>
            </a:pPr>
            <a:r>
              <a:rPr lang="en-US" dirty="0" smtClean="0"/>
              <a:t>Received $200 cash in membership fees for the month from new members.</a:t>
            </a:r>
          </a:p>
          <a:p>
            <a:pPr marL="457200" indent="-457200">
              <a:defRPr/>
            </a:pPr>
            <a:endParaRPr lang="en-US" dirty="0" smtClean="0"/>
          </a:p>
          <a:p>
            <a:pPr marL="457200" indent="-457200">
              <a:defRPr/>
            </a:pPr>
            <a:r>
              <a:rPr lang="en-US" dirty="0" smtClean="0"/>
              <a:t>Part II</a:t>
            </a:r>
          </a:p>
          <a:p>
            <a:pPr marL="457200" indent="-457200">
              <a:defRPr/>
            </a:pPr>
            <a:r>
              <a:rPr lang="en-US" dirty="0" smtClean="0"/>
              <a:t>Debit Cash and credit Membership (or Fees) Revenue for $200.</a:t>
            </a:r>
          </a:p>
          <a:p>
            <a:pPr marL="457200" indent="-457200">
              <a:defRPr/>
            </a:pPr>
            <a:endParaRPr lang="en-US" dirty="0" smtClean="0"/>
          </a:p>
          <a:p>
            <a:pPr marL="457200" indent="-457200">
              <a:buFont typeface="+mj-lt"/>
              <a:buAutoNum type="alphaLcPeriod" startAt="4"/>
              <a:defRPr/>
            </a:pPr>
            <a:r>
              <a:rPr lang="en-US" dirty="0" smtClean="0"/>
              <a:t>Received an electricity bill for $85, for usage this month. The bill will be paid next month.</a:t>
            </a:r>
          </a:p>
          <a:p>
            <a:pPr marL="457200" indent="-457200">
              <a:buFont typeface="+mj-lt"/>
              <a:buNone/>
              <a:defRPr/>
            </a:pPr>
            <a:endParaRPr lang="en-US" dirty="0" smtClean="0"/>
          </a:p>
          <a:p>
            <a:pPr marL="457200" indent="-457200">
              <a:buFont typeface="+mj-lt"/>
              <a:buNone/>
              <a:defRPr/>
            </a:pPr>
            <a:r>
              <a:rPr lang="en-US" dirty="0" smtClean="0"/>
              <a:t>Part III</a:t>
            </a:r>
          </a:p>
          <a:p>
            <a:pPr marL="457200" indent="-457200">
              <a:buFont typeface="+mj-lt"/>
              <a:buNone/>
              <a:defRPr/>
            </a:pPr>
            <a:r>
              <a:rPr lang="en-US" dirty="0" smtClean="0"/>
              <a:t>Debit Utilities (or Electricity) Expense and credit Accounts (or Utilities) Payable for $85.</a:t>
            </a:r>
          </a:p>
          <a:p>
            <a:pPr marL="457200" indent="-457200">
              <a:buFont typeface="+mj-lt"/>
              <a:buNone/>
              <a:defRPr/>
            </a:pPr>
            <a:endParaRPr lang="en-US" dirty="0" smtClean="0"/>
          </a:p>
          <a:p>
            <a:pPr marL="457200" indent="-457200">
              <a:buFont typeface="+mj-lt"/>
              <a:buAutoNum type="alphaLcPeriod" startAt="5"/>
              <a:defRPr/>
            </a:pPr>
            <a:r>
              <a:rPr lang="en-US" dirty="0" smtClean="0"/>
              <a:t>Billed a customer $180 for helping them sell their junk. The customer is expected to pay by the end of next month.</a:t>
            </a:r>
          </a:p>
          <a:p>
            <a:pPr marL="457200" indent="-457200">
              <a:buFont typeface="+mj-lt"/>
              <a:buAutoNum type="alphaLcPeriod" startAt="5"/>
              <a:defRPr/>
            </a:pPr>
            <a:endParaRPr lang="en-US" dirty="0" smtClean="0"/>
          </a:p>
          <a:p>
            <a:pPr marL="457200" indent="-457200">
              <a:buFont typeface="+mj-lt"/>
              <a:buNone/>
              <a:defRPr/>
            </a:pPr>
            <a:r>
              <a:rPr lang="en-US" dirty="0" smtClean="0"/>
              <a:t>Part IV</a:t>
            </a:r>
          </a:p>
          <a:p>
            <a:pPr marL="457200" indent="-457200">
              <a:buFont typeface="+mj-lt"/>
              <a:buNone/>
              <a:defRPr/>
            </a:pPr>
            <a:r>
              <a:rPr lang="en-US" dirty="0" smtClean="0"/>
              <a:t>Debit Accounts Receivable and credit Services Revenue for $180.</a:t>
            </a:r>
          </a:p>
          <a:p>
            <a:pPr marL="457200" indent="-457200">
              <a:buFont typeface="+mj-lt"/>
              <a:buNone/>
              <a:defRPr/>
            </a:pPr>
            <a:endParaRPr lang="en-US" dirty="0" smtClean="0"/>
          </a:p>
          <a:p>
            <a:pPr marL="457200" indent="-457200">
              <a:buFont typeface="+mj-lt"/>
              <a:buNone/>
              <a:defRPr/>
            </a:pPr>
            <a:r>
              <a:rPr lang="en-US" dirty="0" smtClean="0">
                <a:latin typeface="Arial" pitchFamily="34" charset="0"/>
              </a:rPr>
              <a:t>Part V</a:t>
            </a:r>
          </a:p>
          <a:p>
            <a:pPr marL="457200" indent="-457200">
              <a:buFont typeface="+mj-lt"/>
              <a:buNone/>
              <a:defRPr/>
            </a:pPr>
            <a:r>
              <a:rPr lang="en-US" dirty="0" smtClean="0">
                <a:latin typeface="Arial" pitchFamily="34" charset="0"/>
              </a:rPr>
              <a:t>Preliminary net income would be calculated by subtracting all expenses from all revenue.  Total revenue = $580 and total expenses = $135 leaving $445 of preliminary net income.</a:t>
            </a:r>
          </a:p>
          <a:p>
            <a:pPr marL="457200" indent="-457200">
              <a:buFont typeface="+mj-lt"/>
              <a:buNone/>
              <a:defRPr/>
            </a:pPr>
            <a:endParaRPr lang="en-US" dirty="0" smtClean="0"/>
          </a:p>
          <a:p>
            <a:pPr marL="457200" indent="-457200">
              <a:buFont typeface="+mj-lt"/>
              <a:buNone/>
              <a:defRPr/>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a:solidFill>
              <a:schemeClr val="tx1"/>
            </a:solidFill>
          </a:ln>
        </p:spPr>
        <p:txBody>
          <a:bodyPr/>
          <a:lstStyle/>
          <a:p>
            <a:pPr eaLnBrk="1" hangingPunct="1"/>
            <a:r>
              <a:rPr lang="en-US" smtClean="0"/>
              <a:t>End of chapter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solidFill>
            <a:srgbClr val="FFFFFF"/>
          </a:solidFill>
          <a:ln/>
        </p:spPr>
      </p:sp>
      <p:sp>
        <p:nvSpPr>
          <p:cNvPr id="24578" name="Rectangle 3"/>
          <p:cNvSpPr>
            <a:spLocks noGrp="1" noChangeArrowheads="1"/>
          </p:cNvSpPr>
          <p:nvPr>
            <p:ph type="body" idx="1"/>
          </p:nvPr>
        </p:nvSpPr>
        <p:spPr>
          <a:xfrm>
            <a:off x="304800" y="4343400"/>
            <a:ext cx="6248400" cy="4419600"/>
          </a:xfrm>
          <a:solidFill>
            <a:srgbClr val="FFFFFF"/>
          </a:solidFill>
          <a:ln>
            <a:solidFill>
              <a:srgbClr val="000000"/>
            </a:solidFill>
          </a:ln>
        </p:spPr>
        <p:txBody>
          <a:bodyPr/>
          <a:lstStyle/>
          <a:p>
            <a:r>
              <a:rPr lang="en-US" sz="1000" smtClean="0"/>
              <a:t>Part I</a:t>
            </a:r>
          </a:p>
          <a:p>
            <a:r>
              <a:rPr lang="en-US" sz="1000" smtClean="0"/>
              <a:t>Although a manager or owner may intuitively sense how the business is doing, a more reliable management approach is to evaluate the revenues and expenses reported on the income statement. This slide illustrates the income statement based on the operating activities that were expected for Pizza Aroma as discussed in Chapter 1. This projected income statement will provide a benchmark to evaluate Pizza Aroma’s actual results.</a:t>
            </a:r>
          </a:p>
          <a:p>
            <a:endParaRPr lang="en-US" sz="1000" smtClean="0"/>
          </a:p>
          <a:p>
            <a:r>
              <a:rPr lang="en-US" sz="1000" smtClean="0"/>
              <a:t>Part II</a:t>
            </a:r>
          </a:p>
          <a:p>
            <a:r>
              <a:rPr lang="en-US" sz="1000" smtClean="0"/>
              <a:t>Revenues are the amounts a business charges its customers for goods or services. If Pizza Aroma sells 1,200 pizzas in September and charges $10 per pizza, Pizza Revenue would total $12,000. The amount of revenues earned during the period is the first thing reported in the body of the income statement.</a:t>
            </a:r>
          </a:p>
          <a:p>
            <a:endParaRPr lang="en-US" sz="1000" smtClean="0"/>
          </a:p>
          <a:p>
            <a:r>
              <a:rPr lang="en-US" sz="1000" smtClean="0"/>
              <a:t>Part III</a:t>
            </a:r>
          </a:p>
          <a:p>
            <a:r>
              <a:rPr lang="en-US" sz="1000" smtClean="0"/>
              <a:t>Expenses are any costs of operating the business, incurred to generate revenues in the period covered by the income statement. Anything a business uses up to generate revenues during the period is an expense, regardless of when it was or will be paid for. Expenses are reported in the body of the income statement after  revenues.</a:t>
            </a:r>
          </a:p>
          <a:p>
            <a:endParaRPr lang="en-US" sz="1000" smtClean="0"/>
          </a:p>
          <a:p>
            <a:r>
              <a:rPr lang="en-US" sz="1000" smtClean="0"/>
              <a:t>Part IV</a:t>
            </a:r>
          </a:p>
          <a:p>
            <a:r>
              <a:rPr lang="en-US" sz="1000" smtClean="0"/>
              <a:t>Net income is a total that is calculated by subtracting expenses from revenues; it is not an account like Pizza Revenue or Wages Expense. This total summarizes the overall impact of revenues and expenses in a single number. It is called a net loss if expenses are greater than revenues, and net income if revenues are greater than expenses. Net income indicates the amount by which stockholders’ equity increases as a result of a company’s profitable operations. For this reason, net income (or loss) is a closely watched measure of a company’s success.</a:t>
            </a:r>
          </a:p>
          <a:p>
            <a:endParaRPr lang="en-US" sz="1000" smtClean="0"/>
          </a:p>
          <a:p>
            <a:r>
              <a:rPr lang="en-US" sz="1000" smtClean="0"/>
              <a:t>Part V</a:t>
            </a:r>
          </a:p>
          <a:p>
            <a:r>
              <a:rPr lang="en-CA" sz="1000" smtClean="0"/>
              <a:t>The income statement depicts a flow of what has happened over a period of time.  Therefore an income statement is dated for a period of time.  Ie. “for the month ended”, “for the year ended”.  By dividing the company’s long life into meaningful and shorter chunks of time, company’s can measure and evaluate their financial performance on a timely basis. This is known in accounting as the time period assumption. If net income is low in the current month, management  will find out about it quickly and be able to take steps to become more profitable in the following month.</a:t>
            </a:r>
          </a:p>
          <a:p>
            <a:endParaRPr lang="en-US" sz="1000" smtClean="0"/>
          </a:p>
          <a:p>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solidFill>
            <a:srgbClr val="FFFFFF"/>
          </a:solidFill>
          <a:ln/>
        </p:spPr>
      </p:sp>
      <p:sp>
        <p:nvSpPr>
          <p:cNvPr id="26626" name="Rectangle 3"/>
          <p:cNvSpPr>
            <a:spLocks noGrp="1" noChangeArrowheads="1"/>
          </p:cNvSpPr>
          <p:nvPr>
            <p:ph type="body" idx="1"/>
          </p:nvPr>
        </p:nvSpPr>
        <p:spPr>
          <a:solidFill>
            <a:srgbClr val="FFFFFF"/>
          </a:solidFill>
          <a:ln>
            <a:solidFill>
              <a:srgbClr val="000000"/>
            </a:solidFill>
          </a:ln>
        </p:spPr>
        <p:txBody>
          <a:bodyPr/>
          <a:lstStyle/>
          <a:p>
            <a:r>
              <a:rPr lang="en-US" smtClean="0"/>
              <a:t>Like most people, you probably look at the balance in your bank account to gauge your financial performance.  If the overall balance increased this month, you likely take that as a sign that you’ve done a good job of managing your finances.  If it has gone down, that is a clue that you need to tame yourself a little more next month.</a:t>
            </a:r>
          </a:p>
          <a:p>
            <a:endParaRPr lang="en-US" smtClean="0"/>
          </a:p>
          <a:p>
            <a:r>
              <a:rPr lang="en-US" smtClean="0"/>
              <a:t>Because the cash inflows and outflows occur close in time to the activities that cause those cash flows, using your bank balance tends to give a decent measure of financial performance.  This is a cash basis of accounting.  The cash basis of accounting records revenues when cash is received and expenses when cash is paid.</a:t>
            </a:r>
          </a:p>
          <a:p>
            <a:endParaRPr lang="en-US" smtClean="0"/>
          </a:p>
          <a:p>
            <a:r>
              <a:rPr lang="en-US" smtClean="0"/>
              <a:t>However, the cash basis of accounting doesn’t measure financial performance very well when transactions are conducted using credit rather than cash. The problem is that credit often introduces a significant delay between the time an activity occurs and the time it impacts the bank account balance.  So, what accounting method is preferred?</a:t>
            </a:r>
          </a:p>
          <a:p>
            <a:endParaRPr lang="en-US" smtClean="0"/>
          </a:p>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solidFill>
            <a:srgbClr val="FFFFFF"/>
          </a:solidFill>
          <a:ln/>
        </p:spPr>
      </p:sp>
      <p:sp>
        <p:nvSpPr>
          <p:cNvPr id="28674" name="Rectangle 3"/>
          <p:cNvSpPr>
            <a:spLocks noGrp="1" noChangeArrowheads="1"/>
          </p:cNvSpPr>
          <p:nvPr>
            <p:ph type="body" idx="1"/>
          </p:nvPr>
        </p:nvSpPr>
        <p:spPr>
          <a:solidFill>
            <a:srgbClr val="FFFFFF"/>
          </a:solidFill>
          <a:ln>
            <a:solidFill>
              <a:srgbClr val="000000"/>
            </a:solidFill>
          </a:ln>
        </p:spPr>
        <p:txBody>
          <a:bodyPr/>
          <a:lstStyle/>
          <a:p>
            <a:r>
              <a:rPr lang="en-US" smtClean="0"/>
              <a:t>Learning objective 3-2 is to explain and apply the revenue and expense recognition principles.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solidFill>
            <a:srgbClr val="FFFFFF"/>
          </a:solidFill>
          <a:ln/>
        </p:spPr>
      </p:sp>
      <p:sp>
        <p:nvSpPr>
          <p:cNvPr id="30722" name="Rectangle 3"/>
          <p:cNvSpPr>
            <a:spLocks noGrp="1" noChangeArrowheads="1"/>
          </p:cNvSpPr>
          <p:nvPr>
            <p:ph type="body" idx="1"/>
          </p:nvPr>
        </p:nvSpPr>
        <p:spPr>
          <a:solidFill>
            <a:srgbClr val="FFFFFF"/>
          </a:solidFill>
          <a:ln>
            <a:solidFill>
              <a:srgbClr val="000000"/>
            </a:solidFill>
          </a:ln>
        </p:spPr>
        <p:txBody>
          <a:bodyPr/>
          <a:lstStyle/>
          <a:p>
            <a:r>
              <a:rPr lang="en-US" smtClean="0"/>
              <a:t>Generally Accepted Accounting Principles and International Financial Reporting Standards require the use of the accrual basis of accounting. The cash basis can be used internally by some small companies, but GAAP and IFRS do not allow it to be used for external reporting. The “rule of accrual” is that the financial effects of business activities are measured and reported when the activities actually occur, not when the cash related to them is received or paid. That is, revenues are recognized when they are earned and expenses when they are incurred. The two basic accounting principles that determine when revenues and expenses are recognized under accrual basis accounting are called the revenue recognition principle and the expense recognition (“matching”) principle. </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solidFill>
            <a:srgbClr val="FFFFFF"/>
          </a:solidFill>
          <a:ln/>
        </p:spPr>
      </p:sp>
      <p:sp>
        <p:nvSpPr>
          <p:cNvPr id="32770" name="Rectangle 3"/>
          <p:cNvSpPr>
            <a:spLocks noGrp="1" noChangeArrowheads="1"/>
          </p:cNvSpPr>
          <p:nvPr>
            <p:ph type="body" idx="1"/>
          </p:nvPr>
        </p:nvSpPr>
        <p:spPr>
          <a:xfrm>
            <a:off x="0" y="4343400"/>
            <a:ext cx="6858000" cy="4495800"/>
          </a:xfrm>
          <a:solidFill>
            <a:srgbClr val="FFFFFF"/>
          </a:solidFill>
          <a:ln>
            <a:solidFill>
              <a:srgbClr val="000000"/>
            </a:solidFill>
          </a:ln>
        </p:spPr>
        <p:txBody>
          <a:bodyPr/>
          <a:lstStyle/>
          <a:p>
            <a:r>
              <a:rPr lang="en-US" sz="1000" smtClean="0"/>
              <a:t>Part I</a:t>
            </a:r>
          </a:p>
          <a:p>
            <a:r>
              <a:rPr lang="en-US" sz="1000" smtClean="0"/>
              <a:t>All companies expect to receive cash in exchange for providing goods and services, but the timing of cash receipts does not dictate when revenues are recognized. Instead, the key factor in determining when to recognize revenue is whether the company has done what it promised during the accounting period. Regardless of the length of the</a:t>
            </a:r>
          </a:p>
          <a:p>
            <a:r>
              <a:rPr lang="en-US" sz="1000" smtClean="0"/>
              <a:t>period (month, quarter, or year), cash can be received (1) in the same period as the goods or services are provided, (2) in a period before the goods or services are provided, or (3) in a period after the goods or services are provided, as shown on the timeline on this slide. </a:t>
            </a:r>
          </a:p>
          <a:p>
            <a:endParaRPr lang="en-US" sz="1000" smtClean="0"/>
          </a:p>
          <a:p>
            <a:r>
              <a:rPr lang="en-US" sz="1000" smtClean="0"/>
              <a:t>Part II</a:t>
            </a:r>
          </a:p>
          <a:p>
            <a:r>
              <a:rPr lang="en-US" sz="1000" smtClean="0"/>
              <a:t>Receiving cash in the same period as the promised acts are performed is a common occurrence for Pizza Aroma because customers pay within a few minutes of receiving their pizza. Pizza Aroma delivers the pizza to the customer as ordered, earning revenue in the process. In exchange, Pizza Aroma receives cash from the customer. </a:t>
            </a:r>
          </a:p>
          <a:p>
            <a:endParaRPr lang="en-US" sz="1000" smtClean="0"/>
          </a:p>
          <a:p>
            <a:r>
              <a:rPr lang="en-US" sz="1000" smtClean="0"/>
              <a:t>Part III</a:t>
            </a:r>
          </a:p>
          <a:p>
            <a:r>
              <a:rPr lang="en-US" sz="1000" smtClean="0"/>
              <a:t>Receiving cash in a period before the promised acts are performed can occur when Pizza Aroma receives cash for gift cards that customers can use to pay for pizza in the future. Pizza Aroma will record the cash received, but since it hasn’t delivered pizza for these customers, no revenue is recorded yet. Instead, Pizza Aroma has an obligation to accept the gift card as payment for pizza in the future. This obligation is a liability called Unearned Revenue.</a:t>
            </a:r>
          </a:p>
          <a:p>
            <a:endParaRPr lang="en-US" sz="1000" smtClean="0"/>
          </a:p>
          <a:p>
            <a:r>
              <a:rPr lang="en-US" sz="1000" smtClean="0"/>
              <a:t>Part IV</a:t>
            </a:r>
          </a:p>
          <a:p>
            <a:r>
              <a:rPr lang="en-US" sz="1000" smtClean="0"/>
              <a:t>Receiving cash in a period after the promised acts are performed typically arises when a company sells to a customer on account. Selling on account means that the company provides goods or services to a customer not for cash, but instead for the right to collect cash in the future. This right is an asset called Accounts Receivable. Thus, if Pizza Aroma delivers pizza sold on account to a college organization in September, it will report Pizza Revenue on the income statement and Accounts Receivable on the balance sheet in September.</a:t>
            </a:r>
          </a:p>
          <a:p>
            <a:endParaRPr lang="en-US" sz="1000" smtClean="0"/>
          </a:p>
          <a:p>
            <a:endParaRPr lang="en-US" sz="1000" smtClean="0"/>
          </a:p>
          <a:p>
            <a:endParaRPr lang="en-US"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solidFill>
            <a:srgbClr val="FFFFFF"/>
          </a:solidFill>
          <a:ln/>
        </p:spPr>
      </p:sp>
      <p:sp>
        <p:nvSpPr>
          <p:cNvPr id="34818" name="Rectangle 3"/>
          <p:cNvSpPr>
            <a:spLocks noGrp="1" noChangeArrowheads="1"/>
          </p:cNvSpPr>
          <p:nvPr>
            <p:ph type="body" idx="1"/>
          </p:nvPr>
        </p:nvSpPr>
        <p:spPr>
          <a:xfrm>
            <a:off x="0" y="4343400"/>
            <a:ext cx="6858000" cy="4800600"/>
          </a:xfrm>
          <a:solidFill>
            <a:srgbClr val="FFFFFF"/>
          </a:solidFill>
          <a:ln>
            <a:solidFill>
              <a:srgbClr val="000000"/>
            </a:solidFill>
          </a:ln>
        </p:spPr>
        <p:txBody>
          <a:bodyPr/>
          <a:lstStyle/>
          <a:p>
            <a:r>
              <a:rPr lang="en-US" sz="1000" smtClean="0"/>
              <a:t>Part I</a:t>
            </a:r>
          </a:p>
          <a:p>
            <a:r>
              <a:rPr lang="en-US" sz="1000" smtClean="0"/>
              <a:t>The business activities that generate revenues also create expenses. Under accrual basis accounting, expenses are recognized in the same period as the revenues to which they relate, not necessarily the period in which cash is paid for them. This is what accountants call the expense recognition principle or the matching principle: record expenses in the same period as the revenues with which they can be reasonably associated. It is the timing of the underlying business activities, not the cash payments, that dictates when expenses are recognized. Cash payments may occur (1) at the same time as, (2) before, or (3) after the related expenses are incurred to generate revenue, as shown on this graphic. </a:t>
            </a:r>
          </a:p>
          <a:p>
            <a:endParaRPr lang="en-US" sz="1000" smtClean="0"/>
          </a:p>
          <a:p>
            <a:r>
              <a:rPr lang="en-US" sz="1000" smtClean="0"/>
              <a:t>Part II</a:t>
            </a:r>
          </a:p>
          <a:p>
            <a:r>
              <a:rPr lang="en-US" sz="1000" smtClean="0"/>
              <a:t>Expenses are sometimes paid for in the period that they arise. For example, Pizza Aroma could spend $50 cash for balloons to celebrate its grand opening this month. It would report this cost on this month’s income statement because the balloons were used for an activity occurring this month. In other words, the benefits of incurring the cost are entirely used up within the current accounting period.</a:t>
            </a:r>
          </a:p>
          <a:p>
            <a:r>
              <a:rPr lang="en-US" sz="1000" smtClean="0"/>
              <a:t> </a:t>
            </a:r>
          </a:p>
          <a:p>
            <a:r>
              <a:rPr lang="en-US" sz="1000" smtClean="0"/>
              <a:t>Part III</a:t>
            </a:r>
          </a:p>
          <a:p>
            <a:r>
              <a:rPr lang="en-US" sz="1000" smtClean="0"/>
              <a:t>It is common for businesses to pay for something that provides benefits only in future periods. For example, Pizza Aroma might buy paper napkins now but does not use them until next month. The asset Supplies is increased and Cash is decreased. Given the matching principle, the expense from using these supplies is reported next month when the supplies are used to earn revenue, not now when purchased. </a:t>
            </a:r>
          </a:p>
          <a:p>
            <a:endParaRPr lang="en-US" sz="1000" smtClean="0"/>
          </a:p>
          <a:p>
            <a:r>
              <a:rPr lang="en-US" sz="1000" smtClean="0"/>
              <a:t>Part IV</a:t>
            </a:r>
          </a:p>
          <a:p>
            <a:r>
              <a:rPr lang="en-US" sz="1000" smtClean="0"/>
              <a:t>Many costs are paid after receiving and using goods or services. For example, Pizza Aroma uses electricity to heat the ovens and light the restaurant this month but does not pay for its electricity usage until next month. Because the cost of the electricity relates to revenues earned now, it represents an expense that will be reported on this month’s income statement. Because the cost has not yet been paid at the end of the month, a liability called Accounts Payable is created. Similar situations arise when employees work in the current period but are not paid their wages until the following period.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 name="Rounded Rectangle 5"/>
          <p:cNvSpPr/>
          <p:nvPr userDrawn="1"/>
        </p:nvSpPr>
        <p:spPr>
          <a:xfrm>
            <a:off x="98425" y="84138"/>
            <a:ext cx="8929688" cy="6545262"/>
          </a:xfrm>
          <a:prstGeom prst="roundRect">
            <a:avLst>
              <a:gd name="adj" fmla="val 72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42" name="Rectangle 2"/>
          <p:cNvSpPr>
            <a:spLocks noGrp="1" noChangeArrowheads="1"/>
          </p:cNvSpPr>
          <p:nvPr>
            <p:ph type="ctrTitle"/>
          </p:nvPr>
        </p:nvSpPr>
        <p:spPr>
          <a:xfrm>
            <a:off x="838200" y="1447800"/>
            <a:ext cx="7623175" cy="1752600"/>
          </a:xfrm>
        </p:spPr>
        <p:txBody>
          <a:bodyPr/>
          <a:lstStyle>
            <a:lvl1pPr>
              <a:defRPr sz="5000"/>
            </a:lvl1pPr>
          </a:lstStyle>
          <a:p>
            <a:r>
              <a:rPr lang="en-US" altLang="en-US"/>
              <a:t>Click to edit Master title style</a:t>
            </a:r>
          </a:p>
        </p:txBody>
      </p:sp>
      <p:sp>
        <p:nvSpPr>
          <p:cNvPr id="21504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atin typeface="Arial Rounded MT Bold" pitchFamily="34" charset="0"/>
              </a:defRPr>
            </a:lvl1pPr>
          </a:lstStyle>
          <a:p>
            <a:r>
              <a:rPr lang="en-US" altLang="en-US"/>
              <a:t>Click to edit Master subtitle style</a:t>
            </a:r>
          </a:p>
        </p:txBody>
      </p:sp>
      <p:sp>
        <p:nvSpPr>
          <p:cNvPr id="7" name="Rectangle 6"/>
          <p:cNvSpPr/>
          <p:nvPr userDrawn="1"/>
        </p:nvSpPr>
        <p:spPr>
          <a:xfrm>
            <a:off x="457200" y="6596390"/>
            <a:ext cx="2514600" cy="261610"/>
          </a:xfrm>
          <a:prstGeom prst="rect">
            <a:avLst/>
          </a:prstGeom>
        </p:spPr>
        <p:txBody>
          <a:bodyPr wrap="square">
            <a:spAutoFit/>
          </a:bodyPr>
          <a:lstStyle/>
          <a:p>
            <a:pPr algn="l">
              <a:defRPr/>
            </a:pPr>
            <a:r>
              <a:rPr lang="en-CA" sz="1100" b="1" i="1" dirty="0" smtClean="0"/>
              <a:t>McGraw-Hill/Irwin</a:t>
            </a:r>
            <a:endParaRPr lang="en-US" sz="1100" b="1" i="1" dirty="0"/>
          </a:p>
        </p:txBody>
      </p:sp>
      <p:sp>
        <p:nvSpPr>
          <p:cNvPr id="9" name="Rectangle 8"/>
          <p:cNvSpPr/>
          <p:nvPr userDrawn="1"/>
        </p:nvSpPr>
        <p:spPr>
          <a:xfrm>
            <a:off x="228600" y="6596063"/>
            <a:ext cx="8686800" cy="261937"/>
          </a:xfrm>
          <a:prstGeom prst="rect">
            <a:avLst/>
          </a:prstGeom>
        </p:spPr>
        <p:txBody>
          <a:bodyPr>
            <a:spAutoFit/>
          </a:bodyPr>
          <a:lstStyle/>
          <a:p>
            <a:pPr algn="r">
              <a:defRPr/>
            </a:pPr>
            <a:r>
              <a:rPr lang="en-US" sz="1100" b="1" i="1" dirty="0" smtClean="0"/>
              <a:t>Copyright © 2013 by The McGraw-Hill Companies, Inc.  All rights reserved.</a:t>
            </a:r>
            <a:endParaRPr lang="en-US" sz="1100" b="1" i="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627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627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
          <p:cNvSpPr/>
          <p:nvPr userDrawn="1"/>
        </p:nvSpPr>
        <p:spPr>
          <a:xfrm>
            <a:off x="228600" y="241300"/>
            <a:ext cx="8686800" cy="11303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TextBox 5"/>
          <p:cNvSpPr txBox="1"/>
          <p:nvPr userDrawn="1"/>
        </p:nvSpPr>
        <p:spPr>
          <a:xfrm>
            <a:off x="0" y="6629400"/>
            <a:ext cx="1295400" cy="261938"/>
          </a:xfrm>
          <a:prstGeom prst="rect">
            <a:avLst/>
          </a:prstGeom>
          <a:noFill/>
        </p:spPr>
        <p:txBody>
          <a:bodyPr>
            <a:spAutoFit/>
          </a:bodyPr>
          <a:lstStyle/>
          <a:p>
            <a:pPr>
              <a:defRPr/>
            </a:pPr>
            <a:r>
              <a:rPr lang="en-US" sz="1100" dirty="0"/>
              <a:t>3-</a:t>
            </a:r>
            <a:fld id="{358AF8CB-7980-40C1-BEA4-D41A37DEA94C}" type="slidenum">
              <a:rPr lang="en-US" sz="1100"/>
              <a:pPr>
                <a:defRPr/>
              </a:pPr>
              <a:t>‹#›</a:t>
            </a:fld>
            <a:endParaRPr lang="en-US" sz="1100" dirty="0"/>
          </a:p>
        </p:txBody>
      </p:sp>
      <p:sp>
        <p:nvSpPr>
          <p:cNvPr id="8" name="Rounded Rectangle 7"/>
          <p:cNvSpPr/>
          <p:nvPr userDrawn="1"/>
        </p:nvSpPr>
        <p:spPr>
          <a:xfrm>
            <a:off x="98425" y="84138"/>
            <a:ext cx="8929688" cy="6545262"/>
          </a:xfrm>
          <a:prstGeom prst="roundRect">
            <a:avLst>
              <a:gd name="adj" fmla="val 722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3"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p:txBody>
          <a:bodyPr/>
          <a:lstStyle/>
          <a:p>
            <a:pPr eaLnBrk="1" hangingPunct="1"/>
            <a:r>
              <a:rPr lang="en-US" smtClean="0"/>
              <a:t>Chapter 3</a:t>
            </a:r>
          </a:p>
        </p:txBody>
      </p:sp>
      <p:sp>
        <p:nvSpPr>
          <p:cNvPr id="17410" name="Rectangle 3"/>
          <p:cNvSpPr>
            <a:spLocks noGrp="1" noChangeArrowheads="1"/>
          </p:cNvSpPr>
          <p:nvPr>
            <p:ph type="subTitle" idx="1"/>
          </p:nvPr>
        </p:nvSpPr>
        <p:spPr>
          <a:xfrm>
            <a:off x="1981200" y="2438400"/>
            <a:ext cx="6553200" cy="1752600"/>
          </a:xfrm>
        </p:spPr>
        <p:txBody>
          <a:bodyPr/>
          <a:lstStyle/>
          <a:p>
            <a:pPr eaLnBrk="1" hangingPunct="1"/>
            <a:r>
              <a:rPr lang="en-US" smtClean="0"/>
              <a:t>The Income Statement</a:t>
            </a:r>
          </a:p>
        </p:txBody>
      </p:sp>
      <p:sp>
        <p:nvSpPr>
          <p:cNvPr id="4" name="Rectangle 3"/>
          <p:cNvSpPr txBox="1">
            <a:spLocks noChangeArrowheads="1"/>
          </p:cNvSpPr>
          <p:nvPr/>
        </p:nvSpPr>
        <p:spPr bwMode="auto">
          <a:xfrm>
            <a:off x="1981200" y="4191000"/>
            <a:ext cx="6934200" cy="1752600"/>
          </a:xfrm>
          <a:prstGeom prst="rect">
            <a:avLst/>
          </a:prstGeom>
          <a:noFill/>
          <a:ln w="9525">
            <a:noFill/>
            <a:miter lim="800000"/>
            <a:headEnd/>
            <a:tailEnd/>
          </a:ln>
        </p:spPr>
        <p:txBody>
          <a:bodyPr/>
          <a:lstStyle/>
          <a:p>
            <a:pPr>
              <a:spcBef>
                <a:spcPct val="20000"/>
              </a:spcBef>
              <a:buClr>
                <a:schemeClr val="accent1"/>
              </a:buClr>
              <a:buSzPct val="65000"/>
              <a:buFont typeface="Wingdings" pitchFamily="2" charset="2"/>
              <a:buNone/>
              <a:defRPr/>
            </a:pPr>
            <a:r>
              <a:rPr lang="en-US" sz="2000" kern="0" dirty="0">
                <a:solidFill>
                  <a:srgbClr val="C00000"/>
                </a:solidFill>
                <a:latin typeface="Arial Rounded MT Bold" pitchFamily="34" charset="0"/>
              </a:rPr>
              <a:t>PowerPoint  Authors:</a:t>
            </a:r>
          </a:p>
          <a:p>
            <a:pPr marL="63500">
              <a:spcBef>
                <a:spcPts val="300"/>
              </a:spcBef>
              <a:buClr>
                <a:srgbClr val="A04DA3"/>
              </a:buClr>
              <a:buFont typeface="Georgia" pitchFamily="18" charset="0"/>
              <a:buNone/>
              <a:defRPr/>
            </a:pPr>
            <a:r>
              <a:rPr lang="en-US" sz="2000" kern="0" dirty="0">
                <a:solidFill>
                  <a:srgbClr val="C00000"/>
                </a:solidFill>
                <a:latin typeface="Arial Rounded MT Bold" pitchFamily="34" charset="0"/>
              </a:rPr>
              <a:t>	</a:t>
            </a:r>
            <a:r>
              <a:rPr lang="en-US" sz="2000" dirty="0">
                <a:solidFill>
                  <a:srgbClr val="C00000"/>
                </a:solidFill>
                <a:latin typeface="Arial Rounded MT Bold" pitchFamily="34" charset="0"/>
                <a:cs typeface="Arial" charset="0"/>
              </a:rPr>
              <a:t>Brandy Mackintosh</a:t>
            </a:r>
          </a:p>
          <a:p>
            <a:pPr marL="63500">
              <a:spcBef>
                <a:spcPts val="300"/>
              </a:spcBef>
              <a:buClr>
                <a:srgbClr val="A04DA3"/>
              </a:buClr>
              <a:buFont typeface="Georgia" pitchFamily="18" charset="0"/>
              <a:buNone/>
              <a:defRPr/>
            </a:pPr>
            <a:r>
              <a:rPr lang="en-US" sz="2000" dirty="0">
                <a:solidFill>
                  <a:srgbClr val="C00000"/>
                </a:solidFill>
                <a:latin typeface="Arial Rounded MT Bold" pitchFamily="34" charset="0"/>
                <a:cs typeface="Arial" charset="0"/>
              </a:rPr>
              <a:t>	Lindsay </a:t>
            </a:r>
            <a:r>
              <a:rPr lang="en-US" sz="2000">
                <a:solidFill>
                  <a:srgbClr val="C00000"/>
                </a:solidFill>
                <a:latin typeface="Arial Rounded MT Bold" pitchFamily="34" charset="0"/>
                <a:cs typeface="Arial" charset="0"/>
              </a:rPr>
              <a:t>Heiser</a:t>
            </a:r>
            <a:endParaRPr lang="en-US" sz="2000" dirty="0">
              <a:solidFill>
                <a:srgbClr val="C00000"/>
              </a:solidFill>
              <a:latin typeface="Arial Rounded MT Bold" pitchFamily="34" charset="0"/>
              <a:cs typeface="Arial" charset="0"/>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mtClean="0"/>
              <a:t>Learning Objective 3-3</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rPr>
              <a:t>Analyze, record, and summarize the effects of operating transactions using the accounting equation, journal entries, and </a:t>
            </a:r>
            <a:br>
              <a:rPr lang="en-US" sz="3600" dirty="0">
                <a:solidFill>
                  <a:schemeClr val="tx1"/>
                </a:solidFill>
              </a:rPr>
            </a:br>
            <a:r>
              <a:rPr lang="en-US" sz="3600" dirty="0">
                <a:solidFill>
                  <a:schemeClr val="tx1"/>
                </a:solidFill>
              </a:rPr>
              <a:t>T-accounts.</a:t>
            </a:r>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2" name="Picture 4"/>
          <p:cNvPicPr>
            <a:picLocks noChangeAspect="1" noChangeArrowheads="1"/>
          </p:cNvPicPr>
          <p:nvPr/>
        </p:nvPicPr>
        <p:blipFill>
          <a:blip r:embed="rId4"/>
          <a:srcRect/>
          <a:stretch>
            <a:fillRect/>
          </a:stretch>
        </p:blipFill>
        <p:spPr bwMode="auto">
          <a:xfrm>
            <a:off x="304800" y="1752600"/>
            <a:ext cx="7467600" cy="1598613"/>
          </a:xfrm>
          <a:prstGeom prst="rect">
            <a:avLst/>
          </a:prstGeom>
          <a:noFill/>
          <a:ln w="9525">
            <a:noFill/>
            <a:miter lim="800000"/>
            <a:headEnd/>
            <a:tailEnd/>
          </a:ln>
        </p:spPr>
      </p:pic>
      <p:pic>
        <p:nvPicPr>
          <p:cNvPr id="442373" name="Picture 5"/>
          <p:cNvPicPr>
            <a:picLocks noChangeAspect="1" noChangeArrowheads="1"/>
          </p:cNvPicPr>
          <p:nvPr/>
        </p:nvPicPr>
        <p:blipFill>
          <a:blip r:embed="rId5"/>
          <a:srcRect/>
          <a:stretch>
            <a:fillRect/>
          </a:stretch>
        </p:blipFill>
        <p:spPr bwMode="auto">
          <a:xfrm>
            <a:off x="3886200" y="3429000"/>
            <a:ext cx="4800600" cy="312738"/>
          </a:xfrm>
          <a:prstGeom prst="rect">
            <a:avLst/>
          </a:prstGeom>
          <a:noFill/>
          <a:ln w="9525">
            <a:noFill/>
            <a:miter lim="800000"/>
            <a:headEnd/>
            <a:tailEnd/>
          </a:ln>
        </p:spPr>
      </p:pic>
      <p:sp>
        <p:nvSpPr>
          <p:cNvPr id="442375" name="Text Box 7"/>
          <p:cNvSpPr txBox="1">
            <a:spLocks noChangeArrowheads="1"/>
          </p:cNvSpPr>
          <p:nvPr/>
        </p:nvSpPr>
        <p:spPr bwMode="auto">
          <a:xfrm>
            <a:off x="7848600" y="5257800"/>
            <a:ext cx="1066800" cy="336550"/>
          </a:xfrm>
          <a:prstGeom prst="rect">
            <a:avLst/>
          </a:prstGeom>
          <a:noFill/>
          <a:ln w="9525">
            <a:noFill/>
            <a:miter lim="800000"/>
            <a:headEnd/>
            <a:tailEnd/>
          </a:ln>
        </p:spPr>
        <p:txBody>
          <a:bodyPr lIns="0" rIns="0">
            <a:spAutoFit/>
          </a:bodyPr>
          <a:lstStyle/>
          <a:p>
            <a:r>
              <a:rPr lang="en-US" sz="1600">
                <a:solidFill>
                  <a:srgbClr val="C00000"/>
                </a:solidFill>
                <a:latin typeface="Calibri" pitchFamily="34" charset="0"/>
              </a:rPr>
              <a:t>Expenses</a:t>
            </a:r>
          </a:p>
        </p:txBody>
      </p:sp>
      <p:sp>
        <p:nvSpPr>
          <p:cNvPr id="442376" name="Text Box 8"/>
          <p:cNvSpPr txBox="1">
            <a:spLocks noChangeArrowheads="1"/>
          </p:cNvSpPr>
          <p:nvPr/>
        </p:nvSpPr>
        <p:spPr bwMode="auto">
          <a:xfrm>
            <a:off x="6248400" y="5257800"/>
            <a:ext cx="1066800" cy="336550"/>
          </a:xfrm>
          <a:prstGeom prst="rect">
            <a:avLst/>
          </a:prstGeom>
          <a:noFill/>
          <a:ln w="9525">
            <a:noFill/>
            <a:miter lim="800000"/>
            <a:headEnd/>
            <a:tailEnd/>
          </a:ln>
        </p:spPr>
        <p:txBody>
          <a:bodyPr lIns="0" rIns="0">
            <a:spAutoFit/>
          </a:bodyPr>
          <a:lstStyle/>
          <a:p>
            <a:r>
              <a:rPr lang="en-US" sz="1600">
                <a:solidFill>
                  <a:srgbClr val="0000CC"/>
                </a:solidFill>
                <a:latin typeface="Calibri" pitchFamily="34" charset="0"/>
              </a:rPr>
              <a:t>Revenues</a:t>
            </a:r>
          </a:p>
        </p:txBody>
      </p:sp>
      <p:pic>
        <p:nvPicPr>
          <p:cNvPr id="19471" name="Picture 6"/>
          <p:cNvPicPr>
            <a:picLocks noChangeAspect="1" noChangeArrowheads="1"/>
          </p:cNvPicPr>
          <p:nvPr/>
        </p:nvPicPr>
        <p:blipFill>
          <a:blip r:embed="rId6"/>
          <a:srcRect b="30096"/>
          <a:stretch>
            <a:fillRect/>
          </a:stretch>
        </p:blipFill>
        <p:spPr bwMode="auto">
          <a:xfrm>
            <a:off x="3886200" y="3721100"/>
            <a:ext cx="4800600" cy="884238"/>
          </a:xfrm>
          <a:prstGeom prst="rect">
            <a:avLst/>
          </a:prstGeom>
          <a:noFill/>
          <a:ln w="9525">
            <a:noFill/>
            <a:miter lim="800000"/>
            <a:headEnd/>
            <a:tailEnd/>
          </a:ln>
        </p:spPr>
      </p:pic>
      <p:sp>
        <p:nvSpPr>
          <p:cNvPr id="442381" name="Text Box 13"/>
          <p:cNvSpPr txBox="1">
            <a:spLocks noChangeArrowheads="1"/>
          </p:cNvSpPr>
          <p:nvPr/>
        </p:nvSpPr>
        <p:spPr bwMode="auto">
          <a:xfrm>
            <a:off x="7358063" y="5214938"/>
            <a:ext cx="457200" cy="369887"/>
          </a:xfrm>
          <a:prstGeom prst="rect">
            <a:avLst/>
          </a:prstGeom>
          <a:noFill/>
          <a:ln w="9525">
            <a:noFill/>
            <a:miter lim="800000"/>
            <a:headEnd/>
            <a:tailEnd/>
          </a:ln>
        </p:spPr>
        <p:txBody>
          <a:bodyPr>
            <a:spAutoFit/>
          </a:bodyPr>
          <a:lstStyle/>
          <a:p>
            <a:r>
              <a:rPr lang="en-US">
                <a:latin typeface="Calibri" pitchFamily="34" charset="0"/>
              </a:rPr>
              <a:t>-</a:t>
            </a:r>
          </a:p>
        </p:txBody>
      </p:sp>
      <p:sp>
        <p:nvSpPr>
          <p:cNvPr id="13" name="TextBox 12"/>
          <p:cNvSpPr txBox="1">
            <a:spLocks noChangeArrowheads="1"/>
          </p:cNvSpPr>
          <p:nvPr/>
        </p:nvSpPr>
        <p:spPr bwMode="auto">
          <a:xfrm>
            <a:off x="4643438" y="5616575"/>
            <a:ext cx="4043362" cy="708025"/>
          </a:xfrm>
          <a:prstGeom prst="rect">
            <a:avLst/>
          </a:prstGeom>
          <a:noFill/>
          <a:ln w="9525">
            <a:noFill/>
            <a:miter lim="800000"/>
            <a:headEnd/>
            <a:tailEnd/>
          </a:ln>
        </p:spPr>
        <p:txBody>
          <a:bodyPr>
            <a:spAutoFit/>
          </a:bodyPr>
          <a:lstStyle/>
          <a:p>
            <a:pPr>
              <a:buFont typeface="Arial" pitchFamily="34" charset="0"/>
              <a:buChar char="•"/>
              <a:defRPr/>
            </a:pPr>
            <a:r>
              <a:rPr lang="en-US" sz="2000" dirty="0">
                <a:latin typeface="Calibri" pitchFamily="34" charset="0"/>
              </a:rPr>
              <a:t> </a:t>
            </a:r>
            <a:r>
              <a:rPr lang="en-US" sz="2000" dirty="0">
                <a:solidFill>
                  <a:srgbClr val="0000CC"/>
                </a:solidFill>
                <a:latin typeface="Calibri" pitchFamily="34" charset="0"/>
              </a:rPr>
              <a:t>Revenues</a:t>
            </a:r>
            <a:r>
              <a:rPr lang="en-US" sz="2000" dirty="0">
                <a:latin typeface="Calibri" pitchFamily="34" charset="0"/>
              </a:rPr>
              <a:t> are recorded with </a:t>
            </a:r>
            <a:r>
              <a:rPr lang="en-US" sz="2000" dirty="0">
                <a:solidFill>
                  <a:srgbClr val="0000CC"/>
                </a:solidFill>
                <a:latin typeface="Calibri" pitchFamily="34" charset="0"/>
              </a:rPr>
              <a:t>credits</a:t>
            </a:r>
            <a:r>
              <a:rPr lang="en-US" sz="2000" dirty="0">
                <a:solidFill>
                  <a:schemeClr val="accent3">
                    <a:lumMod val="50000"/>
                  </a:schemeClr>
                </a:solidFill>
                <a:latin typeface="Calibri" pitchFamily="34" charset="0"/>
              </a:rPr>
              <a:t>.</a:t>
            </a:r>
          </a:p>
          <a:p>
            <a:pPr>
              <a:buFont typeface="Arial" pitchFamily="34" charset="0"/>
              <a:buChar char="•"/>
              <a:defRPr/>
            </a:pPr>
            <a:r>
              <a:rPr lang="en-US" sz="2000" dirty="0">
                <a:latin typeface="Calibri" pitchFamily="34" charset="0"/>
              </a:rPr>
              <a:t> </a:t>
            </a:r>
            <a:r>
              <a:rPr lang="en-US" sz="2000" dirty="0">
                <a:solidFill>
                  <a:srgbClr val="C00000"/>
                </a:solidFill>
                <a:latin typeface="Calibri" pitchFamily="34" charset="0"/>
              </a:rPr>
              <a:t>Expenses</a:t>
            </a:r>
            <a:r>
              <a:rPr lang="en-US" sz="2000" dirty="0">
                <a:latin typeface="Calibri" pitchFamily="34" charset="0"/>
              </a:rPr>
              <a:t> are recorded with </a:t>
            </a:r>
            <a:r>
              <a:rPr lang="en-US" sz="2000" dirty="0">
                <a:solidFill>
                  <a:srgbClr val="C00000"/>
                </a:solidFill>
                <a:latin typeface="Calibri" pitchFamily="34" charset="0"/>
              </a:rPr>
              <a:t>debits</a:t>
            </a:r>
            <a:r>
              <a:rPr lang="en-US" sz="2000" dirty="0">
                <a:solidFill>
                  <a:schemeClr val="accent3">
                    <a:lumMod val="50000"/>
                  </a:schemeClr>
                </a:solidFill>
                <a:latin typeface="Calibri" pitchFamily="34" charset="0"/>
              </a:rPr>
              <a:t>.</a:t>
            </a:r>
          </a:p>
        </p:txBody>
      </p:sp>
      <p:cxnSp>
        <p:nvCxnSpPr>
          <p:cNvPr id="23" name="Straight Connector 22"/>
          <p:cNvCxnSpPr/>
          <p:nvPr/>
        </p:nvCxnSpPr>
        <p:spPr>
          <a:xfrm>
            <a:off x="357188" y="2071688"/>
            <a:ext cx="73580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0"/>
          <p:cNvPicPr>
            <a:picLocks noChangeAspect="1" noChangeArrowheads="1"/>
          </p:cNvPicPr>
          <p:nvPr/>
        </p:nvPicPr>
        <p:blipFill>
          <a:blip r:embed="rId7"/>
          <a:srcRect t="6818"/>
          <a:stretch>
            <a:fillRect/>
          </a:stretch>
        </p:blipFill>
        <p:spPr bwMode="auto">
          <a:xfrm>
            <a:off x="1673225" y="3419475"/>
            <a:ext cx="1181100" cy="976313"/>
          </a:xfrm>
          <a:prstGeom prst="rect">
            <a:avLst/>
          </a:prstGeom>
          <a:noFill/>
          <a:ln w="9525">
            <a:noFill/>
            <a:miter lim="800000"/>
            <a:headEnd/>
            <a:tailEnd/>
          </a:ln>
        </p:spPr>
      </p:pic>
      <p:sp>
        <p:nvSpPr>
          <p:cNvPr id="22" name="Rectangle 12"/>
          <p:cNvSpPr>
            <a:spLocks noChangeArrowheads="1"/>
          </p:cNvSpPr>
          <p:nvPr/>
        </p:nvSpPr>
        <p:spPr bwMode="auto">
          <a:xfrm>
            <a:off x="2362200" y="2165350"/>
            <a:ext cx="5495925" cy="1477963"/>
          </a:xfrm>
          <a:prstGeom prst="rect">
            <a:avLst/>
          </a:prstGeom>
          <a:solidFill>
            <a:schemeClr val="bg1"/>
          </a:solidFill>
          <a:ln w="9525">
            <a:noFill/>
            <a:miter lim="800000"/>
            <a:headEnd/>
            <a:tailEnd/>
          </a:ln>
        </p:spPr>
        <p:txBody>
          <a:bodyPr anchor="ctr">
            <a:spAutoFit/>
          </a:bodyPr>
          <a:lstStyle/>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sp>
        <p:nvSpPr>
          <p:cNvPr id="37899" name="Title 17"/>
          <p:cNvSpPr>
            <a:spLocks noGrp="1"/>
          </p:cNvSpPr>
          <p:nvPr>
            <p:ph type="title"/>
          </p:nvPr>
        </p:nvSpPr>
        <p:spPr/>
        <p:txBody>
          <a:bodyPr/>
          <a:lstStyle/>
          <a:p>
            <a:r>
              <a:rPr lang="en-US" sz="3600" smtClean="0"/>
              <a:t>The Expanded Accounting Equation</a:t>
            </a:r>
          </a:p>
        </p:txBody>
      </p:sp>
      <p:sp>
        <p:nvSpPr>
          <p:cNvPr id="442380" name="Rectangle 12"/>
          <p:cNvSpPr>
            <a:spLocks noChangeArrowheads="1"/>
          </p:cNvSpPr>
          <p:nvPr/>
        </p:nvSpPr>
        <p:spPr bwMode="auto">
          <a:xfrm>
            <a:off x="304800" y="2057400"/>
            <a:ext cx="7467600" cy="1371600"/>
          </a:xfrm>
          <a:prstGeom prst="rect">
            <a:avLst/>
          </a:prstGeom>
          <a:solidFill>
            <a:schemeClr val="bg1"/>
          </a:solidFill>
          <a:ln w="9525">
            <a:noFill/>
            <a:miter lim="800000"/>
            <a:headEnd/>
            <a:tailEnd/>
          </a:ln>
        </p:spPr>
        <p:txBody>
          <a:bodyPr wrap="none" anchor="ctr">
            <a:spAutoFit/>
          </a:bodyPr>
          <a:lstStyle/>
          <a:p>
            <a:endParaRPr lang="en-US">
              <a:latin typeface="Calibri" pitchFamily="34" charset="0"/>
            </a:endParaRPr>
          </a:p>
        </p:txBody>
      </p:sp>
      <p:sp>
        <p:nvSpPr>
          <p:cNvPr id="14" name="TextBox 6"/>
          <p:cNvSpPr txBox="1">
            <a:spLocks noChangeArrowheads="1"/>
          </p:cNvSpPr>
          <p:nvPr/>
        </p:nvSpPr>
        <p:spPr bwMode="auto">
          <a:xfrm>
            <a:off x="490538" y="990600"/>
            <a:ext cx="8153400" cy="461963"/>
          </a:xfrm>
          <a:prstGeom prst="rect">
            <a:avLst/>
          </a:prstGeom>
          <a:noFill/>
          <a:ln w="9525">
            <a:noFill/>
            <a:miter lim="800000"/>
            <a:headEnd/>
            <a:tailEnd/>
          </a:ln>
        </p:spPr>
        <p:txBody>
          <a:bodyPr>
            <a:spAutoFit/>
          </a:bodyPr>
          <a:lstStyle/>
          <a:p>
            <a:r>
              <a:rPr lang="en-US" sz="2400" b="1">
                <a:solidFill>
                  <a:srgbClr val="C00000"/>
                </a:solidFill>
              </a:rPr>
              <a:t>Exhibit 3.7</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42372"/>
                                        </p:tgtEl>
                                        <p:attrNameLst>
                                          <p:attrName>style.visibility</p:attrName>
                                        </p:attrNameLst>
                                      </p:cBhvr>
                                      <p:to>
                                        <p:strVal val="visible"/>
                                      </p:to>
                                    </p:set>
                                    <p:animEffect transition="in" filter="wipe(left)">
                                      <p:cBhvr>
                                        <p:cTn id="7" dur="500"/>
                                        <p:tgtEl>
                                          <p:spTgt spid="442372"/>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xit" presetSubtype="1" fill="hold" grpId="0" nodeType="clickEffect">
                                  <p:stCondLst>
                                    <p:cond delay="0"/>
                                  </p:stCondLst>
                                  <p:childTnLst>
                                    <p:animEffect transition="out" filter="wipe(up)">
                                      <p:cBhvr>
                                        <p:cTn id="17" dur="500"/>
                                        <p:tgtEl>
                                          <p:spTgt spid="442380"/>
                                        </p:tgtEl>
                                      </p:cBhvr>
                                    </p:animEffect>
                                    <p:set>
                                      <p:cBhvr>
                                        <p:cTn id="18" dur="1" fill="hold">
                                          <p:stCondLst>
                                            <p:cond delay="499"/>
                                          </p:stCondLst>
                                        </p:cTn>
                                        <p:tgtEl>
                                          <p:spTgt spid="442380"/>
                                        </p:tgtEl>
                                        <p:attrNameLst>
                                          <p:attrName>style.visibility</p:attrName>
                                        </p:attrNameLst>
                                      </p:cBhvr>
                                      <p:to>
                                        <p:strVal val="hidden"/>
                                      </p:to>
                                    </p:set>
                                  </p:childTnLst>
                                </p:cTn>
                              </p:par>
                            </p:childTnLst>
                          </p:cTn>
                        </p:par>
                        <p:par>
                          <p:cTn id="19" fill="hold" nodeType="afterGroup">
                            <p:stCondLst>
                              <p:cond delay="500"/>
                            </p:stCondLst>
                            <p:childTnLst>
                              <p:par>
                                <p:cTn id="20" presetID="22" presetClass="exit" presetSubtype="1" fill="hold" grpId="0" nodeType="afterEffect">
                                  <p:stCondLst>
                                    <p:cond delay="0"/>
                                  </p:stCondLst>
                                  <p:childTnLst>
                                    <p:animEffect transition="out" filter="wipe(up)">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442373"/>
                                        </p:tgtEl>
                                        <p:attrNameLst>
                                          <p:attrName>style.visibility</p:attrName>
                                        </p:attrNameLst>
                                      </p:cBhvr>
                                      <p:to>
                                        <p:strVal val="visible"/>
                                      </p:to>
                                    </p:set>
                                    <p:anim calcmode="lin" valueType="num">
                                      <p:cBhvr>
                                        <p:cTn id="27" dur="500" fill="hold"/>
                                        <p:tgtEl>
                                          <p:spTgt spid="442373"/>
                                        </p:tgtEl>
                                        <p:attrNameLst>
                                          <p:attrName>ppt_w</p:attrName>
                                        </p:attrNameLst>
                                      </p:cBhvr>
                                      <p:tavLst>
                                        <p:tav tm="0">
                                          <p:val>
                                            <p:fltVal val="0"/>
                                          </p:val>
                                        </p:tav>
                                        <p:tav tm="100000">
                                          <p:val>
                                            <p:strVal val="#ppt_w"/>
                                          </p:val>
                                        </p:tav>
                                      </p:tavLst>
                                    </p:anim>
                                    <p:anim calcmode="lin" valueType="num">
                                      <p:cBhvr>
                                        <p:cTn id="28" dur="500" fill="hold"/>
                                        <p:tgtEl>
                                          <p:spTgt spid="442373"/>
                                        </p:tgtEl>
                                        <p:attrNameLst>
                                          <p:attrName>ppt_h</p:attrName>
                                        </p:attrNameLst>
                                      </p:cBhvr>
                                      <p:tavLst>
                                        <p:tav tm="0">
                                          <p:val>
                                            <p:fltVal val="0"/>
                                          </p:val>
                                        </p:tav>
                                        <p:tav tm="100000">
                                          <p:val>
                                            <p:strVal val="#ppt_h"/>
                                          </p:val>
                                        </p:tav>
                                      </p:tavLst>
                                    </p:anim>
                                    <p:animEffect transition="in" filter="fade">
                                      <p:cBhvr>
                                        <p:cTn id="29" dur="500"/>
                                        <p:tgtEl>
                                          <p:spTgt spid="442373"/>
                                        </p:tgtEl>
                                      </p:cBhvr>
                                    </p:animEffect>
                                  </p:childTnLst>
                                </p:cTn>
                              </p:par>
                            </p:childTnLst>
                          </p:cTn>
                        </p:par>
                        <p:par>
                          <p:cTn id="30" fill="hold" nodeType="afterGroup">
                            <p:stCondLst>
                              <p:cond delay="500"/>
                            </p:stCondLst>
                            <p:childTnLst>
                              <p:par>
                                <p:cTn id="31" presetID="22" presetClass="entr" presetSubtype="1" fill="hold" nodeType="afterEffect">
                                  <p:stCondLst>
                                    <p:cond delay="0"/>
                                  </p:stCondLst>
                                  <p:childTnLst>
                                    <p:set>
                                      <p:cBhvr>
                                        <p:cTn id="32" dur="1" fill="hold">
                                          <p:stCondLst>
                                            <p:cond delay="0"/>
                                          </p:stCondLst>
                                        </p:cTn>
                                        <p:tgtEl>
                                          <p:spTgt spid="19471"/>
                                        </p:tgtEl>
                                        <p:attrNameLst>
                                          <p:attrName>style.visibility</p:attrName>
                                        </p:attrNameLst>
                                      </p:cBhvr>
                                      <p:to>
                                        <p:strVal val="visible"/>
                                      </p:to>
                                    </p:set>
                                    <p:animEffect transition="in" filter="wipe(up)">
                                      <p:cBhvr>
                                        <p:cTn id="33" dur="500"/>
                                        <p:tgtEl>
                                          <p:spTgt spid="1947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442376"/>
                                        </p:tgtEl>
                                        <p:attrNameLst>
                                          <p:attrName>style.visibility</p:attrName>
                                        </p:attrNameLst>
                                      </p:cBhvr>
                                      <p:to>
                                        <p:strVal val="visible"/>
                                      </p:to>
                                    </p:set>
                                    <p:anim calcmode="lin" valueType="num">
                                      <p:cBhvr>
                                        <p:cTn id="38" dur="500" fill="hold"/>
                                        <p:tgtEl>
                                          <p:spTgt spid="442376"/>
                                        </p:tgtEl>
                                        <p:attrNameLst>
                                          <p:attrName>ppt_w</p:attrName>
                                        </p:attrNameLst>
                                      </p:cBhvr>
                                      <p:tavLst>
                                        <p:tav tm="0">
                                          <p:val>
                                            <p:fltVal val="0"/>
                                          </p:val>
                                        </p:tav>
                                        <p:tav tm="100000">
                                          <p:val>
                                            <p:strVal val="#ppt_w"/>
                                          </p:val>
                                        </p:tav>
                                      </p:tavLst>
                                    </p:anim>
                                    <p:anim calcmode="lin" valueType="num">
                                      <p:cBhvr>
                                        <p:cTn id="39" dur="500" fill="hold"/>
                                        <p:tgtEl>
                                          <p:spTgt spid="442376"/>
                                        </p:tgtEl>
                                        <p:attrNameLst>
                                          <p:attrName>ppt_h</p:attrName>
                                        </p:attrNameLst>
                                      </p:cBhvr>
                                      <p:tavLst>
                                        <p:tav tm="0">
                                          <p:val>
                                            <p:fltVal val="0"/>
                                          </p:val>
                                        </p:tav>
                                        <p:tav tm="100000">
                                          <p:val>
                                            <p:strVal val="#ppt_h"/>
                                          </p:val>
                                        </p:tav>
                                      </p:tavLst>
                                    </p:anim>
                                    <p:animEffect transition="in" filter="fade">
                                      <p:cBhvr>
                                        <p:cTn id="40" dur="500"/>
                                        <p:tgtEl>
                                          <p:spTgt spid="442376"/>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442381"/>
                                        </p:tgtEl>
                                        <p:attrNameLst>
                                          <p:attrName>style.visibility</p:attrName>
                                        </p:attrNameLst>
                                      </p:cBhvr>
                                      <p:to>
                                        <p:strVal val="visible"/>
                                      </p:to>
                                    </p:set>
                                    <p:anim calcmode="lin" valueType="num">
                                      <p:cBhvr>
                                        <p:cTn id="43" dur="500" fill="hold"/>
                                        <p:tgtEl>
                                          <p:spTgt spid="442381"/>
                                        </p:tgtEl>
                                        <p:attrNameLst>
                                          <p:attrName>ppt_w</p:attrName>
                                        </p:attrNameLst>
                                      </p:cBhvr>
                                      <p:tavLst>
                                        <p:tav tm="0">
                                          <p:val>
                                            <p:fltVal val="0"/>
                                          </p:val>
                                        </p:tav>
                                        <p:tav tm="100000">
                                          <p:val>
                                            <p:strVal val="#ppt_w"/>
                                          </p:val>
                                        </p:tav>
                                      </p:tavLst>
                                    </p:anim>
                                    <p:anim calcmode="lin" valueType="num">
                                      <p:cBhvr>
                                        <p:cTn id="44" dur="500" fill="hold"/>
                                        <p:tgtEl>
                                          <p:spTgt spid="442381"/>
                                        </p:tgtEl>
                                        <p:attrNameLst>
                                          <p:attrName>ppt_h</p:attrName>
                                        </p:attrNameLst>
                                      </p:cBhvr>
                                      <p:tavLst>
                                        <p:tav tm="0">
                                          <p:val>
                                            <p:fltVal val="0"/>
                                          </p:val>
                                        </p:tav>
                                        <p:tav tm="100000">
                                          <p:val>
                                            <p:strVal val="#ppt_h"/>
                                          </p:val>
                                        </p:tav>
                                      </p:tavLst>
                                    </p:anim>
                                    <p:animEffect transition="in" filter="fade">
                                      <p:cBhvr>
                                        <p:cTn id="45" dur="500"/>
                                        <p:tgtEl>
                                          <p:spTgt spid="442381"/>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442375"/>
                                        </p:tgtEl>
                                        <p:attrNameLst>
                                          <p:attrName>style.visibility</p:attrName>
                                        </p:attrNameLst>
                                      </p:cBhvr>
                                      <p:to>
                                        <p:strVal val="visible"/>
                                      </p:to>
                                    </p:set>
                                    <p:anim calcmode="lin" valueType="num">
                                      <p:cBhvr>
                                        <p:cTn id="48" dur="500" fill="hold"/>
                                        <p:tgtEl>
                                          <p:spTgt spid="442375"/>
                                        </p:tgtEl>
                                        <p:attrNameLst>
                                          <p:attrName>ppt_w</p:attrName>
                                        </p:attrNameLst>
                                      </p:cBhvr>
                                      <p:tavLst>
                                        <p:tav tm="0">
                                          <p:val>
                                            <p:fltVal val="0"/>
                                          </p:val>
                                        </p:tav>
                                        <p:tav tm="100000">
                                          <p:val>
                                            <p:strVal val="#ppt_w"/>
                                          </p:val>
                                        </p:tav>
                                      </p:tavLst>
                                    </p:anim>
                                    <p:anim calcmode="lin" valueType="num">
                                      <p:cBhvr>
                                        <p:cTn id="49" dur="500" fill="hold"/>
                                        <p:tgtEl>
                                          <p:spTgt spid="442375"/>
                                        </p:tgtEl>
                                        <p:attrNameLst>
                                          <p:attrName>ppt_h</p:attrName>
                                        </p:attrNameLst>
                                      </p:cBhvr>
                                      <p:tavLst>
                                        <p:tav tm="0">
                                          <p:val>
                                            <p:fltVal val="0"/>
                                          </p:val>
                                        </p:tav>
                                        <p:tav tm="100000">
                                          <p:val>
                                            <p:strVal val="#ppt_h"/>
                                          </p:val>
                                        </p:tav>
                                      </p:tavLst>
                                    </p:anim>
                                    <p:animEffect transition="in" filter="fade">
                                      <p:cBhvr>
                                        <p:cTn id="50" dur="500"/>
                                        <p:tgtEl>
                                          <p:spTgt spid="44237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4" presetClass="path" presetSubtype="0" accel="50000" decel="50000" fill="hold" grpId="1" nodeType="clickEffect">
                                  <p:stCondLst>
                                    <p:cond delay="0"/>
                                  </p:stCondLst>
                                  <p:childTnLst>
                                    <p:animMotion origin="layout" path="M 0.01666 9.82659E-7 L 0.15833 -0.0911 " pathEditMode="relative" rAng="0" ptsTypes="AA">
                                      <p:cBhvr>
                                        <p:cTn id="54" dur="2000" fill="hold"/>
                                        <p:tgtEl>
                                          <p:spTgt spid="442376"/>
                                        </p:tgtEl>
                                        <p:attrNameLst>
                                          <p:attrName>ppt_x</p:attrName>
                                          <p:attrName>ppt_y</p:attrName>
                                        </p:attrNameLst>
                                      </p:cBhvr>
                                      <p:rCtr x="7083" y="-4555"/>
                                    </p:animMotion>
                                  </p:childTnLst>
                                </p:cTn>
                              </p:par>
                            </p:childTnLst>
                          </p:cTn>
                        </p:par>
                        <p:par>
                          <p:cTn id="55" fill="hold" nodeType="afterGroup">
                            <p:stCondLst>
                              <p:cond delay="2000"/>
                            </p:stCondLst>
                            <p:childTnLst>
                              <p:par>
                                <p:cTn id="56" presetID="64" presetClass="path" presetSubtype="0" accel="50000" decel="50000" fill="hold" grpId="1" nodeType="afterEffect">
                                  <p:stCondLst>
                                    <p:cond delay="0"/>
                                  </p:stCondLst>
                                  <p:childTnLst>
                                    <p:animMotion origin="layout" path="M 8.33333E-7 -7.40741E-7 L -0.14254 -0.0912 " pathEditMode="relative" rAng="0" ptsTypes="AA">
                                      <p:cBhvr>
                                        <p:cTn id="57" dur="2000" fill="hold"/>
                                        <p:tgtEl>
                                          <p:spTgt spid="442375"/>
                                        </p:tgtEl>
                                        <p:attrNameLst>
                                          <p:attrName>ppt_x</p:attrName>
                                          <p:attrName>ppt_y</p:attrName>
                                        </p:attrNameLst>
                                      </p:cBhvr>
                                      <p:rCtr x="-7100" y="-4600"/>
                                    </p:animMotion>
                                  </p:childTnLst>
                                </p:cTn>
                              </p:par>
                            </p:childTnLst>
                          </p:cTn>
                        </p:par>
                        <p:par>
                          <p:cTn id="58" fill="hold" nodeType="afterGroup">
                            <p:stCondLst>
                              <p:cond delay="4000"/>
                            </p:stCondLst>
                            <p:childTnLst>
                              <p:par>
                                <p:cTn id="59" presetID="1" presetClass="exit" presetSubtype="0" fill="hold" grpId="1" nodeType="afterEffect">
                                  <p:stCondLst>
                                    <p:cond delay="0"/>
                                  </p:stCondLst>
                                  <p:childTnLst>
                                    <p:set>
                                      <p:cBhvr>
                                        <p:cTn id="60" dur="1" fill="hold">
                                          <p:stCondLst>
                                            <p:cond delay="0"/>
                                          </p:stCondLst>
                                        </p:cTn>
                                        <p:tgtEl>
                                          <p:spTgt spid="442381"/>
                                        </p:tgtEl>
                                        <p:attrNameLst>
                                          <p:attrName>style.visibility</p:attrName>
                                        </p:attrNameLst>
                                      </p:cBhvr>
                                      <p:to>
                                        <p:strVal val="hidden"/>
                                      </p:to>
                                    </p:set>
                                  </p:childTnLst>
                                </p:cTn>
                              </p:par>
                            </p:childTnLst>
                          </p:cTn>
                        </p:par>
                        <p:par>
                          <p:cTn id="61" fill="hold" nodeType="afterGroup">
                            <p:stCondLst>
                              <p:cond delay="4000"/>
                            </p:stCondLst>
                            <p:childTnLst>
                              <p:par>
                                <p:cTn id="62" presetID="22" presetClass="entr" presetSubtype="8" fill="hold" nodeType="after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animEffect transition="in" filter="wipe(left)">
                                      <p:cBhvr>
                                        <p:cTn id="64" dur="500"/>
                                        <p:tgtEl>
                                          <p:spTgt spid="13">
                                            <p:txEl>
                                              <p:pRg st="0" end="0"/>
                                            </p:txEl>
                                          </p:spTgt>
                                        </p:tgtEl>
                                      </p:cBhvr>
                                    </p:animEffect>
                                  </p:childTnLst>
                                </p:cTn>
                              </p:par>
                            </p:childTnLst>
                          </p:cTn>
                        </p:par>
                        <p:par>
                          <p:cTn id="65" fill="hold" nodeType="afterGroup">
                            <p:stCondLst>
                              <p:cond delay="4500"/>
                            </p:stCondLst>
                            <p:childTnLst>
                              <p:par>
                                <p:cTn id="66" presetID="22" presetClass="entr" presetSubtype="8" fill="hold" nodeType="after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animEffect transition="in" filter="wipe(left)">
                                      <p:cBhvr>
                                        <p:cTn id="68" dur="500"/>
                                        <p:tgtEl>
                                          <p:spTgt spid="13">
                                            <p:txEl>
                                              <p:pRg st="1" end="1"/>
                                            </p:txEl>
                                          </p:spTgt>
                                        </p:tgtEl>
                                      </p:cBhvr>
                                    </p:animEffect>
                                  </p:childTnLst>
                                </p:cTn>
                              </p:par>
                            </p:childTnLst>
                          </p:cTn>
                        </p:par>
                        <p:par>
                          <p:cTn id="69" fill="hold" nodeType="afterGroup">
                            <p:stCondLst>
                              <p:cond delay="5000"/>
                            </p:stCondLst>
                            <p:childTnLst>
                              <p:par>
                                <p:cTn id="70" presetID="1"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5" grpId="0"/>
      <p:bldP spid="442375" grpId="1"/>
      <p:bldP spid="442376" grpId="0"/>
      <p:bldP spid="442376" grpId="1"/>
      <p:bldP spid="442381" grpId="0"/>
      <p:bldP spid="442381" grpId="1"/>
      <p:bldP spid="22" grpId="0" animBg="1"/>
      <p:bldP spid="442380"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4000" smtClean="0"/>
              <a:t>Pizza Aroma’s Accounting Records</a:t>
            </a:r>
          </a:p>
        </p:txBody>
      </p:sp>
      <p:sp>
        <p:nvSpPr>
          <p:cNvPr id="39938" name="Text Box 3"/>
          <p:cNvSpPr txBox="1">
            <a:spLocks noChangeArrowheads="1"/>
          </p:cNvSpPr>
          <p:nvPr/>
        </p:nvSpPr>
        <p:spPr bwMode="auto">
          <a:xfrm>
            <a:off x="2209800" y="1106488"/>
            <a:ext cx="4724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(a) Provided services for cash.</a:t>
            </a:r>
          </a:p>
        </p:txBody>
      </p:sp>
      <p:sp>
        <p:nvSpPr>
          <p:cNvPr id="39939" name="TextBox 8"/>
          <p:cNvSpPr txBox="1">
            <a:spLocks noChangeArrowheads="1"/>
          </p:cNvSpPr>
          <p:nvPr/>
        </p:nvSpPr>
        <p:spPr bwMode="auto">
          <a:xfrm>
            <a:off x="257175" y="1639888"/>
            <a:ext cx="8610600" cy="369887"/>
          </a:xfrm>
          <a:prstGeom prst="rect">
            <a:avLst/>
          </a:prstGeom>
          <a:noFill/>
          <a:ln w="9525">
            <a:noFill/>
            <a:miter lim="800000"/>
            <a:headEnd/>
            <a:tailEnd/>
          </a:ln>
        </p:spPr>
        <p:txBody>
          <a:bodyPr>
            <a:spAutoFit/>
          </a:bodyPr>
          <a:lstStyle/>
          <a:p>
            <a:pPr algn="ctr"/>
            <a:r>
              <a:rPr lang="it-IT"/>
              <a:t>In September, Pizza Aroma delivered pizza </a:t>
            </a:r>
            <a:r>
              <a:rPr lang="en-US"/>
              <a:t>to customers for $15,000 cash.</a:t>
            </a:r>
          </a:p>
        </p:txBody>
      </p:sp>
      <p:grpSp>
        <p:nvGrpSpPr>
          <p:cNvPr id="52" name="Group 51"/>
          <p:cNvGrpSpPr>
            <a:grpSpLocks/>
          </p:cNvGrpSpPr>
          <p:nvPr/>
        </p:nvGrpSpPr>
        <p:grpSpPr bwMode="auto">
          <a:xfrm>
            <a:off x="638175" y="1987550"/>
            <a:ext cx="7766050" cy="1322388"/>
            <a:chOff x="623888" y="2611438"/>
            <a:chExt cx="7766050" cy="1322387"/>
          </a:xfrm>
        </p:grpSpPr>
        <p:grpSp>
          <p:nvGrpSpPr>
            <p:cNvPr id="39994" name="Group 21"/>
            <p:cNvGrpSpPr>
              <a:grpSpLocks/>
            </p:cNvGrpSpPr>
            <p:nvPr/>
          </p:nvGrpSpPr>
          <p:grpSpPr bwMode="auto">
            <a:xfrm>
              <a:off x="623888" y="2611438"/>
              <a:ext cx="7766050" cy="1322387"/>
              <a:chOff x="624114" y="2771779"/>
              <a:chExt cx="7547429" cy="1321250"/>
            </a:xfrm>
          </p:grpSpPr>
          <p:sp>
            <p:nvSpPr>
              <p:cNvPr id="68" name="Rounded Rectangle 67"/>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0010" name="Group 26"/>
              <p:cNvGrpSpPr>
                <a:grpSpLocks/>
              </p:cNvGrpSpPr>
              <p:nvPr/>
            </p:nvGrpSpPr>
            <p:grpSpPr bwMode="auto">
              <a:xfrm>
                <a:off x="649518" y="2771779"/>
                <a:ext cx="1905000" cy="381000"/>
                <a:chOff x="533400" y="3235975"/>
                <a:chExt cx="1905000" cy="381000"/>
              </a:xfrm>
            </p:grpSpPr>
            <p:grpSp>
              <p:nvGrpSpPr>
                <p:cNvPr id="40011" name="Group 16"/>
                <p:cNvGrpSpPr>
                  <a:grpSpLocks/>
                </p:cNvGrpSpPr>
                <p:nvPr/>
              </p:nvGrpSpPr>
              <p:grpSpPr bwMode="auto">
                <a:xfrm>
                  <a:off x="533400" y="3235975"/>
                  <a:ext cx="428172" cy="381000"/>
                  <a:chOff x="838200" y="3733800"/>
                  <a:chExt cx="428172" cy="381000"/>
                </a:xfrm>
              </p:grpSpPr>
              <p:sp>
                <p:nvSpPr>
                  <p:cNvPr id="72" name="Oval 71"/>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TextBox 72"/>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71" name="TextBox 70"/>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39995" name="Group 29"/>
            <p:cNvGrpSpPr>
              <a:grpSpLocks/>
            </p:cNvGrpSpPr>
            <p:nvPr/>
          </p:nvGrpSpPr>
          <p:grpSpPr bwMode="auto">
            <a:xfrm>
              <a:off x="1132114" y="2972512"/>
              <a:ext cx="6908803" cy="847180"/>
              <a:chOff x="-6385277" y="-369332"/>
              <a:chExt cx="6908803" cy="847180"/>
            </a:xfrm>
          </p:grpSpPr>
          <p:grpSp>
            <p:nvGrpSpPr>
              <p:cNvPr id="39996" name="Group 16"/>
              <p:cNvGrpSpPr>
                <a:grpSpLocks/>
              </p:cNvGrpSpPr>
              <p:nvPr/>
            </p:nvGrpSpPr>
            <p:grpSpPr bwMode="auto">
              <a:xfrm>
                <a:off x="-6385277" y="-369332"/>
                <a:ext cx="6908801" cy="310695"/>
                <a:chOff x="-6385277" y="-369332"/>
                <a:chExt cx="6908801" cy="310695"/>
              </a:xfrm>
            </p:grpSpPr>
            <p:grpSp>
              <p:nvGrpSpPr>
                <p:cNvPr id="40002" name="Group 14"/>
                <p:cNvGrpSpPr>
                  <a:grpSpLocks/>
                </p:cNvGrpSpPr>
                <p:nvPr/>
              </p:nvGrpSpPr>
              <p:grpSpPr bwMode="auto">
                <a:xfrm>
                  <a:off x="-6385277" y="-369332"/>
                  <a:ext cx="6908801" cy="310695"/>
                  <a:chOff x="-6385277" y="-369332"/>
                  <a:chExt cx="6908801" cy="310695"/>
                </a:xfrm>
              </p:grpSpPr>
              <p:grpSp>
                <p:nvGrpSpPr>
                  <p:cNvPr id="40004" name="Group 13"/>
                  <p:cNvGrpSpPr>
                    <a:grpSpLocks/>
                  </p:cNvGrpSpPr>
                  <p:nvPr/>
                </p:nvGrpSpPr>
                <p:grpSpPr bwMode="auto">
                  <a:xfrm>
                    <a:off x="-6385277" y="-369332"/>
                    <a:ext cx="6908801" cy="310695"/>
                    <a:chOff x="-5966177" y="3333750"/>
                    <a:chExt cx="6908801" cy="310695"/>
                  </a:xfrm>
                </p:grpSpPr>
                <p:sp>
                  <p:nvSpPr>
                    <p:cNvPr id="40006" name="TextBox 64"/>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40007" name="TextBox 65"/>
                    <p:cNvSpPr txBox="1">
                      <a:spLocks noChangeArrowheads="1"/>
                    </p:cNvSpPr>
                    <p:nvPr/>
                  </p:nvSpPr>
                  <p:spPr bwMode="auto">
                    <a:xfrm>
                      <a:off x="-5966176" y="3336668"/>
                      <a:ext cx="2046514" cy="30485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40008"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40005" name="TextBox 63"/>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40003" name="TextBox 61"/>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39997" name="Group 22"/>
              <p:cNvGrpSpPr>
                <a:grpSpLocks/>
              </p:cNvGrpSpPr>
              <p:nvPr/>
            </p:nvGrpSpPr>
            <p:grpSpPr bwMode="auto">
              <a:xfrm>
                <a:off x="-6379936" y="-58058"/>
                <a:ext cx="6903462" cy="535906"/>
                <a:chOff x="-6379936" y="-58058"/>
                <a:chExt cx="6903462" cy="535906"/>
              </a:xfrm>
            </p:grpSpPr>
            <p:sp>
              <p:nvSpPr>
                <p:cNvPr id="39998" name="TextBox 56"/>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39999" name="TextBox 57"/>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r>
                    <a:rPr lang="en-US" sz="1400"/>
                    <a:t>(a)  Cash   +$15,000</a:t>
                  </a:r>
                </a:p>
                <a:p>
                  <a:r>
                    <a:rPr lang="en-US" sz="1400"/>
                    <a:t> </a:t>
                  </a:r>
                </a:p>
              </p:txBody>
            </p:sp>
            <p:sp>
              <p:nvSpPr>
                <p:cNvPr id="40000" name="TextBox 58"/>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0001" name="TextBox 59"/>
                <p:cNvSpPr txBox="1">
                  <a:spLocks noChangeArrowheads="1"/>
                </p:cNvSpPr>
                <p:nvPr/>
              </p:nvSpPr>
              <p:spPr bwMode="auto">
                <a:xfrm>
                  <a:off x="-1676566" y="-58058"/>
                  <a:ext cx="2200092" cy="535906"/>
                </a:xfrm>
                <a:prstGeom prst="rect">
                  <a:avLst/>
                </a:prstGeom>
                <a:noFill/>
                <a:ln w="19050">
                  <a:solidFill>
                    <a:schemeClr val="tx1"/>
                  </a:solidFill>
                  <a:miter lim="800000"/>
                  <a:headEnd/>
                  <a:tailEnd/>
                </a:ln>
              </p:spPr>
              <p:txBody>
                <a:bodyPr>
                  <a:spAutoFit/>
                </a:bodyPr>
                <a:lstStyle/>
                <a:p>
                  <a:r>
                    <a:rPr lang="en-US" sz="1400"/>
                    <a:t>Pizza</a:t>
                  </a:r>
                </a:p>
                <a:p>
                  <a:r>
                    <a:rPr lang="en-US" sz="1400"/>
                    <a:t>Revenue (+R)  +$15,000</a:t>
                  </a:r>
                </a:p>
              </p:txBody>
            </p:sp>
          </p:grpSp>
        </p:grpSp>
      </p:grpSp>
      <p:grpSp>
        <p:nvGrpSpPr>
          <p:cNvPr id="74" name="Group 73"/>
          <p:cNvGrpSpPr>
            <a:grpSpLocks/>
          </p:cNvGrpSpPr>
          <p:nvPr/>
        </p:nvGrpSpPr>
        <p:grpSpPr bwMode="auto">
          <a:xfrm>
            <a:off x="666750" y="3595688"/>
            <a:ext cx="7721600" cy="1223962"/>
            <a:chOff x="652463" y="4016375"/>
            <a:chExt cx="7721600" cy="1223963"/>
          </a:xfrm>
        </p:grpSpPr>
        <p:grpSp>
          <p:nvGrpSpPr>
            <p:cNvPr id="39976" name="Group 24"/>
            <p:cNvGrpSpPr>
              <a:grpSpLocks/>
            </p:cNvGrpSpPr>
            <p:nvPr/>
          </p:nvGrpSpPr>
          <p:grpSpPr bwMode="auto">
            <a:xfrm>
              <a:off x="652463" y="4016375"/>
              <a:ext cx="7721600" cy="1223963"/>
              <a:chOff x="711199" y="4336108"/>
              <a:chExt cx="7532915" cy="1222863"/>
            </a:xfrm>
          </p:grpSpPr>
          <p:sp>
            <p:nvSpPr>
              <p:cNvPr id="83" name="Rounded Rectangle 82"/>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9985" name="Group 25"/>
              <p:cNvGrpSpPr>
                <a:grpSpLocks/>
              </p:cNvGrpSpPr>
              <p:nvPr/>
            </p:nvGrpSpPr>
            <p:grpSpPr bwMode="auto">
              <a:xfrm>
                <a:off x="711199" y="4336108"/>
                <a:ext cx="1905000" cy="387350"/>
                <a:chOff x="3505200" y="3232737"/>
                <a:chExt cx="1905000" cy="387476"/>
              </a:xfrm>
            </p:grpSpPr>
            <p:grpSp>
              <p:nvGrpSpPr>
                <p:cNvPr id="39986" name="Group 15"/>
                <p:cNvGrpSpPr>
                  <a:grpSpLocks/>
                </p:cNvGrpSpPr>
                <p:nvPr/>
              </p:nvGrpSpPr>
              <p:grpSpPr bwMode="auto">
                <a:xfrm>
                  <a:off x="3505200" y="3232737"/>
                  <a:ext cx="413658" cy="387476"/>
                  <a:chOff x="2133600" y="4870324"/>
                  <a:chExt cx="413658" cy="387476"/>
                </a:xfrm>
              </p:grpSpPr>
              <p:sp>
                <p:nvSpPr>
                  <p:cNvPr id="87"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TextBox 87"/>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39987"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39977" name="Group 44"/>
            <p:cNvGrpSpPr>
              <a:grpSpLocks/>
            </p:cNvGrpSpPr>
            <p:nvPr/>
          </p:nvGrpSpPr>
          <p:grpSpPr bwMode="auto">
            <a:xfrm>
              <a:off x="1132115" y="4397828"/>
              <a:ext cx="6966858" cy="653588"/>
              <a:chOff x="5660571" y="3425371"/>
              <a:chExt cx="6966858" cy="653588"/>
            </a:xfrm>
          </p:grpSpPr>
          <p:sp>
            <p:nvSpPr>
              <p:cNvPr id="77" name="TextBox 76"/>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39979" name="Group 73"/>
              <p:cNvGrpSpPr>
                <a:grpSpLocks/>
              </p:cNvGrpSpPr>
              <p:nvPr/>
            </p:nvGrpSpPr>
            <p:grpSpPr bwMode="auto">
              <a:xfrm>
                <a:off x="5675086" y="3425371"/>
                <a:ext cx="6937828" cy="653588"/>
                <a:chOff x="5675086" y="2554514"/>
                <a:chExt cx="6937828" cy="653588"/>
              </a:xfrm>
            </p:grpSpPr>
            <p:sp>
              <p:nvSpPr>
                <p:cNvPr id="39980" name="TextBox 78"/>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(a)</a:t>
                  </a:r>
                </a:p>
                <a:p>
                  <a:endParaRPr lang="en-US"/>
                </a:p>
              </p:txBody>
            </p:sp>
            <p:sp>
              <p:nvSpPr>
                <p:cNvPr id="39981" name="TextBox 79"/>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a:t>dr    Cash  (+A)</a:t>
                  </a:r>
                </a:p>
                <a:p>
                  <a:r>
                    <a:rPr lang="en-US"/>
                    <a:t>         cr    Pizza Revenue  (+R, +SE)</a:t>
                  </a:r>
                </a:p>
              </p:txBody>
            </p:sp>
            <p:sp>
              <p:nvSpPr>
                <p:cNvPr id="39982" name="TextBox 80"/>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15,000</a:t>
                  </a:r>
                </a:p>
              </p:txBody>
            </p:sp>
            <p:sp>
              <p:nvSpPr>
                <p:cNvPr id="39983" name="TextBox 81"/>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15,000</a:t>
                  </a:r>
                </a:p>
                <a:p>
                  <a:pPr algn="r"/>
                  <a:endParaRPr lang="en-US"/>
                </a:p>
              </p:txBody>
            </p:sp>
          </p:grpSp>
        </p:grpSp>
      </p:grpSp>
      <p:grpSp>
        <p:nvGrpSpPr>
          <p:cNvPr id="89" name="Group 88"/>
          <p:cNvGrpSpPr>
            <a:grpSpLocks/>
          </p:cNvGrpSpPr>
          <p:nvPr/>
        </p:nvGrpSpPr>
        <p:grpSpPr bwMode="auto">
          <a:xfrm>
            <a:off x="652463" y="5195888"/>
            <a:ext cx="7780337" cy="1219200"/>
            <a:chOff x="638175" y="5311774"/>
            <a:chExt cx="7780338" cy="1219200"/>
          </a:xfrm>
        </p:grpSpPr>
        <p:grpSp>
          <p:nvGrpSpPr>
            <p:cNvPr id="39943" name="Group 28"/>
            <p:cNvGrpSpPr>
              <a:grpSpLocks/>
            </p:cNvGrpSpPr>
            <p:nvPr/>
          </p:nvGrpSpPr>
          <p:grpSpPr bwMode="auto">
            <a:xfrm>
              <a:off x="638175" y="5311774"/>
              <a:ext cx="7780338" cy="1219200"/>
              <a:chOff x="638629" y="5384344"/>
              <a:chExt cx="7692571" cy="1219656"/>
            </a:xfrm>
          </p:grpSpPr>
          <p:sp>
            <p:nvSpPr>
              <p:cNvPr id="115" name="Rounded Rectangle 114"/>
              <p:cNvSpPr/>
              <p:nvPr/>
            </p:nvSpPr>
            <p:spPr>
              <a:xfrm>
                <a:off x="638629" y="5485982"/>
                <a:ext cx="7692571" cy="111801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9969" name="Group 24"/>
              <p:cNvGrpSpPr>
                <a:grpSpLocks/>
              </p:cNvGrpSpPr>
              <p:nvPr/>
            </p:nvGrpSpPr>
            <p:grpSpPr bwMode="auto">
              <a:xfrm>
                <a:off x="642248" y="5384344"/>
                <a:ext cx="1963080" cy="403376"/>
                <a:chOff x="6172200" y="3235975"/>
                <a:chExt cx="1963080" cy="403376"/>
              </a:xfrm>
            </p:grpSpPr>
            <p:grpSp>
              <p:nvGrpSpPr>
                <p:cNvPr id="39970" name="Group 14"/>
                <p:cNvGrpSpPr>
                  <a:grpSpLocks/>
                </p:cNvGrpSpPr>
                <p:nvPr/>
              </p:nvGrpSpPr>
              <p:grpSpPr bwMode="auto">
                <a:xfrm>
                  <a:off x="6172200" y="3235975"/>
                  <a:ext cx="381000" cy="381000"/>
                  <a:chOff x="4953000" y="4724400"/>
                  <a:chExt cx="381000" cy="381000"/>
                </a:xfrm>
              </p:grpSpPr>
              <p:sp>
                <p:nvSpPr>
                  <p:cNvPr id="119"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975"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118" name="TextBox 117"/>
                <p:cNvSpPr txBox="1"/>
                <p:nvPr/>
              </p:nvSpPr>
              <p:spPr>
                <a:xfrm>
                  <a:off x="6611206" y="3270913"/>
                  <a:ext cx="1524074" cy="36843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39944" name="Group 73"/>
            <p:cNvGrpSpPr>
              <a:grpSpLocks/>
            </p:cNvGrpSpPr>
            <p:nvPr/>
          </p:nvGrpSpPr>
          <p:grpSpPr bwMode="auto">
            <a:xfrm>
              <a:off x="1175657" y="5624283"/>
              <a:ext cx="3309257" cy="871565"/>
              <a:chOff x="9564914" y="3751941"/>
              <a:chExt cx="3309257" cy="871565"/>
            </a:xfrm>
          </p:grpSpPr>
          <p:sp>
            <p:nvSpPr>
              <p:cNvPr id="39957" name="TextBox 103"/>
              <p:cNvSpPr txBox="1">
                <a:spLocks noChangeArrowheads="1"/>
              </p:cNvSpPr>
              <p:nvPr/>
            </p:nvSpPr>
            <p:spPr bwMode="auto">
              <a:xfrm>
                <a:off x="9564914" y="4064001"/>
                <a:ext cx="1625600" cy="523220"/>
              </a:xfrm>
              <a:prstGeom prst="rect">
                <a:avLst/>
              </a:prstGeom>
              <a:noFill/>
              <a:ln w="9525">
                <a:noFill/>
                <a:miter lim="800000"/>
                <a:headEnd/>
                <a:tailEnd/>
              </a:ln>
            </p:spPr>
            <p:txBody>
              <a:bodyPr>
                <a:spAutoFit/>
              </a:bodyPr>
              <a:lstStyle/>
              <a:p>
                <a:r>
                  <a:rPr lang="en-US" sz="1400"/>
                  <a:t>Beg. Bal.</a:t>
                </a:r>
              </a:p>
              <a:p>
                <a:r>
                  <a:rPr lang="en-US" sz="1400">
                    <a:solidFill>
                      <a:srgbClr val="0033CC"/>
                    </a:solidFill>
                  </a:rPr>
                  <a:t>(a)</a:t>
                </a:r>
              </a:p>
            </p:txBody>
          </p:sp>
          <p:sp>
            <p:nvSpPr>
              <p:cNvPr id="39958" name="TextBox 104"/>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nvGrpSpPr>
              <p:cNvPr id="39959" name="Group 67"/>
              <p:cNvGrpSpPr>
                <a:grpSpLocks/>
              </p:cNvGrpSpPr>
              <p:nvPr/>
            </p:nvGrpSpPr>
            <p:grpSpPr bwMode="auto">
              <a:xfrm>
                <a:off x="9564914" y="3751941"/>
                <a:ext cx="3309257" cy="326574"/>
                <a:chOff x="9564914" y="3751941"/>
                <a:chExt cx="3309257" cy="326574"/>
              </a:xfrm>
            </p:grpSpPr>
            <p:grpSp>
              <p:nvGrpSpPr>
                <p:cNvPr id="39963" name="Group 56"/>
                <p:cNvGrpSpPr>
                  <a:grpSpLocks/>
                </p:cNvGrpSpPr>
                <p:nvPr/>
              </p:nvGrpSpPr>
              <p:grpSpPr bwMode="auto">
                <a:xfrm>
                  <a:off x="9579427" y="3751941"/>
                  <a:ext cx="3294744" cy="315036"/>
                  <a:chOff x="9724570" y="3635827"/>
                  <a:chExt cx="3294744" cy="315036"/>
                </a:xfrm>
              </p:grpSpPr>
              <p:sp>
                <p:nvSpPr>
                  <p:cNvPr id="112" name="TextBox 111"/>
                  <p:cNvSpPr txBox="1"/>
                  <p:nvPr/>
                </p:nvSpPr>
                <p:spPr>
                  <a:xfrm>
                    <a:off x="9725025" y="3643993"/>
                    <a:ext cx="3294062" cy="30797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Cash (A)</a:t>
                    </a:r>
                  </a:p>
                </p:txBody>
              </p:sp>
              <p:sp>
                <p:nvSpPr>
                  <p:cNvPr id="39966" name="TextBox 112"/>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39967" name="TextBox 113"/>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111" name="Straight Connector 110"/>
                <p:cNvCxnSpPr/>
                <p:nvPr/>
              </p:nvCxnSpPr>
              <p:spPr>
                <a:xfrm flipV="1">
                  <a:off x="9565594" y="407919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p:cNvCxnSpPr/>
              <p:nvPr/>
            </p:nvCxnSpPr>
            <p:spPr>
              <a:xfrm flipH="1">
                <a:off x="11219769" y="4082369"/>
                <a:ext cx="7938" cy="504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961" name="TextBox 107"/>
              <p:cNvSpPr txBox="1">
                <a:spLocks noChangeArrowheads="1"/>
              </p:cNvSpPr>
              <p:nvPr/>
            </p:nvSpPr>
            <p:spPr bwMode="auto">
              <a:xfrm>
                <a:off x="10363200" y="4093028"/>
                <a:ext cx="827314" cy="523220"/>
              </a:xfrm>
              <a:prstGeom prst="rect">
                <a:avLst/>
              </a:prstGeom>
              <a:noFill/>
              <a:ln w="9525">
                <a:noFill/>
                <a:miter lim="800000"/>
                <a:headEnd/>
                <a:tailEnd/>
              </a:ln>
            </p:spPr>
            <p:txBody>
              <a:bodyPr>
                <a:spAutoFit/>
              </a:bodyPr>
              <a:lstStyle/>
              <a:p>
                <a:pPr algn="r"/>
                <a:r>
                  <a:rPr lang="en-US" sz="1400"/>
                  <a:t>10,000</a:t>
                </a:r>
              </a:p>
              <a:p>
                <a:pPr algn="r"/>
                <a:r>
                  <a:rPr lang="en-US" sz="1400">
                    <a:solidFill>
                      <a:srgbClr val="0033CC"/>
                    </a:solidFill>
                  </a:rPr>
                  <a:t>15,000</a:t>
                </a:r>
              </a:p>
            </p:txBody>
          </p:sp>
          <p:sp>
            <p:nvSpPr>
              <p:cNvPr id="39962" name="TextBox 108"/>
              <p:cNvSpPr txBox="1">
                <a:spLocks noChangeArrowheads="1"/>
              </p:cNvSpPr>
              <p:nvPr/>
            </p:nvSpPr>
            <p:spPr bwMode="auto">
              <a:xfrm>
                <a:off x="11241314" y="4100286"/>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grpSp>
          <p:nvGrpSpPr>
            <p:cNvPr id="39945" name="Group 75"/>
            <p:cNvGrpSpPr>
              <a:grpSpLocks/>
            </p:cNvGrpSpPr>
            <p:nvPr/>
          </p:nvGrpSpPr>
          <p:grpSpPr bwMode="auto">
            <a:xfrm>
              <a:off x="4818743" y="5631540"/>
              <a:ext cx="3309257" cy="864307"/>
              <a:chOff x="9564914" y="3751941"/>
              <a:chExt cx="3309257" cy="864307"/>
            </a:xfrm>
          </p:grpSpPr>
          <p:sp>
            <p:nvSpPr>
              <p:cNvPr id="39946" name="TextBox 92"/>
              <p:cNvSpPr txBox="1">
                <a:spLocks noChangeArrowheads="1"/>
              </p:cNvSpPr>
              <p:nvPr/>
            </p:nvSpPr>
            <p:spPr bwMode="auto">
              <a:xfrm>
                <a:off x="9564914" y="4064001"/>
                <a:ext cx="1625600" cy="523220"/>
              </a:xfrm>
              <a:prstGeom prst="rect">
                <a:avLst/>
              </a:prstGeom>
              <a:noFill/>
              <a:ln w="9525">
                <a:noFill/>
                <a:miter lim="800000"/>
                <a:headEnd/>
                <a:tailEnd/>
              </a:ln>
            </p:spPr>
            <p:txBody>
              <a:bodyPr>
                <a:spAutoFit/>
              </a:bodyPr>
              <a:lstStyle/>
              <a:p>
                <a:endParaRPr lang="en-US" sz="1400"/>
              </a:p>
              <a:p>
                <a:endParaRPr lang="en-US" sz="1400">
                  <a:solidFill>
                    <a:srgbClr val="0000CC"/>
                  </a:solidFill>
                </a:endParaRPr>
              </a:p>
            </p:txBody>
          </p:sp>
          <p:sp>
            <p:nvSpPr>
              <p:cNvPr id="39947" name="TextBox 93"/>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r>
                  <a:rPr lang="en-US" sz="1400"/>
                  <a:t>Beg. Bal.</a:t>
                </a:r>
              </a:p>
              <a:p>
                <a:pPr algn="r"/>
                <a:r>
                  <a:rPr lang="en-US" sz="1400">
                    <a:solidFill>
                      <a:srgbClr val="0000CC"/>
                    </a:solidFill>
                  </a:rPr>
                  <a:t>(a)</a:t>
                </a:r>
              </a:p>
            </p:txBody>
          </p:sp>
          <p:grpSp>
            <p:nvGrpSpPr>
              <p:cNvPr id="39948" name="Group 67"/>
              <p:cNvGrpSpPr>
                <a:grpSpLocks/>
              </p:cNvGrpSpPr>
              <p:nvPr/>
            </p:nvGrpSpPr>
            <p:grpSpPr bwMode="auto">
              <a:xfrm>
                <a:off x="9564914" y="3751941"/>
                <a:ext cx="3309257" cy="326574"/>
                <a:chOff x="9564914" y="3751941"/>
                <a:chExt cx="3309257" cy="326574"/>
              </a:xfrm>
            </p:grpSpPr>
            <p:grpSp>
              <p:nvGrpSpPr>
                <p:cNvPr id="39952" name="Group 56"/>
                <p:cNvGrpSpPr>
                  <a:grpSpLocks/>
                </p:cNvGrpSpPr>
                <p:nvPr/>
              </p:nvGrpSpPr>
              <p:grpSpPr bwMode="auto">
                <a:xfrm>
                  <a:off x="9579427" y="3751941"/>
                  <a:ext cx="3294744" cy="315036"/>
                  <a:chOff x="9724570" y="3635827"/>
                  <a:chExt cx="3294744" cy="315036"/>
                </a:xfrm>
              </p:grpSpPr>
              <p:sp>
                <p:nvSpPr>
                  <p:cNvPr id="101" name="TextBox 100"/>
                  <p:cNvSpPr txBox="1"/>
                  <p:nvPr/>
                </p:nvSpPr>
                <p:spPr>
                  <a:xfrm>
                    <a:off x="9723665" y="3643086"/>
                    <a:ext cx="3295650" cy="30797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Pizza Revenue (R, SE)</a:t>
                    </a:r>
                  </a:p>
                </p:txBody>
              </p:sp>
              <p:sp>
                <p:nvSpPr>
                  <p:cNvPr id="39955" name="TextBox 101"/>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39956" name="TextBox 102"/>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100" name="Straight Connector 99"/>
                <p:cNvCxnSpPr/>
                <p:nvPr/>
              </p:nvCxnSpPr>
              <p:spPr>
                <a:xfrm flipV="1">
                  <a:off x="9564234" y="4078287"/>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flipH="1">
                <a:off x="11204122" y="4067175"/>
                <a:ext cx="7937" cy="504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950" name="TextBox 96"/>
              <p:cNvSpPr txBox="1">
                <a:spLocks noChangeArrowheads="1"/>
              </p:cNvSpPr>
              <p:nvPr/>
            </p:nvSpPr>
            <p:spPr bwMode="auto">
              <a:xfrm>
                <a:off x="10348687" y="4093028"/>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sp>
            <p:nvSpPr>
              <p:cNvPr id="39951" name="TextBox 97"/>
              <p:cNvSpPr txBox="1">
                <a:spLocks noChangeArrowheads="1"/>
              </p:cNvSpPr>
              <p:nvPr/>
            </p:nvSpPr>
            <p:spPr bwMode="auto">
              <a:xfrm>
                <a:off x="11212286" y="4085771"/>
                <a:ext cx="827314" cy="523220"/>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15,000</a:t>
                </a:r>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z="4000" smtClean="0"/>
              <a:t>Pizza Aroma’s Accounting Records</a:t>
            </a:r>
          </a:p>
        </p:txBody>
      </p:sp>
      <p:sp>
        <p:nvSpPr>
          <p:cNvPr id="41986" name="Text Box 3"/>
          <p:cNvSpPr txBox="1">
            <a:spLocks noChangeArrowheads="1"/>
          </p:cNvSpPr>
          <p:nvPr/>
        </p:nvSpPr>
        <p:spPr bwMode="auto">
          <a:xfrm>
            <a:off x="1828800" y="1106488"/>
            <a:ext cx="5486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(b) Receive cash for future services.</a:t>
            </a:r>
          </a:p>
        </p:txBody>
      </p:sp>
      <p:sp>
        <p:nvSpPr>
          <p:cNvPr id="41987" name="TextBox 8"/>
          <p:cNvSpPr txBox="1">
            <a:spLocks noChangeArrowheads="1"/>
          </p:cNvSpPr>
          <p:nvPr/>
        </p:nvSpPr>
        <p:spPr bwMode="auto">
          <a:xfrm>
            <a:off x="257175" y="1639888"/>
            <a:ext cx="8610600" cy="369887"/>
          </a:xfrm>
          <a:prstGeom prst="rect">
            <a:avLst/>
          </a:prstGeom>
          <a:noFill/>
          <a:ln w="9525">
            <a:noFill/>
            <a:miter lim="800000"/>
            <a:headEnd/>
            <a:tailEnd/>
          </a:ln>
        </p:spPr>
        <p:txBody>
          <a:bodyPr>
            <a:spAutoFit/>
          </a:bodyPr>
          <a:lstStyle/>
          <a:p>
            <a:pPr algn="ctr"/>
            <a:r>
              <a:rPr lang="en-US"/>
              <a:t>Pizza Aroma sold three $100 gift cards at the beginning of September.</a:t>
            </a:r>
          </a:p>
        </p:txBody>
      </p:sp>
      <p:grpSp>
        <p:nvGrpSpPr>
          <p:cNvPr id="29" name="Group 28"/>
          <p:cNvGrpSpPr>
            <a:grpSpLocks/>
          </p:cNvGrpSpPr>
          <p:nvPr/>
        </p:nvGrpSpPr>
        <p:grpSpPr bwMode="auto">
          <a:xfrm>
            <a:off x="652463" y="4978400"/>
            <a:ext cx="7780337" cy="1509713"/>
            <a:chOff x="638175" y="5311773"/>
            <a:chExt cx="7780338" cy="1509940"/>
          </a:xfrm>
        </p:grpSpPr>
        <p:grpSp>
          <p:nvGrpSpPr>
            <p:cNvPr id="42034" name="Group 28"/>
            <p:cNvGrpSpPr>
              <a:grpSpLocks/>
            </p:cNvGrpSpPr>
            <p:nvPr/>
          </p:nvGrpSpPr>
          <p:grpSpPr bwMode="auto">
            <a:xfrm>
              <a:off x="638175" y="5311773"/>
              <a:ext cx="7780338" cy="1509940"/>
              <a:chOff x="638629" y="5384344"/>
              <a:chExt cx="7692571" cy="1510505"/>
            </a:xfrm>
          </p:grpSpPr>
          <p:sp>
            <p:nvSpPr>
              <p:cNvPr id="55" name="Rounded Rectangle 54"/>
              <p:cNvSpPr/>
              <p:nvPr/>
            </p:nvSpPr>
            <p:spPr>
              <a:xfrm>
                <a:off x="638629" y="5485997"/>
                <a:ext cx="7692571" cy="140885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2060" name="Group 24"/>
              <p:cNvGrpSpPr>
                <a:grpSpLocks/>
              </p:cNvGrpSpPr>
              <p:nvPr/>
            </p:nvGrpSpPr>
            <p:grpSpPr bwMode="auto">
              <a:xfrm>
                <a:off x="642248" y="5384344"/>
                <a:ext cx="1963080" cy="403376"/>
                <a:chOff x="6172200" y="3235975"/>
                <a:chExt cx="1963080" cy="403376"/>
              </a:xfrm>
            </p:grpSpPr>
            <p:grpSp>
              <p:nvGrpSpPr>
                <p:cNvPr id="42061" name="Group 14"/>
                <p:cNvGrpSpPr>
                  <a:grpSpLocks/>
                </p:cNvGrpSpPr>
                <p:nvPr/>
              </p:nvGrpSpPr>
              <p:grpSpPr bwMode="auto">
                <a:xfrm>
                  <a:off x="6172200" y="3235975"/>
                  <a:ext cx="381000" cy="381000"/>
                  <a:chOff x="4953000" y="4724400"/>
                  <a:chExt cx="381000" cy="381000"/>
                </a:xfrm>
              </p:grpSpPr>
              <p:sp>
                <p:nvSpPr>
                  <p:cNvPr id="59"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066"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58" name="TextBox 57"/>
                <p:cNvSpPr txBox="1"/>
                <p:nvPr/>
              </p:nvSpPr>
              <p:spPr>
                <a:xfrm>
                  <a:off x="6611206" y="3270918"/>
                  <a:ext cx="1524074" cy="368494"/>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42035" name="Group 73"/>
            <p:cNvGrpSpPr>
              <a:grpSpLocks/>
            </p:cNvGrpSpPr>
            <p:nvPr/>
          </p:nvGrpSpPr>
          <p:grpSpPr bwMode="auto">
            <a:xfrm>
              <a:off x="1175657" y="5624283"/>
              <a:ext cx="3309257" cy="1079751"/>
              <a:chOff x="9564914" y="3751941"/>
              <a:chExt cx="3309257" cy="1079751"/>
            </a:xfrm>
          </p:grpSpPr>
          <p:sp>
            <p:nvSpPr>
              <p:cNvPr id="42048" name="TextBox 43"/>
              <p:cNvSpPr txBox="1">
                <a:spLocks noChangeArrowheads="1"/>
              </p:cNvSpPr>
              <p:nvPr/>
            </p:nvSpPr>
            <p:spPr bwMode="auto">
              <a:xfrm>
                <a:off x="9564914" y="4064001"/>
                <a:ext cx="1625600" cy="738664"/>
              </a:xfrm>
              <a:prstGeom prst="rect">
                <a:avLst/>
              </a:prstGeom>
              <a:noFill/>
              <a:ln w="9525">
                <a:noFill/>
                <a:miter lim="800000"/>
                <a:headEnd/>
                <a:tailEnd/>
              </a:ln>
            </p:spPr>
            <p:txBody>
              <a:bodyPr>
                <a:spAutoFit/>
              </a:bodyPr>
              <a:lstStyle/>
              <a:p>
                <a:r>
                  <a:rPr lang="en-US" sz="1400"/>
                  <a:t>Beg. Bal.</a:t>
                </a:r>
              </a:p>
              <a:p>
                <a:r>
                  <a:rPr lang="en-US" sz="1400"/>
                  <a:t>(a)</a:t>
                </a:r>
              </a:p>
              <a:p>
                <a:r>
                  <a:rPr lang="en-US" sz="1400">
                    <a:solidFill>
                      <a:srgbClr val="0000CC"/>
                    </a:solidFill>
                  </a:rPr>
                  <a:t>(b)</a:t>
                </a:r>
              </a:p>
            </p:txBody>
          </p:sp>
          <p:sp>
            <p:nvSpPr>
              <p:cNvPr id="42049" name="TextBox 44"/>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endParaRPr lang="en-US" sz="1400"/>
              </a:p>
              <a:p>
                <a:pPr algn="r"/>
                <a:endParaRPr lang="en-US" sz="1400"/>
              </a:p>
            </p:txBody>
          </p:sp>
          <p:grpSp>
            <p:nvGrpSpPr>
              <p:cNvPr id="42050" name="Group 67"/>
              <p:cNvGrpSpPr>
                <a:grpSpLocks/>
              </p:cNvGrpSpPr>
              <p:nvPr/>
            </p:nvGrpSpPr>
            <p:grpSpPr bwMode="auto">
              <a:xfrm>
                <a:off x="9564914" y="3751941"/>
                <a:ext cx="3309257" cy="326574"/>
                <a:chOff x="9564914" y="3751941"/>
                <a:chExt cx="3309257" cy="326574"/>
              </a:xfrm>
            </p:grpSpPr>
            <p:grpSp>
              <p:nvGrpSpPr>
                <p:cNvPr id="42054" name="Group 56"/>
                <p:cNvGrpSpPr>
                  <a:grpSpLocks/>
                </p:cNvGrpSpPr>
                <p:nvPr/>
              </p:nvGrpSpPr>
              <p:grpSpPr bwMode="auto">
                <a:xfrm>
                  <a:off x="9579427" y="3751941"/>
                  <a:ext cx="3294744" cy="315036"/>
                  <a:chOff x="9724570" y="3635827"/>
                  <a:chExt cx="3294744" cy="315036"/>
                </a:xfrm>
              </p:grpSpPr>
              <p:sp>
                <p:nvSpPr>
                  <p:cNvPr id="52" name="TextBox 51"/>
                  <p:cNvSpPr txBox="1"/>
                  <p:nvPr/>
                </p:nvSpPr>
                <p:spPr>
                  <a:xfrm>
                    <a:off x="9725025" y="3644040"/>
                    <a:ext cx="3294062" cy="308021"/>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Cash (A)</a:t>
                    </a:r>
                  </a:p>
                </p:txBody>
              </p:sp>
              <p:sp>
                <p:nvSpPr>
                  <p:cNvPr id="42057" name="TextBox 52"/>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42058" name="TextBox 53"/>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51" name="Straight Connector 50"/>
                <p:cNvCxnSpPr/>
                <p:nvPr/>
              </p:nvCxnSpPr>
              <p:spPr>
                <a:xfrm flipV="1">
                  <a:off x="9565594" y="4079290"/>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flipH="1">
                <a:off x="11219769" y="4082466"/>
                <a:ext cx="7938" cy="7367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052" name="TextBox 47"/>
              <p:cNvSpPr txBox="1">
                <a:spLocks noChangeArrowheads="1"/>
              </p:cNvSpPr>
              <p:nvPr/>
            </p:nvSpPr>
            <p:spPr bwMode="auto">
              <a:xfrm>
                <a:off x="10363199" y="4093028"/>
                <a:ext cx="827314" cy="738664"/>
              </a:xfrm>
              <a:prstGeom prst="rect">
                <a:avLst/>
              </a:prstGeom>
              <a:noFill/>
              <a:ln w="9525">
                <a:noFill/>
                <a:miter lim="800000"/>
                <a:headEnd/>
                <a:tailEnd/>
              </a:ln>
            </p:spPr>
            <p:txBody>
              <a:bodyPr>
                <a:spAutoFit/>
              </a:bodyPr>
              <a:lstStyle/>
              <a:p>
                <a:pPr algn="r"/>
                <a:r>
                  <a:rPr lang="en-US" sz="1400"/>
                  <a:t>10,000</a:t>
                </a:r>
              </a:p>
              <a:p>
                <a:pPr algn="r"/>
                <a:r>
                  <a:rPr lang="en-US" sz="1400"/>
                  <a:t>15,000</a:t>
                </a:r>
              </a:p>
              <a:p>
                <a:pPr algn="r"/>
                <a:r>
                  <a:rPr lang="en-US" sz="1400">
                    <a:solidFill>
                      <a:srgbClr val="0000CC"/>
                    </a:solidFill>
                  </a:rPr>
                  <a:t>300</a:t>
                </a:r>
              </a:p>
            </p:txBody>
          </p:sp>
          <p:sp>
            <p:nvSpPr>
              <p:cNvPr id="42053" name="TextBox 48"/>
              <p:cNvSpPr txBox="1">
                <a:spLocks noChangeArrowheads="1"/>
              </p:cNvSpPr>
              <p:nvPr/>
            </p:nvSpPr>
            <p:spPr bwMode="auto">
              <a:xfrm>
                <a:off x="11241315" y="4100286"/>
                <a:ext cx="827314" cy="523220"/>
              </a:xfrm>
              <a:prstGeom prst="rect">
                <a:avLst/>
              </a:prstGeom>
              <a:noFill/>
              <a:ln w="9525">
                <a:noFill/>
                <a:miter lim="800000"/>
                <a:headEnd/>
                <a:tailEnd/>
              </a:ln>
            </p:spPr>
            <p:txBody>
              <a:bodyPr>
                <a:spAutoFit/>
              </a:bodyPr>
              <a:lstStyle/>
              <a:p>
                <a:pPr algn="r"/>
                <a:endParaRPr lang="en-US" sz="1400"/>
              </a:p>
              <a:p>
                <a:pPr algn="r"/>
                <a:endParaRPr lang="en-US" sz="1400"/>
              </a:p>
            </p:txBody>
          </p:sp>
        </p:grpSp>
        <p:grpSp>
          <p:nvGrpSpPr>
            <p:cNvPr id="42036" name="Group 75"/>
            <p:cNvGrpSpPr>
              <a:grpSpLocks/>
            </p:cNvGrpSpPr>
            <p:nvPr/>
          </p:nvGrpSpPr>
          <p:grpSpPr bwMode="auto">
            <a:xfrm>
              <a:off x="4818743" y="5631540"/>
              <a:ext cx="3309257" cy="864307"/>
              <a:chOff x="9564914" y="3751941"/>
              <a:chExt cx="3309257" cy="864307"/>
            </a:xfrm>
          </p:grpSpPr>
          <p:sp>
            <p:nvSpPr>
              <p:cNvPr id="42037" name="TextBox 32"/>
              <p:cNvSpPr txBox="1">
                <a:spLocks noChangeArrowheads="1"/>
              </p:cNvSpPr>
              <p:nvPr/>
            </p:nvSpPr>
            <p:spPr bwMode="auto">
              <a:xfrm>
                <a:off x="9564914" y="4064001"/>
                <a:ext cx="1625600" cy="523220"/>
              </a:xfrm>
              <a:prstGeom prst="rect">
                <a:avLst/>
              </a:prstGeom>
              <a:noFill/>
              <a:ln w="9525">
                <a:noFill/>
                <a:miter lim="800000"/>
                <a:headEnd/>
                <a:tailEnd/>
              </a:ln>
            </p:spPr>
            <p:txBody>
              <a:bodyPr>
                <a:spAutoFit/>
              </a:bodyPr>
              <a:lstStyle/>
              <a:p>
                <a:endParaRPr lang="en-US" sz="1400"/>
              </a:p>
              <a:p>
                <a:endParaRPr lang="en-US" sz="1400">
                  <a:solidFill>
                    <a:srgbClr val="0000CC"/>
                  </a:solidFill>
                </a:endParaRPr>
              </a:p>
            </p:txBody>
          </p:sp>
          <p:sp>
            <p:nvSpPr>
              <p:cNvPr id="42038" name="TextBox 33"/>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r>
                  <a:rPr lang="en-US" sz="1400"/>
                  <a:t>Beg. Bal.</a:t>
                </a:r>
              </a:p>
              <a:p>
                <a:pPr algn="r"/>
                <a:r>
                  <a:rPr lang="en-US" sz="1400">
                    <a:solidFill>
                      <a:srgbClr val="0000CC"/>
                    </a:solidFill>
                  </a:rPr>
                  <a:t>(b)</a:t>
                </a:r>
              </a:p>
            </p:txBody>
          </p:sp>
          <p:grpSp>
            <p:nvGrpSpPr>
              <p:cNvPr id="42039" name="Group 67"/>
              <p:cNvGrpSpPr>
                <a:grpSpLocks/>
              </p:cNvGrpSpPr>
              <p:nvPr/>
            </p:nvGrpSpPr>
            <p:grpSpPr bwMode="auto">
              <a:xfrm>
                <a:off x="9564914" y="3751941"/>
                <a:ext cx="3309257" cy="326574"/>
                <a:chOff x="9564914" y="3751941"/>
                <a:chExt cx="3309257" cy="326574"/>
              </a:xfrm>
            </p:grpSpPr>
            <p:grpSp>
              <p:nvGrpSpPr>
                <p:cNvPr id="42043" name="Group 56"/>
                <p:cNvGrpSpPr>
                  <a:grpSpLocks/>
                </p:cNvGrpSpPr>
                <p:nvPr/>
              </p:nvGrpSpPr>
              <p:grpSpPr bwMode="auto">
                <a:xfrm>
                  <a:off x="9579427" y="3751941"/>
                  <a:ext cx="3294744" cy="315036"/>
                  <a:chOff x="9724570" y="3635827"/>
                  <a:chExt cx="3294744" cy="315036"/>
                </a:xfrm>
              </p:grpSpPr>
              <p:sp>
                <p:nvSpPr>
                  <p:cNvPr id="41" name="TextBox 40"/>
                  <p:cNvSpPr txBox="1"/>
                  <p:nvPr/>
                </p:nvSpPr>
                <p:spPr>
                  <a:xfrm>
                    <a:off x="9723665" y="3643134"/>
                    <a:ext cx="3295650" cy="308021"/>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Unearned Revenue (L)</a:t>
                    </a:r>
                  </a:p>
                </p:txBody>
              </p:sp>
              <p:sp>
                <p:nvSpPr>
                  <p:cNvPr id="42046" name="TextBox 41"/>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42047" name="TextBox 42"/>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40" name="Straight Connector 39"/>
                <p:cNvCxnSpPr/>
                <p:nvPr/>
              </p:nvCxnSpPr>
              <p:spPr>
                <a:xfrm flipV="1">
                  <a:off x="9564234" y="4078384"/>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flipH="1">
                <a:off x="11204122" y="4067269"/>
                <a:ext cx="7937" cy="5049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041" name="TextBox 36"/>
              <p:cNvSpPr txBox="1">
                <a:spLocks noChangeArrowheads="1"/>
              </p:cNvSpPr>
              <p:nvPr/>
            </p:nvSpPr>
            <p:spPr bwMode="auto">
              <a:xfrm>
                <a:off x="10348687" y="4093028"/>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sp>
            <p:nvSpPr>
              <p:cNvPr id="42042" name="TextBox 37"/>
              <p:cNvSpPr txBox="1">
                <a:spLocks noChangeArrowheads="1"/>
              </p:cNvSpPr>
              <p:nvPr/>
            </p:nvSpPr>
            <p:spPr bwMode="auto">
              <a:xfrm>
                <a:off x="11212286" y="4085771"/>
                <a:ext cx="827314" cy="523220"/>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300</a:t>
                </a:r>
              </a:p>
            </p:txBody>
          </p:sp>
        </p:grpSp>
      </p:grpSp>
      <p:grpSp>
        <p:nvGrpSpPr>
          <p:cNvPr id="61" name="Group 60"/>
          <p:cNvGrpSpPr>
            <a:grpSpLocks/>
          </p:cNvGrpSpPr>
          <p:nvPr/>
        </p:nvGrpSpPr>
        <p:grpSpPr bwMode="auto">
          <a:xfrm>
            <a:off x="638175" y="1987550"/>
            <a:ext cx="7766050" cy="1322388"/>
            <a:chOff x="623888" y="2611438"/>
            <a:chExt cx="7766050" cy="1322387"/>
          </a:xfrm>
        </p:grpSpPr>
        <p:grpSp>
          <p:nvGrpSpPr>
            <p:cNvPr id="42009" name="Group 21"/>
            <p:cNvGrpSpPr>
              <a:grpSpLocks/>
            </p:cNvGrpSpPr>
            <p:nvPr/>
          </p:nvGrpSpPr>
          <p:grpSpPr bwMode="auto">
            <a:xfrm>
              <a:off x="623888" y="2611438"/>
              <a:ext cx="7766050" cy="1322387"/>
              <a:chOff x="624114" y="2771779"/>
              <a:chExt cx="7547429" cy="1321250"/>
            </a:xfrm>
          </p:grpSpPr>
          <p:sp>
            <p:nvSpPr>
              <p:cNvPr id="77" name="Rounded Rectangle 76"/>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2025" name="Group 26"/>
              <p:cNvGrpSpPr>
                <a:grpSpLocks/>
              </p:cNvGrpSpPr>
              <p:nvPr/>
            </p:nvGrpSpPr>
            <p:grpSpPr bwMode="auto">
              <a:xfrm>
                <a:off x="649518" y="2771779"/>
                <a:ext cx="1905000" cy="381000"/>
                <a:chOff x="533400" y="3235975"/>
                <a:chExt cx="1905000" cy="381000"/>
              </a:xfrm>
            </p:grpSpPr>
            <p:grpSp>
              <p:nvGrpSpPr>
                <p:cNvPr id="42026" name="Group 16"/>
                <p:cNvGrpSpPr>
                  <a:grpSpLocks/>
                </p:cNvGrpSpPr>
                <p:nvPr/>
              </p:nvGrpSpPr>
              <p:grpSpPr bwMode="auto">
                <a:xfrm>
                  <a:off x="533400" y="3235975"/>
                  <a:ext cx="428172" cy="381000"/>
                  <a:chOff x="838200" y="3733800"/>
                  <a:chExt cx="428172" cy="381000"/>
                </a:xfrm>
              </p:grpSpPr>
              <p:sp>
                <p:nvSpPr>
                  <p:cNvPr id="81" name="Oval 80"/>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 name="TextBox 81"/>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80" name="TextBox 79"/>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42010" name="Group 29"/>
            <p:cNvGrpSpPr>
              <a:grpSpLocks/>
            </p:cNvGrpSpPr>
            <p:nvPr/>
          </p:nvGrpSpPr>
          <p:grpSpPr bwMode="auto">
            <a:xfrm>
              <a:off x="1132114" y="2972512"/>
              <a:ext cx="6908803" cy="834496"/>
              <a:chOff x="-6385277" y="-369332"/>
              <a:chExt cx="6908803" cy="834496"/>
            </a:xfrm>
          </p:grpSpPr>
          <p:grpSp>
            <p:nvGrpSpPr>
              <p:cNvPr id="42011" name="Group 16"/>
              <p:cNvGrpSpPr>
                <a:grpSpLocks/>
              </p:cNvGrpSpPr>
              <p:nvPr/>
            </p:nvGrpSpPr>
            <p:grpSpPr bwMode="auto">
              <a:xfrm>
                <a:off x="-6385277" y="-369332"/>
                <a:ext cx="6908801" cy="310695"/>
                <a:chOff x="-6385277" y="-369332"/>
                <a:chExt cx="6908801" cy="310695"/>
              </a:xfrm>
            </p:grpSpPr>
            <p:grpSp>
              <p:nvGrpSpPr>
                <p:cNvPr id="42017" name="Group 14"/>
                <p:cNvGrpSpPr>
                  <a:grpSpLocks/>
                </p:cNvGrpSpPr>
                <p:nvPr/>
              </p:nvGrpSpPr>
              <p:grpSpPr bwMode="auto">
                <a:xfrm>
                  <a:off x="-6385277" y="-369332"/>
                  <a:ext cx="6908801" cy="310695"/>
                  <a:chOff x="-6385277" y="-369332"/>
                  <a:chExt cx="6908801" cy="310695"/>
                </a:xfrm>
              </p:grpSpPr>
              <p:grpSp>
                <p:nvGrpSpPr>
                  <p:cNvPr id="42019" name="Group 13"/>
                  <p:cNvGrpSpPr>
                    <a:grpSpLocks/>
                  </p:cNvGrpSpPr>
                  <p:nvPr/>
                </p:nvGrpSpPr>
                <p:grpSpPr bwMode="auto">
                  <a:xfrm>
                    <a:off x="-6385277" y="-369332"/>
                    <a:ext cx="6908801" cy="310695"/>
                    <a:chOff x="-5966177" y="3333750"/>
                    <a:chExt cx="6908801" cy="310695"/>
                  </a:xfrm>
                </p:grpSpPr>
                <p:sp>
                  <p:nvSpPr>
                    <p:cNvPr id="42021" name="TextBox 73"/>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42022" name="TextBox 74"/>
                    <p:cNvSpPr txBox="1">
                      <a:spLocks noChangeArrowheads="1"/>
                    </p:cNvSpPr>
                    <p:nvPr/>
                  </p:nvSpPr>
                  <p:spPr bwMode="auto">
                    <a:xfrm>
                      <a:off x="-5966176" y="3336668"/>
                      <a:ext cx="2046514" cy="30485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42023"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42020" name="TextBox 72"/>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42018" name="TextBox 70"/>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42012" name="Group 22"/>
              <p:cNvGrpSpPr>
                <a:grpSpLocks/>
              </p:cNvGrpSpPr>
              <p:nvPr/>
            </p:nvGrpSpPr>
            <p:grpSpPr bwMode="auto">
              <a:xfrm>
                <a:off x="-6379936" y="-58058"/>
                <a:ext cx="6903462" cy="523222"/>
                <a:chOff x="-6379936" y="-58058"/>
                <a:chExt cx="6903462" cy="523222"/>
              </a:xfrm>
            </p:grpSpPr>
            <p:sp>
              <p:nvSpPr>
                <p:cNvPr id="42013" name="TextBox 65"/>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2014" name="TextBox 66"/>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r>
                    <a:rPr lang="en-US" sz="1400"/>
                    <a:t>(b)  Cash   +$300</a:t>
                  </a:r>
                </a:p>
                <a:p>
                  <a:r>
                    <a:rPr lang="en-US" sz="1400"/>
                    <a:t> </a:t>
                  </a:r>
                </a:p>
              </p:txBody>
            </p:sp>
            <p:sp>
              <p:nvSpPr>
                <p:cNvPr id="42015" name="TextBox 67"/>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r>
                    <a:rPr lang="en-US" sz="1400"/>
                    <a:t>Unearned</a:t>
                  </a:r>
                </a:p>
                <a:p>
                  <a:r>
                    <a:rPr lang="en-US" sz="1400"/>
                    <a:t>Revenue      +$300</a:t>
                  </a:r>
                </a:p>
              </p:txBody>
            </p:sp>
            <p:sp>
              <p:nvSpPr>
                <p:cNvPr id="42016" name="TextBox 68"/>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grpSp>
        </p:grpSp>
      </p:grpSp>
      <p:grpSp>
        <p:nvGrpSpPr>
          <p:cNvPr id="83" name="Group 82"/>
          <p:cNvGrpSpPr>
            <a:grpSpLocks/>
          </p:cNvGrpSpPr>
          <p:nvPr/>
        </p:nvGrpSpPr>
        <p:grpSpPr bwMode="auto">
          <a:xfrm>
            <a:off x="666750" y="3595688"/>
            <a:ext cx="7721600" cy="1223962"/>
            <a:chOff x="652463" y="4016375"/>
            <a:chExt cx="7721600" cy="1223963"/>
          </a:xfrm>
        </p:grpSpPr>
        <p:grpSp>
          <p:nvGrpSpPr>
            <p:cNvPr id="41991" name="Group 24"/>
            <p:cNvGrpSpPr>
              <a:grpSpLocks/>
            </p:cNvGrpSpPr>
            <p:nvPr/>
          </p:nvGrpSpPr>
          <p:grpSpPr bwMode="auto">
            <a:xfrm>
              <a:off x="652463" y="4016375"/>
              <a:ext cx="7721600" cy="1223963"/>
              <a:chOff x="711199" y="4336108"/>
              <a:chExt cx="7532915" cy="1222863"/>
            </a:xfrm>
          </p:grpSpPr>
          <p:sp>
            <p:nvSpPr>
              <p:cNvPr id="92" name="Rounded Rectangle 91"/>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2000" name="Group 25"/>
              <p:cNvGrpSpPr>
                <a:grpSpLocks/>
              </p:cNvGrpSpPr>
              <p:nvPr/>
            </p:nvGrpSpPr>
            <p:grpSpPr bwMode="auto">
              <a:xfrm>
                <a:off x="711199" y="4336108"/>
                <a:ext cx="1905000" cy="387350"/>
                <a:chOff x="3505200" y="3232737"/>
                <a:chExt cx="1905000" cy="387476"/>
              </a:xfrm>
            </p:grpSpPr>
            <p:grpSp>
              <p:nvGrpSpPr>
                <p:cNvPr id="42001" name="Group 15"/>
                <p:cNvGrpSpPr>
                  <a:grpSpLocks/>
                </p:cNvGrpSpPr>
                <p:nvPr/>
              </p:nvGrpSpPr>
              <p:grpSpPr bwMode="auto">
                <a:xfrm>
                  <a:off x="3505200" y="3232737"/>
                  <a:ext cx="413658" cy="387476"/>
                  <a:chOff x="2133600" y="4870324"/>
                  <a:chExt cx="413658" cy="387476"/>
                </a:xfrm>
              </p:grpSpPr>
              <p:sp>
                <p:nvSpPr>
                  <p:cNvPr id="96"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TextBox 96"/>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42002"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41992" name="Group 44"/>
            <p:cNvGrpSpPr>
              <a:grpSpLocks/>
            </p:cNvGrpSpPr>
            <p:nvPr/>
          </p:nvGrpSpPr>
          <p:grpSpPr bwMode="auto">
            <a:xfrm>
              <a:off x="1132115" y="4397828"/>
              <a:ext cx="6966858" cy="653588"/>
              <a:chOff x="5660571" y="3425371"/>
              <a:chExt cx="6966858" cy="653588"/>
            </a:xfrm>
          </p:grpSpPr>
          <p:sp>
            <p:nvSpPr>
              <p:cNvPr id="86" name="TextBox 85"/>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41994" name="Group 73"/>
              <p:cNvGrpSpPr>
                <a:grpSpLocks/>
              </p:cNvGrpSpPr>
              <p:nvPr/>
            </p:nvGrpSpPr>
            <p:grpSpPr bwMode="auto">
              <a:xfrm>
                <a:off x="5675086" y="3425371"/>
                <a:ext cx="6937828" cy="653588"/>
                <a:chOff x="5675086" y="2554514"/>
                <a:chExt cx="6937828" cy="653588"/>
              </a:xfrm>
            </p:grpSpPr>
            <p:sp>
              <p:nvSpPr>
                <p:cNvPr id="41995" name="TextBox 87"/>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(b)</a:t>
                  </a:r>
                </a:p>
                <a:p>
                  <a:endParaRPr lang="en-US"/>
                </a:p>
              </p:txBody>
            </p:sp>
            <p:sp>
              <p:nvSpPr>
                <p:cNvPr id="41996" name="TextBox 88"/>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a:t>dr    Cash  (+A)</a:t>
                  </a:r>
                </a:p>
                <a:p>
                  <a:r>
                    <a:rPr lang="en-US"/>
                    <a:t>         cr    Unearned Revenue  (+L)</a:t>
                  </a:r>
                </a:p>
              </p:txBody>
            </p:sp>
            <p:sp>
              <p:nvSpPr>
                <p:cNvPr id="41997" name="TextBox 89"/>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300</a:t>
                  </a:r>
                </a:p>
              </p:txBody>
            </p:sp>
            <p:sp>
              <p:nvSpPr>
                <p:cNvPr id="41998" name="TextBox 90"/>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300</a:t>
                  </a:r>
                </a:p>
                <a:p>
                  <a:pPr algn="r"/>
                  <a:endParaRPr lang="en-US"/>
                </a:p>
              </p:txBody>
            </p:sp>
          </p:gr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lef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z="4000" smtClean="0"/>
              <a:t>Pizza Aroma’s Accounting Records</a:t>
            </a:r>
          </a:p>
        </p:txBody>
      </p:sp>
      <p:sp>
        <p:nvSpPr>
          <p:cNvPr id="44034" name="Text Box 3"/>
          <p:cNvSpPr txBox="1">
            <a:spLocks noChangeArrowheads="1"/>
          </p:cNvSpPr>
          <p:nvPr/>
        </p:nvSpPr>
        <p:spPr bwMode="auto">
          <a:xfrm>
            <a:off x="1828800" y="1106488"/>
            <a:ext cx="5486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(c) Provide services on credit.</a:t>
            </a:r>
          </a:p>
        </p:txBody>
      </p:sp>
      <p:sp>
        <p:nvSpPr>
          <p:cNvPr id="44035"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Pizza Aroma delivers $500 of pizza to a college organization, billing this customer on account.</a:t>
            </a:r>
          </a:p>
        </p:txBody>
      </p:sp>
      <p:grpSp>
        <p:nvGrpSpPr>
          <p:cNvPr id="29" name="Group 28"/>
          <p:cNvGrpSpPr>
            <a:grpSpLocks/>
          </p:cNvGrpSpPr>
          <p:nvPr/>
        </p:nvGrpSpPr>
        <p:grpSpPr bwMode="auto">
          <a:xfrm>
            <a:off x="609600" y="2209800"/>
            <a:ext cx="7766050" cy="1322388"/>
            <a:chOff x="623888" y="2611438"/>
            <a:chExt cx="7766050" cy="1322387"/>
          </a:xfrm>
        </p:grpSpPr>
        <p:grpSp>
          <p:nvGrpSpPr>
            <p:cNvPr id="44090" name="Group 21"/>
            <p:cNvGrpSpPr>
              <a:grpSpLocks/>
            </p:cNvGrpSpPr>
            <p:nvPr/>
          </p:nvGrpSpPr>
          <p:grpSpPr bwMode="auto">
            <a:xfrm>
              <a:off x="623888" y="2611438"/>
              <a:ext cx="7766050" cy="1322387"/>
              <a:chOff x="624114" y="2771779"/>
              <a:chExt cx="7547429" cy="1321250"/>
            </a:xfrm>
          </p:grpSpPr>
          <p:sp>
            <p:nvSpPr>
              <p:cNvPr id="45" name="Rounded Rectangle 44"/>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4106" name="Group 26"/>
              <p:cNvGrpSpPr>
                <a:grpSpLocks/>
              </p:cNvGrpSpPr>
              <p:nvPr/>
            </p:nvGrpSpPr>
            <p:grpSpPr bwMode="auto">
              <a:xfrm>
                <a:off x="649518" y="2771779"/>
                <a:ext cx="1905000" cy="381000"/>
                <a:chOff x="533400" y="3235975"/>
                <a:chExt cx="1905000" cy="381000"/>
              </a:xfrm>
            </p:grpSpPr>
            <p:grpSp>
              <p:nvGrpSpPr>
                <p:cNvPr id="44107" name="Group 16"/>
                <p:cNvGrpSpPr>
                  <a:grpSpLocks/>
                </p:cNvGrpSpPr>
                <p:nvPr/>
              </p:nvGrpSpPr>
              <p:grpSpPr bwMode="auto">
                <a:xfrm>
                  <a:off x="533400" y="3235975"/>
                  <a:ext cx="428172" cy="381000"/>
                  <a:chOff x="838200" y="3733800"/>
                  <a:chExt cx="428172" cy="381000"/>
                </a:xfrm>
              </p:grpSpPr>
              <p:sp>
                <p:nvSpPr>
                  <p:cNvPr id="49" name="Oval 48"/>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TextBox 49"/>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8" name="TextBox 47"/>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44091" name="Group 29"/>
            <p:cNvGrpSpPr>
              <a:grpSpLocks/>
            </p:cNvGrpSpPr>
            <p:nvPr/>
          </p:nvGrpSpPr>
          <p:grpSpPr bwMode="auto">
            <a:xfrm>
              <a:off x="1132114" y="2972512"/>
              <a:ext cx="6908803" cy="834496"/>
              <a:chOff x="-6385277" y="-369332"/>
              <a:chExt cx="6908803" cy="834496"/>
            </a:xfrm>
          </p:grpSpPr>
          <p:grpSp>
            <p:nvGrpSpPr>
              <p:cNvPr id="44092" name="Group 16"/>
              <p:cNvGrpSpPr>
                <a:grpSpLocks/>
              </p:cNvGrpSpPr>
              <p:nvPr/>
            </p:nvGrpSpPr>
            <p:grpSpPr bwMode="auto">
              <a:xfrm>
                <a:off x="-6385277" y="-369332"/>
                <a:ext cx="6908801" cy="310695"/>
                <a:chOff x="-6385277" y="-369332"/>
                <a:chExt cx="6908801" cy="310695"/>
              </a:xfrm>
            </p:grpSpPr>
            <p:grpSp>
              <p:nvGrpSpPr>
                <p:cNvPr id="44098" name="Group 14"/>
                <p:cNvGrpSpPr>
                  <a:grpSpLocks/>
                </p:cNvGrpSpPr>
                <p:nvPr/>
              </p:nvGrpSpPr>
              <p:grpSpPr bwMode="auto">
                <a:xfrm>
                  <a:off x="-6385277" y="-369332"/>
                  <a:ext cx="6908801" cy="310695"/>
                  <a:chOff x="-6385277" y="-369332"/>
                  <a:chExt cx="6908801" cy="310695"/>
                </a:xfrm>
              </p:grpSpPr>
              <p:grpSp>
                <p:nvGrpSpPr>
                  <p:cNvPr id="44100" name="Group 13"/>
                  <p:cNvGrpSpPr>
                    <a:grpSpLocks/>
                  </p:cNvGrpSpPr>
                  <p:nvPr/>
                </p:nvGrpSpPr>
                <p:grpSpPr bwMode="auto">
                  <a:xfrm>
                    <a:off x="-6385277" y="-369332"/>
                    <a:ext cx="6908801" cy="310695"/>
                    <a:chOff x="-5966177" y="3333750"/>
                    <a:chExt cx="6908801" cy="310695"/>
                  </a:xfrm>
                </p:grpSpPr>
                <p:sp>
                  <p:nvSpPr>
                    <p:cNvPr id="44102" name="TextBox 41"/>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44103" name="TextBox 42"/>
                    <p:cNvSpPr txBox="1">
                      <a:spLocks noChangeArrowheads="1"/>
                    </p:cNvSpPr>
                    <p:nvPr/>
                  </p:nvSpPr>
                  <p:spPr bwMode="auto">
                    <a:xfrm>
                      <a:off x="-5966176" y="3336668"/>
                      <a:ext cx="2046514" cy="30485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44104" name="TextBox 8"/>
                    <p:cNvSpPr txBox="1">
                      <a:spLocks noChangeArrowheads="1"/>
                    </p:cNvSpPr>
                    <p:nvPr/>
                  </p:nvSpPr>
                  <p:spPr bwMode="auto">
                    <a:xfrm>
                      <a:off x="-3923394" y="3333750"/>
                      <a:ext cx="34290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44101" name="TextBox 40"/>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44099" name="TextBox 38"/>
                <p:cNvSpPr txBox="1">
                  <a:spLocks noChangeArrowheads="1"/>
                </p:cNvSpPr>
                <p:nvPr/>
              </p:nvSpPr>
              <p:spPr bwMode="auto">
                <a:xfrm>
                  <a:off x="-2000250" y="-369331"/>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44093" name="Group 22"/>
              <p:cNvGrpSpPr>
                <a:grpSpLocks/>
              </p:cNvGrpSpPr>
              <p:nvPr/>
            </p:nvGrpSpPr>
            <p:grpSpPr bwMode="auto">
              <a:xfrm>
                <a:off x="-6379936" y="-58058"/>
                <a:ext cx="6903462" cy="523222"/>
                <a:chOff x="-6379936" y="-58058"/>
                <a:chExt cx="6903462" cy="523222"/>
              </a:xfrm>
            </p:grpSpPr>
            <p:sp>
              <p:nvSpPr>
                <p:cNvPr id="44094" name="TextBox 33"/>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4095" name="TextBox 34"/>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pPr marL="342900" indent="-342900">
                    <a:buFontTx/>
                    <a:buAutoNum type="alphaLcParenBoth" startAt="3"/>
                  </a:pPr>
                  <a:r>
                    <a:rPr lang="en-US" sz="1400"/>
                    <a:t>Accounts</a:t>
                  </a:r>
                </a:p>
                <a:p>
                  <a:pPr marL="342900" indent="-342900"/>
                  <a:r>
                    <a:rPr lang="en-US" sz="1400"/>
                    <a:t>   Receivable +$500 </a:t>
                  </a:r>
                </a:p>
              </p:txBody>
            </p:sp>
            <p:sp>
              <p:nvSpPr>
                <p:cNvPr id="44096" name="TextBox 35"/>
                <p:cNvSpPr txBox="1">
                  <a:spLocks noChangeArrowheads="1"/>
                </p:cNvSpPr>
                <p:nvPr/>
              </p:nvSpPr>
              <p:spPr bwMode="auto">
                <a:xfrm>
                  <a:off x="-3999592" y="-58056"/>
                  <a:ext cx="1997632"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4097" name="TextBox 36"/>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a:t>Pizza</a:t>
                  </a:r>
                </a:p>
                <a:p>
                  <a:r>
                    <a:rPr lang="en-US" sz="1400"/>
                    <a:t>Revenue (+R)      +$500</a:t>
                  </a:r>
                </a:p>
              </p:txBody>
            </p:sp>
          </p:grpSp>
        </p:grpSp>
      </p:grpSp>
      <p:grpSp>
        <p:nvGrpSpPr>
          <p:cNvPr id="51" name="Group 50"/>
          <p:cNvGrpSpPr>
            <a:grpSpLocks/>
          </p:cNvGrpSpPr>
          <p:nvPr/>
        </p:nvGrpSpPr>
        <p:grpSpPr bwMode="auto">
          <a:xfrm>
            <a:off x="666750" y="3595688"/>
            <a:ext cx="7721600" cy="1223962"/>
            <a:chOff x="652463" y="4016375"/>
            <a:chExt cx="7721600" cy="1223963"/>
          </a:xfrm>
        </p:grpSpPr>
        <p:grpSp>
          <p:nvGrpSpPr>
            <p:cNvPr id="44072" name="Group 24"/>
            <p:cNvGrpSpPr>
              <a:grpSpLocks/>
            </p:cNvGrpSpPr>
            <p:nvPr/>
          </p:nvGrpSpPr>
          <p:grpSpPr bwMode="auto">
            <a:xfrm>
              <a:off x="652463" y="4016375"/>
              <a:ext cx="7721600" cy="1223963"/>
              <a:chOff x="711199" y="4336108"/>
              <a:chExt cx="7532915" cy="1222863"/>
            </a:xfrm>
          </p:grpSpPr>
          <p:sp>
            <p:nvSpPr>
              <p:cNvPr id="60" name="Rounded Rectangle 59"/>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4081" name="Group 25"/>
              <p:cNvGrpSpPr>
                <a:grpSpLocks/>
              </p:cNvGrpSpPr>
              <p:nvPr/>
            </p:nvGrpSpPr>
            <p:grpSpPr bwMode="auto">
              <a:xfrm>
                <a:off x="711199" y="4336108"/>
                <a:ext cx="1905000" cy="387350"/>
                <a:chOff x="3505200" y="3232737"/>
                <a:chExt cx="1905000" cy="387476"/>
              </a:xfrm>
            </p:grpSpPr>
            <p:grpSp>
              <p:nvGrpSpPr>
                <p:cNvPr id="44082" name="Group 15"/>
                <p:cNvGrpSpPr>
                  <a:grpSpLocks/>
                </p:cNvGrpSpPr>
                <p:nvPr/>
              </p:nvGrpSpPr>
              <p:grpSpPr bwMode="auto">
                <a:xfrm>
                  <a:off x="3505200" y="3232737"/>
                  <a:ext cx="413658" cy="387476"/>
                  <a:chOff x="2133600" y="4870324"/>
                  <a:chExt cx="413658" cy="387476"/>
                </a:xfrm>
              </p:grpSpPr>
              <p:sp>
                <p:nvSpPr>
                  <p:cNvPr id="64"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TextBox 64"/>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44083"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44073" name="Group 44"/>
            <p:cNvGrpSpPr>
              <a:grpSpLocks/>
            </p:cNvGrpSpPr>
            <p:nvPr/>
          </p:nvGrpSpPr>
          <p:grpSpPr bwMode="auto">
            <a:xfrm>
              <a:off x="1132115" y="4397828"/>
              <a:ext cx="6966858" cy="653588"/>
              <a:chOff x="5660571" y="3425371"/>
              <a:chExt cx="6966858" cy="653588"/>
            </a:xfrm>
          </p:grpSpPr>
          <p:sp>
            <p:nvSpPr>
              <p:cNvPr id="54" name="TextBox 53"/>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44075" name="Group 73"/>
              <p:cNvGrpSpPr>
                <a:grpSpLocks/>
              </p:cNvGrpSpPr>
              <p:nvPr/>
            </p:nvGrpSpPr>
            <p:grpSpPr bwMode="auto">
              <a:xfrm>
                <a:off x="5675086" y="3425371"/>
                <a:ext cx="6937828" cy="653588"/>
                <a:chOff x="5675086" y="2554514"/>
                <a:chExt cx="6937828" cy="653588"/>
              </a:xfrm>
            </p:grpSpPr>
            <p:sp>
              <p:nvSpPr>
                <p:cNvPr id="44076" name="TextBox 55"/>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(c)</a:t>
                  </a:r>
                </a:p>
                <a:p>
                  <a:endParaRPr lang="en-US"/>
                </a:p>
              </p:txBody>
            </p:sp>
            <p:sp>
              <p:nvSpPr>
                <p:cNvPr id="44077" name="TextBox 56"/>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a:t>dr    Accounts Receivable  (+A)</a:t>
                  </a:r>
                </a:p>
                <a:p>
                  <a:r>
                    <a:rPr lang="en-US"/>
                    <a:t>         cr    Pizza Revenue  (+R, +SE)</a:t>
                  </a:r>
                </a:p>
              </p:txBody>
            </p:sp>
            <p:sp>
              <p:nvSpPr>
                <p:cNvPr id="44078" name="TextBox 57"/>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500</a:t>
                  </a:r>
                </a:p>
              </p:txBody>
            </p:sp>
            <p:sp>
              <p:nvSpPr>
                <p:cNvPr id="44079" name="TextBox 58"/>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500</a:t>
                  </a:r>
                </a:p>
                <a:p>
                  <a:pPr algn="r"/>
                  <a:endParaRPr lang="en-US"/>
                </a:p>
              </p:txBody>
            </p:sp>
          </p:grpSp>
        </p:grpSp>
      </p:grpSp>
      <p:grpSp>
        <p:nvGrpSpPr>
          <p:cNvPr id="66" name="Group 65"/>
          <p:cNvGrpSpPr>
            <a:grpSpLocks/>
          </p:cNvGrpSpPr>
          <p:nvPr/>
        </p:nvGrpSpPr>
        <p:grpSpPr bwMode="auto">
          <a:xfrm>
            <a:off x="638175" y="4948238"/>
            <a:ext cx="7780338" cy="1409700"/>
            <a:chOff x="638175" y="5311773"/>
            <a:chExt cx="7780338" cy="1408340"/>
          </a:xfrm>
        </p:grpSpPr>
        <p:grpSp>
          <p:nvGrpSpPr>
            <p:cNvPr id="44039" name="Group 28"/>
            <p:cNvGrpSpPr>
              <a:grpSpLocks/>
            </p:cNvGrpSpPr>
            <p:nvPr/>
          </p:nvGrpSpPr>
          <p:grpSpPr bwMode="auto">
            <a:xfrm>
              <a:off x="638175" y="5311773"/>
              <a:ext cx="7780338" cy="1408340"/>
              <a:chOff x="638629" y="5384344"/>
              <a:chExt cx="7692571" cy="1408867"/>
            </a:xfrm>
          </p:grpSpPr>
          <p:sp>
            <p:nvSpPr>
              <p:cNvPr id="92" name="Rounded Rectangle 91"/>
              <p:cNvSpPr/>
              <p:nvPr/>
            </p:nvSpPr>
            <p:spPr>
              <a:xfrm>
                <a:off x="638629" y="5485884"/>
                <a:ext cx="7692571" cy="1307327"/>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4065" name="Group 24"/>
              <p:cNvGrpSpPr>
                <a:grpSpLocks/>
              </p:cNvGrpSpPr>
              <p:nvPr/>
            </p:nvGrpSpPr>
            <p:grpSpPr bwMode="auto">
              <a:xfrm>
                <a:off x="642248" y="5384344"/>
                <a:ext cx="1963080" cy="403376"/>
                <a:chOff x="6172200" y="3235975"/>
                <a:chExt cx="1963080" cy="403376"/>
              </a:xfrm>
            </p:grpSpPr>
            <p:grpSp>
              <p:nvGrpSpPr>
                <p:cNvPr id="44066" name="Group 14"/>
                <p:cNvGrpSpPr>
                  <a:grpSpLocks/>
                </p:cNvGrpSpPr>
                <p:nvPr/>
              </p:nvGrpSpPr>
              <p:grpSpPr bwMode="auto">
                <a:xfrm>
                  <a:off x="6172200" y="3235975"/>
                  <a:ext cx="381000" cy="381000"/>
                  <a:chOff x="4953000" y="4724400"/>
                  <a:chExt cx="381000" cy="381000"/>
                </a:xfrm>
              </p:grpSpPr>
              <p:sp>
                <p:nvSpPr>
                  <p:cNvPr id="96"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071"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95" name="TextBox 94"/>
                <p:cNvSpPr txBox="1"/>
                <p:nvPr/>
              </p:nvSpPr>
              <p:spPr>
                <a:xfrm>
                  <a:off x="6611206" y="3270879"/>
                  <a:ext cx="1524075" cy="368083"/>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44040" name="Group 73"/>
            <p:cNvGrpSpPr>
              <a:grpSpLocks/>
            </p:cNvGrpSpPr>
            <p:nvPr/>
          </p:nvGrpSpPr>
          <p:grpSpPr bwMode="auto">
            <a:xfrm>
              <a:off x="1175657" y="5624283"/>
              <a:ext cx="3309257" cy="871565"/>
              <a:chOff x="9564914" y="3751941"/>
              <a:chExt cx="3309257" cy="871565"/>
            </a:xfrm>
          </p:grpSpPr>
          <p:sp>
            <p:nvSpPr>
              <p:cNvPr id="44053" name="TextBox 80"/>
              <p:cNvSpPr txBox="1">
                <a:spLocks noChangeArrowheads="1"/>
              </p:cNvSpPr>
              <p:nvPr/>
            </p:nvSpPr>
            <p:spPr bwMode="auto">
              <a:xfrm>
                <a:off x="9564914" y="4064001"/>
                <a:ext cx="1625600" cy="523220"/>
              </a:xfrm>
              <a:prstGeom prst="rect">
                <a:avLst/>
              </a:prstGeom>
              <a:noFill/>
              <a:ln w="9525">
                <a:noFill/>
                <a:miter lim="800000"/>
                <a:headEnd/>
                <a:tailEnd/>
              </a:ln>
            </p:spPr>
            <p:txBody>
              <a:bodyPr>
                <a:spAutoFit/>
              </a:bodyPr>
              <a:lstStyle/>
              <a:p>
                <a:r>
                  <a:rPr lang="en-US" sz="1400"/>
                  <a:t>Beg. Bal.</a:t>
                </a:r>
              </a:p>
              <a:p>
                <a:r>
                  <a:rPr lang="en-US" sz="1400">
                    <a:solidFill>
                      <a:srgbClr val="0000CC"/>
                    </a:solidFill>
                  </a:rPr>
                  <a:t>(c)</a:t>
                </a:r>
              </a:p>
            </p:txBody>
          </p:sp>
          <p:sp>
            <p:nvSpPr>
              <p:cNvPr id="44054" name="TextBox 81"/>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endParaRPr lang="en-US" sz="1400"/>
              </a:p>
              <a:p>
                <a:pPr algn="r"/>
                <a:endParaRPr lang="en-US" sz="1400"/>
              </a:p>
            </p:txBody>
          </p:sp>
          <p:grpSp>
            <p:nvGrpSpPr>
              <p:cNvPr id="44055" name="Group 67"/>
              <p:cNvGrpSpPr>
                <a:grpSpLocks/>
              </p:cNvGrpSpPr>
              <p:nvPr/>
            </p:nvGrpSpPr>
            <p:grpSpPr bwMode="auto">
              <a:xfrm>
                <a:off x="9564914" y="3751941"/>
                <a:ext cx="3309257" cy="326574"/>
                <a:chOff x="9564914" y="3751941"/>
                <a:chExt cx="3309257" cy="326574"/>
              </a:xfrm>
            </p:grpSpPr>
            <p:grpSp>
              <p:nvGrpSpPr>
                <p:cNvPr id="44059" name="Group 56"/>
                <p:cNvGrpSpPr>
                  <a:grpSpLocks/>
                </p:cNvGrpSpPr>
                <p:nvPr/>
              </p:nvGrpSpPr>
              <p:grpSpPr bwMode="auto">
                <a:xfrm>
                  <a:off x="9579427" y="3751941"/>
                  <a:ext cx="3294744" cy="315036"/>
                  <a:chOff x="9724570" y="3635827"/>
                  <a:chExt cx="3294744" cy="315036"/>
                </a:xfrm>
              </p:grpSpPr>
              <p:sp>
                <p:nvSpPr>
                  <p:cNvPr id="89" name="TextBox 88"/>
                  <p:cNvSpPr txBox="1"/>
                  <p:nvPr/>
                </p:nvSpPr>
                <p:spPr>
                  <a:xfrm>
                    <a:off x="9725025" y="3643682"/>
                    <a:ext cx="3294063" cy="307678"/>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Accounts Receivable (A)</a:t>
                    </a:r>
                  </a:p>
                </p:txBody>
              </p:sp>
              <p:sp>
                <p:nvSpPr>
                  <p:cNvPr id="44062" name="TextBox 89"/>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44063" name="TextBox 90"/>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88" name="Straight Connector 87"/>
                <p:cNvCxnSpPr/>
                <p:nvPr/>
              </p:nvCxnSpPr>
              <p:spPr>
                <a:xfrm flipV="1">
                  <a:off x="9565595" y="4078576"/>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11219770" y="4081747"/>
                <a:ext cx="7937" cy="5059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057" name="TextBox 84"/>
              <p:cNvSpPr txBox="1">
                <a:spLocks noChangeArrowheads="1"/>
              </p:cNvSpPr>
              <p:nvPr/>
            </p:nvSpPr>
            <p:spPr bwMode="auto">
              <a:xfrm>
                <a:off x="10363200" y="4093028"/>
                <a:ext cx="827314" cy="523220"/>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500</a:t>
                </a:r>
              </a:p>
            </p:txBody>
          </p:sp>
          <p:sp>
            <p:nvSpPr>
              <p:cNvPr id="44058" name="TextBox 85"/>
              <p:cNvSpPr txBox="1">
                <a:spLocks noChangeArrowheads="1"/>
              </p:cNvSpPr>
              <p:nvPr/>
            </p:nvSpPr>
            <p:spPr bwMode="auto">
              <a:xfrm>
                <a:off x="11241314" y="4100286"/>
                <a:ext cx="827314" cy="523220"/>
              </a:xfrm>
              <a:prstGeom prst="rect">
                <a:avLst/>
              </a:prstGeom>
              <a:noFill/>
              <a:ln w="9525">
                <a:noFill/>
                <a:miter lim="800000"/>
                <a:headEnd/>
                <a:tailEnd/>
              </a:ln>
            </p:spPr>
            <p:txBody>
              <a:bodyPr>
                <a:spAutoFit/>
              </a:bodyPr>
              <a:lstStyle/>
              <a:p>
                <a:pPr algn="r"/>
                <a:endParaRPr lang="en-US" sz="1400"/>
              </a:p>
              <a:p>
                <a:pPr algn="r"/>
                <a:endParaRPr lang="en-US" sz="1400"/>
              </a:p>
            </p:txBody>
          </p:sp>
        </p:grpSp>
        <p:grpSp>
          <p:nvGrpSpPr>
            <p:cNvPr id="44041" name="Group 75"/>
            <p:cNvGrpSpPr>
              <a:grpSpLocks/>
            </p:cNvGrpSpPr>
            <p:nvPr/>
          </p:nvGrpSpPr>
          <p:grpSpPr bwMode="auto">
            <a:xfrm>
              <a:off x="4818743" y="5631540"/>
              <a:ext cx="3309257" cy="1072495"/>
              <a:chOff x="9564914" y="3751941"/>
              <a:chExt cx="3309257" cy="1072495"/>
            </a:xfrm>
          </p:grpSpPr>
          <p:sp>
            <p:nvSpPr>
              <p:cNvPr id="44042" name="TextBox 69"/>
              <p:cNvSpPr txBox="1">
                <a:spLocks noChangeArrowheads="1"/>
              </p:cNvSpPr>
              <p:nvPr/>
            </p:nvSpPr>
            <p:spPr bwMode="auto">
              <a:xfrm>
                <a:off x="9564914" y="4064002"/>
                <a:ext cx="1625600" cy="523220"/>
              </a:xfrm>
              <a:prstGeom prst="rect">
                <a:avLst/>
              </a:prstGeom>
              <a:noFill/>
              <a:ln w="9525">
                <a:noFill/>
                <a:miter lim="800000"/>
                <a:headEnd/>
                <a:tailEnd/>
              </a:ln>
            </p:spPr>
            <p:txBody>
              <a:bodyPr>
                <a:spAutoFit/>
              </a:bodyPr>
              <a:lstStyle/>
              <a:p>
                <a:endParaRPr lang="en-US" sz="1400"/>
              </a:p>
              <a:p>
                <a:endParaRPr lang="en-US" sz="1400"/>
              </a:p>
            </p:txBody>
          </p:sp>
          <p:sp>
            <p:nvSpPr>
              <p:cNvPr id="44043" name="TextBox 70"/>
              <p:cNvSpPr txBox="1">
                <a:spLocks noChangeArrowheads="1"/>
              </p:cNvSpPr>
              <p:nvPr/>
            </p:nvSpPr>
            <p:spPr bwMode="auto">
              <a:xfrm>
                <a:off x="11212286" y="4085772"/>
                <a:ext cx="1647371" cy="738664"/>
              </a:xfrm>
              <a:prstGeom prst="rect">
                <a:avLst/>
              </a:prstGeom>
              <a:noFill/>
              <a:ln w="9525">
                <a:noFill/>
                <a:miter lim="800000"/>
                <a:headEnd/>
                <a:tailEnd/>
              </a:ln>
            </p:spPr>
            <p:txBody>
              <a:bodyPr>
                <a:spAutoFit/>
              </a:bodyPr>
              <a:lstStyle/>
              <a:p>
                <a:pPr algn="r"/>
                <a:r>
                  <a:rPr lang="en-US" sz="1400"/>
                  <a:t>Beg. Bal.</a:t>
                </a:r>
              </a:p>
              <a:p>
                <a:pPr algn="r"/>
                <a:r>
                  <a:rPr lang="en-US" sz="1400"/>
                  <a:t>(a)</a:t>
                </a:r>
              </a:p>
              <a:p>
                <a:pPr algn="r"/>
                <a:r>
                  <a:rPr lang="en-US" sz="1400">
                    <a:solidFill>
                      <a:srgbClr val="0000CC"/>
                    </a:solidFill>
                  </a:rPr>
                  <a:t>(c)</a:t>
                </a:r>
              </a:p>
            </p:txBody>
          </p:sp>
          <p:grpSp>
            <p:nvGrpSpPr>
              <p:cNvPr id="44044" name="Group 67"/>
              <p:cNvGrpSpPr>
                <a:grpSpLocks/>
              </p:cNvGrpSpPr>
              <p:nvPr/>
            </p:nvGrpSpPr>
            <p:grpSpPr bwMode="auto">
              <a:xfrm>
                <a:off x="9564914" y="3751941"/>
                <a:ext cx="3309257" cy="326574"/>
                <a:chOff x="9564914" y="3751941"/>
                <a:chExt cx="3309257" cy="326574"/>
              </a:xfrm>
            </p:grpSpPr>
            <p:grpSp>
              <p:nvGrpSpPr>
                <p:cNvPr id="44048" name="Group 56"/>
                <p:cNvGrpSpPr>
                  <a:grpSpLocks/>
                </p:cNvGrpSpPr>
                <p:nvPr/>
              </p:nvGrpSpPr>
              <p:grpSpPr bwMode="auto">
                <a:xfrm>
                  <a:off x="9579427" y="3751941"/>
                  <a:ext cx="3294744" cy="315036"/>
                  <a:chOff x="9724570" y="3635827"/>
                  <a:chExt cx="3294744" cy="315036"/>
                </a:xfrm>
              </p:grpSpPr>
              <p:sp>
                <p:nvSpPr>
                  <p:cNvPr id="78" name="TextBox 77"/>
                  <p:cNvSpPr txBox="1"/>
                  <p:nvPr/>
                </p:nvSpPr>
                <p:spPr>
                  <a:xfrm>
                    <a:off x="9723664" y="3644355"/>
                    <a:ext cx="3295650" cy="307678"/>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Pizza Revenue (R, SE)</a:t>
                    </a:r>
                  </a:p>
                </p:txBody>
              </p:sp>
              <p:sp>
                <p:nvSpPr>
                  <p:cNvPr id="44051" name="TextBox 78"/>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44052" name="TextBox 79"/>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77" name="Straight Connector 76"/>
                <p:cNvCxnSpPr/>
                <p:nvPr/>
              </p:nvCxnSpPr>
              <p:spPr>
                <a:xfrm flipV="1">
                  <a:off x="9564234" y="4079249"/>
                  <a:ext cx="3309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flipH="1">
                <a:off x="11204121" y="4068147"/>
                <a:ext cx="7938" cy="7152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046" name="TextBox 73"/>
              <p:cNvSpPr txBox="1">
                <a:spLocks noChangeArrowheads="1"/>
              </p:cNvSpPr>
              <p:nvPr/>
            </p:nvSpPr>
            <p:spPr bwMode="auto">
              <a:xfrm>
                <a:off x="10334172" y="4078514"/>
                <a:ext cx="827314" cy="523220"/>
              </a:xfrm>
              <a:prstGeom prst="rect">
                <a:avLst/>
              </a:prstGeom>
              <a:noFill/>
              <a:ln w="9525">
                <a:noFill/>
                <a:miter lim="800000"/>
                <a:headEnd/>
                <a:tailEnd/>
              </a:ln>
            </p:spPr>
            <p:txBody>
              <a:bodyPr>
                <a:spAutoFit/>
              </a:bodyPr>
              <a:lstStyle/>
              <a:p>
                <a:pPr algn="r"/>
                <a:endParaRPr lang="en-US" sz="1400"/>
              </a:p>
              <a:p>
                <a:pPr algn="r"/>
                <a:endParaRPr lang="en-US" sz="1400"/>
              </a:p>
            </p:txBody>
          </p:sp>
          <p:sp>
            <p:nvSpPr>
              <p:cNvPr id="44047" name="TextBox 74"/>
              <p:cNvSpPr txBox="1">
                <a:spLocks noChangeArrowheads="1"/>
              </p:cNvSpPr>
              <p:nvPr/>
            </p:nvSpPr>
            <p:spPr bwMode="auto">
              <a:xfrm>
                <a:off x="11212285" y="4085771"/>
                <a:ext cx="827314" cy="738664"/>
              </a:xfrm>
              <a:prstGeom prst="rect">
                <a:avLst/>
              </a:prstGeom>
              <a:noFill/>
              <a:ln w="9525">
                <a:noFill/>
                <a:miter lim="800000"/>
                <a:headEnd/>
                <a:tailEnd/>
              </a:ln>
            </p:spPr>
            <p:txBody>
              <a:bodyPr>
                <a:spAutoFit/>
              </a:bodyPr>
              <a:lstStyle/>
              <a:p>
                <a:pPr algn="r"/>
                <a:r>
                  <a:rPr lang="en-US" sz="1400"/>
                  <a:t>0</a:t>
                </a:r>
              </a:p>
              <a:p>
                <a:pPr algn="r"/>
                <a:r>
                  <a:rPr lang="en-US" sz="1400"/>
                  <a:t>15,000</a:t>
                </a:r>
              </a:p>
              <a:p>
                <a:pPr algn="r"/>
                <a:r>
                  <a:rPr lang="en-US" sz="1400">
                    <a:solidFill>
                      <a:srgbClr val="0000CC"/>
                    </a:solidFill>
                  </a:rPr>
                  <a:t>500</a:t>
                </a:r>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z="4000" smtClean="0"/>
              <a:t>Pizza Aroma’s Accounting Records</a:t>
            </a:r>
          </a:p>
        </p:txBody>
      </p:sp>
      <p:sp>
        <p:nvSpPr>
          <p:cNvPr id="46082" name="Text Box 3"/>
          <p:cNvSpPr txBox="1">
            <a:spLocks noChangeArrowheads="1"/>
          </p:cNvSpPr>
          <p:nvPr/>
        </p:nvSpPr>
        <p:spPr bwMode="auto">
          <a:xfrm>
            <a:off x="1828800" y="1106488"/>
            <a:ext cx="5486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(d) Receive payment on account.</a:t>
            </a:r>
          </a:p>
        </p:txBody>
      </p:sp>
      <p:sp>
        <p:nvSpPr>
          <p:cNvPr id="46083"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Pizza Aroma received a $300 check from the college organization, as partial payment of its account balance.</a:t>
            </a:r>
          </a:p>
        </p:txBody>
      </p:sp>
      <p:grpSp>
        <p:nvGrpSpPr>
          <p:cNvPr id="29" name="Group 28"/>
          <p:cNvGrpSpPr>
            <a:grpSpLocks/>
          </p:cNvGrpSpPr>
          <p:nvPr/>
        </p:nvGrpSpPr>
        <p:grpSpPr bwMode="auto">
          <a:xfrm>
            <a:off x="609600" y="2144713"/>
            <a:ext cx="7766050" cy="1474787"/>
            <a:chOff x="623888" y="2584006"/>
            <a:chExt cx="7766050" cy="1475231"/>
          </a:xfrm>
        </p:grpSpPr>
        <p:grpSp>
          <p:nvGrpSpPr>
            <p:cNvPr id="46138" name="Group 21"/>
            <p:cNvGrpSpPr>
              <a:grpSpLocks/>
            </p:cNvGrpSpPr>
            <p:nvPr/>
          </p:nvGrpSpPr>
          <p:grpSpPr bwMode="auto">
            <a:xfrm>
              <a:off x="623888" y="2584006"/>
              <a:ext cx="7766050" cy="1475231"/>
              <a:chOff x="624114" y="2744371"/>
              <a:chExt cx="7547429" cy="1473962"/>
            </a:xfrm>
          </p:grpSpPr>
          <p:sp>
            <p:nvSpPr>
              <p:cNvPr id="45" name="Rounded Rectangle 44"/>
              <p:cNvSpPr/>
              <p:nvPr/>
            </p:nvSpPr>
            <p:spPr>
              <a:xfrm>
                <a:off x="624114" y="2844327"/>
                <a:ext cx="7547429" cy="137400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6154" name="Group 26"/>
              <p:cNvGrpSpPr>
                <a:grpSpLocks/>
              </p:cNvGrpSpPr>
              <p:nvPr/>
            </p:nvGrpSpPr>
            <p:grpSpPr bwMode="auto">
              <a:xfrm>
                <a:off x="624114" y="2744371"/>
                <a:ext cx="1930055" cy="426353"/>
                <a:chOff x="507996" y="3208567"/>
                <a:chExt cx="1930055" cy="426353"/>
              </a:xfrm>
            </p:grpSpPr>
            <p:grpSp>
              <p:nvGrpSpPr>
                <p:cNvPr id="46155" name="Group 16"/>
                <p:cNvGrpSpPr>
                  <a:grpSpLocks/>
                </p:cNvGrpSpPr>
                <p:nvPr/>
              </p:nvGrpSpPr>
              <p:grpSpPr bwMode="auto">
                <a:xfrm>
                  <a:off x="507996" y="3208567"/>
                  <a:ext cx="468026" cy="426353"/>
                  <a:chOff x="812796" y="3706392"/>
                  <a:chExt cx="468026" cy="426353"/>
                </a:xfrm>
              </p:grpSpPr>
              <p:sp>
                <p:nvSpPr>
                  <p:cNvPr id="49" name="Oval 48"/>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TextBox 49"/>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8" name="TextBox 47"/>
                <p:cNvSpPr txBox="1"/>
                <p:nvPr/>
              </p:nvSpPr>
              <p:spPr>
                <a:xfrm>
                  <a:off x="913756" y="3241885"/>
                  <a:ext cx="1524296" cy="368094"/>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46139" name="Group 29"/>
            <p:cNvGrpSpPr>
              <a:grpSpLocks/>
            </p:cNvGrpSpPr>
            <p:nvPr/>
          </p:nvGrpSpPr>
          <p:grpSpPr bwMode="auto">
            <a:xfrm>
              <a:off x="1132114" y="2972512"/>
              <a:ext cx="6908803" cy="1059451"/>
              <a:chOff x="-6385277" y="-369332"/>
              <a:chExt cx="6908803" cy="1059451"/>
            </a:xfrm>
          </p:grpSpPr>
          <p:grpSp>
            <p:nvGrpSpPr>
              <p:cNvPr id="46140" name="Group 16"/>
              <p:cNvGrpSpPr>
                <a:grpSpLocks/>
              </p:cNvGrpSpPr>
              <p:nvPr/>
            </p:nvGrpSpPr>
            <p:grpSpPr bwMode="auto">
              <a:xfrm>
                <a:off x="-6385277" y="-369332"/>
                <a:ext cx="6908801" cy="326547"/>
                <a:chOff x="-6385277" y="-369332"/>
                <a:chExt cx="6908801" cy="326547"/>
              </a:xfrm>
            </p:grpSpPr>
            <p:grpSp>
              <p:nvGrpSpPr>
                <p:cNvPr id="46146" name="Group 14"/>
                <p:cNvGrpSpPr>
                  <a:grpSpLocks/>
                </p:cNvGrpSpPr>
                <p:nvPr/>
              </p:nvGrpSpPr>
              <p:grpSpPr bwMode="auto">
                <a:xfrm>
                  <a:off x="-6385277" y="-369332"/>
                  <a:ext cx="6908801" cy="326547"/>
                  <a:chOff x="-6385277" y="-369332"/>
                  <a:chExt cx="6908801" cy="326547"/>
                </a:xfrm>
              </p:grpSpPr>
              <p:grpSp>
                <p:nvGrpSpPr>
                  <p:cNvPr id="46148" name="Group 13"/>
                  <p:cNvGrpSpPr>
                    <a:grpSpLocks/>
                  </p:cNvGrpSpPr>
                  <p:nvPr/>
                </p:nvGrpSpPr>
                <p:grpSpPr bwMode="auto">
                  <a:xfrm>
                    <a:off x="-6385277" y="-369332"/>
                    <a:ext cx="6908801" cy="326546"/>
                    <a:chOff x="-5966177" y="3333750"/>
                    <a:chExt cx="6908801" cy="326546"/>
                  </a:xfrm>
                </p:grpSpPr>
                <p:sp>
                  <p:nvSpPr>
                    <p:cNvPr id="46150" name="TextBox 41"/>
                    <p:cNvSpPr txBox="1">
                      <a:spLocks noChangeArrowheads="1"/>
                    </p:cNvSpPr>
                    <p:nvPr/>
                  </p:nvSpPr>
                  <p:spPr bwMode="auto">
                    <a:xfrm>
                      <a:off x="-5966177" y="3336920"/>
                      <a:ext cx="6908801" cy="323376"/>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46151" name="TextBox 42"/>
                    <p:cNvSpPr txBox="1">
                      <a:spLocks noChangeArrowheads="1"/>
                    </p:cNvSpPr>
                    <p:nvPr/>
                  </p:nvSpPr>
                  <p:spPr bwMode="auto">
                    <a:xfrm>
                      <a:off x="-5966177" y="3336920"/>
                      <a:ext cx="2046288" cy="323376"/>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46152" name="TextBox 8"/>
                    <p:cNvSpPr txBox="1">
                      <a:spLocks noChangeArrowheads="1"/>
                    </p:cNvSpPr>
                    <p:nvPr/>
                  </p:nvSpPr>
                  <p:spPr bwMode="auto">
                    <a:xfrm>
                      <a:off x="-3923064" y="3333750"/>
                      <a:ext cx="342900" cy="323376"/>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46149" name="TextBox 40"/>
                  <p:cNvSpPr txBox="1">
                    <a:spLocks noChangeArrowheads="1"/>
                  </p:cNvSpPr>
                  <p:nvPr/>
                </p:nvSpPr>
                <p:spPr bwMode="auto">
                  <a:xfrm>
                    <a:off x="-1683101" y="-366162"/>
                    <a:ext cx="2206625" cy="3233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46147" name="TextBox 38"/>
                <p:cNvSpPr txBox="1">
                  <a:spLocks noChangeArrowheads="1"/>
                </p:cNvSpPr>
                <p:nvPr/>
              </p:nvSpPr>
              <p:spPr bwMode="auto">
                <a:xfrm>
                  <a:off x="-2000601" y="-369332"/>
                  <a:ext cx="323850" cy="323376"/>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46141" name="Group 22"/>
              <p:cNvGrpSpPr>
                <a:grpSpLocks/>
              </p:cNvGrpSpPr>
              <p:nvPr/>
            </p:nvGrpSpPr>
            <p:grpSpPr bwMode="auto">
              <a:xfrm>
                <a:off x="-6379936" y="-58058"/>
                <a:ext cx="6903462" cy="748177"/>
                <a:chOff x="-6379936" y="-58058"/>
                <a:chExt cx="6903462" cy="748177"/>
              </a:xfrm>
            </p:grpSpPr>
            <p:sp>
              <p:nvSpPr>
                <p:cNvPr id="46142" name="TextBox 33"/>
                <p:cNvSpPr txBox="1">
                  <a:spLocks noChangeArrowheads="1"/>
                </p:cNvSpPr>
                <p:nvPr/>
              </p:nvSpPr>
              <p:spPr bwMode="auto">
                <a:xfrm>
                  <a:off x="-6379936" y="-58058"/>
                  <a:ext cx="6903462" cy="748177"/>
                </a:xfrm>
                <a:prstGeom prst="rect">
                  <a:avLst/>
                </a:prstGeom>
                <a:noFill/>
                <a:ln w="19050">
                  <a:solidFill>
                    <a:schemeClr val="tx1"/>
                  </a:solidFill>
                  <a:miter lim="800000"/>
                  <a:headEnd/>
                  <a:tailEnd/>
                </a:ln>
              </p:spPr>
              <p:txBody>
                <a:bodyPr>
                  <a:spAutoFit/>
                </a:bodyPr>
                <a:lstStyle/>
                <a:p>
                  <a:endParaRPr lang="en-US" sz="1400"/>
                </a:p>
                <a:p>
                  <a:endParaRPr lang="en-US" sz="1400"/>
                </a:p>
                <a:p>
                  <a:endParaRPr lang="en-US" sz="1400"/>
                </a:p>
              </p:txBody>
            </p:sp>
            <p:sp>
              <p:nvSpPr>
                <p:cNvPr id="46143" name="TextBox 34"/>
                <p:cNvSpPr txBox="1">
                  <a:spLocks noChangeArrowheads="1"/>
                </p:cNvSpPr>
                <p:nvPr/>
              </p:nvSpPr>
              <p:spPr bwMode="auto">
                <a:xfrm>
                  <a:off x="-6379936" y="-58058"/>
                  <a:ext cx="2041355" cy="748177"/>
                </a:xfrm>
                <a:prstGeom prst="rect">
                  <a:avLst/>
                </a:prstGeom>
                <a:noFill/>
                <a:ln w="19050">
                  <a:solidFill>
                    <a:schemeClr val="tx1"/>
                  </a:solidFill>
                  <a:miter lim="800000"/>
                  <a:headEnd/>
                  <a:tailEnd/>
                </a:ln>
              </p:spPr>
              <p:txBody>
                <a:bodyPr>
                  <a:spAutoFit/>
                </a:bodyPr>
                <a:lstStyle/>
                <a:p>
                  <a:pPr marL="342900" indent="-342900"/>
                  <a:r>
                    <a:rPr lang="en-US" sz="1400"/>
                    <a:t>(d)  Cash  +$300</a:t>
                  </a:r>
                </a:p>
                <a:p>
                  <a:pPr marL="342900" indent="-342900"/>
                  <a:r>
                    <a:rPr lang="en-US" sz="1400"/>
                    <a:t>       Accounts </a:t>
                  </a:r>
                </a:p>
                <a:p>
                  <a:pPr marL="342900" indent="-342900"/>
                  <a:r>
                    <a:rPr lang="en-US" sz="1400"/>
                    <a:t>       Receivable -$300 </a:t>
                  </a:r>
                </a:p>
              </p:txBody>
            </p:sp>
            <p:sp>
              <p:nvSpPr>
                <p:cNvPr id="46144" name="TextBox 35"/>
                <p:cNvSpPr txBox="1">
                  <a:spLocks noChangeArrowheads="1"/>
                </p:cNvSpPr>
                <p:nvPr/>
              </p:nvSpPr>
              <p:spPr bwMode="auto">
                <a:xfrm>
                  <a:off x="-3998884" y="-58058"/>
                  <a:ext cx="1996908" cy="748177"/>
                </a:xfrm>
                <a:prstGeom prst="rect">
                  <a:avLst/>
                </a:prstGeom>
                <a:noFill/>
                <a:ln w="19050">
                  <a:solidFill>
                    <a:schemeClr val="tx1"/>
                  </a:solidFill>
                  <a:miter lim="800000"/>
                  <a:headEnd/>
                  <a:tailEnd/>
                </a:ln>
              </p:spPr>
              <p:txBody>
                <a:bodyPr>
                  <a:spAutoFit/>
                </a:bodyPr>
                <a:lstStyle/>
                <a:p>
                  <a:endParaRPr lang="en-US" sz="1400"/>
                </a:p>
                <a:p>
                  <a:endParaRPr lang="en-US" sz="1400"/>
                </a:p>
                <a:p>
                  <a:endParaRPr lang="en-US" sz="1400"/>
                </a:p>
              </p:txBody>
            </p:sp>
            <p:sp>
              <p:nvSpPr>
                <p:cNvPr id="46145" name="TextBox 36"/>
                <p:cNvSpPr txBox="1">
                  <a:spLocks noChangeArrowheads="1"/>
                </p:cNvSpPr>
                <p:nvPr/>
              </p:nvSpPr>
              <p:spPr bwMode="auto">
                <a:xfrm>
                  <a:off x="-1676566" y="-58058"/>
                  <a:ext cx="2200092" cy="748177"/>
                </a:xfrm>
                <a:prstGeom prst="rect">
                  <a:avLst/>
                </a:prstGeom>
                <a:noFill/>
                <a:ln w="19050">
                  <a:solidFill>
                    <a:schemeClr val="tx1"/>
                  </a:solidFill>
                  <a:miter lim="800000"/>
                  <a:headEnd/>
                  <a:tailEnd/>
                </a:ln>
              </p:spPr>
              <p:txBody>
                <a:bodyPr>
                  <a:spAutoFit/>
                </a:bodyPr>
                <a:lstStyle/>
                <a:p>
                  <a:endParaRPr lang="en-US" sz="1400"/>
                </a:p>
                <a:p>
                  <a:endParaRPr lang="en-US" sz="1400"/>
                </a:p>
                <a:p>
                  <a:endParaRPr lang="en-US" sz="1400"/>
                </a:p>
              </p:txBody>
            </p:sp>
          </p:grpSp>
        </p:grpSp>
      </p:grpSp>
      <p:grpSp>
        <p:nvGrpSpPr>
          <p:cNvPr id="51" name="Group 50"/>
          <p:cNvGrpSpPr>
            <a:grpSpLocks/>
          </p:cNvGrpSpPr>
          <p:nvPr/>
        </p:nvGrpSpPr>
        <p:grpSpPr bwMode="auto">
          <a:xfrm>
            <a:off x="685800" y="3657600"/>
            <a:ext cx="7721600" cy="1223963"/>
            <a:chOff x="652463" y="4016375"/>
            <a:chExt cx="7721600" cy="1223963"/>
          </a:xfrm>
        </p:grpSpPr>
        <p:grpSp>
          <p:nvGrpSpPr>
            <p:cNvPr id="46120" name="Group 24"/>
            <p:cNvGrpSpPr>
              <a:grpSpLocks/>
            </p:cNvGrpSpPr>
            <p:nvPr/>
          </p:nvGrpSpPr>
          <p:grpSpPr bwMode="auto">
            <a:xfrm>
              <a:off x="652463" y="4016375"/>
              <a:ext cx="7721600" cy="1223963"/>
              <a:chOff x="711199" y="4336108"/>
              <a:chExt cx="7532915" cy="1222863"/>
            </a:xfrm>
          </p:grpSpPr>
          <p:sp>
            <p:nvSpPr>
              <p:cNvPr id="60" name="Rounded Rectangle 59"/>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6129" name="Group 25"/>
              <p:cNvGrpSpPr>
                <a:grpSpLocks/>
              </p:cNvGrpSpPr>
              <p:nvPr/>
            </p:nvGrpSpPr>
            <p:grpSpPr bwMode="auto">
              <a:xfrm>
                <a:off x="711199" y="4336108"/>
                <a:ext cx="1905000" cy="387350"/>
                <a:chOff x="3505200" y="3232737"/>
                <a:chExt cx="1905000" cy="387476"/>
              </a:xfrm>
            </p:grpSpPr>
            <p:grpSp>
              <p:nvGrpSpPr>
                <p:cNvPr id="46130" name="Group 15"/>
                <p:cNvGrpSpPr>
                  <a:grpSpLocks/>
                </p:cNvGrpSpPr>
                <p:nvPr/>
              </p:nvGrpSpPr>
              <p:grpSpPr bwMode="auto">
                <a:xfrm>
                  <a:off x="3505200" y="3232737"/>
                  <a:ext cx="413658" cy="387476"/>
                  <a:chOff x="2133600" y="4870324"/>
                  <a:chExt cx="413658" cy="387476"/>
                </a:xfrm>
              </p:grpSpPr>
              <p:sp>
                <p:nvSpPr>
                  <p:cNvPr id="64"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TextBox 64"/>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46131"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46121" name="Group 44"/>
            <p:cNvGrpSpPr>
              <a:grpSpLocks/>
            </p:cNvGrpSpPr>
            <p:nvPr/>
          </p:nvGrpSpPr>
          <p:grpSpPr bwMode="auto">
            <a:xfrm>
              <a:off x="1132115" y="4397828"/>
              <a:ext cx="6966858" cy="653588"/>
              <a:chOff x="5660571" y="3425371"/>
              <a:chExt cx="6966858" cy="653588"/>
            </a:xfrm>
          </p:grpSpPr>
          <p:sp>
            <p:nvSpPr>
              <p:cNvPr id="54" name="TextBox 53"/>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46123" name="Group 73"/>
              <p:cNvGrpSpPr>
                <a:grpSpLocks/>
              </p:cNvGrpSpPr>
              <p:nvPr/>
            </p:nvGrpSpPr>
            <p:grpSpPr bwMode="auto">
              <a:xfrm>
                <a:off x="5675086" y="3425371"/>
                <a:ext cx="6937828" cy="653588"/>
                <a:chOff x="5675086" y="2554514"/>
                <a:chExt cx="6937828" cy="653588"/>
              </a:xfrm>
            </p:grpSpPr>
            <p:sp>
              <p:nvSpPr>
                <p:cNvPr id="46124" name="TextBox 55"/>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(d)</a:t>
                  </a:r>
                </a:p>
                <a:p>
                  <a:endParaRPr lang="en-US"/>
                </a:p>
              </p:txBody>
            </p:sp>
            <p:sp>
              <p:nvSpPr>
                <p:cNvPr id="46125" name="TextBox 56"/>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a:t>dr    Cash (+A)</a:t>
                  </a:r>
                </a:p>
                <a:p>
                  <a:r>
                    <a:rPr lang="en-US"/>
                    <a:t>         cr    Accounts Receivable (-A)</a:t>
                  </a:r>
                </a:p>
              </p:txBody>
            </p:sp>
            <p:sp>
              <p:nvSpPr>
                <p:cNvPr id="46126" name="TextBox 57"/>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300</a:t>
                  </a:r>
                </a:p>
              </p:txBody>
            </p:sp>
            <p:sp>
              <p:nvSpPr>
                <p:cNvPr id="46127" name="TextBox 58"/>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300</a:t>
                  </a:r>
                </a:p>
                <a:p>
                  <a:pPr algn="r"/>
                  <a:endParaRPr lang="en-US"/>
                </a:p>
              </p:txBody>
            </p:sp>
          </p:grpSp>
        </p:grpSp>
      </p:grpSp>
      <p:grpSp>
        <p:nvGrpSpPr>
          <p:cNvPr id="66" name="Group 65"/>
          <p:cNvGrpSpPr>
            <a:grpSpLocks/>
          </p:cNvGrpSpPr>
          <p:nvPr/>
        </p:nvGrpSpPr>
        <p:grpSpPr bwMode="auto">
          <a:xfrm>
            <a:off x="633413" y="4914900"/>
            <a:ext cx="7799387" cy="1662113"/>
            <a:chOff x="619470" y="5290167"/>
            <a:chExt cx="7799043" cy="1662176"/>
          </a:xfrm>
        </p:grpSpPr>
        <p:grpSp>
          <p:nvGrpSpPr>
            <p:cNvPr id="46087" name="Group 28"/>
            <p:cNvGrpSpPr>
              <a:grpSpLocks/>
            </p:cNvGrpSpPr>
            <p:nvPr/>
          </p:nvGrpSpPr>
          <p:grpSpPr bwMode="auto">
            <a:xfrm>
              <a:off x="619470" y="5290167"/>
              <a:ext cx="7799043" cy="1662176"/>
              <a:chOff x="620135" y="5362730"/>
              <a:chExt cx="7711065" cy="1662798"/>
            </a:xfrm>
          </p:grpSpPr>
          <p:sp>
            <p:nvSpPr>
              <p:cNvPr id="92" name="Rounded Rectangle 91"/>
              <p:cNvSpPr/>
              <p:nvPr/>
            </p:nvSpPr>
            <p:spPr>
              <a:xfrm>
                <a:off x="638969" y="5486606"/>
                <a:ext cx="7692231" cy="153892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6113" name="Group 24"/>
              <p:cNvGrpSpPr>
                <a:grpSpLocks/>
              </p:cNvGrpSpPr>
              <p:nvPr/>
            </p:nvGrpSpPr>
            <p:grpSpPr bwMode="auto">
              <a:xfrm>
                <a:off x="620135" y="5362730"/>
                <a:ext cx="1985193" cy="424990"/>
                <a:chOff x="6150087" y="3214361"/>
                <a:chExt cx="1985193" cy="424990"/>
              </a:xfrm>
            </p:grpSpPr>
            <p:grpSp>
              <p:nvGrpSpPr>
                <p:cNvPr id="46114" name="Group 14"/>
                <p:cNvGrpSpPr>
                  <a:grpSpLocks/>
                </p:cNvGrpSpPr>
                <p:nvPr/>
              </p:nvGrpSpPr>
              <p:grpSpPr bwMode="auto">
                <a:xfrm>
                  <a:off x="6150087" y="3214361"/>
                  <a:ext cx="421906" cy="420782"/>
                  <a:chOff x="4930887" y="4702786"/>
                  <a:chExt cx="421906" cy="420782"/>
                </a:xfrm>
              </p:grpSpPr>
              <p:sp>
                <p:nvSpPr>
                  <p:cNvPr id="96"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119" name="TextBox 13"/>
                  <p:cNvSpPr txBox="1">
                    <a:spLocks noChangeArrowheads="1"/>
                  </p:cNvSpPr>
                  <p:nvPr/>
                </p:nvSpPr>
                <p:spPr bwMode="auto">
                  <a:xfrm>
                    <a:off x="4992198" y="4735513"/>
                    <a:ext cx="307308" cy="366712"/>
                  </a:xfrm>
                  <a:prstGeom prst="rect">
                    <a:avLst/>
                  </a:prstGeom>
                  <a:noFill/>
                  <a:ln w="9525">
                    <a:noFill/>
                    <a:miter lim="800000"/>
                    <a:headEnd/>
                    <a:tailEnd/>
                  </a:ln>
                </p:spPr>
                <p:txBody>
                  <a:bodyPr wrap="none">
                    <a:spAutoFit/>
                  </a:bodyPr>
                  <a:lstStyle/>
                  <a:p>
                    <a:r>
                      <a:rPr lang="en-US"/>
                      <a:t>3</a:t>
                    </a:r>
                  </a:p>
                </p:txBody>
              </p:sp>
            </p:grpSp>
            <p:sp>
              <p:nvSpPr>
                <p:cNvPr id="95" name="TextBox 94"/>
                <p:cNvSpPr txBox="1"/>
                <p:nvPr/>
              </p:nvSpPr>
              <p:spPr>
                <a:xfrm>
                  <a:off x="6611527" y="3271535"/>
                  <a:ext cx="1524006" cy="368452"/>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46088" name="Group 73"/>
            <p:cNvGrpSpPr>
              <a:grpSpLocks/>
            </p:cNvGrpSpPr>
            <p:nvPr/>
          </p:nvGrpSpPr>
          <p:grpSpPr bwMode="auto">
            <a:xfrm>
              <a:off x="1175657" y="5624283"/>
              <a:ext cx="3309257" cy="1291334"/>
              <a:chOff x="9564914" y="3751941"/>
              <a:chExt cx="3309257" cy="1291334"/>
            </a:xfrm>
          </p:grpSpPr>
          <p:sp>
            <p:nvSpPr>
              <p:cNvPr id="46101" name="TextBox 80"/>
              <p:cNvSpPr txBox="1">
                <a:spLocks noChangeArrowheads="1"/>
              </p:cNvSpPr>
              <p:nvPr/>
            </p:nvSpPr>
            <p:spPr bwMode="auto">
              <a:xfrm>
                <a:off x="9564914" y="4063259"/>
                <a:ext cx="1626046" cy="943484"/>
              </a:xfrm>
              <a:prstGeom prst="rect">
                <a:avLst/>
              </a:prstGeom>
              <a:noFill/>
              <a:ln w="9525">
                <a:noFill/>
                <a:miter lim="800000"/>
                <a:headEnd/>
                <a:tailEnd/>
              </a:ln>
            </p:spPr>
            <p:txBody>
              <a:bodyPr>
                <a:spAutoFit/>
              </a:bodyPr>
              <a:lstStyle/>
              <a:p>
                <a:r>
                  <a:rPr lang="en-US" sz="1400"/>
                  <a:t>Beg. Bal.</a:t>
                </a:r>
              </a:p>
              <a:p>
                <a:r>
                  <a:rPr lang="en-US" sz="1400"/>
                  <a:t>(a)</a:t>
                </a:r>
              </a:p>
              <a:p>
                <a:r>
                  <a:rPr lang="en-US" sz="1400"/>
                  <a:t>(b)</a:t>
                </a:r>
              </a:p>
              <a:p>
                <a:r>
                  <a:rPr lang="en-US" sz="1400">
                    <a:solidFill>
                      <a:srgbClr val="0033CC"/>
                    </a:solidFill>
                  </a:rPr>
                  <a:t>(d)</a:t>
                </a:r>
              </a:p>
            </p:txBody>
          </p:sp>
          <p:sp>
            <p:nvSpPr>
              <p:cNvPr id="46102" name="TextBox 81"/>
              <p:cNvSpPr txBox="1">
                <a:spLocks noChangeArrowheads="1"/>
              </p:cNvSpPr>
              <p:nvPr/>
            </p:nvSpPr>
            <p:spPr bwMode="auto">
              <a:xfrm>
                <a:off x="11211603" y="4085496"/>
                <a:ext cx="1648277" cy="943484"/>
              </a:xfrm>
              <a:prstGeom prst="rect">
                <a:avLst/>
              </a:prstGeom>
              <a:noFill/>
              <a:ln w="9525">
                <a:noFill/>
                <a:miter lim="800000"/>
                <a:headEnd/>
                <a:tailEnd/>
              </a:ln>
            </p:spPr>
            <p:txBody>
              <a:bodyPr>
                <a:spAutoFit/>
              </a:bodyPr>
              <a:lstStyle/>
              <a:p>
                <a:pPr algn="r"/>
                <a:endParaRPr lang="en-US" sz="1400"/>
              </a:p>
              <a:p>
                <a:pPr algn="r"/>
                <a:endParaRPr lang="en-US" sz="1400"/>
              </a:p>
              <a:p>
                <a:pPr algn="r"/>
                <a:endParaRPr lang="en-US" sz="1400"/>
              </a:p>
              <a:p>
                <a:pPr algn="r"/>
                <a:endParaRPr lang="en-US" sz="1400">
                  <a:solidFill>
                    <a:srgbClr val="0000CC"/>
                  </a:solidFill>
                </a:endParaRPr>
              </a:p>
            </p:txBody>
          </p:sp>
          <p:grpSp>
            <p:nvGrpSpPr>
              <p:cNvPr id="46103" name="Group 67"/>
              <p:cNvGrpSpPr>
                <a:grpSpLocks/>
              </p:cNvGrpSpPr>
              <p:nvPr/>
            </p:nvGrpSpPr>
            <p:grpSpPr bwMode="auto">
              <a:xfrm>
                <a:off x="9564914" y="3751941"/>
                <a:ext cx="3309257" cy="326574"/>
                <a:chOff x="9564914" y="3751941"/>
                <a:chExt cx="3309257" cy="326574"/>
              </a:xfrm>
            </p:grpSpPr>
            <p:grpSp>
              <p:nvGrpSpPr>
                <p:cNvPr id="46107" name="Group 56"/>
                <p:cNvGrpSpPr>
                  <a:grpSpLocks/>
                </p:cNvGrpSpPr>
                <p:nvPr/>
              </p:nvGrpSpPr>
              <p:grpSpPr bwMode="auto">
                <a:xfrm>
                  <a:off x="9579427" y="3751941"/>
                  <a:ext cx="3294744" cy="311870"/>
                  <a:chOff x="9724570" y="3635827"/>
                  <a:chExt cx="3294744" cy="311870"/>
                </a:xfrm>
              </p:grpSpPr>
              <p:sp>
                <p:nvSpPr>
                  <p:cNvPr id="89" name="TextBox 88"/>
                  <p:cNvSpPr txBox="1"/>
                  <p:nvPr/>
                </p:nvSpPr>
                <p:spPr>
                  <a:xfrm>
                    <a:off x="9723756" y="3643037"/>
                    <a:ext cx="3295505" cy="304811"/>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Cash (A)</a:t>
                    </a:r>
                  </a:p>
                </p:txBody>
              </p:sp>
              <p:sp>
                <p:nvSpPr>
                  <p:cNvPr id="46110" name="TextBox 89"/>
                  <p:cNvSpPr txBox="1">
                    <a:spLocks noChangeArrowheads="1"/>
                  </p:cNvSpPr>
                  <p:nvPr/>
                </p:nvSpPr>
                <p:spPr bwMode="auto">
                  <a:xfrm>
                    <a:off x="9724570" y="3643742"/>
                    <a:ext cx="536686" cy="303955"/>
                  </a:xfrm>
                  <a:prstGeom prst="rect">
                    <a:avLst/>
                  </a:prstGeom>
                  <a:noFill/>
                  <a:ln w="9525">
                    <a:noFill/>
                    <a:miter lim="800000"/>
                    <a:headEnd/>
                    <a:tailEnd/>
                  </a:ln>
                </p:spPr>
                <p:txBody>
                  <a:bodyPr>
                    <a:spAutoFit/>
                  </a:bodyPr>
                  <a:lstStyle/>
                  <a:p>
                    <a:r>
                      <a:rPr lang="en-US" sz="1400"/>
                      <a:t>dr +</a:t>
                    </a:r>
                  </a:p>
                </p:txBody>
              </p:sp>
              <p:sp>
                <p:nvSpPr>
                  <p:cNvPr id="46111" name="TextBox 90"/>
                  <p:cNvSpPr txBox="1">
                    <a:spLocks noChangeArrowheads="1"/>
                  </p:cNvSpPr>
                  <p:nvPr/>
                </p:nvSpPr>
                <p:spPr bwMode="auto">
                  <a:xfrm>
                    <a:off x="12474689" y="3635827"/>
                    <a:ext cx="536686" cy="303954"/>
                  </a:xfrm>
                  <a:prstGeom prst="rect">
                    <a:avLst/>
                  </a:prstGeom>
                  <a:noFill/>
                  <a:ln w="9525">
                    <a:noFill/>
                    <a:miter lim="800000"/>
                    <a:headEnd/>
                    <a:tailEnd/>
                  </a:ln>
                </p:spPr>
                <p:txBody>
                  <a:bodyPr>
                    <a:spAutoFit/>
                  </a:bodyPr>
                  <a:lstStyle/>
                  <a:p>
                    <a:pPr algn="r"/>
                    <a:r>
                      <a:rPr lang="en-US" sz="1400"/>
                      <a:t>cr -</a:t>
                    </a:r>
                  </a:p>
                </p:txBody>
              </p:sp>
            </p:grpSp>
            <p:cxnSp>
              <p:nvCxnSpPr>
                <p:cNvPr id="88" name="Straight Connector 87"/>
                <p:cNvCxnSpPr/>
                <p:nvPr/>
              </p:nvCxnSpPr>
              <p:spPr>
                <a:xfrm flipV="1">
                  <a:off x="9564327" y="4078250"/>
                  <a:ext cx="33097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11220016" y="4081426"/>
                <a:ext cx="6350" cy="9557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105" name="TextBox 84"/>
              <p:cNvSpPr txBox="1">
                <a:spLocks noChangeArrowheads="1"/>
              </p:cNvSpPr>
              <p:nvPr/>
            </p:nvSpPr>
            <p:spPr bwMode="auto">
              <a:xfrm>
                <a:off x="10363645" y="4093618"/>
                <a:ext cx="827315" cy="943982"/>
              </a:xfrm>
              <a:prstGeom prst="rect">
                <a:avLst/>
              </a:prstGeom>
              <a:noFill/>
              <a:ln w="9525">
                <a:noFill/>
                <a:miter lim="800000"/>
                <a:headEnd/>
                <a:tailEnd/>
              </a:ln>
            </p:spPr>
            <p:txBody>
              <a:bodyPr>
                <a:spAutoFit/>
              </a:bodyPr>
              <a:lstStyle/>
              <a:p>
                <a:pPr algn="r"/>
                <a:r>
                  <a:rPr lang="en-US" sz="1400"/>
                  <a:t>10,000</a:t>
                </a:r>
              </a:p>
              <a:p>
                <a:pPr algn="r"/>
                <a:r>
                  <a:rPr lang="en-US" sz="1400"/>
                  <a:t>15,000</a:t>
                </a:r>
              </a:p>
              <a:p>
                <a:pPr algn="r"/>
                <a:r>
                  <a:rPr lang="en-US" sz="1400"/>
                  <a:t>300</a:t>
                </a:r>
              </a:p>
              <a:p>
                <a:pPr algn="r"/>
                <a:r>
                  <a:rPr lang="en-US" sz="1400">
                    <a:solidFill>
                      <a:srgbClr val="0033CC"/>
                    </a:solidFill>
                  </a:rPr>
                  <a:t>300</a:t>
                </a:r>
              </a:p>
            </p:txBody>
          </p:sp>
          <p:sp>
            <p:nvSpPr>
              <p:cNvPr id="46106" name="TextBox 85"/>
              <p:cNvSpPr txBox="1">
                <a:spLocks noChangeArrowheads="1"/>
              </p:cNvSpPr>
              <p:nvPr/>
            </p:nvSpPr>
            <p:spPr bwMode="auto">
              <a:xfrm>
                <a:off x="11241774" y="4099791"/>
                <a:ext cx="827314" cy="943484"/>
              </a:xfrm>
              <a:prstGeom prst="rect">
                <a:avLst/>
              </a:prstGeom>
              <a:noFill/>
              <a:ln w="9525">
                <a:noFill/>
                <a:miter lim="800000"/>
                <a:headEnd/>
                <a:tailEnd/>
              </a:ln>
            </p:spPr>
            <p:txBody>
              <a:bodyPr>
                <a:spAutoFit/>
              </a:bodyPr>
              <a:lstStyle/>
              <a:p>
                <a:pPr algn="r"/>
                <a:endParaRPr lang="en-US" sz="1400"/>
              </a:p>
              <a:p>
                <a:pPr algn="r"/>
                <a:endParaRPr lang="en-US" sz="1400"/>
              </a:p>
              <a:p>
                <a:pPr algn="r"/>
                <a:endParaRPr lang="en-US" sz="1400"/>
              </a:p>
              <a:p>
                <a:pPr algn="r"/>
                <a:endParaRPr lang="en-US" sz="1400">
                  <a:solidFill>
                    <a:srgbClr val="0000CC"/>
                  </a:solidFill>
                </a:endParaRPr>
              </a:p>
            </p:txBody>
          </p:sp>
        </p:grpSp>
        <p:grpSp>
          <p:nvGrpSpPr>
            <p:cNvPr id="46089" name="Group 75"/>
            <p:cNvGrpSpPr>
              <a:grpSpLocks/>
            </p:cNvGrpSpPr>
            <p:nvPr/>
          </p:nvGrpSpPr>
          <p:grpSpPr bwMode="auto">
            <a:xfrm>
              <a:off x="4818743" y="5631540"/>
              <a:ext cx="3309257" cy="857963"/>
              <a:chOff x="9564914" y="3751941"/>
              <a:chExt cx="3309257" cy="857963"/>
            </a:xfrm>
          </p:grpSpPr>
          <p:sp>
            <p:nvSpPr>
              <p:cNvPr id="46090" name="TextBox 69"/>
              <p:cNvSpPr txBox="1">
                <a:spLocks noChangeArrowheads="1"/>
              </p:cNvSpPr>
              <p:nvPr/>
            </p:nvSpPr>
            <p:spPr bwMode="auto">
              <a:xfrm>
                <a:off x="9564914" y="4064360"/>
                <a:ext cx="1625266" cy="516998"/>
              </a:xfrm>
              <a:prstGeom prst="rect">
                <a:avLst/>
              </a:prstGeom>
              <a:noFill/>
              <a:ln w="9525">
                <a:noFill/>
                <a:miter lim="800000"/>
                <a:headEnd/>
                <a:tailEnd/>
              </a:ln>
            </p:spPr>
            <p:txBody>
              <a:bodyPr>
                <a:spAutoFit/>
              </a:bodyPr>
              <a:lstStyle/>
              <a:p>
                <a:r>
                  <a:rPr lang="en-US" sz="1400"/>
                  <a:t>Beg. Bal.</a:t>
                </a:r>
              </a:p>
              <a:p>
                <a:r>
                  <a:rPr lang="en-US" sz="1400"/>
                  <a:t>(c)</a:t>
                </a:r>
              </a:p>
            </p:txBody>
          </p:sp>
          <p:sp>
            <p:nvSpPr>
              <p:cNvPr id="46091" name="TextBox 70"/>
              <p:cNvSpPr txBox="1">
                <a:spLocks noChangeArrowheads="1"/>
              </p:cNvSpPr>
              <p:nvPr/>
            </p:nvSpPr>
            <p:spPr bwMode="auto">
              <a:xfrm>
                <a:off x="11212400" y="4086562"/>
                <a:ext cx="1647486" cy="516998"/>
              </a:xfrm>
              <a:prstGeom prst="rect">
                <a:avLst/>
              </a:prstGeom>
              <a:noFill/>
              <a:ln w="9525">
                <a:noFill/>
                <a:miter lim="800000"/>
                <a:headEnd/>
                <a:tailEnd/>
              </a:ln>
            </p:spPr>
            <p:txBody>
              <a:bodyPr>
                <a:spAutoFit/>
              </a:bodyPr>
              <a:lstStyle/>
              <a:p>
                <a:pPr algn="r"/>
                <a:endParaRPr lang="en-US" sz="1400"/>
              </a:p>
              <a:p>
                <a:pPr algn="r"/>
                <a:r>
                  <a:rPr lang="en-US" sz="1400">
                    <a:solidFill>
                      <a:srgbClr val="0033CC"/>
                    </a:solidFill>
                  </a:rPr>
                  <a:t>(d)</a:t>
                </a:r>
              </a:p>
            </p:txBody>
          </p:sp>
          <p:grpSp>
            <p:nvGrpSpPr>
              <p:cNvPr id="46092" name="Group 67"/>
              <p:cNvGrpSpPr>
                <a:grpSpLocks/>
              </p:cNvGrpSpPr>
              <p:nvPr/>
            </p:nvGrpSpPr>
            <p:grpSpPr bwMode="auto">
              <a:xfrm>
                <a:off x="9564914" y="3751941"/>
                <a:ext cx="3309257" cy="326574"/>
                <a:chOff x="9564914" y="3751941"/>
                <a:chExt cx="3309257" cy="326574"/>
              </a:xfrm>
            </p:grpSpPr>
            <p:grpSp>
              <p:nvGrpSpPr>
                <p:cNvPr id="46096" name="Group 56"/>
                <p:cNvGrpSpPr>
                  <a:grpSpLocks/>
                </p:cNvGrpSpPr>
                <p:nvPr/>
              </p:nvGrpSpPr>
              <p:grpSpPr bwMode="auto">
                <a:xfrm>
                  <a:off x="9579427" y="3751941"/>
                  <a:ext cx="3294744" cy="311870"/>
                  <a:chOff x="9724570" y="3635827"/>
                  <a:chExt cx="3294744" cy="311870"/>
                </a:xfrm>
              </p:grpSpPr>
              <p:sp>
                <p:nvSpPr>
                  <p:cNvPr id="78" name="TextBox 77"/>
                  <p:cNvSpPr txBox="1"/>
                  <p:nvPr/>
                </p:nvSpPr>
                <p:spPr>
                  <a:xfrm>
                    <a:off x="9723823" y="3643717"/>
                    <a:ext cx="3295505" cy="304812"/>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Accounts Receivable (A)</a:t>
                    </a:r>
                  </a:p>
                </p:txBody>
              </p:sp>
              <p:sp>
                <p:nvSpPr>
                  <p:cNvPr id="46099" name="TextBox 78"/>
                  <p:cNvSpPr txBox="1">
                    <a:spLocks noChangeArrowheads="1"/>
                  </p:cNvSpPr>
                  <p:nvPr/>
                </p:nvSpPr>
                <p:spPr bwMode="auto">
                  <a:xfrm>
                    <a:off x="9724570" y="3643742"/>
                    <a:ext cx="536427" cy="303955"/>
                  </a:xfrm>
                  <a:prstGeom prst="rect">
                    <a:avLst/>
                  </a:prstGeom>
                  <a:noFill/>
                  <a:ln w="9525">
                    <a:noFill/>
                    <a:miter lim="800000"/>
                    <a:headEnd/>
                    <a:tailEnd/>
                  </a:ln>
                </p:spPr>
                <p:txBody>
                  <a:bodyPr>
                    <a:spAutoFit/>
                  </a:bodyPr>
                  <a:lstStyle/>
                  <a:p>
                    <a:r>
                      <a:rPr lang="en-US" sz="1400"/>
                      <a:t>dr +</a:t>
                    </a:r>
                  </a:p>
                </p:txBody>
              </p:sp>
              <p:sp>
                <p:nvSpPr>
                  <p:cNvPr id="46100" name="TextBox 79"/>
                  <p:cNvSpPr txBox="1">
                    <a:spLocks noChangeArrowheads="1"/>
                  </p:cNvSpPr>
                  <p:nvPr/>
                </p:nvSpPr>
                <p:spPr bwMode="auto">
                  <a:xfrm>
                    <a:off x="12474951" y="3635827"/>
                    <a:ext cx="536428" cy="303954"/>
                  </a:xfrm>
                  <a:prstGeom prst="rect">
                    <a:avLst/>
                  </a:prstGeom>
                  <a:noFill/>
                  <a:ln w="9525">
                    <a:noFill/>
                    <a:miter lim="800000"/>
                    <a:headEnd/>
                    <a:tailEnd/>
                  </a:ln>
                </p:spPr>
                <p:txBody>
                  <a:bodyPr>
                    <a:spAutoFit/>
                  </a:bodyPr>
                  <a:lstStyle/>
                  <a:p>
                    <a:pPr algn="r"/>
                    <a:r>
                      <a:rPr lang="en-US" sz="1400"/>
                      <a:t>cr -</a:t>
                    </a:r>
                  </a:p>
                </p:txBody>
              </p:sp>
            </p:grpSp>
            <p:cxnSp>
              <p:nvCxnSpPr>
                <p:cNvPr id="77" name="Straight Connector 76"/>
                <p:cNvCxnSpPr/>
                <p:nvPr/>
              </p:nvCxnSpPr>
              <p:spPr>
                <a:xfrm flipV="1">
                  <a:off x="9564393" y="4078932"/>
                  <a:ext cx="33097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flipH="1">
                <a:off x="11204209" y="4066231"/>
                <a:ext cx="7937" cy="50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094" name="TextBox 73"/>
              <p:cNvSpPr txBox="1">
                <a:spLocks noChangeArrowheads="1"/>
              </p:cNvSpPr>
              <p:nvPr/>
            </p:nvSpPr>
            <p:spPr bwMode="auto">
              <a:xfrm>
                <a:off x="10348978" y="4092906"/>
                <a:ext cx="826917" cy="516998"/>
              </a:xfrm>
              <a:prstGeom prst="rect">
                <a:avLst/>
              </a:prstGeom>
              <a:noFill/>
              <a:ln w="9525">
                <a:noFill/>
                <a:miter lim="800000"/>
                <a:headEnd/>
                <a:tailEnd/>
              </a:ln>
            </p:spPr>
            <p:txBody>
              <a:bodyPr>
                <a:spAutoFit/>
              </a:bodyPr>
              <a:lstStyle/>
              <a:p>
                <a:pPr algn="r"/>
                <a:r>
                  <a:rPr lang="en-US" sz="1400"/>
                  <a:t>0</a:t>
                </a:r>
              </a:p>
              <a:p>
                <a:pPr algn="r"/>
                <a:r>
                  <a:rPr lang="en-US" sz="1400"/>
                  <a:t>500</a:t>
                </a:r>
              </a:p>
            </p:txBody>
          </p:sp>
          <p:sp>
            <p:nvSpPr>
              <p:cNvPr id="46095" name="TextBox 74"/>
              <p:cNvSpPr txBox="1">
                <a:spLocks noChangeArrowheads="1"/>
              </p:cNvSpPr>
              <p:nvPr/>
            </p:nvSpPr>
            <p:spPr bwMode="auto">
              <a:xfrm>
                <a:off x="11212400" y="4086563"/>
                <a:ext cx="826918" cy="516998"/>
              </a:xfrm>
              <a:prstGeom prst="rect">
                <a:avLst/>
              </a:prstGeom>
              <a:noFill/>
              <a:ln w="9525">
                <a:noFill/>
                <a:miter lim="800000"/>
                <a:headEnd/>
                <a:tailEnd/>
              </a:ln>
            </p:spPr>
            <p:txBody>
              <a:bodyPr>
                <a:spAutoFit/>
              </a:bodyPr>
              <a:lstStyle/>
              <a:p>
                <a:pPr algn="r"/>
                <a:endParaRPr lang="en-US" sz="1400"/>
              </a:p>
              <a:p>
                <a:pPr algn="r"/>
                <a:r>
                  <a:rPr lang="en-US" sz="1400">
                    <a:solidFill>
                      <a:srgbClr val="0033CC"/>
                    </a:solidFill>
                  </a:rPr>
                  <a:t>300</a:t>
                </a:r>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z="4000" smtClean="0"/>
              <a:t>Pizza Aroma’s Accounting Records</a:t>
            </a:r>
          </a:p>
        </p:txBody>
      </p:sp>
      <p:sp>
        <p:nvSpPr>
          <p:cNvPr id="48130" name="Text Box 3"/>
          <p:cNvSpPr txBox="1">
            <a:spLocks noChangeArrowheads="1"/>
          </p:cNvSpPr>
          <p:nvPr/>
        </p:nvSpPr>
        <p:spPr bwMode="auto">
          <a:xfrm>
            <a:off x="1828800" y="1106488"/>
            <a:ext cx="5486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(e) Pay cash to employees.</a:t>
            </a:r>
          </a:p>
        </p:txBody>
      </p:sp>
      <p:sp>
        <p:nvSpPr>
          <p:cNvPr id="48131"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Pizza Aroma wrote checks to employees, totaling $8,100 for wages related to hours worked in September.</a:t>
            </a:r>
          </a:p>
        </p:txBody>
      </p:sp>
      <p:grpSp>
        <p:nvGrpSpPr>
          <p:cNvPr id="51" name="Group 50"/>
          <p:cNvGrpSpPr>
            <a:grpSpLocks/>
          </p:cNvGrpSpPr>
          <p:nvPr/>
        </p:nvGrpSpPr>
        <p:grpSpPr bwMode="auto">
          <a:xfrm>
            <a:off x="658813" y="3600450"/>
            <a:ext cx="7748587" cy="1243013"/>
            <a:chOff x="625031" y="3998087"/>
            <a:chExt cx="7749032" cy="1242251"/>
          </a:xfrm>
        </p:grpSpPr>
        <p:grpSp>
          <p:nvGrpSpPr>
            <p:cNvPr id="48194" name="Group 24"/>
            <p:cNvGrpSpPr>
              <a:grpSpLocks/>
            </p:cNvGrpSpPr>
            <p:nvPr/>
          </p:nvGrpSpPr>
          <p:grpSpPr bwMode="auto">
            <a:xfrm>
              <a:off x="625031" y="3998087"/>
              <a:ext cx="7749032" cy="1242251"/>
              <a:chOff x="684437" y="4317836"/>
              <a:chExt cx="7559677" cy="1241135"/>
            </a:xfrm>
          </p:grpSpPr>
          <p:sp>
            <p:nvSpPr>
              <p:cNvPr id="60" name="Rounded Rectangle 59"/>
              <p:cNvSpPr/>
              <p:nvPr/>
            </p:nvSpPr>
            <p:spPr>
              <a:xfrm>
                <a:off x="740194" y="4412942"/>
                <a:ext cx="7503920" cy="114602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8203" name="Group 25"/>
              <p:cNvGrpSpPr>
                <a:grpSpLocks/>
              </p:cNvGrpSpPr>
              <p:nvPr/>
            </p:nvGrpSpPr>
            <p:grpSpPr bwMode="auto">
              <a:xfrm>
                <a:off x="684437" y="4317836"/>
                <a:ext cx="1931762" cy="426337"/>
                <a:chOff x="3478438" y="3214459"/>
                <a:chExt cx="1931762" cy="426476"/>
              </a:xfrm>
            </p:grpSpPr>
            <p:grpSp>
              <p:nvGrpSpPr>
                <p:cNvPr id="48204" name="Group 15"/>
                <p:cNvGrpSpPr>
                  <a:grpSpLocks/>
                </p:cNvGrpSpPr>
                <p:nvPr/>
              </p:nvGrpSpPr>
              <p:grpSpPr bwMode="auto">
                <a:xfrm>
                  <a:off x="3478438" y="3214459"/>
                  <a:ext cx="451976" cy="426476"/>
                  <a:chOff x="2106838" y="4852046"/>
                  <a:chExt cx="451976" cy="426476"/>
                </a:xfrm>
              </p:grpSpPr>
              <p:sp>
                <p:nvSpPr>
                  <p:cNvPr id="64"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TextBox 64"/>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48205" name="TextBox 19"/>
                <p:cNvSpPr txBox="1">
                  <a:spLocks noChangeArrowheads="1"/>
                </p:cNvSpPr>
                <p:nvPr/>
              </p:nvSpPr>
              <p:spPr bwMode="auto">
                <a:xfrm>
                  <a:off x="3885859" y="3241411"/>
                  <a:ext cx="1524341" cy="366230"/>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48195" name="Group 44"/>
            <p:cNvGrpSpPr>
              <a:grpSpLocks/>
            </p:cNvGrpSpPr>
            <p:nvPr/>
          </p:nvGrpSpPr>
          <p:grpSpPr bwMode="auto">
            <a:xfrm>
              <a:off x="1132115" y="4397828"/>
              <a:ext cx="6966858" cy="648829"/>
              <a:chOff x="5660571" y="3425371"/>
              <a:chExt cx="6966858" cy="648829"/>
            </a:xfrm>
          </p:grpSpPr>
          <p:sp>
            <p:nvSpPr>
              <p:cNvPr id="54" name="TextBox 53"/>
              <p:cNvSpPr txBox="1"/>
              <p:nvPr/>
            </p:nvSpPr>
            <p:spPr>
              <a:xfrm>
                <a:off x="5659928" y="3425435"/>
                <a:ext cx="6967938" cy="640957"/>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48197" name="Group 73"/>
              <p:cNvGrpSpPr>
                <a:grpSpLocks/>
              </p:cNvGrpSpPr>
              <p:nvPr/>
            </p:nvGrpSpPr>
            <p:grpSpPr bwMode="auto">
              <a:xfrm>
                <a:off x="5675086" y="3425371"/>
                <a:ext cx="6937828" cy="648829"/>
                <a:chOff x="5675086" y="2554514"/>
                <a:chExt cx="6937828" cy="648829"/>
              </a:xfrm>
            </p:grpSpPr>
            <p:sp>
              <p:nvSpPr>
                <p:cNvPr id="48198" name="TextBox 55"/>
                <p:cNvSpPr txBox="1">
                  <a:spLocks noChangeArrowheads="1"/>
                </p:cNvSpPr>
                <p:nvPr/>
              </p:nvSpPr>
              <p:spPr bwMode="auto">
                <a:xfrm>
                  <a:off x="5675086" y="2554514"/>
                  <a:ext cx="522202" cy="640897"/>
                </a:xfrm>
                <a:prstGeom prst="rect">
                  <a:avLst/>
                </a:prstGeom>
                <a:noFill/>
                <a:ln w="9525">
                  <a:noFill/>
                  <a:miter lim="800000"/>
                  <a:headEnd/>
                  <a:tailEnd/>
                </a:ln>
              </p:spPr>
              <p:txBody>
                <a:bodyPr>
                  <a:spAutoFit/>
                </a:bodyPr>
                <a:lstStyle/>
                <a:p>
                  <a:r>
                    <a:rPr lang="en-US"/>
                    <a:t>(d)</a:t>
                  </a:r>
                </a:p>
                <a:p>
                  <a:endParaRPr lang="en-US"/>
                </a:p>
              </p:txBody>
            </p:sp>
            <p:sp>
              <p:nvSpPr>
                <p:cNvPr id="48199" name="TextBox 56"/>
                <p:cNvSpPr txBox="1">
                  <a:spLocks noChangeArrowheads="1"/>
                </p:cNvSpPr>
                <p:nvPr/>
              </p:nvSpPr>
              <p:spPr bwMode="auto">
                <a:xfrm>
                  <a:off x="6168718" y="2554514"/>
                  <a:ext cx="3933182" cy="640897"/>
                </a:xfrm>
                <a:prstGeom prst="rect">
                  <a:avLst/>
                </a:prstGeom>
                <a:noFill/>
                <a:ln w="9525">
                  <a:noFill/>
                  <a:miter lim="800000"/>
                  <a:headEnd/>
                  <a:tailEnd/>
                </a:ln>
              </p:spPr>
              <p:txBody>
                <a:bodyPr>
                  <a:spAutoFit/>
                </a:bodyPr>
                <a:lstStyle/>
                <a:p>
                  <a:r>
                    <a:rPr lang="en-US"/>
                    <a:t>dr    Wages Expense (+E, -SE)</a:t>
                  </a:r>
                </a:p>
                <a:p>
                  <a:r>
                    <a:rPr lang="en-US"/>
                    <a:t>         cr    Cash (-A)</a:t>
                  </a:r>
                </a:p>
              </p:txBody>
            </p:sp>
            <p:sp>
              <p:nvSpPr>
                <p:cNvPr id="48200" name="TextBox 57"/>
                <p:cNvSpPr txBox="1">
                  <a:spLocks noChangeArrowheads="1"/>
                </p:cNvSpPr>
                <p:nvPr/>
              </p:nvSpPr>
              <p:spPr bwMode="auto">
                <a:xfrm>
                  <a:off x="11524067" y="2554514"/>
                  <a:ext cx="1088847" cy="640897"/>
                </a:xfrm>
                <a:prstGeom prst="rect">
                  <a:avLst/>
                </a:prstGeom>
                <a:noFill/>
                <a:ln w="9525">
                  <a:noFill/>
                  <a:miter lim="800000"/>
                  <a:headEnd/>
                  <a:tailEnd/>
                </a:ln>
              </p:spPr>
              <p:txBody>
                <a:bodyPr>
                  <a:spAutoFit/>
                </a:bodyPr>
                <a:lstStyle/>
                <a:p>
                  <a:pPr algn="r"/>
                  <a:endParaRPr lang="en-US"/>
                </a:p>
                <a:p>
                  <a:pPr algn="r"/>
                  <a:r>
                    <a:rPr lang="en-US"/>
                    <a:t>8,100</a:t>
                  </a:r>
                </a:p>
              </p:txBody>
            </p:sp>
            <p:sp>
              <p:nvSpPr>
                <p:cNvPr id="48201" name="TextBox 58"/>
                <p:cNvSpPr txBox="1">
                  <a:spLocks noChangeArrowheads="1"/>
                </p:cNvSpPr>
                <p:nvPr/>
              </p:nvSpPr>
              <p:spPr bwMode="auto">
                <a:xfrm>
                  <a:off x="10268560" y="2562446"/>
                  <a:ext cx="1088847" cy="640897"/>
                </a:xfrm>
                <a:prstGeom prst="rect">
                  <a:avLst/>
                </a:prstGeom>
                <a:noFill/>
                <a:ln w="9525">
                  <a:noFill/>
                  <a:miter lim="800000"/>
                  <a:headEnd/>
                  <a:tailEnd/>
                </a:ln>
              </p:spPr>
              <p:txBody>
                <a:bodyPr>
                  <a:spAutoFit/>
                </a:bodyPr>
                <a:lstStyle/>
                <a:p>
                  <a:pPr algn="r"/>
                  <a:r>
                    <a:rPr lang="en-US"/>
                    <a:t>8,100</a:t>
                  </a:r>
                </a:p>
                <a:p>
                  <a:pPr algn="r"/>
                  <a:endParaRPr lang="en-US"/>
                </a:p>
              </p:txBody>
            </p:sp>
          </p:grpSp>
        </p:grpSp>
      </p:grpSp>
      <p:grpSp>
        <p:nvGrpSpPr>
          <p:cNvPr id="66" name="Group 65"/>
          <p:cNvGrpSpPr>
            <a:grpSpLocks/>
          </p:cNvGrpSpPr>
          <p:nvPr/>
        </p:nvGrpSpPr>
        <p:grpSpPr bwMode="auto">
          <a:xfrm>
            <a:off x="633413" y="4878388"/>
            <a:ext cx="7799387" cy="1662112"/>
            <a:chOff x="619470" y="5290167"/>
            <a:chExt cx="7799043" cy="1662176"/>
          </a:xfrm>
        </p:grpSpPr>
        <p:grpSp>
          <p:nvGrpSpPr>
            <p:cNvPr id="48161" name="Group 28"/>
            <p:cNvGrpSpPr>
              <a:grpSpLocks/>
            </p:cNvGrpSpPr>
            <p:nvPr/>
          </p:nvGrpSpPr>
          <p:grpSpPr bwMode="auto">
            <a:xfrm>
              <a:off x="619470" y="5290167"/>
              <a:ext cx="7799043" cy="1662176"/>
              <a:chOff x="620135" y="5362730"/>
              <a:chExt cx="7711065" cy="1662798"/>
            </a:xfrm>
          </p:grpSpPr>
          <p:sp>
            <p:nvSpPr>
              <p:cNvPr id="92" name="Rounded Rectangle 91"/>
              <p:cNvSpPr/>
              <p:nvPr/>
            </p:nvSpPr>
            <p:spPr>
              <a:xfrm>
                <a:off x="638969" y="5486606"/>
                <a:ext cx="7692231" cy="153892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8187" name="Group 24"/>
              <p:cNvGrpSpPr>
                <a:grpSpLocks/>
              </p:cNvGrpSpPr>
              <p:nvPr/>
            </p:nvGrpSpPr>
            <p:grpSpPr bwMode="auto">
              <a:xfrm>
                <a:off x="620135" y="5362730"/>
                <a:ext cx="1985193" cy="424990"/>
                <a:chOff x="6150087" y="3214361"/>
                <a:chExt cx="1985193" cy="424990"/>
              </a:xfrm>
            </p:grpSpPr>
            <p:grpSp>
              <p:nvGrpSpPr>
                <p:cNvPr id="48188" name="Group 14"/>
                <p:cNvGrpSpPr>
                  <a:grpSpLocks/>
                </p:cNvGrpSpPr>
                <p:nvPr/>
              </p:nvGrpSpPr>
              <p:grpSpPr bwMode="auto">
                <a:xfrm>
                  <a:off x="6150087" y="3214361"/>
                  <a:ext cx="421906" cy="420782"/>
                  <a:chOff x="4930887" y="4702786"/>
                  <a:chExt cx="421906" cy="420782"/>
                </a:xfrm>
              </p:grpSpPr>
              <p:sp>
                <p:nvSpPr>
                  <p:cNvPr id="96"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193" name="TextBox 13"/>
                  <p:cNvSpPr txBox="1">
                    <a:spLocks noChangeArrowheads="1"/>
                  </p:cNvSpPr>
                  <p:nvPr/>
                </p:nvSpPr>
                <p:spPr bwMode="auto">
                  <a:xfrm>
                    <a:off x="4992198" y="4735513"/>
                    <a:ext cx="307308" cy="366712"/>
                  </a:xfrm>
                  <a:prstGeom prst="rect">
                    <a:avLst/>
                  </a:prstGeom>
                  <a:noFill/>
                  <a:ln w="9525">
                    <a:noFill/>
                    <a:miter lim="800000"/>
                    <a:headEnd/>
                    <a:tailEnd/>
                  </a:ln>
                </p:spPr>
                <p:txBody>
                  <a:bodyPr wrap="none">
                    <a:spAutoFit/>
                  </a:bodyPr>
                  <a:lstStyle/>
                  <a:p>
                    <a:r>
                      <a:rPr lang="en-US"/>
                      <a:t>3</a:t>
                    </a:r>
                  </a:p>
                </p:txBody>
              </p:sp>
            </p:grpSp>
            <p:sp>
              <p:nvSpPr>
                <p:cNvPr id="95" name="TextBox 94"/>
                <p:cNvSpPr txBox="1"/>
                <p:nvPr/>
              </p:nvSpPr>
              <p:spPr>
                <a:xfrm>
                  <a:off x="6611527" y="3271535"/>
                  <a:ext cx="1524006" cy="368452"/>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48162" name="Group 73"/>
            <p:cNvGrpSpPr>
              <a:grpSpLocks/>
            </p:cNvGrpSpPr>
            <p:nvPr/>
          </p:nvGrpSpPr>
          <p:grpSpPr bwMode="auto">
            <a:xfrm>
              <a:off x="1175657" y="5624283"/>
              <a:ext cx="3309257" cy="1291334"/>
              <a:chOff x="9564914" y="3751941"/>
              <a:chExt cx="3309257" cy="1291334"/>
            </a:xfrm>
          </p:grpSpPr>
          <p:sp>
            <p:nvSpPr>
              <p:cNvPr id="48175" name="TextBox 80"/>
              <p:cNvSpPr txBox="1">
                <a:spLocks noChangeArrowheads="1"/>
              </p:cNvSpPr>
              <p:nvPr/>
            </p:nvSpPr>
            <p:spPr bwMode="auto">
              <a:xfrm>
                <a:off x="9564914" y="4063259"/>
                <a:ext cx="1626046" cy="943484"/>
              </a:xfrm>
              <a:prstGeom prst="rect">
                <a:avLst/>
              </a:prstGeom>
              <a:noFill/>
              <a:ln w="9525">
                <a:noFill/>
                <a:miter lim="800000"/>
                <a:headEnd/>
                <a:tailEnd/>
              </a:ln>
            </p:spPr>
            <p:txBody>
              <a:bodyPr>
                <a:spAutoFit/>
              </a:bodyPr>
              <a:lstStyle/>
              <a:p>
                <a:r>
                  <a:rPr lang="en-US" sz="1400"/>
                  <a:t>Beg. Bal.</a:t>
                </a:r>
              </a:p>
              <a:p>
                <a:r>
                  <a:rPr lang="en-US" sz="1400"/>
                  <a:t>(a)</a:t>
                </a:r>
              </a:p>
              <a:p>
                <a:r>
                  <a:rPr lang="en-US" sz="1400"/>
                  <a:t>(b)</a:t>
                </a:r>
              </a:p>
              <a:p>
                <a:r>
                  <a:rPr lang="en-US" sz="1400"/>
                  <a:t>(d)</a:t>
                </a:r>
              </a:p>
            </p:txBody>
          </p:sp>
          <p:sp>
            <p:nvSpPr>
              <p:cNvPr id="48176" name="TextBox 81"/>
              <p:cNvSpPr txBox="1">
                <a:spLocks noChangeArrowheads="1"/>
              </p:cNvSpPr>
              <p:nvPr/>
            </p:nvSpPr>
            <p:spPr bwMode="auto">
              <a:xfrm>
                <a:off x="11211603" y="4085496"/>
                <a:ext cx="1648277" cy="943484"/>
              </a:xfrm>
              <a:prstGeom prst="rect">
                <a:avLst/>
              </a:prstGeom>
              <a:noFill/>
              <a:ln w="9525">
                <a:noFill/>
                <a:miter lim="800000"/>
                <a:headEnd/>
                <a:tailEnd/>
              </a:ln>
            </p:spPr>
            <p:txBody>
              <a:bodyPr>
                <a:spAutoFit/>
              </a:bodyPr>
              <a:lstStyle/>
              <a:p>
                <a:pPr algn="r"/>
                <a:endParaRPr lang="en-US" sz="1400"/>
              </a:p>
              <a:p>
                <a:pPr algn="r"/>
                <a:r>
                  <a:rPr lang="en-US" sz="1400">
                    <a:solidFill>
                      <a:srgbClr val="0033CC"/>
                    </a:solidFill>
                  </a:rPr>
                  <a:t>(e)</a:t>
                </a:r>
              </a:p>
              <a:p>
                <a:pPr algn="r"/>
                <a:endParaRPr lang="en-US" sz="1400"/>
              </a:p>
              <a:p>
                <a:pPr algn="r"/>
                <a:endParaRPr lang="en-US" sz="1400">
                  <a:solidFill>
                    <a:srgbClr val="0000CC"/>
                  </a:solidFill>
                </a:endParaRPr>
              </a:p>
            </p:txBody>
          </p:sp>
          <p:grpSp>
            <p:nvGrpSpPr>
              <p:cNvPr id="48177" name="Group 67"/>
              <p:cNvGrpSpPr>
                <a:grpSpLocks/>
              </p:cNvGrpSpPr>
              <p:nvPr/>
            </p:nvGrpSpPr>
            <p:grpSpPr bwMode="auto">
              <a:xfrm>
                <a:off x="9564914" y="3751941"/>
                <a:ext cx="3309257" cy="326574"/>
                <a:chOff x="9564914" y="3751941"/>
                <a:chExt cx="3309257" cy="326574"/>
              </a:xfrm>
            </p:grpSpPr>
            <p:grpSp>
              <p:nvGrpSpPr>
                <p:cNvPr id="48181" name="Group 56"/>
                <p:cNvGrpSpPr>
                  <a:grpSpLocks/>
                </p:cNvGrpSpPr>
                <p:nvPr/>
              </p:nvGrpSpPr>
              <p:grpSpPr bwMode="auto">
                <a:xfrm>
                  <a:off x="9579427" y="3751941"/>
                  <a:ext cx="3294744" cy="311870"/>
                  <a:chOff x="9724570" y="3635827"/>
                  <a:chExt cx="3294744" cy="311870"/>
                </a:xfrm>
              </p:grpSpPr>
              <p:sp>
                <p:nvSpPr>
                  <p:cNvPr id="89" name="TextBox 88"/>
                  <p:cNvSpPr txBox="1"/>
                  <p:nvPr/>
                </p:nvSpPr>
                <p:spPr>
                  <a:xfrm>
                    <a:off x="9723756" y="3643036"/>
                    <a:ext cx="3295505" cy="304812"/>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Cash (A)</a:t>
                    </a:r>
                  </a:p>
                </p:txBody>
              </p:sp>
              <p:sp>
                <p:nvSpPr>
                  <p:cNvPr id="48184" name="TextBox 89"/>
                  <p:cNvSpPr txBox="1">
                    <a:spLocks noChangeArrowheads="1"/>
                  </p:cNvSpPr>
                  <p:nvPr/>
                </p:nvSpPr>
                <p:spPr bwMode="auto">
                  <a:xfrm>
                    <a:off x="9724570" y="3643742"/>
                    <a:ext cx="536686" cy="303955"/>
                  </a:xfrm>
                  <a:prstGeom prst="rect">
                    <a:avLst/>
                  </a:prstGeom>
                  <a:noFill/>
                  <a:ln w="9525">
                    <a:noFill/>
                    <a:miter lim="800000"/>
                    <a:headEnd/>
                    <a:tailEnd/>
                  </a:ln>
                </p:spPr>
                <p:txBody>
                  <a:bodyPr>
                    <a:spAutoFit/>
                  </a:bodyPr>
                  <a:lstStyle/>
                  <a:p>
                    <a:r>
                      <a:rPr lang="en-US" sz="1400"/>
                      <a:t>dr +</a:t>
                    </a:r>
                  </a:p>
                </p:txBody>
              </p:sp>
              <p:sp>
                <p:nvSpPr>
                  <p:cNvPr id="48185" name="TextBox 90"/>
                  <p:cNvSpPr txBox="1">
                    <a:spLocks noChangeArrowheads="1"/>
                  </p:cNvSpPr>
                  <p:nvPr/>
                </p:nvSpPr>
                <p:spPr bwMode="auto">
                  <a:xfrm>
                    <a:off x="12474689" y="3635827"/>
                    <a:ext cx="536686" cy="303954"/>
                  </a:xfrm>
                  <a:prstGeom prst="rect">
                    <a:avLst/>
                  </a:prstGeom>
                  <a:noFill/>
                  <a:ln w="9525">
                    <a:noFill/>
                    <a:miter lim="800000"/>
                    <a:headEnd/>
                    <a:tailEnd/>
                  </a:ln>
                </p:spPr>
                <p:txBody>
                  <a:bodyPr>
                    <a:spAutoFit/>
                  </a:bodyPr>
                  <a:lstStyle/>
                  <a:p>
                    <a:pPr algn="r"/>
                    <a:r>
                      <a:rPr lang="en-US" sz="1400"/>
                      <a:t>cr -</a:t>
                    </a:r>
                  </a:p>
                </p:txBody>
              </p:sp>
            </p:grpSp>
            <p:cxnSp>
              <p:nvCxnSpPr>
                <p:cNvPr id="88" name="Straight Connector 87"/>
                <p:cNvCxnSpPr/>
                <p:nvPr/>
              </p:nvCxnSpPr>
              <p:spPr>
                <a:xfrm flipV="1">
                  <a:off x="9564327" y="4078251"/>
                  <a:ext cx="33097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flipH="1">
                <a:off x="11220016" y="4081426"/>
                <a:ext cx="6350" cy="9557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179" name="TextBox 84"/>
              <p:cNvSpPr txBox="1">
                <a:spLocks noChangeArrowheads="1"/>
              </p:cNvSpPr>
              <p:nvPr/>
            </p:nvSpPr>
            <p:spPr bwMode="auto">
              <a:xfrm>
                <a:off x="10363645" y="4093618"/>
                <a:ext cx="827315" cy="943982"/>
              </a:xfrm>
              <a:prstGeom prst="rect">
                <a:avLst/>
              </a:prstGeom>
              <a:noFill/>
              <a:ln w="9525">
                <a:noFill/>
                <a:miter lim="800000"/>
                <a:headEnd/>
                <a:tailEnd/>
              </a:ln>
            </p:spPr>
            <p:txBody>
              <a:bodyPr>
                <a:spAutoFit/>
              </a:bodyPr>
              <a:lstStyle/>
              <a:p>
                <a:pPr algn="r"/>
                <a:r>
                  <a:rPr lang="en-US" sz="1400"/>
                  <a:t>10,000</a:t>
                </a:r>
              </a:p>
              <a:p>
                <a:pPr algn="r"/>
                <a:r>
                  <a:rPr lang="en-US" sz="1400"/>
                  <a:t>15,000</a:t>
                </a:r>
              </a:p>
              <a:p>
                <a:pPr algn="r"/>
                <a:r>
                  <a:rPr lang="en-US" sz="1400"/>
                  <a:t>300</a:t>
                </a:r>
              </a:p>
              <a:p>
                <a:pPr algn="r"/>
                <a:r>
                  <a:rPr lang="en-US" sz="1400"/>
                  <a:t>300</a:t>
                </a:r>
              </a:p>
            </p:txBody>
          </p:sp>
          <p:sp>
            <p:nvSpPr>
              <p:cNvPr id="48180" name="TextBox 85"/>
              <p:cNvSpPr txBox="1">
                <a:spLocks noChangeArrowheads="1"/>
              </p:cNvSpPr>
              <p:nvPr/>
            </p:nvSpPr>
            <p:spPr bwMode="auto">
              <a:xfrm>
                <a:off x="11241774" y="4099791"/>
                <a:ext cx="827314" cy="943484"/>
              </a:xfrm>
              <a:prstGeom prst="rect">
                <a:avLst/>
              </a:prstGeom>
              <a:noFill/>
              <a:ln w="9525">
                <a:noFill/>
                <a:miter lim="800000"/>
                <a:headEnd/>
                <a:tailEnd/>
              </a:ln>
            </p:spPr>
            <p:txBody>
              <a:bodyPr>
                <a:spAutoFit/>
              </a:bodyPr>
              <a:lstStyle/>
              <a:p>
                <a:pPr algn="r"/>
                <a:endParaRPr lang="en-US" sz="1400"/>
              </a:p>
              <a:p>
                <a:pPr algn="r"/>
                <a:r>
                  <a:rPr lang="en-US" sz="1400">
                    <a:solidFill>
                      <a:srgbClr val="0033CC"/>
                    </a:solidFill>
                  </a:rPr>
                  <a:t>8,100</a:t>
                </a:r>
              </a:p>
              <a:p>
                <a:pPr algn="r"/>
                <a:endParaRPr lang="en-US" sz="1400">
                  <a:solidFill>
                    <a:srgbClr val="0000CC"/>
                  </a:solidFill>
                </a:endParaRPr>
              </a:p>
              <a:p>
                <a:pPr algn="r"/>
                <a:endParaRPr lang="en-US" sz="1400"/>
              </a:p>
            </p:txBody>
          </p:sp>
        </p:grpSp>
        <p:grpSp>
          <p:nvGrpSpPr>
            <p:cNvPr id="48163" name="Group 75"/>
            <p:cNvGrpSpPr>
              <a:grpSpLocks/>
            </p:cNvGrpSpPr>
            <p:nvPr/>
          </p:nvGrpSpPr>
          <p:grpSpPr bwMode="auto">
            <a:xfrm>
              <a:off x="4818743" y="5631540"/>
              <a:ext cx="3309257" cy="857963"/>
              <a:chOff x="9564914" y="3751941"/>
              <a:chExt cx="3309257" cy="857963"/>
            </a:xfrm>
          </p:grpSpPr>
          <p:sp>
            <p:nvSpPr>
              <p:cNvPr id="48164" name="TextBox 69"/>
              <p:cNvSpPr txBox="1">
                <a:spLocks noChangeArrowheads="1"/>
              </p:cNvSpPr>
              <p:nvPr/>
            </p:nvSpPr>
            <p:spPr bwMode="auto">
              <a:xfrm>
                <a:off x="9564914" y="4064360"/>
                <a:ext cx="1625266" cy="516998"/>
              </a:xfrm>
              <a:prstGeom prst="rect">
                <a:avLst/>
              </a:prstGeom>
              <a:noFill/>
              <a:ln w="9525">
                <a:noFill/>
                <a:miter lim="800000"/>
                <a:headEnd/>
                <a:tailEnd/>
              </a:ln>
            </p:spPr>
            <p:txBody>
              <a:bodyPr>
                <a:spAutoFit/>
              </a:bodyPr>
              <a:lstStyle/>
              <a:p>
                <a:r>
                  <a:rPr lang="en-US" sz="1400"/>
                  <a:t>Beg. Bal.</a:t>
                </a:r>
              </a:p>
              <a:p>
                <a:r>
                  <a:rPr lang="en-US" sz="1400">
                    <a:solidFill>
                      <a:srgbClr val="0033CC"/>
                    </a:solidFill>
                  </a:rPr>
                  <a:t>(e)</a:t>
                </a:r>
              </a:p>
            </p:txBody>
          </p:sp>
          <p:sp>
            <p:nvSpPr>
              <p:cNvPr id="48165" name="TextBox 70"/>
              <p:cNvSpPr txBox="1">
                <a:spLocks noChangeArrowheads="1"/>
              </p:cNvSpPr>
              <p:nvPr/>
            </p:nvSpPr>
            <p:spPr bwMode="auto">
              <a:xfrm>
                <a:off x="11212400" y="4086562"/>
                <a:ext cx="1647486" cy="516998"/>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p:txBody>
          </p:sp>
          <p:grpSp>
            <p:nvGrpSpPr>
              <p:cNvPr id="48166" name="Group 67"/>
              <p:cNvGrpSpPr>
                <a:grpSpLocks/>
              </p:cNvGrpSpPr>
              <p:nvPr/>
            </p:nvGrpSpPr>
            <p:grpSpPr bwMode="auto">
              <a:xfrm>
                <a:off x="9564914" y="3751941"/>
                <a:ext cx="3309257" cy="326574"/>
                <a:chOff x="9564914" y="3751941"/>
                <a:chExt cx="3309257" cy="326574"/>
              </a:xfrm>
            </p:grpSpPr>
            <p:grpSp>
              <p:nvGrpSpPr>
                <p:cNvPr id="48170" name="Group 56"/>
                <p:cNvGrpSpPr>
                  <a:grpSpLocks/>
                </p:cNvGrpSpPr>
                <p:nvPr/>
              </p:nvGrpSpPr>
              <p:grpSpPr bwMode="auto">
                <a:xfrm>
                  <a:off x="9579427" y="3751941"/>
                  <a:ext cx="3294744" cy="311870"/>
                  <a:chOff x="9724570" y="3635827"/>
                  <a:chExt cx="3294744" cy="311870"/>
                </a:xfrm>
              </p:grpSpPr>
              <p:sp>
                <p:nvSpPr>
                  <p:cNvPr id="78" name="TextBox 77"/>
                  <p:cNvSpPr txBox="1"/>
                  <p:nvPr/>
                </p:nvSpPr>
                <p:spPr>
                  <a:xfrm>
                    <a:off x="9723823" y="3643717"/>
                    <a:ext cx="3295505" cy="304812"/>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Wages Expense (E, SE)</a:t>
                    </a:r>
                  </a:p>
                </p:txBody>
              </p:sp>
              <p:sp>
                <p:nvSpPr>
                  <p:cNvPr id="48173" name="TextBox 78"/>
                  <p:cNvSpPr txBox="1">
                    <a:spLocks noChangeArrowheads="1"/>
                  </p:cNvSpPr>
                  <p:nvPr/>
                </p:nvSpPr>
                <p:spPr bwMode="auto">
                  <a:xfrm>
                    <a:off x="9724570" y="3643742"/>
                    <a:ext cx="536427" cy="303955"/>
                  </a:xfrm>
                  <a:prstGeom prst="rect">
                    <a:avLst/>
                  </a:prstGeom>
                  <a:noFill/>
                  <a:ln w="9525">
                    <a:noFill/>
                    <a:miter lim="800000"/>
                    <a:headEnd/>
                    <a:tailEnd/>
                  </a:ln>
                </p:spPr>
                <p:txBody>
                  <a:bodyPr>
                    <a:spAutoFit/>
                  </a:bodyPr>
                  <a:lstStyle/>
                  <a:p>
                    <a:r>
                      <a:rPr lang="en-US" sz="1400"/>
                      <a:t>dr +</a:t>
                    </a:r>
                  </a:p>
                </p:txBody>
              </p:sp>
              <p:sp>
                <p:nvSpPr>
                  <p:cNvPr id="48174" name="TextBox 79"/>
                  <p:cNvSpPr txBox="1">
                    <a:spLocks noChangeArrowheads="1"/>
                  </p:cNvSpPr>
                  <p:nvPr/>
                </p:nvSpPr>
                <p:spPr bwMode="auto">
                  <a:xfrm>
                    <a:off x="12474951" y="3635827"/>
                    <a:ext cx="536428" cy="303954"/>
                  </a:xfrm>
                  <a:prstGeom prst="rect">
                    <a:avLst/>
                  </a:prstGeom>
                  <a:noFill/>
                  <a:ln w="9525">
                    <a:noFill/>
                    <a:miter lim="800000"/>
                    <a:headEnd/>
                    <a:tailEnd/>
                  </a:ln>
                </p:spPr>
                <p:txBody>
                  <a:bodyPr>
                    <a:spAutoFit/>
                  </a:bodyPr>
                  <a:lstStyle/>
                  <a:p>
                    <a:pPr algn="r"/>
                    <a:r>
                      <a:rPr lang="en-US" sz="1400"/>
                      <a:t>cr -</a:t>
                    </a:r>
                  </a:p>
                </p:txBody>
              </p:sp>
            </p:grpSp>
            <p:cxnSp>
              <p:nvCxnSpPr>
                <p:cNvPr id="77" name="Straight Connector 76"/>
                <p:cNvCxnSpPr/>
                <p:nvPr/>
              </p:nvCxnSpPr>
              <p:spPr>
                <a:xfrm flipV="1">
                  <a:off x="9564393" y="4078931"/>
                  <a:ext cx="33097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flipH="1">
                <a:off x="11204209" y="4066230"/>
                <a:ext cx="7937" cy="50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168" name="TextBox 73"/>
              <p:cNvSpPr txBox="1">
                <a:spLocks noChangeArrowheads="1"/>
              </p:cNvSpPr>
              <p:nvPr/>
            </p:nvSpPr>
            <p:spPr bwMode="auto">
              <a:xfrm>
                <a:off x="10348978" y="4092906"/>
                <a:ext cx="826917" cy="516998"/>
              </a:xfrm>
              <a:prstGeom prst="rect">
                <a:avLst/>
              </a:prstGeom>
              <a:noFill/>
              <a:ln w="9525">
                <a:noFill/>
                <a:miter lim="800000"/>
                <a:headEnd/>
                <a:tailEnd/>
              </a:ln>
            </p:spPr>
            <p:txBody>
              <a:bodyPr>
                <a:spAutoFit/>
              </a:bodyPr>
              <a:lstStyle/>
              <a:p>
                <a:pPr algn="r"/>
                <a:r>
                  <a:rPr lang="en-US" sz="1400"/>
                  <a:t>0</a:t>
                </a:r>
              </a:p>
              <a:p>
                <a:pPr algn="r"/>
                <a:r>
                  <a:rPr lang="en-US" sz="1400">
                    <a:solidFill>
                      <a:srgbClr val="0033CC"/>
                    </a:solidFill>
                  </a:rPr>
                  <a:t>8,100</a:t>
                </a:r>
              </a:p>
            </p:txBody>
          </p:sp>
          <p:sp>
            <p:nvSpPr>
              <p:cNvPr id="48169" name="TextBox 74"/>
              <p:cNvSpPr txBox="1">
                <a:spLocks noChangeArrowheads="1"/>
              </p:cNvSpPr>
              <p:nvPr/>
            </p:nvSpPr>
            <p:spPr bwMode="auto">
              <a:xfrm>
                <a:off x="11212400" y="4086563"/>
                <a:ext cx="826918" cy="516998"/>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p:txBody>
          </p:sp>
        </p:grpSp>
      </p:grpSp>
      <p:grpSp>
        <p:nvGrpSpPr>
          <p:cNvPr id="99" name="Group 98"/>
          <p:cNvGrpSpPr>
            <a:grpSpLocks/>
          </p:cNvGrpSpPr>
          <p:nvPr/>
        </p:nvGrpSpPr>
        <p:grpSpPr bwMode="auto">
          <a:xfrm>
            <a:off x="609600" y="2209800"/>
            <a:ext cx="7766050" cy="1322388"/>
            <a:chOff x="609600" y="2209800"/>
            <a:chExt cx="7766050" cy="1322387"/>
          </a:xfrm>
        </p:grpSpPr>
        <p:grpSp>
          <p:nvGrpSpPr>
            <p:cNvPr id="48135" name="Group 28"/>
            <p:cNvGrpSpPr>
              <a:grpSpLocks/>
            </p:cNvGrpSpPr>
            <p:nvPr/>
          </p:nvGrpSpPr>
          <p:grpSpPr bwMode="auto">
            <a:xfrm>
              <a:off x="609600" y="2209800"/>
              <a:ext cx="7766050" cy="1322387"/>
              <a:chOff x="623888" y="2611438"/>
              <a:chExt cx="7766050" cy="1322387"/>
            </a:xfrm>
          </p:grpSpPr>
          <p:grpSp>
            <p:nvGrpSpPr>
              <p:cNvPr id="48137" name="Group 21"/>
              <p:cNvGrpSpPr>
                <a:grpSpLocks/>
              </p:cNvGrpSpPr>
              <p:nvPr/>
            </p:nvGrpSpPr>
            <p:grpSpPr bwMode="auto">
              <a:xfrm>
                <a:off x="623888" y="2611438"/>
                <a:ext cx="7766050" cy="1322387"/>
                <a:chOff x="624114" y="2771779"/>
                <a:chExt cx="7547429" cy="1321250"/>
              </a:xfrm>
            </p:grpSpPr>
            <p:sp>
              <p:nvSpPr>
                <p:cNvPr id="45" name="Rounded Rectangle 44"/>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8152" name="Group 26"/>
                <p:cNvGrpSpPr>
                  <a:grpSpLocks/>
                </p:cNvGrpSpPr>
                <p:nvPr/>
              </p:nvGrpSpPr>
              <p:grpSpPr bwMode="auto">
                <a:xfrm>
                  <a:off x="649518" y="2771779"/>
                  <a:ext cx="1905000" cy="381000"/>
                  <a:chOff x="533400" y="3235975"/>
                  <a:chExt cx="1905000" cy="381000"/>
                </a:xfrm>
              </p:grpSpPr>
              <p:grpSp>
                <p:nvGrpSpPr>
                  <p:cNvPr id="48153" name="Group 16"/>
                  <p:cNvGrpSpPr>
                    <a:grpSpLocks/>
                  </p:cNvGrpSpPr>
                  <p:nvPr/>
                </p:nvGrpSpPr>
                <p:grpSpPr bwMode="auto">
                  <a:xfrm>
                    <a:off x="533400" y="3235975"/>
                    <a:ext cx="428172" cy="381000"/>
                    <a:chOff x="838200" y="3733800"/>
                    <a:chExt cx="428172" cy="381000"/>
                  </a:xfrm>
                </p:grpSpPr>
                <p:sp>
                  <p:nvSpPr>
                    <p:cNvPr id="49" name="Oval 48"/>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TextBox 49"/>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8" name="TextBox 47"/>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48138" name="Group 29"/>
              <p:cNvGrpSpPr>
                <a:grpSpLocks/>
              </p:cNvGrpSpPr>
              <p:nvPr/>
            </p:nvGrpSpPr>
            <p:grpSpPr bwMode="auto">
              <a:xfrm>
                <a:off x="1132114" y="2975429"/>
                <a:ext cx="6908803" cy="831579"/>
                <a:chOff x="-6385277" y="-366415"/>
                <a:chExt cx="6908803" cy="831579"/>
              </a:xfrm>
            </p:grpSpPr>
            <p:grpSp>
              <p:nvGrpSpPr>
                <p:cNvPr id="48139" name="Group 16"/>
                <p:cNvGrpSpPr>
                  <a:grpSpLocks/>
                </p:cNvGrpSpPr>
                <p:nvPr/>
              </p:nvGrpSpPr>
              <p:grpSpPr bwMode="auto">
                <a:xfrm>
                  <a:off x="-6385277" y="-366415"/>
                  <a:ext cx="6908801" cy="308490"/>
                  <a:chOff x="-6385277" y="-366415"/>
                  <a:chExt cx="6908801" cy="308490"/>
                </a:xfrm>
              </p:grpSpPr>
              <p:grpSp>
                <p:nvGrpSpPr>
                  <p:cNvPr id="48145" name="Group 14"/>
                  <p:cNvGrpSpPr>
                    <a:grpSpLocks/>
                  </p:cNvGrpSpPr>
                  <p:nvPr/>
                </p:nvGrpSpPr>
                <p:grpSpPr bwMode="auto">
                  <a:xfrm>
                    <a:off x="-6385277" y="-366415"/>
                    <a:ext cx="6908801" cy="307778"/>
                    <a:chOff x="-6385277" y="-366415"/>
                    <a:chExt cx="6908801" cy="307778"/>
                  </a:xfrm>
                </p:grpSpPr>
                <p:grpSp>
                  <p:nvGrpSpPr>
                    <p:cNvPr id="48147" name="Group 13"/>
                    <p:cNvGrpSpPr>
                      <a:grpSpLocks/>
                    </p:cNvGrpSpPr>
                    <p:nvPr/>
                  </p:nvGrpSpPr>
                  <p:grpSpPr bwMode="auto">
                    <a:xfrm>
                      <a:off x="-6385277" y="-366415"/>
                      <a:ext cx="6908801" cy="307778"/>
                      <a:chOff x="-5966177" y="3336667"/>
                      <a:chExt cx="6908801" cy="307778"/>
                    </a:xfrm>
                  </p:grpSpPr>
                  <p:sp>
                    <p:nvSpPr>
                      <p:cNvPr id="48149" name="TextBox 41"/>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48150" name="TextBox 42"/>
                      <p:cNvSpPr txBox="1">
                        <a:spLocks noChangeArrowheads="1"/>
                      </p:cNvSpPr>
                      <p:nvPr/>
                    </p:nvSpPr>
                    <p:spPr bwMode="auto">
                      <a:xfrm>
                        <a:off x="-5966176" y="3336667"/>
                        <a:ext cx="2046514" cy="30485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grpSp>
                <p:sp>
                  <p:nvSpPr>
                    <p:cNvPr id="48148" name="TextBox 40"/>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48146" name="TextBox 38"/>
                  <p:cNvSpPr txBox="1">
                    <a:spLocks noChangeArrowheads="1"/>
                  </p:cNvSpPr>
                  <p:nvPr/>
                </p:nvSpPr>
                <p:spPr bwMode="auto">
                  <a:xfrm>
                    <a:off x="-2000250" y="-365702"/>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48140" name="Group 22"/>
                <p:cNvGrpSpPr>
                  <a:grpSpLocks/>
                </p:cNvGrpSpPr>
                <p:nvPr/>
              </p:nvGrpSpPr>
              <p:grpSpPr bwMode="auto">
                <a:xfrm>
                  <a:off x="-6379936" y="-58058"/>
                  <a:ext cx="6903462" cy="523222"/>
                  <a:chOff x="-6379936" y="-58058"/>
                  <a:chExt cx="6903462" cy="523222"/>
                </a:xfrm>
              </p:grpSpPr>
              <p:sp>
                <p:nvSpPr>
                  <p:cNvPr id="48141" name="TextBox 33"/>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8142" name="TextBox 34"/>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pPr marL="342900" indent="-342900"/>
                    <a:r>
                      <a:rPr lang="en-US" sz="1400"/>
                      <a:t>(e)  Cash  -$8,100</a:t>
                    </a:r>
                  </a:p>
                  <a:p>
                    <a:pPr marL="342900" indent="-342900"/>
                    <a:r>
                      <a:rPr lang="en-US" sz="1400"/>
                      <a:t>  </a:t>
                    </a:r>
                  </a:p>
                </p:txBody>
              </p:sp>
              <p:sp>
                <p:nvSpPr>
                  <p:cNvPr id="48143" name="TextBox 35"/>
                  <p:cNvSpPr txBox="1">
                    <a:spLocks noChangeArrowheads="1"/>
                  </p:cNvSpPr>
                  <p:nvPr/>
                </p:nvSpPr>
                <p:spPr bwMode="auto">
                  <a:xfrm>
                    <a:off x="-4019674" y="-58056"/>
                    <a:ext cx="2017714"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48144" name="TextBox 36"/>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a:t>Wages</a:t>
                    </a:r>
                  </a:p>
                  <a:p>
                    <a:r>
                      <a:rPr lang="en-US" sz="1400"/>
                      <a:t>Expense (+E)      -$8,100</a:t>
                    </a:r>
                  </a:p>
                </p:txBody>
              </p:sp>
            </p:grpSp>
          </p:grpSp>
        </p:grpSp>
        <p:sp>
          <p:nvSpPr>
            <p:cNvPr id="48136" name="TextBox 97"/>
            <p:cNvSpPr txBox="1">
              <a:spLocks noChangeArrowheads="1"/>
            </p:cNvSpPr>
            <p:nvPr/>
          </p:nvSpPr>
          <p:spPr bwMode="auto">
            <a:xfrm>
              <a:off x="3158796" y="2567247"/>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z="4000" smtClean="0"/>
              <a:t>Pizza Aroma’s Accounting Records</a:t>
            </a:r>
          </a:p>
        </p:txBody>
      </p:sp>
      <p:sp>
        <p:nvSpPr>
          <p:cNvPr id="50178" name="Text Box 3"/>
          <p:cNvSpPr txBox="1">
            <a:spLocks noChangeArrowheads="1"/>
          </p:cNvSpPr>
          <p:nvPr/>
        </p:nvSpPr>
        <p:spPr bwMode="auto">
          <a:xfrm>
            <a:off x="1828800" y="1106488"/>
            <a:ext cx="5486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(f) Pay cash in advance.</a:t>
            </a:r>
          </a:p>
        </p:txBody>
      </p:sp>
      <p:sp>
        <p:nvSpPr>
          <p:cNvPr id="50179"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On September 1, Pizza Aroma paid $7,200 in advance for September, October, and November rent.</a:t>
            </a:r>
          </a:p>
        </p:txBody>
      </p:sp>
      <p:grpSp>
        <p:nvGrpSpPr>
          <p:cNvPr id="29" name="Group 28"/>
          <p:cNvGrpSpPr>
            <a:grpSpLocks/>
          </p:cNvGrpSpPr>
          <p:nvPr/>
        </p:nvGrpSpPr>
        <p:grpSpPr bwMode="auto">
          <a:xfrm>
            <a:off x="685800" y="3657600"/>
            <a:ext cx="7721600" cy="1223963"/>
            <a:chOff x="652463" y="4016375"/>
            <a:chExt cx="7721600" cy="1223963"/>
          </a:xfrm>
        </p:grpSpPr>
        <p:grpSp>
          <p:nvGrpSpPr>
            <p:cNvPr id="50241" name="Group 24"/>
            <p:cNvGrpSpPr>
              <a:grpSpLocks/>
            </p:cNvGrpSpPr>
            <p:nvPr/>
          </p:nvGrpSpPr>
          <p:grpSpPr bwMode="auto">
            <a:xfrm>
              <a:off x="652463" y="4016375"/>
              <a:ext cx="7721600" cy="1223963"/>
              <a:chOff x="711199" y="4336108"/>
              <a:chExt cx="7532915" cy="1222863"/>
            </a:xfrm>
          </p:grpSpPr>
          <p:sp>
            <p:nvSpPr>
              <p:cNvPr id="38" name="Rounded Rectangle 37"/>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0250" name="Group 25"/>
              <p:cNvGrpSpPr>
                <a:grpSpLocks/>
              </p:cNvGrpSpPr>
              <p:nvPr/>
            </p:nvGrpSpPr>
            <p:grpSpPr bwMode="auto">
              <a:xfrm>
                <a:off x="711199" y="4336108"/>
                <a:ext cx="1905000" cy="387350"/>
                <a:chOff x="3505200" y="3232737"/>
                <a:chExt cx="1905000" cy="387476"/>
              </a:xfrm>
            </p:grpSpPr>
            <p:grpSp>
              <p:nvGrpSpPr>
                <p:cNvPr id="50251" name="Group 15"/>
                <p:cNvGrpSpPr>
                  <a:grpSpLocks/>
                </p:cNvGrpSpPr>
                <p:nvPr/>
              </p:nvGrpSpPr>
              <p:grpSpPr bwMode="auto">
                <a:xfrm>
                  <a:off x="3505200" y="3232737"/>
                  <a:ext cx="413658" cy="387476"/>
                  <a:chOff x="2133600" y="4870324"/>
                  <a:chExt cx="413658" cy="387476"/>
                </a:xfrm>
              </p:grpSpPr>
              <p:sp>
                <p:nvSpPr>
                  <p:cNvPr id="42"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TextBox 42"/>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50252"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50242" name="Group 44"/>
            <p:cNvGrpSpPr>
              <a:grpSpLocks/>
            </p:cNvGrpSpPr>
            <p:nvPr/>
          </p:nvGrpSpPr>
          <p:grpSpPr bwMode="auto">
            <a:xfrm>
              <a:off x="1132115" y="4397828"/>
              <a:ext cx="6966858" cy="653588"/>
              <a:chOff x="5660571" y="3425371"/>
              <a:chExt cx="6966858" cy="653588"/>
            </a:xfrm>
          </p:grpSpPr>
          <p:sp>
            <p:nvSpPr>
              <p:cNvPr id="32" name="TextBox 31"/>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50244" name="Group 73"/>
              <p:cNvGrpSpPr>
                <a:grpSpLocks/>
              </p:cNvGrpSpPr>
              <p:nvPr/>
            </p:nvGrpSpPr>
            <p:grpSpPr bwMode="auto">
              <a:xfrm>
                <a:off x="5675086" y="3425371"/>
                <a:ext cx="6937828" cy="653588"/>
                <a:chOff x="5675086" y="2554514"/>
                <a:chExt cx="6937828" cy="653588"/>
              </a:xfrm>
            </p:grpSpPr>
            <p:sp>
              <p:nvSpPr>
                <p:cNvPr id="50245" name="TextBox 33"/>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(f)</a:t>
                  </a:r>
                </a:p>
                <a:p>
                  <a:endParaRPr lang="en-US"/>
                </a:p>
              </p:txBody>
            </p:sp>
            <p:sp>
              <p:nvSpPr>
                <p:cNvPr id="50246" name="TextBox 34"/>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a:t>dr    Prepaid Rent (+A)</a:t>
                  </a:r>
                </a:p>
                <a:p>
                  <a:r>
                    <a:rPr lang="en-US"/>
                    <a:t>         cr    Cash (-A)</a:t>
                  </a:r>
                </a:p>
              </p:txBody>
            </p:sp>
            <p:sp>
              <p:nvSpPr>
                <p:cNvPr id="50247" name="TextBox 35"/>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7,200</a:t>
                  </a:r>
                </a:p>
              </p:txBody>
            </p:sp>
            <p:sp>
              <p:nvSpPr>
                <p:cNvPr id="50248" name="TextBox 36"/>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7,200</a:t>
                  </a:r>
                </a:p>
                <a:p>
                  <a:pPr algn="r"/>
                  <a:endParaRPr lang="en-US"/>
                </a:p>
              </p:txBody>
            </p:sp>
          </p:grpSp>
        </p:grpSp>
      </p:grpSp>
      <p:grpSp>
        <p:nvGrpSpPr>
          <p:cNvPr id="44" name="Group 43"/>
          <p:cNvGrpSpPr>
            <a:grpSpLocks/>
          </p:cNvGrpSpPr>
          <p:nvPr/>
        </p:nvGrpSpPr>
        <p:grpSpPr bwMode="auto">
          <a:xfrm>
            <a:off x="633413" y="4897438"/>
            <a:ext cx="7799387" cy="1662112"/>
            <a:chOff x="619470" y="5290167"/>
            <a:chExt cx="7799043" cy="1662176"/>
          </a:xfrm>
        </p:grpSpPr>
        <p:grpSp>
          <p:nvGrpSpPr>
            <p:cNvPr id="50208" name="Group 28"/>
            <p:cNvGrpSpPr>
              <a:grpSpLocks/>
            </p:cNvGrpSpPr>
            <p:nvPr/>
          </p:nvGrpSpPr>
          <p:grpSpPr bwMode="auto">
            <a:xfrm>
              <a:off x="619470" y="5290167"/>
              <a:ext cx="7799043" cy="1662176"/>
              <a:chOff x="620135" y="5362730"/>
              <a:chExt cx="7711065" cy="1662798"/>
            </a:xfrm>
          </p:grpSpPr>
          <p:sp>
            <p:nvSpPr>
              <p:cNvPr id="70" name="Rounded Rectangle 69"/>
              <p:cNvSpPr/>
              <p:nvPr/>
            </p:nvSpPr>
            <p:spPr>
              <a:xfrm>
                <a:off x="638969" y="5486606"/>
                <a:ext cx="7692231" cy="1538922"/>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0234" name="Group 24"/>
              <p:cNvGrpSpPr>
                <a:grpSpLocks/>
              </p:cNvGrpSpPr>
              <p:nvPr/>
            </p:nvGrpSpPr>
            <p:grpSpPr bwMode="auto">
              <a:xfrm>
                <a:off x="620135" y="5362730"/>
                <a:ext cx="1985193" cy="424990"/>
                <a:chOff x="6150087" y="3214361"/>
                <a:chExt cx="1985193" cy="424990"/>
              </a:xfrm>
            </p:grpSpPr>
            <p:grpSp>
              <p:nvGrpSpPr>
                <p:cNvPr id="50235" name="Group 14"/>
                <p:cNvGrpSpPr>
                  <a:grpSpLocks/>
                </p:cNvGrpSpPr>
                <p:nvPr/>
              </p:nvGrpSpPr>
              <p:grpSpPr bwMode="auto">
                <a:xfrm>
                  <a:off x="6150087" y="3214361"/>
                  <a:ext cx="421906" cy="420782"/>
                  <a:chOff x="4930887" y="4702786"/>
                  <a:chExt cx="421906" cy="420782"/>
                </a:xfrm>
              </p:grpSpPr>
              <p:sp>
                <p:nvSpPr>
                  <p:cNvPr id="74"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240" name="TextBox 13"/>
                  <p:cNvSpPr txBox="1">
                    <a:spLocks noChangeArrowheads="1"/>
                  </p:cNvSpPr>
                  <p:nvPr/>
                </p:nvSpPr>
                <p:spPr bwMode="auto">
                  <a:xfrm>
                    <a:off x="4992198" y="4735513"/>
                    <a:ext cx="307308" cy="366712"/>
                  </a:xfrm>
                  <a:prstGeom prst="rect">
                    <a:avLst/>
                  </a:prstGeom>
                  <a:noFill/>
                  <a:ln w="9525">
                    <a:noFill/>
                    <a:miter lim="800000"/>
                    <a:headEnd/>
                    <a:tailEnd/>
                  </a:ln>
                </p:spPr>
                <p:txBody>
                  <a:bodyPr wrap="none">
                    <a:spAutoFit/>
                  </a:bodyPr>
                  <a:lstStyle/>
                  <a:p>
                    <a:r>
                      <a:rPr lang="en-US"/>
                      <a:t>3</a:t>
                    </a:r>
                  </a:p>
                </p:txBody>
              </p:sp>
            </p:grpSp>
            <p:sp>
              <p:nvSpPr>
                <p:cNvPr id="73" name="TextBox 72"/>
                <p:cNvSpPr txBox="1"/>
                <p:nvPr/>
              </p:nvSpPr>
              <p:spPr>
                <a:xfrm>
                  <a:off x="6611527" y="3271535"/>
                  <a:ext cx="1524006" cy="368452"/>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50209" name="Group 73"/>
            <p:cNvGrpSpPr>
              <a:grpSpLocks/>
            </p:cNvGrpSpPr>
            <p:nvPr/>
          </p:nvGrpSpPr>
          <p:grpSpPr bwMode="auto">
            <a:xfrm>
              <a:off x="1175657" y="5624283"/>
              <a:ext cx="3309257" cy="1291334"/>
              <a:chOff x="9564914" y="3751941"/>
              <a:chExt cx="3309257" cy="1291334"/>
            </a:xfrm>
          </p:grpSpPr>
          <p:sp>
            <p:nvSpPr>
              <p:cNvPr id="50222" name="TextBox 58"/>
              <p:cNvSpPr txBox="1">
                <a:spLocks noChangeArrowheads="1"/>
              </p:cNvSpPr>
              <p:nvPr/>
            </p:nvSpPr>
            <p:spPr bwMode="auto">
              <a:xfrm>
                <a:off x="9564914" y="4063259"/>
                <a:ext cx="1626046" cy="943484"/>
              </a:xfrm>
              <a:prstGeom prst="rect">
                <a:avLst/>
              </a:prstGeom>
              <a:noFill/>
              <a:ln w="9525">
                <a:noFill/>
                <a:miter lim="800000"/>
                <a:headEnd/>
                <a:tailEnd/>
              </a:ln>
            </p:spPr>
            <p:txBody>
              <a:bodyPr>
                <a:spAutoFit/>
              </a:bodyPr>
              <a:lstStyle/>
              <a:p>
                <a:r>
                  <a:rPr lang="en-US" sz="1400"/>
                  <a:t>Beg. Bal.</a:t>
                </a:r>
              </a:p>
              <a:p>
                <a:r>
                  <a:rPr lang="en-US" sz="1400"/>
                  <a:t>(a)</a:t>
                </a:r>
              </a:p>
              <a:p>
                <a:r>
                  <a:rPr lang="en-US" sz="1400"/>
                  <a:t>(b)</a:t>
                </a:r>
              </a:p>
              <a:p>
                <a:r>
                  <a:rPr lang="en-US" sz="1400"/>
                  <a:t>(d)</a:t>
                </a:r>
              </a:p>
            </p:txBody>
          </p:sp>
          <p:sp>
            <p:nvSpPr>
              <p:cNvPr id="50223" name="TextBox 59"/>
              <p:cNvSpPr txBox="1">
                <a:spLocks noChangeArrowheads="1"/>
              </p:cNvSpPr>
              <p:nvPr/>
            </p:nvSpPr>
            <p:spPr bwMode="auto">
              <a:xfrm>
                <a:off x="11211603" y="4085496"/>
                <a:ext cx="1648277" cy="943484"/>
              </a:xfrm>
              <a:prstGeom prst="rect">
                <a:avLst/>
              </a:prstGeom>
              <a:noFill/>
              <a:ln w="9525">
                <a:noFill/>
                <a:miter lim="800000"/>
                <a:headEnd/>
                <a:tailEnd/>
              </a:ln>
            </p:spPr>
            <p:txBody>
              <a:bodyPr>
                <a:spAutoFit/>
              </a:bodyPr>
              <a:lstStyle/>
              <a:p>
                <a:pPr algn="r"/>
                <a:endParaRPr lang="en-US" sz="1400"/>
              </a:p>
              <a:p>
                <a:pPr algn="r"/>
                <a:r>
                  <a:rPr lang="en-US" sz="1400"/>
                  <a:t>(e)</a:t>
                </a:r>
              </a:p>
              <a:p>
                <a:pPr algn="r"/>
                <a:r>
                  <a:rPr lang="en-US" sz="1400">
                    <a:solidFill>
                      <a:srgbClr val="0033CC"/>
                    </a:solidFill>
                  </a:rPr>
                  <a:t>(f)</a:t>
                </a:r>
                <a:endParaRPr lang="en-US" sz="1400"/>
              </a:p>
              <a:p>
                <a:pPr algn="r"/>
                <a:endParaRPr lang="en-US" sz="1400">
                  <a:solidFill>
                    <a:srgbClr val="0000CC"/>
                  </a:solidFill>
                </a:endParaRPr>
              </a:p>
            </p:txBody>
          </p:sp>
          <p:grpSp>
            <p:nvGrpSpPr>
              <p:cNvPr id="50224" name="Group 67"/>
              <p:cNvGrpSpPr>
                <a:grpSpLocks/>
              </p:cNvGrpSpPr>
              <p:nvPr/>
            </p:nvGrpSpPr>
            <p:grpSpPr bwMode="auto">
              <a:xfrm>
                <a:off x="9564914" y="3751941"/>
                <a:ext cx="3309257" cy="326574"/>
                <a:chOff x="9564914" y="3751941"/>
                <a:chExt cx="3309257" cy="326574"/>
              </a:xfrm>
            </p:grpSpPr>
            <p:grpSp>
              <p:nvGrpSpPr>
                <p:cNvPr id="50228" name="Group 56"/>
                <p:cNvGrpSpPr>
                  <a:grpSpLocks/>
                </p:cNvGrpSpPr>
                <p:nvPr/>
              </p:nvGrpSpPr>
              <p:grpSpPr bwMode="auto">
                <a:xfrm>
                  <a:off x="9579427" y="3751941"/>
                  <a:ext cx="3294744" cy="311870"/>
                  <a:chOff x="9724570" y="3635827"/>
                  <a:chExt cx="3294744" cy="311870"/>
                </a:xfrm>
              </p:grpSpPr>
              <p:sp>
                <p:nvSpPr>
                  <p:cNvPr id="67" name="TextBox 66"/>
                  <p:cNvSpPr txBox="1"/>
                  <p:nvPr/>
                </p:nvSpPr>
                <p:spPr>
                  <a:xfrm>
                    <a:off x="9723756" y="3643036"/>
                    <a:ext cx="3295505" cy="304812"/>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Cash (A)</a:t>
                    </a:r>
                  </a:p>
                </p:txBody>
              </p:sp>
              <p:sp>
                <p:nvSpPr>
                  <p:cNvPr id="50231" name="TextBox 67"/>
                  <p:cNvSpPr txBox="1">
                    <a:spLocks noChangeArrowheads="1"/>
                  </p:cNvSpPr>
                  <p:nvPr/>
                </p:nvSpPr>
                <p:spPr bwMode="auto">
                  <a:xfrm>
                    <a:off x="9724570" y="3643742"/>
                    <a:ext cx="536686" cy="303955"/>
                  </a:xfrm>
                  <a:prstGeom prst="rect">
                    <a:avLst/>
                  </a:prstGeom>
                  <a:noFill/>
                  <a:ln w="9525">
                    <a:noFill/>
                    <a:miter lim="800000"/>
                    <a:headEnd/>
                    <a:tailEnd/>
                  </a:ln>
                </p:spPr>
                <p:txBody>
                  <a:bodyPr>
                    <a:spAutoFit/>
                  </a:bodyPr>
                  <a:lstStyle/>
                  <a:p>
                    <a:r>
                      <a:rPr lang="en-US" sz="1400"/>
                      <a:t>dr +</a:t>
                    </a:r>
                  </a:p>
                </p:txBody>
              </p:sp>
              <p:sp>
                <p:nvSpPr>
                  <p:cNvPr id="50232" name="TextBox 68"/>
                  <p:cNvSpPr txBox="1">
                    <a:spLocks noChangeArrowheads="1"/>
                  </p:cNvSpPr>
                  <p:nvPr/>
                </p:nvSpPr>
                <p:spPr bwMode="auto">
                  <a:xfrm>
                    <a:off x="12474689" y="3635827"/>
                    <a:ext cx="536686" cy="303954"/>
                  </a:xfrm>
                  <a:prstGeom prst="rect">
                    <a:avLst/>
                  </a:prstGeom>
                  <a:noFill/>
                  <a:ln w="9525">
                    <a:noFill/>
                    <a:miter lim="800000"/>
                    <a:headEnd/>
                    <a:tailEnd/>
                  </a:ln>
                </p:spPr>
                <p:txBody>
                  <a:bodyPr>
                    <a:spAutoFit/>
                  </a:bodyPr>
                  <a:lstStyle/>
                  <a:p>
                    <a:pPr algn="r"/>
                    <a:r>
                      <a:rPr lang="en-US" sz="1400"/>
                      <a:t>cr -</a:t>
                    </a:r>
                  </a:p>
                </p:txBody>
              </p:sp>
            </p:grpSp>
            <p:cxnSp>
              <p:nvCxnSpPr>
                <p:cNvPr id="66" name="Straight Connector 65"/>
                <p:cNvCxnSpPr/>
                <p:nvPr/>
              </p:nvCxnSpPr>
              <p:spPr>
                <a:xfrm flipV="1">
                  <a:off x="9564327" y="4078251"/>
                  <a:ext cx="33097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flipH="1">
                <a:off x="11220016" y="4081426"/>
                <a:ext cx="6350" cy="9557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226" name="TextBox 62"/>
              <p:cNvSpPr txBox="1">
                <a:spLocks noChangeArrowheads="1"/>
              </p:cNvSpPr>
              <p:nvPr/>
            </p:nvSpPr>
            <p:spPr bwMode="auto">
              <a:xfrm>
                <a:off x="10363645" y="4093618"/>
                <a:ext cx="827315" cy="943982"/>
              </a:xfrm>
              <a:prstGeom prst="rect">
                <a:avLst/>
              </a:prstGeom>
              <a:noFill/>
              <a:ln w="9525">
                <a:noFill/>
                <a:miter lim="800000"/>
                <a:headEnd/>
                <a:tailEnd/>
              </a:ln>
            </p:spPr>
            <p:txBody>
              <a:bodyPr>
                <a:spAutoFit/>
              </a:bodyPr>
              <a:lstStyle/>
              <a:p>
                <a:pPr algn="r"/>
                <a:r>
                  <a:rPr lang="en-US" sz="1400"/>
                  <a:t>10,000</a:t>
                </a:r>
              </a:p>
              <a:p>
                <a:pPr algn="r"/>
                <a:r>
                  <a:rPr lang="en-US" sz="1400"/>
                  <a:t>15,000</a:t>
                </a:r>
              </a:p>
              <a:p>
                <a:pPr algn="r"/>
                <a:r>
                  <a:rPr lang="en-US" sz="1400"/>
                  <a:t>300</a:t>
                </a:r>
              </a:p>
              <a:p>
                <a:pPr algn="r"/>
                <a:r>
                  <a:rPr lang="en-US" sz="1400"/>
                  <a:t>300</a:t>
                </a:r>
              </a:p>
            </p:txBody>
          </p:sp>
          <p:sp>
            <p:nvSpPr>
              <p:cNvPr id="50227" name="TextBox 63"/>
              <p:cNvSpPr txBox="1">
                <a:spLocks noChangeArrowheads="1"/>
              </p:cNvSpPr>
              <p:nvPr/>
            </p:nvSpPr>
            <p:spPr bwMode="auto">
              <a:xfrm>
                <a:off x="11241774" y="4099791"/>
                <a:ext cx="827314" cy="943484"/>
              </a:xfrm>
              <a:prstGeom prst="rect">
                <a:avLst/>
              </a:prstGeom>
              <a:noFill/>
              <a:ln w="9525">
                <a:noFill/>
                <a:miter lim="800000"/>
                <a:headEnd/>
                <a:tailEnd/>
              </a:ln>
            </p:spPr>
            <p:txBody>
              <a:bodyPr>
                <a:spAutoFit/>
              </a:bodyPr>
              <a:lstStyle/>
              <a:p>
                <a:pPr algn="r"/>
                <a:endParaRPr lang="en-US" sz="1400"/>
              </a:p>
              <a:p>
                <a:pPr algn="r"/>
                <a:r>
                  <a:rPr lang="en-US" sz="1400"/>
                  <a:t>8,100</a:t>
                </a:r>
              </a:p>
              <a:p>
                <a:pPr algn="r"/>
                <a:r>
                  <a:rPr lang="en-US" sz="1400">
                    <a:solidFill>
                      <a:srgbClr val="0000CC"/>
                    </a:solidFill>
                  </a:rPr>
                  <a:t>7,200</a:t>
                </a:r>
              </a:p>
              <a:p>
                <a:pPr algn="r"/>
                <a:endParaRPr lang="en-US" sz="1400"/>
              </a:p>
            </p:txBody>
          </p:sp>
        </p:grpSp>
        <p:grpSp>
          <p:nvGrpSpPr>
            <p:cNvPr id="50210" name="Group 75"/>
            <p:cNvGrpSpPr>
              <a:grpSpLocks/>
            </p:cNvGrpSpPr>
            <p:nvPr/>
          </p:nvGrpSpPr>
          <p:grpSpPr bwMode="auto">
            <a:xfrm>
              <a:off x="4818743" y="5631540"/>
              <a:ext cx="3309257" cy="857963"/>
              <a:chOff x="9564914" y="3751941"/>
              <a:chExt cx="3309257" cy="857963"/>
            </a:xfrm>
          </p:grpSpPr>
          <p:sp>
            <p:nvSpPr>
              <p:cNvPr id="50211" name="TextBox 47"/>
              <p:cNvSpPr txBox="1">
                <a:spLocks noChangeArrowheads="1"/>
              </p:cNvSpPr>
              <p:nvPr/>
            </p:nvSpPr>
            <p:spPr bwMode="auto">
              <a:xfrm>
                <a:off x="9564914" y="4064360"/>
                <a:ext cx="1625266" cy="516998"/>
              </a:xfrm>
              <a:prstGeom prst="rect">
                <a:avLst/>
              </a:prstGeom>
              <a:noFill/>
              <a:ln w="9525">
                <a:noFill/>
                <a:miter lim="800000"/>
                <a:headEnd/>
                <a:tailEnd/>
              </a:ln>
            </p:spPr>
            <p:txBody>
              <a:bodyPr>
                <a:spAutoFit/>
              </a:bodyPr>
              <a:lstStyle/>
              <a:p>
                <a:r>
                  <a:rPr lang="en-US" sz="1400"/>
                  <a:t>Beg. Bal.</a:t>
                </a:r>
              </a:p>
              <a:p>
                <a:r>
                  <a:rPr lang="en-US" sz="1400">
                    <a:solidFill>
                      <a:srgbClr val="0033CC"/>
                    </a:solidFill>
                  </a:rPr>
                  <a:t>(f)</a:t>
                </a:r>
              </a:p>
            </p:txBody>
          </p:sp>
          <p:sp>
            <p:nvSpPr>
              <p:cNvPr id="50212" name="TextBox 48"/>
              <p:cNvSpPr txBox="1">
                <a:spLocks noChangeArrowheads="1"/>
              </p:cNvSpPr>
              <p:nvPr/>
            </p:nvSpPr>
            <p:spPr bwMode="auto">
              <a:xfrm>
                <a:off x="11212400" y="4086562"/>
                <a:ext cx="1647486" cy="516998"/>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p:txBody>
          </p:sp>
          <p:grpSp>
            <p:nvGrpSpPr>
              <p:cNvPr id="50213" name="Group 67"/>
              <p:cNvGrpSpPr>
                <a:grpSpLocks/>
              </p:cNvGrpSpPr>
              <p:nvPr/>
            </p:nvGrpSpPr>
            <p:grpSpPr bwMode="auto">
              <a:xfrm>
                <a:off x="9564914" y="3751941"/>
                <a:ext cx="3309257" cy="326574"/>
                <a:chOff x="9564914" y="3751941"/>
                <a:chExt cx="3309257" cy="326574"/>
              </a:xfrm>
            </p:grpSpPr>
            <p:grpSp>
              <p:nvGrpSpPr>
                <p:cNvPr id="50217" name="Group 56"/>
                <p:cNvGrpSpPr>
                  <a:grpSpLocks/>
                </p:cNvGrpSpPr>
                <p:nvPr/>
              </p:nvGrpSpPr>
              <p:grpSpPr bwMode="auto">
                <a:xfrm>
                  <a:off x="9579427" y="3751941"/>
                  <a:ext cx="3294744" cy="311870"/>
                  <a:chOff x="9724570" y="3635827"/>
                  <a:chExt cx="3294744" cy="311870"/>
                </a:xfrm>
              </p:grpSpPr>
              <p:sp>
                <p:nvSpPr>
                  <p:cNvPr id="56" name="TextBox 55"/>
                  <p:cNvSpPr txBox="1"/>
                  <p:nvPr/>
                </p:nvSpPr>
                <p:spPr>
                  <a:xfrm>
                    <a:off x="9723823" y="3643717"/>
                    <a:ext cx="3295505" cy="304812"/>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Prepaid Rent (A)</a:t>
                    </a:r>
                  </a:p>
                </p:txBody>
              </p:sp>
              <p:sp>
                <p:nvSpPr>
                  <p:cNvPr id="50220" name="TextBox 56"/>
                  <p:cNvSpPr txBox="1">
                    <a:spLocks noChangeArrowheads="1"/>
                  </p:cNvSpPr>
                  <p:nvPr/>
                </p:nvSpPr>
                <p:spPr bwMode="auto">
                  <a:xfrm>
                    <a:off x="9724570" y="3643742"/>
                    <a:ext cx="536427" cy="303955"/>
                  </a:xfrm>
                  <a:prstGeom prst="rect">
                    <a:avLst/>
                  </a:prstGeom>
                  <a:noFill/>
                  <a:ln w="9525">
                    <a:noFill/>
                    <a:miter lim="800000"/>
                    <a:headEnd/>
                    <a:tailEnd/>
                  </a:ln>
                </p:spPr>
                <p:txBody>
                  <a:bodyPr>
                    <a:spAutoFit/>
                  </a:bodyPr>
                  <a:lstStyle/>
                  <a:p>
                    <a:r>
                      <a:rPr lang="en-US" sz="1400"/>
                      <a:t>dr +</a:t>
                    </a:r>
                  </a:p>
                </p:txBody>
              </p:sp>
              <p:sp>
                <p:nvSpPr>
                  <p:cNvPr id="50221" name="TextBox 57"/>
                  <p:cNvSpPr txBox="1">
                    <a:spLocks noChangeArrowheads="1"/>
                  </p:cNvSpPr>
                  <p:nvPr/>
                </p:nvSpPr>
                <p:spPr bwMode="auto">
                  <a:xfrm>
                    <a:off x="12474951" y="3635827"/>
                    <a:ext cx="536428" cy="303954"/>
                  </a:xfrm>
                  <a:prstGeom prst="rect">
                    <a:avLst/>
                  </a:prstGeom>
                  <a:noFill/>
                  <a:ln w="9525">
                    <a:noFill/>
                    <a:miter lim="800000"/>
                    <a:headEnd/>
                    <a:tailEnd/>
                  </a:ln>
                </p:spPr>
                <p:txBody>
                  <a:bodyPr>
                    <a:spAutoFit/>
                  </a:bodyPr>
                  <a:lstStyle/>
                  <a:p>
                    <a:pPr algn="r"/>
                    <a:r>
                      <a:rPr lang="en-US" sz="1400"/>
                      <a:t>cr -</a:t>
                    </a:r>
                  </a:p>
                </p:txBody>
              </p:sp>
            </p:grpSp>
            <p:cxnSp>
              <p:nvCxnSpPr>
                <p:cNvPr id="55" name="Straight Connector 54"/>
                <p:cNvCxnSpPr/>
                <p:nvPr/>
              </p:nvCxnSpPr>
              <p:spPr>
                <a:xfrm flipV="1">
                  <a:off x="9564393" y="4078931"/>
                  <a:ext cx="33097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a:off x="11204209" y="4066230"/>
                <a:ext cx="7937" cy="5048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215" name="TextBox 51"/>
              <p:cNvSpPr txBox="1">
                <a:spLocks noChangeArrowheads="1"/>
              </p:cNvSpPr>
              <p:nvPr/>
            </p:nvSpPr>
            <p:spPr bwMode="auto">
              <a:xfrm>
                <a:off x="10348978" y="4092906"/>
                <a:ext cx="826917" cy="516998"/>
              </a:xfrm>
              <a:prstGeom prst="rect">
                <a:avLst/>
              </a:prstGeom>
              <a:noFill/>
              <a:ln w="9525">
                <a:noFill/>
                <a:miter lim="800000"/>
                <a:headEnd/>
                <a:tailEnd/>
              </a:ln>
            </p:spPr>
            <p:txBody>
              <a:bodyPr>
                <a:spAutoFit/>
              </a:bodyPr>
              <a:lstStyle/>
              <a:p>
                <a:pPr algn="r"/>
                <a:r>
                  <a:rPr lang="en-US" sz="1400"/>
                  <a:t>0</a:t>
                </a:r>
              </a:p>
              <a:p>
                <a:pPr algn="r"/>
                <a:r>
                  <a:rPr lang="en-US" sz="1400">
                    <a:solidFill>
                      <a:srgbClr val="0033CC"/>
                    </a:solidFill>
                  </a:rPr>
                  <a:t>7,200</a:t>
                </a:r>
              </a:p>
            </p:txBody>
          </p:sp>
          <p:sp>
            <p:nvSpPr>
              <p:cNvPr id="50216" name="TextBox 52"/>
              <p:cNvSpPr txBox="1">
                <a:spLocks noChangeArrowheads="1"/>
              </p:cNvSpPr>
              <p:nvPr/>
            </p:nvSpPr>
            <p:spPr bwMode="auto">
              <a:xfrm>
                <a:off x="11212400" y="4086563"/>
                <a:ext cx="826918" cy="516998"/>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p:txBody>
          </p:sp>
        </p:grpSp>
      </p:grpSp>
      <p:grpSp>
        <p:nvGrpSpPr>
          <p:cNvPr id="76" name="Group 75"/>
          <p:cNvGrpSpPr>
            <a:grpSpLocks/>
          </p:cNvGrpSpPr>
          <p:nvPr/>
        </p:nvGrpSpPr>
        <p:grpSpPr bwMode="auto">
          <a:xfrm>
            <a:off x="609600" y="2125663"/>
            <a:ext cx="7766050" cy="1474787"/>
            <a:chOff x="623888" y="2584006"/>
            <a:chExt cx="7766050" cy="1475231"/>
          </a:xfrm>
        </p:grpSpPr>
        <p:grpSp>
          <p:nvGrpSpPr>
            <p:cNvPr id="50183" name="Group 21"/>
            <p:cNvGrpSpPr>
              <a:grpSpLocks/>
            </p:cNvGrpSpPr>
            <p:nvPr/>
          </p:nvGrpSpPr>
          <p:grpSpPr bwMode="auto">
            <a:xfrm>
              <a:off x="623888" y="2584006"/>
              <a:ext cx="7766050" cy="1475231"/>
              <a:chOff x="624114" y="2744371"/>
              <a:chExt cx="7547429" cy="1473962"/>
            </a:xfrm>
          </p:grpSpPr>
          <p:sp>
            <p:nvSpPr>
              <p:cNvPr id="92" name="Rounded Rectangle 91"/>
              <p:cNvSpPr/>
              <p:nvPr/>
            </p:nvSpPr>
            <p:spPr>
              <a:xfrm>
                <a:off x="624114" y="2844327"/>
                <a:ext cx="7547429" cy="1374006"/>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0199" name="Group 26"/>
              <p:cNvGrpSpPr>
                <a:grpSpLocks/>
              </p:cNvGrpSpPr>
              <p:nvPr/>
            </p:nvGrpSpPr>
            <p:grpSpPr bwMode="auto">
              <a:xfrm>
                <a:off x="624114" y="2744371"/>
                <a:ext cx="1930055" cy="426353"/>
                <a:chOff x="507996" y="3208567"/>
                <a:chExt cx="1930055" cy="426353"/>
              </a:xfrm>
            </p:grpSpPr>
            <p:grpSp>
              <p:nvGrpSpPr>
                <p:cNvPr id="50200" name="Group 16"/>
                <p:cNvGrpSpPr>
                  <a:grpSpLocks/>
                </p:cNvGrpSpPr>
                <p:nvPr/>
              </p:nvGrpSpPr>
              <p:grpSpPr bwMode="auto">
                <a:xfrm>
                  <a:off x="507996" y="3208567"/>
                  <a:ext cx="468026" cy="426353"/>
                  <a:chOff x="812796" y="3706392"/>
                  <a:chExt cx="468026" cy="426353"/>
                </a:xfrm>
              </p:grpSpPr>
              <p:sp>
                <p:nvSpPr>
                  <p:cNvPr id="96" name="Oval 95"/>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TextBox 96"/>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95" name="TextBox 94"/>
                <p:cNvSpPr txBox="1"/>
                <p:nvPr/>
              </p:nvSpPr>
              <p:spPr>
                <a:xfrm>
                  <a:off x="913756" y="3241885"/>
                  <a:ext cx="1524296" cy="368094"/>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50184" name="Group 29"/>
            <p:cNvGrpSpPr>
              <a:grpSpLocks/>
            </p:cNvGrpSpPr>
            <p:nvPr/>
          </p:nvGrpSpPr>
          <p:grpSpPr bwMode="auto">
            <a:xfrm>
              <a:off x="1132114" y="2972512"/>
              <a:ext cx="6908803" cy="1059451"/>
              <a:chOff x="-6385277" y="-369332"/>
              <a:chExt cx="6908803" cy="1059451"/>
            </a:xfrm>
          </p:grpSpPr>
          <p:grpSp>
            <p:nvGrpSpPr>
              <p:cNvPr id="50185" name="Group 16"/>
              <p:cNvGrpSpPr>
                <a:grpSpLocks/>
              </p:cNvGrpSpPr>
              <p:nvPr/>
            </p:nvGrpSpPr>
            <p:grpSpPr bwMode="auto">
              <a:xfrm>
                <a:off x="-6385277" y="-369332"/>
                <a:ext cx="6908801" cy="326547"/>
                <a:chOff x="-6385277" y="-369332"/>
                <a:chExt cx="6908801" cy="326547"/>
              </a:xfrm>
            </p:grpSpPr>
            <p:grpSp>
              <p:nvGrpSpPr>
                <p:cNvPr id="50191" name="Group 14"/>
                <p:cNvGrpSpPr>
                  <a:grpSpLocks/>
                </p:cNvGrpSpPr>
                <p:nvPr/>
              </p:nvGrpSpPr>
              <p:grpSpPr bwMode="auto">
                <a:xfrm>
                  <a:off x="-6385277" y="-369332"/>
                  <a:ext cx="6908801" cy="326547"/>
                  <a:chOff x="-6385277" y="-369332"/>
                  <a:chExt cx="6908801" cy="326547"/>
                </a:xfrm>
              </p:grpSpPr>
              <p:grpSp>
                <p:nvGrpSpPr>
                  <p:cNvPr id="50193" name="Group 13"/>
                  <p:cNvGrpSpPr>
                    <a:grpSpLocks/>
                  </p:cNvGrpSpPr>
                  <p:nvPr/>
                </p:nvGrpSpPr>
                <p:grpSpPr bwMode="auto">
                  <a:xfrm>
                    <a:off x="-6385277" y="-369332"/>
                    <a:ext cx="6908801" cy="326546"/>
                    <a:chOff x="-5966177" y="3333750"/>
                    <a:chExt cx="6908801" cy="326546"/>
                  </a:xfrm>
                </p:grpSpPr>
                <p:sp>
                  <p:nvSpPr>
                    <p:cNvPr id="50195" name="TextBox 88"/>
                    <p:cNvSpPr txBox="1">
                      <a:spLocks noChangeArrowheads="1"/>
                    </p:cNvSpPr>
                    <p:nvPr/>
                  </p:nvSpPr>
                  <p:spPr bwMode="auto">
                    <a:xfrm>
                      <a:off x="-5966177" y="3336920"/>
                      <a:ext cx="6908801" cy="323376"/>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50196" name="TextBox 89"/>
                    <p:cNvSpPr txBox="1">
                      <a:spLocks noChangeArrowheads="1"/>
                    </p:cNvSpPr>
                    <p:nvPr/>
                  </p:nvSpPr>
                  <p:spPr bwMode="auto">
                    <a:xfrm>
                      <a:off x="-5966177" y="3336920"/>
                      <a:ext cx="2046288" cy="323376"/>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sp>
                  <p:nvSpPr>
                    <p:cNvPr id="50197" name="TextBox 8"/>
                    <p:cNvSpPr txBox="1">
                      <a:spLocks noChangeArrowheads="1"/>
                    </p:cNvSpPr>
                    <p:nvPr/>
                  </p:nvSpPr>
                  <p:spPr bwMode="auto">
                    <a:xfrm>
                      <a:off x="-3923064" y="3333750"/>
                      <a:ext cx="342900" cy="323376"/>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
                <p:nvSpPr>
                  <p:cNvPr id="50194" name="TextBox 87"/>
                  <p:cNvSpPr txBox="1">
                    <a:spLocks noChangeArrowheads="1"/>
                  </p:cNvSpPr>
                  <p:nvPr/>
                </p:nvSpPr>
                <p:spPr bwMode="auto">
                  <a:xfrm>
                    <a:off x="-1683101" y="-366162"/>
                    <a:ext cx="2206625" cy="3233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50192" name="TextBox 85"/>
                <p:cNvSpPr txBox="1">
                  <a:spLocks noChangeArrowheads="1"/>
                </p:cNvSpPr>
                <p:nvPr/>
              </p:nvSpPr>
              <p:spPr bwMode="auto">
                <a:xfrm>
                  <a:off x="-2000601" y="-369332"/>
                  <a:ext cx="323850" cy="323376"/>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50186" name="Group 22"/>
              <p:cNvGrpSpPr>
                <a:grpSpLocks/>
              </p:cNvGrpSpPr>
              <p:nvPr/>
            </p:nvGrpSpPr>
            <p:grpSpPr bwMode="auto">
              <a:xfrm>
                <a:off x="-6379936" y="-58058"/>
                <a:ext cx="6903462" cy="748177"/>
                <a:chOff x="-6379936" y="-58058"/>
                <a:chExt cx="6903462" cy="748177"/>
              </a:xfrm>
            </p:grpSpPr>
            <p:sp>
              <p:nvSpPr>
                <p:cNvPr id="50187" name="TextBox 80"/>
                <p:cNvSpPr txBox="1">
                  <a:spLocks noChangeArrowheads="1"/>
                </p:cNvSpPr>
                <p:nvPr/>
              </p:nvSpPr>
              <p:spPr bwMode="auto">
                <a:xfrm>
                  <a:off x="-6379936" y="-58058"/>
                  <a:ext cx="6903462" cy="748177"/>
                </a:xfrm>
                <a:prstGeom prst="rect">
                  <a:avLst/>
                </a:prstGeom>
                <a:noFill/>
                <a:ln w="19050">
                  <a:solidFill>
                    <a:schemeClr val="tx1"/>
                  </a:solidFill>
                  <a:miter lim="800000"/>
                  <a:headEnd/>
                  <a:tailEnd/>
                </a:ln>
              </p:spPr>
              <p:txBody>
                <a:bodyPr>
                  <a:spAutoFit/>
                </a:bodyPr>
                <a:lstStyle/>
                <a:p>
                  <a:endParaRPr lang="en-US" sz="1400"/>
                </a:p>
                <a:p>
                  <a:endParaRPr lang="en-US" sz="1400"/>
                </a:p>
                <a:p>
                  <a:endParaRPr lang="en-US" sz="1400"/>
                </a:p>
              </p:txBody>
            </p:sp>
            <p:sp>
              <p:nvSpPr>
                <p:cNvPr id="50188" name="TextBox 81"/>
                <p:cNvSpPr txBox="1">
                  <a:spLocks noChangeArrowheads="1"/>
                </p:cNvSpPr>
                <p:nvPr/>
              </p:nvSpPr>
              <p:spPr bwMode="auto">
                <a:xfrm>
                  <a:off x="-6379936" y="-58058"/>
                  <a:ext cx="2041355" cy="748177"/>
                </a:xfrm>
                <a:prstGeom prst="rect">
                  <a:avLst/>
                </a:prstGeom>
                <a:noFill/>
                <a:ln w="19050">
                  <a:solidFill>
                    <a:schemeClr val="tx1"/>
                  </a:solidFill>
                  <a:miter lim="800000"/>
                  <a:headEnd/>
                  <a:tailEnd/>
                </a:ln>
              </p:spPr>
              <p:txBody>
                <a:bodyPr>
                  <a:spAutoFit/>
                </a:bodyPr>
                <a:lstStyle/>
                <a:p>
                  <a:pPr marL="342900" indent="-342900"/>
                  <a:r>
                    <a:rPr lang="en-US" sz="1400"/>
                    <a:t>(f)  Cash  -$7,200</a:t>
                  </a:r>
                </a:p>
                <a:p>
                  <a:pPr marL="342900" indent="-342900"/>
                  <a:r>
                    <a:rPr lang="en-US" sz="1400"/>
                    <a:t>      Prepaid </a:t>
                  </a:r>
                </a:p>
                <a:p>
                  <a:pPr marL="342900" indent="-342900"/>
                  <a:r>
                    <a:rPr lang="en-US" sz="1400"/>
                    <a:t>      Rent  +$7,200 </a:t>
                  </a:r>
                </a:p>
              </p:txBody>
            </p:sp>
            <p:sp>
              <p:nvSpPr>
                <p:cNvPr id="50189" name="TextBox 82"/>
                <p:cNvSpPr txBox="1">
                  <a:spLocks noChangeArrowheads="1"/>
                </p:cNvSpPr>
                <p:nvPr/>
              </p:nvSpPr>
              <p:spPr bwMode="auto">
                <a:xfrm>
                  <a:off x="-3998884" y="-58058"/>
                  <a:ext cx="1996908" cy="748177"/>
                </a:xfrm>
                <a:prstGeom prst="rect">
                  <a:avLst/>
                </a:prstGeom>
                <a:noFill/>
                <a:ln w="19050">
                  <a:solidFill>
                    <a:schemeClr val="tx1"/>
                  </a:solidFill>
                  <a:miter lim="800000"/>
                  <a:headEnd/>
                  <a:tailEnd/>
                </a:ln>
              </p:spPr>
              <p:txBody>
                <a:bodyPr>
                  <a:spAutoFit/>
                </a:bodyPr>
                <a:lstStyle/>
                <a:p>
                  <a:endParaRPr lang="en-US" sz="1400"/>
                </a:p>
                <a:p>
                  <a:endParaRPr lang="en-US" sz="1400"/>
                </a:p>
                <a:p>
                  <a:endParaRPr lang="en-US" sz="1400"/>
                </a:p>
              </p:txBody>
            </p:sp>
            <p:sp>
              <p:nvSpPr>
                <p:cNvPr id="50190" name="TextBox 83"/>
                <p:cNvSpPr txBox="1">
                  <a:spLocks noChangeArrowheads="1"/>
                </p:cNvSpPr>
                <p:nvPr/>
              </p:nvSpPr>
              <p:spPr bwMode="auto">
                <a:xfrm>
                  <a:off x="-1676566" y="-58058"/>
                  <a:ext cx="2200092" cy="748177"/>
                </a:xfrm>
                <a:prstGeom prst="rect">
                  <a:avLst/>
                </a:prstGeom>
                <a:noFill/>
                <a:ln w="19050">
                  <a:solidFill>
                    <a:schemeClr val="tx1"/>
                  </a:solidFill>
                  <a:miter lim="800000"/>
                  <a:headEnd/>
                  <a:tailEnd/>
                </a:ln>
              </p:spPr>
              <p:txBody>
                <a:bodyPr>
                  <a:spAutoFit/>
                </a:bodyPr>
                <a:lstStyle/>
                <a:p>
                  <a:endParaRPr lang="en-US" sz="1400"/>
                </a:p>
                <a:p>
                  <a:endParaRPr lang="en-US" sz="1400"/>
                </a:p>
                <a:p>
                  <a:endParaRPr lang="en-US" sz="1400"/>
                </a:p>
              </p:txBody>
            </p:sp>
          </p:gr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z="4000" smtClean="0"/>
              <a:t>Pizza Aroma’s Accounting Records</a:t>
            </a:r>
          </a:p>
        </p:txBody>
      </p:sp>
      <p:sp>
        <p:nvSpPr>
          <p:cNvPr id="52226" name="Text Box 3"/>
          <p:cNvSpPr txBox="1">
            <a:spLocks noChangeArrowheads="1"/>
          </p:cNvSpPr>
          <p:nvPr/>
        </p:nvSpPr>
        <p:spPr bwMode="auto">
          <a:xfrm>
            <a:off x="1828800" y="1106488"/>
            <a:ext cx="5486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(g) Pay cash in advance.</a:t>
            </a:r>
          </a:p>
        </p:txBody>
      </p:sp>
      <p:sp>
        <p:nvSpPr>
          <p:cNvPr id="52227"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On September 2, Pizza Aroma wrote a check for $1,600 for pizza sauce, dough, cheese, and paper products.</a:t>
            </a:r>
          </a:p>
        </p:txBody>
      </p:sp>
      <p:grpSp>
        <p:nvGrpSpPr>
          <p:cNvPr id="29" name="Group 28"/>
          <p:cNvGrpSpPr>
            <a:grpSpLocks/>
          </p:cNvGrpSpPr>
          <p:nvPr/>
        </p:nvGrpSpPr>
        <p:grpSpPr bwMode="auto">
          <a:xfrm>
            <a:off x="652463" y="4862513"/>
            <a:ext cx="7780337" cy="1639887"/>
            <a:chOff x="638175" y="5311773"/>
            <a:chExt cx="7780338" cy="1640570"/>
          </a:xfrm>
        </p:grpSpPr>
        <p:grpSp>
          <p:nvGrpSpPr>
            <p:cNvPr id="52275" name="Group 28"/>
            <p:cNvGrpSpPr>
              <a:grpSpLocks/>
            </p:cNvGrpSpPr>
            <p:nvPr/>
          </p:nvGrpSpPr>
          <p:grpSpPr bwMode="auto">
            <a:xfrm>
              <a:off x="638175" y="5311773"/>
              <a:ext cx="7780338" cy="1640570"/>
              <a:chOff x="638629" y="5384344"/>
              <a:chExt cx="7692571" cy="1641184"/>
            </a:xfrm>
          </p:grpSpPr>
          <p:sp>
            <p:nvSpPr>
              <p:cNvPr id="55" name="Rounded Rectangle 54"/>
              <p:cNvSpPr/>
              <p:nvPr/>
            </p:nvSpPr>
            <p:spPr>
              <a:xfrm>
                <a:off x="638629" y="5486024"/>
                <a:ext cx="7692571" cy="1539504"/>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2301" name="Group 24"/>
              <p:cNvGrpSpPr>
                <a:grpSpLocks/>
              </p:cNvGrpSpPr>
              <p:nvPr/>
            </p:nvGrpSpPr>
            <p:grpSpPr bwMode="auto">
              <a:xfrm>
                <a:off x="642248" y="5384344"/>
                <a:ext cx="1963080" cy="403376"/>
                <a:chOff x="6172200" y="3235975"/>
                <a:chExt cx="1963080" cy="403376"/>
              </a:xfrm>
            </p:grpSpPr>
            <p:grpSp>
              <p:nvGrpSpPr>
                <p:cNvPr id="52302" name="Group 14"/>
                <p:cNvGrpSpPr>
                  <a:grpSpLocks/>
                </p:cNvGrpSpPr>
                <p:nvPr/>
              </p:nvGrpSpPr>
              <p:grpSpPr bwMode="auto">
                <a:xfrm>
                  <a:off x="6172200" y="3235975"/>
                  <a:ext cx="381000" cy="381000"/>
                  <a:chOff x="4953000" y="4724400"/>
                  <a:chExt cx="381000" cy="381000"/>
                </a:xfrm>
              </p:grpSpPr>
              <p:sp>
                <p:nvSpPr>
                  <p:cNvPr id="59"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307"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58" name="TextBox 57"/>
                <p:cNvSpPr txBox="1"/>
                <p:nvPr/>
              </p:nvSpPr>
              <p:spPr>
                <a:xfrm>
                  <a:off x="6611206" y="3270928"/>
                  <a:ext cx="1524074" cy="368591"/>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52276" name="Group 73"/>
            <p:cNvGrpSpPr>
              <a:grpSpLocks/>
            </p:cNvGrpSpPr>
            <p:nvPr/>
          </p:nvGrpSpPr>
          <p:grpSpPr bwMode="auto">
            <a:xfrm>
              <a:off x="1175657" y="5624283"/>
              <a:ext cx="3309257" cy="1302452"/>
              <a:chOff x="9564914" y="3751941"/>
              <a:chExt cx="3309257" cy="1302452"/>
            </a:xfrm>
          </p:grpSpPr>
          <p:sp>
            <p:nvSpPr>
              <p:cNvPr id="52289" name="TextBox 43"/>
              <p:cNvSpPr txBox="1">
                <a:spLocks noChangeArrowheads="1"/>
              </p:cNvSpPr>
              <p:nvPr/>
            </p:nvSpPr>
            <p:spPr bwMode="auto">
              <a:xfrm>
                <a:off x="9564914" y="4064001"/>
                <a:ext cx="1625600" cy="954107"/>
              </a:xfrm>
              <a:prstGeom prst="rect">
                <a:avLst/>
              </a:prstGeom>
              <a:noFill/>
              <a:ln w="9525">
                <a:noFill/>
                <a:miter lim="800000"/>
                <a:headEnd/>
                <a:tailEnd/>
              </a:ln>
            </p:spPr>
            <p:txBody>
              <a:bodyPr>
                <a:spAutoFit/>
              </a:bodyPr>
              <a:lstStyle/>
              <a:p>
                <a:r>
                  <a:rPr lang="en-US" sz="1400"/>
                  <a:t>Beg. Bal.</a:t>
                </a:r>
              </a:p>
              <a:p>
                <a:r>
                  <a:rPr lang="en-US" sz="1400"/>
                  <a:t>(a)</a:t>
                </a:r>
              </a:p>
              <a:p>
                <a:r>
                  <a:rPr lang="en-US" sz="1400"/>
                  <a:t>(b)</a:t>
                </a:r>
              </a:p>
              <a:p>
                <a:r>
                  <a:rPr lang="en-US" sz="1400"/>
                  <a:t>(d)</a:t>
                </a:r>
              </a:p>
            </p:txBody>
          </p:sp>
          <p:sp>
            <p:nvSpPr>
              <p:cNvPr id="52290" name="TextBox 44"/>
              <p:cNvSpPr txBox="1">
                <a:spLocks noChangeArrowheads="1"/>
              </p:cNvSpPr>
              <p:nvPr/>
            </p:nvSpPr>
            <p:spPr bwMode="auto">
              <a:xfrm>
                <a:off x="11212286" y="4085772"/>
                <a:ext cx="1647371" cy="954107"/>
              </a:xfrm>
              <a:prstGeom prst="rect">
                <a:avLst/>
              </a:prstGeom>
              <a:noFill/>
              <a:ln w="9525">
                <a:noFill/>
                <a:miter lim="800000"/>
                <a:headEnd/>
                <a:tailEnd/>
              </a:ln>
            </p:spPr>
            <p:txBody>
              <a:bodyPr>
                <a:spAutoFit/>
              </a:bodyPr>
              <a:lstStyle/>
              <a:p>
                <a:pPr algn="r"/>
                <a:endParaRPr lang="en-US" sz="1400"/>
              </a:p>
              <a:p>
                <a:pPr algn="r"/>
                <a:r>
                  <a:rPr lang="en-US" sz="1400"/>
                  <a:t>(e)</a:t>
                </a:r>
              </a:p>
              <a:p>
                <a:pPr algn="r"/>
                <a:r>
                  <a:rPr lang="en-US" sz="1400"/>
                  <a:t>(f)</a:t>
                </a:r>
              </a:p>
              <a:p>
                <a:pPr algn="r"/>
                <a:r>
                  <a:rPr lang="en-US" sz="1400">
                    <a:solidFill>
                      <a:srgbClr val="0000CC"/>
                    </a:solidFill>
                  </a:rPr>
                  <a:t>(g)</a:t>
                </a:r>
                <a:endParaRPr lang="en-US" sz="1400"/>
              </a:p>
            </p:txBody>
          </p:sp>
          <p:grpSp>
            <p:nvGrpSpPr>
              <p:cNvPr id="52291" name="Group 67"/>
              <p:cNvGrpSpPr>
                <a:grpSpLocks/>
              </p:cNvGrpSpPr>
              <p:nvPr/>
            </p:nvGrpSpPr>
            <p:grpSpPr bwMode="auto">
              <a:xfrm>
                <a:off x="9564914" y="3751941"/>
                <a:ext cx="3309257" cy="326574"/>
                <a:chOff x="9564914" y="3751941"/>
                <a:chExt cx="3309257" cy="326574"/>
              </a:xfrm>
            </p:grpSpPr>
            <p:grpSp>
              <p:nvGrpSpPr>
                <p:cNvPr id="52295" name="Group 56"/>
                <p:cNvGrpSpPr>
                  <a:grpSpLocks/>
                </p:cNvGrpSpPr>
                <p:nvPr/>
              </p:nvGrpSpPr>
              <p:grpSpPr bwMode="auto">
                <a:xfrm>
                  <a:off x="9579427" y="3751941"/>
                  <a:ext cx="3294744" cy="315036"/>
                  <a:chOff x="9724570" y="3635827"/>
                  <a:chExt cx="3294744" cy="315036"/>
                </a:xfrm>
              </p:grpSpPr>
              <p:sp>
                <p:nvSpPr>
                  <p:cNvPr id="52" name="TextBox 51"/>
                  <p:cNvSpPr txBox="1"/>
                  <p:nvPr/>
                </p:nvSpPr>
                <p:spPr>
                  <a:xfrm>
                    <a:off x="9725025" y="3644125"/>
                    <a:ext cx="3294062" cy="308103"/>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Cash (A)</a:t>
                    </a:r>
                  </a:p>
                </p:txBody>
              </p:sp>
              <p:sp>
                <p:nvSpPr>
                  <p:cNvPr id="52298" name="TextBox 52"/>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2299" name="TextBox 53"/>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51" name="Straight Connector 50"/>
                <p:cNvCxnSpPr/>
                <p:nvPr/>
              </p:nvCxnSpPr>
              <p:spPr>
                <a:xfrm flipV="1">
                  <a:off x="9565594" y="4079459"/>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flipH="1">
                <a:off x="11219769" y="4081048"/>
                <a:ext cx="7938" cy="9560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293" name="TextBox 47"/>
              <p:cNvSpPr txBox="1">
                <a:spLocks noChangeArrowheads="1"/>
              </p:cNvSpPr>
              <p:nvPr/>
            </p:nvSpPr>
            <p:spPr bwMode="auto">
              <a:xfrm>
                <a:off x="10363200" y="4093028"/>
                <a:ext cx="827314" cy="954107"/>
              </a:xfrm>
              <a:prstGeom prst="rect">
                <a:avLst/>
              </a:prstGeom>
              <a:noFill/>
              <a:ln w="9525">
                <a:noFill/>
                <a:miter lim="800000"/>
                <a:headEnd/>
                <a:tailEnd/>
              </a:ln>
            </p:spPr>
            <p:txBody>
              <a:bodyPr>
                <a:spAutoFit/>
              </a:bodyPr>
              <a:lstStyle/>
              <a:p>
                <a:pPr algn="r"/>
                <a:r>
                  <a:rPr lang="en-US" sz="1400"/>
                  <a:t>10,000</a:t>
                </a:r>
              </a:p>
              <a:p>
                <a:pPr algn="r"/>
                <a:r>
                  <a:rPr lang="en-US" sz="1400"/>
                  <a:t>15,000</a:t>
                </a:r>
              </a:p>
              <a:p>
                <a:pPr algn="r"/>
                <a:r>
                  <a:rPr lang="en-US" sz="1400"/>
                  <a:t>300</a:t>
                </a:r>
              </a:p>
              <a:p>
                <a:pPr algn="r"/>
                <a:r>
                  <a:rPr lang="en-US" sz="1400"/>
                  <a:t>300</a:t>
                </a:r>
              </a:p>
            </p:txBody>
          </p:sp>
          <p:sp>
            <p:nvSpPr>
              <p:cNvPr id="52294" name="TextBox 48"/>
              <p:cNvSpPr txBox="1">
                <a:spLocks noChangeArrowheads="1"/>
              </p:cNvSpPr>
              <p:nvPr/>
            </p:nvSpPr>
            <p:spPr bwMode="auto">
              <a:xfrm>
                <a:off x="11241315" y="4100286"/>
                <a:ext cx="827314" cy="954107"/>
              </a:xfrm>
              <a:prstGeom prst="rect">
                <a:avLst/>
              </a:prstGeom>
              <a:noFill/>
              <a:ln w="9525">
                <a:noFill/>
                <a:miter lim="800000"/>
                <a:headEnd/>
                <a:tailEnd/>
              </a:ln>
            </p:spPr>
            <p:txBody>
              <a:bodyPr>
                <a:spAutoFit/>
              </a:bodyPr>
              <a:lstStyle/>
              <a:p>
                <a:pPr algn="r"/>
                <a:endParaRPr lang="en-US" sz="1400"/>
              </a:p>
              <a:p>
                <a:pPr algn="r"/>
                <a:r>
                  <a:rPr lang="en-US" sz="1400"/>
                  <a:t>8,100</a:t>
                </a:r>
              </a:p>
              <a:p>
                <a:pPr algn="r"/>
                <a:r>
                  <a:rPr lang="en-US" sz="1400"/>
                  <a:t>7,200</a:t>
                </a:r>
              </a:p>
              <a:p>
                <a:pPr algn="r"/>
                <a:r>
                  <a:rPr lang="en-US" sz="1400">
                    <a:solidFill>
                      <a:srgbClr val="0000CC"/>
                    </a:solidFill>
                  </a:rPr>
                  <a:t>1,600</a:t>
                </a:r>
              </a:p>
            </p:txBody>
          </p:sp>
        </p:grpSp>
        <p:grpSp>
          <p:nvGrpSpPr>
            <p:cNvPr id="52277" name="Group 75"/>
            <p:cNvGrpSpPr>
              <a:grpSpLocks/>
            </p:cNvGrpSpPr>
            <p:nvPr/>
          </p:nvGrpSpPr>
          <p:grpSpPr bwMode="auto">
            <a:xfrm>
              <a:off x="4818743" y="5631540"/>
              <a:ext cx="3309257" cy="864307"/>
              <a:chOff x="9564914" y="3751941"/>
              <a:chExt cx="3309257" cy="864307"/>
            </a:xfrm>
          </p:grpSpPr>
          <p:sp>
            <p:nvSpPr>
              <p:cNvPr id="52278" name="TextBox 32"/>
              <p:cNvSpPr txBox="1">
                <a:spLocks noChangeArrowheads="1"/>
              </p:cNvSpPr>
              <p:nvPr/>
            </p:nvSpPr>
            <p:spPr bwMode="auto">
              <a:xfrm>
                <a:off x="9564914" y="4064001"/>
                <a:ext cx="1625600" cy="523220"/>
              </a:xfrm>
              <a:prstGeom prst="rect">
                <a:avLst/>
              </a:prstGeom>
              <a:noFill/>
              <a:ln w="9525">
                <a:noFill/>
                <a:miter lim="800000"/>
                <a:headEnd/>
                <a:tailEnd/>
              </a:ln>
            </p:spPr>
            <p:txBody>
              <a:bodyPr>
                <a:spAutoFit/>
              </a:bodyPr>
              <a:lstStyle/>
              <a:p>
                <a:r>
                  <a:rPr lang="en-US" sz="1400"/>
                  <a:t>Beg. Bal.</a:t>
                </a:r>
              </a:p>
              <a:p>
                <a:r>
                  <a:rPr lang="en-US" sz="1400">
                    <a:solidFill>
                      <a:srgbClr val="0033CC"/>
                    </a:solidFill>
                  </a:rPr>
                  <a:t>(g)</a:t>
                </a:r>
              </a:p>
            </p:txBody>
          </p:sp>
          <p:sp>
            <p:nvSpPr>
              <p:cNvPr id="52279" name="TextBox 33"/>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p:txBody>
          </p:sp>
          <p:grpSp>
            <p:nvGrpSpPr>
              <p:cNvPr id="52280" name="Group 67"/>
              <p:cNvGrpSpPr>
                <a:grpSpLocks/>
              </p:cNvGrpSpPr>
              <p:nvPr/>
            </p:nvGrpSpPr>
            <p:grpSpPr bwMode="auto">
              <a:xfrm>
                <a:off x="9564914" y="3751941"/>
                <a:ext cx="3309257" cy="326574"/>
                <a:chOff x="9564914" y="3751941"/>
                <a:chExt cx="3309257" cy="326574"/>
              </a:xfrm>
            </p:grpSpPr>
            <p:grpSp>
              <p:nvGrpSpPr>
                <p:cNvPr id="52284" name="Group 56"/>
                <p:cNvGrpSpPr>
                  <a:grpSpLocks/>
                </p:cNvGrpSpPr>
                <p:nvPr/>
              </p:nvGrpSpPr>
              <p:grpSpPr bwMode="auto">
                <a:xfrm>
                  <a:off x="9579427" y="3751941"/>
                  <a:ext cx="3294744" cy="315036"/>
                  <a:chOff x="9724570" y="3635827"/>
                  <a:chExt cx="3294744" cy="315036"/>
                </a:xfrm>
              </p:grpSpPr>
              <p:sp>
                <p:nvSpPr>
                  <p:cNvPr id="41" name="TextBox 40"/>
                  <p:cNvSpPr txBox="1"/>
                  <p:nvPr/>
                </p:nvSpPr>
                <p:spPr>
                  <a:xfrm>
                    <a:off x="9723665" y="3643221"/>
                    <a:ext cx="3295650" cy="308103"/>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Supplies (A)</a:t>
                    </a:r>
                  </a:p>
                </p:txBody>
              </p:sp>
              <p:sp>
                <p:nvSpPr>
                  <p:cNvPr id="52287" name="TextBox 41"/>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2288" name="TextBox 42"/>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40" name="Straight Connector 39"/>
                <p:cNvCxnSpPr/>
                <p:nvPr/>
              </p:nvCxnSpPr>
              <p:spPr>
                <a:xfrm flipV="1">
                  <a:off x="9564234" y="4078555"/>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flipH="1">
                <a:off x="11204122" y="4067438"/>
                <a:ext cx="7937" cy="5050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282" name="TextBox 36"/>
              <p:cNvSpPr txBox="1">
                <a:spLocks noChangeArrowheads="1"/>
              </p:cNvSpPr>
              <p:nvPr/>
            </p:nvSpPr>
            <p:spPr bwMode="auto">
              <a:xfrm>
                <a:off x="10348687" y="4093028"/>
                <a:ext cx="827314" cy="523220"/>
              </a:xfrm>
              <a:prstGeom prst="rect">
                <a:avLst/>
              </a:prstGeom>
              <a:noFill/>
              <a:ln w="9525">
                <a:noFill/>
                <a:miter lim="800000"/>
                <a:headEnd/>
                <a:tailEnd/>
              </a:ln>
            </p:spPr>
            <p:txBody>
              <a:bodyPr>
                <a:spAutoFit/>
              </a:bodyPr>
              <a:lstStyle/>
              <a:p>
                <a:pPr algn="r"/>
                <a:r>
                  <a:rPr lang="en-US" sz="1400"/>
                  <a:t>0</a:t>
                </a:r>
              </a:p>
              <a:p>
                <a:pPr algn="r"/>
                <a:r>
                  <a:rPr lang="en-US" sz="1400">
                    <a:solidFill>
                      <a:srgbClr val="0033CC"/>
                    </a:solidFill>
                  </a:rPr>
                  <a:t>1,600</a:t>
                </a:r>
              </a:p>
            </p:txBody>
          </p:sp>
          <p:sp>
            <p:nvSpPr>
              <p:cNvPr id="52283" name="TextBox 37"/>
              <p:cNvSpPr txBox="1">
                <a:spLocks noChangeArrowheads="1"/>
              </p:cNvSpPr>
              <p:nvPr/>
            </p:nvSpPr>
            <p:spPr bwMode="auto">
              <a:xfrm>
                <a:off x="11212286" y="408577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p:txBody>
          </p:sp>
        </p:grpSp>
      </p:grpSp>
      <p:grpSp>
        <p:nvGrpSpPr>
          <p:cNvPr id="61" name="Group 60"/>
          <p:cNvGrpSpPr>
            <a:grpSpLocks/>
          </p:cNvGrpSpPr>
          <p:nvPr/>
        </p:nvGrpSpPr>
        <p:grpSpPr bwMode="auto">
          <a:xfrm>
            <a:off x="685800" y="3657600"/>
            <a:ext cx="7721600" cy="1223963"/>
            <a:chOff x="652463" y="4016375"/>
            <a:chExt cx="7721600" cy="1223963"/>
          </a:xfrm>
        </p:grpSpPr>
        <p:grpSp>
          <p:nvGrpSpPr>
            <p:cNvPr id="52257" name="Group 24"/>
            <p:cNvGrpSpPr>
              <a:grpSpLocks/>
            </p:cNvGrpSpPr>
            <p:nvPr/>
          </p:nvGrpSpPr>
          <p:grpSpPr bwMode="auto">
            <a:xfrm>
              <a:off x="652463" y="4016375"/>
              <a:ext cx="7721600" cy="1223963"/>
              <a:chOff x="711199" y="4336108"/>
              <a:chExt cx="7532915" cy="1222863"/>
            </a:xfrm>
          </p:grpSpPr>
          <p:sp>
            <p:nvSpPr>
              <p:cNvPr id="70" name="Rounded Rectangle 69"/>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2266" name="Group 25"/>
              <p:cNvGrpSpPr>
                <a:grpSpLocks/>
              </p:cNvGrpSpPr>
              <p:nvPr/>
            </p:nvGrpSpPr>
            <p:grpSpPr bwMode="auto">
              <a:xfrm>
                <a:off x="711199" y="4336108"/>
                <a:ext cx="1905000" cy="387350"/>
                <a:chOff x="3505200" y="3232737"/>
                <a:chExt cx="1905000" cy="387476"/>
              </a:xfrm>
            </p:grpSpPr>
            <p:grpSp>
              <p:nvGrpSpPr>
                <p:cNvPr id="52267" name="Group 15"/>
                <p:cNvGrpSpPr>
                  <a:grpSpLocks/>
                </p:cNvGrpSpPr>
                <p:nvPr/>
              </p:nvGrpSpPr>
              <p:grpSpPr bwMode="auto">
                <a:xfrm>
                  <a:off x="3505200" y="3232737"/>
                  <a:ext cx="413658" cy="387476"/>
                  <a:chOff x="2133600" y="4870324"/>
                  <a:chExt cx="413658" cy="387476"/>
                </a:xfrm>
              </p:grpSpPr>
              <p:sp>
                <p:nvSpPr>
                  <p:cNvPr id="74"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TextBox 74"/>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52268"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52258" name="Group 44"/>
            <p:cNvGrpSpPr>
              <a:grpSpLocks/>
            </p:cNvGrpSpPr>
            <p:nvPr/>
          </p:nvGrpSpPr>
          <p:grpSpPr bwMode="auto">
            <a:xfrm>
              <a:off x="1132115" y="4397828"/>
              <a:ext cx="6966858" cy="653588"/>
              <a:chOff x="5660571" y="3425371"/>
              <a:chExt cx="6966858" cy="653588"/>
            </a:xfrm>
          </p:grpSpPr>
          <p:sp>
            <p:nvSpPr>
              <p:cNvPr id="64" name="TextBox 63"/>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52260" name="Group 73"/>
              <p:cNvGrpSpPr>
                <a:grpSpLocks/>
              </p:cNvGrpSpPr>
              <p:nvPr/>
            </p:nvGrpSpPr>
            <p:grpSpPr bwMode="auto">
              <a:xfrm>
                <a:off x="5675086" y="3425371"/>
                <a:ext cx="6937828" cy="653588"/>
                <a:chOff x="5675086" y="2554514"/>
                <a:chExt cx="6937828" cy="653588"/>
              </a:xfrm>
            </p:grpSpPr>
            <p:sp>
              <p:nvSpPr>
                <p:cNvPr id="52261" name="TextBox 65"/>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(g)</a:t>
                  </a:r>
                </a:p>
                <a:p>
                  <a:endParaRPr lang="en-US"/>
                </a:p>
              </p:txBody>
            </p:sp>
            <p:sp>
              <p:nvSpPr>
                <p:cNvPr id="52262" name="TextBox 66"/>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a:t>dr    Supplies (+A)</a:t>
                  </a:r>
                </a:p>
                <a:p>
                  <a:r>
                    <a:rPr lang="en-US"/>
                    <a:t>         cr    Cash (-A)</a:t>
                  </a:r>
                </a:p>
              </p:txBody>
            </p:sp>
            <p:sp>
              <p:nvSpPr>
                <p:cNvPr id="52263" name="TextBox 67"/>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1,600</a:t>
                  </a:r>
                </a:p>
              </p:txBody>
            </p:sp>
            <p:sp>
              <p:nvSpPr>
                <p:cNvPr id="52264" name="TextBox 68"/>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1,600</a:t>
                  </a:r>
                </a:p>
                <a:p>
                  <a:pPr algn="r"/>
                  <a:endParaRPr lang="en-US"/>
                </a:p>
              </p:txBody>
            </p:sp>
          </p:grpSp>
        </p:grpSp>
      </p:grpSp>
      <p:grpSp>
        <p:nvGrpSpPr>
          <p:cNvPr id="76" name="Group 75"/>
          <p:cNvGrpSpPr>
            <a:grpSpLocks/>
          </p:cNvGrpSpPr>
          <p:nvPr/>
        </p:nvGrpSpPr>
        <p:grpSpPr bwMode="auto">
          <a:xfrm>
            <a:off x="609600" y="2209800"/>
            <a:ext cx="7766050" cy="1322388"/>
            <a:chOff x="609600" y="2209800"/>
            <a:chExt cx="7766050" cy="1322387"/>
          </a:xfrm>
        </p:grpSpPr>
        <p:grpSp>
          <p:nvGrpSpPr>
            <p:cNvPr id="52231" name="Group 28"/>
            <p:cNvGrpSpPr>
              <a:grpSpLocks/>
            </p:cNvGrpSpPr>
            <p:nvPr/>
          </p:nvGrpSpPr>
          <p:grpSpPr bwMode="auto">
            <a:xfrm>
              <a:off x="609600" y="2209800"/>
              <a:ext cx="7766050" cy="1322387"/>
              <a:chOff x="623888" y="2611438"/>
              <a:chExt cx="7766050" cy="1322387"/>
            </a:xfrm>
          </p:grpSpPr>
          <p:grpSp>
            <p:nvGrpSpPr>
              <p:cNvPr id="52233" name="Group 21"/>
              <p:cNvGrpSpPr>
                <a:grpSpLocks/>
              </p:cNvGrpSpPr>
              <p:nvPr/>
            </p:nvGrpSpPr>
            <p:grpSpPr bwMode="auto">
              <a:xfrm>
                <a:off x="623888" y="2611438"/>
                <a:ext cx="7766050" cy="1322387"/>
                <a:chOff x="624114" y="2771779"/>
                <a:chExt cx="7547429" cy="1321250"/>
              </a:xfrm>
            </p:grpSpPr>
            <p:sp>
              <p:nvSpPr>
                <p:cNvPr id="93" name="Rounded Rectangle 92"/>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2248" name="Group 26"/>
                <p:cNvGrpSpPr>
                  <a:grpSpLocks/>
                </p:cNvGrpSpPr>
                <p:nvPr/>
              </p:nvGrpSpPr>
              <p:grpSpPr bwMode="auto">
                <a:xfrm>
                  <a:off x="649518" y="2771779"/>
                  <a:ext cx="1905000" cy="381000"/>
                  <a:chOff x="533400" y="3235975"/>
                  <a:chExt cx="1905000" cy="381000"/>
                </a:xfrm>
              </p:grpSpPr>
              <p:grpSp>
                <p:nvGrpSpPr>
                  <p:cNvPr id="52249" name="Group 16"/>
                  <p:cNvGrpSpPr>
                    <a:grpSpLocks/>
                  </p:cNvGrpSpPr>
                  <p:nvPr/>
                </p:nvGrpSpPr>
                <p:grpSpPr bwMode="auto">
                  <a:xfrm>
                    <a:off x="533400" y="3235975"/>
                    <a:ext cx="428172" cy="381000"/>
                    <a:chOff x="838200" y="3733800"/>
                    <a:chExt cx="428172" cy="381000"/>
                  </a:xfrm>
                </p:grpSpPr>
                <p:sp>
                  <p:nvSpPr>
                    <p:cNvPr id="97" name="Oval 96"/>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TextBox 97"/>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96" name="TextBox 95"/>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52234" name="Group 29"/>
              <p:cNvGrpSpPr>
                <a:grpSpLocks/>
              </p:cNvGrpSpPr>
              <p:nvPr/>
            </p:nvGrpSpPr>
            <p:grpSpPr bwMode="auto">
              <a:xfrm>
                <a:off x="1132114" y="2975429"/>
                <a:ext cx="6908803" cy="831579"/>
                <a:chOff x="-6385277" y="-366415"/>
                <a:chExt cx="6908803" cy="831579"/>
              </a:xfrm>
            </p:grpSpPr>
            <p:grpSp>
              <p:nvGrpSpPr>
                <p:cNvPr id="52235" name="Group 16"/>
                <p:cNvGrpSpPr>
                  <a:grpSpLocks/>
                </p:cNvGrpSpPr>
                <p:nvPr/>
              </p:nvGrpSpPr>
              <p:grpSpPr bwMode="auto">
                <a:xfrm>
                  <a:off x="-6385277" y="-366415"/>
                  <a:ext cx="6908801" cy="308490"/>
                  <a:chOff x="-6385277" y="-366415"/>
                  <a:chExt cx="6908801" cy="308490"/>
                </a:xfrm>
              </p:grpSpPr>
              <p:grpSp>
                <p:nvGrpSpPr>
                  <p:cNvPr id="52241" name="Group 14"/>
                  <p:cNvGrpSpPr>
                    <a:grpSpLocks/>
                  </p:cNvGrpSpPr>
                  <p:nvPr/>
                </p:nvGrpSpPr>
                <p:grpSpPr bwMode="auto">
                  <a:xfrm>
                    <a:off x="-6385277" y="-366415"/>
                    <a:ext cx="6908801" cy="307778"/>
                    <a:chOff x="-6385277" y="-366415"/>
                    <a:chExt cx="6908801" cy="307778"/>
                  </a:xfrm>
                </p:grpSpPr>
                <p:grpSp>
                  <p:nvGrpSpPr>
                    <p:cNvPr id="52243" name="Group 13"/>
                    <p:cNvGrpSpPr>
                      <a:grpSpLocks/>
                    </p:cNvGrpSpPr>
                    <p:nvPr/>
                  </p:nvGrpSpPr>
                  <p:grpSpPr bwMode="auto">
                    <a:xfrm>
                      <a:off x="-6385277" y="-366415"/>
                      <a:ext cx="6908801" cy="307778"/>
                      <a:chOff x="-5966177" y="3336667"/>
                      <a:chExt cx="6908801" cy="307778"/>
                    </a:xfrm>
                  </p:grpSpPr>
                  <p:sp>
                    <p:nvSpPr>
                      <p:cNvPr id="52245" name="TextBox 90"/>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52246" name="TextBox 91"/>
                      <p:cNvSpPr txBox="1">
                        <a:spLocks noChangeArrowheads="1"/>
                      </p:cNvSpPr>
                      <p:nvPr/>
                    </p:nvSpPr>
                    <p:spPr bwMode="auto">
                      <a:xfrm>
                        <a:off x="-5966176" y="3336667"/>
                        <a:ext cx="2046514" cy="30485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grpSp>
                <p:sp>
                  <p:nvSpPr>
                    <p:cNvPr id="52244" name="TextBox 89"/>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52242" name="TextBox 87"/>
                  <p:cNvSpPr txBox="1">
                    <a:spLocks noChangeArrowheads="1"/>
                  </p:cNvSpPr>
                  <p:nvPr/>
                </p:nvSpPr>
                <p:spPr bwMode="auto">
                  <a:xfrm>
                    <a:off x="-2000250" y="-365702"/>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52236" name="Group 22"/>
                <p:cNvGrpSpPr>
                  <a:grpSpLocks/>
                </p:cNvGrpSpPr>
                <p:nvPr/>
              </p:nvGrpSpPr>
              <p:grpSpPr bwMode="auto">
                <a:xfrm>
                  <a:off x="-6379936" y="-58058"/>
                  <a:ext cx="6903462" cy="523222"/>
                  <a:chOff x="-6379936" y="-58058"/>
                  <a:chExt cx="6903462" cy="523222"/>
                </a:xfrm>
              </p:grpSpPr>
              <p:sp>
                <p:nvSpPr>
                  <p:cNvPr id="52237" name="TextBox 82"/>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2238" name="TextBox 83"/>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pPr marL="342900" indent="-342900"/>
                    <a:r>
                      <a:rPr lang="en-US" sz="1400"/>
                      <a:t>(g)  Cash  -$1,600</a:t>
                    </a:r>
                  </a:p>
                  <a:p>
                    <a:pPr marL="342900" indent="-342900"/>
                    <a:r>
                      <a:rPr lang="en-US" sz="1400"/>
                      <a:t>       Supplies  +$1,600  </a:t>
                    </a:r>
                  </a:p>
                </p:txBody>
              </p:sp>
              <p:sp>
                <p:nvSpPr>
                  <p:cNvPr id="52239" name="TextBox 84"/>
                  <p:cNvSpPr txBox="1">
                    <a:spLocks noChangeArrowheads="1"/>
                  </p:cNvSpPr>
                  <p:nvPr/>
                </p:nvSpPr>
                <p:spPr bwMode="auto">
                  <a:xfrm>
                    <a:off x="-4019674" y="-58056"/>
                    <a:ext cx="2017714"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2240" name="TextBox 85"/>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grpSp>
          </p:grpSp>
        </p:grpSp>
        <p:sp>
          <p:nvSpPr>
            <p:cNvPr id="52232" name="TextBox 77"/>
            <p:cNvSpPr txBox="1">
              <a:spLocks noChangeArrowheads="1"/>
            </p:cNvSpPr>
            <p:nvPr/>
          </p:nvSpPr>
          <p:spPr bwMode="auto">
            <a:xfrm>
              <a:off x="3158796" y="2567247"/>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4000" smtClean="0"/>
              <a:t>Pizza Aroma’s Accounting Records</a:t>
            </a:r>
          </a:p>
        </p:txBody>
      </p:sp>
      <p:sp>
        <p:nvSpPr>
          <p:cNvPr id="54274" name="Text Box 3"/>
          <p:cNvSpPr txBox="1">
            <a:spLocks noChangeArrowheads="1"/>
          </p:cNvSpPr>
          <p:nvPr/>
        </p:nvSpPr>
        <p:spPr bwMode="auto">
          <a:xfrm>
            <a:off x="1828800" y="1106488"/>
            <a:ext cx="5486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(h) Incur cost to be paid later.</a:t>
            </a:r>
          </a:p>
        </p:txBody>
      </p:sp>
      <p:sp>
        <p:nvSpPr>
          <p:cNvPr id="54275" name="TextBox 8"/>
          <p:cNvSpPr txBox="1">
            <a:spLocks noChangeArrowheads="1"/>
          </p:cNvSpPr>
          <p:nvPr/>
        </p:nvSpPr>
        <p:spPr bwMode="auto">
          <a:xfrm>
            <a:off x="257175" y="1639888"/>
            <a:ext cx="8610600" cy="646112"/>
          </a:xfrm>
          <a:prstGeom prst="rect">
            <a:avLst/>
          </a:prstGeom>
          <a:noFill/>
          <a:ln w="9525">
            <a:noFill/>
            <a:miter lim="800000"/>
            <a:headEnd/>
            <a:tailEnd/>
          </a:ln>
        </p:spPr>
        <p:txBody>
          <a:bodyPr>
            <a:spAutoFit/>
          </a:bodyPr>
          <a:lstStyle/>
          <a:p>
            <a:pPr algn="ctr"/>
            <a:r>
              <a:rPr lang="en-US"/>
              <a:t>Pizza Aroma received a bill for $400 for running a newspaper ad in September. The bill will be paid in October.</a:t>
            </a:r>
          </a:p>
        </p:txBody>
      </p:sp>
      <p:grpSp>
        <p:nvGrpSpPr>
          <p:cNvPr id="29" name="Group 28"/>
          <p:cNvGrpSpPr>
            <a:grpSpLocks/>
          </p:cNvGrpSpPr>
          <p:nvPr/>
        </p:nvGrpSpPr>
        <p:grpSpPr bwMode="auto">
          <a:xfrm>
            <a:off x="609600" y="2209800"/>
            <a:ext cx="7766050" cy="1322388"/>
            <a:chOff x="609600" y="2209800"/>
            <a:chExt cx="7766050" cy="1322387"/>
          </a:xfrm>
        </p:grpSpPr>
        <p:grpSp>
          <p:nvGrpSpPr>
            <p:cNvPr id="54330" name="Group 28"/>
            <p:cNvGrpSpPr>
              <a:grpSpLocks/>
            </p:cNvGrpSpPr>
            <p:nvPr/>
          </p:nvGrpSpPr>
          <p:grpSpPr bwMode="auto">
            <a:xfrm>
              <a:off x="609600" y="2209800"/>
              <a:ext cx="7766050" cy="1322387"/>
              <a:chOff x="623888" y="2611438"/>
              <a:chExt cx="7766050" cy="1322387"/>
            </a:xfrm>
          </p:grpSpPr>
          <p:grpSp>
            <p:nvGrpSpPr>
              <p:cNvPr id="54332" name="Group 21"/>
              <p:cNvGrpSpPr>
                <a:grpSpLocks/>
              </p:cNvGrpSpPr>
              <p:nvPr/>
            </p:nvGrpSpPr>
            <p:grpSpPr bwMode="auto">
              <a:xfrm>
                <a:off x="623888" y="2611438"/>
                <a:ext cx="7766050" cy="1322387"/>
                <a:chOff x="624114" y="2771779"/>
                <a:chExt cx="7547429" cy="1321250"/>
              </a:xfrm>
            </p:grpSpPr>
            <p:sp>
              <p:nvSpPr>
                <p:cNvPr id="46" name="Rounded Rectangle 45"/>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4347" name="Group 26"/>
                <p:cNvGrpSpPr>
                  <a:grpSpLocks/>
                </p:cNvGrpSpPr>
                <p:nvPr/>
              </p:nvGrpSpPr>
              <p:grpSpPr bwMode="auto">
                <a:xfrm>
                  <a:off x="649518" y="2771779"/>
                  <a:ext cx="1905000" cy="381000"/>
                  <a:chOff x="533400" y="3235975"/>
                  <a:chExt cx="1905000" cy="381000"/>
                </a:xfrm>
              </p:grpSpPr>
              <p:grpSp>
                <p:nvGrpSpPr>
                  <p:cNvPr id="54348" name="Group 16"/>
                  <p:cNvGrpSpPr>
                    <a:grpSpLocks/>
                  </p:cNvGrpSpPr>
                  <p:nvPr/>
                </p:nvGrpSpPr>
                <p:grpSpPr bwMode="auto">
                  <a:xfrm>
                    <a:off x="533400" y="3235975"/>
                    <a:ext cx="428172" cy="381000"/>
                    <a:chOff x="838200" y="3733800"/>
                    <a:chExt cx="428172" cy="381000"/>
                  </a:xfrm>
                </p:grpSpPr>
                <p:sp>
                  <p:nvSpPr>
                    <p:cNvPr id="50" name="Oval 49"/>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9" name="TextBox 48"/>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54333" name="Group 29"/>
              <p:cNvGrpSpPr>
                <a:grpSpLocks/>
              </p:cNvGrpSpPr>
              <p:nvPr/>
            </p:nvGrpSpPr>
            <p:grpSpPr bwMode="auto">
              <a:xfrm>
                <a:off x="1132114" y="2975429"/>
                <a:ext cx="6908803" cy="831579"/>
                <a:chOff x="-6385277" y="-366415"/>
                <a:chExt cx="6908803" cy="831579"/>
              </a:xfrm>
            </p:grpSpPr>
            <p:grpSp>
              <p:nvGrpSpPr>
                <p:cNvPr id="54334" name="Group 16"/>
                <p:cNvGrpSpPr>
                  <a:grpSpLocks/>
                </p:cNvGrpSpPr>
                <p:nvPr/>
              </p:nvGrpSpPr>
              <p:grpSpPr bwMode="auto">
                <a:xfrm>
                  <a:off x="-6385277" y="-366415"/>
                  <a:ext cx="6908801" cy="308490"/>
                  <a:chOff x="-6385277" y="-366415"/>
                  <a:chExt cx="6908801" cy="308490"/>
                </a:xfrm>
              </p:grpSpPr>
              <p:grpSp>
                <p:nvGrpSpPr>
                  <p:cNvPr id="54340" name="Group 14"/>
                  <p:cNvGrpSpPr>
                    <a:grpSpLocks/>
                  </p:cNvGrpSpPr>
                  <p:nvPr/>
                </p:nvGrpSpPr>
                <p:grpSpPr bwMode="auto">
                  <a:xfrm>
                    <a:off x="-6385277" y="-366415"/>
                    <a:ext cx="6908801" cy="307778"/>
                    <a:chOff x="-6385277" y="-366415"/>
                    <a:chExt cx="6908801" cy="307778"/>
                  </a:xfrm>
                </p:grpSpPr>
                <p:grpSp>
                  <p:nvGrpSpPr>
                    <p:cNvPr id="54342" name="Group 13"/>
                    <p:cNvGrpSpPr>
                      <a:grpSpLocks/>
                    </p:cNvGrpSpPr>
                    <p:nvPr/>
                  </p:nvGrpSpPr>
                  <p:grpSpPr bwMode="auto">
                    <a:xfrm>
                      <a:off x="-6385277" y="-366415"/>
                      <a:ext cx="6908801" cy="307778"/>
                      <a:chOff x="-5966177" y="3336667"/>
                      <a:chExt cx="6908801" cy="307778"/>
                    </a:xfrm>
                  </p:grpSpPr>
                  <p:sp>
                    <p:nvSpPr>
                      <p:cNvPr id="54344" name="TextBox 43"/>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54345" name="TextBox 44"/>
                      <p:cNvSpPr txBox="1">
                        <a:spLocks noChangeArrowheads="1"/>
                      </p:cNvSpPr>
                      <p:nvPr/>
                    </p:nvSpPr>
                    <p:spPr bwMode="auto">
                      <a:xfrm>
                        <a:off x="-5966176" y="3336667"/>
                        <a:ext cx="2046514" cy="30485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grpSp>
                <p:sp>
                  <p:nvSpPr>
                    <p:cNvPr id="54343" name="TextBox 42"/>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54341" name="TextBox 40"/>
                  <p:cNvSpPr txBox="1">
                    <a:spLocks noChangeArrowheads="1"/>
                  </p:cNvSpPr>
                  <p:nvPr/>
                </p:nvSpPr>
                <p:spPr bwMode="auto">
                  <a:xfrm>
                    <a:off x="-2000250" y="-365702"/>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54335" name="Group 22"/>
                <p:cNvGrpSpPr>
                  <a:grpSpLocks/>
                </p:cNvGrpSpPr>
                <p:nvPr/>
              </p:nvGrpSpPr>
              <p:grpSpPr bwMode="auto">
                <a:xfrm>
                  <a:off x="-6379936" y="-58058"/>
                  <a:ext cx="6903462" cy="523222"/>
                  <a:chOff x="-6379936" y="-58058"/>
                  <a:chExt cx="6903462" cy="523222"/>
                </a:xfrm>
              </p:grpSpPr>
              <p:sp>
                <p:nvSpPr>
                  <p:cNvPr id="54336" name="TextBox 35"/>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4337" name="TextBox 36"/>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pPr marL="342900" indent="-342900"/>
                    <a:r>
                      <a:rPr lang="en-US" sz="1400"/>
                      <a:t>(h) </a:t>
                    </a:r>
                  </a:p>
                  <a:p>
                    <a:pPr marL="342900" indent="-342900"/>
                    <a:endParaRPr lang="en-US" sz="1400"/>
                  </a:p>
                </p:txBody>
              </p:sp>
              <p:sp>
                <p:nvSpPr>
                  <p:cNvPr id="54338" name="TextBox 37"/>
                  <p:cNvSpPr txBox="1">
                    <a:spLocks noChangeArrowheads="1"/>
                  </p:cNvSpPr>
                  <p:nvPr/>
                </p:nvSpPr>
                <p:spPr bwMode="auto">
                  <a:xfrm>
                    <a:off x="-4019674" y="-58056"/>
                    <a:ext cx="2017714" cy="523220"/>
                  </a:xfrm>
                  <a:prstGeom prst="rect">
                    <a:avLst/>
                  </a:prstGeom>
                  <a:noFill/>
                  <a:ln w="19050">
                    <a:solidFill>
                      <a:schemeClr val="tx1"/>
                    </a:solidFill>
                    <a:miter lim="800000"/>
                    <a:headEnd/>
                    <a:tailEnd/>
                  </a:ln>
                </p:spPr>
                <p:txBody>
                  <a:bodyPr>
                    <a:spAutoFit/>
                  </a:bodyPr>
                  <a:lstStyle/>
                  <a:p>
                    <a:r>
                      <a:rPr lang="en-US" sz="1400"/>
                      <a:t>Accounts</a:t>
                    </a:r>
                  </a:p>
                  <a:p>
                    <a:r>
                      <a:rPr lang="en-US" sz="1400"/>
                      <a:t>Payable       +$400</a:t>
                    </a:r>
                  </a:p>
                </p:txBody>
              </p:sp>
              <p:sp>
                <p:nvSpPr>
                  <p:cNvPr id="54339" name="TextBox 38"/>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a:t>Advertising</a:t>
                    </a:r>
                  </a:p>
                  <a:p>
                    <a:r>
                      <a:rPr lang="en-US" sz="1400"/>
                      <a:t>Expense (+E)        -$400</a:t>
                    </a:r>
                  </a:p>
                </p:txBody>
              </p:sp>
            </p:grpSp>
          </p:grpSp>
        </p:grpSp>
        <p:sp>
          <p:nvSpPr>
            <p:cNvPr id="54331" name="TextBox 30"/>
            <p:cNvSpPr txBox="1">
              <a:spLocks noChangeArrowheads="1"/>
            </p:cNvSpPr>
            <p:nvPr/>
          </p:nvSpPr>
          <p:spPr bwMode="auto">
            <a:xfrm>
              <a:off x="3158796" y="2567247"/>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52" name="Group 51"/>
          <p:cNvGrpSpPr>
            <a:grpSpLocks/>
          </p:cNvGrpSpPr>
          <p:nvPr/>
        </p:nvGrpSpPr>
        <p:grpSpPr bwMode="auto">
          <a:xfrm>
            <a:off x="685800" y="3657600"/>
            <a:ext cx="7721600" cy="1223963"/>
            <a:chOff x="652463" y="4016375"/>
            <a:chExt cx="7721600" cy="1223963"/>
          </a:xfrm>
        </p:grpSpPr>
        <p:grpSp>
          <p:nvGrpSpPr>
            <p:cNvPr id="54312" name="Group 24"/>
            <p:cNvGrpSpPr>
              <a:grpSpLocks/>
            </p:cNvGrpSpPr>
            <p:nvPr/>
          </p:nvGrpSpPr>
          <p:grpSpPr bwMode="auto">
            <a:xfrm>
              <a:off x="652463" y="4016375"/>
              <a:ext cx="7721600" cy="1223963"/>
              <a:chOff x="711199" y="4336108"/>
              <a:chExt cx="7532915" cy="1222863"/>
            </a:xfrm>
          </p:grpSpPr>
          <p:sp>
            <p:nvSpPr>
              <p:cNvPr id="61" name="Rounded Rectangle 60"/>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4321" name="Group 25"/>
              <p:cNvGrpSpPr>
                <a:grpSpLocks/>
              </p:cNvGrpSpPr>
              <p:nvPr/>
            </p:nvGrpSpPr>
            <p:grpSpPr bwMode="auto">
              <a:xfrm>
                <a:off x="711199" y="4336108"/>
                <a:ext cx="1905000" cy="387350"/>
                <a:chOff x="3505200" y="3232737"/>
                <a:chExt cx="1905000" cy="387476"/>
              </a:xfrm>
            </p:grpSpPr>
            <p:grpSp>
              <p:nvGrpSpPr>
                <p:cNvPr id="54322" name="Group 15"/>
                <p:cNvGrpSpPr>
                  <a:grpSpLocks/>
                </p:cNvGrpSpPr>
                <p:nvPr/>
              </p:nvGrpSpPr>
              <p:grpSpPr bwMode="auto">
                <a:xfrm>
                  <a:off x="3505200" y="3232737"/>
                  <a:ext cx="413658" cy="387476"/>
                  <a:chOff x="2133600" y="4870324"/>
                  <a:chExt cx="413658" cy="387476"/>
                </a:xfrm>
              </p:grpSpPr>
              <p:sp>
                <p:nvSpPr>
                  <p:cNvPr id="65"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TextBox 65"/>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54323"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54313" name="Group 44"/>
            <p:cNvGrpSpPr>
              <a:grpSpLocks/>
            </p:cNvGrpSpPr>
            <p:nvPr/>
          </p:nvGrpSpPr>
          <p:grpSpPr bwMode="auto">
            <a:xfrm>
              <a:off x="1132115" y="4397828"/>
              <a:ext cx="6966858" cy="653588"/>
              <a:chOff x="5660571" y="3425371"/>
              <a:chExt cx="6966858" cy="653588"/>
            </a:xfrm>
          </p:grpSpPr>
          <p:sp>
            <p:nvSpPr>
              <p:cNvPr id="55" name="TextBox 54"/>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54315" name="Group 73"/>
              <p:cNvGrpSpPr>
                <a:grpSpLocks/>
              </p:cNvGrpSpPr>
              <p:nvPr/>
            </p:nvGrpSpPr>
            <p:grpSpPr bwMode="auto">
              <a:xfrm>
                <a:off x="5675086" y="3425371"/>
                <a:ext cx="6937828" cy="653588"/>
                <a:chOff x="5675086" y="2554514"/>
                <a:chExt cx="6937828" cy="653588"/>
              </a:xfrm>
            </p:grpSpPr>
            <p:sp>
              <p:nvSpPr>
                <p:cNvPr id="54316" name="TextBox 56"/>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(h)</a:t>
                  </a:r>
                </a:p>
                <a:p>
                  <a:endParaRPr lang="en-US"/>
                </a:p>
              </p:txBody>
            </p:sp>
            <p:sp>
              <p:nvSpPr>
                <p:cNvPr id="54317" name="TextBox 57"/>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a:t>dr    Advertising Expense (+E, -SE)</a:t>
                  </a:r>
                </a:p>
                <a:p>
                  <a:r>
                    <a:rPr lang="en-US"/>
                    <a:t>         cr    Accounts Payable (+L)</a:t>
                  </a:r>
                </a:p>
              </p:txBody>
            </p:sp>
            <p:sp>
              <p:nvSpPr>
                <p:cNvPr id="54318" name="TextBox 58"/>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400</a:t>
                  </a:r>
                </a:p>
              </p:txBody>
            </p:sp>
            <p:sp>
              <p:nvSpPr>
                <p:cNvPr id="54319" name="TextBox 59"/>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400</a:t>
                  </a:r>
                </a:p>
                <a:p>
                  <a:pPr algn="r"/>
                  <a:endParaRPr lang="en-US"/>
                </a:p>
              </p:txBody>
            </p:sp>
          </p:grpSp>
        </p:grpSp>
      </p:grpSp>
      <p:grpSp>
        <p:nvGrpSpPr>
          <p:cNvPr id="67" name="Group 66"/>
          <p:cNvGrpSpPr>
            <a:grpSpLocks/>
          </p:cNvGrpSpPr>
          <p:nvPr/>
        </p:nvGrpSpPr>
        <p:grpSpPr bwMode="auto">
          <a:xfrm>
            <a:off x="652463" y="5195888"/>
            <a:ext cx="7780337" cy="1219200"/>
            <a:chOff x="638175" y="5311774"/>
            <a:chExt cx="7780338" cy="1219200"/>
          </a:xfrm>
        </p:grpSpPr>
        <p:grpSp>
          <p:nvGrpSpPr>
            <p:cNvPr id="54279" name="Group 28"/>
            <p:cNvGrpSpPr>
              <a:grpSpLocks/>
            </p:cNvGrpSpPr>
            <p:nvPr/>
          </p:nvGrpSpPr>
          <p:grpSpPr bwMode="auto">
            <a:xfrm>
              <a:off x="638175" y="5311774"/>
              <a:ext cx="7780338" cy="1219200"/>
              <a:chOff x="638629" y="5384344"/>
              <a:chExt cx="7692571" cy="1219656"/>
            </a:xfrm>
          </p:grpSpPr>
          <p:sp>
            <p:nvSpPr>
              <p:cNvPr id="93" name="Rounded Rectangle 92"/>
              <p:cNvSpPr/>
              <p:nvPr/>
            </p:nvSpPr>
            <p:spPr>
              <a:xfrm>
                <a:off x="638629" y="5485982"/>
                <a:ext cx="7692571" cy="111801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4305" name="Group 24"/>
              <p:cNvGrpSpPr>
                <a:grpSpLocks/>
              </p:cNvGrpSpPr>
              <p:nvPr/>
            </p:nvGrpSpPr>
            <p:grpSpPr bwMode="auto">
              <a:xfrm>
                <a:off x="642248" y="5384344"/>
                <a:ext cx="1963080" cy="403376"/>
                <a:chOff x="6172200" y="3235975"/>
                <a:chExt cx="1963080" cy="403376"/>
              </a:xfrm>
            </p:grpSpPr>
            <p:grpSp>
              <p:nvGrpSpPr>
                <p:cNvPr id="54306" name="Group 14"/>
                <p:cNvGrpSpPr>
                  <a:grpSpLocks/>
                </p:cNvGrpSpPr>
                <p:nvPr/>
              </p:nvGrpSpPr>
              <p:grpSpPr bwMode="auto">
                <a:xfrm>
                  <a:off x="6172200" y="3235975"/>
                  <a:ext cx="381000" cy="381000"/>
                  <a:chOff x="4953000" y="4724400"/>
                  <a:chExt cx="381000" cy="381000"/>
                </a:xfrm>
              </p:grpSpPr>
              <p:sp>
                <p:nvSpPr>
                  <p:cNvPr id="97"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311"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96" name="TextBox 95"/>
                <p:cNvSpPr txBox="1"/>
                <p:nvPr/>
              </p:nvSpPr>
              <p:spPr>
                <a:xfrm>
                  <a:off x="6611206" y="3270913"/>
                  <a:ext cx="1524074" cy="368438"/>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54280" name="Group 73"/>
            <p:cNvGrpSpPr>
              <a:grpSpLocks/>
            </p:cNvGrpSpPr>
            <p:nvPr/>
          </p:nvGrpSpPr>
          <p:grpSpPr bwMode="auto">
            <a:xfrm>
              <a:off x="1175657" y="5624283"/>
              <a:ext cx="3309257" cy="871565"/>
              <a:chOff x="9564914" y="3751941"/>
              <a:chExt cx="3309257" cy="871565"/>
            </a:xfrm>
          </p:grpSpPr>
          <p:sp>
            <p:nvSpPr>
              <p:cNvPr id="54293" name="TextBox 81"/>
              <p:cNvSpPr txBox="1">
                <a:spLocks noChangeArrowheads="1"/>
              </p:cNvSpPr>
              <p:nvPr/>
            </p:nvSpPr>
            <p:spPr bwMode="auto">
              <a:xfrm>
                <a:off x="9564914" y="4064001"/>
                <a:ext cx="1625600" cy="523220"/>
              </a:xfrm>
              <a:prstGeom prst="rect">
                <a:avLst/>
              </a:prstGeom>
              <a:noFill/>
              <a:ln w="9525">
                <a:noFill/>
                <a:miter lim="800000"/>
                <a:headEnd/>
                <a:tailEnd/>
              </a:ln>
            </p:spPr>
            <p:txBody>
              <a:bodyPr>
                <a:spAutoFit/>
              </a:bodyPr>
              <a:lstStyle/>
              <a:p>
                <a:endParaRPr lang="en-US" sz="1400"/>
              </a:p>
              <a:p>
                <a:endParaRPr lang="en-US" sz="1400">
                  <a:solidFill>
                    <a:srgbClr val="0033CC"/>
                  </a:solidFill>
                </a:endParaRPr>
              </a:p>
            </p:txBody>
          </p:sp>
          <p:sp>
            <p:nvSpPr>
              <p:cNvPr id="54294" name="TextBox 82"/>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r>
                  <a:rPr lang="en-US" sz="1400"/>
                  <a:t>Beg. Bal.</a:t>
                </a:r>
              </a:p>
              <a:p>
                <a:pPr algn="r"/>
                <a:r>
                  <a:rPr lang="en-US" sz="1400">
                    <a:solidFill>
                      <a:srgbClr val="0000CC"/>
                    </a:solidFill>
                  </a:rPr>
                  <a:t>(h)</a:t>
                </a:r>
              </a:p>
            </p:txBody>
          </p:sp>
          <p:grpSp>
            <p:nvGrpSpPr>
              <p:cNvPr id="54295" name="Group 67"/>
              <p:cNvGrpSpPr>
                <a:grpSpLocks/>
              </p:cNvGrpSpPr>
              <p:nvPr/>
            </p:nvGrpSpPr>
            <p:grpSpPr bwMode="auto">
              <a:xfrm>
                <a:off x="9564914" y="3751941"/>
                <a:ext cx="3309257" cy="326574"/>
                <a:chOff x="9564914" y="3751941"/>
                <a:chExt cx="3309257" cy="326574"/>
              </a:xfrm>
            </p:grpSpPr>
            <p:grpSp>
              <p:nvGrpSpPr>
                <p:cNvPr id="54299" name="Group 56"/>
                <p:cNvGrpSpPr>
                  <a:grpSpLocks/>
                </p:cNvGrpSpPr>
                <p:nvPr/>
              </p:nvGrpSpPr>
              <p:grpSpPr bwMode="auto">
                <a:xfrm>
                  <a:off x="9579427" y="3751941"/>
                  <a:ext cx="3294744" cy="315036"/>
                  <a:chOff x="9724570" y="3635827"/>
                  <a:chExt cx="3294744" cy="315036"/>
                </a:xfrm>
              </p:grpSpPr>
              <p:sp>
                <p:nvSpPr>
                  <p:cNvPr id="90" name="TextBox 89"/>
                  <p:cNvSpPr txBox="1"/>
                  <p:nvPr/>
                </p:nvSpPr>
                <p:spPr>
                  <a:xfrm>
                    <a:off x="9725025" y="3643993"/>
                    <a:ext cx="3294062" cy="30797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Accounts Payable (L)</a:t>
                    </a:r>
                  </a:p>
                </p:txBody>
              </p:sp>
              <p:sp>
                <p:nvSpPr>
                  <p:cNvPr id="54302" name="TextBox 90"/>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4303" name="TextBox 91"/>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89" name="Straight Connector 88"/>
                <p:cNvCxnSpPr/>
                <p:nvPr/>
              </p:nvCxnSpPr>
              <p:spPr>
                <a:xfrm flipV="1">
                  <a:off x="9565594" y="407919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flipH="1">
                <a:off x="11219769" y="4082369"/>
                <a:ext cx="7938" cy="504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297" name="TextBox 85"/>
              <p:cNvSpPr txBox="1">
                <a:spLocks noChangeArrowheads="1"/>
              </p:cNvSpPr>
              <p:nvPr/>
            </p:nvSpPr>
            <p:spPr bwMode="auto">
              <a:xfrm>
                <a:off x="10363200" y="4093028"/>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p:txBody>
          </p:sp>
          <p:sp>
            <p:nvSpPr>
              <p:cNvPr id="54298" name="TextBox 86"/>
              <p:cNvSpPr txBox="1">
                <a:spLocks noChangeArrowheads="1"/>
              </p:cNvSpPr>
              <p:nvPr/>
            </p:nvSpPr>
            <p:spPr bwMode="auto">
              <a:xfrm>
                <a:off x="11241314" y="4100286"/>
                <a:ext cx="827314" cy="523220"/>
              </a:xfrm>
              <a:prstGeom prst="rect">
                <a:avLst/>
              </a:prstGeom>
              <a:noFill/>
              <a:ln w="9525">
                <a:noFill/>
                <a:miter lim="800000"/>
                <a:headEnd/>
                <a:tailEnd/>
              </a:ln>
            </p:spPr>
            <p:txBody>
              <a:bodyPr>
                <a:spAutoFit/>
              </a:bodyPr>
              <a:lstStyle/>
              <a:p>
                <a:pPr algn="r"/>
                <a:r>
                  <a:rPr lang="en-US" sz="1400"/>
                  <a:t>630</a:t>
                </a:r>
              </a:p>
              <a:p>
                <a:pPr algn="r"/>
                <a:r>
                  <a:rPr lang="en-US" sz="1400">
                    <a:solidFill>
                      <a:srgbClr val="0000CC"/>
                    </a:solidFill>
                  </a:rPr>
                  <a:t>400</a:t>
                </a:r>
              </a:p>
            </p:txBody>
          </p:sp>
        </p:grpSp>
        <p:grpSp>
          <p:nvGrpSpPr>
            <p:cNvPr id="54281" name="Group 75"/>
            <p:cNvGrpSpPr>
              <a:grpSpLocks/>
            </p:cNvGrpSpPr>
            <p:nvPr/>
          </p:nvGrpSpPr>
          <p:grpSpPr bwMode="auto">
            <a:xfrm>
              <a:off x="4818743" y="5631540"/>
              <a:ext cx="3309257" cy="864307"/>
              <a:chOff x="9564914" y="3751941"/>
              <a:chExt cx="3309257" cy="864307"/>
            </a:xfrm>
          </p:grpSpPr>
          <p:sp>
            <p:nvSpPr>
              <p:cNvPr id="54282" name="TextBox 70"/>
              <p:cNvSpPr txBox="1">
                <a:spLocks noChangeArrowheads="1"/>
              </p:cNvSpPr>
              <p:nvPr/>
            </p:nvSpPr>
            <p:spPr bwMode="auto">
              <a:xfrm>
                <a:off x="9564914" y="4064001"/>
                <a:ext cx="1625600" cy="523220"/>
              </a:xfrm>
              <a:prstGeom prst="rect">
                <a:avLst/>
              </a:prstGeom>
              <a:noFill/>
              <a:ln w="9525">
                <a:noFill/>
                <a:miter lim="800000"/>
                <a:headEnd/>
                <a:tailEnd/>
              </a:ln>
            </p:spPr>
            <p:txBody>
              <a:bodyPr>
                <a:spAutoFit/>
              </a:bodyPr>
              <a:lstStyle/>
              <a:p>
                <a:r>
                  <a:rPr lang="en-US" sz="1400"/>
                  <a:t>Beg. Bal.</a:t>
                </a:r>
              </a:p>
              <a:p>
                <a:r>
                  <a:rPr lang="en-US" sz="1400">
                    <a:solidFill>
                      <a:srgbClr val="0000CC"/>
                    </a:solidFill>
                  </a:rPr>
                  <a:t>(h)</a:t>
                </a:r>
              </a:p>
            </p:txBody>
          </p:sp>
          <p:sp>
            <p:nvSpPr>
              <p:cNvPr id="54283" name="TextBox 71"/>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nvGrpSpPr>
              <p:cNvPr id="54284" name="Group 67"/>
              <p:cNvGrpSpPr>
                <a:grpSpLocks/>
              </p:cNvGrpSpPr>
              <p:nvPr/>
            </p:nvGrpSpPr>
            <p:grpSpPr bwMode="auto">
              <a:xfrm>
                <a:off x="9564914" y="3751941"/>
                <a:ext cx="3309257" cy="326574"/>
                <a:chOff x="9564914" y="3751941"/>
                <a:chExt cx="3309257" cy="326574"/>
              </a:xfrm>
            </p:grpSpPr>
            <p:grpSp>
              <p:nvGrpSpPr>
                <p:cNvPr id="54288" name="Group 56"/>
                <p:cNvGrpSpPr>
                  <a:grpSpLocks/>
                </p:cNvGrpSpPr>
                <p:nvPr/>
              </p:nvGrpSpPr>
              <p:grpSpPr bwMode="auto">
                <a:xfrm>
                  <a:off x="9579427" y="3751941"/>
                  <a:ext cx="3294744" cy="315036"/>
                  <a:chOff x="9724570" y="3635827"/>
                  <a:chExt cx="3294744" cy="315036"/>
                </a:xfrm>
              </p:grpSpPr>
              <p:sp>
                <p:nvSpPr>
                  <p:cNvPr id="79" name="TextBox 78"/>
                  <p:cNvSpPr txBox="1"/>
                  <p:nvPr/>
                </p:nvSpPr>
                <p:spPr>
                  <a:xfrm>
                    <a:off x="9723665" y="3643086"/>
                    <a:ext cx="3295650" cy="307975"/>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Advertising Expense (E, SE)</a:t>
                    </a:r>
                  </a:p>
                </p:txBody>
              </p:sp>
              <p:sp>
                <p:nvSpPr>
                  <p:cNvPr id="54291" name="TextBox 79"/>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4292" name="TextBox 80"/>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78" name="Straight Connector 77"/>
                <p:cNvCxnSpPr/>
                <p:nvPr/>
              </p:nvCxnSpPr>
              <p:spPr>
                <a:xfrm flipV="1">
                  <a:off x="9564234" y="4078287"/>
                  <a:ext cx="3309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flipH="1">
                <a:off x="11204122" y="4067175"/>
                <a:ext cx="7937" cy="504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286" name="TextBox 74"/>
              <p:cNvSpPr txBox="1">
                <a:spLocks noChangeArrowheads="1"/>
              </p:cNvSpPr>
              <p:nvPr/>
            </p:nvSpPr>
            <p:spPr bwMode="auto">
              <a:xfrm>
                <a:off x="10348687" y="4093028"/>
                <a:ext cx="827314" cy="523220"/>
              </a:xfrm>
              <a:prstGeom prst="rect">
                <a:avLst/>
              </a:prstGeom>
              <a:noFill/>
              <a:ln w="9525">
                <a:noFill/>
                <a:miter lim="800000"/>
                <a:headEnd/>
                <a:tailEnd/>
              </a:ln>
            </p:spPr>
            <p:txBody>
              <a:bodyPr>
                <a:spAutoFit/>
              </a:bodyPr>
              <a:lstStyle/>
              <a:p>
                <a:pPr algn="r"/>
                <a:r>
                  <a:rPr lang="en-US" sz="1400"/>
                  <a:t>0</a:t>
                </a:r>
              </a:p>
              <a:p>
                <a:pPr algn="r"/>
                <a:r>
                  <a:rPr lang="en-US" sz="1400">
                    <a:solidFill>
                      <a:srgbClr val="0000CC"/>
                    </a:solidFill>
                  </a:rPr>
                  <a:t>400</a:t>
                </a:r>
              </a:p>
            </p:txBody>
          </p:sp>
          <p:sp>
            <p:nvSpPr>
              <p:cNvPr id="54287" name="TextBox 75"/>
              <p:cNvSpPr txBox="1">
                <a:spLocks noChangeArrowheads="1"/>
              </p:cNvSpPr>
              <p:nvPr/>
            </p:nvSpPr>
            <p:spPr bwMode="auto">
              <a:xfrm>
                <a:off x="11212286" y="408577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00CC"/>
                  </a:solidFill>
                </a:endParaRPr>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Learning Objective 3-1</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Describe common operating transactions and select appropriate income statement account titles.</a:t>
            </a: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4000" smtClean="0"/>
              <a:t>Pizza Aroma’s Accounting Records</a:t>
            </a:r>
          </a:p>
        </p:txBody>
      </p:sp>
      <p:sp>
        <p:nvSpPr>
          <p:cNvPr id="56322" name="Text Box 3"/>
          <p:cNvSpPr txBox="1">
            <a:spLocks noChangeArrowheads="1"/>
          </p:cNvSpPr>
          <p:nvPr/>
        </p:nvSpPr>
        <p:spPr bwMode="auto">
          <a:xfrm>
            <a:off x="1828800" y="1106488"/>
            <a:ext cx="5486400" cy="461962"/>
          </a:xfrm>
          <a:prstGeom prst="rect">
            <a:avLst/>
          </a:prstGeom>
          <a:solidFill>
            <a:srgbClr val="C0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(i) Pay cash for expenses.</a:t>
            </a:r>
          </a:p>
        </p:txBody>
      </p:sp>
      <p:sp>
        <p:nvSpPr>
          <p:cNvPr id="56323" name="TextBox 8"/>
          <p:cNvSpPr txBox="1">
            <a:spLocks noChangeArrowheads="1"/>
          </p:cNvSpPr>
          <p:nvPr/>
        </p:nvSpPr>
        <p:spPr bwMode="auto">
          <a:xfrm>
            <a:off x="257175" y="1639888"/>
            <a:ext cx="8610600" cy="369887"/>
          </a:xfrm>
          <a:prstGeom prst="rect">
            <a:avLst/>
          </a:prstGeom>
          <a:noFill/>
          <a:ln w="9525">
            <a:noFill/>
            <a:miter lim="800000"/>
            <a:headEnd/>
            <a:tailEnd/>
          </a:ln>
        </p:spPr>
        <p:txBody>
          <a:bodyPr>
            <a:spAutoFit/>
          </a:bodyPr>
          <a:lstStyle/>
          <a:p>
            <a:pPr algn="ctr"/>
            <a:r>
              <a:rPr lang="en-US"/>
              <a:t>Pizza Aroma received and paid bills totaling $600 for September utilities services.</a:t>
            </a:r>
          </a:p>
        </p:txBody>
      </p:sp>
      <p:grpSp>
        <p:nvGrpSpPr>
          <p:cNvPr id="29" name="Group 28"/>
          <p:cNvGrpSpPr>
            <a:grpSpLocks/>
          </p:cNvGrpSpPr>
          <p:nvPr/>
        </p:nvGrpSpPr>
        <p:grpSpPr bwMode="auto">
          <a:xfrm>
            <a:off x="609600" y="2209800"/>
            <a:ext cx="7766050" cy="1322388"/>
            <a:chOff x="609600" y="2209800"/>
            <a:chExt cx="7766050" cy="1322387"/>
          </a:xfrm>
        </p:grpSpPr>
        <p:grpSp>
          <p:nvGrpSpPr>
            <p:cNvPr id="56378" name="Group 28"/>
            <p:cNvGrpSpPr>
              <a:grpSpLocks/>
            </p:cNvGrpSpPr>
            <p:nvPr/>
          </p:nvGrpSpPr>
          <p:grpSpPr bwMode="auto">
            <a:xfrm>
              <a:off x="609600" y="2209800"/>
              <a:ext cx="7766050" cy="1322387"/>
              <a:chOff x="623888" y="2611438"/>
              <a:chExt cx="7766050" cy="1322387"/>
            </a:xfrm>
          </p:grpSpPr>
          <p:grpSp>
            <p:nvGrpSpPr>
              <p:cNvPr id="56380" name="Group 21"/>
              <p:cNvGrpSpPr>
                <a:grpSpLocks/>
              </p:cNvGrpSpPr>
              <p:nvPr/>
            </p:nvGrpSpPr>
            <p:grpSpPr bwMode="auto">
              <a:xfrm>
                <a:off x="623888" y="2611438"/>
                <a:ext cx="7766050" cy="1322387"/>
                <a:chOff x="624114" y="2771779"/>
                <a:chExt cx="7547429" cy="1321250"/>
              </a:xfrm>
            </p:grpSpPr>
            <p:sp>
              <p:nvSpPr>
                <p:cNvPr id="46" name="Rounded Rectangle 45"/>
                <p:cNvSpPr/>
                <p:nvPr/>
              </p:nvSpPr>
              <p:spPr>
                <a:xfrm>
                  <a:off x="624114" y="2844741"/>
                  <a:ext cx="7547429" cy="1248288"/>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6395" name="Group 26"/>
                <p:cNvGrpSpPr>
                  <a:grpSpLocks/>
                </p:cNvGrpSpPr>
                <p:nvPr/>
              </p:nvGrpSpPr>
              <p:grpSpPr bwMode="auto">
                <a:xfrm>
                  <a:off x="649518" y="2771779"/>
                  <a:ext cx="1905000" cy="381000"/>
                  <a:chOff x="533400" y="3235975"/>
                  <a:chExt cx="1905000" cy="381000"/>
                </a:xfrm>
              </p:grpSpPr>
              <p:grpSp>
                <p:nvGrpSpPr>
                  <p:cNvPr id="56396" name="Group 16"/>
                  <p:cNvGrpSpPr>
                    <a:grpSpLocks/>
                  </p:cNvGrpSpPr>
                  <p:nvPr/>
                </p:nvGrpSpPr>
                <p:grpSpPr bwMode="auto">
                  <a:xfrm>
                    <a:off x="533400" y="3235975"/>
                    <a:ext cx="428172" cy="381000"/>
                    <a:chOff x="838200" y="3733800"/>
                    <a:chExt cx="428172" cy="381000"/>
                  </a:xfrm>
                </p:grpSpPr>
                <p:sp>
                  <p:nvSpPr>
                    <p:cNvPr id="50" name="Oval 49"/>
                    <p:cNvSpPr/>
                    <p:nvPr/>
                  </p:nvSpPr>
                  <p:spPr>
                    <a:xfrm>
                      <a:off x="838200" y="3733800"/>
                      <a:ext cx="381000" cy="381000"/>
                    </a:xfrm>
                    <a:prstGeom prst="ellipse">
                      <a:avLst/>
                    </a:prstGeom>
                    <a:solidFill>
                      <a:schemeClr val="accent6"/>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50"/>
                    <p:cNvSpPr txBox="1"/>
                    <p:nvPr/>
                  </p:nvSpPr>
                  <p:spPr>
                    <a:xfrm>
                      <a:off x="885372" y="3733800"/>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1</a:t>
                      </a:r>
                    </a:p>
                  </p:txBody>
                </p:sp>
              </p:grpSp>
              <p:sp>
                <p:nvSpPr>
                  <p:cNvPr id="49" name="TextBox 48"/>
                  <p:cNvSpPr txBox="1"/>
                  <p:nvPr/>
                </p:nvSpPr>
                <p:spPr>
                  <a:xfrm>
                    <a:off x="913755" y="3242320"/>
                    <a:ext cx="1524297" cy="367983"/>
                  </a:xfrm>
                  <a:prstGeom prst="rect">
                    <a:avLst/>
                  </a:prstGeom>
                  <a:noFill/>
                </p:spPr>
                <p:txBody>
                  <a:bodyPr>
                    <a:spAutoFit/>
                  </a:bodyPr>
                  <a:lstStyle/>
                  <a:p>
                    <a:pPr>
                      <a:defRPr/>
                    </a:pPr>
                    <a:r>
                      <a:rPr lang="en-US" b="1" dirty="0">
                        <a:solidFill>
                          <a:schemeClr val="accent6"/>
                        </a:solidFill>
                        <a:latin typeface="Arial" pitchFamily="34" charset="0"/>
                      </a:rPr>
                      <a:t>Analyze</a:t>
                    </a:r>
                  </a:p>
                </p:txBody>
              </p:sp>
            </p:grpSp>
          </p:grpSp>
          <p:grpSp>
            <p:nvGrpSpPr>
              <p:cNvPr id="56381" name="Group 29"/>
              <p:cNvGrpSpPr>
                <a:grpSpLocks/>
              </p:cNvGrpSpPr>
              <p:nvPr/>
            </p:nvGrpSpPr>
            <p:grpSpPr bwMode="auto">
              <a:xfrm>
                <a:off x="1132114" y="2975429"/>
                <a:ext cx="6908803" cy="831579"/>
                <a:chOff x="-6385277" y="-366415"/>
                <a:chExt cx="6908803" cy="831579"/>
              </a:xfrm>
            </p:grpSpPr>
            <p:grpSp>
              <p:nvGrpSpPr>
                <p:cNvPr id="56382" name="Group 16"/>
                <p:cNvGrpSpPr>
                  <a:grpSpLocks/>
                </p:cNvGrpSpPr>
                <p:nvPr/>
              </p:nvGrpSpPr>
              <p:grpSpPr bwMode="auto">
                <a:xfrm>
                  <a:off x="-6385277" y="-366415"/>
                  <a:ext cx="6908801" cy="308490"/>
                  <a:chOff x="-6385277" y="-366415"/>
                  <a:chExt cx="6908801" cy="308490"/>
                </a:xfrm>
              </p:grpSpPr>
              <p:grpSp>
                <p:nvGrpSpPr>
                  <p:cNvPr id="56388" name="Group 14"/>
                  <p:cNvGrpSpPr>
                    <a:grpSpLocks/>
                  </p:cNvGrpSpPr>
                  <p:nvPr/>
                </p:nvGrpSpPr>
                <p:grpSpPr bwMode="auto">
                  <a:xfrm>
                    <a:off x="-6385277" y="-366415"/>
                    <a:ext cx="6908801" cy="307778"/>
                    <a:chOff x="-6385277" y="-366415"/>
                    <a:chExt cx="6908801" cy="307778"/>
                  </a:xfrm>
                </p:grpSpPr>
                <p:grpSp>
                  <p:nvGrpSpPr>
                    <p:cNvPr id="56390" name="Group 13"/>
                    <p:cNvGrpSpPr>
                      <a:grpSpLocks/>
                    </p:cNvGrpSpPr>
                    <p:nvPr/>
                  </p:nvGrpSpPr>
                  <p:grpSpPr bwMode="auto">
                    <a:xfrm>
                      <a:off x="-6385277" y="-366415"/>
                      <a:ext cx="6908801" cy="307778"/>
                      <a:chOff x="-5966177" y="3336667"/>
                      <a:chExt cx="6908801" cy="307778"/>
                    </a:xfrm>
                  </p:grpSpPr>
                  <p:sp>
                    <p:nvSpPr>
                      <p:cNvPr id="56392" name="TextBox 43"/>
                      <p:cNvSpPr txBox="1">
                        <a:spLocks noChangeArrowheads="1"/>
                      </p:cNvSpPr>
                      <p:nvPr/>
                    </p:nvSpPr>
                    <p:spPr bwMode="auto">
                      <a:xfrm>
                        <a:off x="-5966177" y="3336668"/>
                        <a:ext cx="6908801" cy="307777"/>
                      </a:xfrm>
                      <a:prstGeom prst="rect">
                        <a:avLst/>
                      </a:prstGeom>
                      <a:solidFill>
                        <a:schemeClr val="bg1"/>
                      </a:solidFill>
                      <a:ln w="19050">
                        <a:solidFill>
                          <a:schemeClr val="tx1"/>
                        </a:solidFill>
                        <a:miter lim="800000"/>
                        <a:headEnd/>
                        <a:tailEnd/>
                      </a:ln>
                    </p:spPr>
                    <p:txBody>
                      <a:bodyPr>
                        <a:spAutoFit/>
                      </a:bodyPr>
                      <a:lstStyle/>
                      <a:p>
                        <a:pPr algn="ctr"/>
                        <a:r>
                          <a:rPr lang="en-US" sz="1400" b="1"/>
                          <a:t>Liabilities</a:t>
                        </a:r>
                      </a:p>
                    </p:txBody>
                  </p:sp>
                  <p:sp>
                    <p:nvSpPr>
                      <p:cNvPr id="56393" name="TextBox 44"/>
                      <p:cNvSpPr txBox="1">
                        <a:spLocks noChangeArrowheads="1"/>
                      </p:cNvSpPr>
                      <p:nvPr/>
                    </p:nvSpPr>
                    <p:spPr bwMode="auto">
                      <a:xfrm>
                        <a:off x="-5966176" y="3336667"/>
                        <a:ext cx="2046514" cy="304859"/>
                      </a:xfrm>
                      <a:prstGeom prst="rect">
                        <a:avLst/>
                      </a:prstGeom>
                      <a:solidFill>
                        <a:schemeClr val="bg1"/>
                      </a:solidFill>
                      <a:ln w="19050">
                        <a:solidFill>
                          <a:schemeClr val="tx1"/>
                        </a:solidFill>
                        <a:miter lim="800000"/>
                        <a:headEnd/>
                        <a:tailEnd/>
                      </a:ln>
                    </p:spPr>
                    <p:txBody>
                      <a:bodyPr>
                        <a:spAutoFit/>
                      </a:bodyPr>
                      <a:lstStyle/>
                      <a:p>
                        <a:pPr algn="ctr"/>
                        <a:r>
                          <a:rPr lang="en-US" sz="1400" b="1"/>
                          <a:t>Assets</a:t>
                        </a:r>
                      </a:p>
                    </p:txBody>
                  </p:sp>
                </p:grpSp>
                <p:sp>
                  <p:nvSpPr>
                    <p:cNvPr id="56391" name="TextBox 42"/>
                    <p:cNvSpPr txBox="1">
                      <a:spLocks noChangeArrowheads="1"/>
                    </p:cNvSpPr>
                    <p:nvPr/>
                  </p:nvSpPr>
                  <p:spPr bwMode="auto">
                    <a:xfrm>
                      <a:off x="-1682648" y="-366414"/>
                      <a:ext cx="2206171" cy="307777"/>
                    </a:xfrm>
                    <a:prstGeom prst="rect">
                      <a:avLst/>
                    </a:prstGeom>
                    <a:solidFill>
                      <a:schemeClr val="bg1"/>
                    </a:solidFill>
                    <a:ln w="19050">
                      <a:solidFill>
                        <a:schemeClr val="tx1"/>
                      </a:solidFill>
                      <a:miter lim="800000"/>
                      <a:headEnd/>
                      <a:tailEnd/>
                    </a:ln>
                  </p:spPr>
                  <p:txBody>
                    <a:bodyPr>
                      <a:spAutoFit/>
                    </a:bodyPr>
                    <a:lstStyle/>
                    <a:p>
                      <a:pPr algn="ctr"/>
                      <a:r>
                        <a:rPr lang="en-US" sz="1400" b="1"/>
                        <a:t>Stockholders’ Equity</a:t>
                      </a:r>
                    </a:p>
                  </p:txBody>
                </p:sp>
              </p:grpSp>
              <p:sp>
                <p:nvSpPr>
                  <p:cNvPr id="56389" name="TextBox 40"/>
                  <p:cNvSpPr txBox="1">
                    <a:spLocks noChangeArrowheads="1"/>
                  </p:cNvSpPr>
                  <p:nvPr/>
                </p:nvSpPr>
                <p:spPr bwMode="auto">
                  <a:xfrm>
                    <a:off x="-2000250" y="-365702"/>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56383" name="Group 22"/>
                <p:cNvGrpSpPr>
                  <a:grpSpLocks/>
                </p:cNvGrpSpPr>
                <p:nvPr/>
              </p:nvGrpSpPr>
              <p:grpSpPr bwMode="auto">
                <a:xfrm>
                  <a:off x="-6379936" y="-58058"/>
                  <a:ext cx="6903462" cy="523222"/>
                  <a:chOff x="-6379936" y="-58058"/>
                  <a:chExt cx="6903462" cy="523222"/>
                </a:xfrm>
              </p:grpSpPr>
              <p:sp>
                <p:nvSpPr>
                  <p:cNvPr id="56384" name="TextBox 35"/>
                  <p:cNvSpPr txBox="1">
                    <a:spLocks noChangeArrowheads="1"/>
                  </p:cNvSpPr>
                  <p:nvPr/>
                </p:nvSpPr>
                <p:spPr bwMode="auto">
                  <a:xfrm>
                    <a:off x="-6379935" y="-58057"/>
                    <a:ext cx="6903460"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6385" name="TextBox 36"/>
                  <p:cNvSpPr txBox="1">
                    <a:spLocks noChangeArrowheads="1"/>
                  </p:cNvSpPr>
                  <p:nvPr/>
                </p:nvSpPr>
                <p:spPr bwMode="auto">
                  <a:xfrm>
                    <a:off x="-6379936" y="-58058"/>
                    <a:ext cx="2041176" cy="523220"/>
                  </a:xfrm>
                  <a:prstGeom prst="rect">
                    <a:avLst/>
                  </a:prstGeom>
                  <a:noFill/>
                  <a:ln w="19050">
                    <a:solidFill>
                      <a:schemeClr val="tx1"/>
                    </a:solidFill>
                    <a:miter lim="800000"/>
                    <a:headEnd/>
                    <a:tailEnd/>
                  </a:ln>
                </p:spPr>
                <p:txBody>
                  <a:bodyPr>
                    <a:spAutoFit/>
                  </a:bodyPr>
                  <a:lstStyle/>
                  <a:p>
                    <a:pPr marL="342900" indent="-342900"/>
                    <a:r>
                      <a:rPr lang="en-US" sz="1400"/>
                      <a:t>(i)    Cash  -$600</a:t>
                    </a:r>
                  </a:p>
                  <a:p>
                    <a:pPr marL="342900" indent="-342900"/>
                    <a:endParaRPr lang="en-US" sz="1400"/>
                  </a:p>
                </p:txBody>
              </p:sp>
              <p:sp>
                <p:nvSpPr>
                  <p:cNvPr id="56386" name="TextBox 37"/>
                  <p:cNvSpPr txBox="1">
                    <a:spLocks noChangeArrowheads="1"/>
                  </p:cNvSpPr>
                  <p:nvPr/>
                </p:nvSpPr>
                <p:spPr bwMode="auto">
                  <a:xfrm>
                    <a:off x="-4019674" y="-58056"/>
                    <a:ext cx="2017714" cy="523220"/>
                  </a:xfrm>
                  <a:prstGeom prst="rect">
                    <a:avLst/>
                  </a:prstGeom>
                  <a:noFill/>
                  <a:ln w="19050">
                    <a:solidFill>
                      <a:schemeClr val="tx1"/>
                    </a:solidFill>
                    <a:miter lim="800000"/>
                    <a:headEnd/>
                    <a:tailEnd/>
                  </a:ln>
                </p:spPr>
                <p:txBody>
                  <a:bodyPr>
                    <a:spAutoFit/>
                  </a:bodyPr>
                  <a:lstStyle/>
                  <a:p>
                    <a:endParaRPr lang="en-US" sz="1400"/>
                  </a:p>
                  <a:p>
                    <a:endParaRPr lang="en-US" sz="1400"/>
                  </a:p>
                </p:txBody>
              </p:sp>
              <p:sp>
                <p:nvSpPr>
                  <p:cNvPr id="56387" name="TextBox 38"/>
                  <p:cNvSpPr txBox="1">
                    <a:spLocks noChangeArrowheads="1"/>
                  </p:cNvSpPr>
                  <p:nvPr/>
                </p:nvSpPr>
                <p:spPr bwMode="auto">
                  <a:xfrm>
                    <a:off x="-1676399" y="-58058"/>
                    <a:ext cx="2199925" cy="523220"/>
                  </a:xfrm>
                  <a:prstGeom prst="rect">
                    <a:avLst/>
                  </a:prstGeom>
                  <a:noFill/>
                  <a:ln w="19050">
                    <a:solidFill>
                      <a:schemeClr val="tx1"/>
                    </a:solidFill>
                    <a:miter lim="800000"/>
                    <a:headEnd/>
                    <a:tailEnd/>
                  </a:ln>
                </p:spPr>
                <p:txBody>
                  <a:bodyPr>
                    <a:spAutoFit/>
                  </a:bodyPr>
                  <a:lstStyle/>
                  <a:p>
                    <a:r>
                      <a:rPr lang="en-US" sz="1400"/>
                      <a:t>Utilities</a:t>
                    </a:r>
                  </a:p>
                  <a:p>
                    <a:r>
                      <a:rPr lang="en-US" sz="1400"/>
                      <a:t>Expense (+E)         -$600</a:t>
                    </a:r>
                  </a:p>
                </p:txBody>
              </p:sp>
            </p:grpSp>
          </p:grpSp>
        </p:grpSp>
        <p:sp>
          <p:nvSpPr>
            <p:cNvPr id="56379" name="TextBox 30"/>
            <p:cNvSpPr txBox="1">
              <a:spLocks noChangeArrowheads="1"/>
            </p:cNvSpPr>
            <p:nvPr/>
          </p:nvSpPr>
          <p:spPr bwMode="auto">
            <a:xfrm>
              <a:off x="3158796" y="2567247"/>
              <a:ext cx="323850" cy="307777"/>
            </a:xfrm>
            <a:prstGeom prst="rect">
              <a:avLst/>
            </a:prstGeom>
            <a:solidFill>
              <a:schemeClr val="bg1"/>
            </a:solidFill>
            <a:ln w="19050">
              <a:solidFill>
                <a:schemeClr val="tx1"/>
              </a:solidFill>
              <a:miter lim="800000"/>
              <a:headEnd/>
              <a:tailEnd/>
            </a:ln>
          </p:spPr>
          <p:txBody>
            <a:bodyPr>
              <a:spAutoFit/>
            </a:bodyPr>
            <a:lstStyle/>
            <a:p>
              <a:pPr algn="ctr"/>
              <a:r>
                <a:rPr lang="en-US" sz="1400" b="1"/>
                <a:t>=</a:t>
              </a:r>
            </a:p>
          </p:txBody>
        </p:sp>
      </p:grpSp>
      <p:grpSp>
        <p:nvGrpSpPr>
          <p:cNvPr id="52" name="Group 51"/>
          <p:cNvGrpSpPr>
            <a:grpSpLocks/>
          </p:cNvGrpSpPr>
          <p:nvPr/>
        </p:nvGrpSpPr>
        <p:grpSpPr bwMode="auto">
          <a:xfrm>
            <a:off x="685800" y="3505200"/>
            <a:ext cx="7721600" cy="1223963"/>
            <a:chOff x="652463" y="4016375"/>
            <a:chExt cx="7721600" cy="1223963"/>
          </a:xfrm>
        </p:grpSpPr>
        <p:grpSp>
          <p:nvGrpSpPr>
            <p:cNvPr id="56360" name="Group 24"/>
            <p:cNvGrpSpPr>
              <a:grpSpLocks/>
            </p:cNvGrpSpPr>
            <p:nvPr/>
          </p:nvGrpSpPr>
          <p:grpSpPr bwMode="auto">
            <a:xfrm>
              <a:off x="652463" y="4016375"/>
              <a:ext cx="7721600" cy="1223963"/>
              <a:chOff x="711199" y="4336108"/>
              <a:chExt cx="7532915" cy="1222863"/>
            </a:xfrm>
          </p:grpSpPr>
          <p:sp>
            <p:nvSpPr>
              <p:cNvPr id="61" name="Rounded Rectangle 60"/>
              <p:cNvSpPr/>
              <p:nvPr/>
            </p:nvSpPr>
            <p:spPr>
              <a:xfrm>
                <a:off x="740625" y="4412240"/>
                <a:ext cx="7503489" cy="114673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6369" name="Group 25"/>
              <p:cNvGrpSpPr>
                <a:grpSpLocks/>
              </p:cNvGrpSpPr>
              <p:nvPr/>
            </p:nvGrpSpPr>
            <p:grpSpPr bwMode="auto">
              <a:xfrm>
                <a:off x="711199" y="4336108"/>
                <a:ext cx="1905000" cy="387350"/>
                <a:chOff x="3505200" y="3232737"/>
                <a:chExt cx="1905000" cy="387476"/>
              </a:xfrm>
            </p:grpSpPr>
            <p:grpSp>
              <p:nvGrpSpPr>
                <p:cNvPr id="56370" name="Group 15"/>
                <p:cNvGrpSpPr>
                  <a:grpSpLocks/>
                </p:cNvGrpSpPr>
                <p:nvPr/>
              </p:nvGrpSpPr>
              <p:grpSpPr bwMode="auto">
                <a:xfrm>
                  <a:off x="3505200" y="3232737"/>
                  <a:ext cx="413658" cy="387476"/>
                  <a:chOff x="2133600" y="4870324"/>
                  <a:chExt cx="413658" cy="387476"/>
                </a:xfrm>
              </p:grpSpPr>
              <p:sp>
                <p:nvSpPr>
                  <p:cNvPr id="65" name="Oval 9"/>
                  <p:cNvSpPr/>
                  <p:nvPr/>
                </p:nvSpPr>
                <p:spPr>
                  <a:xfrm>
                    <a:off x="2133600" y="4876800"/>
                    <a:ext cx="381000" cy="381000"/>
                  </a:xfrm>
                  <a:prstGeom prst="ellipse">
                    <a:avLst/>
                  </a:prstGeom>
                  <a:solidFill>
                    <a:srgbClr val="00B050"/>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TextBox 65"/>
                  <p:cNvSpPr txBox="1"/>
                  <p:nvPr/>
                </p:nvSpPr>
                <p:spPr>
                  <a:xfrm>
                    <a:off x="2166258" y="4870324"/>
                    <a:ext cx="381000" cy="369332"/>
                  </a:xfrm>
                  <a:prstGeom prst="rect">
                    <a:avLst/>
                  </a:prstGeom>
                  <a:noFill/>
                  <a:scene3d>
                    <a:camera prst="orthographicFront"/>
                    <a:lightRig rig="threePt" dir="t"/>
                  </a:scene3d>
                  <a:sp3d>
                    <a:bevelT prst="relaxedInset"/>
                  </a:sp3d>
                </p:spPr>
                <p:txBody>
                  <a:bodyPr>
                    <a:spAutoFit/>
                  </a:bodyPr>
                  <a:lstStyle/>
                  <a:p>
                    <a:pPr>
                      <a:defRPr/>
                    </a:pPr>
                    <a:r>
                      <a:rPr lang="en-US" dirty="0">
                        <a:latin typeface="Arial" pitchFamily="34" charset="0"/>
                      </a:rPr>
                      <a:t>2</a:t>
                    </a:r>
                  </a:p>
                </p:txBody>
              </p:sp>
            </p:grpSp>
            <p:sp>
              <p:nvSpPr>
                <p:cNvPr id="56371" name="TextBox 19"/>
                <p:cNvSpPr txBox="1">
                  <a:spLocks noChangeArrowheads="1"/>
                </p:cNvSpPr>
                <p:nvPr/>
              </p:nvSpPr>
              <p:spPr bwMode="auto">
                <a:xfrm>
                  <a:off x="3886200" y="3241809"/>
                  <a:ext cx="1524000" cy="369332"/>
                </a:xfrm>
                <a:prstGeom prst="rect">
                  <a:avLst/>
                </a:prstGeom>
                <a:noFill/>
                <a:ln w="9525">
                  <a:noFill/>
                  <a:miter lim="800000"/>
                  <a:headEnd/>
                  <a:tailEnd/>
                </a:ln>
              </p:spPr>
              <p:txBody>
                <a:bodyPr>
                  <a:spAutoFit/>
                </a:bodyPr>
                <a:lstStyle/>
                <a:p>
                  <a:r>
                    <a:rPr lang="en-US" b="1">
                      <a:solidFill>
                        <a:srgbClr val="00B050"/>
                      </a:solidFill>
                    </a:rPr>
                    <a:t>Record</a:t>
                  </a:r>
                </a:p>
              </p:txBody>
            </p:sp>
          </p:grpSp>
        </p:grpSp>
        <p:grpSp>
          <p:nvGrpSpPr>
            <p:cNvPr id="56361" name="Group 44"/>
            <p:cNvGrpSpPr>
              <a:grpSpLocks/>
            </p:cNvGrpSpPr>
            <p:nvPr/>
          </p:nvGrpSpPr>
          <p:grpSpPr bwMode="auto">
            <a:xfrm>
              <a:off x="1132115" y="4397828"/>
              <a:ext cx="6966858" cy="653588"/>
              <a:chOff x="5660571" y="3425371"/>
              <a:chExt cx="6966858" cy="653588"/>
            </a:xfrm>
          </p:grpSpPr>
          <p:sp>
            <p:nvSpPr>
              <p:cNvPr id="55" name="TextBox 54"/>
              <p:cNvSpPr txBox="1"/>
              <p:nvPr/>
            </p:nvSpPr>
            <p:spPr>
              <a:xfrm>
                <a:off x="5660344" y="3424918"/>
                <a:ext cx="6967538" cy="646113"/>
              </a:xfrm>
              <a:prstGeom prst="rect">
                <a:avLst/>
              </a:prstGeom>
              <a:solidFill>
                <a:schemeClr val="accent2">
                  <a:lumMod val="20000"/>
                  <a:lumOff val="80000"/>
                </a:schemeClr>
              </a:solidFill>
            </p:spPr>
            <p:txBody>
              <a:bodyPr>
                <a:spAutoFit/>
              </a:bodyPr>
              <a:lstStyle/>
              <a:p>
                <a:pPr>
                  <a:defRPr/>
                </a:pPr>
                <a:endParaRPr lang="en-US" dirty="0">
                  <a:latin typeface="Arial" pitchFamily="34" charset="0"/>
                </a:endParaRPr>
              </a:p>
              <a:p>
                <a:pPr>
                  <a:defRPr/>
                </a:pPr>
                <a:endParaRPr lang="en-US" dirty="0">
                  <a:latin typeface="Arial" pitchFamily="34" charset="0"/>
                </a:endParaRPr>
              </a:p>
            </p:txBody>
          </p:sp>
          <p:grpSp>
            <p:nvGrpSpPr>
              <p:cNvPr id="56363" name="Group 73"/>
              <p:cNvGrpSpPr>
                <a:grpSpLocks/>
              </p:cNvGrpSpPr>
              <p:nvPr/>
            </p:nvGrpSpPr>
            <p:grpSpPr bwMode="auto">
              <a:xfrm>
                <a:off x="5675086" y="3425371"/>
                <a:ext cx="6937828" cy="653588"/>
                <a:chOff x="5675086" y="2554514"/>
                <a:chExt cx="6937828" cy="653588"/>
              </a:xfrm>
            </p:grpSpPr>
            <p:sp>
              <p:nvSpPr>
                <p:cNvPr id="56364" name="TextBox 56"/>
                <p:cNvSpPr txBox="1">
                  <a:spLocks noChangeArrowheads="1"/>
                </p:cNvSpPr>
                <p:nvPr/>
              </p:nvSpPr>
              <p:spPr bwMode="auto">
                <a:xfrm>
                  <a:off x="5675086" y="2554514"/>
                  <a:ext cx="522514" cy="646331"/>
                </a:xfrm>
                <a:prstGeom prst="rect">
                  <a:avLst/>
                </a:prstGeom>
                <a:noFill/>
                <a:ln w="9525">
                  <a:noFill/>
                  <a:miter lim="800000"/>
                  <a:headEnd/>
                  <a:tailEnd/>
                </a:ln>
              </p:spPr>
              <p:txBody>
                <a:bodyPr>
                  <a:spAutoFit/>
                </a:bodyPr>
                <a:lstStyle/>
                <a:p>
                  <a:r>
                    <a:rPr lang="en-US"/>
                    <a:t>(i)</a:t>
                  </a:r>
                </a:p>
                <a:p>
                  <a:endParaRPr lang="en-US"/>
                </a:p>
              </p:txBody>
            </p:sp>
            <p:sp>
              <p:nvSpPr>
                <p:cNvPr id="56365" name="TextBox 57"/>
                <p:cNvSpPr txBox="1">
                  <a:spLocks noChangeArrowheads="1"/>
                </p:cNvSpPr>
                <p:nvPr/>
              </p:nvSpPr>
              <p:spPr bwMode="auto">
                <a:xfrm>
                  <a:off x="6168571" y="2554514"/>
                  <a:ext cx="3933371" cy="646331"/>
                </a:xfrm>
                <a:prstGeom prst="rect">
                  <a:avLst/>
                </a:prstGeom>
                <a:noFill/>
                <a:ln w="9525">
                  <a:noFill/>
                  <a:miter lim="800000"/>
                  <a:headEnd/>
                  <a:tailEnd/>
                </a:ln>
              </p:spPr>
              <p:txBody>
                <a:bodyPr>
                  <a:spAutoFit/>
                </a:bodyPr>
                <a:lstStyle/>
                <a:p>
                  <a:r>
                    <a:rPr lang="en-US"/>
                    <a:t>dr    Utilities Expense (+E, -SE)</a:t>
                  </a:r>
                </a:p>
                <a:p>
                  <a:r>
                    <a:rPr lang="en-US"/>
                    <a:t>         cr    Cash (-A)</a:t>
                  </a:r>
                </a:p>
              </p:txBody>
            </p:sp>
            <p:sp>
              <p:nvSpPr>
                <p:cNvPr id="56366" name="TextBox 58"/>
                <p:cNvSpPr txBox="1">
                  <a:spLocks noChangeArrowheads="1"/>
                </p:cNvSpPr>
                <p:nvPr/>
              </p:nvSpPr>
              <p:spPr bwMode="auto">
                <a:xfrm>
                  <a:off x="11524343" y="2554514"/>
                  <a:ext cx="1088571" cy="646331"/>
                </a:xfrm>
                <a:prstGeom prst="rect">
                  <a:avLst/>
                </a:prstGeom>
                <a:noFill/>
                <a:ln w="9525">
                  <a:noFill/>
                  <a:miter lim="800000"/>
                  <a:headEnd/>
                  <a:tailEnd/>
                </a:ln>
              </p:spPr>
              <p:txBody>
                <a:bodyPr>
                  <a:spAutoFit/>
                </a:bodyPr>
                <a:lstStyle/>
                <a:p>
                  <a:pPr algn="r"/>
                  <a:endParaRPr lang="en-US"/>
                </a:p>
                <a:p>
                  <a:pPr algn="r"/>
                  <a:r>
                    <a:rPr lang="en-US"/>
                    <a:t>600</a:t>
                  </a:r>
                </a:p>
              </p:txBody>
            </p:sp>
            <p:sp>
              <p:nvSpPr>
                <p:cNvPr id="56367" name="TextBox 59"/>
                <p:cNvSpPr txBox="1">
                  <a:spLocks noChangeArrowheads="1"/>
                </p:cNvSpPr>
                <p:nvPr/>
              </p:nvSpPr>
              <p:spPr bwMode="auto">
                <a:xfrm>
                  <a:off x="10268856" y="2561771"/>
                  <a:ext cx="1088571" cy="646331"/>
                </a:xfrm>
                <a:prstGeom prst="rect">
                  <a:avLst/>
                </a:prstGeom>
                <a:noFill/>
                <a:ln w="9525">
                  <a:noFill/>
                  <a:miter lim="800000"/>
                  <a:headEnd/>
                  <a:tailEnd/>
                </a:ln>
              </p:spPr>
              <p:txBody>
                <a:bodyPr>
                  <a:spAutoFit/>
                </a:bodyPr>
                <a:lstStyle/>
                <a:p>
                  <a:pPr algn="r"/>
                  <a:r>
                    <a:rPr lang="en-US"/>
                    <a:t>600</a:t>
                  </a:r>
                </a:p>
                <a:p>
                  <a:pPr algn="r"/>
                  <a:endParaRPr lang="en-US"/>
                </a:p>
              </p:txBody>
            </p:sp>
          </p:grpSp>
        </p:grpSp>
      </p:grpSp>
      <p:grpSp>
        <p:nvGrpSpPr>
          <p:cNvPr id="67" name="Group 66"/>
          <p:cNvGrpSpPr>
            <a:grpSpLocks/>
          </p:cNvGrpSpPr>
          <p:nvPr/>
        </p:nvGrpSpPr>
        <p:grpSpPr bwMode="auto">
          <a:xfrm>
            <a:off x="685800" y="4724400"/>
            <a:ext cx="7780338" cy="1855788"/>
            <a:chOff x="638175" y="5311774"/>
            <a:chExt cx="7780338" cy="1855350"/>
          </a:xfrm>
        </p:grpSpPr>
        <p:grpSp>
          <p:nvGrpSpPr>
            <p:cNvPr id="56327" name="Group 28"/>
            <p:cNvGrpSpPr>
              <a:grpSpLocks/>
            </p:cNvGrpSpPr>
            <p:nvPr/>
          </p:nvGrpSpPr>
          <p:grpSpPr bwMode="auto">
            <a:xfrm>
              <a:off x="638175" y="5311774"/>
              <a:ext cx="7780338" cy="1828800"/>
              <a:chOff x="638629" y="5384344"/>
              <a:chExt cx="7692571" cy="1829484"/>
            </a:xfrm>
          </p:grpSpPr>
          <p:sp>
            <p:nvSpPr>
              <p:cNvPr id="93" name="Rounded Rectangle 92"/>
              <p:cNvSpPr/>
              <p:nvPr/>
            </p:nvSpPr>
            <p:spPr>
              <a:xfrm>
                <a:off x="638629" y="5485958"/>
                <a:ext cx="7692571" cy="1727438"/>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56353" name="Group 24"/>
              <p:cNvGrpSpPr>
                <a:grpSpLocks/>
              </p:cNvGrpSpPr>
              <p:nvPr/>
            </p:nvGrpSpPr>
            <p:grpSpPr bwMode="auto">
              <a:xfrm>
                <a:off x="642248" y="5384344"/>
                <a:ext cx="1963080" cy="403376"/>
                <a:chOff x="6172200" y="3235975"/>
                <a:chExt cx="1963080" cy="403376"/>
              </a:xfrm>
            </p:grpSpPr>
            <p:grpSp>
              <p:nvGrpSpPr>
                <p:cNvPr id="56354" name="Group 14"/>
                <p:cNvGrpSpPr>
                  <a:grpSpLocks/>
                </p:cNvGrpSpPr>
                <p:nvPr/>
              </p:nvGrpSpPr>
              <p:grpSpPr bwMode="auto">
                <a:xfrm>
                  <a:off x="6172200" y="3235975"/>
                  <a:ext cx="381000" cy="381000"/>
                  <a:chOff x="4953000" y="4724400"/>
                  <a:chExt cx="381000" cy="381000"/>
                </a:xfrm>
              </p:grpSpPr>
              <p:sp>
                <p:nvSpPr>
                  <p:cNvPr id="97" name="Oval 12"/>
                  <p:cNvSpPr/>
                  <p:nvPr/>
                </p:nvSpPr>
                <p:spPr>
                  <a:xfrm>
                    <a:off x="4953000" y="4724400"/>
                    <a:ext cx="381000" cy="381000"/>
                  </a:xfrm>
                  <a:prstGeom prst="ellipse">
                    <a:avLst/>
                  </a:prstGeom>
                  <a:solidFill>
                    <a:schemeClr val="tx2">
                      <a:lumMod val="60000"/>
                      <a:lumOff val="40000"/>
                    </a:schemeClr>
                  </a:solidFill>
                  <a:ln w="12700">
                    <a:solidFill>
                      <a:schemeClr val="tx1">
                        <a:lumMod val="50000"/>
                        <a:lumOff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359" name="TextBox 13"/>
                  <p:cNvSpPr txBox="1">
                    <a:spLocks noChangeArrowheads="1"/>
                  </p:cNvSpPr>
                  <p:nvPr/>
                </p:nvSpPr>
                <p:spPr bwMode="auto">
                  <a:xfrm>
                    <a:off x="4992066" y="4736068"/>
                    <a:ext cx="312906" cy="369332"/>
                  </a:xfrm>
                  <a:prstGeom prst="rect">
                    <a:avLst/>
                  </a:prstGeom>
                  <a:noFill/>
                  <a:ln w="9525">
                    <a:noFill/>
                    <a:miter lim="800000"/>
                    <a:headEnd/>
                    <a:tailEnd/>
                  </a:ln>
                </p:spPr>
                <p:txBody>
                  <a:bodyPr wrap="none">
                    <a:spAutoFit/>
                  </a:bodyPr>
                  <a:lstStyle/>
                  <a:p>
                    <a:r>
                      <a:rPr lang="en-US"/>
                      <a:t>3</a:t>
                    </a:r>
                  </a:p>
                </p:txBody>
              </p:sp>
            </p:grpSp>
            <p:sp>
              <p:nvSpPr>
                <p:cNvPr id="96" name="TextBox 95"/>
                <p:cNvSpPr txBox="1"/>
                <p:nvPr/>
              </p:nvSpPr>
              <p:spPr>
                <a:xfrm>
                  <a:off x="6611206" y="3270905"/>
                  <a:ext cx="1524075" cy="368351"/>
                </a:xfrm>
                <a:prstGeom prst="rect">
                  <a:avLst/>
                </a:prstGeom>
                <a:noFill/>
              </p:spPr>
              <p:txBody>
                <a:bodyPr>
                  <a:spAutoFit/>
                </a:bodyPr>
                <a:lstStyle/>
                <a:p>
                  <a:pPr>
                    <a:defRPr/>
                  </a:pPr>
                  <a:r>
                    <a:rPr lang="en-US" b="1" dirty="0">
                      <a:solidFill>
                        <a:schemeClr val="tx2">
                          <a:lumMod val="60000"/>
                          <a:lumOff val="40000"/>
                        </a:schemeClr>
                      </a:solidFill>
                      <a:latin typeface="Arial" pitchFamily="34" charset="0"/>
                    </a:rPr>
                    <a:t>Summarize</a:t>
                  </a:r>
                </a:p>
              </p:txBody>
            </p:sp>
          </p:grpSp>
        </p:grpSp>
        <p:grpSp>
          <p:nvGrpSpPr>
            <p:cNvPr id="56328" name="Group 73"/>
            <p:cNvGrpSpPr>
              <a:grpSpLocks/>
            </p:cNvGrpSpPr>
            <p:nvPr/>
          </p:nvGrpSpPr>
          <p:grpSpPr bwMode="auto">
            <a:xfrm>
              <a:off x="1175657" y="5624283"/>
              <a:ext cx="3309257" cy="1542841"/>
              <a:chOff x="9564914" y="3751941"/>
              <a:chExt cx="3309257" cy="1542841"/>
            </a:xfrm>
          </p:grpSpPr>
          <p:sp>
            <p:nvSpPr>
              <p:cNvPr id="56341" name="TextBox 81"/>
              <p:cNvSpPr txBox="1">
                <a:spLocks noChangeArrowheads="1"/>
              </p:cNvSpPr>
              <p:nvPr/>
            </p:nvSpPr>
            <p:spPr bwMode="auto">
              <a:xfrm>
                <a:off x="9564914" y="4064001"/>
                <a:ext cx="1625600" cy="954107"/>
              </a:xfrm>
              <a:prstGeom prst="rect">
                <a:avLst/>
              </a:prstGeom>
              <a:noFill/>
              <a:ln w="9525">
                <a:noFill/>
                <a:miter lim="800000"/>
                <a:headEnd/>
                <a:tailEnd/>
              </a:ln>
            </p:spPr>
            <p:txBody>
              <a:bodyPr>
                <a:spAutoFit/>
              </a:bodyPr>
              <a:lstStyle/>
              <a:p>
                <a:r>
                  <a:rPr lang="en-US" sz="1400"/>
                  <a:t>Beg. Bal.</a:t>
                </a:r>
              </a:p>
              <a:p>
                <a:r>
                  <a:rPr lang="en-US" sz="1400"/>
                  <a:t>(a)</a:t>
                </a:r>
              </a:p>
              <a:p>
                <a:r>
                  <a:rPr lang="en-US" sz="1400"/>
                  <a:t>(b)</a:t>
                </a:r>
              </a:p>
              <a:p>
                <a:r>
                  <a:rPr lang="en-US" sz="1400"/>
                  <a:t>(d)</a:t>
                </a:r>
              </a:p>
            </p:txBody>
          </p:sp>
          <p:sp>
            <p:nvSpPr>
              <p:cNvPr id="56342" name="TextBox 82"/>
              <p:cNvSpPr txBox="1">
                <a:spLocks noChangeArrowheads="1"/>
              </p:cNvSpPr>
              <p:nvPr/>
            </p:nvSpPr>
            <p:spPr bwMode="auto">
              <a:xfrm>
                <a:off x="11212286" y="4085772"/>
                <a:ext cx="1647371" cy="1169551"/>
              </a:xfrm>
              <a:prstGeom prst="rect">
                <a:avLst/>
              </a:prstGeom>
              <a:noFill/>
              <a:ln w="9525">
                <a:noFill/>
                <a:miter lim="800000"/>
                <a:headEnd/>
                <a:tailEnd/>
              </a:ln>
            </p:spPr>
            <p:txBody>
              <a:bodyPr>
                <a:spAutoFit/>
              </a:bodyPr>
              <a:lstStyle/>
              <a:p>
                <a:pPr algn="r"/>
                <a:endParaRPr lang="en-US" sz="1400"/>
              </a:p>
              <a:p>
                <a:pPr algn="r"/>
                <a:r>
                  <a:rPr lang="en-US" sz="1400"/>
                  <a:t>(e)</a:t>
                </a:r>
              </a:p>
              <a:p>
                <a:pPr algn="r"/>
                <a:r>
                  <a:rPr lang="en-US" sz="1400"/>
                  <a:t>(f)</a:t>
                </a:r>
              </a:p>
              <a:p>
                <a:pPr algn="r"/>
                <a:r>
                  <a:rPr lang="en-US" sz="1400"/>
                  <a:t>(g)</a:t>
                </a:r>
              </a:p>
              <a:p>
                <a:pPr algn="r"/>
                <a:r>
                  <a:rPr lang="en-US" sz="1400">
                    <a:solidFill>
                      <a:srgbClr val="0000CC"/>
                    </a:solidFill>
                  </a:rPr>
                  <a:t>(i)</a:t>
                </a:r>
                <a:endParaRPr lang="en-US" sz="1400"/>
              </a:p>
            </p:txBody>
          </p:sp>
          <p:grpSp>
            <p:nvGrpSpPr>
              <p:cNvPr id="56343" name="Group 67"/>
              <p:cNvGrpSpPr>
                <a:grpSpLocks/>
              </p:cNvGrpSpPr>
              <p:nvPr/>
            </p:nvGrpSpPr>
            <p:grpSpPr bwMode="auto">
              <a:xfrm>
                <a:off x="9564914" y="3751941"/>
                <a:ext cx="3309257" cy="326574"/>
                <a:chOff x="9564914" y="3751941"/>
                <a:chExt cx="3309257" cy="326574"/>
              </a:xfrm>
            </p:grpSpPr>
            <p:grpSp>
              <p:nvGrpSpPr>
                <p:cNvPr id="56347" name="Group 56"/>
                <p:cNvGrpSpPr>
                  <a:grpSpLocks/>
                </p:cNvGrpSpPr>
                <p:nvPr/>
              </p:nvGrpSpPr>
              <p:grpSpPr bwMode="auto">
                <a:xfrm>
                  <a:off x="9579427" y="3751941"/>
                  <a:ext cx="3294744" cy="315036"/>
                  <a:chOff x="9724570" y="3635827"/>
                  <a:chExt cx="3294744" cy="315036"/>
                </a:xfrm>
              </p:grpSpPr>
              <p:sp>
                <p:nvSpPr>
                  <p:cNvPr id="90" name="TextBox 89"/>
                  <p:cNvSpPr txBox="1"/>
                  <p:nvPr/>
                </p:nvSpPr>
                <p:spPr>
                  <a:xfrm>
                    <a:off x="9725025" y="3643917"/>
                    <a:ext cx="3294063" cy="307903"/>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Cash (A)</a:t>
                    </a:r>
                  </a:p>
                </p:txBody>
              </p:sp>
              <p:sp>
                <p:nvSpPr>
                  <p:cNvPr id="56350" name="TextBox 90"/>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6351" name="TextBox 91"/>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89" name="Straight Connector 88"/>
                <p:cNvCxnSpPr/>
                <p:nvPr/>
              </p:nvCxnSpPr>
              <p:spPr>
                <a:xfrm flipV="1">
                  <a:off x="9565595" y="4079044"/>
                  <a:ext cx="3308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p:nvPr/>
            </p:nvCxnSpPr>
            <p:spPr>
              <a:xfrm flipH="1">
                <a:off x="11215007" y="4082218"/>
                <a:ext cx="12700" cy="1164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345" name="TextBox 85"/>
              <p:cNvSpPr txBox="1">
                <a:spLocks noChangeArrowheads="1"/>
              </p:cNvSpPr>
              <p:nvPr/>
            </p:nvSpPr>
            <p:spPr bwMode="auto">
              <a:xfrm>
                <a:off x="10246632" y="4125231"/>
                <a:ext cx="827314" cy="954107"/>
              </a:xfrm>
              <a:prstGeom prst="rect">
                <a:avLst/>
              </a:prstGeom>
              <a:noFill/>
              <a:ln w="9525">
                <a:noFill/>
                <a:miter lim="800000"/>
                <a:headEnd/>
                <a:tailEnd/>
              </a:ln>
            </p:spPr>
            <p:txBody>
              <a:bodyPr>
                <a:spAutoFit/>
              </a:bodyPr>
              <a:lstStyle/>
              <a:p>
                <a:pPr algn="r"/>
                <a:r>
                  <a:rPr lang="en-US" sz="1400"/>
                  <a:t>10,000</a:t>
                </a:r>
              </a:p>
              <a:p>
                <a:pPr algn="r"/>
                <a:r>
                  <a:rPr lang="en-US" sz="1400"/>
                  <a:t>15,000</a:t>
                </a:r>
              </a:p>
              <a:p>
                <a:pPr algn="r"/>
                <a:r>
                  <a:rPr lang="en-US" sz="1400"/>
                  <a:t>300</a:t>
                </a:r>
              </a:p>
              <a:p>
                <a:pPr algn="r"/>
                <a:r>
                  <a:rPr lang="en-US" sz="1400"/>
                  <a:t>300</a:t>
                </a:r>
              </a:p>
            </p:txBody>
          </p:sp>
          <p:sp>
            <p:nvSpPr>
              <p:cNvPr id="56346" name="TextBox 86"/>
              <p:cNvSpPr txBox="1">
                <a:spLocks noChangeArrowheads="1"/>
              </p:cNvSpPr>
              <p:nvPr/>
            </p:nvSpPr>
            <p:spPr bwMode="auto">
              <a:xfrm>
                <a:off x="11389632" y="4125231"/>
                <a:ext cx="827314" cy="1169551"/>
              </a:xfrm>
              <a:prstGeom prst="rect">
                <a:avLst/>
              </a:prstGeom>
              <a:noFill/>
              <a:ln w="9525">
                <a:noFill/>
                <a:miter lim="800000"/>
                <a:headEnd/>
                <a:tailEnd/>
              </a:ln>
            </p:spPr>
            <p:txBody>
              <a:bodyPr>
                <a:spAutoFit/>
              </a:bodyPr>
              <a:lstStyle/>
              <a:p>
                <a:pPr algn="r"/>
                <a:endParaRPr lang="en-US" sz="1400"/>
              </a:p>
              <a:p>
                <a:pPr algn="r"/>
                <a:r>
                  <a:rPr lang="en-US" sz="1400"/>
                  <a:t>8,100</a:t>
                </a:r>
              </a:p>
              <a:p>
                <a:pPr algn="r"/>
                <a:r>
                  <a:rPr lang="en-US" sz="1400"/>
                  <a:t>7,200</a:t>
                </a:r>
              </a:p>
              <a:p>
                <a:pPr algn="r"/>
                <a:r>
                  <a:rPr lang="en-US" sz="1400"/>
                  <a:t>1,600</a:t>
                </a:r>
              </a:p>
              <a:p>
                <a:pPr algn="r"/>
                <a:r>
                  <a:rPr lang="en-US" sz="1400">
                    <a:solidFill>
                      <a:srgbClr val="0000CC"/>
                    </a:solidFill>
                  </a:rPr>
                  <a:t>600</a:t>
                </a:r>
              </a:p>
            </p:txBody>
          </p:sp>
        </p:grpSp>
        <p:grpSp>
          <p:nvGrpSpPr>
            <p:cNvPr id="56329" name="Group 75"/>
            <p:cNvGrpSpPr>
              <a:grpSpLocks/>
            </p:cNvGrpSpPr>
            <p:nvPr/>
          </p:nvGrpSpPr>
          <p:grpSpPr bwMode="auto">
            <a:xfrm>
              <a:off x="4818743" y="5631540"/>
              <a:ext cx="3309257" cy="864307"/>
              <a:chOff x="9564914" y="3751941"/>
              <a:chExt cx="3309257" cy="864307"/>
            </a:xfrm>
          </p:grpSpPr>
          <p:sp>
            <p:nvSpPr>
              <p:cNvPr id="56330" name="TextBox 70"/>
              <p:cNvSpPr txBox="1">
                <a:spLocks noChangeArrowheads="1"/>
              </p:cNvSpPr>
              <p:nvPr/>
            </p:nvSpPr>
            <p:spPr bwMode="auto">
              <a:xfrm>
                <a:off x="9564914" y="4064001"/>
                <a:ext cx="1625600" cy="523220"/>
              </a:xfrm>
              <a:prstGeom prst="rect">
                <a:avLst/>
              </a:prstGeom>
              <a:noFill/>
              <a:ln w="9525">
                <a:noFill/>
                <a:miter lim="800000"/>
                <a:headEnd/>
                <a:tailEnd/>
              </a:ln>
            </p:spPr>
            <p:txBody>
              <a:bodyPr>
                <a:spAutoFit/>
              </a:bodyPr>
              <a:lstStyle/>
              <a:p>
                <a:r>
                  <a:rPr lang="en-US" sz="1400"/>
                  <a:t>Beg. Bal.</a:t>
                </a:r>
              </a:p>
              <a:p>
                <a:r>
                  <a:rPr lang="en-US" sz="1400">
                    <a:solidFill>
                      <a:srgbClr val="0033CC"/>
                    </a:solidFill>
                  </a:rPr>
                  <a:t>(i)</a:t>
                </a:r>
              </a:p>
            </p:txBody>
          </p:sp>
          <p:sp>
            <p:nvSpPr>
              <p:cNvPr id="56331" name="TextBox 71"/>
              <p:cNvSpPr txBox="1">
                <a:spLocks noChangeArrowheads="1"/>
              </p:cNvSpPr>
              <p:nvPr/>
            </p:nvSpPr>
            <p:spPr bwMode="auto">
              <a:xfrm>
                <a:off x="11212286" y="4085772"/>
                <a:ext cx="1647371"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p:txBody>
          </p:sp>
          <p:grpSp>
            <p:nvGrpSpPr>
              <p:cNvPr id="56332" name="Group 67"/>
              <p:cNvGrpSpPr>
                <a:grpSpLocks/>
              </p:cNvGrpSpPr>
              <p:nvPr/>
            </p:nvGrpSpPr>
            <p:grpSpPr bwMode="auto">
              <a:xfrm>
                <a:off x="9564914" y="3751941"/>
                <a:ext cx="3309257" cy="326574"/>
                <a:chOff x="9564914" y="3751941"/>
                <a:chExt cx="3309257" cy="326574"/>
              </a:xfrm>
            </p:grpSpPr>
            <p:grpSp>
              <p:nvGrpSpPr>
                <p:cNvPr id="56336" name="Group 56"/>
                <p:cNvGrpSpPr>
                  <a:grpSpLocks/>
                </p:cNvGrpSpPr>
                <p:nvPr/>
              </p:nvGrpSpPr>
              <p:grpSpPr bwMode="auto">
                <a:xfrm>
                  <a:off x="9579427" y="3751941"/>
                  <a:ext cx="3294744" cy="315036"/>
                  <a:chOff x="9724570" y="3635827"/>
                  <a:chExt cx="3294744" cy="315036"/>
                </a:xfrm>
              </p:grpSpPr>
              <p:sp>
                <p:nvSpPr>
                  <p:cNvPr id="79" name="TextBox 78"/>
                  <p:cNvSpPr txBox="1"/>
                  <p:nvPr/>
                </p:nvSpPr>
                <p:spPr>
                  <a:xfrm>
                    <a:off x="9723664" y="3643009"/>
                    <a:ext cx="3295650" cy="307903"/>
                  </a:xfrm>
                  <a:prstGeom prst="rect">
                    <a:avLst/>
                  </a:prstGeom>
                  <a:solidFill>
                    <a:schemeClr val="accent1">
                      <a:lumMod val="20000"/>
                      <a:lumOff val="80000"/>
                    </a:schemeClr>
                  </a:solidFill>
                </p:spPr>
                <p:txBody>
                  <a:bodyPr>
                    <a:spAutoFit/>
                  </a:bodyPr>
                  <a:lstStyle/>
                  <a:p>
                    <a:pPr algn="ctr">
                      <a:defRPr/>
                    </a:pPr>
                    <a:r>
                      <a:rPr lang="en-US" sz="1400" dirty="0">
                        <a:latin typeface="Arial" pitchFamily="34" charset="0"/>
                      </a:rPr>
                      <a:t>Utilities Expense (E, SE)</a:t>
                    </a:r>
                  </a:p>
                </p:txBody>
              </p:sp>
              <p:sp>
                <p:nvSpPr>
                  <p:cNvPr id="56339" name="TextBox 79"/>
                  <p:cNvSpPr txBox="1">
                    <a:spLocks noChangeArrowheads="1"/>
                  </p:cNvSpPr>
                  <p:nvPr/>
                </p:nvSpPr>
                <p:spPr bwMode="auto">
                  <a:xfrm>
                    <a:off x="9724570" y="3643085"/>
                    <a:ext cx="537029" cy="307777"/>
                  </a:xfrm>
                  <a:prstGeom prst="rect">
                    <a:avLst/>
                  </a:prstGeom>
                  <a:noFill/>
                  <a:ln w="9525">
                    <a:noFill/>
                    <a:miter lim="800000"/>
                    <a:headEnd/>
                    <a:tailEnd/>
                  </a:ln>
                </p:spPr>
                <p:txBody>
                  <a:bodyPr>
                    <a:spAutoFit/>
                  </a:bodyPr>
                  <a:lstStyle/>
                  <a:p>
                    <a:r>
                      <a:rPr lang="en-US" sz="1400"/>
                      <a:t>dr +</a:t>
                    </a:r>
                  </a:p>
                </p:txBody>
              </p:sp>
              <p:sp>
                <p:nvSpPr>
                  <p:cNvPr id="56340" name="TextBox 80"/>
                  <p:cNvSpPr txBox="1">
                    <a:spLocks noChangeArrowheads="1"/>
                  </p:cNvSpPr>
                  <p:nvPr/>
                </p:nvSpPr>
                <p:spPr bwMode="auto">
                  <a:xfrm>
                    <a:off x="12475028" y="3635827"/>
                    <a:ext cx="537029" cy="307777"/>
                  </a:xfrm>
                  <a:prstGeom prst="rect">
                    <a:avLst/>
                  </a:prstGeom>
                  <a:noFill/>
                  <a:ln w="9525">
                    <a:noFill/>
                    <a:miter lim="800000"/>
                    <a:headEnd/>
                    <a:tailEnd/>
                  </a:ln>
                </p:spPr>
                <p:txBody>
                  <a:bodyPr>
                    <a:spAutoFit/>
                  </a:bodyPr>
                  <a:lstStyle/>
                  <a:p>
                    <a:pPr algn="r"/>
                    <a:r>
                      <a:rPr lang="en-US" sz="1400"/>
                      <a:t>cr -</a:t>
                    </a:r>
                  </a:p>
                </p:txBody>
              </p:sp>
            </p:grpSp>
            <p:cxnSp>
              <p:nvCxnSpPr>
                <p:cNvPr id="78" name="Straight Connector 77"/>
                <p:cNvCxnSpPr/>
                <p:nvPr/>
              </p:nvCxnSpPr>
              <p:spPr>
                <a:xfrm flipV="1">
                  <a:off x="9564234" y="4078136"/>
                  <a:ext cx="3309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p:nvCxnSpPr>
            <p:spPr>
              <a:xfrm flipH="1">
                <a:off x="11204121" y="4067026"/>
                <a:ext cx="7938" cy="5047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334" name="TextBox 74"/>
              <p:cNvSpPr txBox="1">
                <a:spLocks noChangeArrowheads="1"/>
              </p:cNvSpPr>
              <p:nvPr/>
            </p:nvSpPr>
            <p:spPr bwMode="auto">
              <a:xfrm>
                <a:off x="10348687" y="4093028"/>
                <a:ext cx="827314" cy="523220"/>
              </a:xfrm>
              <a:prstGeom prst="rect">
                <a:avLst/>
              </a:prstGeom>
              <a:noFill/>
              <a:ln w="9525">
                <a:noFill/>
                <a:miter lim="800000"/>
                <a:headEnd/>
                <a:tailEnd/>
              </a:ln>
            </p:spPr>
            <p:txBody>
              <a:bodyPr>
                <a:spAutoFit/>
              </a:bodyPr>
              <a:lstStyle/>
              <a:p>
                <a:pPr algn="r"/>
                <a:r>
                  <a:rPr lang="en-US" sz="1400"/>
                  <a:t>0</a:t>
                </a:r>
              </a:p>
              <a:p>
                <a:pPr algn="r"/>
                <a:r>
                  <a:rPr lang="en-US" sz="1400">
                    <a:solidFill>
                      <a:srgbClr val="0033CC"/>
                    </a:solidFill>
                  </a:rPr>
                  <a:t>600</a:t>
                </a:r>
              </a:p>
            </p:txBody>
          </p:sp>
          <p:sp>
            <p:nvSpPr>
              <p:cNvPr id="56335" name="TextBox 75"/>
              <p:cNvSpPr txBox="1">
                <a:spLocks noChangeArrowheads="1"/>
              </p:cNvSpPr>
              <p:nvPr/>
            </p:nvSpPr>
            <p:spPr bwMode="auto">
              <a:xfrm>
                <a:off x="11212286" y="4085771"/>
                <a:ext cx="827314" cy="523220"/>
              </a:xfrm>
              <a:prstGeom prst="rect">
                <a:avLst/>
              </a:prstGeom>
              <a:noFill/>
              <a:ln w="9525">
                <a:noFill/>
                <a:miter lim="800000"/>
                <a:headEnd/>
                <a:tailEnd/>
              </a:ln>
            </p:spPr>
            <p:txBody>
              <a:bodyPr>
                <a:spAutoFit/>
              </a:bodyPr>
              <a:lstStyle/>
              <a:p>
                <a:pPr algn="r"/>
                <a:endParaRPr lang="en-US" sz="1400"/>
              </a:p>
              <a:p>
                <a:pPr algn="r"/>
                <a:endParaRPr lang="en-US" sz="1400">
                  <a:solidFill>
                    <a:srgbClr val="0033CC"/>
                  </a:solidFill>
                </a:endParaRPr>
              </a:p>
            </p:txBody>
          </p:sp>
        </p:gr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mtClean="0"/>
              <a:t>Learning Objective 3-4</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Prepare an unadjusted trial balance.</a:t>
            </a:r>
          </a:p>
        </p:txBody>
      </p:sp>
    </p:spTree>
  </p:cSld>
  <p:clrMapOvr>
    <a:masterClrMapping/>
  </p:clrMapOvr>
  <p:transition>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1"/>
          <p:cNvPicPr>
            <a:picLocks noChangeAspect="1" noChangeArrowheads="1"/>
          </p:cNvPicPr>
          <p:nvPr/>
        </p:nvPicPr>
        <p:blipFill>
          <a:blip r:embed="rId3"/>
          <a:srcRect/>
          <a:stretch>
            <a:fillRect/>
          </a:stretch>
        </p:blipFill>
        <p:spPr bwMode="auto">
          <a:xfrm>
            <a:off x="319088" y="914400"/>
            <a:ext cx="5776912" cy="5618163"/>
          </a:xfrm>
          <a:prstGeom prst="rect">
            <a:avLst/>
          </a:prstGeom>
          <a:noFill/>
          <a:ln w="9525">
            <a:noFill/>
            <a:miter lim="800000"/>
            <a:headEnd/>
            <a:tailEnd/>
          </a:ln>
        </p:spPr>
      </p:pic>
      <p:sp>
        <p:nvSpPr>
          <p:cNvPr id="60418" name="Rectangle 2"/>
          <p:cNvSpPr>
            <a:spLocks noGrp="1" noChangeArrowheads="1"/>
          </p:cNvSpPr>
          <p:nvPr>
            <p:ph type="title"/>
          </p:nvPr>
        </p:nvSpPr>
        <p:spPr/>
        <p:txBody>
          <a:bodyPr/>
          <a:lstStyle/>
          <a:p>
            <a:r>
              <a:rPr lang="en-US" smtClean="0"/>
              <a:t>Unadjusted Trial Balance</a:t>
            </a:r>
          </a:p>
        </p:txBody>
      </p:sp>
      <p:grpSp>
        <p:nvGrpSpPr>
          <p:cNvPr id="2" name="Group 15"/>
          <p:cNvGrpSpPr>
            <a:grpSpLocks/>
          </p:cNvGrpSpPr>
          <p:nvPr/>
        </p:nvGrpSpPr>
        <p:grpSpPr bwMode="auto">
          <a:xfrm>
            <a:off x="6019800" y="1447800"/>
            <a:ext cx="2743200" cy="1828800"/>
            <a:chOff x="6019800" y="1143000"/>
            <a:chExt cx="2743200" cy="1828800"/>
          </a:xfrm>
        </p:grpSpPr>
        <p:pic>
          <p:nvPicPr>
            <p:cNvPr id="60424" name="Picture 9"/>
            <p:cNvPicPr>
              <a:picLocks noChangeAspect="1" noChangeArrowheads="1"/>
            </p:cNvPicPr>
            <p:nvPr/>
          </p:nvPicPr>
          <p:blipFill>
            <a:blip r:embed="rId4"/>
            <a:srcRect/>
            <a:stretch>
              <a:fillRect/>
            </a:stretch>
          </p:blipFill>
          <p:spPr bwMode="auto">
            <a:xfrm>
              <a:off x="6096000" y="1447800"/>
              <a:ext cx="2634712" cy="1524000"/>
            </a:xfrm>
            <a:prstGeom prst="rect">
              <a:avLst/>
            </a:prstGeom>
            <a:noFill/>
            <a:ln w="9525">
              <a:noFill/>
              <a:miter lim="800000"/>
              <a:headEnd/>
              <a:tailEnd/>
            </a:ln>
          </p:spPr>
        </p:pic>
        <p:sp>
          <p:nvSpPr>
            <p:cNvPr id="60425" name="TextBox 9"/>
            <p:cNvSpPr txBox="1">
              <a:spLocks noChangeArrowheads="1"/>
            </p:cNvSpPr>
            <p:nvPr/>
          </p:nvSpPr>
          <p:spPr bwMode="auto">
            <a:xfrm>
              <a:off x="6019800" y="1143000"/>
              <a:ext cx="2743200" cy="369332"/>
            </a:xfrm>
            <a:prstGeom prst="rect">
              <a:avLst/>
            </a:prstGeom>
            <a:noFill/>
            <a:ln w="9525">
              <a:noFill/>
              <a:miter lim="800000"/>
              <a:headEnd/>
              <a:tailEnd/>
            </a:ln>
          </p:spPr>
          <p:txBody>
            <a:bodyPr>
              <a:spAutoFit/>
            </a:bodyPr>
            <a:lstStyle/>
            <a:p>
              <a:pPr algn="ctr"/>
              <a:r>
                <a:rPr lang="en-US" b="1"/>
                <a:t>Cash Ledger Account</a:t>
              </a:r>
            </a:p>
          </p:txBody>
        </p:sp>
      </p:grpSp>
      <p:grpSp>
        <p:nvGrpSpPr>
          <p:cNvPr id="3" name="Group 14"/>
          <p:cNvGrpSpPr>
            <a:grpSpLocks/>
          </p:cNvGrpSpPr>
          <p:nvPr/>
        </p:nvGrpSpPr>
        <p:grpSpPr bwMode="auto">
          <a:xfrm>
            <a:off x="2892425" y="2400300"/>
            <a:ext cx="4667250" cy="819150"/>
            <a:chOff x="2876550" y="2114550"/>
            <a:chExt cx="4667250" cy="819150"/>
          </a:xfrm>
        </p:grpSpPr>
        <p:sp>
          <p:nvSpPr>
            <p:cNvPr id="11" name="Oval 10"/>
            <p:cNvSpPr/>
            <p:nvPr/>
          </p:nvSpPr>
          <p:spPr>
            <a:xfrm>
              <a:off x="6781800" y="2628900"/>
              <a:ext cx="7620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876550" y="2114550"/>
              <a:ext cx="762000" cy="30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a:stCxn id="11" idx="2"/>
              <a:endCxn id="12" idx="6"/>
            </p:cNvCxnSpPr>
            <p:nvPr/>
          </p:nvCxnSpPr>
          <p:spPr>
            <a:xfrm rot="10800000">
              <a:off x="3638550" y="2266950"/>
              <a:ext cx="3143250" cy="51435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title"/>
          </p:nvPr>
        </p:nvSpPr>
        <p:spPr/>
        <p:txBody>
          <a:bodyPr/>
          <a:lstStyle/>
          <a:p>
            <a:r>
              <a:rPr lang="en-US" sz="4000" smtClean="0"/>
              <a:t>Review of Revenues and Expenses</a:t>
            </a:r>
          </a:p>
        </p:txBody>
      </p:sp>
      <p:grpSp>
        <p:nvGrpSpPr>
          <p:cNvPr id="2" name="Group 33"/>
          <p:cNvGrpSpPr>
            <a:grpSpLocks/>
          </p:cNvGrpSpPr>
          <p:nvPr/>
        </p:nvGrpSpPr>
        <p:grpSpPr bwMode="auto">
          <a:xfrm>
            <a:off x="2667000" y="3962400"/>
            <a:ext cx="3581400" cy="2479675"/>
            <a:chOff x="2438400" y="4073525"/>
            <a:chExt cx="3581400" cy="2479675"/>
          </a:xfrm>
        </p:grpSpPr>
        <p:sp>
          <p:nvSpPr>
            <p:cNvPr id="62486" name="Text Box 15"/>
            <p:cNvSpPr txBox="1">
              <a:spLocks noChangeArrowheads="1"/>
            </p:cNvSpPr>
            <p:nvPr/>
          </p:nvSpPr>
          <p:spPr bwMode="auto">
            <a:xfrm>
              <a:off x="2438400" y="4073525"/>
              <a:ext cx="3581400" cy="1015663"/>
            </a:xfrm>
            <a:prstGeom prst="rect">
              <a:avLst/>
            </a:prstGeom>
            <a:solidFill>
              <a:srgbClr val="FFFFCC"/>
            </a:solidFill>
            <a:ln w="9525">
              <a:solidFill>
                <a:srgbClr val="339933"/>
              </a:solidFill>
              <a:miter lim="800000"/>
              <a:headEnd/>
              <a:tailEnd/>
            </a:ln>
          </p:spPr>
          <p:txBody>
            <a:bodyPr>
              <a:spAutoFit/>
            </a:bodyPr>
            <a:lstStyle/>
            <a:p>
              <a:pPr marL="342900" indent="-342900" algn="ctr">
                <a:spcBef>
                  <a:spcPct val="50000"/>
                </a:spcBef>
              </a:pPr>
              <a:r>
                <a:rPr lang="en-US" sz="2000" b="1">
                  <a:solidFill>
                    <a:srgbClr val="339933"/>
                  </a:solidFill>
                </a:rPr>
                <a:t>(2)  Cash is received in the </a:t>
              </a:r>
              <a:r>
                <a:rPr lang="en-US" sz="2000" b="1">
                  <a:solidFill>
                    <a:srgbClr val="0033CC"/>
                  </a:solidFill>
                </a:rPr>
                <a:t>same </a:t>
              </a:r>
              <a:r>
                <a:rPr lang="en-US" sz="2000" b="1">
                  <a:solidFill>
                    <a:srgbClr val="339933"/>
                  </a:solidFill>
                </a:rPr>
                <a:t>period the company earns revenue.</a:t>
              </a:r>
            </a:p>
          </p:txBody>
        </p:sp>
        <p:sp>
          <p:nvSpPr>
            <p:cNvPr id="62487" name="Line 16"/>
            <p:cNvSpPr>
              <a:spLocks noChangeShapeType="1"/>
            </p:cNvSpPr>
            <p:nvPr/>
          </p:nvSpPr>
          <p:spPr bwMode="auto">
            <a:xfrm>
              <a:off x="2743200" y="5867400"/>
              <a:ext cx="3200400" cy="0"/>
            </a:xfrm>
            <a:prstGeom prst="line">
              <a:avLst/>
            </a:prstGeom>
            <a:noFill/>
            <a:ln w="76200">
              <a:solidFill>
                <a:schemeClr val="tx1"/>
              </a:solidFill>
              <a:round/>
              <a:headEnd/>
              <a:tailEnd type="triangle" w="med" len="med"/>
            </a:ln>
          </p:spPr>
          <p:txBody>
            <a:bodyPr/>
            <a:lstStyle/>
            <a:p>
              <a:endParaRPr lang="en-US"/>
            </a:p>
          </p:txBody>
        </p:sp>
        <p:sp>
          <p:nvSpPr>
            <p:cNvPr id="62488" name="Line 17"/>
            <p:cNvSpPr>
              <a:spLocks noChangeShapeType="1"/>
            </p:cNvSpPr>
            <p:nvPr/>
          </p:nvSpPr>
          <p:spPr bwMode="auto">
            <a:xfrm>
              <a:off x="4114800" y="5686425"/>
              <a:ext cx="0" cy="381000"/>
            </a:xfrm>
            <a:prstGeom prst="line">
              <a:avLst/>
            </a:prstGeom>
            <a:noFill/>
            <a:ln w="38100">
              <a:solidFill>
                <a:srgbClr val="339933"/>
              </a:solidFill>
              <a:round/>
              <a:headEnd/>
              <a:tailEnd/>
            </a:ln>
          </p:spPr>
          <p:txBody>
            <a:bodyPr/>
            <a:lstStyle/>
            <a:p>
              <a:endParaRPr lang="en-US"/>
            </a:p>
          </p:txBody>
        </p:sp>
        <p:sp>
          <p:nvSpPr>
            <p:cNvPr id="62489" name="Text Box 18"/>
            <p:cNvSpPr txBox="1">
              <a:spLocks noChangeArrowheads="1"/>
            </p:cNvSpPr>
            <p:nvPr/>
          </p:nvSpPr>
          <p:spPr bwMode="auto">
            <a:xfrm>
              <a:off x="3352800" y="6003925"/>
              <a:ext cx="2057400" cy="549275"/>
            </a:xfrm>
            <a:prstGeom prst="rect">
              <a:avLst/>
            </a:prstGeom>
            <a:noFill/>
            <a:ln w="9525">
              <a:noFill/>
              <a:miter lim="800000"/>
              <a:headEnd/>
              <a:tailEnd/>
            </a:ln>
          </p:spPr>
          <p:txBody>
            <a:bodyPr>
              <a:spAutoFit/>
            </a:bodyPr>
            <a:lstStyle/>
            <a:p>
              <a:pPr>
                <a:spcBef>
                  <a:spcPct val="50000"/>
                </a:spcBef>
              </a:pPr>
              <a:r>
                <a:rPr lang="en-US" sz="1200" b="1">
                  <a:solidFill>
                    <a:srgbClr val="339933"/>
                  </a:solidFill>
                </a:rPr>
                <a:t>dr. Cash</a:t>
              </a:r>
            </a:p>
            <a:p>
              <a:pPr>
                <a:spcBef>
                  <a:spcPct val="50000"/>
                </a:spcBef>
              </a:pPr>
              <a:r>
                <a:rPr lang="en-US" sz="1200" b="1">
                  <a:solidFill>
                    <a:srgbClr val="339933"/>
                  </a:solidFill>
                </a:rPr>
                <a:t>   cr. ________ Revenue</a:t>
              </a:r>
            </a:p>
          </p:txBody>
        </p:sp>
        <p:sp>
          <p:nvSpPr>
            <p:cNvPr id="62490" name="Text Box 19"/>
            <p:cNvSpPr txBox="1">
              <a:spLocks noChangeArrowheads="1"/>
            </p:cNvSpPr>
            <p:nvPr/>
          </p:nvSpPr>
          <p:spPr bwMode="auto">
            <a:xfrm>
              <a:off x="3962400" y="5181600"/>
              <a:ext cx="304800" cy="366713"/>
            </a:xfrm>
            <a:prstGeom prst="rect">
              <a:avLst/>
            </a:prstGeom>
            <a:noFill/>
            <a:ln w="9525">
              <a:noFill/>
              <a:miter lim="800000"/>
              <a:headEnd/>
              <a:tailEnd/>
            </a:ln>
          </p:spPr>
          <p:txBody>
            <a:bodyPr>
              <a:spAutoFit/>
            </a:bodyPr>
            <a:lstStyle/>
            <a:p>
              <a:pPr>
                <a:spcBef>
                  <a:spcPct val="50000"/>
                </a:spcBef>
              </a:pPr>
              <a:r>
                <a:rPr lang="en-US" b="1">
                  <a:solidFill>
                    <a:srgbClr val="339933"/>
                  </a:solidFill>
                </a:rPr>
                <a:t>$</a:t>
              </a:r>
            </a:p>
          </p:txBody>
        </p:sp>
        <p:sp>
          <p:nvSpPr>
            <p:cNvPr id="62491" name="TextBox 28"/>
            <p:cNvSpPr txBox="1">
              <a:spLocks noChangeArrowheads="1"/>
            </p:cNvSpPr>
            <p:nvPr/>
          </p:nvSpPr>
          <p:spPr bwMode="auto">
            <a:xfrm>
              <a:off x="3048000" y="5438001"/>
              <a:ext cx="2133600" cy="276999"/>
            </a:xfrm>
            <a:prstGeom prst="rect">
              <a:avLst/>
            </a:prstGeom>
            <a:noFill/>
            <a:ln w="9525">
              <a:noFill/>
              <a:miter lim="800000"/>
              <a:headEnd/>
              <a:tailEnd/>
            </a:ln>
          </p:spPr>
          <p:txBody>
            <a:bodyPr>
              <a:spAutoFit/>
            </a:bodyPr>
            <a:lstStyle/>
            <a:p>
              <a:pPr algn="ctr"/>
              <a:r>
                <a:rPr lang="en-US" sz="1200" b="1">
                  <a:solidFill>
                    <a:srgbClr val="C00000"/>
                  </a:solidFill>
                </a:rPr>
                <a:t>Earn Revenue</a:t>
              </a:r>
            </a:p>
          </p:txBody>
        </p:sp>
      </p:grpSp>
      <p:grpSp>
        <p:nvGrpSpPr>
          <p:cNvPr id="3" name="Group 32"/>
          <p:cNvGrpSpPr>
            <a:grpSpLocks/>
          </p:cNvGrpSpPr>
          <p:nvPr/>
        </p:nvGrpSpPr>
        <p:grpSpPr bwMode="auto">
          <a:xfrm>
            <a:off x="4724400" y="1177925"/>
            <a:ext cx="4724400" cy="2571750"/>
            <a:chOff x="4724400" y="1177925"/>
            <a:chExt cx="4724400" cy="2571750"/>
          </a:xfrm>
        </p:grpSpPr>
        <p:sp>
          <p:nvSpPr>
            <p:cNvPr id="62478" name="Text Box 22"/>
            <p:cNvSpPr txBox="1">
              <a:spLocks noChangeArrowheads="1"/>
            </p:cNvSpPr>
            <p:nvPr/>
          </p:nvSpPr>
          <p:spPr bwMode="auto">
            <a:xfrm>
              <a:off x="5562600" y="1177925"/>
              <a:ext cx="3200400" cy="1015663"/>
            </a:xfrm>
            <a:prstGeom prst="rect">
              <a:avLst/>
            </a:prstGeom>
            <a:solidFill>
              <a:srgbClr val="FFFFCC"/>
            </a:solidFill>
            <a:ln w="9525">
              <a:solidFill>
                <a:srgbClr val="339933"/>
              </a:solidFill>
              <a:miter lim="800000"/>
              <a:headEnd/>
              <a:tailEnd/>
            </a:ln>
          </p:spPr>
          <p:txBody>
            <a:bodyPr>
              <a:spAutoFit/>
            </a:bodyPr>
            <a:lstStyle/>
            <a:p>
              <a:pPr marL="342900" indent="-342900" algn="ctr">
                <a:spcBef>
                  <a:spcPct val="50000"/>
                </a:spcBef>
              </a:pPr>
              <a:r>
                <a:rPr lang="en-US" sz="2000" b="1">
                  <a:solidFill>
                    <a:srgbClr val="339933"/>
                  </a:solidFill>
                </a:rPr>
                <a:t>(3)  Cash is received </a:t>
              </a:r>
              <a:r>
                <a:rPr lang="en-US" sz="2000" b="1">
                  <a:solidFill>
                    <a:srgbClr val="0033CC"/>
                  </a:solidFill>
                </a:rPr>
                <a:t>after</a:t>
              </a:r>
              <a:r>
                <a:rPr lang="en-US" sz="2000" b="1">
                  <a:solidFill>
                    <a:srgbClr val="339933"/>
                  </a:solidFill>
                </a:rPr>
                <a:t> the company earns revenue.</a:t>
              </a:r>
            </a:p>
          </p:txBody>
        </p:sp>
        <p:sp>
          <p:nvSpPr>
            <p:cNvPr id="62479" name="Line 23"/>
            <p:cNvSpPr>
              <a:spLocks noChangeShapeType="1"/>
            </p:cNvSpPr>
            <p:nvPr/>
          </p:nvSpPr>
          <p:spPr bwMode="auto">
            <a:xfrm>
              <a:off x="5562600" y="3063875"/>
              <a:ext cx="3200400" cy="0"/>
            </a:xfrm>
            <a:prstGeom prst="line">
              <a:avLst/>
            </a:prstGeom>
            <a:noFill/>
            <a:ln w="76200">
              <a:solidFill>
                <a:schemeClr val="tx1"/>
              </a:solidFill>
              <a:round/>
              <a:headEnd/>
              <a:tailEnd type="triangle" w="med" len="med"/>
            </a:ln>
          </p:spPr>
          <p:txBody>
            <a:bodyPr/>
            <a:lstStyle/>
            <a:p>
              <a:endParaRPr lang="en-US"/>
            </a:p>
          </p:txBody>
        </p:sp>
        <p:sp>
          <p:nvSpPr>
            <p:cNvPr id="62480" name="Line 24"/>
            <p:cNvSpPr>
              <a:spLocks noChangeShapeType="1"/>
            </p:cNvSpPr>
            <p:nvPr/>
          </p:nvSpPr>
          <p:spPr bwMode="auto">
            <a:xfrm>
              <a:off x="5791200" y="2882900"/>
              <a:ext cx="0" cy="381000"/>
            </a:xfrm>
            <a:prstGeom prst="line">
              <a:avLst/>
            </a:prstGeom>
            <a:noFill/>
            <a:ln w="38100">
              <a:solidFill>
                <a:srgbClr val="0033CC"/>
              </a:solidFill>
              <a:round/>
              <a:headEnd/>
              <a:tailEnd/>
            </a:ln>
          </p:spPr>
          <p:txBody>
            <a:bodyPr/>
            <a:lstStyle/>
            <a:p>
              <a:endParaRPr lang="en-US"/>
            </a:p>
          </p:txBody>
        </p:sp>
        <p:sp>
          <p:nvSpPr>
            <p:cNvPr id="62481" name="Line 25"/>
            <p:cNvSpPr>
              <a:spLocks noChangeShapeType="1"/>
            </p:cNvSpPr>
            <p:nvPr/>
          </p:nvSpPr>
          <p:spPr bwMode="auto">
            <a:xfrm>
              <a:off x="8153400" y="2882900"/>
              <a:ext cx="0" cy="381000"/>
            </a:xfrm>
            <a:prstGeom prst="line">
              <a:avLst/>
            </a:prstGeom>
            <a:noFill/>
            <a:ln w="38100">
              <a:solidFill>
                <a:srgbClr val="339933"/>
              </a:solidFill>
              <a:round/>
              <a:headEnd/>
              <a:tailEnd/>
            </a:ln>
          </p:spPr>
          <p:txBody>
            <a:bodyPr/>
            <a:lstStyle/>
            <a:p>
              <a:endParaRPr lang="en-US"/>
            </a:p>
          </p:txBody>
        </p:sp>
        <p:sp>
          <p:nvSpPr>
            <p:cNvPr id="62482" name="Text Box 26"/>
            <p:cNvSpPr txBox="1">
              <a:spLocks noChangeArrowheads="1"/>
            </p:cNvSpPr>
            <p:nvPr/>
          </p:nvSpPr>
          <p:spPr bwMode="auto">
            <a:xfrm>
              <a:off x="7391400" y="2362200"/>
              <a:ext cx="2057400" cy="549275"/>
            </a:xfrm>
            <a:prstGeom prst="rect">
              <a:avLst/>
            </a:prstGeom>
            <a:noFill/>
            <a:ln w="9525">
              <a:noFill/>
              <a:miter lim="800000"/>
              <a:headEnd/>
              <a:tailEnd/>
            </a:ln>
          </p:spPr>
          <p:txBody>
            <a:bodyPr>
              <a:spAutoFit/>
            </a:bodyPr>
            <a:lstStyle/>
            <a:p>
              <a:pPr>
                <a:spcBef>
                  <a:spcPct val="50000"/>
                </a:spcBef>
              </a:pPr>
              <a:r>
                <a:rPr lang="en-US" sz="1200" b="1">
                  <a:solidFill>
                    <a:srgbClr val="339933"/>
                  </a:solidFill>
                </a:rPr>
                <a:t>dr. Cash</a:t>
              </a:r>
            </a:p>
            <a:p>
              <a:pPr>
                <a:spcBef>
                  <a:spcPct val="50000"/>
                </a:spcBef>
              </a:pPr>
              <a:r>
                <a:rPr lang="en-US" sz="1200" b="1">
                  <a:solidFill>
                    <a:srgbClr val="339933"/>
                  </a:solidFill>
                </a:rPr>
                <a:t>   cr. Accounts Rec.</a:t>
              </a:r>
            </a:p>
          </p:txBody>
        </p:sp>
        <p:sp>
          <p:nvSpPr>
            <p:cNvPr id="62483" name="Text Box 27"/>
            <p:cNvSpPr txBox="1">
              <a:spLocks noChangeArrowheads="1"/>
            </p:cNvSpPr>
            <p:nvPr/>
          </p:nvSpPr>
          <p:spPr bwMode="auto">
            <a:xfrm>
              <a:off x="5486400" y="3200400"/>
              <a:ext cx="2057400" cy="549275"/>
            </a:xfrm>
            <a:prstGeom prst="rect">
              <a:avLst/>
            </a:prstGeom>
            <a:noFill/>
            <a:ln w="9525">
              <a:noFill/>
              <a:miter lim="800000"/>
              <a:headEnd/>
              <a:tailEnd/>
            </a:ln>
          </p:spPr>
          <p:txBody>
            <a:bodyPr>
              <a:spAutoFit/>
            </a:bodyPr>
            <a:lstStyle/>
            <a:p>
              <a:pPr>
                <a:spcBef>
                  <a:spcPct val="50000"/>
                </a:spcBef>
              </a:pPr>
              <a:r>
                <a:rPr lang="en-US" sz="1200" b="1">
                  <a:solidFill>
                    <a:srgbClr val="0033CC"/>
                  </a:solidFill>
                </a:rPr>
                <a:t>dr. Accounts Rec.</a:t>
              </a:r>
            </a:p>
            <a:p>
              <a:pPr>
                <a:spcBef>
                  <a:spcPct val="50000"/>
                </a:spcBef>
              </a:pPr>
              <a:r>
                <a:rPr lang="en-US" sz="1200" b="1">
                  <a:solidFill>
                    <a:srgbClr val="0033CC"/>
                  </a:solidFill>
                </a:rPr>
                <a:t>   cr. ________ Revenue</a:t>
              </a:r>
            </a:p>
          </p:txBody>
        </p:sp>
        <p:sp>
          <p:nvSpPr>
            <p:cNvPr id="62484" name="Text Box 28"/>
            <p:cNvSpPr txBox="1">
              <a:spLocks noChangeArrowheads="1"/>
            </p:cNvSpPr>
            <p:nvPr/>
          </p:nvSpPr>
          <p:spPr bwMode="auto">
            <a:xfrm>
              <a:off x="8001000" y="3200400"/>
              <a:ext cx="304800" cy="366713"/>
            </a:xfrm>
            <a:prstGeom prst="rect">
              <a:avLst/>
            </a:prstGeom>
            <a:noFill/>
            <a:ln w="9525">
              <a:noFill/>
              <a:miter lim="800000"/>
              <a:headEnd/>
              <a:tailEnd/>
            </a:ln>
          </p:spPr>
          <p:txBody>
            <a:bodyPr>
              <a:spAutoFit/>
            </a:bodyPr>
            <a:lstStyle/>
            <a:p>
              <a:pPr>
                <a:spcBef>
                  <a:spcPct val="50000"/>
                </a:spcBef>
              </a:pPr>
              <a:r>
                <a:rPr lang="en-US" b="1">
                  <a:solidFill>
                    <a:srgbClr val="339933"/>
                  </a:solidFill>
                </a:rPr>
                <a:t>$</a:t>
              </a:r>
            </a:p>
          </p:txBody>
        </p:sp>
        <p:sp>
          <p:nvSpPr>
            <p:cNvPr id="62485" name="TextBox 29"/>
            <p:cNvSpPr txBox="1">
              <a:spLocks noChangeArrowheads="1"/>
            </p:cNvSpPr>
            <p:nvPr/>
          </p:nvSpPr>
          <p:spPr bwMode="auto">
            <a:xfrm>
              <a:off x="4724400" y="2606675"/>
              <a:ext cx="2133600" cy="276999"/>
            </a:xfrm>
            <a:prstGeom prst="rect">
              <a:avLst/>
            </a:prstGeom>
            <a:noFill/>
            <a:ln w="9525">
              <a:noFill/>
              <a:miter lim="800000"/>
              <a:headEnd/>
              <a:tailEnd/>
            </a:ln>
          </p:spPr>
          <p:txBody>
            <a:bodyPr>
              <a:spAutoFit/>
            </a:bodyPr>
            <a:lstStyle/>
            <a:p>
              <a:pPr algn="ctr"/>
              <a:r>
                <a:rPr lang="en-US" sz="1200" b="1">
                  <a:solidFill>
                    <a:srgbClr val="C00000"/>
                  </a:solidFill>
                </a:rPr>
                <a:t>Earn Revenue</a:t>
              </a:r>
            </a:p>
          </p:txBody>
        </p:sp>
      </p:grpSp>
      <p:grpSp>
        <p:nvGrpSpPr>
          <p:cNvPr id="4" name="Group 31"/>
          <p:cNvGrpSpPr>
            <a:grpSpLocks/>
          </p:cNvGrpSpPr>
          <p:nvPr/>
        </p:nvGrpSpPr>
        <p:grpSpPr bwMode="auto">
          <a:xfrm>
            <a:off x="228600" y="1219200"/>
            <a:ext cx="3886200" cy="2530475"/>
            <a:chOff x="228600" y="1219200"/>
            <a:chExt cx="3886200" cy="2530475"/>
          </a:xfrm>
        </p:grpSpPr>
        <p:sp>
          <p:nvSpPr>
            <p:cNvPr id="62469" name="Text Box 5"/>
            <p:cNvSpPr txBox="1">
              <a:spLocks noChangeArrowheads="1"/>
            </p:cNvSpPr>
            <p:nvPr/>
          </p:nvSpPr>
          <p:spPr bwMode="auto">
            <a:xfrm>
              <a:off x="228600" y="1219200"/>
              <a:ext cx="3200400" cy="1015663"/>
            </a:xfrm>
            <a:prstGeom prst="rect">
              <a:avLst/>
            </a:prstGeom>
            <a:solidFill>
              <a:srgbClr val="FFFFCC"/>
            </a:solidFill>
            <a:ln w="9525">
              <a:solidFill>
                <a:srgbClr val="339933"/>
              </a:solidFill>
              <a:miter lim="800000"/>
              <a:headEnd/>
              <a:tailEnd/>
            </a:ln>
          </p:spPr>
          <p:txBody>
            <a:bodyPr>
              <a:spAutoFit/>
            </a:bodyPr>
            <a:lstStyle/>
            <a:p>
              <a:pPr marL="342900" indent="-342900" algn="ctr">
                <a:spcBef>
                  <a:spcPct val="50000"/>
                </a:spcBef>
              </a:pPr>
              <a:r>
                <a:rPr lang="en-US" sz="2000" b="1">
                  <a:solidFill>
                    <a:srgbClr val="339933"/>
                  </a:solidFill>
                </a:rPr>
                <a:t>(1)  Cash is received </a:t>
              </a:r>
              <a:r>
                <a:rPr lang="en-US" sz="2000" b="1">
                  <a:solidFill>
                    <a:srgbClr val="0033CC"/>
                  </a:solidFill>
                </a:rPr>
                <a:t>before</a:t>
              </a:r>
              <a:r>
                <a:rPr lang="en-US" sz="2000" b="1">
                  <a:solidFill>
                    <a:srgbClr val="339933"/>
                  </a:solidFill>
                </a:rPr>
                <a:t> the company earns revenue.</a:t>
              </a:r>
            </a:p>
          </p:txBody>
        </p:sp>
        <p:grpSp>
          <p:nvGrpSpPr>
            <p:cNvPr id="62470" name="Group 6"/>
            <p:cNvGrpSpPr>
              <a:grpSpLocks/>
            </p:cNvGrpSpPr>
            <p:nvPr/>
          </p:nvGrpSpPr>
          <p:grpSpPr bwMode="auto">
            <a:xfrm>
              <a:off x="228600" y="2362200"/>
              <a:ext cx="3886200" cy="1387475"/>
              <a:chOff x="0" y="1872"/>
              <a:chExt cx="2448" cy="874"/>
            </a:xfrm>
          </p:grpSpPr>
          <p:sp>
            <p:nvSpPr>
              <p:cNvPr id="62473" name="Line 7"/>
              <p:cNvSpPr>
                <a:spLocks noChangeShapeType="1"/>
              </p:cNvSpPr>
              <p:nvPr/>
            </p:nvSpPr>
            <p:spPr bwMode="auto">
              <a:xfrm>
                <a:off x="0" y="2314"/>
                <a:ext cx="2016" cy="0"/>
              </a:xfrm>
              <a:prstGeom prst="line">
                <a:avLst/>
              </a:prstGeom>
              <a:noFill/>
              <a:ln w="76200">
                <a:solidFill>
                  <a:schemeClr val="tx1"/>
                </a:solidFill>
                <a:round/>
                <a:headEnd/>
                <a:tailEnd type="triangle" w="med" len="med"/>
              </a:ln>
            </p:spPr>
            <p:txBody>
              <a:bodyPr/>
              <a:lstStyle/>
              <a:p>
                <a:endParaRPr lang="en-US"/>
              </a:p>
            </p:txBody>
          </p:sp>
          <p:sp>
            <p:nvSpPr>
              <p:cNvPr id="62474" name="Line 8"/>
              <p:cNvSpPr>
                <a:spLocks noChangeShapeType="1"/>
              </p:cNvSpPr>
              <p:nvPr/>
            </p:nvSpPr>
            <p:spPr bwMode="auto">
              <a:xfrm>
                <a:off x="144" y="2200"/>
                <a:ext cx="0" cy="240"/>
              </a:xfrm>
              <a:prstGeom prst="line">
                <a:avLst/>
              </a:prstGeom>
              <a:noFill/>
              <a:ln w="38100">
                <a:solidFill>
                  <a:srgbClr val="339933"/>
                </a:solidFill>
                <a:round/>
                <a:headEnd/>
                <a:tailEnd/>
              </a:ln>
            </p:spPr>
            <p:txBody>
              <a:bodyPr/>
              <a:lstStyle/>
              <a:p>
                <a:endParaRPr lang="en-US"/>
              </a:p>
            </p:txBody>
          </p:sp>
          <p:sp>
            <p:nvSpPr>
              <p:cNvPr id="62475" name="Line 9"/>
              <p:cNvSpPr>
                <a:spLocks noChangeShapeType="1"/>
              </p:cNvSpPr>
              <p:nvPr/>
            </p:nvSpPr>
            <p:spPr bwMode="auto">
              <a:xfrm>
                <a:off x="1632" y="2200"/>
                <a:ext cx="0" cy="240"/>
              </a:xfrm>
              <a:prstGeom prst="line">
                <a:avLst/>
              </a:prstGeom>
              <a:noFill/>
              <a:ln w="38100">
                <a:solidFill>
                  <a:srgbClr val="0033CC"/>
                </a:solidFill>
                <a:round/>
                <a:headEnd/>
                <a:tailEnd/>
              </a:ln>
            </p:spPr>
            <p:txBody>
              <a:bodyPr/>
              <a:lstStyle/>
              <a:p>
                <a:endParaRPr lang="en-US"/>
              </a:p>
            </p:txBody>
          </p:sp>
          <p:sp>
            <p:nvSpPr>
              <p:cNvPr id="62476" name="Text Box 10"/>
              <p:cNvSpPr txBox="1">
                <a:spLocks noChangeArrowheads="1"/>
              </p:cNvSpPr>
              <p:nvPr/>
            </p:nvSpPr>
            <p:spPr bwMode="auto">
              <a:xfrm>
                <a:off x="0" y="1872"/>
                <a:ext cx="1296" cy="346"/>
              </a:xfrm>
              <a:prstGeom prst="rect">
                <a:avLst/>
              </a:prstGeom>
              <a:noFill/>
              <a:ln w="9525">
                <a:noFill/>
                <a:miter lim="800000"/>
                <a:headEnd/>
                <a:tailEnd/>
              </a:ln>
            </p:spPr>
            <p:txBody>
              <a:bodyPr>
                <a:spAutoFit/>
              </a:bodyPr>
              <a:lstStyle/>
              <a:p>
                <a:pPr>
                  <a:spcBef>
                    <a:spcPct val="50000"/>
                  </a:spcBef>
                </a:pPr>
                <a:r>
                  <a:rPr lang="en-US" sz="1200" b="1">
                    <a:solidFill>
                      <a:srgbClr val="339933"/>
                    </a:solidFill>
                  </a:rPr>
                  <a:t>dr. Cash</a:t>
                </a:r>
              </a:p>
              <a:p>
                <a:pPr>
                  <a:spcBef>
                    <a:spcPct val="50000"/>
                  </a:spcBef>
                </a:pPr>
                <a:r>
                  <a:rPr lang="en-US" sz="1200" b="1">
                    <a:solidFill>
                      <a:srgbClr val="339933"/>
                    </a:solidFill>
                  </a:rPr>
                  <a:t>   cr. Unearned Rev.</a:t>
                </a:r>
              </a:p>
            </p:txBody>
          </p:sp>
          <p:sp>
            <p:nvSpPr>
              <p:cNvPr id="62477" name="Text Box 11"/>
              <p:cNvSpPr txBox="1">
                <a:spLocks noChangeArrowheads="1"/>
              </p:cNvSpPr>
              <p:nvPr/>
            </p:nvSpPr>
            <p:spPr bwMode="auto">
              <a:xfrm>
                <a:off x="1152" y="2400"/>
                <a:ext cx="1296" cy="346"/>
              </a:xfrm>
              <a:prstGeom prst="rect">
                <a:avLst/>
              </a:prstGeom>
              <a:noFill/>
              <a:ln w="9525">
                <a:noFill/>
                <a:miter lim="800000"/>
                <a:headEnd/>
                <a:tailEnd/>
              </a:ln>
            </p:spPr>
            <p:txBody>
              <a:bodyPr>
                <a:spAutoFit/>
              </a:bodyPr>
              <a:lstStyle/>
              <a:p>
                <a:pPr>
                  <a:spcBef>
                    <a:spcPct val="50000"/>
                  </a:spcBef>
                </a:pPr>
                <a:r>
                  <a:rPr lang="en-US" sz="1200" b="1">
                    <a:solidFill>
                      <a:srgbClr val="0033CC"/>
                    </a:solidFill>
                  </a:rPr>
                  <a:t>dr. Unearned Rev.</a:t>
                </a:r>
              </a:p>
              <a:p>
                <a:pPr>
                  <a:spcBef>
                    <a:spcPct val="50000"/>
                  </a:spcBef>
                </a:pPr>
                <a:r>
                  <a:rPr lang="en-US" sz="1200" b="1">
                    <a:solidFill>
                      <a:srgbClr val="0033CC"/>
                    </a:solidFill>
                  </a:rPr>
                  <a:t>   cr. _______ Revenue</a:t>
                </a:r>
              </a:p>
            </p:txBody>
          </p:sp>
        </p:grpSp>
        <p:sp>
          <p:nvSpPr>
            <p:cNvPr id="62471" name="Text Box 12"/>
            <p:cNvSpPr txBox="1">
              <a:spLocks noChangeArrowheads="1"/>
            </p:cNvSpPr>
            <p:nvPr/>
          </p:nvSpPr>
          <p:spPr bwMode="auto">
            <a:xfrm>
              <a:off x="304800" y="3200400"/>
              <a:ext cx="304800" cy="366713"/>
            </a:xfrm>
            <a:prstGeom prst="rect">
              <a:avLst/>
            </a:prstGeom>
            <a:noFill/>
            <a:ln w="9525">
              <a:noFill/>
              <a:miter lim="800000"/>
              <a:headEnd/>
              <a:tailEnd/>
            </a:ln>
          </p:spPr>
          <p:txBody>
            <a:bodyPr>
              <a:spAutoFit/>
            </a:bodyPr>
            <a:lstStyle/>
            <a:p>
              <a:pPr>
                <a:spcBef>
                  <a:spcPct val="50000"/>
                </a:spcBef>
              </a:pPr>
              <a:r>
                <a:rPr lang="en-US" b="1">
                  <a:solidFill>
                    <a:srgbClr val="339933"/>
                  </a:solidFill>
                </a:rPr>
                <a:t>$</a:t>
              </a:r>
            </a:p>
          </p:txBody>
        </p:sp>
        <p:sp>
          <p:nvSpPr>
            <p:cNvPr id="62472" name="TextBox 30"/>
            <p:cNvSpPr txBox="1">
              <a:spLocks noChangeArrowheads="1"/>
            </p:cNvSpPr>
            <p:nvPr/>
          </p:nvSpPr>
          <p:spPr bwMode="auto">
            <a:xfrm>
              <a:off x="1752600" y="2565400"/>
              <a:ext cx="2133600" cy="276999"/>
            </a:xfrm>
            <a:prstGeom prst="rect">
              <a:avLst/>
            </a:prstGeom>
            <a:noFill/>
            <a:ln w="9525">
              <a:noFill/>
              <a:miter lim="800000"/>
              <a:headEnd/>
              <a:tailEnd/>
            </a:ln>
          </p:spPr>
          <p:txBody>
            <a:bodyPr>
              <a:spAutoFit/>
            </a:bodyPr>
            <a:lstStyle/>
            <a:p>
              <a:pPr algn="ctr"/>
              <a:r>
                <a:rPr lang="en-US" sz="1200" b="1">
                  <a:solidFill>
                    <a:srgbClr val="C00000"/>
                  </a:solidFill>
                </a:rPr>
                <a:t>Earn Revenue</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title"/>
          </p:nvPr>
        </p:nvSpPr>
        <p:spPr/>
        <p:txBody>
          <a:bodyPr/>
          <a:lstStyle/>
          <a:p>
            <a:r>
              <a:rPr lang="en-US" sz="4000" smtClean="0"/>
              <a:t>Review of Revenues and Expenses</a:t>
            </a:r>
            <a:endParaRPr lang="en-US" sz="3600" smtClean="0"/>
          </a:p>
        </p:txBody>
      </p:sp>
      <p:grpSp>
        <p:nvGrpSpPr>
          <p:cNvPr id="2" name="Group 29"/>
          <p:cNvGrpSpPr>
            <a:grpSpLocks/>
          </p:cNvGrpSpPr>
          <p:nvPr/>
        </p:nvGrpSpPr>
        <p:grpSpPr bwMode="auto">
          <a:xfrm>
            <a:off x="381000" y="1295400"/>
            <a:ext cx="3886200" cy="2479675"/>
            <a:chOff x="381000" y="1295400"/>
            <a:chExt cx="3886200" cy="2479675"/>
          </a:xfrm>
        </p:grpSpPr>
        <p:grpSp>
          <p:nvGrpSpPr>
            <p:cNvPr id="64532" name="Group 4"/>
            <p:cNvGrpSpPr>
              <a:grpSpLocks/>
            </p:cNvGrpSpPr>
            <p:nvPr/>
          </p:nvGrpSpPr>
          <p:grpSpPr bwMode="auto">
            <a:xfrm>
              <a:off x="381000" y="1295400"/>
              <a:ext cx="3886200" cy="2479675"/>
              <a:chOff x="768" y="2566"/>
              <a:chExt cx="2448" cy="1562"/>
            </a:xfrm>
          </p:grpSpPr>
          <p:sp>
            <p:nvSpPr>
              <p:cNvPr id="64534" name="Text Box 5"/>
              <p:cNvSpPr txBox="1">
                <a:spLocks noChangeArrowheads="1"/>
              </p:cNvSpPr>
              <p:nvPr/>
            </p:nvSpPr>
            <p:spPr bwMode="auto">
              <a:xfrm>
                <a:off x="768" y="2566"/>
                <a:ext cx="2016" cy="640"/>
              </a:xfrm>
              <a:prstGeom prst="rect">
                <a:avLst/>
              </a:prstGeom>
              <a:solidFill>
                <a:srgbClr val="E3F4FF"/>
              </a:solidFill>
              <a:ln w="9525">
                <a:solidFill>
                  <a:srgbClr val="339933"/>
                </a:solidFill>
                <a:miter lim="800000"/>
                <a:headEnd/>
                <a:tailEnd/>
              </a:ln>
            </p:spPr>
            <p:txBody>
              <a:bodyPr>
                <a:spAutoFit/>
              </a:bodyPr>
              <a:lstStyle/>
              <a:p>
                <a:pPr marL="342900" indent="-342900" algn="ctr">
                  <a:spcBef>
                    <a:spcPct val="50000"/>
                  </a:spcBef>
                </a:pPr>
                <a:r>
                  <a:rPr lang="en-US" sz="2000" b="1">
                    <a:solidFill>
                      <a:srgbClr val="0033CC"/>
                    </a:solidFill>
                  </a:rPr>
                  <a:t>(1)  Cash is paid </a:t>
                </a:r>
                <a:r>
                  <a:rPr lang="en-US" sz="2000" b="1">
                    <a:solidFill>
                      <a:srgbClr val="FF3300"/>
                    </a:solidFill>
                  </a:rPr>
                  <a:t>before</a:t>
                </a:r>
                <a:r>
                  <a:rPr lang="en-US" sz="2000" b="1">
                    <a:solidFill>
                      <a:srgbClr val="0033CC"/>
                    </a:solidFill>
                  </a:rPr>
                  <a:t> the expense is incurred.</a:t>
                </a:r>
              </a:p>
            </p:txBody>
          </p:sp>
          <p:grpSp>
            <p:nvGrpSpPr>
              <p:cNvPr id="64535" name="Group 6"/>
              <p:cNvGrpSpPr>
                <a:grpSpLocks/>
              </p:cNvGrpSpPr>
              <p:nvPr/>
            </p:nvGrpSpPr>
            <p:grpSpPr bwMode="auto">
              <a:xfrm>
                <a:off x="768" y="3254"/>
                <a:ext cx="2448" cy="874"/>
                <a:chOff x="0" y="1872"/>
                <a:chExt cx="2448" cy="874"/>
              </a:xfrm>
            </p:grpSpPr>
            <p:sp>
              <p:nvSpPr>
                <p:cNvPr id="64537" name="Line 7"/>
                <p:cNvSpPr>
                  <a:spLocks noChangeShapeType="1"/>
                </p:cNvSpPr>
                <p:nvPr/>
              </p:nvSpPr>
              <p:spPr bwMode="auto">
                <a:xfrm>
                  <a:off x="0" y="2314"/>
                  <a:ext cx="2016" cy="0"/>
                </a:xfrm>
                <a:prstGeom prst="line">
                  <a:avLst/>
                </a:prstGeom>
                <a:noFill/>
                <a:ln w="76200">
                  <a:solidFill>
                    <a:schemeClr val="tx1"/>
                  </a:solidFill>
                  <a:round/>
                  <a:headEnd/>
                  <a:tailEnd type="triangle" w="med" len="med"/>
                </a:ln>
              </p:spPr>
              <p:txBody>
                <a:bodyPr/>
                <a:lstStyle/>
                <a:p>
                  <a:endParaRPr lang="en-US"/>
                </a:p>
              </p:txBody>
            </p:sp>
            <p:sp>
              <p:nvSpPr>
                <p:cNvPr id="64538" name="Line 8"/>
                <p:cNvSpPr>
                  <a:spLocks noChangeShapeType="1"/>
                </p:cNvSpPr>
                <p:nvPr/>
              </p:nvSpPr>
              <p:spPr bwMode="auto">
                <a:xfrm>
                  <a:off x="144" y="2200"/>
                  <a:ext cx="0" cy="240"/>
                </a:xfrm>
                <a:prstGeom prst="line">
                  <a:avLst/>
                </a:prstGeom>
                <a:noFill/>
                <a:ln w="38100">
                  <a:solidFill>
                    <a:srgbClr val="339933"/>
                  </a:solidFill>
                  <a:round/>
                  <a:headEnd/>
                  <a:tailEnd/>
                </a:ln>
              </p:spPr>
              <p:txBody>
                <a:bodyPr/>
                <a:lstStyle/>
                <a:p>
                  <a:endParaRPr lang="en-US"/>
                </a:p>
              </p:txBody>
            </p:sp>
            <p:sp>
              <p:nvSpPr>
                <p:cNvPr id="64539" name="Line 9"/>
                <p:cNvSpPr>
                  <a:spLocks noChangeShapeType="1"/>
                </p:cNvSpPr>
                <p:nvPr/>
              </p:nvSpPr>
              <p:spPr bwMode="auto">
                <a:xfrm>
                  <a:off x="1632" y="2200"/>
                  <a:ext cx="0" cy="240"/>
                </a:xfrm>
                <a:prstGeom prst="line">
                  <a:avLst/>
                </a:prstGeom>
                <a:noFill/>
                <a:ln w="38100">
                  <a:solidFill>
                    <a:srgbClr val="0033CC"/>
                  </a:solidFill>
                  <a:round/>
                  <a:headEnd/>
                  <a:tailEnd/>
                </a:ln>
              </p:spPr>
              <p:txBody>
                <a:bodyPr/>
                <a:lstStyle/>
                <a:p>
                  <a:endParaRPr lang="en-US"/>
                </a:p>
              </p:txBody>
            </p:sp>
            <p:sp>
              <p:nvSpPr>
                <p:cNvPr id="64540" name="Text Box 10"/>
                <p:cNvSpPr txBox="1">
                  <a:spLocks noChangeArrowheads="1"/>
                </p:cNvSpPr>
                <p:nvPr/>
              </p:nvSpPr>
              <p:spPr bwMode="auto">
                <a:xfrm>
                  <a:off x="0" y="1872"/>
                  <a:ext cx="1296" cy="346"/>
                </a:xfrm>
                <a:prstGeom prst="rect">
                  <a:avLst/>
                </a:prstGeom>
                <a:noFill/>
                <a:ln w="9525">
                  <a:noFill/>
                  <a:miter lim="800000"/>
                  <a:headEnd/>
                  <a:tailEnd/>
                </a:ln>
              </p:spPr>
              <p:txBody>
                <a:bodyPr>
                  <a:spAutoFit/>
                </a:bodyPr>
                <a:lstStyle/>
                <a:p>
                  <a:pPr>
                    <a:spcBef>
                      <a:spcPct val="50000"/>
                    </a:spcBef>
                  </a:pPr>
                  <a:r>
                    <a:rPr lang="en-US" sz="1200" b="1">
                      <a:solidFill>
                        <a:srgbClr val="339933"/>
                      </a:solidFill>
                    </a:rPr>
                    <a:t>dr. Prepaid Expense</a:t>
                  </a:r>
                </a:p>
                <a:p>
                  <a:pPr>
                    <a:spcBef>
                      <a:spcPct val="50000"/>
                    </a:spcBef>
                  </a:pPr>
                  <a:r>
                    <a:rPr lang="en-US" sz="1200" b="1">
                      <a:solidFill>
                        <a:srgbClr val="339933"/>
                      </a:solidFill>
                    </a:rPr>
                    <a:t>   cr. Cash</a:t>
                  </a:r>
                </a:p>
              </p:txBody>
            </p:sp>
            <p:sp>
              <p:nvSpPr>
                <p:cNvPr id="64541" name="Text Box 11"/>
                <p:cNvSpPr txBox="1">
                  <a:spLocks noChangeArrowheads="1"/>
                </p:cNvSpPr>
                <p:nvPr/>
              </p:nvSpPr>
              <p:spPr bwMode="auto">
                <a:xfrm>
                  <a:off x="1152" y="2400"/>
                  <a:ext cx="1296" cy="346"/>
                </a:xfrm>
                <a:prstGeom prst="rect">
                  <a:avLst/>
                </a:prstGeom>
                <a:noFill/>
                <a:ln w="9525">
                  <a:noFill/>
                  <a:miter lim="800000"/>
                  <a:headEnd/>
                  <a:tailEnd/>
                </a:ln>
              </p:spPr>
              <p:txBody>
                <a:bodyPr>
                  <a:spAutoFit/>
                </a:bodyPr>
                <a:lstStyle/>
                <a:p>
                  <a:pPr>
                    <a:spcBef>
                      <a:spcPct val="50000"/>
                    </a:spcBef>
                  </a:pPr>
                  <a:r>
                    <a:rPr lang="en-US" sz="1200" b="1">
                      <a:solidFill>
                        <a:srgbClr val="0033CC"/>
                      </a:solidFill>
                    </a:rPr>
                    <a:t>dr. Business Expense</a:t>
                  </a:r>
                </a:p>
                <a:p>
                  <a:pPr>
                    <a:spcBef>
                      <a:spcPct val="50000"/>
                    </a:spcBef>
                  </a:pPr>
                  <a:r>
                    <a:rPr lang="en-US" sz="1200" b="1">
                      <a:solidFill>
                        <a:srgbClr val="0033CC"/>
                      </a:solidFill>
                    </a:rPr>
                    <a:t>   cr. Prepaid Expense</a:t>
                  </a:r>
                </a:p>
              </p:txBody>
            </p:sp>
          </p:grpSp>
          <p:sp>
            <p:nvSpPr>
              <p:cNvPr id="64536" name="Text Box 12"/>
              <p:cNvSpPr txBox="1">
                <a:spLocks noChangeArrowheads="1"/>
              </p:cNvSpPr>
              <p:nvPr/>
            </p:nvSpPr>
            <p:spPr bwMode="auto">
              <a:xfrm>
                <a:off x="816" y="3782"/>
                <a:ext cx="192" cy="231"/>
              </a:xfrm>
              <a:prstGeom prst="rect">
                <a:avLst/>
              </a:prstGeom>
              <a:noFill/>
              <a:ln w="9525">
                <a:noFill/>
                <a:miter lim="800000"/>
                <a:headEnd/>
                <a:tailEnd/>
              </a:ln>
            </p:spPr>
            <p:txBody>
              <a:bodyPr>
                <a:spAutoFit/>
              </a:bodyPr>
              <a:lstStyle/>
              <a:p>
                <a:pPr>
                  <a:spcBef>
                    <a:spcPct val="50000"/>
                  </a:spcBef>
                </a:pPr>
                <a:r>
                  <a:rPr lang="en-US" b="1">
                    <a:solidFill>
                      <a:srgbClr val="339933"/>
                    </a:solidFill>
                  </a:rPr>
                  <a:t>$</a:t>
                </a:r>
              </a:p>
            </p:txBody>
          </p:sp>
        </p:grpSp>
        <p:sp>
          <p:nvSpPr>
            <p:cNvPr id="64533" name="TextBox 28"/>
            <p:cNvSpPr txBox="1">
              <a:spLocks noChangeArrowheads="1"/>
            </p:cNvSpPr>
            <p:nvPr/>
          </p:nvSpPr>
          <p:spPr bwMode="auto">
            <a:xfrm>
              <a:off x="1905000" y="2590800"/>
              <a:ext cx="2133600" cy="276999"/>
            </a:xfrm>
            <a:prstGeom prst="rect">
              <a:avLst/>
            </a:prstGeom>
            <a:noFill/>
            <a:ln w="9525">
              <a:noFill/>
              <a:miter lim="800000"/>
              <a:headEnd/>
              <a:tailEnd/>
            </a:ln>
          </p:spPr>
          <p:txBody>
            <a:bodyPr>
              <a:spAutoFit/>
            </a:bodyPr>
            <a:lstStyle/>
            <a:p>
              <a:pPr algn="ctr"/>
              <a:r>
                <a:rPr lang="en-US" sz="1200" b="1">
                  <a:solidFill>
                    <a:srgbClr val="C00000"/>
                  </a:solidFill>
                </a:rPr>
                <a:t>Use-up Benefits</a:t>
              </a:r>
            </a:p>
          </p:txBody>
        </p:sp>
      </p:grpSp>
      <p:grpSp>
        <p:nvGrpSpPr>
          <p:cNvPr id="5" name="Group 31"/>
          <p:cNvGrpSpPr>
            <a:grpSpLocks/>
          </p:cNvGrpSpPr>
          <p:nvPr/>
        </p:nvGrpSpPr>
        <p:grpSpPr bwMode="auto">
          <a:xfrm>
            <a:off x="4572000" y="1279525"/>
            <a:ext cx="4724400" cy="2454275"/>
            <a:chOff x="4572000" y="1279525"/>
            <a:chExt cx="4724400" cy="2454275"/>
          </a:xfrm>
        </p:grpSpPr>
        <p:grpSp>
          <p:nvGrpSpPr>
            <p:cNvPr id="64523" name="Group 21"/>
            <p:cNvGrpSpPr>
              <a:grpSpLocks/>
            </p:cNvGrpSpPr>
            <p:nvPr/>
          </p:nvGrpSpPr>
          <p:grpSpPr bwMode="auto">
            <a:xfrm>
              <a:off x="5334000" y="1279525"/>
              <a:ext cx="3962400" cy="2454275"/>
              <a:chOff x="3360" y="1632"/>
              <a:chExt cx="2496" cy="1546"/>
            </a:xfrm>
          </p:grpSpPr>
          <p:sp>
            <p:nvSpPr>
              <p:cNvPr id="64525" name="Text Box 22"/>
              <p:cNvSpPr txBox="1">
                <a:spLocks noChangeArrowheads="1"/>
              </p:cNvSpPr>
              <p:nvPr/>
            </p:nvSpPr>
            <p:spPr bwMode="auto">
              <a:xfrm>
                <a:off x="3408" y="1632"/>
                <a:ext cx="2016" cy="640"/>
              </a:xfrm>
              <a:prstGeom prst="rect">
                <a:avLst/>
              </a:prstGeom>
              <a:solidFill>
                <a:srgbClr val="E3F4FF"/>
              </a:solidFill>
              <a:ln w="9525">
                <a:solidFill>
                  <a:srgbClr val="339933"/>
                </a:solidFill>
                <a:miter lim="800000"/>
                <a:headEnd/>
                <a:tailEnd/>
              </a:ln>
            </p:spPr>
            <p:txBody>
              <a:bodyPr>
                <a:spAutoFit/>
              </a:bodyPr>
              <a:lstStyle/>
              <a:p>
                <a:pPr marL="342900" indent="-342900" algn="ctr">
                  <a:spcBef>
                    <a:spcPct val="50000"/>
                  </a:spcBef>
                </a:pPr>
                <a:r>
                  <a:rPr lang="en-US" sz="2000" b="1">
                    <a:solidFill>
                      <a:srgbClr val="0033CC"/>
                    </a:solidFill>
                  </a:rPr>
                  <a:t>(3)  Cash is paid </a:t>
                </a:r>
                <a:r>
                  <a:rPr lang="en-US" sz="2000" b="1">
                    <a:solidFill>
                      <a:srgbClr val="FF3300"/>
                    </a:solidFill>
                  </a:rPr>
                  <a:t>after</a:t>
                </a:r>
                <a:r>
                  <a:rPr lang="en-US" sz="2000" b="1">
                    <a:solidFill>
                      <a:srgbClr val="0033CC"/>
                    </a:solidFill>
                  </a:rPr>
                  <a:t> the expense is incurred.</a:t>
                </a:r>
              </a:p>
            </p:txBody>
          </p:sp>
          <p:sp>
            <p:nvSpPr>
              <p:cNvPr id="64526" name="Line 23"/>
              <p:cNvSpPr>
                <a:spLocks noChangeShapeType="1"/>
              </p:cNvSpPr>
              <p:nvPr/>
            </p:nvSpPr>
            <p:spPr bwMode="auto">
              <a:xfrm>
                <a:off x="3408" y="2746"/>
                <a:ext cx="2016" cy="0"/>
              </a:xfrm>
              <a:prstGeom prst="line">
                <a:avLst/>
              </a:prstGeom>
              <a:noFill/>
              <a:ln w="76200">
                <a:solidFill>
                  <a:schemeClr val="tx1"/>
                </a:solidFill>
                <a:round/>
                <a:headEnd/>
                <a:tailEnd type="triangle" w="med" len="med"/>
              </a:ln>
            </p:spPr>
            <p:txBody>
              <a:bodyPr/>
              <a:lstStyle/>
              <a:p>
                <a:endParaRPr lang="en-US"/>
              </a:p>
            </p:txBody>
          </p:sp>
          <p:sp>
            <p:nvSpPr>
              <p:cNvPr id="64527" name="Line 24"/>
              <p:cNvSpPr>
                <a:spLocks noChangeShapeType="1"/>
              </p:cNvSpPr>
              <p:nvPr/>
            </p:nvSpPr>
            <p:spPr bwMode="auto">
              <a:xfrm>
                <a:off x="3552" y="2632"/>
                <a:ext cx="0" cy="240"/>
              </a:xfrm>
              <a:prstGeom prst="line">
                <a:avLst/>
              </a:prstGeom>
              <a:noFill/>
              <a:ln w="38100">
                <a:solidFill>
                  <a:srgbClr val="0033CC"/>
                </a:solidFill>
                <a:round/>
                <a:headEnd/>
                <a:tailEnd/>
              </a:ln>
            </p:spPr>
            <p:txBody>
              <a:bodyPr/>
              <a:lstStyle/>
              <a:p>
                <a:endParaRPr lang="en-US"/>
              </a:p>
            </p:txBody>
          </p:sp>
          <p:sp>
            <p:nvSpPr>
              <p:cNvPr id="64528" name="Line 25"/>
              <p:cNvSpPr>
                <a:spLocks noChangeShapeType="1"/>
              </p:cNvSpPr>
              <p:nvPr/>
            </p:nvSpPr>
            <p:spPr bwMode="auto">
              <a:xfrm>
                <a:off x="5040" y="2632"/>
                <a:ext cx="0" cy="240"/>
              </a:xfrm>
              <a:prstGeom prst="line">
                <a:avLst/>
              </a:prstGeom>
              <a:noFill/>
              <a:ln w="38100">
                <a:solidFill>
                  <a:srgbClr val="339933"/>
                </a:solidFill>
                <a:round/>
                <a:headEnd/>
                <a:tailEnd/>
              </a:ln>
            </p:spPr>
            <p:txBody>
              <a:bodyPr/>
              <a:lstStyle/>
              <a:p>
                <a:endParaRPr lang="en-US"/>
              </a:p>
            </p:txBody>
          </p:sp>
          <p:sp>
            <p:nvSpPr>
              <p:cNvPr id="64529" name="Text Box 26"/>
              <p:cNvSpPr txBox="1">
                <a:spLocks noChangeArrowheads="1"/>
              </p:cNvSpPr>
              <p:nvPr/>
            </p:nvSpPr>
            <p:spPr bwMode="auto">
              <a:xfrm>
                <a:off x="4560" y="2304"/>
                <a:ext cx="1296" cy="346"/>
              </a:xfrm>
              <a:prstGeom prst="rect">
                <a:avLst/>
              </a:prstGeom>
              <a:noFill/>
              <a:ln w="9525">
                <a:noFill/>
                <a:miter lim="800000"/>
                <a:headEnd/>
                <a:tailEnd/>
              </a:ln>
            </p:spPr>
            <p:txBody>
              <a:bodyPr>
                <a:spAutoFit/>
              </a:bodyPr>
              <a:lstStyle/>
              <a:p>
                <a:pPr>
                  <a:spcBef>
                    <a:spcPct val="50000"/>
                  </a:spcBef>
                </a:pPr>
                <a:r>
                  <a:rPr lang="en-US" sz="1200" b="1">
                    <a:solidFill>
                      <a:srgbClr val="339933"/>
                    </a:solidFill>
                  </a:rPr>
                  <a:t>dr. Accounts Payable</a:t>
                </a:r>
              </a:p>
              <a:p>
                <a:pPr>
                  <a:spcBef>
                    <a:spcPct val="50000"/>
                  </a:spcBef>
                </a:pPr>
                <a:r>
                  <a:rPr lang="en-US" sz="1200" b="1">
                    <a:solidFill>
                      <a:srgbClr val="339933"/>
                    </a:solidFill>
                  </a:rPr>
                  <a:t>   cr. Cash</a:t>
                </a:r>
              </a:p>
            </p:txBody>
          </p:sp>
          <p:sp>
            <p:nvSpPr>
              <p:cNvPr id="64530" name="Text Box 27"/>
              <p:cNvSpPr txBox="1">
                <a:spLocks noChangeArrowheads="1"/>
              </p:cNvSpPr>
              <p:nvPr/>
            </p:nvSpPr>
            <p:spPr bwMode="auto">
              <a:xfrm>
                <a:off x="3360" y="2832"/>
                <a:ext cx="1296" cy="346"/>
              </a:xfrm>
              <a:prstGeom prst="rect">
                <a:avLst/>
              </a:prstGeom>
              <a:noFill/>
              <a:ln w="9525">
                <a:noFill/>
                <a:miter lim="800000"/>
                <a:headEnd/>
                <a:tailEnd/>
              </a:ln>
            </p:spPr>
            <p:txBody>
              <a:bodyPr>
                <a:spAutoFit/>
              </a:bodyPr>
              <a:lstStyle/>
              <a:p>
                <a:pPr>
                  <a:spcBef>
                    <a:spcPct val="50000"/>
                  </a:spcBef>
                </a:pPr>
                <a:r>
                  <a:rPr lang="en-US" sz="1200" b="1">
                    <a:solidFill>
                      <a:srgbClr val="0033CC"/>
                    </a:solidFill>
                  </a:rPr>
                  <a:t>dr. Business Expense</a:t>
                </a:r>
              </a:p>
              <a:p>
                <a:pPr>
                  <a:spcBef>
                    <a:spcPct val="50000"/>
                  </a:spcBef>
                </a:pPr>
                <a:r>
                  <a:rPr lang="en-US" sz="1200" b="1">
                    <a:solidFill>
                      <a:srgbClr val="0033CC"/>
                    </a:solidFill>
                  </a:rPr>
                  <a:t>   cr. Accounts Payable</a:t>
                </a:r>
              </a:p>
            </p:txBody>
          </p:sp>
          <p:sp>
            <p:nvSpPr>
              <p:cNvPr id="64531" name="Text Box 28"/>
              <p:cNvSpPr txBox="1">
                <a:spLocks noChangeArrowheads="1"/>
              </p:cNvSpPr>
              <p:nvPr/>
            </p:nvSpPr>
            <p:spPr bwMode="auto">
              <a:xfrm>
                <a:off x="4944" y="2832"/>
                <a:ext cx="192" cy="231"/>
              </a:xfrm>
              <a:prstGeom prst="rect">
                <a:avLst/>
              </a:prstGeom>
              <a:noFill/>
              <a:ln w="9525">
                <a:noFill/>
                <a:miter lim="800000"/>
                <a:headEnd/>
                <a:tailEnd/>
              </a:ln>
            </p:spPr>
            <p:txBody>
              <a:bodyPr>
                <a:spAutoFit/>
              </a:bodyPr>
              <a:lstStyle/>
              <a:p>
                <a:pPr>
                  <a:spcBef>
                    <a:spcPct val="50000"/>
                  </a:spcBef>
                </a:pPr>
                <a:r>
                  <a:rPr lang="en-US" b="1">
                    <a:solidFill>
                      <a:srgbClr val="339933"/>
                    </a:solidFill>
                  </a:rPr>
                  <a:t>$</a:t>
                </a:r>
              </a:p>
            </p:txBody>
          </p:sp>
        </p:grpSp>
        <p:sp>
          <p:nvSpPr>
            <p:cNvPr id="64524" name="TextBox 30"/>
            <p:cNvSpPr txBox="1">
              <a:spLocks noChangeArrowheads="1"/>
            </p:cNvSpPr>
            <p:nvPr/>
          </p:nvSpPr>
          <p:spPr bwMode="auto">
            <a:xfrm>
              <a:off x="4572000" y="2514600"/>
              <a:ext cx="2133600" cy="276999"/>
            </a:xfrm>
            <a:prstGeom prst="rect">
              <a:avLst/>
            </a:prstGeom>
            <a:noFill/>
            <a:ln w="9525">
              <a:noFill/>
              <a:miter lim="800000"/>
              <a:headEnd/>
              <a:tailEnd/>
            </a:ln>
          </p:spPr>
          <p:txBody>
            <a:bodyPr>
              <a:spAutoFit/>
            </a:bodyPr>
            <a:lstStyle/>
            <a:p>
              <a:pPr algn="ctr"/>
              <a:r>
                <a:rPr lang="en-US" sz="1200" b="1">
                  <a:solidFill>
                    <a:srgbClr val="C00000"/>
                  </a:solidFill>
                </a:rPr>
                <a:t>Use-up Benefits</a:t>
              </a:r>
            </a:p>
          </p:txBody>
        </p:sp>
      </p:grpSp>
      <p:grpSp>
        <p:nvGrpSpPr>
          <p:cNvPr id="7" name="Group 33"/>
          <p:cNvGrpSpPr>
            <a:grpSpLocks/>
          </p:cNvGrpSpPr>
          <p:nvPr/>
        </p:nvGrpSpPr>
        <p:grpSpPr bwMode="auto">
          <a:xfrm>
            <a:off x="2971800" y="4114800"/>
            <a:ext cx="3276600" cy="2438400"/>
            <a:chOff x="2971800" y="4114800"/>
            <a:chExt cx="3276600" cy="2438400"/>
          </a:xfrm>
        </p:grpSpPr>
        <p:sp>
          <p:nvSpPr>
            <p:cNvPr id="64517" name="Text Box 15"/>
            <p:cNvSpPr txBox="1">
              <a:spLocks noChangeArrowheads="1"/>
            </p:cNvSpPr>
            <p:nvPr/>
          </p:nvSpPr>
          <p:spPr bwMode="auto">
            <a:xfrm>
              <a:off x="2971800" y="4114800"/>
              <a:ext cx="3200400" cy="1016000"/>
            </a:xfrm>
            <a:prstGeom prst="rect">
              <a:avLst/>
            </a:prstGeom>
            <a:solidFill>
              <a:srgbClr val="E3F4FF"/>
            </a:solidFill>
            <a:ln w="9525">
              <a:solidFill>
                <a:srgbClr val="339933"/>
              </a:solidFill>
              <a:miter lim="800000"/>
              <a:headEnd/>
              <a:tailEnd/>
            </a:ln>
          </p:spPr>
          <p:txBody>
            <a:bodyPr>
              <a:spAutoFit/>
            </a:bodyPr>
            <a:lstStyle/>
            <a:p>
              <a:pPr marL="342900" indent="-342900" algn="ctr">
                <a:spcBef>
                  <a:spcPct val="50000"/>
                </a:spcBef>
              </a:pPr>
              <a:r>
                <a:rPr lang="en-US" sz="2000" b="1">
                  <a:solidFill>
                    <a:srgbClr val="0033CC"/>
                  </a:solidFill>
                </a:rPr>
                <a:t>(2)  Cash is paid in the </a:t>
              </a:r>
              <a:r>
                <a:rPr lang="en-US" sz="2000" b="1">
                  <a:solidFill>
                    <a:srgbClr val="FF3300"/>
                  </a:solidFill>
                </a:rPr>
                <a:t>same</a:t>
              </a:r>
              <a:r>
                <a:rPr lang="en-US" sz="2000" b="1">
                  <a:solidFill>
                    <a:srgbClr val="0033CC"/>
                  </a:solidFill>
                </a:rPr>
                <a:t> period the expense is incurred.</a:t>
              </a:r>
            </a:p>
          </p:txBody>
        </p:sp>
        <p:sp>
          <p:nvSpPr>
            <p:cNvPr id="64518" name="Line 16"/>
            <p:cNvSpPr>
              <a:spLocks noChangeShapeType="1"/>
            </p:cNvSpPr>
            <p:nvPr/>
          </p:nvSpPr>
          <p:spPr bwMode="auto">
            <a:xfrm>
              <a:off x="3048000" y="5867400"/>
              <a:ext cx="3200400" cy="0"/>
            </a:xfrm>
            <a:prstGeom prst="line">
              <a:avLst/>
            </a:prstGeom>
            <a:noFill/>
            <a:ln w="76200">
              <a:solidFill>
                <a:schemeClr val="tx1"/>
              </a:solidFill>
              <a:round/>
              <a:headEnd/>
              <a:tailEnd type="triangle" w="med" len="med"/>
            </a:ln>
          </p:spPr>
          <p:txBody>
            <a:bodyPr/>
            <a:lstStyle/>
            <a:p>
              <a:endParaRPr lang="en-US"/>
            </a:p>
          </p:txBody>
        </p:sp>
        <p:sp>
          <p:nvSpPr>
            <p:cNvPr id="64519" name="Line 17"/>
            <p:cNvSpPr>
              <a:spLocks noChangeShapeType="1"/>
            </p:cNvSpPr>
            <p:nvPr/>
          </p:nvSpPr>
          <p:spPr bwMode="auto">
            <a:xfrm>
              <a:off x="4419600" y="5686425"/>
              <a:ext cx="0" cy="381000"/>
            </a:xfrm>
            <a:prstGeom prst="line">
              <a:avLst/>
            </a:prstGeom>
            <a:noFill/>
            <a:ln w="38100">
              <a:solidFill>
                <a:srgbClr val="339933"/>
              </a:solidFill>
              <a:round/>
              <a:headEnd/>
              <a:tailEnd/>
            </a:ln>
          </p:spPr>
          <p:txBody>
            <a:bodyPr/>
            <a:lstStyle/>
            <a:p>
              <a:endParaRPr lang="en-US"/>
            </a:p>
          </p:txBody>
        </p:sp>
        <p:sp>
          <p:nvSpPr>
            <p:cNvPr id="64520" name="Text Box 18"/>
            <p:cNvSpPr txBox="1">
              <a:spLocks noChangeArrowheads="1"/>
            </p:cNvSpPr>
            <p:nvPr/>
          </p:nvSpPr>
          <p:spPr bwMode="auto">
            <a:xfrm>
              <a:off x="3657600" y="6003925"/>
              <a:ext cx="2057400" cy="549275"/>
            </a:xfrm>
            <a:prstGeom prst="rect">
              <a:avLst/>
            </a:prstGeom>
            <a:noFill/>
            <a:ln w="9525">
              <a:noFill/>
              <a:miter lim="800000"/>
              <a:headEnd/>
              <a:tailEnd/>
            </a:ln>
          </p:spPr>
          <p:txBody>
            <a:bodyPr>
              <a:spAutoFit/>
            </a:bodyPr>
            <a:lstStyle/>
            <a:p>
              <a:pPr>
                <a:spcBef>
                  <a:spcPct val="50000"/>
                </a:spcBef>
              </a:pPr>
              <a:r>
                <a:rPr lang="en-US" sz="1200" b="1">
                  <a:solidFill>
                    <a:srgbClr val="339933"/>
                  </a:solidFill>
                </a:rPr>
                <a:t>dr. Business Expense</a:t>
              </a:r>
            </a:p>
            <a:p>
              <a:pPr>
                <a:spcBef>
                  <a:spcPct val="50000"/>
                </a:spcBef>
              </a:pPr>
              <a:r>
                <a:rPr lang="en-US" sz="1200" b="1">
                  <a:solidFill>
                    <a:srgbClr val="339933"/>
                  </a:solidFill>
                </a:rPr>
                <a:t>   cr. Cash</a:t>
              </a:r>
            </a:p>
          </p:txBody>
        </p:sp>
        <p:sp>
          <p:nvSpPr>
            <p:cNvPr id="64521" name="Text Box 19"/>
            <p:cNvSpPr txBox="1">
              <a:spLocks noChangeArrowheads="1"/>
            </p:cNvSpPr>
            <p:nvPr/>
          </p:nvSpPr>
          <p:spPr bwMode="auto">
            <a:xfrm>
              <a:off x="4267200" y="5105400"/>
              <a:ext cx="304800" cy="366713"/>
            </a:xfrm>
            <a:prstGeom prst="rect">
              <a:avLst/>
            </a:prstGeom>
            <a:noFill/>
            <a:ln w="9525">
              <a:noFill/>
              <a:miter lim="800000"/>
              <a:headEnd/>
              <a:tailEnd/>
            </a:ln>
          </p:spPr>
          <p:txBody>
            <a:bodyPr>
              <a:spAutoFit/>
            </a:bodyPr>
            <a:lstStyle/>
            <a:p>
              <a:pPr>
                <a:spcBef>
                  <a:spcPct val="50000"/>
                </a:spcBef>
              </a:pPr>
              <a:r>
                <a:rPr lang="en-US" b="1">
                  <a:solidFill>
                    <a:srgbClr val="339933"/>
                  </a:solidFill>
                </a:rPr>
                <a:t>$</a:t>
              </a:r>
            </a:p>
          </p:txBody>
        </p:sp>
        <p:sp>
          <p:nvSpPr>
            <p:cNvPr id="64522" name="TextBox 32"/>
            <p:cNvSpPr txBox="1">
              <a:spLocks noChangeArrowheads="1"/>
            </p:cNvSpPr>
            <p:nvPr/>
          </p:nvSpPr>
          <p:spPr bwMode="auto">
            <a:xfrm>
              <a:off x="3352800" y="5361801"/>
              <a:ext cx="2133600" cy="276999"/>
            </a:xfrm>
            <a:prstGeom prst="rect">
              <a:avLst/>
            </a:prstGeom>
            <a:noFill/>
            <a:ln w="9525">
              <a:noFill/>
              <a:miter lim="800000"/>
              <a:headEnd/>
              <a:tailEnd/>
            </a:ln>
          </p:spPr>
          <p:txBody>
            <a:bodyPr>
              <a:spAutoFit/>
            </a:bodyPr>
            <a:lstStyle/>
            <a:p>
              <a:pPr algn="ctr"/>
              <a:r>
                <a:rPr lang="en-US" sz="1200" b="1">
                  <a:solidFill>
                    <a:srgbClr val="C00000"/>
                  </a:solidFill>
                </a:rPr>
                <a:t>Use-up Benefits</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t>Learning Objective 3-5</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4000" dirty="0">
                <a:solidFill>
                  <a:schemeClr val="tx1"/>
                </a:solidFill>
              </a:rPr>
              <a:t>Evaluate net profit margin,</a:t>
            </a:r>
          </a:p>
          <a:p>
            <a:pPr algn="ctr">
              <a:defRPr/>
            </a:pPr>
            <a:r>
              <a:rPr lang="en-CA" sz="4000" dirty="0">
                <a:solidFill>
                  <a:schemeClr val="tx1"/>
                </a:solidFill>
              </a:rPr>
              <a:t>but beware of income statement</a:t>
            </a:r>
          </a:p>
          <a:p>
            <a:pPr algn="ctr">
              <a:defRPr/>
            </a:pPr>
            <a:r>
              <a:rPr lang="en-CA" sz="4000" dirty="0">
                <a:solidFill>
                  <a:schemeClr val="tx1"/>
                </a:solidFill>
              </a:rPr>
              <a:t>limitations</a:t>
            </a:r>
            <a:r>
              <a:rPr lang="en-US" sz="4000" dirty="0">
                <a:solidFill>
                  <a:schemeClr val="tx1"/>
                </a:solidFill>
              </a:rPr>
              <a:t>.</a:t>
            </a:r>
          </a:p>
        </p:txBody>
      </p:sp>
    </p:spTree>
  </p:cSld>
  <p:clrMapOvr>
    <a:masterClrMapping/>
  </p:clrMapOvr>
  <p:transition>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CA" smtClean="0"/>
              <a:t>Net Profit Margin</a:t>
            </a:r>
            <a:br>
              <a:rPr lang="en-CA" smtClean="0"/>
            </a:br>
            <a:endParaRPr lang="en-CA" smtClean="0"/>
          </a:p>
        </p:txBody>
      </p:sp>
      <p:pic>
        <p:nvPicPr>
          <p:cNvPr id="68610" name="Picture 2"/>
          <p:cNvPicPr>
            <a:picLocks noGrp="1" noChangeAspect="1" noChangeArrowheads="1"/>
          </p:cNvPicPr>
          <p:nvPr>
            <p:ph idx="1"/>
          </p:nvPr>
        </p:nvPicPr>
        <p:blipFill>
          <a:blip r:embed="rId3"/>
          <a:srcRect l="-20856" r="20856"/>
          <a:stretch>
            <a:fillRect/>
          </a:stretch>
        </p:blipFill>
        <p:spPr>
          <a:xfrm>
            <a:off x="-1008063" y="990600"/>
            <a:ext cx="5562601" cy="5410200"/>
          </a:xfrm>
        </p:spPr>
      </p:pic>
      <p:grpSp>
        <p:nvGrpSpPr>
          <p:cNvPr id="68611" name="Group 12"/>
          <p:cNvGrpSpPr>
            <a:grpSpLocks/>
          </p:cNvGrpSpPr>
          <p:nvPr/>
        </p:nvGrpSpPr>
        <p:grpSpPr bwMode="auto">
          <a:xfrm>
            <a:off x="4732338" y="1050925"/>
            <a:ext cx="3992562" cy="922338"/>
            <a:chOff x="2336800" y="3230290"/>
            <a:chExt cx="3991404" cy="923098"/>
          </a:xfrm>
        </p:grpSpPr>
        <p:sp>
          <p:nvSpPr>
            <p:cNvPr id="7" name="Rounded Rectangle 6"/>
            <p:cNvSpPr/>
            <p:nvPr/>
          </p:nvSpPr>
          <p:spPr>
            <a:xfrm>
              <a:off x="2336800" y="3249356"/>
              <a:ext cx="3977121" cy="900855"/>
            </a:xfrm>
            <a:prstGeom prst="roundRect">
              <a:avLst/>
            </a:prstGeom>
            <a:solidFill>
              <a:schemeClr val="accent6">
                <a:lumMod val="60000"/>
                <a:lumOff val="4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8627" name="Group 10"/>
            <p:cNvGrpSpPr>
              <a:grpSpLocks/>
            </p:cNvGrpSpPr>
            <p:nvPr/>
          </p:nvGrpSpPr>
          <p:grpSpPr bwMode="auto">
            <a:xfrm>
              <a:off x="2409345" y="3230290"/>
              <a:ext cx="3918859" cy="923098"/>
              <a:chOff x="2409345" y="3230290"/>
              <a:chExt cx="3918859" cy="923098"/>
            </a:xfrm>
          </p:grpSpPr>
          <p:sp>
            <p:nvSpPr>
              <p:cNvPr id="68629" name="TextBox 5"/>
              <p:cNvSpPr txBox="1">
                <a:spLocks noChangeArrowheads="1"/>
              </p:cNvSpPr>
              <p:nvPr/>
            </p:nvSpPr>
            <p:spPr bwMode="auto">
              <a:xfrm>
                <a:off x="2409345" y="3230290"/>
                <a:ext cx="1074058" cy="923098"/>
              </a:xfrm>
              <a:prstGeom prst="rect">
                <a:avLst/>
              </a:prstGeom>
              <a:noFill/>
              <a:ln w="9525">
                <a:noFill/>
                <a:miter lim="800000"/>
                <a:headEnd/>
                <a:tailEnd/>
              </a:ln>
            </p:spPr>
            <p:txBody>
              <a:bodyPr>
                <a:spAutoFit/>
              </a:bodyPr>
              <a:lstStyle/>
              <a:p>
                <a:r>
                  <a:rPr lang="en-US"/>
                  <a:t>Net Profit Margin</a:t>
                </a:r>
              </a:p>
            </p:txBody>
          </p:sp>
          <p:sp>
            <p:nvSpPr>
              <p:cNvPr id="68630" name="TextBox 6"/>
              <p:cNvSpPr txBox="1">
                <a:spLocks noChangeArrowheads="1"/>
              </p:cNvSpPr>
              <p:nvPr/>
            </p:nvSpPr>
            <p:spPr bwMode="auto">
              <a:xfrm>
                <a:off x="3614031" y="3540346"/>
                <a:ext cx="319318" cy="369332"/>
              </a:xfrm>
              <a:prstGeom prst="rect">
                <a:avLst/>
              </a:prstGeom>
              <a:noFill/>
              <a:ln w="9525">
                <a:noFill/>
                <a:miter lim="800000"/>
                <a:headEnd/>
                <a:tailEnd/>
              </a:ln>
            </p:spPr>
            <p:txBody>
              <a:bodyPr wrap="none">
                <a:spAutoFit/>
              </a:bodyPr>
              <a:lstStyle/>
              <a:p>
                <a:r>
                  <a:rPr lang="en-US"/>
                  <a:t>=</a:t>
                </a:r>
              </a:p>
            </p:txBody>
          </p:sp>
          <p:sp>
            <p:nvSpPr>
              <p:cNvPr id="68631" name="TextBox 7"/>
              <p:cNvSpPr txBox="1">
                <a:spLocks noChangeArrowheads="1"/>
              </p:cNvSpPr>
              <p:nvPr/>
            </p:nvSpPr>
            <p:spPr bwMode="auto">
              <a:xfrm>
                <a:off x="4136546" y="3427281"/>
                <a:ext cx="2191658" cy="646168"/>
              </a:xfrm>
              <a:prstGeom prst="rect">
                <a:avLst/>
              </a:prstGeom>
              <a:noFill/>
              <a:ln w="9525">
                <a:noFill/>
                <a:miter lim="800000"/>
                <a:headEnd/>
                <a:tailEnd/>
              </a:ln>
            </p:spPr>
            <p:txBody>
              <a:bodyPr>
                <a:spAutoFit/>
              </a:bodyPr>
              <a:lstStyle/>
              <a:p>
                <a:pPr algn="ctr"/>
                <a:r>
                  <a:rPr lang="en-US"/>
                  <a:t>Net Income</a:t>
                </a:r>
                <a:br>
                  <a:rPr lang="en-US"/>
                </a:br>
                <a:r>
                  <a:rPr lang="en-US"/>
                  <a:t>Total Revenue</a:t>
                </a:r>
              </a:p>
            </p:txBody>
          </p:sp>
        </p:grpSp>
        <p:cxnSp>
          <p:nvCxnSpPr>
            <p:cNvPr id="9" name="Straight Connector 8"/>
            <p:cNvCxnSpPr>
              <a:stCxn id="68631" idx="1"/>
              <a:endCxn id="68631" idx="3"/>
            </p:cNvCxnSpPr>
            <p:nvPr/>
          </p:nvCxnSpPr>
          <p:spPr>
            <a:xfrm>
              <a:off x="4136503" y="3749831"/>
              <a:ext cx="21917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3"/>
          <p:cNvSpPr txBox="1">
            <a:spLocks noChangeArrowheads="1"/>
          </p:cNvSpPr>
          <p:nvPr/>
        </p:nvSpPr>
        <p:spPr bwMode="auto">
          <a:xfrm>
            <a:off x="4841875" y="3886200"/>
            <a:ext cx="3962400" cy="708025"/>
          </a:xfrm>
          <a:prstGeom prst="rect">
            <a:avLst/>
          </a:prstGeom>
          <a:noFill/>
          <a:ln w="9525">
            <a:noFill/>
            <a:miter lim="800000"/>
            <a:headEnd/>
            <a:tailEnd/>
          </a:ln>
        </p:spPr>
        <p:txBody>
          <a:bodyPr>
            <a:spAutoFit/>
          </a:bodyPr>
          <a:lstStyle/>
          <a:p>
            <a:r>
              <a:rPr lang="en-US" sz="2000"/>
              <a:t>Pizza Aroma’s current ratio is unusually high. </a:t>
            </a:r>
          </a:p>
        </p:txBody>
      </p:sp>
      <p:sp>
        <p:nvSpPr>
          <p:cNvPr id="21" name="Rectangle 20"/>
          <p:cNvSpPr/>
          <p:nvPr/>
        </p:nvSpPr>
        <p:spPr>
          <a:xfrm>
            <a:off x="685800" y="4800600"/>
            <a:ext cx="3810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4" name="Group 3"/>
          <p:cNvGrpSpPr>
            <a:grpSpLocks/>
          </p:cNvGrpSpPr>
          <p:nvPr/>
        </p:nvGrpSpPr>
        <p:grpSpPr bwMode="auto">
          <a:xfrm>
            <a:off x="4621213" y="4757738"/>
            <a:ext cx="4370387" cy="1477962"/>
            <a:chOff x="4620996" y="4758035"/>
            <a:chExt cx="4370604" cy="1477328"/>
          </a:xfrm>
        </p:grpSpPr>
        <p:sp>
          <p:nvSpPr>
            <p:cNvPr id="22" name="Right Brace 21"/>
            <p:cNvSpPr/>
            <p:nvPr/>
          </p:nvSpPr>
          <p:spPr>
            <a:xfrm>
              <a:off x="4620996" y="4800879"/>
              <a:ext cx="220673" cy="83784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68625" name="TextBox 22"/>
            <p:cNvSpPr txBox="1">
              <a:spLocks noChangeArrowheads="1"/>
            </p:cNvSpPr>
            <p:nvPr/>
          </p:nvSpPr>
          <p:spPr bwMode="auto">
            <a:xfrm>
              <a:off x="4942326" y="4758035"/>
              <a:ext cx="4049274" cy="1477328"/>
            </a:xfrm>
            <a:prstGeom prst="rect">
              <a:avLst/>
            </a:prstGeom>
            <a:noFill/>
            <a:ln w="9525">
              <a:noFill/>
              <a:miter lim="800000"/>
              <a:headEnd/>
              <a:tailEnd/>
            </a:ln>
          </p:spPr>
          <p:txBody>
            <a:bodyPr>
              <a:spAutoFit/>
            </a:bodyPr>
            <a:lstStyle/>
            <a:p>
              <a:r>
                <a:rPr lang="en-CA" b="1"/>
                <a:t>Net income </a:t>
              </a:r>
              <a:r>
                <a:rPr lang="en-CA"/>
                <a:t>= Revenues – Expenses</a:t>
              </a:r>
            </a:p>
            <a:p>
              <a:endParaRPr lang="en-CA"/>
            </a:p>
            <a:p>
              <a:r>
                <a:rPr lang="en-CA"/>
                <a:t>	      =   $15,500 -   $9,100</a:t>
              </a:r>
            </a:p>
            <a:p>
              <a:r>
                <a:rPr lang="en-CA"/>
                <a:t>	      </a:t>
              </a:r>
            </a:p>
            <a:p>
              <a:r>
                <a:rPr lang="en-CA"/>
                <a:t>	      =   </a:t>
              </a:r>
              <a:r>
                <a:rPr lang="en-CA" b="1"/>
                <a:t>$6,400</a:t>
              </a:r>
            </a:p>
          </p:txBody>
        </p:sp>
      </p:grpSp>
      <p:grpSp>
        <p:nvGrpSpPr>
          <p:cNvPr id="3" name="Group 2"/>
          <p:cNvGrpSpPr>
            <a:grpSpLocks/>
          </p:cNvGrpSpPr>
          <p:nvPr/>
        </p:nvGrpSpPr>
        <p:grpSpPr bwMode="auto">
          <a:xfrm>
            <a:off x="5292725" y="2144713"/>
            <a:ext cx="2884488" cy="1563687"/>
            <a:chOff x="5292846" y="2145227"/>
            <a:chExt cx="2884488" cy="1563687"/>
          </a:xfrm>
        </p:grpSpPr>
        <p:grpSp>
          <p:nvGrpSpPr>
            <p:cNvPr id="68616" name="Group 12"/>
            <p:cNvGrpSpPr>
              <a:grpSpLocks/>
            </p:cNvGrpSpPr>
            <p:nvPr/>
          </p:nvGrpSpPr>
          <p:grpSpPr bwMode="auto">
            <a:xfrm>
              <a:off x="5292846" y="2145227"/>
              <a:ext cx="2884488" cy="1563687"/>
              <a:chOff x="3444553" y="3091543"/>
              <a:chExt cx="2883651" cy="1563295"/>
            </a:xfrm>
          </p:grpSpPr>
          <p:sp>
            <p:nvSpPr>
              <p:cNvPr id="14" name="Rounded Rectangle 13"/>
              <p:cNvSpPr/>
              <p:nvPr/>
            </p:nvSpPr>
            <p:spPr>
              <a:xfrm>
                <a:off x="3444553" y="3091543"/>
                <a:ext cx="2869367" cy="1563295"/>
              </a:xfrm>
              <a:prstGeom prst="roundRect">
                <a:avLst/>
              </a:prstGeom>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8619" name="Group 10"/>
              <p:cNvGrpSpPr>
                <a:grpSpLocks/>
              </p:cNvGrpSpPr>
              <p:nvPr/>
            </p:nvGrpSpPr>
            <p:grpSpPr bwMode="auto">
              <a:xfrm>
                <a:off x="4136546" y="3230290"/>
                <a:ext cx="2191658" cy="1155925"/>
                <a:chOff x="4136546" y="3230290"/>
                <a:chExt cx="2191658" cy="1155925"/>
              </a:xfrm>
            </p:grpSpPr>
            <p:sp>
              <p:nvSpPr>
                <p:cNvPr id="68621" name="TextBox 5"/>
                <p:cNvSpPr txBox="1">
                  <a:spLocks noChangeArrowheads="1"/>
                </p:cNvSpPr>
                <p:nvPr/>
              </p:nvSpPr>
              <p:spPr bwMode="auto">
                <a:xfrm>
                  <a:off x="4661688" y="4016976"/>
                  <a:ext cx="1074058" cy="369239"/>
                </a:xfrm>
                <a:prstGeom prst="rect">
                  <a:avLst/>
                </a:prstGeom>
                <a:noFill/>
                <a:ln w="9525">
                  <a:noFill/>
                  <a:miter lim="800000"/>
                  <a:headEnd/>
                  <a:tailEnd/>
                </a:ln>
              </p:spPr>
              <p:txBody>
                <a:bodyPr>
                  <a:spAutoFit/>
                </a:bodyPr>
                <a:lstStyle/>
                <a:p>
                  <a:r>
                    <a:rPr lang="en-US"/>
                    <a:t>0.413</a:t>
                  </a:r>
                </a:p>
              </p:txBody>
            </p:sp>
            <p:sp>
              <p:nvSpPr>
                <p:cNvPr id="68622" name="TextBox 6"/>
                <p:cNvSpPr txBox="1">
                  <a:spLocks noChangeArrowheads="1"/>
                </p:cNvSpPr>
                <p:nvPr/>
              </p:nvSpPr>
              <p:spPr bwMode="auto">
                <a:xfrm>
                  <a:off x="4156689" y="3368790"/>
                  <a:ext cx="319318" cy="369332"/>
                </a:xfrm>
                <a:prstGeom prst="rect">
                  <a:avLst/>
                </a:prstGeom>
                <a:noFill/>
                <a:ln w="9525">
                  <a:noFill/>
                  <a:miter lim="800000"/>
                  <a:headEnd/>
                  <a:tailEnd/>
                </a:ln>
              </p:spPr>
              <p:txBody>
                <a:bodyPr wrap="none">
                  <a:spAutoFit/>
                </a:bodyPr>
                <a:lstStyle/>
                <a:p>
                  <a:r>
                    <a:rPr lang="en-US"/>
                    <a:t>=</a:t>
                  </a:r>
                </a:p>
              </p:txBody>
            </p:sp>
            <p:sp>
              <p:nvSpPr>
                <p:cNvPr id="68623" name="TextBox 7"/>
                <p:cNvSpPr txBox="1">
                  <a:spLocks noChangeArrowheads="1"/>
                </p:cNvSpPr>
                <p:nvPr/>
              </p:nvSpPr>
              <p:spPr bwMode="auto">
                <a:xfrm>
                  <a:off x="4136546" y="3230290"/>
                  <a:ext cx="2191658" cy="646169"/>
                </a:xfrm>
                <a:prstGeom prst="rect">
                  <a:avLst/>
                </a:prstGeom>
                <a:noFill/>
                <a:ln w="9525">
                  <a:noFill/>
                  <a:miter lim="800000"/>
                  <a:headEnd/>
                  <a:tailEnd/>
                </a:ln>
              </p:spPr>
              <p:txBody>
                <a:bodyPr>
                  <a:spAutoFit/>
                </a:bodyPr>
                <a:lstStyle/>
                <a:p>
                  <a:pPr algn="ctr"/>
                  <a:r>
                    <a:rPr lang="en-US"/>
                    <a:t>$6,400</a:t>
                  </a:r>
                  <a:br>
                    <a:rPr lang="en-US"/>
                  </a:br>
                  <a:r>
                    <a:rPr lang="en-US"/>
                    <a:t>$15,500 </a:t>
                  </a:r>
                </a:p>
              </p:txBody>
            </p:sp>
          </p:grpSp>
          <p:cxnSp>
            <p:nvCxnSpPr>
              <p:cNvPr id="16" name="Straight Connector 15"/>
              <p:cNvCxnSpPr/>
              <p:nvPr/>
            </p:nvCxnSpPr>
            <p:spPr>
              <a:xfrm>
                <a:off x="4568177" y="3553389"/>
                <a:ext cx="1295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617" name="TextBox 6"/>
            <p:cNvSpPr txBox="1">
              <a:spLocks noChangeArrowheads="1"/>
            </p:cNvSpPr>
            <p:nvPr/>
          </p:nvSpPr>
          <p:spPr bwMode="auto">
            <a:xfrm>
              <a:off x="6019800" y="3048000"/>
              <a:ext cx="319411" cy="369425"/>
            </a:xfrm>
            <a:prstGeom prst="rect">
              <a:avLst/>
            </a:prstGeom>
            <a:noFill/>
            <a:ln w="9525">
              <a:noFill/>
              <a:miter lim="800000"/>
              <a:headEnd/>
              <a:tailEnd/>
            </a:ln>
          </p:spPr>
          <p:txBody>
            <a:bodyPr wrap="none">
              <a:spAutoFit/>
            </a:bodyPr>
            <a:lstStyle/>
            <a:p>
              <a:r>
                <a:rPr lang="en-US"/>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0"/>
          <p:cNvSpPr>
            <a:spLocks noGrp="1" noChangeArrowheads="1"/>
          </p:cNvSpPr>
          <p:nvPr>
            <p:ph type="title"/>
          </p:nvPr>
        </p:nvSpPr>
        <p:spPr/>
        <p:txBody>
          <a:bodyPr/>
          <a:lstStyle/>
          <a:p>
            <a:r>
              <a:rPr lang="en-US" smtClean="0"/>
              <a:t>Income Statement Limitations</a:t>
            </a:r>
          </a:p>
        </p:txBody>
      </p:sp>
      <p:sp>
        <p:nvSpPr>
          <p:cNvPr id="70658" name="Oval 31"/>
          <p:cNvSpPr>
            <a:spLocks noChangeArrowheads="1"/>
          </p:cNvSpPr>
          <p:nvPr/>
        </p:nvSpPr>
        <p:spPr bwMode="auto">
          <a:xfrm>
            <a:off x="228600" y="1524000"/>
            <a:ext cx="3733800" cy="1600200"/>
          </a:xfrm>
          <a:prstGeom prst="ellipse">
            <a:avLst/>
          </a:prstGeom>
          <a:solidFill>
            <a:schemeClr val="accent1"/>
          </a:solidFill>
          <a:ln w="9525">
            <a:solidFill>
              <a:schemeClr val="tx1"/>
            </a:solidFill>
            <a:round/>
            <a:headEnd/>
            <a:tailEnd/>
          </a:ln>
        </p:spPr>
        <p:txBody>
          <a:bodyPr wrap="none" anchor="ctr"/>
          <a:lstStyle/>
          <a:p>
            <a:pPr algn="ctr"/>
            <a:r>
              <a:rPr lang="en-US" sz="4800" b="1">
                <a:solidFill>
                  <a:srgbClr val="FFFF66"/>
                </a:solidFill>
              </a:rPr>
              <a:t>NI </a:t>
            </a:r>
            <a:r>
              <a:rPr lang="en-US" sz="4800" b="1">
                <a:solidFill>
                  <a:srgbClr val="FFFF66"/>
                </a:solidFill>
                <a:sym typeface="Symbol" pitchFamily="98" charset="2"/>
              </a:rPr>
              <a:t> Cash</a:t>
            </a:r>
            <a:endParaRPr lang="en-US" sz="4800" b="1">
              <a:solidFill>
                <a:srgbClr val="FFFF66"/>
              </a:solidFill>
            </a:endParaRPr>
          </a:p>
        </p:txBody>
      </p:sp>
      <p:sp>
        <p:nvSpPr>
          <p:cNvPr id="70659" name="Oval 32"/>
          <p:cNvSpPr>
            <a:spLocks noChangeArrowheads="1"/>
          </p:cNvSpPr>
          <p:nvPr/>
        </p:nvSpPr>
        <p:spPr bwMode="auto">
          <a:xfrm>
            <a:off x="2590800" y="3276600"/>
            <a:ext cx="3733800" cy="1600200"/>
          </a:xfrm>
          <a:prstGeom prst="ellipse">
            <a:avLst/>
          </a:prstGeom>
          <a:solidFill>
            <a:schemeClr val="accent1"/>
          </a:solidFill>
          <a:ln w="9525">
            <a:solidFill>
              <a:schemeClr val="tx1"/>
            </a:solidFill>
            <a:round/>
            <a:headEnd/>
            <a:tailEnd/>
          </a:ln>
        </p:spPr>
        <p:txBody>
          <a:bodyPr wrap="none" anchor="ctr"/>
          <a:lstStyle/>
          <a:p>
            <a:pPr algn="ctr"/>
            <a:r>
              <a:rPr lang="en-US" sz="4800" b="1">
                <a:solidFill>
                  <a:srgbClr val="FFFF66"/>
                </a:solidFill>
              </a:rPr>
              <a:t>NI </a:t>
            </a:r>
            <a:r>
              <a:rPr lang="en-US" sz="4800" b="1">
                <a:solidFill>
                  <a:srgbClr val="FFFF66"/>
                </a:solidFill>
                <a:sym typeface="Symbol" pitchFamily="98" charset="2"/>
              </a:rPr>
              <a:t>  Value</a:t>
            </a:r>
            <a:endParaRPr lang="en-US" sz="4800" b="1">
              <a:solidFill>
                <a:srgbClr val="FFFF66"/>
              </a:solidFill>
            </a:endParaRPr>
          </a:p>
        </p:txBody>
      </p:sp>
      <p:sp>
        <p:nvSpPr>
          <p:cNvPr id="70660" name="Oval 33"/>
          <p:cNvSpPr>
            <a:spLocks noChangeArrowheads="1"/>
          </p:cNvSpPr>
          <p:nvPr/>
        </p:nvSpPr>
        <p:spPr bwMode="auto">
          <a:xfrm>
            <a:off x="5105400" y="4876800"/>
            <a:ext cx="3733800" cy="1600200"/>
          </a:xfrm>
          <a:prstGeom prst="ellipse">
            <a:avLst/>
          </a:prstGeom>
          <a:solidFill>
            <a:schemeClr val="accent1"/>
          </a:solidFill>
          <a:ln w="9525">
            <a:solidFill>
              <a:schemeClr val="tx1"/>
            </a:solidFill>
            <a:round/>
            <a:headEnd/>
            <a:tailEnd/>
          </a:ln>
        </p:spPr>
        <p:txBody>
          <a:bodyPr wrap="none" anchor="ctr"/>
          <a:lstStyle/>
          <a:p>
            <a:pPr algn="ctr"/>
            <a:r>
              <a:rPr lang="en-US" sz="4800" b="1">
                <a:solidFill>
                  <a:srgbClr val="FFFF66"/>
                </a:solidFill>
              </a:rPr>
              <a:t>NI </a:t>
            </a:r>
            <a:r>
              <a:rPr lang="en-US" sz="4800" b="1">
                <a:solidFill>
                  <a:srgbClr val="FFFF66"/>
                </a:solidFill>
                <a:sym typeface="Symbol" pitchFamily="98" charset="2"/>
              </a:rPr>
              <a:t> Exact</a:t>
            </a:r>
            <a:endParaRPr lang="en-US" sz="4800" b="1">
              <a:solidFill>
                <a:srgbClr val="FFFF66"/>
              </a:solidFill>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p:txBody>
          <a:bodyPr/>
          <a:lstStyle/>
          <a:p>
            <a:pPr eaLnBrk="1" hangingPunct="1"/>
            <a:r>
              <a:rPr lang="en-US" smtClean="0"/>
              <a:t>Chapter 3</a:t>
            </a:r>
            <a:br>
              <a:rPr lang="en-US" smtClean="0"/>
            </a:br>
            <a:r>
              <a:rPr lang="en-US" smtClean="0"/>
              <a:t>Solved Exercises</a:t>
            </a:r>
            <a:br>
              <a:rPr lang="en-US" smtClean="0"/>
            </a:br>
            <a:endParaRPr lang="en-US" smtClean="0"/>
          </a:p>
        </p:txBody>
      </p:sp>
      <p:sp>
        <p:nvSpPr>
          <p:cNvPr id="72706" name="Rectangle 3"/>
          <p:cNvSpPr>
            <a:spLocks noGrp="1" noChangeArrowheads="1"/>
          </p:cNvSpPr>
          <p:nvPr>
            <p:ph type="subTitle" idx="1"/>
          </p:nvPr>
        </p:nvSpPr>
        <p:spPr>
          <a:xfrm>
            <a:off x="1981200" y="3962400"/>
            <a:ext cx="6705600" cy="1752600"/>
          </a:xfrm>
        </p:spPr>
        <p:txBody>
          <a:bodyPr/>
          <a:lstStyle/>
          <a:p>
            <a:pPr eaLnBrk="1" hangingPunct="1"/>
            <a:r>
              <a:rPr lang="en-US" smtClean="0"/>
              <a:t>M3-2, M3-3, M3-4, M3-5, M3-13, M3-14</a:t>
            </a:r>
          </a:p>
        </p:txBody>
      </p:sp>
    </p:spTree>
  </p:cSld>
  <p:clrMapOvr>
    <a:masterClrMapping/>
  </p:clrMapOvr>
  <p:transition>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686800" cy="6231493"/>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M3-2 Identifying Revenues</a:t>
            </a:r>
          </a:p>
          <a:p>
            <a:pPr>
              <a:defRPr/>
            </a:pPr>
            <a:r>
              <a:rPr lang="en-US" sz="2000" dirty="0"/>
              <a:t>The following transactions are July 2013 activities of Bill’s Extreme Bowling Inc., which operates several bowling centers. If revenue is to be recognized in July, indicate the amount. If revenue is not to be recognized in July, explain why.</a:t>
            </a:r>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p:txBody>
      </p:sp>
      <p:grpSp>
        <p:nvGrpSpPr>
          <p:cNvPr id="74756" name="Group 24"/>
          <p:cNvGrpSpPr>
            <a:grpSpLocks/>
          </p:cNvGrpSpPr>
          <p:nvPr/>
        </p:nvGrpSpPr>
        <p:grpSpPr bwMode="auto">
          <a:xfrm>
            <a:off x="1752600" y="2209800"/>
            <a:ext cx="5792788" cy="4125913"/>
            <a:chOff x="9370332" y="2514600"/>
            <a:chExt cx="5793469" cy="4125932"/>
          </a:xfrm>
        </p:grpSpPr>
        <p:sp>
          <p:nvSpPr>
            <p:cNvPr id="11" name="TextBox 10"/>
            <p:cNvSpPr txBox="1"/>
            <p:nvPr/>
          </p:nvSpPr>
          <p:spPr>
            <a:xfrm>
              <a:off x="9371920" y="2514600"/>
              <a:ext cx="3124567" cy="307976"/>
            </a:xfrm>
            <a:prstGeom prst="rect">
              <a:avLst/>
            </a:prstGeom>
            <a:solidFill>
              <a:schemeClr val="accent1">
                <a:lumMod val="40000"/>
                <a:lumOff val="60000"/>
              </a:schemeClr>
            </a:solidFill>
            <a:ln w="19050">
              <a:solidFill>
                <a:schemeClr val="tx1"/>
              </a:solidFill>
            </a:ln>
          </p:spPr>
          <p:txBody>
            <a:bodyPr>
              <a:spAutoFit/>
            </a:bodyPr>
            <a:lstStyle/>
            <a:p>
              <a:pPr algn="ctr">
                <a:defRPr/>
              </a:pPr>
              <a:r>
                <a:rPr lang="en-US" sz="1400" dirty="0">
                  <a:latin typeface="Arial" pitchFamily="34" charset="0"/>
                </a:rPr>
                <a:t>Activity</a:t>
              </a:r>
            </a:p>
          </p:txBody>
        </p:sp>
        <p:sp>
          <p:nvSpPr>
            <p:cNvPr id="12" name="TextBox 11"/>
            <p:cNvSpPr txBox="1"/>
            <p:nvPr/>
          </p:nvSpPr>
          <p:spPr>
            <a:xfrm>
              <a:off x="12496487" y="2514600"/>
              <a:ext cx="2667314" cy="307976"/>
            </a:xfrm>
            <a:prstGeom prst="rect">
              <a:avLst/>
            </a:prstGeom>
            <a:solidFill>
              <a:schemeClr val="accent1">
                <a:lumMod val="40000"/>
                <a:lumOff val="60000"/>
              </a:schemeClr>
            </a:solidFill>
            <a:ln w="19050">
              <a:solidFill>
                <a:schemeClr val="tx1"/>
              </a:solidFill>
            </a:ln>
          </p:spPr>
          <p:txBody>
            <a:bodyPr>
              <a:spAutoFit/>
            </a:bodyPr>
            <a:lstStyle/>
            <a:p>
              <a:pPr algn="ctr">
                <a:defRPr/>
              </a:pPr>
              <a:r>
                <a:rPr lang="en-US" sz="1400" dirty="0">
                  <a:latin typeface="Arial" pitchFamily="34" charset="0"/>
                </a:rPr>
                <a:t>Amount or Explanation</a:t>
              </a:r>
            </a:p>
          </p:txBody>
        </p:sp>
        <p:sp>
          <p:nvSpPr>
            <p:cNvPr id="13" name="TextBox 12"/>
            <p:cNvSpPr txBox="1"/>
            <p:nvPr/>
          </p:nvSpPr>
          <p:spPr>
            <a:xfrm>
              <a:off x="9371920" y="2819401"/>
              <a:ext cx="381045" cy="738191"/>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a.</a:t>
              </a:r>
            </a:p>
            <a:p>
              <a:pPr>
                <a:defRPr/>
              </a:pPr>
              <a:endParaRPr lang="en-US" sz="1400" dirty="0">
                <a:latin typeface="Arial" pitchFamily="34" charset="0"/>
              </a:endParaRPr>
            </a:p>
            <a:p>
              <a:pPr>
                <a:defRPr/>
              </a:pPr>
              <a:endParaRPr lang="en-US" sz="1400" dirty="0">
                <a:latin typeface="Arial" pitchFamily="34" charset="0"/>
              </a:endParaRPr>
            </a:p>
          </p:txBody>
        </p:sp>
        <p:sp>
          <p:nvSpPr>
            <p:cNvPr id="14" name="TextBox 13"/>
            <p:cNvSpPr txBox="1"/>
            <p:nvPr/>
          </p:nvSpPr>
          <p:spPr>
            <a:xfrm>
              <a:off x="9370332" y="3565530"/>
              <a:ext cx="381045" cy="954092"/>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b.</a:t>
              </a:r>
            </a:p>
            <a:p>
              <a:pPr>
                <a:defRPr/>
              </a:pPr>
              <a:endParaRPr lang="en-US" sz="1400" dirty="0">
                <a:latin typeface="Arial" pitchFamily="34" charset="0"/>
              </a:endParaRPr>
            </a:p>
            <a:p>
              <a:pPr>
                <a:defRPr/>
              </a:pPr>
              <a:endParaRPr lang="en-US" sz="1400" dirty="0">
                <a:latin typeface="Arial" pitchFamily="34" charset="0"/>
              </a:endParaRPr>
            </a:p>
            <a:p>
              <a:pPr>
                <a:defRPr/>
              </a:pPr>
              <a:endParaRPr lang="en-US" sz="1400" dirty="0">
                <a:latin typeface="Arial" pitchFamily="34" charset="0"/>
              </a:endParaRPr>
            </a:p>
          </p:txBody>
        </p:sp>
        <p:sp>
          <p:nvSpPr>
            <p:cNvPr id="15" name="TextBox 14"/>
            <p:cNvSpPr txBox="1"/>
            <p:nvPr/>
          </p:nvSpPr>
          <p:spPr>
            <a:xfrm>
              <a:off x="9371920" y="4513272"/>
              <a:ext cx="381045" cy="1169992"/>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c.</a:t>
              </a:r>
            </a:p>
            <a:p>
              <a:pPr>
                <a:defRPr/>
              </a:pPr>
              <a:endParaRPr lang="en-US" sz="1400" dirty="0">
                <a:latin typeface="Arial" pitchFamily="34" charset="0"/>
              </a:endParaRPr>
            </a:p>
            <a:p>
              <a:pPr>
                <a:defRPr/>
              </a:pPr>
              <a:endParaRPr lang="en-US" sz="1400" dirty="0">
                <a:latin typeface="Arial" pitchFamily="34" charset="0"/>
              </a:endParaRPr>
            </a:p>
            <a:p>
              <a:pPr>
                <a:defRPr/>
              </a:pPr>
              <a:endParaRPr lang="en-US" sz="1400" dirty="0">
                <a:latin typeface="Arial" pitchFamily="34" charset="0"/>
              </a:endParaRPr>
            </a:p>
            <a:p>
              <a:pPr>
                <a:defRPr/>
              </a:pPr>
              <a:endParaRPr lang="en-US" sz="1400" dirty="0">
                <a:latin typeface="Arial" pitchFamily="34" charset="0"/>
              </a:endParaRPr>
            </a:p>
          </p:txBody>
        </p:sp>
        <p:sp>
          <p:nvSpPr>
            <p:cNvPr id="16" name="TextBox 15"/>
            <p:cNvSpPr txBox="1"/>
            <p:nvPr/>
          </p:nvSpPr>
          <p:spPr>
            <a:xfrm>
              <a:off x="9371920" y="5683265"/>
              <a:ext cx="381045" cy="954092"/>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d.</a:t>
              </a:r>
            </a:p>
            <a:p>
              <a:pPr>
                <a:defRPr/>
              </a:pPr>
              <a:endParaRPr lang="en-US" sz="1400" dirty="0">
                <a:latin typeface="Arial" pitchFamily="34" charset="0"/>
              </a:endParaRPr>
            </a:p>
            <a:p>
              <a:pPr>
                <a:defRPr/>
              </a:pPr>
              <a:endParaRPr lang="en-US" sz="1400" dirty="0">
                <a:latin typeface="Arial" pitchFamily="34" charset="0"/>
              </a:endParaRPr>
            </a:p>
            <a:p>
              <a:pPr>
                <a:defRPr/>
              </a:pPr>
              <a:endParaRPr lang="en-US" sz="1400" dirty="0">
                <a:latin typeface="Arial" pitchFamily="34" charset="0"/>
              </a:endParaRPr>
            </a:p>
          </p:txBody>
        </p:sp>
        <p:sp>
          <p:nvSpPr>
            <p:cNvPr id="17" name="TextBox 16"/>
            <p:cNvSpPr txBox="1"/>
            <p:nvPr/>
          </p:nvSpPr>
          <p:spPr>
            <a:xfrm>
              <a:off x="9752965" y="2819401"/>
              <a:ext cx="2743522" cy="738191"/>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Bill’s collected $12,000 from customers for services related to games played in July. </a:t>
              </a:r>
            </a:p>
          </p:txBody>
        </p:sp>
        <p:sp>
          <p:nvSpPr>
            <p:cNvPr id="18" name="TextBox 17"/>
            <p:cNvSpPr txBox="1"/>
            <p:nvPr/>
          </p:nvSpPr>
          <p:spPr>
            <a:xfrm>
              <a:off x="12496487" y="2819401"/>
              <a:ext cx="2667314" cy="738191"/>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$12,000</a:t>
              </a:r>
            </a:p>
            <a:p>
              <a:pPr>
                <a:defRPr/>
              </a:pPr>
              <a:endParaRPr lang="en-US" sz="1400" dirty="0">
                <a:latin typeface="Arial" pitchFamily="34" charset="0"/>
              </a:endParaRPr>
            </a:p>
            <a:p>
              <a:pPr>
                <a:defRPr/>
              </a:pPr>
              <a:endParaRPr lang="en-US" sz="1400" dirty="0">
                <a:latin typeface="Arial" pitchFamily="34" charset="0"/>
              </a:endParaRPr>
            </a:p>
          </p:txBody>
        </p:sp>
        <p:sp>
          <p:nvSpPr>
            <p:cNvPr id="19" name="TextBox 18"/>
            <p:cNvSpPr txBox="1"/>
            <p:nvPr/>
          </p:nvSpPr>
          <p:spPr>
            <a:xfrm>
              <a:off x="9752965" y="3562355"/>
              <a:ext cx="2743522" cy="954092"/>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Bill’s billed a customer for $250 for a party held at the center on the last day of July. The bill is to be paid in August.</a:t>
              </a:r>
            </a:p>
          </p:txBody>
        </p:sp>
        <p:sp>
          <p:nvSpPr>
            <p:cNvPr id="20" name="TextBox 19"/>
            <p:cNvSpPr txBox="1"/>
            <p:nvPr/>
          </p:nvSpPr>
          <p:spPr>
            <a:xfrm>
              <a:off x="12496487" y="3562355"/>
              <a:ext cx="2667314" cy="962029"/>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$250</a:t>
              </a:r>
            </a:p>
            <a:p>
              <a:pPr>
                <a:defRPr/>
              </a:pPr>
              <a:endParaRPr lang="en-US" sz="1400" dirty="0">
                <a:latin typeface="Arial" pitchFamily="34" charset="0"/>
              </a:endParaRPr>
            </a:p>
            <a:p>
              <a:pPr>
                <a:defRPr/>
              </a:pPr>
              <a:endParaRPr lang="en-US" sz="1400" dirty="0">
                <a:latin typeface="Arial" pitchFamily="34" charset="0"/>
              </a:endParaRPr>
            </a:p>
            <a:p>
              <a:pPr>
                <a:defRPr/>
              </a:pPr>
              <a:endParaRPr lang="en-US" sz="1400" dirty="0">
                <a:latin typeface="Arial" pitchFamily="34" charset="0"/>
              </a:endParaRPr>
            </a:p>
          </p:txBody>
        </p:sp>
        <p:sp>
          <p:nvSpPr>
            <p:cNvPr id="21" name="TextBox 20"/>
            <p:cNvSpPr txBox="1"/>
            <p:nvPr/>
          </p:nvSpPr>
          <p:spPr>
            <a:xfrm>
              <a:off x="9752965" y="4513272"/>
              <a:ext cx="2743522" cy="1169992"/>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The men’s and women’s bowling leagues gave Bill’s advance payments totaling $1,500 for the fall season that starts in September.</a:t>
              </a:r>
            </a:p>
          </p:txBody>
        </p:sp>
        <p:sp>
          <p:nvSpPr>
            <p:cNvPr id="22" name="TextBox 21"/>
            <p:cNvSpPr txBox="1"/>
            <p:nvPr/>
          </p:nvSpPr>
          <p:spPr>
            <a:xfrm>
              <a:off x="12493312" y="4513272"/>
              <a:ext cx="2670489" cy="1169992"/>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No revenue is earned in July. The revenues will be earned when fall bowling service is provided (i.e., when the games are played).</a:t>
              </a:r>
            </a:p>
          </p:txBody>
        </p:sp>
        <p:sp>
          <p:nvSpPr>
            <p:cNvPr id="23" name="TextBox 22"/>
            <p:cNvSpPr txBox="1"/>
            <p:nvPr/>
          </p:nvSpPr>
          <p:spPr>
            <a:xfrm>
              <a:off x="9751377" y="5686440"/>
              <a:ext cx="2743522" cy="954092"/>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Bill’s received $1,000 from credit sales made to customers last month (in June).</a:t>
              </a:r>
            </a:p>
            <a:p>
              <a:pPr>
                <a:defRPr/>
              </a:pPr>
              <a:endParaRPr lang="en-US" sz="1400" dirty="0">
                <a:latin typeface="Arial" pitchFamily="34" charset="0"/>
              </a:endParaRPr>
            </a:p>
          </p:txBody>
        </p:sp>
        <p:sp>
          <p:nvSpPr>
            <p:cNvPr id="24" name="TextBox 23"/>
            <p:cNvSpPr txBox="1"/>
            <p:nvPr/>
          </p:nvSpPr>
          <p:spPr>
            <a:xfrm>
              <a:off x="12494899" y="5686440"/>
              <a:ext cx="2667314" cy="952504"/>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No revenue is earned in July. The cash collections in July related to revenues earned in June.</a:t>
              </a:r>
            </a:p>
          </p:txBody>
        </p:sp>
      </p:grpSp>
      <p:sp>
        <p:nvSpPr>
          <p:cNvPr id="6" name="Rectangle 5"/>
          <p:cNvSpPr/>
          <p:nvPr/>
        </p:nvSpPr>
        <p:spPr>
          <a:xfrm>
            <a:off x="4953000" y="2590800"/>
            <a:ext cx="8382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953000" y="3276600"/>
            <a:ext cx="8382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953000" y="5410200"/>
            <a:ext cx="2362200" cy="838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8" name="Rectangle 7"/>
          <p:cNvSpPr/>
          <p:nvPr/>
        </p:nvSpPr>
        <p:spPr>
          <a:xfrm>
            <a:off x="4953000" y="4267200"/>
            <a:ext cx="2514600" cy="106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6"/>
          <p:cNvPicPr>
            <a:picLocks noChangeAspect="1" noChangeArrowheads="1"/>
          </p:cNvPicPr>
          <p:nvPr/>
        </p:nvPicPr>
        <p:blipFill>
          <a:blip r:embed="rId3"/>
          <a:srcRect/>
          <a:stretch>
            <a:fillRect/>
          </a:stretch>
        </p:blipFill>
        <p:spPr bwMode="auto">
          <a:xfrm>
            <a:off x="457200" y="3733800"/>
            <a:ext cx="8305800" cy="2760663"/>
          </a:xfrm>
          <a:prstGeom prst="rect">
            <a:avLst/>
          </a:prstGeom>
          <a:noFill/>
          <a:ln w="9525">
            <a:solidFill>
              <a:schemeClr val="tx1"/>
            </a:solidFill>
            <a:miter lim="800000"/>
            <a:headEnd/>
            <a:tailEnd/>
          </a:ln>
        </p:spPr>
      </p:pic>
      <p:sp>
        <p:nvSpPr>
          <p:cNvPr id="21506" name="Rectangle 2"/>
          <p:cNvSpPr>
            <a:spLocks noGrp="1" noChangeArrowheads="1"/>
          </p:cNvSpPr>
          <p:nvPr>
            <p:ph type="title"/>
          </p:nvPr>
        </p:nvSpPr>
        <p:spPr/>
        <p:txBody>
          <a:bodyPr/>
          <a:lstStyle/>
          <a:p>
            <a:pPr eaLnBrk="1" hangingPunct="1"/>
            <a:r>
              <a:rPr lang="en-US" smtClean="0"/>
              <a:t>Operating Activities</a:t>
            </a:r>
          </a:p>
        </p:txBody>
      </p:sp>
      <p:sp>
        <p:nvSpPr>
          <p:cNvPr id="21507" name="TextBox 4"/>
          <p:cNvSpPr txBox="1">
            <a:spLocks noChangeArrowheads="1"/>
          </p:cNvSpPr>
          <p:nvPr/>
        </p:nvSpPr>
        <p:spPr bwMode="auto">
          <a:xfrm>
            <a:off x="457200" y="1447800"/>
            <a:ext cx="8153400" cy="1816100"/>
          </a:xfrm>
          <a:prstGeom prst="rect">
            <a:avLst/>
          </a:prstGeom>
          <a:solidFill>
            <a:srgbClr val="FFFFCC"/>
          </a:solidFill>
          <a:ln w="9525">
            <a:solidFill>
              <a:srgbClr val="C00000"/>
            </a:solidFill>
            <a:miter lim="800000"/>
            <a:headEnd/>
            <a:tailEnd/>
          </a:ln>
        </p:spPr>
        <p:txBody>
          <a:bodyPr>
            <a:spAutoFit/>
          </a:bodyPr>
          <a:lstStyle/>
          <a:p>
            <a:pPr algn="ctr"/>
            <a:r>
              <a:rPr lang="en-US" sz="2800" b="1">
                <a:solidFill>
                  <a:srgbClr val="C00000"/>
                </a:solidFill>
              </a:rPr>
              <a:t>Operating activities include buying goods and services from suppliers and employees and selling goods and services to customers and then collecting cash from them.</a:t>
            </a:r>
          </a:p>
        </p:txBody>
      </p:sp>
      <p:sp>
        <p:nvSpPr>
          <p:cNvPr id="5" name="Rectangle 4"/>
          <p:cNvSpPr/>
          <p:nvPr/>
        </p:nvSpPr>
        <p:spPr>
          <a:xfrm>
            <a:off x="5095875" y="4248150"/>
            <a:ext cx="3581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12"/>
          <p:cNvGrpSpPr>
            <a:grpSpLocks/>
          </p:cNvGrpSpPr>
          <p:nvPr/>
        </p:nvGrpSpPr>
        <p:grpSpPr bwMode="auto">
          <a:xfrm>
            <a:off x="533400" y="4114800"/>
            <a:ext cx="3505200" cy="676275"/>
            <a:chOff x="381000" y="3962400"/>
            <a:chExt cx="3581400" cy="676656"/>
          </a:xfrm>
        </p:grpSpPr>
        <p:sp>
          <p:nvSpPr>
            <p:cNvPr id="7" name="Rectangle 6"/>
            <p:cNvSpPr/>
            <p:nvPr/>
          </p:nvSpPr>
          <p:spPr>
            <a:xfrm>
              <a:off x="381000" y="4099002"/>
              <a:ext cx="3581400" cy="54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428759" y="3962400"/>
              <a:ext cx="457407" cy="54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3"/>
          <p:cNvGrpSpPr>
            <a:grpSpLocks/>
          </p:cNvGrpSpPr>
          <p:nvPr/>
        </p:nvGrpSpPr>
        <p:grpSpPr bwMode="auto">
          <a:xfrm>
            <a:off x="5080000" y="5480050"/>
            <a:ext cx="3578225" cy="715963"/>
            <a:chOff x="5009322" y="5327904"/>
            <a:chExt cx="3733800" cy="716280"/>
          </a:xfrm>
        </p:grpSpPr>
        <p:sp>
          <p:nvSpPr>
            <p:cNvPr id="6" name="Rectangle 5"/>
            <p:cNvSpPr/>
            <p:nvPr/>
          </p:nvSpPr>
          <p:spPr>
            <a:xfrm>
              <a:off x="5009322" y="5486724"/>
              <a:ext cx="3733800" cy="557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029200" y="5327904"/>
              <a:ext cx="457200" cy="539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11"/>
          <p:cNvGrpSpPr>
            <a:grpSpLocks/>
          </p:cNvGrpSpPr>
          <p:nvPr/>
        </p:nvGrpSpPr>
        <p:grpSpPr bwMode="auto">
          <a:xfrm>
            <a:off x="533400" y="5486400"/>
            <a:ext cx="3505200" cy="701675"/>
            <a:chOff x="381000" y="5334000"/>
            <a:chExt cx="3581400" cy="701040"/>
          </a:xfrm>
        </p:grpSpPr>
        <p:sp>
          <p:nvSpPr>
            <p:cNvPr id="8" name="Rectangle 7"/>
            <p:cNvSpPr/>
            <p:nvPr/>
          </p:nvSpPr>
          <p:spPr>
            <a:xfrm>
              <a:off x="381000" y="5486262"/>
              <a:ext cx="3581400" cy="548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428759" y="5334000"/>
              <a:ext cx="457407" cy="539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1" fill="hold" grpId="0" nodeType="afterEffect">
                                  <p:stCondLst>
                                    <p:cond delay="1000"/>
                                  </p:stCondLst>
                                  <p:childTnLst>
                                    <p:animEffect transition="out" filter="wipe(up)">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par>
                          <p:cTn id="8" fill="hold" nodeType="afterGroup">
                            <p:stCondLst>
                              <p:cond delay="2000"/>
                            </p:stCondLst>
                            <p:childTnLst>
                              <p:par>
                                <p:cTn id="9" presetID="22" presetClass="exit" presetSubtype="1" fill="hold" nodeType="afterEffect">
                                  <p:stCondLst>
                                    <p:cond delay="1000"/>
                                  </p:stCondLst>
                                  <p:childTnLst>
                                    <p:animEffect transition="out" filter="wipe(up)">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par>
                          <p:cTn id="12" fill="hold" nodeType="afterGroup">
                            <p:stCondLst>
                              <p:cond delay="4000"/>
                            </p:stCondLst>
                            <p:childTnLst>
                              <p:par>
                                <p:cTn id="13" presetID="22" presetClass="exit" presetSubtype="1" fill="hold" nodeType="afterEffect">
                                  <p:stCondLst>
                                    <p:cond delay="1000"/>
                                  </p:stCondLst>
                                  <p:childTnLst>
                                    <p:animEffect transition="out" filter="wipe(up)">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par>
                          <p:cTn id="16" fill="hold" nodeType="afterGroup">
                            <p:stCondLst>
                              <p:cond delay="6000"/>
                            </p:stCondLst>
                            <p:childTnLst>
                              <p:par>
                                <p:cTn id="17" presetID="22" presetClass="exit" presetSubtype="1" fill="hold" nodeType="afterEffect">
                                  <p:stCondLst>
                                    <p:cond delay="1000"/>
                                  </p:stCondLst>
                                  <p:childTnLst>
                                    <p:animEffect transition="out" filter="wipe(up)">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81000"/>
            <a:ext cx="7891490" cy="5209937"/>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M3-3 Identifying Expenses</a:t>
            </a:r>
          </a:p>
          <a:p>
            <a:pPr>
              <a:defRPr/>
            </a:pPr>
            <a:r>
              <a:rPr lang="en-US" sz="2000" dirty="0"/>
              <a:t>The following transactions are July 2013 activities of Bill’s Extreme Bowling, Inc., which operates several bowling centers. If an expense is to be recognized in July, indicate the amount. If an expense is not to be recognized in July, explain why.</a:t>
            </a:r>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a:p>
            <a:pPr>
              <a:defRPr/>
            </a:pPr>
            <a:endParaRPr lang="en-US" sz="2000" dirty="0"/>
          </a:p>
        </p:txBody>
      </p:sp>
      <p:grpSp>
        <p:nvGrpSpPr>
          <p:cNvPr id="76804" name="Group 8"/>
          <p:cNvGrpSpPr>
            <a:grpSpLocks/>
          </p:cNvGrpSpPr>
          <p:nvPr/>
        </p:nvGrpSpPr>
        <p:grpSpPr bwMode="auto">
          <a:xfrm>
            <a:off x="1752600" y="2438400"/>
            <a:ext cx="5792788" cy="2522538"/>
            <a:chOff x="9370332" y="2514600"/>
            <a:chExt cx="5793469" cy="2522563"/>
          </a:xfrm>
        </p:grpSpPr>
        <p:sp>
          <p:nvSpPr>
            <p:cNvPr id="10" name="TextBox 9"/>
            <p:cNvSpPr txBox="1"/>
            <p:nvPr/>
          </p:nvSpPr>
          <p:spPr>
            <a:xfrm>
              <a:off x="9371920" y="2514600"/>
              <a:ext cx="3124567" cy="307978"/>
            </a:xfrm>
            <a:prstGeom prst="rect">
              <a:avLst/>
            </a:prstGeom>
            <a:solidFill>
              <a:schemeClr val="accent1">
                <a:lumMod val="40000"/>
                <a:lumOff val="60000"/>
              </a:schemeClr>
            </a:solidFill>
            <a:ln w="19050">
              <a:solidFill>
                <a:schemeClr val="tx1"/>
              </a:solidFill>
            </a:ln>
          </p:spPr>
          <p:txBody>
            <a:bodyPr>
              <a:spAutoFit/>
            </a:bodyPr>
            <a:lstStyle/>
            <a:p>
              <a:pPr algn="ctr">
                <a:defRPr/>
              </a:pPr>
              <a:r>
                <a:rPr lang="en-US" sz="1400" dirty="0">
                  <a:latin typeface="Arial" pitchFamily="34" charset="0"/>
                </a:rPr>
                <a:t>Activity</a:t>
              </a:r>
            </a:p>
          </p:txBody>
        </p:sp>
        <p:sp>
          <p:nvSpPr>
            <p:cNvPr id="11" name="TextBox 10"/>
            <p:cNvSpPr txBox="1"/>
            <p:nvPr/>
          </p:nvSpPr>
          <p:spPr>
            <a:xfrm>
              <a:off x="12496487" y="2514600"/>
              <a:ext cx="2667314" cy="307978"/>
            </a:xfrm>
            <a:prstGeom prst="rect">
              <a:avLst/>
            </a:prstGeom>
            <a:solidFill>
              <a:schemeClr val="accent1">
                <a:lumMod val="40000"/>
                <a:lumOff val="60000"/>
              </a:schemeClr>
            </a:solidFill>
            <a:ln w="19050">
              <a:solidFill>
                <a:schemeClr val="tx1"/>
              </a:solidFill>
            </a:ln>
          </p:spPr>
          <p:txBody>
            <a:bodyPr>
              <a:spAutoFit/>
            </a:bodyPr>
            <a:lstStyle/>
            <a:p>
              <a:pPr algn="ctr">
                <a:defRPr/>
              </a:pPr>
              <a:r>
                <a:rPr lang="en-US" sz="1400" dirty="0">
                  <a:latin typeface="Arial" pitchFamily="34" charset="0"/>
                </a:rPr>
                <a:t>Amount or Explanation</a:t>
              </a:r>
            </a:p>
          </p:txBody>
        </p:sp>
        <p:sp>
          <p:nvSpPr>
            <p:cNvPr id="12" name="TextBox 11"/>
            <p:cNvSpPr txBox="1"/>
            <p:nvPr/>
          </p:nvSpPr>
          <p:spPr>
            <a:xfrm>
              <a:off x="9371920" y="2819403"/>
              <a:ext cx="381045" cy="738195"/>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e.</a:t>
              </a:r>
            </a:p>
            <a:p>
              <a:pPr>
                <a:defRPr/>
              </a:pPr>
              <a:endParaRPr lang="en-US" sz="1400" dirty="0">
                <a:latin typeface="Arial" pitchFamily="34" charset="0"/>
              </a:endParaRPr>
            </a:p>
            <a:p>
              <a:pPr>
                <a:defRPr/>
              </a:pPr>
              <a:endParaRPr lang="en-US" sz="1400" dirty="0">
                <a:latin typeface="Arial" pitchFamily="34" charset="0"/>
              </a:endParaRPr>
            </a:p>
          </p:txBody>
        </p:sp>
        <p:sp>
          <p:nvSpPr>
            <p:cNvPr id="13" name="TextBox 12"/>
            <p:cNvSpPr txBox="1"/>
            <p:nvPr/>
          </p:nvSpPr>
          <p:spPr>
            <a:xfrm>
              <a:off x="9370332" y="3556010"/>
              <a:ext cx="381045" cy="963623"/>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f.</a:t>
              </a:r>
            </a:p>
            <a:p>
              <a:pPr>
                <a:defRPr/>
              </a:pPr>
              <a:endParaRPr lang="en-US" sz="1400" dirty="0">
                <a:latin typeface="Arial" pitchFamily="34" charset="0"/>
              </a:endParaRPr>
            </a:p>
            <a:p>
              <a:pPr>
                <a:defRPr/>
              </a:pPr>
              <a:endParaRPr lang="en-US" sz="1400" dirty="0">
                <a:latin typeface="Arial" pitchFamily="34" charset="0"/>
              </a:endParaRPr>
            </a:p>
            <a:p>
              <a:pPr>
                <a:defRPr/>
              </a:pPr>
              <a:endParaRPr lang="en-US" sz="1400" dirty="0">
                <a:latin typeface="Arial" pitchFamily="34" charset="0"/>
              </a:endParaRPr>
            </a:p>
          </p:txBody>
        </p:sp>
        <p:sp>
          <p:nvSpPr>
            <p:cNvPr id="14" name="TextBox 13"/>
            <p:cNvSpPr txBox="1"/>
            <p:nvPr/>
          </p:nvSpPr>
          <p:spPr>
            <a:xfrm>
              <a:off x="9371920" y="4513283"/>
              <a:ext cx="381045" cy="523880"/>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g.</a:t>
              </a:r>
            </a:p>
            <a:p>
              <a:pPr>
                <a:defRPr/>
              </a:pPr>
              <a:endParaRPr lang="en-US" sz="1400" dirty="0">
                <a:latin typeface="Arial" pitchFamily="34" charset="0"/>
              </a:endParaRPr>
            </a:p>
          </p:txBody>
        </p:sp>
        <p:sp>
          <p:nvSpPr>
            <p:cNvPr id="16" name="TextBox 15"/>
            <p:cNvSpPr txBox="1"/>
            <p:nvPr/>
          </p:nvSpPr>
          <p:spPr>
            <a:xfrm>
              <a:off x="9752965" y="2819403"/>
              <a:ext cx="2743522" cy="738195"/>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Bill’s paid $1,500 to plumbers for repairing a broken pipe in the restrooms. </a:t>
              </a:r>
            </a:p>
          </p:txBody>
        </p:sp>
        <p:sp>
          <p:nvSpPr>
            <p:cNvPr id="17" name="TextBox 16"/>
            <p:cNvSpPr txBox="1"/>
            <p:nvPr/>
          </p:nvSpPr>
          <p:spPr>
            <a:xfrm>
              <a:off x="12496487" y="2819403"/>
              <a:ext cx="2667314" cy="738195"/>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$1,500</a:t>
              </a:r>
            </a:p>
            <a:p>
              <a:pPr>
                <a:defRPr/>
              </a:pPr>
              <a:endParaRPr lang="en-US" sz="1400" dirty="0">
                <a:latin typeface="Arial" pitchFamily="34" charset="0"/>
              </a:endParaRPr>
            </a:p>
            <a:p>
              <a:pPr>
                <a:defRPr/>
              </a:pPr>
              <a:endParaRPr lang="en-US" sz="1400" dirty="0">
                <a:latin typeface="Arial" pitchFamily="34" charset="0"/>
              </a:endParaRPr>
            </a:p>
          </p:txBody>
        </p:sp>
        <p:sp>
          <p:nvSpPr>
            <p:cNvPr id="18" name="TextBox 17"/>
            <p:cNvSpPr txBox="1"/>
            <p:nvPr/>
          </p:nvSpPr>
          <p:spPr>
            <a:xfrm>
              <a:off x="9752965" y="3562360"/>
              <a:ext cx="2743522" cy="954097"/>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Bill’s paid  $2,000 for the June electricity bill and received the July bill for $2,500, which will be paid in August. </a:t>
              </a:r>
            </a:p>
          </p:txBody>
        </p:sp>
        <p:sp>
          <p:nvSpPr>
            <p:cNvPr id="19" name="TextBox 18"/>
            <p:cNvSpPr txBox="1"/>
            <p:nvPr/>
          </p:nvSpPr>
          <p:spPr>
            <a:xfrm>
              <a:off x="12496487" y="3562360"/>
              <a:ext cx="2667314" cy="954097"/>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$2,500 was incurred as an expense in July. The $2,000 was an expense in June and is not an expense in July.</a:t>
              </a:r>
            </a:p>
          </p:txBody>
        </p:sp>
        <p:sp>
          <p:nvSpPr>
            <p:cNvPr id="20" name="TextBox 19"/>
            <p:cNvSpPr txBox="1"/>
            <p:nvPr/>
          </p:nvSpPr>
          <p:spPr>
            <a:xfrm>
              <a:off x="9752965" y="4513283"/>
              <a:ext cx="2743522" cy="523880"/>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Bill’s paid $5,475 to employees for work in July.</a:t>
              </a:r>
            </a:p>
          </p:txBody>
        </p:sp>
        <p:sp>
          <p:nvSpPr>
            <p:cNvPr id="21" name="TextBox 20"/>
            <p:cNvSpPr txBox="1"/>
            <p:nvPr/>
          </p:nvSpPr>
          <p:spPr>
            <a:xfrm>
              <a:off x="12493312" y="4513283"/>
              <a:ext cx="2670489" cy="523880"/>
            </a:xfrm>
            <a:prstGeom prst="rect">
              <a:avLst/>
            </a:prstGeom>
            <a:solidFill>
              <a:schemeClr val="accent1">
                <a:lumMod val="40000"/>
                <a:lumOff val="60000"/>
              </a:schemeClr>
            </a:solidFill>
            <a:ln w="19050">
              <a:solidFill>
                <a:schemeClr val="tx1"/>
              </a:solidFill>
            </a:ln>
          </p:spPr>
          <p:txBody>
            <a:bodyPr>
              <a:spAutoFit/>
            </a:bodyPr>
            <a:lstStyle/>
            <a:p>
              <a:pPr>
                <a:defRPr/>
              </a:pPr>
              <a:r>
                <a:rPr lang="en-US" sz="1400" dirty="0">
                  <a:latin typeface="Arial" pitchFamily="34" charset="0"/>
                </a:rPr>
                <a:t>$5,475</a:t>
              </a:r>
            </a:p>
            <a:p>
              <a:pPr>
                <a:defRPr/>
              </a:pPr>
              <a:endParaRPr lang="en-US" sz="1400" dirty="0">
                <a:latin typeface="Arial" pitchFamily="34" charset="0"/>
              </a:endParaRPr>
            </a:p>
          </p:txBody>
        </p:sp>
      </p:grpSp>
      <p:sp>
        <p:nvSpPr>
          <p:cNvPr id="6" name="Rectangle 5"/>
          <p:cNvSpPr/>
          <p:nvPr/>
        </p:nvSpPr>
        <p:spPr>
          <a:xfrm>
            <a:off x="4953000" y="2819400"/>
            <a:ext cx="8382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953000" y="3505200"/>
            <a:ext cx="2438400"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953000" y="4495800"/>
            <a:ext cx="8382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81001"/>
            <a:ext cx="7891490" cy="1123712"/>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M3-4 Recording Revenues</a:t>
            </a:r>
          </a:p>
          <a:p>
            <a:pPr>
              <a:defRPr/>
            </a:pPr>
            <a:r>
              <a:rPr lang="en-US" sz="2000" dirty="0"/>
              <a:t>For each of the transactions in M3-2, write the journal entry using the format shown in the chapter.</a:t>
            </a:r>
          </a:p>
        </p:txBody>
      </p:sp>
      <p:sp>
        <p:nvSpPr>
          <p:cNvPr id="9" name="TextBox 8"/>
          <p:cNvSpPr txBox="1"/>
          <p:nvPr/>
        </p:nvSpPr>
        <p:spPr>
          <a:xfrm>
            <a:off x="457200" y="1981200"/>
            <a:ext cx="8153400" cy="3694113"/>
          </a:xfrm>
          <a:prstGeom prst="rect">
            <a:avLst/>
          </a:prstGeom>
          <a:noFill/>
        </p:spPr>
        <p:txBody>
          <a:bodyPr>
            <a:spAutoFit/>
          </a:bodyPr>
          <a:lstStyle/>
          <a:p>
            <a:pPr>
              <a:defRPr/>
            </a:pPr>
            <a:r>
              <a:rPr lang="en-US" b="1" dirty="0">
                <a:latin typeface="Arial" pitchFamily="34" charset="0"/>
              </a:rPr>
              <a:t> </a:t>
            </a:r>
            <a:endParaRPr lang="en-US" dirty="0">
              <a:latin typeface="Arial" pitchFamily="34" charset="0"/>
            </a:endParaRPr>
          </a:p>
          <a:p>
            <a:pPr marL="342900" indent="-342900">
              <a:buFontTx/>
              <a:buAutoNum type="alphaLcPeriod"/>
              <a:defRPr/>
            </a:pPr>
            <a:r>
              <a:rPr lang="en-US" i="1" dirty="0" err="1">
                <a:latin typeface="Arial" pitchFamily="34" charset="0"/>
              </a:rPr>
              <a:t>dr</a:t>
            </a:r>
            <a:r>
              <a:rPr lang="en-US" i="1" dirty="0">
                <a:latin typeface="Arial" pitchFamily="34" charset="0"/>
              </a:rPr>
              <a:t> </a:t>
            </a:r>
            <a:r>
              <a:rPr lang="en-US" dirty="0">
                <a:latin typeface="Arial" pitchFamily="34" charset="0"/>
              </a:rPr>
              <a:t>Cash (+A)				12,000</a:t>
            </a:r>
          </a:p>
          <a:p>
            <a:pPr>
              <a:defRPr/>
            </a:pPr>
            <a:r>
              <a:rPr lang="fr-FR" i="1" dirty="0">
                <a:latin typeface="Arial" pitchFamily="34" charset="0"/>
              </a:rPr>
              <a:t>	</a:t>
            </a:r>
            <a:r>
              <a:rPr lang="fr-FR" i="1" dirty="0" err="1">
                <a:latin typeface="Arial" pitchFamily="34" charset="0"/>
              </a:rPr>
              <a:t>cr</a:t>
            </a:r>
            <a:r>
              <a:rPr lang="fr-FR" i="1" dirty="0">
                <a:latin typeface="Arial" pitchFamily="34" charset="0"/>
              </a:rPr>
              <a:t> </a:t>
            </a:r>
            <a:r>
              <a:rPr lang="fr-FR" dirty="0" err="1">
                <a:latin typeface="Arial" pitchFamily="34" charset="0"/>
              </a:rPr>
              <a:t>Games</a:t>
            </a:r>
            <a:r>
              <a:rPr lang="fr-FR" dirty="0">
                <a:latin typeface="Arial" pitchFamily="34" charset="0"/>
              </a:rPr>
              <a:t> </a:t>
            </a:r>
            <a:r>
              <a:rPr lang="fr-FR" dirty="0" err="1">
                <a:latin typeface="Arial" pitchFamily="34" charset="0"/>
              </a:rPr>
              <a:t>Fee</a:t>
            </a:r>
            <a:r>
              <a:rPr lang="fr-FR" dirty="0">
                <a:latin typeface="Arial" pitchFamily="34" charset="0"/>
              </a:rPr>
              <a:t> Revenue (+R, +SE)		</a:t>
            </a:r>
            <a:r>
              <a:rPr lang="en-US" dirty="0">
                <a:latin typeface="Arial" pitchFamily="34" charset="0"/>
              </a:rPr>
              <a:t>12,000</a:t>
            </a:r>
          </a:p>
          <a:p>
            <a:pPr>
              <a:defRPr/>
            </a:pPr>
            <a:r>
              <a:rPr lang="en-US" b="1" dirty="0">
                <a:latin typeface="Arial" pitchFamily="34" charset="0"/>
              </a:rPr>
              <a:t> </a:t>
            </a:r>
            <a:endParaRPr lang="en-US" dirty="0">
              <a:latin typeface="Arial" pitchFamily="34" charset="0"/>
            </a:endParaRPr>
          </a:p>
          <a:p>
            <a:pPr marL="342900" indent="-342900">
              <a:buFontTx/>
              <a:buAutoNum type="alphaLcPeriod" startAt="2"/>
              <a:defRPr/>
            </a:pPr>
            <a:r>
              <a:rPr lang="en-US" i="1" dirty="0" err="1">
                <a:latin typeface="Arial" pitchFamily="34" charset="0"/>
              </a:rPr>
              <a:t>dr</a:t>
            </a:r>
            <a:r>
              <a:rPr lang="en-US" i="1" dirty="0">
                <a:latin typeface="Arial" pitchFamily="34" charset="0"/>
              </a:rPr>
              <a:t> </a:t>
            </a:r>
            <a:r>
              <a:rPr lang="en-US" dirty="0">
                <a:latin typeface="Arial" pitchFamily="34" charset="0"/>
              </a:rPr>
              <a:t>Accounts Receivable (+A)		     250</a:t>
            </a:r>
          </a:p>
          <a:p>
            <a:pPr>
              <a:defRPr/>
            </a:pPr>
            <a:r>
              <a:rPr lang="fr-FR" i="1" dirty="0">
                <a:latin typeface="Arial" pitchFamily="34" charset="0"/>
              </a:rPr>
              <a:t>	</a:t>
            </a:r>
            <a:r>
              <a:rPr lang="fr-FR" i="1" dirty="0" err="1">
                <a:latin typeface="Arial" pitchFamily="34" charset="0"/>
              </a:rPr>
              <a:t>cr</a:t>
            </a:r>
            <a:r>
              <a:rPr lang="fr-FR" i="1" dirty="0">
                <a:latin typeface="Arial" pitchFamily="34" charset="0"/>
              </a:rPr>
              <a:t> </a:t>
            </a:r>
            <a:r>
              <a:rPr lang="fr-FR" dirty="0">
                <a:latin typeface="Arial" pitchFamily="34" charset="0"/>
              </a:rPr>
              <a:t>Service Revenue (+R, +SE)		     </a:t>
            </a:r>
            <a:r>
              <a:rPr lang="en-US" dirty="0">
                <a:latin typeface="Arial" pitchFamily="34" charset="0"/>
              </a:rPr>
              <a:t>250</a:t>
            </a:r>
          </a:p>
          <a:p>
            <a:pPr>
              <a:defRPr/>
            </a:pPr>
            <a:r>
              <a:rPr lang="en-US" b="1" dirty="0">
                <a:latin typeface="Arial" pitchFamily="34" charset="0"/>
              </a:rPr>
              <a:t> </a:t>
            </a:r>
            <a:endParaRPr lang="en-US" dirty="0">
              <a:latin typeface="Arial" pitchFamily="34" charset="0"/>
            </a:endParaRPr>
          </a:p>
          <a:p>
            <a:pPr marL="342900" indent="-342900">
              <a:buFontTx/>
              <a:buAutoNum type="alphaLcPeriod" startAt="3"/>
              <a:defRPr/>
            </a:pPr>
            <a:r>
              <a:rPr lang="en-US" i="1" dirty="0" err="1">
                <a:latin typeface="Arial" pitchFamily="34" charset="0"/>
              </a:rPr>
              <a:t>dr</a:t>
            </a:r>
            <a:r>
              <a:rPr lang="en-US" i="1" dirty="0">
                <a:latin typeface="Arial" pitchFamily="34" charset="0"/>
              </a:rPr>
              <a:t> </a:t>
            </a:r>
            <a:r>
              <a:rPr lang="en-US" dirty="0">
                <a:latin typeface="Arial" pitchFamily="34" charset="0"/>
              </a:rPr>
              <a:t>Cash (+A)			                 1,500</a:t>
            </a:r>
          </a:p>
          <a:p>
            <a:pPr>
              <a:defRPr/>
            </a:pPr>
            <a:r>
              <a:rPr lang="en-US" i="1" dirty="0">
                <a:latin typeface="Arial" pitchFamily="34" charset="0"/>
              </a:rPr>
              <a:t>	</a:t>
            </a:r>
            <a:r>
              <a:rPr lang="en-US" i="1" dirty="0" err="1">
                <a:latin typeface="Arial" pitchFamily="34" charset="0"/>
              </a:rPr>
              <a:t>cr</a:t>
            </a:r>
            <a:r>
              <a:rPr lang="en-US" i="1" dirty="0">
                <a:latin typeface="Arial" pitchFamily="34" charset="0"/>
              </a:rPr>
              <a:t> </a:t>
            </a:r>
            <a:r>
              <a:rPr lang="en-US" dirty="0">
                <a:latin typeface="Arial" pitchFamily="34" charset="0"/>
              </a:rPr>
              <a:t>Unearned Revenue (+L) 		  1,500</a:t>
            </a:r>
          </a:p>
          <a:p>
            <a:pPr>
              <a:defRPr/>
            </a:pPr>
            <a:r>
              <a:rPr lang="en-US" b="1" dirty="0">
                <a:latin typeface="Arial" pitchFamily="34" charset="0"/>
              </a:rPr>
              <a:t> </a:t>
            </a:r>
            <a:endParaRPr lang="en-US" dirty="0">
              <a:latin typeface="Arial" pitchFamily="34" charset="0"/>
            </a:endParaRPr>
          </a:p>
          <a:p>
            <a:pPr marL="342900" indent="-342900">
              <a:buFontTx/>
              <a:buAutoNum type="alphaLcPeriod" startAt="4"/>
              <a:defRPr/>
            </a:pPr>
            <a:r>
              <a:rPr lang="en-US" i="1" dirty="0" err="1">
                <a:latin typeface="Arial" pitchFamily="34" charset="0"/>
              </a:rPr>
              <a:t>dr</a:t>
            </a:r>
            <a:r>
              <a:rPr lang="en-US" i="1" dirty="0">
                <a:latin typeface="Arial" pitchFamily="34" charset="0"/>
              </a:rPr>
              <a:t> </a:t>
            </a:r>
            <a:r>
              <a:rPr lang="en-US" dirty="0">
                <a:latin typeface="Arial" pitchFamily="34" charset="0"/>
              </a:rPr>
              <a:t>Cash (+A) 				   1,000</a:t>
            </a:r>
          </a:p>
          <a:p>
            <a:pPr>
              <a:defRPr/>
            </a:pPr>
            <a:r>
              <a:rPr lang="en-US" i="1" dirty="0">
                <a:latin typeface="Arial" pitchFamily="34" charset="0"/>
              </a:rPr>
              <a:t>	</a:t>
            </a:r>
            <a:r>
              <a:rPr lang="en-US" i="1" dirty="0" err="1">
                <a:latin typeface="Arial" pitchFamily="34" charset="0"/>
              </a:rPr>
              <a:t>cr</a:t>
            </a:r>
            <a:r>
              <a:rPr lang="en-US" i="1" dirty="0">
                <a:latin typeface="Arial" pitchFamily="34" charset="0"/>
              </a:rPr>
              <a:t> </a:t>
            </a:r>
            <a:r>
              <a:rPr lang="en-US" dirty="0">
                <a:latin typeface="Arial" pitchFamily="34" charset="0"/>
              </a:rPr>
              <a:t>Accounts Receivable (</a:t>
            </a:r>
            <a:r>
              <a:rPr lang="en-US" dirty="0">
                <a:latin typeface="Arial" pitchFamily="34" charset="0"/>
                <a:sym typeface="Symbol"/>
              </a:rPr>
              <a:t></a:t>
            </a:r>
            <a:r>
              <a:rPr lang="en-US" dirty="0">
                <a:latin typeface="Arial" pitchFamily="34" charset="0"/>
              </a:rPr>
              <a:t>A) 		  1,000</a:t>
            </a:r>
          </a:p>
          <a:p>
            <a:pPr>
              <a:defRPr/>
            </a:pPr>
            <a:endParaRPr lang="en-US" dirty="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wipe(left)">
                                      <p:cBhvr>
                                        <p:cTn id="10" dur="500"/>
                                        <p:tgtEl>
                                          <p:spTgt spid="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wipe(left)">
                                      <p:cBhvr>
                                        <p:cTn id="15" dur="500"/>
                                        <p:tgtEl>
                                          <p:spTgt spid="9">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wipe(left)">
                                      <p:cBhvr>
                                        <p:cTn id="18" dur="500"/>
                                        <p:tgtEl>
                                          <p:spTgt spid="9">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animEffect transition="in" filter="wipe(left)">
                                      <p:cBhvr>
                                        <p:cTn id="23" dur="500"/>
                                        <p:tgtEl>
                                          <p:spTgt spid="9">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9">
                                            <p:txEl>
                                              <p:pRg st="8" end="8"/>
                                            </p:txEl>
                                          </p:spTgt>
                                        </p:tgtEl>
                                        <p:attrNameLst>
                                          <p:attrName>style.visibility</p:attrName>
                                        </p:attrNameLst>
                                      </p:cBhvr>
                                      <p:to>
                                        <p:strVal val="visible"/>
                                      </p:to>
                                    </p:set>
                                    <p:animEffect transition="in" filter="wipe(left)">
                                      <p:cBhvr>
                                        <p:cTn id="26" dur="500"/>
                                        <p:tgtEl>
                                          <p:spTgt spid="9">
                                            <p:txEl>
                                              <p:pRg st="8" end="8"/>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animEffect transition="in" filter="wipe(left)">
                                      <p:cBhvr>
                                        <p:cTn id="31" dur="500"/>
                                        <p:tgtEl>
                                          <p:spTgt spid="9">
                                            <p:txEl>
                                              <p:pRg st="10" end="1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9">
                                            <p:txEl>
                                              <p:pRg st="11" end="11"/>
                                            </p:txEl>
                                          </p:spTgt>
                                        </p:tgtEl>
                                        <p:attrNameLst>
                                          <p:attrName>style.visibility</p:attrName>
                                        </p:attrNameLst>
                                      </p:cBhvr>
                                      <p:to>
                                        <p:strVal val="visible"/>
                                      </p:to>
                                    </p:set>
                                    <p:animEffect transition="in" filter="wipe(left)">
                                      <p:cBhvr>
                                        <p:cTn id="34"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81001"/>
            <a:ext cx="7891490" cy="1123712"/>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M3-5 Recording Expenses</a:t>
            </a:r>
          </a:p>
          <a:p>
            <a:pPr>
              <a:defRPr/>
            </a:pPr>
            <a:r>
              <a:rPr lang="en-US" sz="2000" dirty="0"/>
              <a:t>For each of the transactions in M3-3, write the journal entry using the format shown in the chapter.</a:t>
            </a:r>
          </a:p>
        </p:txBody>
      </p:sp>
      <p:sp>
        <p:nvSpPr>
          <p:cNvPr id="9" name="TextBox 8"/>
          <p:cNvSpPr txBox="1"/>
          <p:nvPr/>
        </p:nvSpPr>
        <p:spPr>
          <a:xfrm>
            <a:off x="457200" y="1981200"/>
            <a:ext cx="8153400" cy="3694113"/>
          </a:xfrm>
          <a:prstGeom prst="rect">
            <a:avLst/>
          </a:prstGeom>
          <a:noFill/>
        </p:spPr>
        <p:txBody>
          <a:bodyPr>
            <a:spAutoFit/>
          </a:bodyPr>
          <a:lstStyle/>
          <a:p>
            <a:pPr>
              <a:defRPr/>
            </a:pPr>
            <a:r>
              <a:rPr lang="en-US" b="1" dirty="0">
                <a:latin typeface="Arial" pitchFamily="34" charset="0"/>
              </a:rPr>
              <a:t> </a:t>
            </a:r>
            <a:endParaRPr lang="en-US" dirty="0">
              <a:latin typeface="Arial" pitchFamily="34" charset="0"/>
            </a:endParaRPr>
          </a:p>
          <a:p>
            <a:pPr marL="342900" indent="-342900">
              <a:buFontTx/>
              <a:buAutoNum type="alphaLcPeriod" startAt="5"/>
              <a:defRPr/>
            </a:pPr>
            <a:r>
              <a:rPr lang="en-US" i="1" dirty="0" err="1">
                <a:latin typeface="Arial" pitchFamily="34" charset="0"/>
              </a:rPr>
              <a:t>dr</a:t>
            </a:r>
            <a:r>
              <a:rPr lang="en-US" i="1" dirty="0">
                <a:latin typeface="Arial" pitchFamily="34" charset="0"/>
              </a:rPr>
              <a:t> </a:t>
            </a:r>
            <a:r>
              <a:rPr lang="en-US" dirty="0">
                <a:latin typeface="Arial" pitchFamily="34" charset="0"/>
              </a:rPr>
              <a:t>Repairs and Maintenance Expense (+E, </a:t>
            </a:r>
            <a:r>
              <a:rPr lang="en-US" dirty="0">
                <a:latin typeface="Arial" pitchFamily="34" charset="0"/>
                <a:sym typeface="Symbol"/>
              </a:rPr>
              <a:t></a:t>
            </a:r>
            <a:r>
              <a:rPr lang="en-US" dirty="0">
                <a:latin typeface="Arial" pitchFamily="34" charset="0"/>
              </a:rPr>
              <a:t>SE) 1,500</a:t>
            </a:r>
          </a:p>
          <a:p>
            <a:pPr>
              <a:defRPr/>
            </a:pPr>
            <a:r>
              <a:rPr lang="en-US" i="1" dirty="0">
                <a:latin typeface="Arial" pitchFamily="34" charset="0"/>
              </a:rPr>
              <a:t>	</a:t>
            </a:r>
            <a:r>
              <a:rPr lang="en-US" i="1" dirty="0" err="1">
                <a:latin typeface="Arial" pitchFamily="34" charset="0"/>
              </a:rPr>
              <a:t>cr</a:t>
            </a:r>
            <a:r>
              <a:rPr lang="en-US" i="1" dirty="0">
                <a:latin typeface="Arial" pitchFamily="34" charset="0"/>
              </a:rPr>
              <a:t> </a:t>
            </a:r>
            <a:r>
              <a:rPr lang="en-US" dirty="0">
                <a:latin typeface="Arial" pitchFamily="34" charset="0"/>
              </a:rPr>
              <a:t>Cash (</a:t>
            </a:r>
            <a:r>
              <a:rPr lang="en-US" dirty="0">
                <a:latin typeface="Arial" pitchFamily="34" charset="0"/>
                <a:sym typeface="Symbol"/>
              </a:rPr>
              <a:t></a:t>
            </a:r>
            <a:r>
              <a:rPr lang="en-US" dirty="0">
                <a:latin typeface="Arial" pitchFamily="34" charset="0"/>
              </a:rPr>
              <a:t>A)					1,500</a:t>
            </a:r>
          </a:p>
          <a:p>
            <a:pPr>
              <a:defRPr/>
            </a:pPr>
            <a:endParaRPr lang="en-US" dirty="0">
              <a:latin typeface="Arial" pitchFamily="34" charset="0"/>
            </a:endParaRPr>
          </a:p>
          <a:p>
            <a:pPr marL="342900" indent="-342900">
              <a:buFontTx/>
              <a:buAutoNum type="alphaLcPeriod" startAt="6"/>
              <a:defRPr/>
            </a:pPr>
            <a:r>
              <a:rPr lang="en-US" i="1" dirty="0" err="1">
                <a:latin typeface="Arial" pitchFamily="34" charset="0"/>
              </a:rPr>
              <a:t>dr</a:t>
            </a:r>
            <a:r>
              <a:rPr lang="en-US" i="1" dirty="0">
                <a:latin typeface="Arial" pitchFamily="34" charset="0"/>
              </a:rPr>
              <a:t> </a:t>
            </a:r>
            <a:r>
              <a:rPr lang="en-US" dirty="0">
                <a:latin typeface="Arial" pitchFamily="34" charset="0"/>
              </a:rPr>
              <a:t>Accounts Payable (–L) 		           2,000</a:t>
            </a:r>
          </a:p>
          <a:p>
            <a:pPr marL="342900" indent="-342900">
              <a:defRPr/>
            </a:pPr>
            <a:r>
              <a:rPr lang="en-US" dirty="0">
                <a:latin typeface="Arial" pitchFamily="34" charset="0"/>
              </a:rPr>
              <a:t>		</a:t>
            </a:r>
            <a:r>
              <a:rPr lang="en-US" i="1" dirty="0" err="1">
                <a:latin typeface="Arial" pitchFamily="34" charset="0"/>
              </a:rPr>
              <a:t>cr</a:t>
            </a:r>
            <a:r>
              <a:rPr lang="en-US" i="1" dirty="0">
                <a:latin typeface="Arial" pitchFamily="34" charset="0"/>
              </a:rPr>
              <a:t> </a:t>
            </a:r>
            <a:r>
              <a:rPr lang="en-US" dirty="0">
                <a:latin typeface="Arial" pitchFamily="34" charset="0"/>
              </a:rPr>
              <a:t>Cash (</a:t>
            </a:r>
            <a:r>
              <a:rPr lang="en-US" dirty="0">
                <a:latin typeface="Arial" pitchFamily="34" charset="0"/>
                <a:sym typeface="Symbol"/>
              </a:rPr>
              <a:t></a:t>
            </a:r>
            <a:r>
              <a:rPr lang="en-US" dirty="0">
                <a:latin typeface="Arial" pitchFamily="34" charset="0"/>
              </a:rPr>
              <a:t>A)					 2,000</a:t>
            </a:r>
          </a:p>
          <a:p>
            <a:pPr marL="342900" indent="-342900">
              <a:defRPr/>
            </a:pPr>
            <a:endParaRPr lang="en-US" dirty="0">
              <a:latin typeface="Arial" pitchFamily="34" charset="0"/>
            </a:endParaRPr>
          </a:p>
          <a:p>
            <a:pPr>
              <a:defRPr/>
            </a:pPr>
            <a:r>
              <a:rPr lang="fr-FR" i="1" dirty="0">
                <a:latin typeface="Arial" pitchFamily="34" charset="0"/>
              </a:rPr>
              <a:t>      </a:t>
            </a:r>
            <a:r>
              <a:rPr lang="fr-FR" i="1" dirty="0" err="1">
                <a:latin typeface="Arial" pitchFamily="34" charset="0"/>
              </a:rPr>
              <a:t>dr</a:t>
            </a:r>
            <a:r>
              <a:rPr lang="fr-FR" i="1" dirty="0">
                <a:latin typeface="Arial" pitchFamily="34" charset="0"/>
              </a:rPr>
              <a:t> </a:t>
            </a:r>
            <a:r>
              <a:rPr lang="fr-FR" dirty="0">
                <a:latin typeface="Arial" pitchFamily="34" charset="0"/>
              </a:rPr>
              <a:t>Utilities </a:t>
            </a:r>
            <a:r>
              <a:rPr lang="fr-FR" dirty="0" err="1">
                <a:latin typeface="Arial" pitchFamily="34" charset="0"/>
              </a:rPr>
              <a:t>Expense</a:t>
            </a:r>
            <a:r>
              <a:rPr lang="fr-FR" dirty="0">
                <a:latin typeface="Arial" pitchFamily="34" charset="0"/>
              </a:rPr>
              <a:t> (+E, </a:t>
            </a:r>
            <a:r>
              <a:rPr lang="en-US" dirty="0">
                <a:latin typeface="Arial" pitchFamily="34" charset="0"/>
                <a:sym typeface="Symbol"/>
              </a:rPr>
              <a:t></a:t>
            </a:r>
            <a:r>
              <a:rPr lang="fr-FR" dirty="0">
                <a:latin typeface="Arial" pitchFamily="34" charset="0"/>
              </a:rPr>
              <a:t>SE)		           2</a:t>
            </a:r>
            <a:r>
              <a:rPr lang="en-US" dirty="0">
                <a:latin typeface="Arial" pitchFamily="34" charset="0"/>
              </a:rPr>
              <a:t>,500</a:t>
            </a:r>
          </a:p>
          <a:p>
            <a:pPr>
              <a:defRPr/>
            </a:pPr>
            <a:r>
              <a:rPr lang="en-US" i="1" dirty="0">
                <a:latin typeface="Arial" pitchFamily="34" charset="0"/>
              </a:rPr>
              <a:t>	</a:t>
            </a:r>
            <a:r>
              <a:rPr lang="en-US" i="1" dirty="0" err="1">
                <a:latin typeface="Arial" pitchFamily="34" charset="0"/>
              </a:rPr>
              <a:t>cr</a:t>
            </a:r>
            <a:r>
              <a:rPr lang="en-US" i="1" dirty="0">
                <a:latin typeface="Arial" pitchFamily="34" charset="0"/>
              </a:rPr>
              <a:t> </a:t>
            </a:r>
            <a:r>
              <a:rPr lang="en-US" dirty="0">
                <a:latin typeface="Arial" pitchFamily="34" charset="0"/>
              </a:rPr>
              <a:t>Accounts Payable (+L)				 2,500</a:t>
            </a:r>
          </a:p>
          <a:p>
            <a:pPr>
              <a:defRPr/>
            </a:pPr>
            <a:endParaRPr lang="en-US" i="1" dirty="0">
              <a:latin typeface="Arial" pitchFamily="34" charset="0"/>
            </a:endParaRPr>
          </a:p>
          <a:p>
            <a:pPr marL="342900" indent="-342900">
              <a:buFontTx/>
              <a:buAutoNum type="alphaLcPeriod" startAt="7"/>
              <a:defRPr/>
            </a:pPr>
            <a:r>
              <a:rPr lang="en-US" i="1" dirty="0" err="1">
                <a:latin typeface="Arial" pitchFamily="34" charset="0"/>
              </a:rPr>
              <a:t>dr</a:t>
            </a:r>
            <a:r>
              <a:rPr lang="en-US" i="1" dirty="0">
                <a:latin typeface="Arial" pitchFamily="34" charset="0"/>
              </a:rPr>
              <a:t> </a:t>
            </a:r>
            <a:r>
              <a:rPr lang="en-US" dirty="0">
                <a:latin typeface="Arial" pitchFamily="34" charset="0"/>
              </a:rPr>
              <a:t>Wages Expense (+E, </a:t>
            </a:r>
            <a:r>
              <a:rPr lang="en-US" dirty="0">
                <a:latin typeface="Arial" pitchFamily="34" charset="0"/>
                <a:sym typeface="Symbol"/>
              </a:rPr>
              <a:t></a:t>
            </a:r>
            <a:r>
              <a:rPr lang="en-US" dirty="0">
                <a:latin typeface="Arial" pitchFamily="34" charset="0"/>
              </a:rPr>
              <a:t>SE) 		           5,475</a:t>
            </a:r>
          </a:p>
          <a:p>
            <a:pPr>
              <a:defRPr/>
            </a:pPr>
            <a:r>
              <a:rPr lang="en-US" dirty="0">
                <a:latin typeface="Arial" pitchFamily="34" charset="0"/>
              </a:rPr>
              <a:t>	</a:t>
            </a:r>
            <a:r>
              <a:rPr lang="en-US" i="1" dirty="0" err="1">
                <a:latin typeface="Arial" pitchFamily="34" charset="0"/>
              </a:rPr>
              <a:t>cr</a:t>
            </a:r>
            <a:r>
              <a:rPr lang="en-US" i="1" dirty="0">
                <a:latin typeface="Arial" pitchFamily="34" charset="0"/>
              </a:rPr>
              <a:t> </a:t>
            </a:r>
            <a:r>
              <a:rPr lang="en-US" dirty="0">
                <a:latin typeface="Arial" pitchFamily="34" charset="0"/>
              </a:rPr>
              <a:t>Cash (</a:t>
            </a:r>
            <a:r>
              <a:rPr lang="en-US" dirty="0">
                <a:latin typeface="Arial" pitchFamily="34" charset="0"/>
                <a:sym typeface="Symbol"/>
              </a:rPr>
              <a:t></a:t>
            </a:r>
            <a:r>
              <a:rPr lang="en-US" dirty="0">
                <a:latin typeface="Arial" pitchFamily="34" charset="0"/>
              </a:rPr>
              <a:t>A)					 5,475</a:t>
            </a:r>
          </a:p>
          <a:p>
            <a:pPr>
              <a:defRPr/>
            </a:pPr>
            <a:endParaRPr lang="en-US" dirty="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wipe(left)">
                                      <p:cBhvr>
                                        <p:cTn id="10" dur="500"/>
                                        <p:tgtEl>
                                          <p:spTgt spid="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wipe(left)">
                                      <p:cBhvr>
                                        <p:cTn id="15" dur="500"/>
                                        <p:tgtEl>
                                          <p:spTgt spid="9">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wipe(left)">
                                      <p:cBhvr>
                                        <p:cTn id="18" dur="500"/>
                                        <p:tgtEl>
                                          <p:spTgt spid="9">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animEffect transition="in" filter="wipe(left)">
                                      <p:cBhvr>
                                        <p:cTn id="23" dur="500"/>
                                        <p:tgtEl>
                                          <p:spTgt spid="9">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9">
                                            <p:txEl>
                                              <p:pRg st="8" end="8"/>
                                            </p:txEl>
                                          </p:spTgt>
                                        </p:tgtEl>
                                        <p:attrNameLst>
                                          <p:attrName>style.visibility</p:attrName>
                                        </p:attrNameLst>
                                      </p:cBhvr>
                                      <p:to>
                                        <p:strVal val="visible"/>
                                      </p:to>
                                    </p:set>
                                    <p:animEffect transition="in" filter="wipe(left)">
                                      <p:cBhvr>
                                        <p:cTn id="26" dur="500"/>
                                        <p:tgtEl>
                                          <p:spTgt spid="9">
                                            <p:txEl>
                                              <p:pRg st="8" end="8"/>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animEffect transition="in" filter="wipe(left)">
                                      <p:cBhvr>
                                        <p:cTn id="31" dur="500"/>
                                        <p:tgtEl>
                                          <p:spTgt spid="9">
                                            <p:txEl>
                                              <p:pRg st="10" end="1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9">
                                            <p:txEl>
                                              <p:pRg st="11" end="11"/>
                                            </p:txEl>
                                          </p:spTgt>
                                        </p:tgtEl>
                                        <p:attrNameLst>
                                          <p:attrName>style.visibility</p:attrName>
                                        </p:attrNameLst>
                                      </p:cBhvr>
                                      <p:to>
                                        <p:strVal val="visible"/>
                                      </p:to>
                                    </p:set>
                                    <p:animEffect transition="in" filter="wipe(left)">
                                      <p:cBhvr>
                                        <p:cTn id="34"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81001"/>
            <a:ext cx="7891490" cy="3507343"/>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M3-13 Preparing Journal Entries for Business Activities</a:t>
            </a:r>
          </a:p>
          <a:p>
            <a:pPr>
              <a:defRPr/>
            </a:pPr>
            <a:r>
              <a:rPr lang="en-US" sz="2000" dirty="0"/>
              <a:t>Quick Cleaners, Inc. (QCI) has been in business for several years. It specializes in cleaning houses but has some small business clients as well. Prepare journal entries for the following transactions, which occurred during a recent month, and </a:t>
            </a:r>
            <a:r>
              <a:rPr lang="en-CA" sz="2000" dirty="0"/>
              <a:t>determine QCI’s preliminary net income.</a:t>
            </a:r>
            <a:endParaRPr lang="en-US" sz="2000" dirty="0"/>
          </a:p>
          <a:p>
            <a:pPr>
              <a:defRPr/>
            </a:pPr>
            <a:endParaRPr lang="en-US" sz="2000" dirty="0"/>
          </a:p>
          <a:p>
            <a:pPr marL="457200" indent="-457200">
              <a:buFontTx/>
              <a:buAutoNum type="alphaLcPeriod"/>
              <a:defRPr/>
            </a:pPr>
            <a:r>
              <a:rPr lang="en-US" sz="2000" dirty="0"/>
              <a:t>Issued $25,000 of QCI stock for cash.</a:t>
            </a:r>
          </a:p>
          <a:p>
            <a:pPr marL="457200" indent="-457200">
              <a:buFontTx/>
              <a:buAutoNum type="alphaLcPeriod"/>
              <a:defRPr/>
            </a:pPr>
            <a:r>
              <a:rPr lang="en-US" sz="2000" dirty="0"/>
              <a:t>Incurred $600 of utilities costs this month and will pay them next month.</a:t>
            </a:r>
          </a:p>
        </p:txBody>
      </p:sp>
      <p:sp>
        <p:nvSpPr>
          <p:cNvPr id="4" name="TextBox 3"/>
          <p:cNvSpPr txBox="1"/>
          <p:nvPr/>
        </p:nvSpPr>
        <p:spPr>
          <a:xfrm>
            <a:off x="762000" y="3944938"/>
            <a:ext cx="8153400" cy="2030412"/>
          </a:xfrm>
          <a:prstGeom prst="rect">
            <a:avLst/>
          </a:prstGeom>
          <a:noFill/>
        </p:spPr>
        <p:txBody>
          <a:bodyPr>
            <a:spAutoFit/>
          </a:bodyPr>
          <a:lstStyle/>
          <a:p>
            <a:pPr marL="342900" indent="-342900">
              <a:buFontTx/>
              <a:buAutoNum type="alphaLcPeriod"/>
              <a:defRPr/>
            </a:pPr>
            <a:r>
              <a:rPr lang="en-CA" i="1" dirty="0" err="1">
                <a:latin typeface="Arial" pitchFamily="34" charset="0"/>
              </a:rPr>
              <a:t>dr</a:t>
            </a:r>
            <a:r>
              <a:rPr lang="en-CA" i="1" dirty="0">
                <a:latin typeface="Arial" pitchFamily="34" charset="0"/>
              </a:rPr>
              <a:t> </a:t>
            </a:r>
            <a:r>
              <a:rPr lang="en-CA" dirty="0">
                <a:latin typeface="Arial" pitchFamily="34" charset="0"/>
              </a:rPr>
              <a:t>Cash (+A)                                                          25,000</a:t>
            </a:r>
          </a:p>
          <a:p>
            <a:pPr>
              <a:defRPr/>
            </a:pPr>
            <a:r>
              <a:rPr lang="en-CA" dirty="0">
                <a:latin typeface="Arial" pitchFamily="34" charset="0"/>
              </a:rPr>
              <a:t> </a:t>
            </a:r>
            <a:r>
              <a:rPr lang="en-CA" i="1" dirty="0">
                <a:latin typeface="Arial" pitchFamily="34" charset="0"/>
              </a:rPr>
              <a:t>	</a:t>
            </a:r>
            <a:r>
              <a:rPr lang="en-CA" i="1" dirty="0" err="1">
                <a:latin typeface="Arial" pitchFamily="34" charset="0"/>
              </a:rPr>
              <a:t>cr</a:t>
            </a:r>
            <a:r>
              <a:rPr lang="en-CA" dirty="0">
                <a:latin typeface="Arial" pitchFamily="34" charset="0"/>
              </a:rPr>
              <a:t> Contributed Capital (+SE)                                      25,000</a:t>
            </a:r>
            <a:endParaRPr lang="en-US" dirty="0">
              <a:latin typeface="Arial" pitchFamily="34" charset="0"/>
            </a:endParaRPr>
          </a:p>
          <a:p>
            <a:pPr>
              <a:defRPr/>
            </a:pPr>
            <a:r>
              <a:rPr lang="en-CA" dirty="0">
                <a:latin typeface="Arial" pitchFamily="34" charset="0"/>
              </a:rPr>
              <a:t>	</a:t>
            </a:r>
          </a:p>
          <a:p>
            <a:pPr>
              <a:defRPr/>
            </a:pPr>
            <a:endParaRPr lang="en-US" dirty="0">
              <a:latin typeface="Arial" pitchFamily="34" charset="0"/>
            </a:endParaRPr>
          </a:p>
          <a:p>
            <a:pPr marL="342900" indent="-342900">
              <a:buFontTx/>
              <a:buAutoNum type="alphaLcPeriod" startAt="2"/>
              <a:defRPr/>
            </a:pPr>
            <a:r>
              <a:rPr lang="en-CA" i="1" dirty="0" err="1">
                <a:latin typeface="Arial" pitchFamily="34" charset="0"/>
              </a:rPr>
              <a:t>dr</a:t>
            </a:r>
            <a:r>
              <a:rPr lang="en-CA" dirty="0">
                <a:latin typeface="Arial" pitchFamily="34" charset="0"/>
              </a:rPr>
              <a:t> Utilities Expense (+E -SE)  			 600</a:t>
            </a:r>
          </a:p>
          <a:p>
            <a:pPr>
              <a:defRPr/>
            </a:pPr>
            <a:r>
              <a:rPr lang="en-CA" i="1" dirty="0">
                <a:latin typeface="Arial" pitchFamily="34" charset="0"/>
              </a:rPr>
              <a:t>	 </a:t>
            </a:r>
            <a:r>
              <a:rPr lang="en-CA" i="1" dirty="0" err="1">
                <a:latin typeface="Arial" pitchFamily="34" charset="0"/>
              </a:rPr>
              <a:t>cr</a:t>
            </a:r>
            <a:r>
              <a:rPr lang="en-CA" dirty="0">
                <a:latin typeface="Arial" pitchFamily="34" charset="0"/>
              </a:rPr>
              <a:t> Accounts Payable (+L)                       		600 </a:t>
            </a:r>
          </a:p>
          <a:p>
            <a:pPr>
              <a:defRPr/>
            </a:pPr>
            <a:endParaRPr lang="en-US" dirty="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left)">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81001"/>
            <a:ext cx="7891490" cy="1804749"/>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M3-13 Preparing Journal Entries for Business Activities</a:t>
            </a:r>
          </a:p>
          <a:p>
            <a:pPr marL="457200" indent="-457200">
              <a:buFont typeface="+mj-lt"/>
              <a:buAutoNum type="alphaLcPeriod" startAt="3"/>
              <a:defRPr/>
            </a:pPr>
            <a:r>
              <a:rPr lang="en-US" sz="2000" dirty="0"/>
              <a:t>Paid wages for the current month, totaling $2,000.</a:t>
            </a:r>
          </a:p>
          <a:p>
            <a:pPr marL="457200" indent="-457200">
              <a:buFont typeface="+mj-lt"/>
              <a:buAutoNum type="alphaLcPeriod" startAt="3"/>
              <a:defRPr/>
            </a:pPr>
            <a:r>
              <a:rPr lang="en-US" sz="2000" dirty="0"/>
              <a:t>Performed cleaning services on account worth $2,800.</a:t>
            </a:r>
          </a:p>
          <a:p>
            <a:pPr marL="457200" indent="-457200">
              <a:buFont typeface="+mj-lt"/>
              <a:buAutoNum type="alphaLcPeriod" startAt="3"/>
              <a:defRPr/>
            </a:pPr>
            <a:r>
              <a:rPr lang="en-US" sz="2000" dirty="0"/>
              <a:t>Some of Quick Cleaners’ equipment was repaired at a total cost of $150. The company paid the full amount immediately.</a:t>
            </a:r>
          </a:p>
        </p:txBody>
      </p:sp>
      <p:sp>
        <p:nvSpPr>
          <p:cNvPr id="3" name="TextBox 2"/>
          <p:cNvSpPr txBox="1"/>
          <p:nvPr/>
        </p:nvSpPr>
        <p:spPr>
          <a:xfrm>
            <a:off x="609600" y="2547938"/>
            <a:ext cx="8153400" cy="3970337"/>
          </a:xfrm>
          <a:prstGeom prst="rect">
            <a:avLst/>
          </a:prstGeom>
          <a:noFill/>
        </p:spPr>
        <p:txBody>
          <a:bodyPr>
            <a:spAutoFit/>
          </a:bodyPr>
          <a:lstStyle/>
          <a:p>
            <a:pPr>
              <a:defRPr/>
            </a:pPr>
            <a:endParaRPr lang="en-US" dirty="0">
              <a:latin typeface="Arial" pitchFamily="34" charset="0"/>
            </a:endParaRPr>
          </a:p>
          <a:p>
            <a:pPr>
              <a:defRPr/>
            </a:pPr>
            <a:r>
              <a:rPr lang="en-CA" dirty="0">
                <a:latin typeface="Arial" pitchFamily="34" charset="0"/>
              </a:rPr>
              <a:t>c.   </a:t>
            </a:r>
            <a:r>
              <a:rPr lang="en-CA" i="1" dirty="0" err="1">
                <a:latin typeface="Arial" pitchFamily="34" charset="0"/>
              </a:rPr>
              <a:t>dr</a:t>
            </a:r>
            <a:r>
              <a:rPr lang="en-CA" dirty="0">
                <a:latin typeface="Arial" pitchFamily="34" charset="0"/>
              </a:rPr>
              <a:t> Wages Expense (+E -SE)                                    2,000</a:t>
            </a:r>
            <a:endParaRPr lang="en-US" dirty="0">
              <a:latin typeface="Arial" pitchFamily="34" charset="0"/>
            </a:endParaRPr>
          </a:p>
          <a:p>
            <a:pPr>
              <a:defRPr/>
            </a:pPr>
            <a:r>
              <a:rPr lang="en-CA" dirty="0">
                <a:latin typeface="Arial" pitchFamily="34" charset="0"/>
              </a:rPr>
              <a:t>	</a:t>
            </a:r>
            <a:r>
              <a:rPr lang="en-CA" i="1" dirty="0" err="1">
                <a:latin typeface="Arial" pitchFamily="34" charset="0"/>
              </a:rPr>
              <a:t>cr</a:t>
            </a:r>
            <a:r>
              <a:rPr lang="en-CA" dirty="0">
                <a:latin typeface="Arial" pitchFamily="34" charset="0"/>
              </a:rPr>
              <a:t> Cash (-A)                                                                 2,000</a:t>
            </a:r>
            <a:endParaRPr lang="en-US" dirty="0">
              <a:latin typeface="Arial" pitchFamily="34" charset="0"/>
            </a:endParaRPr>
          </a:p>
          <a:p>
            <a:pPr>
              <a:defRPr/>
            </a:pPr>
            <a:endParaRPr lang="en-CA" dirty="0">
              <a:latin typeface="Arial" pitchFamily="34" charset="0"/>
            </a:endParaRPr>
          </a:p>
          <a:p>
            <a:pPr>
              <a:defRPr/>
            </a:pPr>
            <a:r>
              <a:rPr lang="en-CA" dirty="0">
                <a:latin typeface="Arial" pitchFamily="34" charset="0"/>
              </a:rPr>
              <a:t>d.   </a:t>
            </a:r>
            <a:r>
              <a:rPr lang="en-CA" i="1" dirty="0" err="1">
                <a:latin typeface="Arial" pitchFamily="34" charset="0"/>
              </a:rPr>
              <a:t>dr</a:t>
            </a:r>
            <a:r>
              <a:rPr lang="en-CA" dirty="0">
                <a:latin typeface="Arial" pitchFamily="34" charset="0"/>
              </a:rPr>
              <a:t> Accounts Receivable (+A)                                    2,800</a:t>
            </a:r>
            <a:endParaRPr lang="en-US" dirty="0">
              <a:latin typeface="Arial" pitchFamily="34" charset="0"/>
            </a:endParaRPr>
          </a:p>
          <a:p>
            <a:pPr>
              <a:defRPr/>
            </a:pPr>
            <a:r>
              <a:rPr lang="en-CA" dirty="0">
                <a:latin typeface="Arial" pitchFamily="34" charset="0"/>
              </a:rPr>
              <a:t>	</a:t>
            </a:r>
            <a:r>
              <a:rPr lang="en-CA" i="1" dirty="0" err="1">
                <a:latin typeface="Arial" pitchFamily="34" charset="0"/>
              </a:rPr>
              <a:t>cr</a:t>
            </a:r>
            <a:r>
              <a:rPr lang="en-CA" dirty="0">
                <a:latin typeface="Arial" pitchFamily="34" charset="0"/>
              </a:rPr>
              <a:t> Services/Cleaning Revenue (+R +SE)                    2,800</a:t>
            </a:r>
          </a:p>
          <a:p>
            <a:pPr>
              <a:defRPr/>
            </a:pPr>
            <a:endParaRPr lang="en-US" dirty="0">
              <a:latin typeface="Arial" pitchFamily="34" charset="0"/>
            </a:endParaRPr>
          </a:p>
          <a:p>
            <a:pPr marL="342900" indent="-342900">
              <a:buFontTx/>
              <a:buAutoNum type="alphaLcPeriod" startAt="5"/>
              <a:defRPr/>
            </a:pPr>
            <a:r>
              <a:rPr lang="en-CA" i="1" dirty="0" err="1">
                <a:latin typeface="Arial" pitchFamily="34" charset="0"/>
              </a:rPr>
              <a:t>dr</a:t>
            </a:r>
            <a:r>
              <a:rPr lang="en-CA" dirty="0">
                <a:latin typeface="Arial" pitchFamily="34" charset="0"/>
              </a:rPr>
              <a:t> Repairs </a:t>
            </a:r>
            <a:r>
              <a:rPr lang="en-US" dirty="0">
                <a:latin typeface="Arial" pitchFamily="34" charset="0"/>
              </a:rPr>
              <a:t>and Maintenance </a:t>
            </a:r>
            <a:r>
              <a:rPr lang="en-CA" dirty="0">
                <a:latin typeface="Arial" pitchFamily="34" charset="0"/>
              </a:rPr>
              <a:t>Expense (+E -SE)          150</a:t>
            </a:r>
          </a:p>
          <a:p>
            <a:pPr>
              <a:defRPr/>
            </a:pPr>
            <a:r>
              <a:rPr lang="en-CA" dirty="0">
                <a:latin typeface="Arial" pitchFamily="34" charset="0"/>
              </a:rPr>
              <a:t>	</a:t>
            </a:r>
            <a:r>
              <a:rPr lang="en-CA" i="1" dirty="0" err="1">
                <a:latin typeface="Arial" pitchFamily="34" charset="0"/>
              </a:rPr>
              <a:t>cr</a:t>
            </a:r>
            <a:r>
              <a:rPr lang="en-CA" dirty="0">
                <a:latin typeface="Arial" pitchFamily="34" charset="0"/>
              </a:rPr>
              <a:t> Cash (-A)                                                                    150</a:t>
            </a:r>
          </a:p>
          <a:p>
            <a:pPr>
              <a:defRPr/>
            </a:pPr>
            <a:endParaRPr lang="en-CA" dirty="0">
              <a:latin typeface="Arial" pitchFamily="34" charset="0"/>
            </a:endParaRPr>
          </a:p>
          <a:p>
            <a:pPr>
              <a:defRPr/>
            </a:pPr>
            <a:r>
              <a:rPr lang="en-CA" dirty="0">
                <a:latin typeface="Arial" pitchFamily="34" charset="0"/>
              </a:rPr>
              <a:t>Preliminary Net Income = Revenues – Expenses</a:t>
            </a:r>
          </a:p>
          <a:p>
            <a:pPr>
              <a:defRPr/>
            </a:pPr>
            <a:r>
              <a:rPr lang="en-US" dirty="0">
                <a:latin typeface="Arial" pitchFamily="34" charset="0"/>
              </a:rPr>
              <a:t>		          = $2,800 - $600 - $2,000 - $150</a:t>
            </a:r>
          </a:p>
          <a:p>
            <a:pPr>
              <a:defRPr/>
            </a:pPr>
            <a:r>
              <a:rPr lang="en-US" dirty="0">
                <a:latin typeface="Arial" pitchFamily="34" charset="0"/>
              </a:rPr>
              <a:t>		          </a:t>
            </a:r>
            <a:r>
              <a:rPr lang="en-US" b="1" dirty="0">
                <a:latin typeface="Arial" pitchFamily="34" charset="0"/>
              </a:rPr>
              <a:t>= $50</a:t>
            </a:r>
          </a:p>
          <a:p>
            <a:pPr>
              <a:defRPr/>
            </a:pPr>
            <a:endParaRPr lang="en-US" dirty="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500"/>
                                        <p:tgtEl>
                                          <p:spTgt spid="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500"/>
                                        <p:tgtEl>
                                          <p:spTgt spid="3">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wipe(left)">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wipe(left)">
                                      <p:cBhvr>
                                        <p:cTn id="31" dur="500"/>
                                        <p:tgtEl>
                                          <p:spTgt spid="3">
                                            <p:txEl>
                                              <p:pRg st="10" end="1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wipe(left)">
                                      <p:cBhvr>
                                        <p:cTn id="34" dur="500"/>
                                        <p:tgtEl>
                                          <p:spTgt spid="3">
                                            <p:txEl>
                                              <p:pRg st="11" end="11"/>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left)">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47651"/>
            <a:ext cx="7891490" cy="4528899"/>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M3-14 Preparing Journal Entries for Business Activities</a:t>
            </a:r>
          </a:p>
          <a:p>
            <a:pPr>
              <a:defRPr/>
            </a:pPr>
            <a:r>
              <a:rPr lang="en-US" sz="2000" dirty="0" err="1"/>
              <a:t>Junktrader</a:t>
            </a:r>
            <a:r>
              <a:rPr lang="en-US" sz="2000" dirty="0"/>
              <a:t> is an online company that specializes in matching buyers and sellers of used items. Buyers and sellers can purchase a membership with </a:t>
            </a:r>
            <a:r>
              <a:rPr lang="en-US" sz="2000" dirty="0" err="1"/>
              <a:t>Junktrader</a:t>
            </a:r>
            <a:r>
              <a:rPr lang="en-US" sz="2000" dirty="0"/>
              <a:t>, which provides them advance notice of potentially attractive offers. Prepare journal entries for the following transactions, which occurred during a recent month, </a:t>
            </a:r>
            <a:r>
              <a:rPr lang="en-CA" sz="2000" dirty="0"/>
              <a:t>and determine </a:t>
            </a:r>
            <a:r>
              <a:rPr lang="en-CA" sz="2000" dirty="0" err="1"/>
              <a:t>Junktrader’s</a:t>
            </a:r>
            <a:r>
              <a:rPr lang="en-CA" sz="2000" dirty="0"/>
              <a:t> preliminary net income.</a:t>
            </a:r>
            <a:endParaRPr lang="en-US" sz="2000" dirty="0"/>
          </a:p>
          <a:p>
            <a:pPr marL="457200" indent="-457200">
              <a:buFontTx/>
              <a:buAutoNum type="alphaLcPeriod"/>
              <a:defRPr/>
            </a:pPr>
            <a:r>
              <a:rPr lang="en-US" sz="2000" dirty="0" err="1"/>
              <a:t>Junktrader</a:t>
            </a:r>
            <a:r>
              <a:rPr lang="en-US" sz="2000" dirty="0"/>
              <a:t> provided online advertising services for another company for $200 on account.</a:t>
            </a:r>
          </a:p>
          <a:p>
            <a:pPr marL="457200" indent="-457200">
              <a:buFontTx/>
              <a:buAutoNum type="alphaLcPeriod"/>
              <a:defRPr/>
            </a:pPr>
            <a:r>
              <a:rPr lang="en-US" sz="2000" dirty="0"/>
              <a:t>On the last day of the month, </a:t>
            </a:r>
            <a:r>
              <a:rPr lang="en-US" sz="2000" dirty="0" err="1"/>
              <a:t>Junktrader</a:t>
            </a:r>
            <a:r>
              <a:rPr lang="en-US" sz="2000" dirty="0"/>
              <a:t> paid $50 cash to run an ad promoting the company’s services. The ad ran that day in the local newspaper.</a:t>
            </a:r>
          </a:p>
        </p:txBody>
      </p:sp>
      <p:sp>
        <p:nvSpPr>
          <p:cNvPr id="3" name="TextBox 2"/>
          <p:cNvSpPr txBox="1"/>
          <p:nvPr/>
        </p:nvSpPr>
        <p:spPr>
          <a:xfrm>
            <a:off x="762000" y="4953000"/>
            <a:ext cx="8153400" cy="1476375"/>
          </a:xfrm>
          <a:prstGeom prst="rect">
            <a:avLst/>
          </a:prstGeom>
          <a:noFill/>
        </p:spPr>
        <p:txBody>
          <a:bodyPr>
            <a:spAutoFit/>
          </a:bodyPr>
          <a:lstStyle/>
          <a:p>
            <a:pPr marL="342900" indent="-342900">
              <a:buFontTx/>
              <a:buAutoNum type="alphaLcPeriod"/>
              <a:defRPr/>
            </a:pPr>
            <a:r>
              <a:rPr lang="en-CA" i="1" dirty="0" err="1">
                <a:latin typeface="Arial" pitchFamily="34" charset="0"/>
              </a:rPr>
              <a:t>dr</a:t>
            </a:r>
            <a:r>
              <a:rPr lang="en-CA" dirty="0">
                <a:latin typeface="Arial" pitchFamily="34" charset="0"/>
              </a:rPr>
              <a:t> Accounts Receivable (+A)                                        200</a:t>
            </a:r>
          </a:p>
          <a:p>
            <a:pPr>
              <a:defRPr/>
            </a:pPr>
            <a:r>
              <a:rPr lang="en-CA" dirty="0">
                <a:latin typeface="Arial" pitchFamily="34" charset="0"/>
              </a:rPr>
              <a:t>	</a:t>
            </a:r>
            <a:r>
              <a:rPr lang="en-CA" i="1" dirty="0" err="1">
                <a:latin typeface="Arial" pitchFamily="34" charset="0"/>
              </a:rPr>
              <a:t>cr</a:t>
            </a:r>
            <a:r>
              <a:rPr lang="en-CA" dirty="0">
                <a:latin typeface="Arial" pitchFamily="34" charset="0"/>
              </a:rPr>
              <a:t> Advertising (or Service) Revenue (+R +SE)              200</a:t>
            </a:r>
            <a:br>
              <a:rPr lang="en-CA" dirty="0">
                <a:latin typeface="Arial" pitchFamily="34" charset="0"/>
              </a:rPr>
            </a:br>
            <a:endParaRPr lang="en-US" dirty="0">
              <a:latin typeface="Arial" pitchFamily="34" charset="0"/>
            </a:endParaRPr>
          </a:p>
          <a:p>
            <a:pPr marL="342900" indent="-342900">
              <a:buFontTx/>
              <a:buAutoNum type="alphaLcPeriod" startAt="2"/>
              <a:defRPr/>
            </a:pPr>
            <a:r>
              <a:rPr lang="en-CA" i="1" dirty="0" err="1">
                <a:latin typeface="Arial" pitchFamily="34" charset="0"/>
              </a:rPr>
              <a:t>dr</a:t>
            </a:r>
            <a:r>
              <a:rPr lang="en-CA" dirty="0">
                <a:latin typeface="Arial" pitchFamily="34" charset="0"/>
              </a:rPr>
              <a:t> Advertising Expense (+E -SE)                                    50</a:t>
            </a:r>
          </a:p>
          <a:p>
            <a:pPr>
              <a:defRPr/>
            </a:pPr>
            <a:r>
              <a:rPr lang="en-CA" dirty="0">
                <a:latin typeface="Arial" pitchFamily="34" charset="0"/>
              </a:rPr>
              <a:t>	</a:t>
            </a:r>
            <a:r>
              <a:rPr lang="en-CA" i="1" dirty="0" err="1">
                <a:latin typeface="Arial" pitchFamily="34" charset="0"/>
              </a:rPr>
              <a:t>cr</a:t>
            </a:r>
            <a:r>
              <a:rPr lang="en-CA" dirty="0">
                <a:latin typeface="Arial" pitchFamily="34" charset="0"/>
              </a:rPr>
              <a:t> Cash (-A)                                                                     50</a:t>
            </a:r>
            <a:endParaRPr lang="en-US" dirty="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47651"/>
            <a:ext cx="7891490" cy="2485787"/>
          </a:xfrm>
          <a:prstGeom prst="roundRect">
            <a:avLst/>
          </a:prstGeom>
          <a:solidFill>
            <a:srgbClr val="E5E5FF"/>
          </a:solidFill>
          <a:ln>
            <a:solidFill>
              <a:schemeClr val="accent1"/>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M3-14 Preparing Journal Entries for Business Activities</a:t>
            </a:r>
          </a:p>
          <a:p>
            <a:pPr marL="457200" indent="-457200">
              <a:buFont typeface="+mj-lt"/>
              <a:buAutoNum type="alphaLcPeriod" startAt="3"/>
              <a:defRPr/>
            </a:pPr>
            <a:r>
              <a:rPr lang="en-US" sz="2000" dirty="0"/>
              <a:t>Received $200 cash in membership fees for the month from new members.</a:t>
            </a:r>
          </a:p>
          <a:p>
            <a:pPr marL="457200" indent="-457200">
              <a:buFont typeface="+mj-lt"/>
              <a:buAutoNum type="alphaLcPeriod" startAt="3"/>
              <a:defRPr/>
            </a:pPr>
            <a:r>
              <a:rPr lang="en-US" sz="2000" dirty="0"/>
              <a:t>Received an electricity bill for $85, for usage this month. The bill will be paid next month.</a:t>
            </a:r>
          </a:p>
          <a:p>
            <a:pPr marL="457200" indent="-457200">
              <a:buFontTx/>
              <a:buAutoNum type="alphaLcPeriod" startAt="3"/>
              <a:defRPr/>
            </a:pPr>
            <a:r>
              <a:rPr lang="en-US" sz="2000" dirty="0"/>
              <a:t>Billed a customer $180 for helping them sell their junk. The customer is expected to pay by the end of next month.</a:t>
            </a:r>
          </a:p>
        </p:txBody>
      </p:sp>
      <p:sp>
        <p:nvSpPr>
          <p:cNvPr id="3" name="TextBox 2"/>
          <p:cNvSpPr txBox="1"/>
          <p:nvPr/>
        </p:nvSpPr>
        <p:spPr>
          <a:xfrm>
            <a:off x="609600" y="2955925"/>
            <a:ext cx="8153400" cy="3970338"/>
          </a:xfrm>
          <a:prstGeom prst="rect">
            <a:avLst/>
          </a:prstGeom>
          <a:noFill/>
        </p:spPr>
        <p:txBody>
          <a:bodyPr>
            <a:spAutoFit/>
          </a:bodyPr>
          <a:lstStyle/>
          <a:p>
            <a:pPr marL="342900" indent="-342900">
              <a:buFontTx/>
              <a:buAutoNum type="alphaLcPeriod" startAt="3"/>
              <a:defRPr/>
            </a:pPr>
            <a:r>
              <a:rPr lang="en-CA" i="1" dirty="0" err="1">
                <a:latin typeface="Arial" pitchFamily="34" charset="0"/>
              </a:rPr>
              <a:t>dr</a:t>
            </a:r>
            <a:r>
              <a:rPr lang="en-CA" dirty="0">
                <a:latin typeface="Arial" pitchFamily="34" charset="0"/>
              </a:rPr>
              <a:t> Cash (+A)                                                                 200</a:t>
            </a:r>
          </a:p>
          <a:p>
            <a:pPr>
              <a:defRPr/>
            </a:pPr>
            <a:r>
              <a:rPr lang="en-CA" dirty="0">
                <a:latin typeface="Arial" pitchFamily="34" charset="0"/>
              </a:rPr>
              <a:t>	</a:t>
            </a:r>
            <a:r>
              <a:rPr lang="en-CA" i="1" dirty="0" err="1">
                <a:latin typeface="Arial" pitchFamily="34" charset="0"/>
              </a:rPr>
              <a:t>cr</a:t>
            </a:r>
            <a:r>
              <a:rPr lang="en-CA" dirty="0">
                <a:latin typeface="Arial" pitchFamily="34" charset="0"/>
              </a:rPr>
              <a:t> Membership (or Fees) Revenue (+R +SE)                200</a:t>
            </a:r>
            <a:br>
              <a:rPr lang="en-CA" dirty="0">
                <a:latin typeface="Arial" pitchFamily="34" charset="0"/>
              </a:rPr>
            </a:br>
            <a:endParaRPr lang="en-US" dirty="0">
              <a:latin typeface="Arial" pitchFamily="34" charset="0"/>
            </a:endParaRPr>
          </a:p>
          <a:p>
            <a:pPr>
              <a:defRPr/>
            </a:pPr>
            <a:r>
              <a:rPr lang="en-CA" dirty="0">
                <a:latin typeface="Arial" pitchFamily="34" charset="0"/>
              </a:rPr>
              <a:t>d. </a:t>
            </a:r>
            <a:r>
              <a:rPr lang="en-CA" i="1" dirty="0" err="1">
                <a:latin typeface="Arial" pitchFamily="34" charset="0"/>
              </a:rPr>
              <a:t>dr</a:t>
            </a:r>
            <a:r>
              <a:rPr lang="en-CA" dirty="0">
                <a:latin typeface="Arial" pitchFamily="34" charset="0"/>
              </a:rPr>
              <a:t> Utilities (or Electricity) Expense (+E -SE)                  85</a:t>
            </a:r>
            <a:endParaRPr lang="en-US" dirty="0">
              <a:latin typeface="Arial" pitchFamily="34" charset="0"/>
            </a:endParaRPr>
          </a:p>
          <a:p>
            <a:pPr>
              <a:defRPr/>
            </a:pPr>
            <a:r>
              <a:rPr lang="en-CA" dirty="0">
                <a:latin typeface="Arial" pitchFamily="34" charset="0"/>
              </a:rPr>
              <a:t>	</a:t>
            </a:r>
            <a:r>
              <a:rPr lang="en-CA" i="1" dirty="0" err="1">
                <a:latin typeface="Arial" pitchFamily="34" charset="0"/>
              </a:rPr>
              <a:t>cr</a:t>
            </a:r>
            <a:r>
              <a:rPr lang="en-CA" dirty="0">
                <a:latin typeface="Arial" pitchFamily="34" charset="0"/>
              </a:rPr>
              <a:t> Accounts (or Utilities) Payable (+L)                              85</a:t>
            </a:r>
            <a:br>
              <a:rPr lang="en-CA" dirty="0">
                <a:latin typeface="Arial" pitchFamily="34" charset="0"/>
              </a:rPr>
            </a:br>
            <a:endParaRPr lang="en-US" dirty="0">
              <a:latin typeface="Arial" pitchFamily="34" charset="0"/>
            </a:endParaRPr>
          </a:p>
          <a:p>
            <a:pPr marL="342900" indent="-342900">
              <a:buFontTx/>
              <a:buAutoNum type="alphaLcPeriod" startAt="5"/>
              <a:defRPr/>
            </a:pPr>
            <a:r>
              <a:rPr lang="en-CA" i="1" dirty="0" err="1">
                <a:latin typeface="Arial" pitchFamily="34" charset="0"/>
              </a:rPr>
              <a:t>dr</a:t>
            </a:r>
            <a:r>
              <a:rPr lang="en-CA" dirty="0">
                <a:latin typeface="Arial" pitchFamily="34" charset="0"/>
              </a:rPr>
              <a:t> Accounts Receivable (+A)                                        180</a:t>
            </a:r>
          </a:p>
          <a:p>
            <a:pPr>
              <a:defRPr/>
            </a:pPr>
            <a:r>
              <a:rPr lang="en-CA" dirty="0">
                <a:latin typeface="Arial" pitchFamily="34" charset="0"/>
              </a:rPr>
              <a:t>	</a:t>
            </a:r>
            <a:r>
              <a:rPr lang="en-CA" i="1" dirty="0" err="1">
                <a:latin typeface="Arial" pitchFamily="34" charset="0"/>
              </a:rPr>
              <a:t>cr</a:t>
            </a:r>
            <a:r>
              <a:rPr lang="en-CA" dirty="0">
                <a:latin typeface="Arial" pitchFamily="34" charset="0"/>
              </a:rPr>
              <a:t> Services Revenue (+R +SE)                      180</a:t>
            </a:r>
          </a:p>
          <a:p>
            <a:pPr>
              <a:defRPr/>
            </a:pPr>
            <a:endParaRPr lang="en-CA" dirty="0">
              <a:latin typeface="Arial" pitchFamily="34" charset="0"/>
            </a:endParaRPr>
          </a:p>
          <a:p>
            <a:pPr>
              <a:defRPr/>
            </a:pPr>
            <a:r>
              <a:rPr lang="en-CA" dirty="0">
                <a:latin typeface="Arial" pitchFamily="34" charset="0"/>
              </a:rPr>
              <a:t>Preliminary Net Income = Revenues – Expenses</a:t>
            </a:r>
          </a:p>
          <a:p>
            <a:pPr>
              <a:defRPr/>
            </a:pPr>
            <a:r>
              <a:rPr lang="en-US" dirty="0">
                <a:latin typeface="Arial" pitchFamily="34" charset="0"/>
              </a:rPr>
              <a:t>		          = $200 + $200 + $180  - $50 - $85</a:t>
            </a:r>
          </a:p>
          <a:p>
            <a:pPr>
              <a:defRPr/>
            </a:pPr>
            <a:r>
              <a:rPr lang="en-US" dirty="0">
                <a:latin typeface="Arial" pitchFamily="34" charset="0"/>
              </a:rPr>
              <a:t>		          </a:t>
            </a:r>
            <a:r>
              <a:rPr lang="en-US" b="1" dirty="0">
                <a:latin typeface="Arial" pitchFamily="34" charset="0"/>
              </a:rPr>
              <a:t>= $445</a:t>
            </a:r>
          </a:p>
          <a:p>
            <a:pPr>
              <a:defRPr/>
            </a:pPr>
            <a:endParaRPr lang="en-US" dirty="0">
              <a:latin typeface="Arial" pitchFamily="34" charset="0"/>
            </a:endParaRPr>
          </a:p>
          <a:p>
            <a:pPr>
              <a:defRPr/>
            </a:pPr>
            <a:endParaRPr lang="en-US" dirty="0">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4"/>
          <p:cNvSpPr>
            <a:spLocks noGrp="1" noChangeArrowheads="1"/>
          </p:cNvSpPr>
          <p:nvPr>
            <p:ph type="title" idx="4294967295"/>
          </p:nvPr>
        </p:nvSpPr>
        <p:spPr>
          <a:xfrm>
            <a:off x="2390775" y="2944813"/>
            <a:ext cx="4343400" cy="788987"/>
          </a:xfrm>
        </p:spPr>
        <p:txBody>
          <a:bodyPr/>
          <a:lstStyle/>
          <a:p>
            <a:pPr eaLnBrk="1" hangingPunct="1"/>
            <a:r>
              <a:rPr lang="en-US" smtClean="0"/>
              <a:t>End of Chapter 3</a:t>
            </a: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t>Income Statement Accounts</a:t>
            </a:r>
          </a:p>
        </p:txBody>
      </p:sp>
      <p:pic>
        <p:nvPicPr>
          <p:cNvPr id="23554" name="Picture 8"/>
          <p:cNvPicPr>
            <a:picLocks noChangeAspect="1" noChangeArrowheads="1"/>
          </p:cNvPicPr>
          <p:nvPr/>
        </p:nvPicPr>
        <p:blipFill>
          <a:blip r:embed="rId3"/>
          <a:srcRect/>
          <a:stretch>
            <a:fillRect/>
          </a:stretch>
        </p:blipFill>
        <p:spPr bwMode="auto">
          <a:xfrm>
            <a:off x="228600" y="1143000"/>
            <a:ext cx="8539163" cy="4333875"/>
          </a:xfrm>
          <a:prstGeom prst="rect">
            <a:avLst/>
          </a:prstGeom>
          <a:noFill/>
          <a:ln w="9525">
            <a:noFill/>
            <a:miter lim="800000"/>
            <a:headEnd/>
            <a:tailEnd/>
          </a:ln>
        </p:spPr>
      </p:pic>
      <p:sp>
        <p:nvSpPr>
          <p:cNvPr id="20" name="Rectangle 19"/>
          <p:cNvSpPr/>
          <p:nvPr/>
        </p:nvSpPr>
        <p:spPr>
          <a:xfrm>
            <a:off x="381000" y="2362200"/>
            <a:ext cx="3581400" cy="762000"/>
          </a:xfrm>
          <a:prstGeom prst="rect">
            <a:avLst/>
          </a:prstGeom>
          <a:solidFill>
            <a:srgbClr val="C0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381000" y="3124200"/>
            <a:ext cx="3581400" cy="1828800"/>
          </a:xfrm>
          <a:prstGeom prst="rect">
            <a:avLst/>
          </a:prstGeom>
          <a:solidFill>
            <a:srgbClr val="C0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381000" y="4953000"/>
            <a:ext cx="3581400" cy="457200"/>
          </a:xfrm>
          <a:prstGeom prst="rect">
            <a:avLst/>
          </a:prstGeom>
          <a:solidFill>
            <a:srgbClr val="92D05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822325" y="1676400"/>
            <a:ext cx="3124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TextBox 4"/>
          <p:cNvSpPr txBox="1">
            <a:spLocks noChangeArrowheads="1"/>
          </p:cNvSpPr>
          <p:nvPr/>
        </p:nvSpPr>
        <p:spPr bwMode="auto">
          <a:xfrm>
            <a:off x="1295400" y="5638800"/>
            <a:ext cx="6324600" cy="923925"/>
          </a:xfrm>
          <a:prstGeom prst="rect">
            <a:avLst/>
          </a:prstGeom>
          <a:noFill/>
          <a:ln w="9525">
            <a:solidFill>
              <a:schemeClr val="tx1"/>
            </a:solidFill>
            <a:miter lim="800000"/>
            <a:headEnd/>
            <a:tailEnd/>
          </a:ln>
        </p:spPr>
        <p:txBody>
          <a:bodyPr>
            <a:spAutoFit/>
          </a:bodyPr>
          <a:lstStyle/>
          <a:p>
            <a:pPr algn="ctr"/>
            <a:r>
              <a:rPr lang="en-CA" b="1">
                <a:solidFill>
                  <a:srgbClr val="FF0000"/>
                </a:solidFill>
              </a:rPr>
              <a:t>Time Period Assumption:</a:t>
            </a:r>
            <a:r>
              <a:rPr lang="en-CA">
                <a:solidFill>
                  <a:srgbClr val="FF0000"/>
                </a:solidFill>
              </a:rPr>
              <a:t> </a:t>
            </a:r>
          </a:p>
          <a:p>
            <a:pPr algn="ctr"/>
            <a:r>
              <a:rPr lang="en-CA"/>
              <a:t>dividing the company’s long life into meaningful and shorter chunks of time such as months, quarters, and years.</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grpId="1" nodeType="clickEffect">
                                  <p:stCondLst>
                                    <p:cond delay="0"/>
                                  </p:stCondLst>
                                  <p:childTnLst>
                                    <p:animEffect transition="out" filter="wipe(up)">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1" fill="hold" grpId="1" nodeType="clickEffect">
                                  <p:stCondLst>
                                    <p:cond delay="0"/>
                                  </p:stCondLst>
                                  <p:childTnLst>
                                    <p:animEffect transition="out" filter="wipe(up)">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22" presetClass="entr" presetSubtype="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8" grpId="0" animBg="1"/>
      <p:bldP spid="18" grpId="1" animBg="1"/>
      <p:bldP spid="22" grpId="0" animBg="1"/>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Cash Basis Accounting</a:t>
            </a:r>
          </a:p>
        </p:txBody>
      </p:sp>
      <p:sp>
        <p:nvSpPr>
          <p:cNvPr id="25602" name="Rectangle 3"/>
          <p:cNvSpPr>
            <a:spLocks noChangeArrowheads="1"/>
          </p:cNvSpPr>
          <p:nvPr/>
        </p:nvSpPr>
        <p:spPr bwMode="auto">
          <a:xfrm>
            <a:off x="1143000" y="1447800"/>
            <a:ext cx="6858000" cy="2362200"/>
          </a:xfrm>
          <a:prstGeom prst="rect">
            <a:avLst/>
          </a:prstGeom>
          <a:solidFill>
            <a:srgbClr val="FFFFCC"/>
          </a:solidFill>
          <a:ln w="9525">
            <a:solidFill>
              <a:srgbClr val="C00000"/>
            </a:solidFill>
            <a:miter lim="800000"/>
            <a:headEnd/>
            <a:tailEnd/>
          </a:ln>
        </p:spPr>
        <p:txBody>
          <a:bodyPr anchor="ctr"/>
          <a:lstStyle/>
          <a:p>
            <a:pPr algn="ctr"/>
            <a:r>
              <a:rPr lang="en-US" sz="3600" b="1">
                <a:solidFill>
                  <a:srgbClr val="00B050"/>
                </a:solidFill>
              </a:rPr>
              <a:t>Cash basis </a:t>
            </a:r>
            <a:r>
              <a:rPr lang="en-US" sz="3600" b="1">
                <a:solidFill>
                  <a:srgbClr val="C00000"/>
                </a:solidFill>
              </a:rPr>
              <a:t>accounting records revenues when cash is received and expenses when cash is paid.</a:t>
            </a:r>
          </a:p>
        </p:txBody>
      </p:sp>
      <p:pic>
        <p:nvPicPr>
          <p:cNvPr id="25603" name="Picture 7"/>
          <p:cNvPicPr>
            <a:picLocks noChangeAspect="1" noChangeArrowheads="1"/>
          </p:cNvPicPr>
          <p:nvPr/>
        </p:nvPicPr>
        <p:blipFill>
          <a:blip r:embed="rId3"/>
          <a:srcRect/>
          <a:stretch>
            <a:fillRect/>
          </a:stretch>
        </p:blipFill>
        <p:spPr bwMode="auto">
          <a:xfrm>
            <a:off x="3352800" y="4343400"/>
            <a:ext cx="2355850" cy="158115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mtClean="0"/>
              <a:t>Learning Objective 3-2</a:t>
            </a:r>
          </a:p>
        </p:txBody>
      </p:sp>
      <p:sp>
        <p:nvSpPr>
          <p:cNvPr id="15" name="Rounded Rectangle 14"/>
          <p:cNvSpPr/>
          <p:nvPr/>
        </p:nvSpPr>
        <p:spPr>
          <a:xfrm>
            <a:off x="838200" y="1981200"/>
            <a:ext cx="7467600" cy="3429000"/>
          </a:xfrm>
          <a:prstGeom prst="roundRect">
            <a:avLst/>
          </a:prstGeom>
          <a:solidFill>
            <a:srgbClr val="E5E5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chemeClr val="tx1"/>
                </a:solidFill>
              </a:rPr>
              <a:t>Explain and apply the revenue and expense recognition principles.</a:t>
            </a: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Accrual Basis Accounting</a:t>
            </a:r>
          </a:p>
        </p:txBody>
      </p:sp>
      <p:sp>
        <p:nvSpPr>
          <p:cNvPr id="29698" name="Oval 3"/>
          <p:cNvSpPr>
            <a:spLocks noChangeArrowheads="1"/>
          </p:cNvSpPr>
          <p:nvPr/>
        </p:nvSpPr>
        <p:spPr bwMode="auto">
          <a:xfrm>
            <a:off x="228600" y="3200400"/>
            <a:ext cx="3048000" cy="1600200"/>
          </a:xfrm>
          <a:prstGeom prst="ellipse">
            <a:avLst/>
          </a:prstGeom>
          <a:solidFill>
            <a:srgbClr val="FFFFCC"/>
          </a:solidFill>
          <a:ln w="9525">
            <a:solidFill>
              <a:schemeClr val="tx1"/>
            </a:solidFill>
            <a:round/>
            <a:headEnd/>
            <a:tailEnd/>
          </a:ln>
        </p:spPr>
        <p:txBody>
          <a:bodyPr wrap="none" anchor="ctr"/>
          <a:lstStyle/>
          <a:p>
            <a:pPr algn="ctr"/>
            <a:r>
              <a:rPr lang="en-US" sz="4000" b="1">
                <a:solidFill>
                  <a:srgbClr val="FF3300"/>
                </a:solidFill>
              </a:rPr>
              <a:t>GAAP/IFRS</a:t>
            </a:r>
          </a:p>
        </p:txBody>
      </p:sp>
      <p:grpSp>
        <p:nvGrpSpPr>
          <p:cNvPr id="2" name="Group 4"/>
          <p:cNvGrpSpPr>
            <a:grpSpLocks/>
          </p:cNvGrpSpPr>
          <p:nvPr/>
        </p:nvGrpSpPr>
        <p:grpSpPr bwMode="auto">
          <a:xfrm>
            <a:off x="4038600" y="3505200"/>
            <a:ext cx="4800600" cy="2667000"/>
            <a:chOff x="2544" y="2208"/>
            <a:chExt cx="3024" cy="1680"/>
          </a:xfrm>
        </p:grpSpPr>
        <p:sp>
          <p:nvSpPr>
            <p:cNvPr id="29702" name="Rectangle 5"/>
            <p:cNvSpPr>
              <a:spLocks noChangeArrowheads="1"/>
            </p:cNvSpPr>
            <p:nvPr/>
          </p:nvSpPr>
          <p:spPr bwMode="auto">
            <a:xfrm>
              <a:off x="2544" y="2784"/>
              <a:ext cx="3024" cy="1104"/>
            </a:xfrm>
            <a:prstGeom prst="rect">
              <a:avLst/>
            </a:prstGeom>
            <a:solidFill>
              <a:srgbClr val="FFFFCC"/>
            </a:solidFill>
            <a:ln w="9525">
              <a:solidFill>
                <a:srgbClr val="0033CC"/>
              </a:solidFill>
              <a:miter lim="800000"/>
              <a:headEnd/>
              <a:tailEnd/>
            </a:ln>
          </p:spPr>
          <p:txBody>
            <a:bodyPr anchor="ctr"/>
            <a:lstStyle/>
            <a:p>
              <a:pPr algn="ctr"/>
              <a:r>
                <a:rPr lang="en-US" sz="2000" b="1">
                  <a:solidFill>
                    <a:srgbClr val="0033CC"/>
                  </a:solidFill>
                </a:rPr>
                <a:t>Records </a:t>
              </a:r>
              <a:r>
                <a:rPr lang="en-US" sz="2000" b="1">
                  <a:solidFill>
                    <a:srgbClr val="006600"/>
                  </a:solidFill>
                </a:rPr>
                <a:t>revenues </a:t>
              </a:r>
              <a:r>
                <a:rPr lang="en-US" sz="2000" b="1">
                  <a:solidFill>
                    <a:srgbClr val="0033CC"/>
                  </a:solidFill>
                </a:rPr>
                <a:t>when they are </a:t>
              </a:r>
              <a:r>
                <a:rPr lang="en-US" sz="2000" b="1">
                  <a:solidFill>
                    <a:srgbClr val="006600"/>
                  </a:solidFill>
                </a:rPr>
                <a:t>earned</a:t>
              </a:r>
              <a:r>
                <a:rPr lang="en-US" sz="2000" b="1">
                  <a:solidFill>
                    <a:srgbClr val="0033CC"/>
                  </a:solidFill>
                </a:rPr>
                <a:t> and </a:t>
              </a:r>
              <a:r>
                <a:rPr lang="en-US" sz="2000" b="1">
                  <a:solidFill>
                    <a:srgbClr val="FF3300"/>
                  </a:solidFill>
                </a:rPr>
                <a:t>expenses</a:t>
              </a:r>
              <a:r>
                <a:rPr lang="en-US" sz="2000" b="1">
                  <a:solidFill>
                    <a:srgbClr val="0033CC"/>
                  </a:solidFill>
                </a:rPr>
                <a:t> in the same period as the revenues to which they relate, regardless of the timing of cash receipts or payments.</a:t>
              </a:r>
            </a:p>
          </p:txBody>
        </p:sp>
        <p:sp>
          <p:nvSpPr>
            <p:cNvPr id="29703" name="Line 6"/>
            <p:cNvSpPr>
              <a:spLocks noChangeShapeType="1"/>
            </p:cNvSpPr>
            <p:nvPr/>
          </p:nvSpPr>
          <p:spPr bwMode="auto">
            <a:xfrm>
              <a:off x="4080" y="2208"/>
              <a:ext cx="0" cy="576"/>
            </a:xfrm>
            <a:prstGeom prst="line">
              <a:avLst/>
            </a:prstGeom>
            <a:noFill/>
            <a:ln w="38100">
              <a:solidFill>
                <a:srgbClr val="0033CC"/>
              </a:solidFill>
              <a:round/>
              <a:headEnd/>
              <a:tailEnd type="triangle" w="med" len="med"/>
            </a:ln>
          </p:spPr>
          <p:txBody>
            <a:bodyPr/>
            <a:lstStyle/>
            <a:p>
              <a:endParaRPr lang="en-US"/>
            </a:p>
          </p:txBody>
        </p:sp>
      </p:grpSp>
      <p:cxnSp>
        <p:nvCxnSpPr>
          <p:cNvPr id="247815" name="AutoShape 7"/>
          <p:cNvCxnSpPr>
            <a:cxnSpLocks noChangeShapeType="1"/>
            <a:stCxn id="29698" idx="6"/>
            <a:endCxn id="247816" idx="1"/>
          </p:cNvCxnSpPr>
          <p:nvPr/>
        </p:nvCxnSpPr>
        <p:spPr bwMode="auto">
          <a:xfrm flipV="1">
            <a:off x="3276600" y="2781300"/>
            <a:ext cx="762000" cy="1219200"/>
          </a:xfrm>
          <a:prstGeom prst="straightConnector1">
            <a:avLst/>
          </a:prstGeom>
          <a:noFill/>
          <a:ln w="38100">
            <a:solidFill>
              <a:schemeClr val="tx1"/>
            </a:solidFill>
            <a:round/>
            <a:headEnd/>
            <a:tailEnd type="triangle" w="med" len="med"/>
          </a:ln>
        </p:spPr>
      </p:cxnSp>
      <p:sp>
        <p:nvSpPr>
          <p:cNvPr id="247816" name="Rectangle 8"/>
          <p:cNvSpPr>
            <a:spLocks noChangeArrowheads="1"/>
          </p:cNvSpPr>
          <p:nvPr/>
        </p:nvSpPr>
        <p:spPr bwMode="auto">
          <a:xfrm>
            <a:off x="4038600" y="1905000"/>
            <a:ext cx="4800600" cy="1752600"/>
          </a:xfrm>
          <a:prstGeom prst="rect">
            <a:avLst/>
          </a:prstGeom>
          <a:solidFill>
            <a:srgbClr val="FFFFCC"/>
          </a:solidFill>
          <a:ln w="9525">
            <a:solidFill>
              <a:srgbClr val="0033CC"/>
            </a:solidFill>
            <a:miter lim="800000"/>
            <a:headEnd/>
            <a:tailEnd/>
          </a:ln>
        </p:spPr>
        <p:txBody>
          <a:bodyPr anchor="ctr"/>
          <a:lstStyle/>
          <a:p>
            <a:pPr algn="ctr"/>
            <a:r>
              <a:rPr lang="en-US" sz="3600" b="1">
                <a:solidFill>
                  <a:srgbClr val="0033CC"/>
                </a:solidFill>
              </a:rPr>
              <a:t>Accrual Basis Accounting</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47815"/>
                                        </p:tgtEl>
                                        <p:attrNameLst>
                                          <p:attrName>style.visibility</p:attrName>
                                        </p:attrNameLst>
                                      </p:cBhvr>
                                      <p:to>
                                        <p:strVal val="visible"/>
                                      </p:to>
                                    </p:set>
                                    <p:animEffect transition="in" filter="slide(fromLeft)">
                                      <p:cBhvr>
                                        <p:cTn id="7" dur="500"/>
                                        <p:tgtEl>
                                          <p:spTgt spid="247815"/>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47816"/>
                                        </p:tgtEl>
                                        <p:attrNameLst>
                                          <p:attrName>style.visibility</p:attrName>
                                        </p:attrNameLst>
                                      </p:cBhvr>
                                      <p:to>
                                        <p:strVal val="visible"/>
                                      </p:to>
                                    </p:set>
                                    <p:animEffect transition="in" filter="slide(fromTop)">
                                      <p:cBhvr>
                                        <p:cTn id="11" dur="500"/>
                                        <p:tgtEl>
                                          <p:spTgt spid="247816"/>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To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3200" smtClean="0"/>
              <a:t>Revenue Principle—Revenue Recognition</a:t>
            </a:r>
          </a:p>
        </p:txBody>
      </p:sp>
      <p:sp>
        <p:nvSpPr>
          <p:cNvPr id="31746" name="TextBox 6"/>
          <p:cNvSpPr txBox="1">
            <a:spLocks noChangeArrowheads="1"/>
          </p:cNvSpPr>
          <p:nvPr/>
        </p:nvSpPr>
        <p:spPr bwMode="auto">
          <a:xfrm>
            <a:off x="609600" y="1143000"/>
            <a:ext cx="7924800" cy="461963"/>
          </a:xfrm>
          <a:prstGeom prst="rect">
            <a:avLst/>
          </a:prstGeom>
          <a:noFill/>
          <a:ln w="9525">
            <a:noFill/>
            <a:miter lim="800000"/>
            <a:headEnd/>
            <a:tailEnd/>
          </a:ln>
        </p:spPr>
        <p:txBody>
          <a:bodyPr>
            <a:spAutoFit/>
          </a:bodyPr>
          <a:lstStyle/>
          <a:p>
            <a:pPr algn="ctr"/>
            <a:r>
              <a:rPr lang="en-US" sz="2400" b="1">
                <a:solidFill>
                  <a:srgbClr val="C00000"/>
                </a:solidFill>
              </a:rPr>
              <a:t>Timing of Reporting Revenue versus Cash Receipts</a:t>
            </a:r>
          </a:p>
        </p:txBody>
      </p:sp>
      <p:grpSp>
        <p:nvGrpSpPr>
          <p:cNvPr id="2" name="Group 17"/>
          <p:cNvGrpSpPr>
            <a:grpSpLocks/>
          </p:cNvGrpSpPr>
          <p:nvPr/>
        </p:nvGrpSpPr>
        <p:grpSpPr bwMode="auto">
          <a:xfrm>
            <a:off x="642938" y="4800600"/>
            <a:ext cx="7877175" cy="457200"/>
            <a:chOff x="642258" y="4800600"/>
            <a:chExt cx="7877628" cy="457200"/>
          </a:xfrm>
        </p:grpSpPr>
        <p:sp>
          <p:nvSpPr>
            <p:cNvPr id="9" name="Pentagon 8"/>
            <p:cNvSpPr/>
            <p:nvPr/>
          </p:nvSpPr>
          <p:spPr>
            <a:xfrm>
              <a:off x="685122" y="4800600"/>
              <a:ext cx="381022" cy="4572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9" name="TextBox 9"/>
            <p:cNvSpPr txBox="1">
              <a:spLocks noChangeArrowheads="1"/>
            </p:cNvSpPr>
            <p:nvPr/>
          </p:nvSpPr>
          <p:spPr bwMode="auto">
            <a:xfrm>
              <a:off x="1052286" y="4846676"/>
              <a:ext cx="7467600" cy="338554"/>
            </a:xfrm>
            <a:prstGeom prst="rect">
              <a:avLst/>
            </a:prstGeom>
            <a:noFill/>
            <a:ln w="9525">
              <a:noFill/>
              <a:miter lim="800000"/>
              <a:headEnd/>
              <a:tailEnd/>
            </a:ln>
          </p:spPr>
          <p:txBody>
            <a:bodyPr>
              <a:spAutoFit/>
            </a:bodyPr>
            <a:lstStyle/>
            <a:p>
              <a:r>
                <a:rPr lang="en-US" sz="1600" b="1"/>
                <a:t>Cash is received in the </a:t>
              </a:r>
              <a:r>
                <a:rPr lang="en-US" sz="1600" b="1">
                  <a:solidFill>
                    <a:srgbClr val="C00000"/>
                  </a:solidFill>
                </a:rPr>
                <a:t>same</a:t>
              </a:r>
              <a:r>
                <a:rPr lang="en-US" sz="1600" b="1"/>
                <a:t> period as the goods or services are provided.</a:t>
              </a:r>
              <a:endParaRPr lang="en-US" sz="1600"/>
            </a:p>
          </p:txBody>
        </p:sp>
        <p:sp>
          <p:nvSpPr>
            <p:cNvPr id="31760" name="TextBox 10"/>
            <p:cNvSpPr txBox="1">
              <a:spLocks noChangeArrowheads="1"/>
            </p:cNvSpPr>
            <p:nvPr/>
          </p:nvSpPr>
          <p:spPr bwMode="auto">
            <a:xfrm>
              <a:off x="642258" y="4829628"/>
              <a:ext cx="286656" cy="369332"/>
            </a:xfrm>
            <a:prstGeom prst="rect">
              <a:avLst/>
            </a:prstGeom>
            <a:noFill/>
            <a:ln w="9525">
              <a:noFill/>
              <a:miter lim="800000"/>
              <a:headEnd/>
              <a:tailEnd/>
            </a:ln>
          </p:spPr>
          <p:txBody>
            <a:bodyPr>
              <a:spAutoFit/>
            </a:bodyPr>
            <a:lstStyle/>
            <a:p>
              <a:r>
                <a:rPr lang="en-US"/>
                <a:t>1</a:t>
              </a:r>
            </a:p>
          </p:txBody>
        </p:sp>
      </p:grpSp>
      <p:grpSp>
        <p:nvGrpSpPr>
          <p:cNvPr id="3" name="Group 18"/>
          <p:cNvGrpSpPr>
            <a:grpSpLocks/>
          </p:cNvGrpSpPr>
          <p:nvPr/>
        </p:nvGrpSpPr>
        <p:grpSpPr bwMode="auto">
          <a:xfrm>
            <a:off x="657225" y="5334000"/>
            <a:ext cx="7877175" cy="457200"/>
            <a:chOff x="656772" y="5334000"/>
            <a:chExt cx="7877628" cy="457200"/>
          </a:xfrm>
        </p:grpSpPr>
        <p:sp>
          <p:nvSpPr>
            <p:cNvPr id="12" name="Pentagon 11"/>
            <p:cNvSpPr/>
            <p:nvPr/>
          </p:nvSpPr>
          <p:spPr>
            <a:xfrm>
              <a:off x="699637" y="5334000"/>
              <a:ext cx="381022" cy="4572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6" name="TextBox 12"/>
            <p:cNvSpPr txBox="1">
              <a:spLocks noChangeArrowheads="1"/>
            </p:cNvSpPr>
            <p:nvPr/>
          </p:nvSpPr>
          <p:spPr bwMode="auto">
            <a:xfrm>
              <a:off x="1066800" y="5380076"/>
              <a:ext cx="7467600" cy="338554"/>
            </a:xfrm>
            <a:prstGeom prst="rect">
              <a:avLst/>
            </a:prstGeom>
            <a:noFill/>
            <a:ln w="9525">
              <a:noFill/>
              <a:miter lim="800000"/>
              <a:headEnd/>
              <a:tailEnd/>
            </a:ln>
          </p:spPr>
          <p:txBody>
            <a:bodyPr>
              <a:spAutoFit/>
            </a:bodyPr>
            <a:lstStyle/>
            <a:p>
              <a:r>
                <a:rPr lang="en-US" sz="1600" b="1"/>
                <a:t>Cash is received in a period </a:t>
              </a:r>
              <a:r>
                <a:rPr lang="en-US" sz="1600" b="1">
                  <a:solidFill>
                    <a:srgbClr val="C00000"/>
                  </a:solidFill>
                </a:rPr>
                <a:t>before</a:t>
              </a:r>
              <a:r>
                <a:rPr lang="en-US" sz="1600" b="1"/>
                <a:t> goods or services are provided.</a:t>
              </a:r>
              <a:endParaRPr lang="en-US" sz="1600"/>
            </a:p>
          </p:txBody>
        </p:sp>
        <p:sp>
          <p:nvSpPr>
            <p:cNvPr id="31757" name="TextBox 13"/>
            <p:cNvSpPr txBox="1">
              <a:spLocks noChangeArrowheads="1"/>
            </p:cNvSpPr>
            <p:nvPr/>
          </p:nvSpPr>
          <p:spPr bwMode="auto">
            <a:xfrm>
              <a:off x="656772" y="5363028"/>
              <a:ext cx="286656" cy="369332"/>
            </a:xfrm>
            <a:prstGeom prst="rect">
              <a:avLst/>
            </a:prstGeom>
            <a:noFill/>
            <a:ln w="9525">
              <a:noFill/>
              <a:miter lim="800000"/>
              <a:headEnd/>
              <a:tailEnd/>
            </a:ln>
          </p:spPr>
          <p:txBody>
            <a:bodyPr>
              <a:spAutoFit/>
            </a:bodyPr>
            <a:lstStyle/>
            <a:p>
              <a:r>
                <a:rPr lang="en-US"/>
                <a:t>2</a:t>
              </a:r>
            </a:p>
          </p:txBody>
        </p:sp>
      </p:grpSp>
      <p:grpSp>
        <p:nvGrpSpPr>
          <p:cNvPr id="4" name="Group 19"/>
          <p:cNvGrpSpPr>
            <a:grpSpLocks/>
          </p:cNvGrpSpPr>
          <p:nvPr/>
        </p:nvGrpSpPr>
        <p:grpSpPr bwMode="auto">
          <a:xfrm>
            <a:off x="657225" y="5867400"/>
            <a:ext cx="7877175" cy="457200"/>
            <a:chOff x="656772" y="5867400"/>
            <a:chExt cx="7877628" cy="457200"/>
          </a:xfrm>
        </p:grpSpPr>
        <p:sp>
          <p:nvSpPr>
            <p:cNvPr id="15" name="Pentagon 14"/>
            <p:cNvSpPr/>
            <p:nvPr/>
          </p:nvSpPr>
          <p:spPr>
            <a:xfrm>
              <a:off x="699637" y="5867400"/>
              <a:ext cx="381022" cy="4572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3" name="TextBox 15"/>
            <p:cNvSpPr txBox="1">
              <a:spLocks noChangeArrowheads="1"/>
            </p:cNvSpPr>
            <p:nvPr/>
          </p:nvSpPr>
          <p:spPr bwMode="auto">
            <a:xfrm>
              <a:off x="1066800" y="5913476"/>
              <a:ext cx="7467600" cy="338554"/>
            </a:xfrm>
            <a:prstGeom prst="rect">
              <a:avLst/>
            </a:prstGeom>
            <a:noFill/>
            <a:ln w="9525">
              <a:noFill/>
              <a:miter lim="800000"/>
              <a:headEnd/>
              <a:tailEnd/>
            </a:ln>
          </p:spPr>
          <p:txBody>
            <a:bodyPr>
              <a:spAutoFit/>
            </a:bodyPr>
            <a:lstStyle/>
            <a:p>
              <a:r>
                <a:rPr lang="en-US" sz="1600" b="1"/>
                <a:t>Cash is received in a period </a:t>
              </a:r>
              <a:r>
                <a:rPr lang="en-US" sz="1600" b="1">
                  <a:solidFill>
                    <a:srgbClr val="C00000"/>
                  </a:solidFill>
                </a:rPr>
                <a:t>after</a:t>
              </a:r>
              <a:r>
                <a:rPr lang="en-US" sz="1600" b="1"/>
                <a:t> goods or services are provided.</a:t>
              </a:r>
              <a:endParaRPr lang="en-US" sz="1600"/>
            </a:p>
          </p:txBody>
        </p:sp>
        <p:sp>
          <p:nvSpPr>
            <p:cNvPr id="31754" name="TextBox 16"/>
            <p:cNvSpPr txBox="1">
              <a:spLocks noChangeArrowheads="1"/>
            </p:cNvSpPr>
            <p:nvPr/>
          </p:nvSpPr>
          <p:spPr bwMode="auto">
            <a:xfrm>
              <a:off x="656772" y="5896428"/>
              <a:ext cx="286656" cy="369332"/>
            </a:xfrm>
            <a:prstGeom prst="rect">
              <a:avLst/>
            </a:prstGeom>
            <a:noFill/>
            <a:ln w="9525">
              <a:noFill/>
              <a:miter lim="800000"/>
              <a:headEnd/>
              <a:tailEnd/>
            </a:ln>
          </p:spPr>
          <p:txBody>
            <a:bodyPr>
              <a:spAutoFit/>
            </a:bodyPr>
            <a:lstStyle/>
            <a:p>
              <a:r>
                <a:rPr lang="en-US"/>
                <a:t>3</a:t>
              </a:r>
            </a:p>
          </p:txBody>
        </p:sp>
      </p:grpSp>
      <p:sp>
        <p:nvSpPr>
          <p:cNvPr id="21" name="Text Box 3"/>
          <p:cNvSpPr txBox="1">
            <a:spLocks noChangeArrowheads="1"/>
          </p:cNvSpPr>
          <p:nvPr/>
        </p:nvSpPr>
        <p:spPr bwMode="auto">
          <a:xfrm>
            <a:off x="1328738" y="4957763"/>
            <a:ext cx="6477000" cy="1138237"/>
          </a:xfrm>
          <a:prstGeom prst="rect">
            <a:avLst/>
          </a:prstGeom>
          <a:solidFill>
            <a:srgbClr val="FFFFCC"/>
          </a:solidFill>
          <a:ln w="9525">
            <a:solidFill>
              <a:srgbClr val="C00000"/>
            </a:solidFill>
            <a:miter lim="800000"/>
            <a:headEnd/>
            <a:tailEnd/>
          </a:ln>
        </p:spPr>
        <p:txBody>
          <a:bodyPr>
            <a:spAutoFit/>
          </a:bodyPr>
          <a:lstStyle/>
          <a:p>
            <a:pPr algn="ctr">
              <a:spcBef>
                <a:spcPct val="50000"/>
              </a:spcBef>
            </a:pPr>
            <a:r>
              <a:rPr lang="en-US" sz="2400" b="1" u="sng">
                <a:solidFill>
                  <a:srgbClr val="C00000"/>
                </a:solidFill>
              </a:rPr>
              <a:t>Revenue Principle</a:t>
            </a:r>
            <a:r>
              <a:rPr lang="en-US" sz="3200" b="1" u="sng">
                <a:solidFill>
                  <a:srgbClr val="C00000"/>
                </a:solidFill>
              </a:rPr>
              <a:t/>
            </a:r>
            <a:br>
              <a:rPr lang="en-US" sz="3200" b="1" u="sng">
                <a:solidFill>
                  <a:srgbClr val="C00000"/>
                </a:solidFill>
              </a:rPr>
            </a:br>
            <a:r>
              <a:rPr lang="en-US" sz="2200" b="1">
                <a:solidFill>
                  <a:srgbClr val="C00000"/>
                </a:solidFill>
              </a:rPr>
              <a:t>Revenues are recognized when they are earned. </a:t>
            </a:r>
          </a:p>
        </p:txBody>
      </p:sp>
      <p:pic>
        <p:nvPicPr>
          <p:cNvPr id="31751" name="Picture 18"/>
          <p:cNvPicPr>
            <a:picLocks noChangeAspect="1" noChangeArrowheads="1"/>
          </p:cNvPicPr>
          <p:nvPr/>
        </p:nvPicPr>
        <p:blipFill>
          <a:blip r:embed="rId3"/>
          <a:srcRect/>
          <a:stretch>
            <a:fillRect/>
          </a:stretch>
        </p:blipFill>
        <p:spPr bwMode="auto">
          <a:xfrm>
            <a:off x="639763" y="1600200"/>
            <a:ext cx="7818437" cy="3092450"/>
          </a:xfrm>
          <a:prstGeom prst="rect">
            <a:avLst/>
          </a:prstGeom>
          <a:noFill/>
          <a:ln w="9525">
            <a:solidFill>
              <a:srgbClr val="C00000"/>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307975"/>
            <a:ext cx="8229600" cy="1139825"/>
          </a:xfrm>
        </p:spPr>
        <p:txBody>
          <a:bodyPr/>
          <a:lstStyle/>
          <a:p>
            <a:r>
              <a:rPr lang="en-US" sz="3200" smtClean="0"/>
              <a:t>Expense Recognition Principle (“Matching”)</a:t>
            </a:r>
          </a:p>
        </p:txBody>
      </p:sp>
      <p:sp>
        <p:nvSpPr>
          <p:cNvPr id="33794" name="TextBox 6"/>
          <p:cNvSpPr txBox="1">
            <a:spLocks noChangeArrowheads="1"/>
          </p:cNvSpPr>
          <p:nvPr/>
        </p:nvSpPr>
        <p:spPr bwMode="auto">
          <a:xfrm>
            <a:off x="490538" y="1143000"/>
            <a:ext cx="8153400" cy="461963"/>
          </a:xfrm>
          <a:prstGeom prst="rect">
            <a:avLst/>
          </a:prstGeom>
          <a:noFill/>
          <a:ln w="9525">
            <a:noFill/>
            <a:miter lim="800000"/>
            <a:headEnd/>
            <a:tailEnd/>
          </a:ln>
        </p:spPr>
        <p:txBody>
          <a:bodyPr>
            <a:spAutoFit/>
          </a:bodyPr>
          <a:lstStyle/>
          <a:p>
            <a:pPr algn="ctr"/>
            <a:r>
              <a:rPr lang="en-US" sz="2400" b="1">
                <a:solidFill>
                  <a:srgbClr val="C00000"/>
                </a:solidFill>
              </a:rPr>
              <a:t>Timing of Reporting Expenses versus Cash Payments</a:t>
            </a:r>
          </a:p>
        </p:txBody>
      </p:sp>
      <p:grpSp>
        <p:nvGrpSpPr>
          <p:cNvPr id="2" name="Group 17"/>
          <p:cNvGrpSpPr>
            <a:grpSpLocks/>
          </p:cNvGrpSpPr>
          <p:nvPr/>
        </p:nvGrpSpPr>
        <p:grpSpPr bwMode="auto">
          <a:xfrm>
            <a:off x="642938" y="4800600"/>
            <a:ext cx="7877175" cy="457200"/>
            <a:chOff x="642258" y="4800600"/>
            <a:chExt cx="7877628" cy="457200"/>
          </a:xfrm>
        </p:grpSpPr>
        <p:sp>
          <p:nvSpPr>
            <p:cNvPr id="9" name="Pentagon 8"/>
            <p:cNvSpPr/>
            <p:nvPr/>
          </p:nvSpPr>
          <p:spPr>
            <a:xfrm>
              <a:off x="685122" y="4800600"/>
              <a:ext cx="381022" cy="4572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7" name="TextBox 9"/>
            <p:cNvSpPr txBox="1">
              <a:spLocks noChangeArrowheads="1"/>
            </p:cNvSpPr>
            <p:nvPr/>
          </p:nvSpPr>
          <p:spPr bwMode="auto">
            <a:xfrm>
              <a:off x="1052286" y="4846676"/>
              <a:ext cx="7467600" cy="338554"/>
            </a:xfrm>
            <a:prstGeom prst="rect">
              <a:avLst/>
            </a:prstGeom>
            <a:noFill/>
            <a:ln w="9525">
              <a:noFill/>
              <a:miter lim="800000"/>
              <a:headEnd/>
              <a:tailEnd/>
            </a:ln>
          </p:spPr>
          <p:txBody>
            <a:bodyPr>
              <a:spAutoFit/>
            </a:bodyPr>
            <a:lstStyle/>
            <a:p>
              <a:r>
                <a:rPr lang="en-US" sz="1600" b="1"/>
                <a:t>Cash is paid at the </a:t>
              </a:r>
              <a:r>
                <a:rPr lang="en-US" sz="1600" b="1">
                  <a:solidFill>
                    <a:srgbClr val="C00000"/>
                  </a:solidFill>
                </a:rPr>
                <a:t>same</a:t>
              </a:r>
              <a:r>
                <a:rPr lang="en-US" sz="1600" b="1"/>
                <a:t> time as the cost is incurred to generate revenue.</a:t>
              </a:r>
            </a:p>
          </p:txBody>
        </p:sp>
        <p:sp>
          <p:nvSpPr>
            <p:cNvPr id="33808" name="TextBox 10"/>
            <p:cNvSpPr txBox="1">
              <a:spLocks noChangeArrowheads="1"/>
            </p:cNvSpPr>
            <p:nvPr/>
          </p:nvSpPr>
          <p:spPr bwMode="auto">
            <a:xfrm>
              <a:off x="642258" y="4829628"/>
              <a:ext cx="286656" cy="369332"/>
            </a:xfrm>
            <a:prstGeom prst="rect">
              <a:avLst/>
            </a:prstGeom>
            <a:noFill/>
            <a:ln w="9525">
              <a:noFill/>
              <a:miter lim="800000"/>
              <a:headEnd/>
              <a:tailEnd/>
            </a:ln>
          </p:spPr>
          <p:txBody>
            <a:bodyPr>
              <a:spAutoFit/>
            </a:bodyPr>
            <a:lstStyle/>
            <a:p>
              <a:r>
                <a:rPr lang="en-US"/>
                <a:t>1</a:t>
              </a:r>
            </a:p>
          </p:txBody>
        </p:sp>
      </p:grpSp>
      <p:grpSp>
        <p:nvGrpSpPr>
          <p:cNvPr id="3" name="Group 18"/>
          <p:cNvGrpSpPr>
            <a:grpSpLocks/>
          </p:cNvGrpSpPr>
          <p:nvPr/>
        </p:nvGrpSpPr>
        <p:grpSpPr bwMode="auto">
          <a:xfrm>
            <a:off x="657225" y="5334000"/>
            <a:ext cx="7877175" cy="457200"/>
            <a:chOff x="656772" y="5334000"/>
            <a:chExt cx="7877628" cy="457200"/>
          </a:xfrm>
        </p:grpSpPr>
        <p:sp>
          <p:nvSpPr>
            <p:cNvPr id="12" name="Pentagon 11"/>
            <p:cNvSpPr/>
            <p:nvPr/>
          </p:nvSpPr>
          <p:spPr>
            <a:xfrm>
              <a:off x="699637" y="5334000"/>
              <a:ext cx="381022" cy="4572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4" name="TextBox 12"/>
            <p:cNvSpPr txBox="1">
              <a:spLocks noChangeArrowheads="1"/>
            </p:cNvSpPr>
            <p:nvPr/>
          </p:nvSpPr>
          <p:spPr bwMode="auto">
            <a:xfrm>
              <a:off x="1066800" y="5380076"/>
              <a:ext cx="7467600" cy="338554"/>
            </a:xfrm>
            <a:prstGeom prst="rect">
              <a:avLst/>
            </a:prstGeom>
            <a:noFill/>
            <a:ln w="9525">
              <a:noFill/>
              <a:miter lim="800000"/>
              <a:headEnd/>
              <a:tailEnd/>
            </a:ln>
          </p:spPr>
          <p:txBody>
            <a:bodyPr>
              <a:spAutoFit/>
            </a:bodyPr>
            <a:lstStyle/>
            <a:p>
              <a:r>
                <a:rPr lang="en-US" sz="1600" b="1"/>
                <a:t>Cash is paid </a:t>
              </a:r>
              <a:r>
                <a:rPr lang="en-US" sz="1600" b="1">
                  <a:solidFill>
                    <a:srgbClr val="C00000"/>
                  </a:solidFill>
                </a:rPr>
                <a:t>before</a:t>
              </a:r>
              <a:r>
                <a:rPr lang="en-US" sz="1600" b="1"/>
                <a:t> the expense is incurred to generate revenue.</a:t>
              </a:r>
            </a:p>
          </p:txBody>
        </p:sp>
        <p:sp>
          <p:nvSpPr>
            <p:cNvPr id="33805" name="TextBox 13"/>
            <p:cNvSpPr txBox="1">
              <a:spLocks noChangeArrowheads="1"/>
            </p:cNvSpPr>
            <p:nvPr/>
          </p:nvSpPr>
          <p:spPr bwMode="auto">
            <a:xfrm>
              <a:off x="656772" y="5363028"/>
              <a:ext cx="286656" cy="369332"/>
            </a:xfrm>
            <a:prstGeom prst="rect">
              <a:avLst/>
            </a:prstGeom>
            <a:noFill/>
            <a:ln w="9525">
              <a:noFill/>
              <a:miter lim="800000"/>
              <a:headEnd/>
              <a:tailEnd/>
            </a:ln>
          </p:spPr>
          <p:txBody>
            <a:bodyPr>
              <a:spAutoFit/>
            </a:bodyPr>
            <a:lstStyle/>
            <a:p>
              <a:r>
                <a:rPr lang="en-US"/>
                <a:t>2</a:t>
              </a:r>
            </a:p>
          </p:txBody>
        </p:sp>
      </p:grpSp>
      <p:grpSp>
        <p:nvGrpSpPr>
          <p:cNvPr id="4" name="Group 19"/>
          <p:cNvGrpSpPr>
            <a:grpSpLocks/>
          </p:cNvGrpSpPr>
          <p:nvPr/>
        </p:nvGrpSpPr>
        <p:grpSpPr bwMode="auto">
          <a:xfrm>
            <a:off x="657225" y="5867400"/>
            <a:ext cx="7877175" cy="457200"/>
            <a:chOff x="656772" y="5867400"/>
            <a:chExt cx="7877628" cy="457200"/>
          </a:xfrm>
        </p:grpSpPr>
        <p:sp>
          <p:nvSpPr>
            <p:cNvPr id="15" name="Pentagon 14"/>
            <p:cNvSpPr/>
            <p:nvPr/>
          </p:nvSpPr>
          <p:spPr>
            <a:xfrm>
              <a:off x="699637" y="5867400"/>
              <a:ext cx="381022" cy="4572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1" name="TextBox 15"/>
            <p:cNvSpPr txBox="1">
              <a:spLocks noChangeArrowheads="1"/>
            </p:cNvSpPr>
            <p:nvPr/>
          </p:nvSpPr>
          <p:spPr bwMode="auto">
            <a:xfrm>
              <a:off x="1066800" y="5913476"/>
              <a:ext cx="7467600" cy="338554"/>
            </a:xfrm>
            <a:prstGeom prst="rect">
              <a:avLst/>
            </a:prstGeom>
            <a:noFill/>
            <a:ln w="9525">
              <a:noFill/>
              <a:miter lim="800000"/>
              <a:headEnd/>
              <a:tailEnd/>
            </a:ln>
          </p:spPr>
          <p:txBody>
            <a:bodyPr>
              <a:spAutoFit/>
            </a:bodyPr>
            <a:lstStyle/>
            <a:p>
              <a:r>
                <a:rPr lang="en-US" sz="1600" b="1"/>
                <a:t>Cash is paid </a:t>
              </a:r>
              <a:r>
                <a:rPr lang="en-US" sz="1600" b="1">
                  <a:solidFill>
                    <a:srgbClr val="C00000"/>
                  </a:solidFill>
                </a:rPr>
                <a:t>after</a:t>
              </a:r>
              <a:r>
                <a:rPr lang="en-US" sz="1600" b="1"/>
                <a:t> the cost is incurred to generate revenue.</a:t>
              </a:r>
            </a:p>
          </p:txBody>
        </p:sp>
        <p:sp>
          <p:nvSpPr>
            <p:cNvPr id="33802" name="TextBox 16"/>
            <p:cNvSpPr txBox="1">
              <a:spLocks noChangeArrowheads="1"/>
            </p:cNvSpPr>
            <p:nvPr/>
          </p:nvSpPr>
          <p:spPr bwMode="auto">
            <a:xfrm>
              <a:off x="656772" y="5896428"/>
              <a:ext cx="286656" cy="369332"/>
            </a:xfrm>
            <a:prstGeom prst="rect">
              <a:avLst/>
            </a:prstGeom>
            <a:noFill/>
            <a:ln w="9525">
              <a:noFill/>
              <a:miter lim="800000"/>
              <a:headEnd/>
              <a:tailEnd/>
            </a:ln>
          </p:spPr>
          <p:txBody>
            <a:bodyPr>
              <a:spAutoFit/>
            </a:bodyPr>
            <a:lstStyle/>
            <a:p>
              <a:r>
                <a:rPr lang="en-US"/>
                <a:t>3</a:t>
              </a:r>
            </a:p>
          </p:txBody>
        </p:sp>
      </p:grpSp>
      <p:sp>
        <p:nvSpPr>
          <p:cNvPr id="18" name="Rectangle 17"/>
          <p:cNvSpPr/>
          <p:nvPr/>
        </p:nvSpPr>
        <p:spPr>
          <a:xfrm>
            <a:off x="1066800" y="4876800"/>
            <a:ext cx="7010400" cy="16002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u="sng" dirty="0">
                <a:solidFill>
                  <a:schemeClr val="accent3">
                    <a:lumMod val="50000"/>
                  </a:schemeClr>
                </a:solidFill>
              </a:rPr>
              <a:t>Expense Recognition Principle “Matching”</a:t>
            </a:r>
          </a:p>
          <a:p>
            <a:pPr algn="ctr">
              <a:defRPr/>
            </a:pPr>
            <a:r>
              <a:rPr lang="en-US" sz="2200" b="1" dirty="0">
                <a:solidFill>
                  <a:schemeClr val="accent3">
                    <a:lumMod val="50000"/>
                  </a:schemeClr>
                </a:solidFill>
              </a:rPr>
              <a:t>Record expenses in the same period as the revenues with which they can be reasonably associated.</a:t>
            </a:r>
          </a:p>
        </p:txBody>
      </p:sp>
      <p:pic>
        <p:nvPicPr>
          <p:cNvPr id="33799" name="Picture 18"/>
          <p:cNvPicPr>
            <a:picLocks noChangeAspect="1" noChangeArrowheads="1"/>
          </p:cNvPicPr>
          <p:nvPr/>
        </p:nvPicPr>
        <p:blipFill>
          <a:blip r:embed="rId3"/>
          <a:srcRect/>
          <a:stretch>
            <a:fillRect/>
          </a:stretch>
        </p:blipFill>
        <p:spPr bwMode="auto">
          <a:xfrm>
            <a:off x="561975" y="1600200"/>
            <a:ext cx="8010525" cy="3136900"/>
          </a:xfrm>
          <a:prstGeom prst="rect">
            <a:avLst/>
          </a:prstGeom>
          <a:noFill/>
          <a:ln w="9525">
            <a:solidFill>
              <a:srgbClr val="C00000"/>
            </a:solid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2926</TotalTime>
  <Words>7701</Words>
  <Application>Microsoft Office PowerPoint</Application>
  <PresentationFormat>On-screen Show (4:3)</PresentationFormat>
  <Paragraphs>1001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Edge</vt:lpstr>
      <vt:lpstr>Chapter 3</vt:lpstr>
      <vt:lpstr>Learning Objective 3-1</vt:lpstr>
      <vt:lpstr>Operating Activities</vt:lpstr>
      <vt:lpstr>Income Statement Accounts</vt:lpstr>
      <vt:lpstr>Cash Basis Accounting</vt:lpstr>
      <vt:lpstr>Learning Objective 3-2</vt:lpstr>
      <vt:lpstr>Accrual Basis Accounting</vt:lpstr>
      <vt:lpstr>Revenue Principle—Revenue Recognition</vt:lpstr>
      <vt:lpstr>Expense Recognition Principle (“Matching”)</vt:lpstr>
      <vt:lpstr>Learning Objective 3-3</vt:lpstr>
      <vt:lpstr>The Expanded Accounting Equation</vt:lpstr>
      <vt:lpstr>Pizza Aroma’s Accounting Records</vt:lpstr>
      <vt:lpstr>Pizza Aroma’s Accounting Records</vt:lpstr>
      <vt:lpstr>Pizza Aroma’s Accounting Records</vt:lpstr>
      <vt:lpstr>Pizza Aroma’s Accounting Records</vt:lpstr>
      <vt:lpstr>Pizza Aroma’s Accounting Records</vt:lpstr>
      <vt:lpstr>Pizza Aroma’s Accounting Records</vt:lpstr>
      <vt:lpstr>Pizza Aroma’s Accounting Records</vt:lpstr>
      <vt:lpstr>Pizza Aroma’s Accounting Records</vt:lpstr>
      <vt:lpstr>Pizza Aroma’s Accounting Records</vt:lpstr>
      <vt:lpstr>Learning Objective 3-4</vt:lpstr>
      <vt:lpstr>Unadjusted Trial Balance</vt:lpstr>
      <vt:lpstr>Review of Revenues and Expenses</vt:lpstr>
      <vt:lpstr>Review of Revenues and Expenses</vt:lpstr>
      <vt:lpstr>Learning Objective 3-5</vt:lpstr>
      <vt:lpstr>Net Profit Margin </vt:lpstr>
      <vt:lpstr>Income Statement Limitations</vt:lpstr>
      <vt:lpstr>Chapter 3 Solved Exercises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Chapter 3</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Whitten, Linda</cp:lastModifiedBy>
  <cp:revision>463</cp:revision>
  <dcterms:created xsi:type="dcterms:W3CDTF">2004-06-28T16:23:55Z</dcterms:created>
  <dcterms:modified xsi:type="dcterms:W3CDTF">2013-05-14T00:53:42Z</dcterms:modified>
</cp:coreProperties>
</file>