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62"/>
  </p:notesMasterIdLst>
  <p:handoutMasterIdLst>
    <p:handoutMasterId r:id="rId63"/>
  </p:handoutMasterIdLst>
  <p:sldIdLst>
    <p:sldId id="304" r:id="rId2"/>
    <p:sldId id="387" r:id="rId3"/>
    <p:sldId id="416" r:id="rId4"/>
    <p:sldId id="523" r:id="rId5"/>
    <p:sldId id="417" r:id="rId6"/>
    <p:sldId id="418" r:id="rId7"/>
    <p:sldId id="464" r:id="rId8"/>
    <p:sldId id="465" r:id="rId9"/>
    <p:sldId id="466" r:id="rId10"/>
    <p:sldId id="467" r:id="rId11"/>
    <p:sldId id="422" r:id="rId12"/>
    <p:sldId id="468" r:id="rId13"/>
    <p:sldId id="469" r:id="rId14"/>
    <p:sldId id="500" r:id="rId15"/>
    <p:sldId id="499" r:id="rId16"/>
    <p:sldId id="471" r:id="rId17"/>
    <p:sldId id="501" r:id="rId18"/>
    <p:sldId id="473" r:id="rId19"/>
    <p:sldId id="502" r:id="rId20"/>
    <p:sldId id="474" r:id="rId21"/>
    <p:sldId id="503" r:id="rId22"/>
    <p:sldId id="504" r:id="rId23"/>
    <p:sldId id="505" r:id="rId24"/>
    <p:sldId id="506" r:id="rId25"/>
    <p:sldId id="507" r:id="rId26"/>
    <p:sldId id="522" r:id="rId27"/>
    <p:sldId id="482" r:id="rId28"/>
    <p:sldId id="508" r:id="rId29"/>
    <p:sldId id="483" r:id="rId30"/>
    <p:sldId id="509" r:id="rId31"/>
    <p:sldId id="484" r:id="rId32"/>
    <p:sldId id="510" r:id="rId33"/>
    <p:sldId id="511" r:id="rId34"/>
    <p:sldId id="487" r:id="rId35"/>
    <p:sldId id="452" r:id="rId36"/>
    <p:sldId id="453" r:id="rId37"/>
    <p:sldId id="524" r:id="rId38"/>
    <p:sldId id="454" r:id="rId39"/>
    <p:sldId id="512" r:id="rId40"/>
    <p:sldId id="513" r:id="rId41"/>
    <p:sldId id="457" r:id="rId42"/>
    <p:sldId id="488" r:id="rId43"/>
    <p:sldId id="459" r:id="rId44"/>
    <p:sldId id="391" r:id="rId45"/>
    <p:sldId id="514" r:id="rId46"/>
    <p:sldId id="397" r:id="rId47"/>
    <p:sldId id="400" r:id="rId48"/>
    <p:sldId id="489" r:id="rId49"/>
    <p:sldId id="490" r:id="rId50"/>
    <p:sldId id="491" r:id="rId51"/>
    <p:sldId id="492" r:id="rId52"/>
    <p:sldId id="493" r:id="rId53"/>
    <p:sldId id="515" r:id="rId54"/>
    <p:sldId id="516" r:id="rId55"/>
    <p:sldId id="517" r:id="rId56"/>
    <p:sldId id="518" r:id="rId57"/>
    <p:sldId id="519" r:id="rId58"/>
    <p:sldId id="520" r:id="rId59"/>
    <p:sldId id="521" r:id="rId60"/>
    <p:sldId id="259" r:id="rId61"/>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011"/>
    <a:srgbClr val="FFFFCC"/>
    <a:srgbClr val="0033CC"/>
    <a:srgbClr val="CC3300"/>
    <a:srgbClr val="F79646"/>
    <a:srgbClr val="E1E1FF"/>
    <a:srgbClr val="E5E5FF"/>
    <a:srgbClr val="E7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71781" autoAdjust="0"/>
  </p:normalViewPr>
  <p:slideViewPr>
    <p:cSldViewPr>
      <p:cViewPr>
        <p:scale>
          <a:sx n="50" d="100"/>
          <a:sy n="50" d="100"/>
        </p:scale>
        <p:origin x="-2587" y="-557"/>
      </p:cViewPr>
      <p:guideLst>
        <p:guide orient="horz" pos="398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50" d="100"/>
        <a:sy n="50" d="100"/>
      </p:scale>
      <p:origin x="0" y="0"/>
    </p:cViewPr>
  </p:sorterViewPr>
  <p:notesViewPr>
    <p:cSldViewPr>
      <p:cViewPr>
        <p:scale>
          <a:sx n="70" d="100"/>
          <a:sy n="70" d="100"/>
        </p:scale>
        <p:origin x="-3034"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29.xml"/><Relationship Id="rId18" Type="http://schemas.openxmlformats.org/officeDocument/2006/relationships/slide" Target="slides/slide34.xml"/><Relationship Id="rId3" Type="http://schemas.openxmlformats.org/officeDocument/2006/relationships/slide" Target="slides/slide4.xml"/><Relationship Id="rId21" Type="http://schemas.openxmlformats.org/officeDocument/2006/relationships/slide" Target="slides/slide40.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33.xml"/><Relationship Id="rId2" Type="http://schemas.openxmlformats.org/officeDocument/2006/relationships/slide" Target="slides/slide3.xml"/><Relationship Id="rId16" Type="http://schemas.openxmlformats.org/officeDocument/2006/relationships/slide" Target="slides/slide32.xml"/><Relationship Id="rId20" Type="http://schemas.openxmlformats.org/officeDocument/2006/relationships/slide" Target="slides/slide39.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43.xml"/><Relationship Id="rId5" Type="http://schemas.openxmlformats.org/officeDocument/2006/relationships/slide" Target="slides/slide6.xml"/><Relationship Id="rId15" Type="http://schemas.openxmlformats.org/officeDocument/2006/relationships/slide" Target="slides/slide31.xml"/><Relationship Id="rId23" Type="http://schemas.openxmlformats.org/officeDocument/2006/relationships/slide" Target="slides/slide42.xml"/><Relationship Id="rId10" Type="http://schemas.openxmlformats.org/officeDocument/2006/relationships/slide" Target="slides/slide11.xml"/><Relationship Id="rId19" Type="http://schemas.openxmlformats.org/officeDocument/2006/relationships/slide" Target="slides/slide37.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30.xml"/><Relationship Id="rId22"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82" name="Text Box 6"/>
          <p:cNvSpPr txBox="1">
            <a:spLocks noChangeArrowheads="1"/>
          </p:cNvSpPr>
          <p:nvPr/>
        </p:nvSpPr>
        <p:spPr bwMode="auto">
          <a:xfrm>
            <a:off x="5562600" y="0"/>
            <a:ext cx="1295400" cy="274638"/>
          </a:xfrm>
          <a:prstGeom prst="rect">
            <a:avLst/>
          </a:prstGeom>
          <a:noFill/>
          <a:ln w="9525">
            <a:noFill/>
            <a:miter lim="800000"/>
            <a:headEnd/>
            <a:tailEnd/>
          </a:ln>
          <a:effectLst/>
        </p:spPr>
        <p:txBody>
          <a:bodyPr>
            <a:spAutoFit/>
          </a:bodyPr>
          <a:lstStyle/>
          <a:p>
            <a:pPr algn="r">
              <a:spcBef>
                <a:spcPct val="50000"/>
              </a:spcBef>
              <a:defRPr/>
            </a:pPr>
            <a:r>
              <a:rPr lang="en-US" sz="1200" dirty="0"/>
              <a:t>4-</a:t>
            </a:r>
            <a:fld id="{819B99C7-6C2D-4218-AF36-7490B4D032DC}" type="slidenum">
              <a:rPr lang="en-US" sz="1200"/>
              <a:pPr algn="r">
                <a:spcBef>
                  <a:spcPct val="50000"/>
                </a:spcBef>
                <a:defRPr/>
              </a:pPr>
              <a:t>‹#›</a:t>
            </a:fld>
            <a:endParaRPr lang="en-US" sz="1200" dirty="0"/>
          </a:p>
        </p:txBody>
      </p:sp>
    </p:spTree>
    <p:extLst>
      <p:ext uri="{BB962C8B-B14F-4D97-AF65-F5344CB8AC3E}">
        <p14:creationId xmlns:p14="http://schemas.microsoft.com/office/powerpoint/2010/main" val="4266431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TextBox 7"/>
          <p:cNvSpPr txBox="1"/>
          <p:nvPr/>
        </p:nvSpPr>
        <p:spPr>
          <a:xfrm>
            <a:off x="4495800" y="0"/>
            <a:ext cx="2362200" cy="276225"/>
          </a:xfrm>
          <a:prstGeom prst="rect">
            <a:avLst/>
          </a:prstGeom>
          <a:noFill/>
        </p:spPr>
        <p:txBody>
          <a:bodyPr>
            <a:spAutoFit/>
          </a:bodyPr>
          <a:lstStyle/>
          <a:p>
            <a:pPr algn="r">
              <a:defRPr/>
            </a:pPr>
            <a:r>
              <a:rPr lang="en-US" sz="1200" dirty="0"/>
              <a:t>4-</a:t>
            </a:r>
            <a:fld id="{28B3A5DF-8A5F-490A-84D7-B2D61936D314}" type="slidenum">
              <a:rPr lang="en-US" sz="1200"/>
              <a:pPr algn="r">
                <a:defRPr/>
              </a:pPr>
              <a:t>‹#›</a:t>
            </a:fld>
            <a:endParaRPr lang="en-US" sz="1200" dirty="0"/>
          </a:p>
        </p:txBody>
      </p:sp>
    </p:spTree>
    <p:extLst>
      <p:ext uri="{BB962C8B-B14F-4D97-AF65-F5344CB8AC3E}">
        <p14:creationId xmlns:p14="http://schemas.microsoft.com/office/powerpoint/2010/main" val="3673285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solidFill>
            <a:srgbClr val="FFFFFF"/>
          </a:solidFill>
          <a:ln/>
        </p:spPr>
      </p:sp>
      <p:sp>
        <p:nvSpPr>
          <p:cNvPr id="1945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Chapter 4:  Adjustments, Financial Statements, and Financial Results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solidFill>
            <a:srgbClr val="FFFFFF"/>
          </a:solidFill>
          <a:ln/>
        </p:spPr>
      </p:sp>
      <p:sp>
        <p:nvSpPr>
          <p:cNvPr id="37890"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4-2 is to prepare adjustments needed at the end of the period.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a:defRPr/>
            </a:pPr>
            <a:r>
              <a:rPr lang="en-US" dirty="0" smtClean="0"/>
              <a:t>The process of making adjustments is similar to what you learned in Chapters 2 and 3. As shown in the graphic on this slide, the main difference is that adjustments are made at the end of each accounting period immediately prior to preparing financial statements. Adjustments are not made on a daily basis because it’s more efficient to do them all at once at the end of each period. After determining the necessary adjustments (in Step 1), they are recorded using adjusting journal entries (in Step 2) and then summarized in the accounts (in Step 3). An adjusted trial balance is prepared to ensure total debits still equal total credits after having posted the adjusting journal entries to the accounts. If the trial balance is in balance, the financial statements can be prepared and then distributed to interested users.</a:t>
            </a:r>
          </a:p>
          <a:p>
            <a:pPr>
              <a:defRPr/>
            </a:pPr>
            <a:endParaRPr lang="en-US" dirty="0" smtClean="0"/>
          </a:p>
          <a:p>
            <a:pPr marL="228600" indent="-228600" eaLnBrk="1" hangingPunct="1">
              <a:spcBef>
                <a:spcPct val="0"/>
              </a:spcBef>
              <a:defRPr/>
            </a:pP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solidFill>
            <a:srgbClr val="FFFFFF"/>
          </a:solidFill>
          <a:ln/>
        </p:spPr>
      </p:sp>
      <p:sp>
        <p:nvSpPr>
          <p:cNvPr id="41986" name="Rectangle 3"/>
          <p:cNvSpPr>
            <a:spLocks noGrp="1" noChangeArrowheads="1"/>
          </p:cNvSpPr>
          <p:nvPr>
            <p:ph type="body" idx="1"/>
          </p:nvPr>
        </p:nvSpPr>
        <p:spPr>
          <a:solidFill>
            <a:srgbClr val="FFFFFF"/>
          </a:solidFill>
          <a:ln>
            <a:solidFill>
              <a:srgbClr val="000000"/>
            </a:solidFill>
          </a:ln>
        </p:spPr>
        <p:txBody>
          <a:bodyPr/>
          <a:lstStyle/>
          <a:p>
            <a:r>
              <a:rPr lang="en-US" smtClean="0"/>
              <a:t>The first step, Analyze, involves determining the necessary adjustments to make to the accounting records. To complete this step, you need to know the balance currently reported in each account, then determine what should be reported as the balance, and finally figure out the adjustment that will take you from the current (unadjusted) balance to the desired (adjusted) balance.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solidFill>
            <a:srgbClr val="FFFFFF"/>
          </a:solidFill>
          <a:ln/>
        </p:spPr>
      </p:sp>
      <p:sp>
        <p:nvSpPr>
          <p:cNvPr id="44034" name="Rectangle 3"/>
          <p:cNvSpPr>
            <a:spLocks noGrp="1" noChangeArrowheads="1"/>
          </p:cNvSpPr>
          <p:nvPr>
            <p:ph type="body" idx="1"/>
          </p:nvPr>
        </p:nvSpPr>
        <p:spPr>
          <a:solidFill>
            <a:srgbClr val="FFFFFF"/>
          </a:solidFill>
          <a:ln>
            <a:solidFill>
              <a:srgbClr val="000000"/>
            </a:solidFill>
          </a:ln>
        </p:spPr>
        <p:txBody>
          <a:bodyPr/>
          <a:lstStyle/>
          <a:p>
            <a:r>
              <a:rPr lang="en-US" smtClean="0"/>
              <a:t>The unadjusted trial balance is a key starting point for the adjustment process because it presents the unadjusted balances for every account, which will help you identify accounts that require adjustment. This slide shows Pizza Aroma’s unadjusted trial balance at the end of September, even the accounts with a zero balance. Alongside the unadjusted trial balance, we’ve identified accounts requiring adjustment at the end of September.</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xfrm>
            <a:off x="304800" y="4343400"/>
            <a:ext cx="6248400" cy="4419600"/>
          </a:xfrm>
          <a:noFill/>
          <a:ln>
            <a:solidFill>
              <a:schemeClr val="tx1"/>
            </a:solidFill>
          </a:ln>
        </p:spPr>
        <p:txBody>
          <a:bodyPr/>
          <a:lstStyle/>
          <a:p>
            <a:r>
              <a:rPr lang="en-US" sz="1100" smtClean="0"/>
              <a:t>Part I</a:t>
            </a:r>
          </a:p>
          <a:p>
            <a:r>
              <a:rPr lang="en-US" sz="1100" smtClean="0"/>
              <a:t>Of the $1,600 in supplies received in early September, $400 remain on hand at September 30. The supplies were initially recorded as an asset on September 2 (in Chapter 3), but some of them have now been used up as of September 30. The matching principle requires an adjustment be made to report the cost of supplies used up this month as an expense (to match against revenues). To determine the cost of supplies used up, you have to do a little calculating. If you had $1,600 of supplies available for use and only $400 are left at the end of the month, then the $1,200 difference must be the cost of supplies used this month. In accounting terms, you should reduce the asset (Supplies) by $1,200 and show this amount as an expense (Supplies Expense).</a:t>
            </a:r>
          </a:p>
          <a:p>
            <a:endParaRPr lang="en-US" sz="1100" smtClean="0"/>
          </a:p>
          <a:p>
            <a:r>
              <a:rPr lang="en-US" sz="1100" smtClean="0"/>
              <a:t>Part II</a:t>
            </a:r>
          </a:p>
          <a:p>
            <a:r>
              <a:rPr lang="en-US" sz="1100" smtClean="0"/>
              <a:t>In this case Supplies, an asset, decreased by $1,200, and Supplies Expense, a subcategory of Stockholders’ Equity, increased by the same amount, which ultimately reduces Stockholders’ Equity.</a:t>
            </a:r>
          </a:p>
          <a:p>
            <a:endParaRPr lang="en-US" sz="1100" smtClean="0"/>
          </a:p>
          <a:p>
            <a:r>
              <a:rPr lang="en-US" sz="1100" smtClean="0"/>
              <a:t>Part III</a:t>
            </a:r>
          </a:p>
          <a:p>
            <a:r>
              <a:rPr lang="en-US" sz="1100" smtClean="0"/>
              <a:t>The general journal entry is to debit, or increase, Supplies Expense for $1,200, and credit, or decrease, Supplies for the same amount.</a:t>
            </a:r>
          </a:p>
          <a:p>
            <a:endParaRPr lang="en-US" sz="1100" smtClean="0"/>
          </a:p>
          <a:p>
            <a:r>
              <a:rPr lang="en-US" sz="1100" smtClean="0"/>
              <a:t>Part IV</a:t>
            </a:r>
          </a:p>
          <a:p>
            <a:r>
              <a:rPr lang="en-US" sz="1100" smtClean="0"/>
              <a:t>We summarize the transaction by entering the effects of the journal entry into the general ledger T-accounts. The Supplies account will decrease by $1,200, and the Supplies Expense account will increase by $1,200.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r>
              <a:rPr lang="en-CA" smtClean="0"/>
              <a:t>This shows the financial statement effects of the previous adjustment.  Supplies have now been reduced by $1,200 to represent the true balance on hand of $400.  The supplies expense account now has a balance of $1,200 to represent the using up of $1,200 worth of supplies.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xfrm>
            <a:off x="152400" y="4343400"/>
            <a:ext cx="6553200" cy="4572000"/>
          </a:xfrm>
          <a:noFill/>
          <a:ln>
            <a:solidFill>
              <a:schemeClr val="tx1"/>
            </a:solidFill>
          </a:ln>
        </p:spPr>
        <p:txBody>
          <a:bodyPr/>
          <a:lstStyle/>
          <a:p>
            <a:r>
              <a:rPr lang="en-US" sz="1100" smtClean="0"/>
              <a:t>Part I</a:t>
            </a:r>
          </a:p>
          <a:p>
            <a:r>
              <a:rPr lang="en-US" sz="1100" smtClean="0"/>
              <a:t>Three months of rent were prepaid on September 1 for $7,200, but one month has now expired, leaving only two months prepaid at September 30. To picture how costs relate to various time periods, it’s useful to draw a timeline like the one shown on this slide. This timeline shows that the September prepayment of $7,200 represented three equal pieces of $2,400. </a:t>
            </a:r>
          </a:p>
          <a:p>
            <a:endParaRPr lang="en-US" sz="1100" smtClean="0"/>
          </a:p>
          <a:p>
            <a:r>
              <a:rPr lang="en-US" sz="1100" smtClean="0"/>
              <a:t>Part II</a:t>
            </a:r>
          </a:p>
          <a:p>
            <a:r>
              <a:rPr lang="en-US" sz="1100" smtClean="0"/>
              <a:t>The benefits of the first piece (pictured in red) have now expired, so they should be reported as an expense on the income statement. The use of the rent is recorded using an adjusting entry.</a:t>
            </a:r>
          </a:p>
          <a:p>
            <a:endParaRPr lang="en-US" sz="1100" smtClean="0"/>
          </a:p>
          <a:p>
            <a:r>
              <a:rPr lang="en-US" sz="1100" smtClean="0"/>
              <a:t>Part III</a:t>
            </a:r>
          </a:p>
          <a:p>
            <a:r>
              <a:rPr lang="en-US" sz="1100" smtClean="0"/>
              <a:t>Only two of the three months (2/3) remain prepaid on September 30. Thus, the $7,200 that was prepaid on September 1 needs to be adjusted on September 30 to $4,800 (2/3  $7,200), which is the cost of the two remaining months of Prepaid Rent to be reported on the September 30 balance sheet (pictured in blue).</a:t>
            </a:r>
          </a:p>
          <a:p>
            <a:endParaRPr lang="en-US" sz="1100" smtClean="0"/>
          </a:p>
          <a:p>
            <a:endParaRPr lang="en-US" sz="11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xfrm>
            <a:off x="152400" y="4343400"/>
            <a:ext cx="6553200" cy="4572000"/>
          </a:xfrm>
          <a:noFill/>
          <a:ln>
            <a:solidFill>
              <a:schemeClr val="tx1"/>
            </a:solidFill>
          </a:ln>
        </p:spPr>
        <p:txBody>
          <a:bodyPr/>
          <a:lstStyle/>
          <a:p>
            <a:r>
              <a:rPr lang="en-US" sz="1100" smtClean="0"/>
              <a:t>Part I</a:t>
            </a:r>
          </a:p>
          <a:p>
            <a:r>
              <a:rPr lang="en-US" sz="1100" smtClean="0"/>
              <a:t>In this case Prepaid Rent, an asset, decreased by $2,400, and Rent Expense, a subcategory of Stockholders’ Equity, increased by the same amount, which ultimately reduces Stockholders’ Equity.</a:t>
            </a:r>
          </a:p>
          <a:p>
            <a:endParaRPr lang="en-US" sz="1100" smtClean="0"/>
          </a:p>
          <a:p>
            <a:r>
              <a:rPr lang="en-US" sz="1100" smtClean="0"/>
              <a:t>Part II</a:t>
            </a:r>
          </a:p>
          <a:p>
            <a:r>
              <a:rPr lang="en-US" sz="1100" smtClean="0"/>
              <a:t>The general journal entry is to debit, or increase, Rent Expense for $2,400, and credit, or decrease, Prepaid Rent for the same amount.</a:t>
            </a:r>
          </a:p>
          <a:p>
            <a:endParaRPr lang="en-US" sz="1100" smtClean="0"/>
          </a:p>
          <a:p>
            <a:r>
              <a:rPr lang="en-US" sz="1100" smtClean="0"/>
              <a:t>Part III</a:t>
            </a:r>
          </a:p>
          <a:p>
            <a:r>
              <a:rPr lang="en-US" sz="1100" smtClean="0"/>
              <a:t>We summarize the transaction by entering the effects of the journal entry into the general ledger T-accounts. The Prepaid Rent account will decrease by $2,400, and the Rent Expense account will increase by $2,400.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xfrm>
            <a:off x="0" y="4343400"/>
            <a:ext cx="6858000" cy="4419600"/>
          </a:xfrm>
          <a:noFill/>
          <a:ln>
            <a:solidFill>
              <a:schemeClr val="tx1"/>
            </a:solidFill>
          </a:ln>
        </p:spPr>
        <p:txBody>
          <a:bodyPr/>
          <a:lstStyle/>
          <a:p>
            <a:r>
              <a:rPr lang="en-US" sz="1000" smtClean="0"/>
              <a:t>Part I</a:t>
            </a:r>
          </a:p>
          <a:p>
            <a:r>
              <a:rPr lang="en-US" sz="1000" smtClean="0"/>
              <a:t>The restaurant equipment, which was estimated to last five years, has now been used for one month, representing an estimated expense of $1,000. </a:t>
            </a:r>
          </a:p>
          <a:p>
            <a:endParaRPr lang="en-US" sz="1000" smtClean="0"/>
          </a:p>
          <a:p>
            <a:r>
              <a:rPr lang="en-US" sz="1000" smtClean="0"/>
              <a:t>Part II</a:t>
            </a:r>
          </a:p>
          <a:p>
            <a:r>
              <a:rPr lang="en-US" smtClean="0"/>
              <a:t>Depreciation is the process of allocating the cost of buildings, vehicles, and equipment to the accounting periods in which they are used. </a:t>
            </a:r>
            <a:r>
              <a:rPr lang="en-US" sz="1000" smtClean="0"/>
              <a:t>The matching principle indicates that when equipment is used to generate revenues in the current period, part of its cost should be transferred to an expense account in that period. This process is referred to as depreciation, so an account named Depreciation Expense reports the equipment cost that relates to the current period. Use of an expense account to report the part of an asset used up is not new to you. </a:t>
            </a:r>
          </a:p>
          <a:p>
            <a:endParaRPr lang="en-US" sz="1000" smtClean="0"/>
          </a:p>
          <a:p>
            <a:r>
              <a:rPr lang="en-US" sz="1000" smtClean="0"/>
              <a:t>Part III</a:t>
            </a:r>
          </a:p>
          <a:p>
            <a:r>
              <a:rPr lang="en-US" sz="1000" smtClean="0"/>
              <a:t>What is new, however, is the use of a contra-account. A contra-account is an account that is an offset to, or reduction of, another account.  Rather than take the amount of depreciation directly out of the Equipment account, a contra-account is created to keep track of all the depreciation recorded against the equipment. </a:t>
            </a:r>
          </a:p>
          <a:p>
            <a:endParaRPr lang="en-US" sz="1000" smtClean="0"/>
          </a:p>
          <a:p>
            <a:r>
              <a:rPr lang="en-US" sz="1000" smtClean="0"/>
              <a:t>Part IV</a:t>
            </a:r>
          </a:p>
          <a:p>
            <a:r>
              <a:rPr lang="en-US" sz="1000" smtClean="0"/>
              <a:t>This contra-account, named Accumulated Depreciation, is like a negative asset account that is </a:t>
            </a:r>
            <a:r>
              <a:rPr lang="en-US" smtClean="0"/>
              <a:t>subtracted from the Equipment account in the assets section of the balance sheet, as shown on the partial balance sheet on this slide.  The balance sheet shows the carrying value (or book value) of the equipment of $59,000.  Carrying value is calculated as the cost of an asset minus the accumulated depreciation taken to date.  </a:t>
            </a:r>
          </a:p>
          <a:p>
            <a:endParaRPr 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xfrm>
            <a:off x="0" y="4343400"/>
            <a:ext cx="6858000" cy="4419600"/>
          </a:xfrm>
          <a:noFill/>
          <a:ln>
            <a:solidFill>
              <a:schemeClr val="tx1"/>
            </a:solidFill>
          </a:ln>
        </p:spPr>
        <p:txBody>
          <a:bodyPr/>
          <a:lstStyle/>
          <a:p>
            <a:r>
              <a:rPr lang="en-US" sz="1000" smtClean="0"/>
              <a:t>Part I</a:t>
            </a:r>
          </a:p>
          <a:p>
            <a:r>
              <a:rPr lang="en-US" sz="1000" smtClean="0"/>
              <a:t>In this case Accumulated Depreciation, a contra-asset, increased by $1,000 which ultimately reduces assets, and Depreciation Expense, a subcategory of Stockholders’ Equity, increased by the same amount, which ultimately reduces Stockholders’ Equity.</a:t>
            </a:r>
          </a:p>
          <a:p>
            <a:endParaRPr lang="en-US" sz="1000" smtClean="0"/>
          </a:p>
          <a:p>
            <a:r>
              <a:rPr lang="en-US" sz="1000" smtClean="0"/>
              <a:t>Part II</a:t>
            </a:r>
          </a:p>
          <a:p>
            <a:r>
              <a:rPr lang="en-US" sz="1000" smtClean="0"/>
              <a:t>The general journal entry is to debit, or increase, Depreciation Expense for $1,000, and credit, or increase, Accumulated Depreciation for the same amount.  We use a small “x” to indicate a contra-account, so the notation for a contra-account for an asset is “xA.” An increase in a contra-asset account (+xA) decreases the carrying value of the underlying asset (-A).</a:t>
            </a:r>
          </a:p>
          <a:p>
            <a:endParaRPr lang="en-US" sz="1000" smtClean="0"/>
          </a:p>
          <a:p>
            <a:r>
              <a:rPr lang="en-US" sz="1000" smtClean="0"/>
              <a:t>Part III</a:t>
            </a:r>
          </a:p>
          <a:p>
            <a:r>
              <a:rPr lang="en-US" sz="1000" smtClean="0"/>
              <a:t>We summarize the transaction by entering the effects of the journal entry into the general ledger T-accounts. The Accumulated Depreciation contra-asset account will increase by $1,000, and the Depreciation  Expense account will increase by $1,000, and the Equipment account remains the same.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solidFill>
            <a:srgbClr val="FFFFFF"/>
          </a:solidFill>
          <a:ln/>
        </p:spPr>
      </p:sp>
      <p:sp>
        <p:nvSpPr>
          <p:cNvPr id="21506"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4-1 is to explain why adjustments are needed.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xfrm>
            <a:off x="0" y="4343400"/>
            <a:ext cx="6858000" cy="4419600"/>
          </a:xfrm>
          <a:ln>
            <a:solidFill>
              <a:schemeClr val="tx1"/>
            </a:solidFill>
          </a:ln>
        </p:spPr>
        <p:txBody>
          <a:bodyPr/>
          <a:lstStyle/>
          <a:p>
            <a:pPr marL="228600" indent="-228600">
              <a:buFont typeface="+mj-lt"/>
              <a:buNone/>
              <a:defRPr/>
            </a:pPr>
            <a:r>
              <a:rPr lang="en-US" sz="1100" dirty="0" smtClean="0"/>
              <a:t>Part I</a:t>
            </a:r>
          </a:p>
          <a:p>
            <a:pPr marL="228600" indent="-228600">
              <a:buFont typeface="+mj-lt"/>
              <a:buNone/>
              <a:defRPr/>
            </a:pPr>
            <a:r>
              <a:rPr lang="en-US" sz="1100" dirty="0" smtClean="0"/>
              <a:t>There are four aspects of this example that you should note:</a:t>
            </a:r>
          </a:p>
          <a:p>
            <a:pPr marL="228600" indent="-228600">
              <a:buFont typeface="+mj-lt"/>
              <a:buAutoNum type="arabicPeriod"/>
              <a:defRPr/>
            </a:pPr>
            <a:r>
              <a:rPr lang="en-US" sz="1100" dirty="0" smtClean="0"/>
              <a:t>Accumulated Depreciation is a balance sheet account and Depreciation Expense is an income statement account. As a balance sheet account, Accumulated Depreciation will increase over time as it accumulates the depreciation of each period until the asset is fully depreciated. As an income statement account, Depreciation Expense will include only the depreciation of the current accounting period.</a:t>
            </a:r>
          </a:p>
          <a:p>
            <a:pPr marL="228600" indent="-228600">
              <a:buFont typeface="+mj-lt"/>
              <a:buNone/>
              <a:defRPr/>
            </a:pPr>
            <a:endParaRPr lang="en-US" sz="1100" dirty="0" smtClean="0"/>
          </a:p>
          <a:p>
            <a:pPr marL="228600" indent="-228600">
              <a:buFont typeface="+mj-lt"/>
              <a:buNone/>
              <a:defRPr/>
            </a:pPr>
            <a:r>
              <a:rPr lang="en-US" sz="1100" dirty="0" smtClean="0"/>
              <a:t>Part II</a:t>
            </a:r>
          </a:p>
          <a:p>
            <a:pPr marL="228600" indent="-228600">
              <a:buFont typeface="+mj-lt"/>
              <a:buAutoNum type="arabicPeriod" startAt="2"/>
              <a:defRPr/>
            </a:pPr>
            <a:r>
              <a:rPr lang="en-US" sz="1100" dirty="0" smtClean="0"/>
              <a:t>By recording depreciation in Accumulated Depreciation separate from the Equipment account, you can report both the original cost of equipment and a running total of the amount that has been depreciated. This gives financial statement users a rough idea of how much of the asset’s original cost has been depreciated and therefore allocated to depreciation expense.  In our example, approximately 1/60 ($1,000 out of $60,000) of the equipment’s cost has been depreciated as of September 30.</a:t>
            </a:r>
          </a:p>
          <a:p>
            <a:pPr marL="228600" indent="-228600">
              <a:buFont typeface="+mj-lt"/>
              <a:buNone/>
              <a:defRPr/>
            </a:pPr>
            <a:endParaRPr lang="en-US" sz="1100" dirty="0" smtClean="0"/>
          </a:p>
          <a:p>
            <a:pPr marL="228600" indent="-228600">
              <a:buFont typeface="+mj-lt"/>
              <a:buNone/>
              <a:defRPr/>
            </a:pPr>
            <a:r>
              <a:rPr lang="en-US" sz="1100" dirty="0" smtClean="0"/>
              <a:t>Part III</a:t>
            </a:r>
          </a:p>
          <a:p>
            <a:pPr marL="228600" indent="-228600">
              <a:buFont typeface="+mj-lt"/>
              <a:buAutoNum type="arabicPeriod" startAt="3"/>
              <a:defRPr/>
            </a:pPr>
            <a:r>
              <a:rPr lang="en-US" sz="1100" dirty="0" smtClean="0"/>
              <a:t>A contra-account always is recorded in a way that opposes the account it offsets. For example, the increase in Accumulated Depreciation was recorded with a credit because the account that it offsets, Equipment, was previously recorded with a debit.</a:t>
            </a:r>
          </a:p>
          <a:p>
            <a:pPr marL="228600" indent="-228600">
              <a:buFont typeface="+mj-lt"/>
              <a:buNone/>
              <a:defRPr/>
            </a:pPr>
            <a:endParaRPr lang="en-US" sz="1100" dirty="0" smtClean="0"/>
          </a:p>
          <a:p>
            <a:pPr marL="228600" indent="-228600">
              <a:buFont typeface="+mj-lt"/>
              <a:buNone/>
              <a:defRPr/>
            </a:pPr>
            <a:r>
              <a:rPr lang="en-US" sz="1100" dirty="0" smtClean="0"/>
              <a:t>Part IV</a:t>
            </a:r>
          </a:p>
          <a:p>
            <a:pPr marL="228600" indent="-228600">
              <a:buFont typeface="+mj-lt"/>
              <a:buAutoNum type="arabicPeriod" startAt="4"/>
              <a:defRPr/>
            </a:pPr>
            <a:r>
              <a:rPr lang="en-US" sz="1100" dirty="0" smtClean="0"/>
              <a:t>The amount of depreciation depends on the method used for determining it. Depreciation methods (and their formulas) will be discussed in Chapter 9.</a:t>
            </a:r>
          </a:p>
          <a:p>
            <a:pPr>
              <a:defRPr/>
            </a:pPr>
            <a:endParaRPr lang="en-US" sz="1100" dirty="0" smtClean="0"/>
          </a:p>
          <a:p>
            <a:pPr>
              <a:defRPr/>
            </a:pPr>
            <a:endParaRPr lang="en-US" sz="900"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xfrm>
            <a:off x="304800" y="4343400"/>
            <a:ext cx="6248400" cy="4419600"/>
          </a:xfrm>
          <a:noFill/>
          <a:ln>
            <a:solidFill>
              <a:schemeClr val="tx1"/>
            </a:solidFill>
          </a:ln>
        </p:spPr>
        <p:txBody>
          <a:bodyPr/>
          <a:lstStyle/>
          <a:p>
            <a:r>
              <a:rPr lang="en-US" sz="1100" smtClean="0"/>
              <a:t>Part I</a:t>
            </a:r>
          </a:p>
          <a:p>
            <a:r>
              <a:rPr lang="en-US" smtClean="0"/>
              <a:t>Pizza Aroma redeemed $160 of gift cards that customers used to pay for pizza. By accepting $160 of gift cards in exchange for pizza this month, Pizza Aroma has fulfilled a portion of its obligation and has earned additional revenue. Thus, a deferral adjustment is needed to reduce Unearned Revenue and increase Pizza Revenue.</a:t>
            </a:r>
          </a:p>
          <a:p>
            <a:endParaRPr lang="en-US" sz="1100" smtClean="0"/>
          </a:p>
          <a:p>
            <a:r>
              <a:rPr lang="en-US" sz="1100" smtClean="0"/>
              <a:t>Part II</a:t>
            </a:r>
          </a:p>
          <a:p>
            <a:r>
              <a:rPr lang="en-US" sz="1100" smtClean="0"/>
              <a:t>In this case Unearned Revenue, a liability, decreased by $160, and Pizza Revenue, a subcategory of Stockholders’ Equity, increased by the same amount, which ultimately increases Stockholders’ Equity.</a:t>
            </a:r>
          </a:p>
          <a:p>
            <a:endParaRPr lang="en-US" sz="1100" smtClean="0"/>
          </a:p>
          <a:p>
            <a:r>
              <a:rPr lang="en-US" sz="1100" smtClean="0"/>
              <a:t>Part III</a:t>
            </a:r>
          </a:p>
          <a:p>
            <a:r>
              <a:rPr lang="en-US" sz="1100" smtClean="0"/>
              <a:t>The general journal entry is to debit, or decrease, Unearned Revenue for $160, and credit, or increase, Pizza Revenue for the same amount.</a:t>
            </a:r>
          </a:p>
          <a:p>
            <a:endParaRPr lang="en-US" sz="1100" smtClean="0"/>
          </a:p>
          <a:p>
            <a:r>
              <a:rPr lang="en-US" sz="1100" smtClean="0"/>
              <a:t>Part IV</a:t>
            </a:r>
          </a:p>
          <a:p>
            <a:r>
              <a:rPr lang="en-US" sz="1100" smtClean="0"/>
              <a:t>We summarize the transaction by entering the effects of the journal entry into the general ledger T-accounts. The Unearned Revenue account will decrease by $160, and the Pizza Revenue account will increase by $160.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xfrm>
            <a:off x="304800" y="4343400"/>
            <a:ext cx="6248400" cy="4419600"/>
          </a:xfrm>
          <a:noFill/>
          <a:ln>
            <a:solidFill>
              <a:schemeClr val="tx1"/>
            </a:solidFill>
          </a:ln>
        </p:spPr>
        <p:txBody>
          <a:bodyPr/>
          <a:lstStyle/>
          <a:p>
            <a:r>
              <a:rPr lang="en-US" sz="1100" smtClean="0"/>
              <a:t>Part I</a:t>
            </a:r>
          </a:p>
          <a:p>
            <a:r>
              <a:rPr lang="en-US" smtClean="0"/>
              <a:t>Pizza Aroma provided $40 of Pizza to Mauricio’s close friend on the last day of September, with payment to be received in October. Companies that regularly provide services on credit will design their accounting systems to record transactions like this on a daily basis. However, for a business like Pizza Aroma that does not typically extend credit to its customers, these kinds of events may require an accrual adjustment at month-end.</a:t>
            </a:r>
          </a:p>
          <a:p>
            <a:endParaRPr lang="en-US" sz="1100" smtClean="0"/>
          </a:p>
          <a:p>
            <a:r>
              <a:rPr lang="en-US" sz="1100" smtClean="0"/>
              <a:t>Part II</a:t>
            </a:r>
          </a:p>
          <a:p>
            <a:r>
              <a:rPr lang="en-US" sz="1100" smtClean="0"/>
              <a:t>In this case Accounts Receivable, an asset, increased by $40, and Pizza Revenue, a subcategory of Stockholders’ Equity, increased by the same amount, which ultimately increases Stockholders’ Equity.</a:t>
            </a:r>
          </a:p>
          <a:p>
            <a:endParaRPr lang="en-US" sz="1100" smtClean="0"/>
          </a:p>
          <a:p>
            <a:r>
              <a:rPr lang="en-US" sz="1100" smtClean="0"/>
              <a:t>Part III</a:t>
            </a:r>
          </a:p>
          <a:p>
            <a:r>
              <a:rPr lang="en-US" sz="1100" smtClean="0"/>
              <a:t>The general journal entry is to debit, or increase, Accounts Receivable for $40, and credit, or increase, Pizza Revenue for the same amount.</a:t>
            </a:r>
          </a:p>
          <a:p>
            <a:endParaRPr lang="en-US" sz="1100" smtClean="0"/>
          </a:p>
          <a:p>
            <a:r>
              <a:rPr lang="en-US" sz="1100" smtClean="0"/>
              <a:t>Part IV</a:t>
            </a:r>
          </a:p>
          <a:p>
            <a:r>
              <a:rPr lang="en-US" sz="1100" smtClean="0"/>
              <a:t>We summarize the transaction by entering the effects of the journal entry into the general ledger T-accounts. The Accounts Receivable account will increase by $40, and the Pizza Revenue account will increase by $40.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xfrm>
            <a:off x="304800" y="4343400"/>
            <a:ext cx="6248400" cy="4419600"/>
          </a:xfrm>
          <a:noFill/>
          <a:ln>
            <a:solidFill>
              <a:schemeClr val="tx1"/>
            </a:solidFill>
          </a:ln>
        </p:spPr>
        <p:txBody>
          <a:bodyPr/>
          <a:lstStyle/>
          <a:p>
            <a:r>
              <a:rPr lang="en-US" sz="1100" smtClean="0"/>
              <a:t>Part I</a:t>
            </a:r>
          </a:p>
          <a:p>
            <a:r>
              <a:rPr lang="en-US" smtClean="0"/>
              <a:t>Pizza Aroma owes $900 of wages to employees for work done in the last three days of September. Back in Chapter 3, Pizza Aroma paid employees $8,100 for work done through September 27 ($300 per day). As of September 30, three additional days of work have been completed at a cost of $900. Although this amount will not be paid until October, the expense relates to work done (and revenues generated) in September, so the matching principle requires an adjustment be made to accrue the $900 of additional wages incurred and owed by Pizza Aroma.</a:t>
            </a:r>
          </a:p>
          <a:p>
            <a:endParaRPr lang="en-US" sz="1100" smtClean="0"/>
          </a:p>
          <a:p>
            <a:r>
              <a:rPr lang="en-US" sz="1100" smtClean="0"/>
              <a:t>Part II</a:t>
            </a:r>
          </a:p>
          <a:p>
            <a:r>
              <a:rPr lang="en-US" sz="1100" smtClean="0"/>
              <a:t>In this case Wages Payable, a liability, increased by $900, and Wages Expense, a subcategory of Stockholders’ Equity, increased by $900, which ultimately decreases Stockholders’ Equity.</a:t>
            </a:r>
          </a:p>
          <a:p>
            <a:endParaRPr lang="en-US" sz="1100" smtClean="0"/>
          </a:p>
          <a:p>
            <a:r>
              <a:rPr lang="en-US" sz="1100" smtClean="0"/>
              <a:t>Part III</a:t>
            </a:r>
          </a:p>
          <a:p>
            <a:r>
              <a:rPr lang="en-US" sz="1100" smtClean="0"/>
              <a:t>The general journal entry is to debit, or increase, Wages Expense for $900, and credit, or increase, Wages Payable for the same amount.</a:t>
            </a:r>
          </a:p>
          <a:p>
            <a:endParaRPr lang="en-US" sz="1100" smtClean="0"/>
          </a:p>
          <a:p>
            <a:r>
              <a:rPr lang="en-US" sz="1100" smtClean="0"/>
              <a:t>Part IV</a:t>
            </a:r>
          </a:p>
          <a:p>
            <a:r>
              <a:rPr lang="en-US" sz="1100" smtClean="0"/>
              <a:t>We summarize the transaction by entering the effects of the journal entry into the general ledger T-accounts. The Wages Payable account will increase by $900, and the Wages Expense account will increase by $900.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xfrm>
            <a:off x="304800" y="4343400"/>
            <a:ext cx="6248400" cy="4419600"/>
          </a:xfrm>
          <a:noFill/>
          <a:ln>
            <a:solidFill>
              <a:schemeClr val="tx1"/>
            </a:solidFill>
          </a:ln>
        </p:spPr>
        <p:txBody>
          <a:bodyPr/>
          <a:lstStyle/>
          <a:p>
            <a:r>
              <a:rPr lang="en-US" sz="1100" smtClean="0"/>
              <a:t>Part I</a:t>
            </a:r>
          </a:p>
          <a:p>
            <a:r>
              <a:rPr lang="en-US" smtClean="0"/>
              <a:t>Pizza Aroma has not paid or recorded the $100 interest that it owes for this month on its note payable to the bank. Pizza Aroma incurs interest on its unpaid note each month. An adjustment is needed to record the Interest Expense relating to September and, because this interest has not yet been paid, the adjustment also must record a liability called Interest Payable. Currently, the unadjusted trial balance shows $0 of Interest Payable and $0 of Interest Expense.</a:t>
            </a:r>
          </a:p>
          <a:p>
            <a:endParaRPr lang="en-US" sz="1100" smtClean="0"/>
          </a:p>
          <a:p>
            <a:r>
              <a:rPr lang="en-US" sz="1100" smtClean="0"/>
              <a:t>Part II</a:t>
            </a:r>
          </a:p>
          <a:p>
            <a:r>
              <a:rPr lang="en-US" sz="1100" smtClean="0"/>
              <a:t>In this case Interest Payable, a liability, increased by $100, and Interest Expense, a subcategory of Stockholders’ Equity, increased by $100, which ultimately decreases Stockholders’ Equity.</a:t>
            </a:r>
          </a:p>
          <a:p>
            <a:endParaRPr lang="en-US" sz="1100" smtClean="0"/>
          </a:p>
          <a:p>
            <a:r>
              <a:rPr lang="en-US" sz="1100" smtClean="0"/>
              <a:t>Part III</a:t>
            </a:r>
          </a:p>
          <a:p>
            <a:r>
              <a:rPr lang="en-US" sz="1100" smtClean="0"/>
              <a:t>The general journal entry is to debit, or increase, Interest Expense for $100, and credit, or increase, Interest Payable for the same amount.</a:t>
            </a:r>
          </a:p>
          <a:p>
            <a:endParaRPr lang="en-US" sz="1100" smtClean="0"/>
          </a:p>
          <a:p>
            <a:r>
              <a:rPr lang="en-US" sz="1100" smtClean="0"/>
              <a:t>Part IV</a:t>
            </a:r>
          </a:p>
          <a:p>
            <a:r>
              <a:rPr lang="en-US" sz="1100" smtClean="0"/>
              <a:t>We summarize the transaction by entering the effects of the journal entry into the general ledger T-accounts. The Interest Payable account will increase by $100, and the Interest Expense account will increase by $100.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xfrm>
            <a:off x="0" y="4343400"/>
            <a:ext cx="6858000" cy="4800600"/>
          </a:xfrm>
          <a:noFill/>
          <a:ln>
            <a:solidFill>
              <a:schemeClr val="tx1"/>
            </a:solidFill>
          </a:ln>
        </p:spPr>
        <p:txBody>
          <a:bodyPr/>
          <a:lstStyle/>
          <a:p>
            <a:r>
              <a:rPr lang="en-US" sz="1100" smtClean="0"/>
              <a:t>Part I</a:t>
            </a:r>
          </a:p>
          <a:p>
            <a:r>
              <a:rPr lang="en-US" sz="1100" smtClean="0"/>
              <a:t>Pizza Aroma pays income tax at an average rate equal to 40 percent of the company’s income before taxes. Income tax is calculated by multiplying (1) the company’s adjusted income (before income taxes) by (2) the company’s tax rate. </a:t>
            </a:r>
          </a:p>
          <a:p>
            <a:endParaRPr lang="en-US" sz="1100" smtClean="0"/>
          </a:p>
          <a:p>
            <a:r>
              <a:rPr lang="en-US" sz="1100" smtClean="0"/>
              <a:t>Part II</a:t>
            </a:r>
          </a:p>
          <a:p>
            <a:r>
              <a:rPr lang="en-US" sz="1100" smtClean="0"/>
              <a:t>To calculate Pizza Aroma’s adjusted income (before income tax), start with the unadjusted revenue and expense numbers from the unadjusted trial balance and then include the effects of adjustments to revenues and expenses. Pizza Aroma’s adjusted income before income tax is $1,000, as calculated on this slide.  Multiply the 40% tax rate times the $1,000 income before income tax to get $400, the amount of income taxes due.</a:t>
            </a:r>
          </a:p>
          <a:p>
            <a:endParaRPr lang="en-US" sz="11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xfrm>
            <a:off x="0" y="4343400"/>
            <a:ext cx="6858000" cy="4800600"/>
          </a:xfrm>
          <a:noFill/>
          <a:ln>
            <a:solidFill>
              <a:schemeClr val="tx1"/>
            </a:solidFill>
          </a:ln>
        </p:spPr>
        <p:txBody>
          <a:bodyPr/>
          <a:lstStyle/>
          <a:p>
            <a:r>
              <a:rPr lang="en-US" sz="1100" smtClean="0"/>
              <a:t>Part I</a:t>
            </a:r>
          </a:p>
          <a:p>
            <a:r>
              <a:rPr lang="en-US" sz="1100" smtClean="0"/>
              <a:t>In this case Income Tax Payable, a liability, increased by $400, and Income Tax Expense, a subcategory of Stockholders’ Equity, increased by $400, which ultimately decreases Stockholders’ Equity.</a:t>
            </a:r>
          </a:p>
          <a:p>
            <a:endParaRPr lang="en-US" sz="1100" smtClean="0"/>
          </a:p>
          <a:p>
            <a:r>
              <a:rPr lang="en-US" sz="1100" smtClean="0"/>
              <a:t>Part II</a:t>
            </a:r>
          </a:p>
          <a:p>
            <a:r>
              <a:rPr lang="en-US" sz="1100" smtClean="0"/>
              <a:t>The general journal entry is to debit, or increase, Income Tax Expense for $400, and credit, or increase, Income Tax Payable for the same amount.</a:t>
            </a:r>
          </a:p>
          <a:p>
            <a:endParaRPr lang="en-US" sz="1100" smtClean="0"/>
          </a:p>
          <a:p>
            <a:r>
              <a:rPr lang="en-US" sz="1100" smtClean="0"/>
              <a:t>Part III</a:t>
            </a:r>
          </a:p>
          <a:p>
            <a:r>
              <a:rPr lang="en-US" sz="1100" smtClean="0"/>
              <a:t>We summarize the transaction by entering the effects of the journal entry into the general ledger T-accounts. The Income Tax Payable account will increase by $400, and the Income Tax Expense account will increase by $400.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xfrm>
            <a:off x="304800" y="4343400"/>
            <a:ext cx="6248400" cy="4419600"/>
          </a:xfrm>
          <a:noFill/>
          <a:ln>
            <a:solidFill>
              <a:schemeClr val="tx1"/>
            </a:solidFill>
          </a:ln>
        </p:spPr>
        <p:txBody>
          <a:bodyPr/>
          <a:lstStyle/>
          <a:p>
            <a:r>
              <a:rPr lang="en-US" smtClean="0"/>
              <a:t>Part I</a:t>
            </a:r>
          </a:p>
          <a:p>
            <a:r>
              <a:rPr lang="en-US" smtClean="0"/>
              <a:t>There are three final points to learn before finishing this section. </a:t>
            </a:r>
          </a:p>
          <a:p>
            <a:endParaRPr lang="en-US" smtClean="0"/>
          </a:p>
          <a:p>
            <a:r>
              <a:rPr lang="en-US" smtClean="0"/>
              <a:t>First, notice that none of the adjusting journal entries affected the Cash account. Adjusting journal entries never involve cash. </a:t>
            </a:r>
          </a:p>
          <a:p>
            <a:endParaRPr lang="en-US" smtClean="0"/>
          </a:p>
          <a:p>
            <a:r>
              <a:rPr lang="en-US" smtClean="0"/>
              <a:t>Part II</a:t>
            </a:r>
          </a:p>
          <a:p>
            <a:r>
              <a:rPr lang="en-US" smtClean="0"/>
              <a:t>Second, adjusting entries always include one balance sheet and one income statement account. </a:t>
            </a:r>
          </a:p>
          <a:p>
            <a:endParaRPr lang="en-US" smtClean="0"/>
          </a:p>
          <a:p>
            <a:r>
              <a:rPr lang="en-US" smtClean="0"/>
              <a:t>Part III</a:t>
            </a:r>
          </a:p>
          <a:p>
            <a:r>
              <a:rPr lang="en-US" smtClean="0"/>
              <a:t>The third point doesn’t relate to adjusting entries. Instead, it relates to dividends, which a corporation uses to distribute profits to stockholders as a return on their investment in the corporation. The decision to pay a dividend is made by the company’s board of directors after profits have been generated, so dividends are not expenses of the business. Instead, they are a reduction of the retained earnings. Consequently, dividends are not reported on the income statement, but instead are subtracted on the Statement of Retained Earnings (as shown in Chapter 1). Dividends are recorded in their own special account called Dividends Declared. Because dividends reduce stockholders’ equity, they are recorded with a debit just like all reductions in stockholders’ equity. </a:t>
            </a:r>
            <a:endParaRPr lang="en-US" sz="11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xfrm>
            <a:off x="304800" y="4343400"/>
            <a:ext cx="6248400" cy="4419600"/>
          </a:xfrm>
          <a:noFill/>
          <a:ln>
            <a:solidFill>
              <a:schemeClr val="tx1"/>
            </a:solidFill>
          </a:ln>
        </p:spPr>
        <p:txBody>
          <a:bodyPr/>
          <a:lstStyle/>
          <a:p>
            <a:r>
              <a:rPr lang="en-US" sz="1100" smtClean="0"/>
              <a:t>Part I</a:t>
            </a:r>
          </a:p>
          <a:p>
            <a:r>
              <a:rPr lang="en-US" smtClean="0"/>
              <a:t>Pizza Aroma declares and pays a $500 cash dividend. The dividend is recorded as a reduction in stockholders’ equity in a special account called Dividends Declared. Because it reduces stockholders’ equity, it is recorded as a debit. The corresponding reduction in Cash is recorded as a credit.</a:t>
            </a:r>
          </a:p>
          <a:p>
            <a:endParaRPr lang="en-US" smtClean="0"/>
          </a:p>
          <a:p>
            <a:r>
              <a:rPr lang="en-US" smtClean="0"/>
              <a:t>Part II</a:t>
            </a:r>
          </a:p>
          <a:p>
            <a:r>
              <a:rPr lang="en-US" sz="1100" smtClean="0"/>
              <a:t>Cash, an asset, decreases by $500, and Dividends Declared, a subcategory of Stockholders’ Equity, increases by $500, which ultimately decreases Stockholders’ Equity.</a:t>
            </a:r>
          </a:p>
          <a:p>
            <a:endParaRPr lang="en-US" sz="1100" smtClean="0"/>
          </a:p>
          <a:p>
            <a:r>
              <a:rPr lang="en-US" sz="1100" smtClean="0"/>
              <a:t>Part III</a:t>
            </a:r>
          </a:p>
          <a:p>
            <a:r>
              <a:rPr lang="en-US" sz="1100" smtClean="0"/>
              <a:t>The general journal entry is to debit, or increase, Dividends Declared for $500, and credit, or decrease, Cash for the same amount.  Remember, this is not classified as an adjusting entry. </a:t>
            </a:r>
          </a:p>
          <a:p>
            <a:endParaRPr lang="en-US" sz="1100" smtClean="0"/>
          </a:p>
          <a:p>
            <a:r>
              <a:rPr lang="en-US" sz="1100" smtClean="0"/>
              <a:t>Part IV</a:t>
            </a:r>
          </a:p>
          <a:p>
            <a:r>
              <a:rPr lang="en-US" sz="1100" smtClean="0"/>
              <a:t>We summarize the transaction by entering the effects of the journal entry into the general ledger T-accounts. The Cash account will decrease by $500, and the Dividends Declared account will increase by $500.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solidFill>
            <a:srgbClr val="FFFFFF"/>
          </a:solidFill>
          <a:ln/>
        </p:spPr>
      </p:sp>
      <p:sp>
        <p:nvSpPr>
          <p:cNvPr id="76802"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4-3 is to prepare an adjusted trial balance.</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solidFill>
            <a:srgbClr val="FFFFFF"/>
          </a:solidFill>
          <a:ln/>
        </p:spPr>
      </p:sp>
      <p:sp>
        <p:nvSpPr>
          <p:cNvPr id="2355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Part I</a:t>
            </a:r>
          </a:p>
          <a:p>
            <a:pPr eaLnBrk="1" hangingPunct="1">
              <a:spcBef>
                <a:spcPct val="50000"/>
              </a:spcBef>
            </a:pPr>
            <a:r>
              <a:rPr lang="en-US" smtClean="0"/>
              <a:t>Accounting systems are designed to record most recurring daily transactions, particularly any involving cash. As cash is received or paid, it is recorded in the accounting system. This focus on cash works well, especially when cash receipts and payments occur in the same period as the activities that lead to revenues and expenses. However, as you learned in Chapter 3, cash is not always received in the period in which the company earns the</a:t>
            </a:r>
          </a:p>
          <a:p>
            <a:r>
              <a:rPr lang="en-US" smtClean="0"/>
              <a:t>related revenue; likewise, cash is not always paid in the period in which the company incurs the related expense.</a:t>
            </a:r>
          </a:p>
          <a:p>
            <a:pPr eaLnBrk="1" hangingPunct="1">
              <a:spcBef>
                <a:spcPct val="50000"/>
              </a:spcBef>
            </a:pPr>
            <a:endParaRPr lang="en-US" smtClean="0"/>
          </a:p>
          <a:p>
            <a:pPr eaLnBrk="1" hangingPunct="1">
              <a:spcBef>
                <a:spcPct val="50000"/>
              </a:spcBef>
            </a:pPr>
            <a:r>
              <a:rPr lang="en-US" smtClean="0"/>
              <a:t>Part II</a:t>
            </a:r>
          </a:p>
          <a:p>
            <a:r>
              <a:rPr lang="en-US" smtClean="0"/>
              <a:t>Adjustments are made to the accounting records at the end of the period to ensure assets and liabilities are reported at appropriate amounts. These adjustments also ensure the related revenues and expenses are reported in the proper period, as required by the revenue recognition and expense recognition (“matching”) principles.</a:t>
            </a:r>
          </a:p>
          <a:p>
            <a:pPr algn="ctr" eaLnBrk="1" hangingPunct="1">
              <a:spcBef>
                <a:spcPct val="50000"/>
              </a:spcBef>
            </a:pPr>
            <a:endParaRPr lang="en-US" smtClean="0"/>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solidFill>
            <a:srgbClr val="FFFFFF"/>
          </a:solidFill>
          <a:ln/>
        </p:spPr>
      </p:sp>
      <p:sp>
        <p:nvSpPr>
          <p:cNvPr id="78850" name="Rectangle 3"/>
          <p:cNvSpPr>
            <a:spLocks noGrp="1" noChangeArrowheads="1"/>
          </p:cNvSpPr>
          <p:nvPr>
            <p:ph type="body" idx="1"/>
          </p:nvPr>
        </p:nvSpPr>
        <p:spPr>
          <a:solidFill>
            <a:srgbClr val="FFFFFF"/>
          </a:solidFill>
          <a:ln>
            <a:solidFill>
              <a:srgbClr val="000000"/>
            </a:solidFill>
          </a:ln>
        </p:spPr>
        <p:txBody>
          <a:bodyPr/>
          <a:lstStyle/>
          <a:p>
            <a:r>
              <a:rPr lang="en-US" smtClean="0"/>
              <a:t>Part I</a:t>
            </a:r>
          </a:p>
          <a:p>
            <a:r>
              <a:rPr lang="en-US" smtClean="0"/>
              <a:t>An adjusted trial balance is prepared to check that the accounting records are still in balance, after having posted all adjusting entries to the T-accounts. </a:t>
            </a:r>
          </a:p>
          <a:p>
            <a:endParaRPr lang="en-US" smtClean="0"/>
          </a:p>
          <a:p>
            <a:r>
              <a:rPr lang="en-US" smtClean="0"/>
              <a:t>Part II</a:t>
            </a:r>
          </a:p>
          <a:p>
            <a:r>
              <a:rPr lang="en-US" smtClean="0"/>
              <a:t>To prepare an adjusted trial balance, just copy the adjusted T-account balances into the debit or credit columns of the adjusted trial balance. List the accounts in the order they will appear in the balance sheet, statement of retained earnings, and income statement. As you can see on this slide, the trial balance proves that Pizza Aroma’s accounting records are in balance (total debits = total credits), so the financial statements can be prepared.</a:t>
            </a:r>
          </a:p>
          <a:p>
            <a:endParaRPr lang="en-US" smtClean="0"/>
          </a:p>
          <a:p>
            <a:pPr eaLnBrk="1" hangingPunct="1">
              <a:spcBef>
                <a:spcPct val="50000"/>
              </a:spcBef>
            </a:pPr>
            <a:r>
              <a:rPr lang="en-US" smtClean="0"/>
              <a:t> </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solidFill>
            <a:srgbClr val="FFFFFF"/>
          </a:solidFill>
          <a:ln/>
        </p:spPr>
      </p:sp>
      <p:sp>
        <p:nvSpPr>
          <p:cNvPr id="80898"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4-4 is to prepare financial statements.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solidFill>
            <a:srgbClr val="FFFFFF"/>
          </a:solidFill>
          <a:ln/>
        </p:spPr>
      </p:sp>
      <p:sp>
        <p:nvSpPr>
          <p:cNvPr id="82946" name="Rectangle 3"/>
          <p:cNvSpPr>
            <a:spLocks noGrp="1" noChangeArrowheads="1"/>
          </p:cNvSpPr>
          <p:nvPr>
            <p:ph type="body" idx="1"/>
          </p:nvPr>
        </p:nvSpPr>
        <p:spPr>
          <a:xfrm>
            <a:off x="228600" y="4343400"/>
            <a:ext cx="6400800" cy="4343400"/>
          </a:xfrm>
          <a:solidFill>
            <a:srgbClr val="FFFFFF"/>
          </a:solidFill>
          <a:ln>
            <a:solidFill>
              <a:srgbClr val="000000"/>
            </a:solidFill>
          </a:ln>
        </p:spPr>
        <p:txBody>
          <a:bodyPr/>
          <a:lstStyle/>
          <a:p>
            <a:r>
              <a:rPr lang="en-US" smtClean="0"/>
              <a:t>Part I</a:t>
            </a:r>
          </a:p>
          <a:p>
            <a:r>
              <a:rPr lang="en-US" smtClean="0"/>
              <a:t>Typically, when preparing financial statements, the income statement is prepared first because the net income number from it flows into the statement of retained earnings.  We prepare the income statement by creating the usual heading (who, what, when) and listing the names and amounts for each revenue and expense account from the adjusted trial balance, as shown on this slide. Notice that each major category of items on the income statement is subtotaled prior to computing net income for the period.</a:t>
            </a:r>
          </a:p>
          <a:p>
            <a:endParaRPr lang="en-US" smtClean="0"/>
          </a:p>
          <a:p>
            <a:r>
              <a:rPr lang="en-US" smtClean="0"/>
              <a:t>Part II</a:t>
            </a:r>
          </a:p>
          <a:p>
            <a:r>
              <a:rPr lang="en-US" smtClean="0"/>
              <a:t>The second financial statement prepared is the statement of retained earnings because the retained earnings number from the statement of retained earnings flows into the balance sheet. Account balances from the adjusted trial balance are also used in the statement of retained earnings, as shown on this slide. Notice that the amount coming from the adjusted trial balance is the beginning-of-year balance for Retained Earnings. This account balance doesn’t yet include revenues, expenses, and dividends for the current period because they’ve been recorded in their own separate accounts. Eventually we will transfer (“close”) those accounts into Retained Earnings, but that’s only done at the end of the year. For now, the Retained Earnings account on the adjusted trial balance provides the opening amount on the statement of retained earnings. The amount for Net Income on the next line of the statement of retained earnings comes from the income statement, and the Dividends Declared number comes from the adjusted trial balance.</a:t>
            </a:r>
          </a:p>
          <a:p>
            <a:endParaRPr lang="en-US" smtClean="0"/>
          </a:p>
          <a:p>
            <a:endParaRPr lang="en-US" smtClean="0"/>
          </a:p>
          <a:p>
            <a:endParaRPr lang="en-US" smtClean="0"/>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solidFill>
            <a:srgbClr val="FFFFFF"/>
          </a:solidFill>
          <a:ln/>
        </p:spPr>
      </p:sp>
      <p:sp>
        <p:nvSpPr>
          <p:cNvPr id="84994" name="Rectangle 3"/>
          <p:cNvSpPr>
            <a:spLocks noGrp="1" noChangeArrowheads="1"/>
          </p:cNvSpPr>
          <p:nvPr>
            <p:ph type="body" idx="1"/>
          </p:nvPr>
        </p:nvSpPr>
        <p:spPr>
          <a:xfrm>
            <a:off x="228600" y="4343400"/>
            <a:ext cx="6324600" cy="4495800"/>
          </a:xfrm>
          <a:solidFill>
            <a:srgbClr val="FFFFFF"/>
          </a:solidFill>
          <a:ln>
            <a:solidFill>
              <a:srgbClr val="000000"/>
            </a:solidFill>
          </a:ln>
        </p:spPr>
        <p:txBody>
          <a:bodyPr/>
          <a:lstStyle/>
          <a:p>
            <a:r>
              <a:rPr lang="en-US" smtClean="0"/>
              <a:t>Part I</a:t>
            </a:r>
          </a:p>
          <a:p>
            <a:r>
              <a:rPr lang="en-US" smtClean="0"/>
              <a:t>The balance sheet is the next financial statement prepared. Like the other statements, the balance sheet is prepared from the adjusted trial balance, as shown on this slide. When preparing the balance sheet, watch out for three things. </a:t>
            </a:r>
          </a:p>
          <a:p>
            <a:endParaRPr lang="en-US" smtClean="0"/>
          </a:p>
          <a:p>
            <a:r>
              <a:rPr lang="en-US" smtClean="0"/>
              <a:t>Part II</a:t>
            </a:r>
          </a:p>
          <a:p>
            <a:r>
              <a:rPr lang="en-US" smtClean="0"/>
              <a:t>First, remember to classify assets and liabilities as current if they will be used up, turned into cash, or fulfilled within 12 months. </a:t>
            </a:r>
          </a:p>
          <a:p>
            <a:endParaRPr lang="en-US" smtClean="0"/>
          </a:p>
          <a:p>
            <a:r>
              <a:rPr lang="en-US" smtClean="0"/>
              <a:t>Part III</a:t>
            </a:r>
          </a:p>
          <a:p>
            <a:r>
              <a:rPr lang="en-US" smtClean="0"/>
              <a:t>Second, note that Accumulated Depreciation is subtracted from Equipment in the assets section. </a:t>
            </a:r>
          </a:p>
          <a:p>
            <a:endParaRPr lang="en-US" smtClean="0"/>
          </a:p>
          <a:p>
            <a:r>
              <a:rPr lang="en-US" smtClean="0"/>
              <a:t>Part IV</a:t>
            </a:r>
          </a:p>
          <a:p>
            <a:r>
              <a:rPr lang="en-US" smtClean="0"/>
              <a:t>Third, get the Retained Earnings balance from the statement of retained earnings, not from the adjusted trial balance.</a:t>
            </a:r>
          </a:p>
          <a:p>
            <a:endParaRPr lang="en-US" smtClean="0"/>
          </a:p>
          <a:p>
            <a:r>
              <a:rPr lang="en-US" smtClean="0"/>
              <a:t>As you will see in later chapters of this book, the statement of cash flows and notes to the financial statements are prepared last because they include information obtained from the income statement, statement of retained earnings, and balance sheet (plus other sources).</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solidFill>
            <a:srgbClr val="FFFFFF"/>
          </a:solidFill>
          <a:ln/>
        </p:spPr>
      </p:sp>
      <p:sp>
        <p:nvSpPr>
          <p:cNvPr id="87042"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4-5 is to explain the closing process.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chemeClr val="tx1"/>
            </a:solidFill>
          </a:ln>
        </p:spPr>
        <p:txBody>
          <a:bodyPr/>
          <a:lstStyle/>
          <a:p>
            <a:pPr eaLnBrk="1" hangingPunct="1"/>
            <a:r>
              <a:rPr lang="en-US" smtClean="0"/>
              <a:t>Part I</a:t>
            </a:r>
          </a:p>
          <a:p>
            <a:pPr eaLnBrk="1" hangingPunct="1"/>
            <a:r>
              <a:rPr lang="en-US" smtClean="0"/>
              <a:t>The last step of the accounting cycle is referred to as the closing process. At the end of the year, after all transactions and adjustments are recorded, closing journal entries are prepared.  Closing entries serve two purposes.  </a:t>
            </a:r>
          </a:p>
          <a:p>
            <a:pPr eaLnBrk="1" hangingPunct="1"/>
            <a:endParaRPr lang="en-US" smtClean="0"/>
          </a:p>
          <a:p>
            <a:pPr eaLnBrk="1" hangingPunct="1"/>
            <a:r>
              <a:rPr lang="en-US" smtClean="0"/>
              <a:t>Part II</a:t>
            </a:r>
          </a:p>
          <a:p>
            <a:pPr eaLnBrk="1" hangingPunct="1"/>
            <a:r>
              <a:rPr lang="en-US" smtClean="0"/>
              <a:t>First, they transfer net income (or loss) and dividends to Retained Earnings.  This process gets the Retained Earnings balance in the ledger up to date.  Second, they establish zero balances in all income statement and dividend accounts so they are ready to start collecting amounts for the next accounting period.</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solidFill>
            <a:srgbClr val="FFFFFF"/>
          </a:solidFill>
          <a:ln/>
        </p:spPr>
      </p:sp>
      <p:sp>
        <p:nvSpPr>
          <p:cNvPr id="9113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t>Part I</a:t>
            </a:r>
          </a:p>
          <a:p>
            <a:pPr>
              <a:spcBef>
                <a:spcPct val="50000"/>
              </a:spcBef>
            </a:pPr>
            <a:r>
              <a:rPr lang="en-US" smtClean="0"/>
              <a:t>Accounts that are closed (revenues, expenses, and dividends) are referred to as temporary accounts.  Temporary accounts track financial results for a limited period of time, like the trip odometer on a car.</a:t>
            </a:r>
          </a:p>
          <a:p>
            <a:pPr>
              <a:spcBef>
                <a:spcPct val="50000"/>
              </a:spcBef>
            </a:pPr>
            <a:endParaRPr lang="en-US" smtClean="0"/>
          </a:p>
          <a:p>
            <a:pPr>
              <a:spcBef>
                <a:spcPct val="50000"/>
              </a:spcBef>
            </a:pPr>
            <a:r>
              <a:rPr lang="en-US" smtClean="0"/>
              <a:t>Part II</a:t>
            </a:r>
          </a:p>
          <a:p>
            <a:pPr>
              <a:spcBef>
                <a:spcPct val="50000"/>
              </a:spcBef>
            </a:pPr>
            <a:r>
              <a:rPr lang="en-US" smtClean="0"/>
              <a:t>Accounts that are not closed (assets, liabilities, and equity) are referred to a permanent accounts. Permanent accounts track financial results from year to year.</a:t>
            </a:r>
          </a:p>
          <a:p>
            <a:pPr>
              <a:spcBef>
                <a:spcPct val="50000"/>
              </a:spcBef>
            </a:pPr>
            <a:endParaRPr lang="en-US" smtClean="0"/>
          </a:p>
          <a:p>
            <a:pPr algn="ctr">
              <a:spcBef>
                <a:spcPct val="50000"/>
              </a:spcBef>
            </a:pPr>
            <a:endParaRPr lang="en-US" smtClean="0"/>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solidFill>
            <a:srgbClr val="FFFFFF"/>
          </a:solidFill>
          <a:ln/>
        </p:spPr>
      </p:sp>
      <p:sp>
        <p:nvSpPr>
          <p:cNvPr id="93186"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Closing entries are recorded at the end of each year, as the last step in the accounting process.</a:t>
            </a:r>
          </a:p>
          <a:p>
            <a:pPr algn="ctr" eaLnBrk="1" hangingPunct="1">
              <a:spcBef>
                <a:spcPct val="50000"/>
              </a:spcBef>
            </a:pPr>
            <a:endParaRPr lang="en-US" smtClean="0"/>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defRPr/>
            </a:pPr>
            <a:r>
              <a:rPr lang="en-US" dirty="0" smtClean="0"/>
              <a:t>Closing journal entries follow the usual debits-equal-credits format used for the transaction journal entries (in Chapters 2 and 3) and adjusting journal entries (shown earlier in this chapter). Because they’re the last thing done during the year, they’re posted immediately to the accounts. (Some computerized systems record and post closing journal entries automatically.) Two closing journal entries are needed:</a:t>
            </a:r>
          </a:p>
          <a:p>
            <a:pPr>
              <a:defRPr/>
            </a:pPr>
            <a:endParaRPr lang="en-US" dirty="0" smtClean="0"/>
          </a:p>
          <a:p>
            <a:pPr marL="228600" indent="-228600">
              <a:buFont typeface="+mj-lt"/>
              <a:buAutoNum type="arabicPeriod"/>
              <a:defRPr/>
            </a:pPr>
            <a:r>
              <a:rPr lang="en-US" dirty="0" smtClean="0"/>
              <a:t>Debit each revenue account for the amount of its credit balance, credit each expense account for the amount of its debit balance, and record the difference in Retained Earnings. If you’ve done it right, the amount credited to Retained Earnings should equal Net Income on the Income Statement. (If the company has a net loss, Retained Earnings will be debited.)</a:t>
            </a:r>
          </a:p>
          <a:p>
            <a:pPr marL="228600" indent="-228600">
              <a:buFont typeface="+mj-lt"/>
              <a:buAutoNum type="arabicPeriod"/>
              <a:defRPr/>
            </a:pPr>
            <a:r>
              <a:rPr lang="en-US" dirty="0" smtClean="0"/>
              <a:t>Credit the Dividends Declared account for the amount of its debit balance and debit Retained Earnings for the same amount.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Part I</a:t>
            </a:r>
          </a:p>
          <a:p>
            <a:pPr eaLnBrk="1" hangingPunct="1"/>
            <a:r>
              <a:rPr lang="en-US" smtClean="0"/>
              <a:t>Here is the adjusted trial balance for Pizza Aroma that we will use to prepare the closing entries.</a:t>
            </a:r>
          </a:p>
          <a:p>
            <a:pPr eaLnBrk="1" hangingPunct="1"/>
            <a:endParaRPr lang="en-US" smtClean="0"/>
          </a:p>
          <a:p>
            <a:pPr eaLnBrk="1" hangingPunct="1"/>
            <a:r>
              <a:rPr lang="en-US" smtClean="0"/>
              <a:t>Part II</a:t>
            </a:r>
          </a:p>
          <a:p>
            <a:pPr eaLnBrk="1" hangingPunct="1"/>
            <a:r>
              <a:rPr lang="en-US" smtClean="0"/>
              <a:t>First, here is the closing entry for revenues and expenses.  Notice that the credit to Retained Earnings is the difference between the debit entry to Pizza Revenue and the credit entries for all the expenses.  </a:t>
            </a:r>
          </a:p>
          <a:p>
            <a:pPr eaLnBrk="1" hangingPunct="1"/>
            <a:endParaRPr lang="en-US" smtClean="0"/>
          </a:p>
          <a:p>
            <a:pPr eaLnBrk="1" hangingPunct="1"/>
            <a:r>
              <a:rPr lang="en-US" smtClean="0"/>
              <a:t>Now, prepare the closing journal entry for Dividends Declared.</a:t>
            </a:r>
          </a:p>
          <a:p>
            <a:pPr eaLnBrk="1" hangingPunct="1"/>
            <a:endParaRPr lang="en-US" smtClean="0"/>
          </a:p>
          <a:p>
            <a:pPr eaLnBrk="1" hangingPunct="1"/>
            <a:r>
              <a:rPr lang="en-US" smtClean="0"/>
              <a:t>Part III</a:t>
            </a:r>
          </a:p>
          <a:p>
            <a:pPr eaLnBrk="1" hangingPunct="1"/>
            <a:r>
              <a:rPr lang="en-US" smtClean="0"/>
              <a:t>The closing entry for Dividends Declared is a debit to Retained Earnings and a credit to Dividends Declared for $500.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solidFill>
            <a:srgbClr val="FFFFFF"/>
          </a:solidFill>
          <a:ln/>
        </p:spPr>
      </p:sp>
      <p:sp>
        <p:nvSpPr>
          <p:cNvPr id="2560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Part I</a:t>
            </a:r>
          </a:p>
          <a:p>
            <a:pPr eaLnBrk="1" hangingPunct="1">
              <a:spcBef>
                <a:spcPct val="50000"/>
              </a:spcBef>
            </a:pPr>
            <a:r>
              <a:rPr lang="en-US" smtClean="0"/>
              <a:t>Adjustments are an essential part of the accounting process, even when daily transactions have been properly recorded.</a:t>
            </a:r>
          </a:p>
          <a:p>
            <a:pPr eaLnBrk="1" hangingPunct="1">
              <a:spcBef>
                <a:spcPct val="50000"/>
              </a:spcBef>
            </a:pPr>
            <a:endParaRPr lang="en-US" smtClean="0"/>
          </a:p>
          <a:p>
            <a:pPr eaLnBrk="1" hangingPunct="1">
              <a:spcBef>
                <a:spcPct val="50000"/>
              </a:spcBef>
            </a:pPr>
            <a:r>
              <a:rPr lang="en-US" smtClean="0"/>
              <a:t>Part II</a:t>
            </a:r>
          </a:p>
          <a:p>
            <a:r>
              <a:rPr lang="en-US" smtClean="0"/>
              <a:t>By including end-of-month adjustments, the accounting process ensures that the account balances are up-to-date, complete, and ready for reporting in the financial statements.</a:t>
            </a:r>
          </a:p>
          <a:p>
            <a:pPr algn="ctr" eaLnBrk="1" hangingPunct="1">
              <a:spcBef>
                <a:spcPct val="50000"/>
              </a:spcBef>
            </a:pPr>
            <a:endParaRPr lang="en-US" smtClean="0"/>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solidFill>
            <a:srgbClr val="FFFFFF"/>
          </a:solidFill>
          <a:ln/>
        </p:spPr>
      </p:sp>
      <p:sp>
        <p:nvSpPr>
          <p:cNvPr id="9933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After posting these closing entries, all the income statement accounts (revenues and expenses) and the dividend account will have a zero balance.   </a:t>
            </a:r>
          </a:p>
          <a:p>
            <a:pPr eaLnBrk="1" hangingPunct="1">
              <a:spcBef>
                <a:spcPct val="50000"/>
              </a:spcBef>
            </a:pPr>
            <a:endParaRPr lang="en-US" smtClean="0"/>
          </a:p>
          <a:p>
            <a:pPr eaLnBrk="1" hangingPunct="1">
              <a:spcBef>
                <a:spcPct val="50000"/>
              </a:spcBef>
            </a:pPr>
            <a:r>
              <a:rPr lang="en-US" smtClean="0"/>
              <a:t>Here is an example of how two accounts, Pizza Revenue and Advertising Expense, would look after posting the closing entries. </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solidFill>
            <a:srgbClr val="FFFFFF"/>
          </a:solidFill>
          <a:ln/>
        </p:spPr>
      </p:sp>
      <p:sp>
        <p:nvSpPr>
          <p:cNvPr id="101378" name="Rectangle 3"/>
          <p:cNvSpPr>
            <a:spLocks noGrp="1" noChangeArrowheads="1"/>
          </p:cNvSpPr>
          <p:nvPr>
            <p:ph type="body" idx="1"/>
          </p:nvPr>
        </p:nvSpPr>
        <p:spPr>
          <a:solidFill>
            <a:srgbClr val="FFFFFF"/>
          </a:solidFill>
          <a:ln>
            <a:solidFill>
              <a:srgbClr val="000000"/>
            </a:solidFill>
          </a:ln>
        </p:spPr>
        <p:txBody>
          <a:bodyPr/>
          <a:lstStyle/>
          <a:p>
            <a:r>
              <a:rPr lang="en-US" smtClean="0"/>
              <a:t>After the closing journal entries are posted, all temporary accounts should have zero balances. These accounts will be ready for recording transactions next year. The ending balance in Retained Earnings is now up to date (it matches the year-end amount on the statement of retained earnings and balance sheet) and is carried forward as the beginning balance for the next year. As the last step of the accounting cycle, you should prepare a post-closing trial balance as shown on this slide. In this context, post means “after,” so a post-closing trial balance is an “after-closing” trial balance that is prepared as a final check that total debits still equal total credits and that all temporary accounts have been closed.</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solidFill>
            <a:srgbClr val="FFFFFF"/>
          </a:solidFill>
          <a:ln/>
        </p:spPr>
      </p:sp>
      <p:sp>
        <p:nvSpPr>
          <p:cNvPr id="103426"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4-6 is to explain how adjustments affect financial results.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solidFill>
            <a:srgbClr val="FFFFFF"/>
          </a:solidFill>
          <a:ln/>
        </p:spPr>
      </p:sp>
      <p:sp>
        <p:nvSpPr>
          <p:cNvPr id="105474" name="Rectangle 3"/>
          <p:cNvSpPr>
            <a:spLocks noGrp="1" noChangeArrowheads="1"/>
          </p:cNvSpPr>
          <p:nvPr>
            <p:ph type="body" idx="1"/>
          </p:nvPr>
        </p:nvSpPr>
        <p:spPr>
          <a:solidFill>
            <a:srgbClr val="FFFFFF"/>
          </a:solidFill>
          <a:ln>
            <a:solidFill>
              <a:srgbClr val="000000"/>
            </a:solidFill>
          </a:ln>
        </p:spPr>
        <p:txBody>
          <a:bodyPr/>
          <a:lstStyle/>
          <a:p>
            <a:r>
              <a:rPr lang="en-US" smtClean="0"/>
              <a:t>Throughout this chapter, you learned various adjustments that must be made to the accounting records when finalizing and preparing the financial statements. These adjustments help to ensure that all revenues and expenses are reported in the period in which they are earned and incurred. As a result of these adjustments, the financial statements present the best picture of whether the company’s business activities were profitable that period and what economic resources the company owns and owes at the end of that period. Without these adjustments, the financial statements present an incomplete and misleading picture of the company’s financial performance.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solidFill>
            <a:srgbClr val="FFFFFF"/>
          </a:solidFill>
          <a:ln/>
        </p:spPr>
      </p:sp>
      <p:sp>
        <p:nvSpPr>
          <p:cNvPr id="10752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Chapter 4 Solved Exercises:  M4-5, M4-6, M4-9, M4-10, M4-18, E4-18</a:t>
            </a:r>
          </a:p>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xfrm>
            <a:off x="0" y="4343400"/>
            <a:ext cx="6858000" cy="4495800"/>
          </a:xfrm>
          <a:ln>
            <a:solidFill>
              <a:schemeClr val="tx1"/>
            </a:solidFill>
          </a:ln>
        </p:spPr>
        <p:txBody>
          <a:bodyPr/>
          <a:lstStyle/>
          <a:p>
            <a:pPr>
              <a:defRPr/>
            </a:pPr>
            <a:r>
              <a:rPr lang="en-US" sz="1000" dirty="0" smtClean="0"/>
              <a:t>Part I</a:t>
            </a:r>
          </a:p>
          <a:p>
            <a:pPr>
              <a:defRPr/>
            </a:pPr>
            <a:r>
              <a:rPr lang="en-US" sz="1000" dirty="0" smtClean="0"/>
              <a:t>M4-5 Determine Accounting Equation Effects of Adjustments</a:t>
            </a:r>
          </a:p>
          <a:p>
            <a:pPr>
              <a:defRPr/>
            </a:pPr>
            <a:endParaRPr lang="en-US" sz="1000" dirty="0" smtClean="0"/>
          </a:p>
          <a:p>
            <a:pPr>
              <a:defRPr/>
            </a:pPr>
            <a:r>
              <a:rPr lang="en-US" sz="1000" dirty="0" smtClean="0"/>
              <a:t>For each of the following transactions for the Sky Blue Corporation, give the accounting equation effects of the adjustments required at the end of the month on December 31, 2012:</a:t>
            </a:r>
          </a:p>
          <a:p>
            <a:pPr marL="457200" indent="-457200">
              <a:buFont typeface="+mj-lt"/>
              <a:buAutoNum type="alphaLcPeriod"/>
              <a:defRPr/>
            </a:pPr>
            <a:r>
              <a:rPr lang="en-US" sz="1000" dirty="0" smtClean="0"/>
              <a:t>Collected $2,400 rent for the period December 1, 2012, to February 28, 2013, which was credited to Unearned Rent Revenue on December 1, 2012.</a:t>
            </a:r>
          </a:p>
          <a:p>
            <a:pPr marL="457200" indent="-457200">
              <a:buFont typeface="+mj-lt"/>
              <a:buAutoNum type="alphaLcPeriod"/>
              <a:defRPr/>
            </a:pPr>
            <a:endParaRPr lang="en-US" sz="1000" dirty="0" smtClean="0"/>
          </a:p>
          <a:p>
            <a:pPr marL="457200" indent="-457200">
              <a:buFont typeface="+mj-lt"/>
              <a:buNone/>
              <a:defRPr/>
            </a:pPr>
            <a:r>
              <a:rPr lang="en-US" sz="1000" dirty="0" smtClean="0"/>
              <a:t>Part II</a:t>
            </a:r>
          </a:p>
          <a:p>
            <a:pPr>
              <a:spcBef>
                <a:spcPts val="0"/>
              </a:spcBef>
              <a:buFont typeface="+mj-lt"/>
              <a:buNone/>
              <a:defRPr/>
            </a:pPr>
            <a:r>
              <a:rPr lang="en-US" sz="1000" dirty="0" smtClean="0"/>
              <a:t>Sky Blue earned $800 rent for the month of December.  Unearned Rent Revenue, a liability, decreases $800 and Rent Revenue, a subcategory of Stockholders’ Equity increases $800, which ultimately increases Stockholders’ Equity. </a:t>
            </a:r>
          </a:p>
          <a:p>
            <a:pPr>
              <a:spcBef>
                <a:spcPts val="0"/>
              </a:spcBef>
              <a:buFont typeface="+mj-lt"/>
              <a:buNone/>
              <a:defRPr/>
            </a:pPr>
            <a:endParaRPr lang="en-US" sz="1000" dirty="0" smtClean="0"/>
          </a:p>
          <a:p>
            <a:pPr marL="228600" indent="-228600">
              <a:spcBef>
                <a:spcPts val="0"/>
              </a:spcBef>
              <a:buFont typeface="+mj-lt"/>
              <a:buAutoNum type="alphaLcPeriod" startAt="2"/>
              <a:defRPr/>
            </a:pPr>
            <a:r>
              <a:rPr lang="en-US" sz="1000" dirty="0" smtClean="0"/>
              <a:t>Paid $1,200 for a two-year insurance premium on December 1, 2012; debited Prepaid Insurance for that amount. </a:t>
            </a:r>
          </a:p>
          <a:p>
            <a:pPr marL="457200" indent="-457200">
              <a:buFont typeface="+mj-lt"/>
              <a:buNone/>
              <a:defRPr/>
            </a:pPr>
            <a:endParaRPr lang="en-US" sz="1000" dirty="0" smtClean="0"/>
          </a:p>
          <a:p>
            <a:pPr marL="457200" indent="-457200">
              <a:buFont typeface="+mj-lt"/>
              <a:buNone/>
              <a:defRPr/>
            </a:pPr>
            <a:r>
              <a:rPr lang="en-US" sz="1000" dirty="0" smtClean="0"/>
              <a:t>Part III</a:t>
            </a:r>
          </a:p>
          <a:p>
            <a:pPr>
              <a:spcBef>
                <a:spcPts val="0"/>
              </a:spcBef>
              <a:buFont typeface="+mj-lt"/>
              <a:buNone/>
              <a:defRPr/>
            </a:pPr>
            <a:r>
              <a:rPr lang="en-US" sz="1000" dirty="0" smtClean="0"/>
              <a:t>Sky Blue used $50 (one month) of the two-year insurance police.  Prepaid Insurance, an asset, decreases $50 and Insurance Expense, a subcategory of Stockholders’ Equity, increases $50, which ultimately decreases Stockholders’ Equity.</a:t>
            </a:r>
          </a:p>
          <a:p>
            <a:pPr>
              <a:spcBef>
                <a:spcPts val="0"/>
              </a:spcBef>
              <a:buFont typeface="+mj-lt"/>
              <a:buNone/>
              <a:defRPr/>
            </a:pPr>
            <a:endParaRPr lang="en-US" sz="1000" dirty="0" smtClean="0"/>
          </a:p>
          <a:p>
            <a:pPr marL="228600" indent="-228600">
              <a:spcBef>
                <a:spcPts val="0"/>
              </a:spcBef>
              <a:buFont typeface="+mj-lt"/>
              <a:buAutoNum type="alphaLcPeriod" startAt="3"/>
              <a:defRPr/>
            </a:pPr>
            <a:r>
              <a:rPr lang="en-US" sz="1000" dirty="0" smtClean="0"/>
              <a:t>Used a machine purchased on December 1, 2012 for $48,000.  The company estimates annual depreciation of $4,800.</a:t>
            </a:r>
          </a:p>
          <a:p>
            <a:pPr>
              <a:spcBef>
                <a:spcPts val="0"/>
              </a:spcBef>
              <a:buFont typeface="+mj-lt"/>
              <a:buNone/>
              <a:defRPr/>
            </a:pPr>
            <a:endParaRPr lang="en-US" sz="1000" dirty="0" smtClean="0"/>
          </a:p>
          <a:p>
            <a:pPr>
              <a:spcBef>
                <a:spcPts val="0"/>
              </a:spcBef>
              <a:buFont typeface="+mj-lt"/>
              <a:buNone/>
              <a:defRPr/>
            </a:pPr>
            <a:r>
              <a:rPr lang="en-US" sz="1000" dirty="0" smtClean="0"/>
              <a:t>Part IV</a:t>
            </a:r>
          </a:p>
          <a:p>
            <a:pPr>
              <a:spcBef>
                <a:spcPts val="0"/>
              </a:spcBef>
              <a:buFont typeface="+mj-lt"/>
              <a:buNone/>
              <a:defRPr/>
            </a:pPr>
            <a:r>
              <a:rPr lang="en-US" sz="1000" dirty="0" smtClean="0"/>
              <a:t>Sky Blue incurs depreciation expense for one month of $400 ($4,800/12).  Accumulated Depreciation, a contra-asset account, increases for $400, which ultimately decreases assets and Depreciation Expense, a subcategory of Stockholders’ Equity, increases $400, which ultimately decreases Stockholders’ Equity. </a:t>
            </a:r>
          </a:p>
          <a:p>
            <a:pPr marL="457200" indent="-457200">
              <a:buFont typeface="+mj-lt"/>
              <a:buNone/>
              <a:defRPr/>
            </a:pPr>
            <a:endParaRPr lang="en-US" sz="100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xfrm>
            <a:off x="685800" y="4343400"/>
            <a:ext cx="5715000" cy="4114800"/>
          </a:xfrm>
          <a:noFill/>
          <a:ln>
            <a:solidFill>
              <a:schemeClr val="tx1"/>
            </a:solidFill>
          </a:ln>
        </p:spPr>
        <p:txBody>
          <a:bodyPr/>
          <a:lstStyle/>
          <a:p>
            <a:r>
              <a:rPr lang="en-US" smtClean="0"/>
              <a:t>Part I</a:t>
            </a:r>
          </a:p>
          <a:p>
            <a:r>
              <a:rPr lang="en-US" smtClean="0"/>
              <a:t>M4-6 Recording Adjusting Journal Entries</a:t>
            </a:r>
          </a:p>
          <a:p>
            <a:endParaRPr lang="en-US" smtClean="0"/>
          </a:p>
          <a:p>
            <a:r>
              <a:rPr lang="en-US" smtClean="0"/>
              <a:t>Using the information in M4-5, prepare the adjusting journal entries required on December 31, 2012.</a:t>
            </a:r>
          </a:p>
          <a:p>
            <a:endParaRPr lang="en-US" smtClean="0"/>
          </a:p>
          <a:p>
            <a:r>
              <a:rPr lang="en-US" smtClean="0"/>
              <a:t>Part II</a:t>
            </a:r>
          </a:p>
          <a:p>
            <a:r>
              <a:rPr lang="en-US" smtClean="0"/>
              <a:t>Debit Unearned Rent Revenue and credit Rent Revenue for $800.</a:t>
            </a:r>
          </a:p>
          <a:p>
            <a:endParaRPr lang="en-US" smtClean="0"/>
          </a:p>
          <a:p>
            <a:r>
              <a:rPr lang="en-US" smtClean="0"/>
              <a:t>Part III</a:t>
            </a:r>
          </a:p>
          <a:p>
            <a:r>
              <a:rPr lang="en-US" smtClean="0"/>
              <a:t>Debit Insurance Expense and credit Prepaid Insurance for $50.</a:t>
            </a:r>
          </a:p>
          <a:p>
            <a:endParaRPr lang="en-US" smtClean="0"/>
          </a:p>
          <a:p>
            <a:r>
              <a:rPr lang="en-US" smtClean="0"/>
              <a:t>Part IV</a:t>
            </a:r>
          </a:p>
          <a:p>
            <a:r>
              <a:rPr lang="en-US" smtClean="0"/>
              <a:t>Debit Depreciation Expense and credit Accumulated Depreciation $400. </a:t>
            </a:r>
          </a:p>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ln>
            <a:solidFill>
              <a:schemeClr val="tx1"/>
            </a:solidFill>
          </a:ln>
        </p:spPr>
        <p:txBody>
          <a:bodyPr/>
          <a:lstStyle/>
          <a:p>
            <a:pPr>
              <a:defRPr/>
            </a:pPr>
            <a:r>
              <a:rPr lang="en-US" dirty="0" smtClean="0"/>
              <a:t>Part I</a:t>
            </a:r>
          </a:p>
          <a:p>
            <a:pPr>
              <a:defRPr/>
            </a:pPr>
            <a:r>
              <a:rPr lang="en-US" dirty="0" smtClean="0"/>
              <a:t>M4-9 Preparing Journal Entries for Deferral Transactions and Adjustments</a:t>
            </a:r>
          </a:p>
          <a:p>
            <a:pPr>
              <a:defRPr/>
            </a:pPr>
            <a:endParaRPr lang="en-US" dirty="0" smtClean="0"/>
          </a:p>
          <a:p>
            <a:pPr>
              <a:defRPr/>
            </a:pPr>
            <a:r>
              <a:rPr lang="en-US" dirty="0" smtClean="0"/>
              <a:t>For each of the following independent situations, prepare journal entries to record the initial transaction on September 30 and the adjustment required on October 31.</a:t>
            </a:r>
          </a:p>
          <a:p>
            <a:pPr>
              <a:defRPr/>
            </a:pPr>
            <a:endParaRPr lang="en-US" dirty="0" smtClean="0"/>
          </a:p>
          <a:p>
            <a:pPr>
              <a:defRPr/>
            </a:pPr>
            <a:r>
              <a:rPr lang="en-US" dirty="0" smtClean="0"/>
              <a:t>Hockey Helpers paid $4,000 cash on September 30, to rent an arena for the months of October and November.</a:t>
            </a:r>
          </a:p>
          <a:p>
            <a:pPr marL="457200" indent="-457200">
              <a:buFont typeface="+mj-lt"/>
              <a:buNone/>
              <a:defRPr/>
            </a:pPr>
            <a:endParaRPr lang="en-US" dirty="0"/>
          </a:p>
          <a:p>
            <a:pPr marL="457200" indent="-457200">
              <a:buFont typeface="+mj-lt"/>
              <a:buNone/>
              <a:defRPr/>
            </a:pPr>
            <a:r>
              <a:rPr lang="en-US" dirty="0" smtClean="0"/>
              <a:t>Part II</a:t>
            </a:r>
          </a:p>
          <a:p>
            <a:pPr marL="457200" indent="-457200">
              <a:buFont typeface="+mj-lt"/>
              <a:buNone/>
              <a:defRPr/>
            </a:pPr>
            <a:r>
              <a:rPr lang="en-US" dirty="0" smtClean="0"/>
              <a:t>September 30 Entry:  Debit Prepaid Rent, an asset, and credit Cash, an asset, for $4,000.</a:t>
            </a:r>
          </a:p>
          <a:p>
            <a:pPr marL="457200" indent="-457200">
              <a:buFont typeface="+mj-lt"/>
              <a:buNone/>
              <a:defRPr/>
            </a:pPr>
            <a:endParaRPr lang="en-US" dirty="0" smtClean="0"/>
          </a:p>
          <a:p>
            <a:pPr marL="457200" indent="-457200">
              <a:buFont typeface="+mj-lt"/>
              <a:buNone/>
              <a:defRPr/>
            </a:pPr>
            <a:r>
              <a:rPr lang="en-US" dirty="0" smtClean="0"/>
              <a:t>Part III</a:t>
            </a:r>
          </a:p>
          <a:p>
            <a:pPr>
              <a:spcBef>
                <a:spcPts val="0"/>
              </a:spcBef>
              <a:buFont typeface="+mj-lt"/>
              <a:buNone/>
              <a:defRPr/>
            </a:pPr>
            <a:r>
              <a:rPr lang="en-US" dirty="0" smtClean="0"/>
              <a:t>The rent expense incurred in October is $2,000 ($4,000/2 months).  </a:t>
            </a:r>
          </a:p>
          <a:p>
            <a:pPr>
              <a:spcBef>
                <a:spcPts val="0"/>
              </a:spcBef>
              <a:buFont typeface="+mj-lt"/>
              <a:buNone/>
              <a:defRPr/>
            </a:pPr>
            <a:endParaRPr lang="en-US" dirty="0" smtClean="0"/>
          </a:p>
          <a:p>
            <a:pPr>
              <a:spcBef>
                <a:spcPts val="0"/>
              </a:spcBef>
              <a:buFont typeface="+mj-lt"/>
              <a:buNone/>
              <a:defRPr/>
            </a:pPr>
            <a:r>
              <a:rPr lang="en-US" dirty="0" smtClean="0"/>
              <a:t>October 31 Adjusting Entry: Debit Rent Expense, a subcategory of Stockholders’ Equity, and credit Prepaid Rent, an asset, for $2,000.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ln>
            <a:solidFill>
              <a:schemeClr val="tx1"/>
            </a:solidFill>
          </a:ln>
        </p:spPr>
        <p:txBody>
          <a:bodyPr/>
          <a:lstStyle/>
          <a:p>
            <a:pPr>
              <a:defRPr/>
            </a:pPr>
            <a:r>
              <a:rPr lang="en-US" dirty="0" smtClean="0"/>
              <a:t>Part I</a:t>
            </a:r>
          </a:p>
          <a:p>
            <a:pPr marL="457200" indent="-457200">
              <a:buFont typeface="+mj-lt"/>
              <a:buAutoNum type="alphaLcPeriod" startAt="2"/>
              <a:defRPr/>
            </a:pPr>
            <a:r>
              <a:rPr lang="en-US" dirty="0" smtClean="0"/>
              <a:t>Super Stage Shows received $16,000 on September 30, for season tickets that admit patrons to a theatre event that will be held twice (on October 31 and November 30).</a:t>
            </a:r>
          </a:p>
          <a:p>
            <a:pPr marL="457200" indent="-457200">
              <a:buFont typeface="+mj-lt"/>
              <a:buNone/>
              <a:defRPr/>
            </a:pPr>
            <a:endParaRPr lang="en-US" dirty="0"/>
          </a:p>
          <a:p>
            <a:pPr marL="457200" indent="-457200">
              <a:buFont typeface="+mj-lt"/>
              <a:buNone/>
              <a:defRPr/>
            </a:pPr>
            <a:r>
              <a:rPr lang="en-US" dirty="0" smtClean="0"/>
              <a:t>Part II</a:t>
            </a:r>
          </a:p>
          <a:p>
            <a:pPr>
              <a:spcBef>
                <a:spcPts val="0"/>
              </a:spcBef>
              <a:buFont typeface="+mj-lt"/>
              <a:buNone/>
              <a:defRPr/>
            </a:pPr>
            <a:r>
              <a:rPr lang="en-US" dirty="0" smtClean="0"/>
              <a:t>September 30 Entry:  Debit Cash, an asset, and credit Unearned Revenue, a liability, for $16,000.</a:t>
            </a:r>
          </a:p>
          <a:p>
            <a:pPr marL="457200" indent="-457200">
              <a:buFont typeface="+mj-lt"/>
              <a:buNone/>
              <a:defRPr/>
            </a:pPr>
            <a:endParaRPr lang="en-US" dirty="0" smtClean="0"/>
          </a:p>
          <a:p>
            <a:pPr marL="457200" indent="-457200">
              <a:buFont typeface="+mj-lt"/>
              <a:buNone/>
              <a:defRPr/>
            </a:pPr>
            <a:r>
              <a:rPr lang="en-US" dirty="0" smtClean="0"/>
              <a:t>Part III</a:t>
            </a:r>
          </a:p>
          <a:p>
            <a:pPr>
              <a:spcBef>
                <a:spcPts val="0"/>
              </a:spcBef>
              <a:buFont typeface="+mj-lt"/>
              <a:buNone/>
              <a:defRPr/>
            </a:pPr>
            <a:r>
              <a:rPr lang="en-US" dirty="0" smtClean="0"/>
              <a:t>The admissions revenue earned in October is $8,000 ($16,000/2 months).</a:t>
            </a:r>
          </a:p>
          <a:p>
            <a:pPr>
              <a:spcBef>
                <a:spcPts val="0"/>
              </a:spcBef>
              <a:buFont typeface="+mj-lt"/>
              <a:buNone/>
              <a:defRPr/>
            </a:pPr>
            <a:endParaRPr lang="en-US" dirty="0" smtClean="0"/>
          </a:p>
          <a:p>
            <a:pPr>
              <a:spcBef>
                <a:spcPts val="0"/>
              </a:spcBef>
              <a:buFont typeface="+mj-lt"/>
              <a:buNone/>
              <a:defRPr/>
            </a:pPr>
            <a:r>
              <a:rPr lang="en-US" dirty="0" smtClean="0"/>
              <a:t>October 31 Adjusting Entry: Debit Unearned Revenue, a liability, and credit Admissions Revenue, a subcategory of Stockholders’ Equity, for $8,000.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ln>
            <a:solidFill>
              <a:schemeClr val="tx1"/>
            </a:solidFill>
          </a:ln>
        </p:spPr>
        <p:txBody>
          <a:bodyPr/>
          <a:lstStyle/>
          <a:p>
            <a:pPr>
              <a:defRPr/>
            </a:pPr>
            <a:r>
              <a:rPr lang="en-US" dirty="0" smtClean="0"/>
              <a:t>Part I</a:t>
            </a:r>
          </a:p>
          <a:p>
            <a:pPr marL="228600" indent="-228600">
              <a:buFont typeface="+mj-lt"/>
              <a:buAutoNum type="alphaLcPeriod" startAt="3"/>
              <a:defRPr/>
            </a:pPr>
            <a:r>
              <a:rPr lang="en-US" dirty="0" smtClean="0"/>
              <a:t>Risky Ventures paid $3,000 on September 30, for insurance coverage for the months of October, November, and December.</a:t>
            </a:r>
          </a:p>
          <a:p>
            <a:pPr marL="457200" indent="-457200">
              <a:buFont typeface="+mj-lt"/>
              <a:buNone/>
              <a:defRPr/>
            </a:pPr>
            <a:endParaRPr lang="en-US" dirty="0"/>
          </a:p>
          <a:p>
            <a:pPr marL="457200" indent="-457200">
              <a:buFont typeface="+mj-lt"/>
              <a:buNone/>
              <a:defRPr/>
            </a:pPr>
            <a:r>
              <a:rPr lang="en-US" dirty="0" smtClean="0"/>
              <a:t>Part II</a:t>
            </a:r>
          </a:p>
          <a:p>
            <a:pPr>
              <a:spcBef>
                <a:spcPts val="0"/>
              </a:spcBef>
              <a:buFont typeface="+mj-lt"/>
              <a:buNone/>
              <a:defRPr/>
            </a:pPr>
            <a:r>
              <a:rPr lang="en-US" dirty="0" smtClean="0"/>
              <a:t>September 30 Entry:  Debit Prepaid Insurance, an asset, and credit Cash, an asset, for $3,000.</a:t>
            </a:r>
          </a:p>
          <a:p>
            <a:pPr marL="457200" indent="-457200">
              <a:buFont typeface="+mj-lt"/>
              <a:buNone/>
              <a:defRPr/>
            </a:pPr>
            <a:endParaRPr lang="en-US" dirty="0" smtClean="0"/>
          </a:p>
          <a:p>
            <a:pPr marL="457200" indent="-457200">
              <a:buFont typeface="+mj-lt"/>
              <a:buNone/>
              <a:defRPr/>
            </a:pPr>
            <a:r>
              <a:rPr lang="en-US" dirty="0" smtClean="0"/>
              <a:t>Part III</a:t>
            </a:r>
          </a:p>
          <a:p>
            <a:pPr>
              <a:spcBef>
                <a:spcPts val="0"/>
              </a:spcBef>
              <a:buFont typeface="+mj-lt"/>
              <a:buNone/>
              <a:defRPr/>
            </a:pPr>
            <a:r>
              <a:rPr lang="en-US" dirty="0" smtClean="0"/>
              <a:t>The insurance used in October is $1,000 ($3,000/3 months).  </a:t>
            </a:r>
          </a:p>
          <a:p>
            <a:pPr>
              <a:spcBef>
                <a:spcPts val="0"/>
              </a:spcBef>
              <a:buFont typeface="+mj-lt"/>
              <a:buNone/>
              <a:defRPr/>
            </a:pPr>
            <a:endParaRPr lang="en-US" dirty="0" smtClean="0"/>
          </a:p>
          <a:p>
            <a:pPr>
              <a:spcBef>
                <a:spcPts val="0"/>
              </a:spcBef>
              <a:buFont typeface="+mj-lt"/>
              <a:buNone/>
              <a:defRPr/>
            </a:pPr>
            <a:r>
              <a:rPr lang="en-US" dirty="0" smtClean="0"/>
              <a:t>October 31 Adjusting Entry: Debit Insurance Expense, a subcategory of Stockholders’ Equity, and credit Prepaid Insurance, an asset, for $1,000.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304800" y="4343400"/>
            <a:ext cx="6248400" cy="4572000"/>
          </a:xfrm>
          <a:solidFill>
            <a:srgbClr val="FFFFFF"/>
          </a:solidFill>
          <a:ln>
            <a:solidFill>
              <a:srgbClr val="000000"/>
            </a:solidFill>
          </a:ln>
        </p:spPr>
        <p:txBody>
          <a:bodyPr/>
          <a:lstStyle/>
          <a:p>
            <a:pPr>
              <a:defRPr/>
            </a:pPr>
            <a:r>
              <a:rPr lang="en-US" sz="1100" dirty="0" smtClean="0"/>
              <a:t>Part I</a:t>
            </a:r>
          </a:p>
          <a:p>
            <a:pPr>
              <a:defRPr/>
            </a:pPr>
            <a:r>
              <a:rPr lang="en-US" sz="1100" dirty="0" smtClean="0"/>
              <a:t>Adjustments involve both income statement and balance sheet accounts. </a:t>
            </a:r>
          </a:p>
          <a:p>
            <a:pPr>
              <a:defRPr/>
            </a:pPr>
            <a:endParaRPr lang="en-US" sz="1100" dirty="0" smtClean="0"/>
          </a:p>
          <a:p>
            <a:pPr>
              <a:defRPr/>
            </a:pPr>
            <a:r>
              <a:rPr lang="en-US" sz="1100" dirty="0" smtClean="0"/>
              <a:t>Part II</a:t>
            </a:r>
          </a:p>
          <a:p>
            <a:pPr>
              <a:defRPr/>
            </a:pPr>
            <a:r>
              <a:rPr lang="en-US" sz="1100" dirty="0" smtClean="0"/>
              <a:t>They are needed to ensure</a:t>
            </a:r>
          </a:p>
          <a:p>
            <a:pPr marL="228600" indent="-228600">
              <a:buFont typeface="+mj-lt"/>
              <a:buAutoNum type="arabicPeriod"/>
              <a:defRPr/>
            </a:pPr>
            <a:r>
              <a:rPr lang="en-US" sz="1100" dirty="0" smtClean="0"/>
              <a:t>Revenues are recorded when earned (the revenue recognition principle).</a:t>
            </a:r>
          </a:p>
          <a:p>
            <a:pPr marL="228600" indent="-228600">
              <a:buFont typeface="+mj-lt"/>
              <a:buAutoNum type="arabicPeriod"/>
              <a:defRPr/>
            </a:pPr>
            <a:r>
              <a:rPr lang="en-US" sz="1100" dirty="0" smtClean="0"/>
              <a:t>Expenses are recorded in the same period as the revenues to which they relate (the expense recognition “matching” principle).</a:t>
            </a:r>
            <a:br>
              <a:rPr lang="en-US" sz="1100" dirty="0" smtClean="0"/>
            </a:br>
            <a:endParaRPr lang="en-US" sz="1100" dirty="0" smtClean="0"/>
          </a:p>
          <a:p>
            <a:pPr marL="228600" indent="-228600">
              <a:buFont typeface="+mj-lt"/>
              <a:buNone/>
              <a:defRPr/>
            </a:pPr>
            <a:r>
              <a:rPr lang="en-US" sz="1100" dirty="0" smtClean="0"/>
              <a:t>Part III</a:t>
            </a:r>
          </a:p>
          <a:p>
            <a:pPr marL="228600" indent="-228600">
              <a:buFont typeface="+mj-lt"/>
              <a:buAutoNum type="arabicPeriod" startAt="3"/>
              <a:defRPr/>
            </a:pPr>
            <a:r>
              <a:rPr lang="en-US" sz="1100" dirty="0" smtClean="0"/>
              <a:t>Assets are reported at amounts representing the economic benefits that remain at the end of the current period.</a:t>
            </a:r>
          </a:p>
          <a:p>
            <a:pPr marL="228600" indent="-228600">
              <a:buFont typeface="+mj-lt"/>
              <a:buAutoNum type="arabicPeriod" startAt="3"/>
              <a:defRPr/>
            </a:pPr>
            <a:r>
              <a:rPr lang="en-US" sz="1100" dirty="0" smtClean="0"/>
              <a:t>Liabilities are reported at amounts owed at the end of the current period that will require a future sacrifice of resources.</a:t>
            </a:r>
          </a:p>
          <a:p>
            <a:pPr>
              <a:defRPr/>
            </a:pPr>
            <a:endParaRPr lang="en-US" sz="1100" dirty="0" smtClean="0"/>
          </a:p>
          <a:p>
            <a:pPr>
              <a:defRPr/>
            </a:pPr>
            <a:r>
              <a:rPr lang="en-US" sz="1100" dirty="0" smtClean="0"/>
              <a:t>Companies wait until the end of the accounting period to adjust their accounts because adjusting the records daily would be costly and time consuming. In practice, almost every financial statement account could require adjustment. Rather than try to memorize an endless list of examples, you should instead focus on learning what types of adjustments are needed in general. In general, adjustments can be grouped into two categories: (1) deferrals, and (2) accruals.</a:t>
            </a:r>
          </a:p>
          <a:p>
            <a:pPr eaLnBrk="1" hangingPunct="1">
              <a:defRPr/>
            </a:pPr>
            <a:endParaRPr lang="en-US" sz="1100" dirty="0" smtClean="0">
              <a:latin typeface="Arial" pitchFamily="34" charset="0"/>
            </a:endParaRPr>
          </a:p>
          <a:p>
            <a:pPr eaLnBrk="1" hangingPunct="1">
              <a:defRPr/>
            </a:pPr>
            <a:endParaRPr lang="en-US" sz="1100"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xfrm>
            <a:off x="685800" y="4343400"/>
            <a:ext cx="5486400" cy="4419600"/>
          </a:xfrm>
          <a:ln>
            <a:solidFill>
              <a:schemeClr val="tx1"/>
            </a:solidFill>
          </a:ln>
        </p:spPr>
        <p:txBody>
          <a:bodyPr/>
          <a:lstStyle/>
          <a:p>
            <a:pPr>
              <a:defRPr/>
            </a:pPr>
            <a:r>
              <a:rPr lang="en-US" dirty="0" smtClean="0"/>
              <a:t>Part I</a:t>
            </a:r>
          </a:p>
          <a:p>
            <a:pPr>
              <a:defRPr/>
            </a:pPr>
            <a:r>
              <a:rPr lang="en-US" dirty="0" smtClean="0"/>
              <a:t>M4-10 Preparing Journal Entries for Deferral Transactions and Adjustments</a:t>
            </a:r>
          </a:p>
          <a:p>
            <a:pPr>
              <a:defRPr/>
            </a:pPr>
            <a:endParaRPr lang="en-US" dirty="0" smtClean="0"/>
          </a:p>
          <a:p>
            <a:pPr>
              <a:defRPr/>
            </a:pPr>
            <a:r>
              <a:rPr lang="en-US" dirty="0" smtClean="0"/>
              <a:t>For each of the following independent situations, prepare journal entries to record the initial transaction on December 31 and the adjustment required on January 31.</a:t>
            </a:r>
          </a:p>
          <a:p>
            <a:pPr>
              <a:defRPr/>
            </a:pPr>
            <a:r>
              <a:rPr lang="en-US" dirty="0" smtClean="0"/>
              <a:t>Magnificent Magazines received $12,000 on December 30, 2013, for subscriptions to magazines that will be published and distributed in January through December 2014.</a:t>
            </a:r>
          </a:p>
          <a:p>
            <a:pPr marL="457200" indent="-457200">
              <a:buFont typeface="+mj-lt"/>
              <a:buNone/>
              <a:defRPr/>
            </a:pPr>
            <a:endParaRPr lang="en-US" dirty="0" smtClean="0"/>
          </a:p>
          <a:p>
            <a:pPr marL="457200" indent="-457200">
              <a:buFont typeface="+mj-lt"/>
              <a:buNone/>
              <a:defRPr/>
            </a:pPr>
            <a:r>
              <a:rPr lang="en-US" dirty="0" smtClean="0"/>
              <a:t>Part II</a:t>
            </a:r>
          </a:p>
          <a:p>
            <a:pPr>
              <a:spcBef>
                <a:spcPts val="0"/>
              </a:spcBef>
              <a:buFont typeface="+mj-lt"/>
              <a:buNone/>
              <a:defRPr/>
            </a:pPr>
            <a:r>
              <a:rPr lang="en-US" dirty="0" smtClean="0"/>
              <a:t>December 30, 2013 Entry:  Debit Cash, an asset, and credit Unearned Revenue, a liability, for $12,000.</a:t>
            </a:r>
          </a:p>
          <a:p>
            <a:pPr marL="457200" indent="-457200">
              <a:buFont typeface="+mj-lt"/>
              <a:buNone/>
              <a:defRPr/>
            </a:pPr>
            <a:endParaRPr lang="en-US" dirty="0" smtClean="0"/>
          </a:p>
          <a:p>
            <a:pPr marL="457200" indent="-457200">
              <a:buFont typeface="+mj-lt"/>
              <a:buNone/>
              <a:defRPr/>
            </a:pPr>
            <a:r>
              <a:rPr lang="en-US" dirty="0" smtClean="0"/>
              <a:t>Part III</a:t>
            </a:r>
          </a:p>
          <a:p>
            <a:pPr>
              <a:spcBef>
                <a:spcPts val="0"/>
              </a:spcBef>
              <a:buFont typeface="+mj-lt"/>
              <a:buNone/>
              <a:defRPr/>
            </a:pPr>
            <a:r>
              <a:rPr lang="en-US" dirty="0" smtClean="0"/>
              <a:t>The subscriptions revenue earned in January 2014 is $1,000 ($12,000/12 months).  </a:t>
            </a:r>
          </a:p>
          <a:p>
            <a:pPr>
              <a:spcBef>
                <a:spcPts val="0"/>
              </a:spcBef>
              <a:buFont typeface="+mj-lt"/>
              <a:buNone/>
              <a:defRPr/>
            </a:pPr>
            <a:endParaRPr lang="en-US" dirty="0" smtClean="0"/>
          </a:p>
          <a:p>
            <a:pPr>
              <a:spcBef>
                <a:spcPts val="0"/>
              </a:spcBef>
              <a:buFont typeface="+mj-lt"/>
              <a:buNone/>
              <a:defRPr/>
            </a:pPr>
            <a:r>
              <a:rPr lang="en-US" dirty="0" smtClean="0"/>
              <a:t>January 31, 2014 Adjusting Entry: Debit Unearned Revenue, a liability, and credit Subscriptions Revenue, a subcategory of Stockholders’ Equity, for $1,000.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ln>
            <a:solidFill>
              <a:schemeClr val="tx1"/>
            </a:solidFill>
          </a:ln>
        </p:spPr>
        <p:txBody>
          <a:bodyPr/>
          <a:lstStyle/>
          <a:p>
            <a:pPr>
              <a:defRPr/>
            </a:pPr>
            <a:r>
              <a:rPr lang="en-US" dirty="0" smtClean="0"/>
              <a:t>Part I</a:t>
            </a:r>
          </a:p>
          <a:p>
            <a:pPr marL="457200" indent="-457200">
              <a:buFont typeface="+mj-lt"/>
              <a:buAutoNum type="alphaLcPeriod" startAt="2"/>
              <a:defRPr/>
            </a:pPr>
            <a:r>
              <a:rPr lang="en-US" dirty="0" smtClean="0"/>
              <a:t>Walker Window Washing paid $1,200 cash for supplies on December 30, 2013. As of January 31, 2014, $200 of these supplies had been used up.</a:t>
            </a:r>
          </a:p>
          <a:p>
            <a:pPr marL="457200" indent="-457200">
              <a:buFont typeface="+mj-lt"/>
              <a:buNone/>
              <a:defRPr/>
            </a:pPr>
            <a:endParaRPr lang="en-US" dirty="0"/>
          </a:p>
          <a:p>
            <a:pPr marL="457200" indent="-457200">
              <a:buFont typeface="+mj-lt"/>
              <a:buNone/>
              <a:defRPr/>
            </a:pPr>
            <a:r>
              <a:rPr lang="en-US" dirty="0" smtClean="0"/>
              <a:t>Part II</a:t>
            </a:r>
          </a:p>
          <a:p>
            <a:pPr>
              <a:spcBef>
                <a:spcPts val="0"/>
              </a:spcBef>
              <a:buFont typeface="+mj-lt"/>
              <a:buNone/>
              <a:defRPr/>
            </a:pPr>
            <a:r>
              <a:rPr lang="en-US" dirty="0" smtClean="0"/>
              <a:t>December 30, 2013 Entry:  Debit Supplies, an asset, and credit Cash, an asset, for $1,200.</a:t>
            </a:r>
          </a:p>
          <a:p>
            <a:pPr marL="457200" indent="-457200">
              <a:buFont typeface="+mj-lt"/>
              <a:buNone/>
              <a:defRPr/>
            </a:pPr>
            <a:endParaRPr lang="en-US" dirty="0" smtClean="0"/>
          </a:p>
          <a:p>
            <a:pPr marL="457200" indent="-457200">
              <a:buFont typeface="+mj-lt"/>
              <a:buNone/>
              <a:defRPr/>
            </a:pPr>
            <a:r>
              <a:rPr lang="en-US" dirty="0" smtClean="0"/>
              <a:t>Part III</a:t>
            </a:r>
          </a:p>
          <a:p>
            <a:pPr>
              <a:spcBef>
                <a:spcPts val="0"/>
              </a:spcBef>
              <a:buFont typeface="+mj-lt"/>
              <a:buNone/>
              <a:defRPr/>
            </a:pPr>
            <a:r>
              <a:rPr lang="en-US" dirty="0" smtClean="0"/>
              <a:t>The supplies used in January 2014 is $200.</a:t>
            </a:r>
          </a:p>
          <a:p>
            <a:pPr>
              <a:spcBef>
                <a:spcPts val="0"/>
              </a:spcBef>
              <a:buFont typeface="+mj-lt"/>
              <a:buNone/>
              <a:defRPr/>
            </a:pPr>
            <a:endParaRPr lang="en-US" dirty="0" smtClean="0"/>
          </a:p>
          <a:p>
            <a:pPr>
              <a:spcBef>
                <a:spcPts val="0"/>
              </a:spcBef>
              <a:buFont typeface="+mj-lt"/>
              <a:buNone/>
              <a:defRPr/>
            </a:pPr>
            <a:r>
              <a:rPr lang="en-US" dirty="0" smtClean="0"/>
              <a:t>January 31, 2014 Adjusting Entry: Debit Supplies Expense, a subcategory of Stockholders’ Equity, and credit Supplies, an asset, for $200.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ln>
            <a:solidFill>
              <a:schemeClr val="tx1"/>
            </a:solidFill>
          </a:ln>
        </p:spPr>
        <p:txBody>
          <a:bodyPr/>
          <a:lstStyle/>
          <a:p>
            <a:pPr>
              <a:defRPr/>
            </a:pPr>
            <a:r>
              <a:rPr lang="en-US" dirty="0" smtClean="0"/>
              <a:t>Part I</a:t>
            </a:r>
          </a:p>
          <a:p>
            <a:pPr marL="457200" indent="-457200">
              <a:buFont typeface="+mj-lt"/>
              <a:buAutoNum type="alphaLcPeriod" startAt="3"/>
              <a:defRPr/>
            </a:pPr>
            <a:r>
              <a:rPr lang="en-US" dirty="0" smtClean="0"/>
              <a:t>Indoor Raceway received $3,000 on December 30, 2013, from race participants for three races. One race is held January 31, 2014, and the other two will be held in March 2014. </a:t>
            </a:r>
          </a:p>
          <a:p>
            <a:pPr marL="457200" indent="-457200">
              <a:buFont typeface="+mj-lt"/>
              <a:buNone/>
              <a:defRPr/>
            </a:pPr>
            <a:endParaRPr lang="en-US" dirty="0"/>
          </a:p>
          <a:p>
            <a:pPr marL="457200" indent="-457200">
              <a:buFont typeface="+mj-lt"/>
              <a:buNone/>
              <a:defRPr/>
            </a:pPr>
            <a:r>
              <a:rPr lang="en-US" dirty="0" smtClean="0"/>
              <a:t>Part II</a:t>
            </a:r>
          </a:p>
          <a:p>
            <a:pPr>
              <a:spcBef>
                <a:spcPts val="0"/>
              </a:spcBef>
              <a:buFont typeface="+mj-lt"/>
              <a:buNone/>
              <a:defRPr/>
            </a:pPr>
            <a:r>
              <a:rPr lang="en-US" dirty="0" smtClean="0"/>
              <a:t>December 30, 2013 Entry:  Debit Cash, an asset, and credit Unearned Revenue, a liability, for $3,000.</a:t>
            </a:r>
          </a:p>
          <a:p>
            <a:pPr marL="457200" indent="-457200">
              <a:buFont typeface="+mj-lt"/>
              <a:buNone/>
              <a:defRPr/>
            </a:pPr>
            <a:endParaRPr lang="en-US" dirty="0" smtClean="0"/>
          </a:p>
          <a:p>
            <a:pPr marL="457200" indent="-457200">
              <a:buFont typeface="+mj-lt"/>
              <a:buNone/>
              <a:defRPr/>
            </a:pPr>
            <a:r>
              <a:rPr lang="en-US" dirty="0" smtClean="0"/>
              <a:t>Part III</a:t>
            </a:r>
          </a:p>
          <a:p>
            <a:pPr>
              <a:spcBef>
                <a:spcPts val="0"/>
              </a:spcBef>
              <a:buFont typeface="+mj-lt"/>
              <a:buNone/>
              <a:defRPr/>
            </a:pPr>
            <a:r>
              <a:rPr lang="en-US" dirty="0" smtClean="0"/>
              <a:t>The racing revenue earned in January 2014 is $1,000 ($3,000/3 races).  </a:t>
            </a:r>
          </a:p>
          <a:p>
            <a:pPr>
              <a:spcBef>
                <a:spcPts val="0"/>
              </a:spcBef>
              <a:buFont typeface="+mj-lt"/>
              <a:buNone/>
              <a:defRPr/>
            </a:pPr>
            <a:endParaRPr lang="en-US" dirty="0" smtClean="0"/>
          </a:p>
          <a:p>
            <a:pPr>
              <a:spcBef>
                <a:spcPts val="0"/>
              </a:spcBef>
              <a:buFont typeface="+mj-lt"/>
              <a:buNone/>
              <a:defRPr/>
            </a:pPr>
            <a:r>
              <a:rPr lang="en-US" dirty="0" smtClean="0"/>
              <a:t>January 31, 2014 Adjusting Entry: Debit Unearned Revenue, a liability, and credit Racing Revenue, a subcategory of Stockholders’ Equity, for $1,000.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a:solidFill>
              <a:schemeClr val="tx1"/>
            </a:solidFill>
          </a:ln>
        </p:spPr>
        <p:txBody>
          <a:bodyPr/>
          <a:lstStyle/>
          <a:p>
            <a:r>
              <a:rPr lang="en-US" smtClean="0"/>
              <a:t>Part I</a:t>
            </a:r>
          </a:p>
          <a:p>
            <a:r>
              <a:rPr lang="en-US" smtClean="0"/>
              <a:t>M4-20 Preparing and Posting Adjusting Journal Entries</a:t>
            </a:r>
          </a:p>
          <a:p>
            <a:endParaRPr lang="en-US" smtClean="0"/>
          </a:p>
          <a:p>
            <a:r>
              <a:rPr lang="en-US" smtClean="0"/>
              <a:t>At December 31, the unadjusted trial balance of H&amp;R Tacks reports Prepaid Insurance of $7,200 and Insurance Expense of $0. The insurance was purchased on July 1 and provides coverage for 12 months. Prepare the adjusting journal entry on December 31. In separate T-accounts for each account, enter the unadjusted balances, post the adjusting journal entry, and report the adjusted balance.</a:t>
            </a:r>
          </a:p>
          <a:p>
            <a:endParaRPr lang="en-US" smtClean="0"/>
          </a:p>
          <a:p>
            <a:r>
              <a:rPr lang="en-US" smtClean="0"/>
              <a:t>Part II</a:t>
            </a:r>
          </a:p>
          <a:p>
            <a:r>
              <a:rPr lang="en-US" smtClean="0"/>
              <a:t>The insurance expense, which is a subcategory of Stockholders’ Equity, that needs to be recorded at December 31 is $3,600 ($7,200 times 6/12).  Debit Insurance Expense and credit Prepaid Insurance for $3,600.   </a:t>
            </a:r>
          </a:p>
          <a:p>
            <a:endParaRPr lang="en-US" smtClean="0"/>
          </a:p>
          <a:p>
            <a:r>
              <a:rPr lang="en-US" smtClean="0"/>
              <a:t>Part III</a:t>
            </a:r>
          </a:p>
          <a:p>
            <a:r>
              <a:rPr lang="en-US" smtClean="0"/>
              <a:t>After posting the adjusting entry, the Prepaid Insurance account has a balance of $3,600, which represents the remaining 6 months of insurance that was prepaid.  The Insurance Expense account has a balance of $3,600, which represents the amount of insurance used during the last six months.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xfrm>
            <a:off x="457200" y="4343400"/>
            <a:ext cx="5943600" cy="4479925"/>
          </a:xfrm>
          <a:noFill/>
          <a:ln>
            <a:solidFill>
              <a:schemeClr val="tx1"/>
            </a:solidFill>
          </a:ln>
        </p:spPr>
        <p:txBody>
          <a:bodyPr/>
          <a:lstStyle/>
          <a:p>
            <a:r>
              <a:rPr lang="en-US" sz="1100" smtClean="0"/>
              <a:t>Part I</a:t>
            </a:r>
          </a:p>
          <a:p>
            <a:r>
              <a:rPr lang="en-US" sz="1100" smtClean="0"/>
              <a:t>E4-18 Analyzing, Recording, and Summarizing Business Activities and Adjustments</a:t>
            </a:r>
          </a:p>
          <a:p>
            <a:endParaRPr lang="en-US" sz="1100" smtClean="0"/>
          </a:p>
          <a:p>
            <a:r>
              <a:rPr lang="en-US" sz="1100" smtClean="0"/>
              <a:t>The following transactions relate to a magazine company called My Style Mag (MSM). </a:t>
            </a:r>
          </a:p>
          <a:p>
            <a:endParaRPr lang="en-US" sz="1100" smtClean="0"/>
          </a:p>
          <a:p>
            <a:r>
              <a:rPr lang="en-US" sz="1100" smtClean="0"/>
              <a:t>Required:</a:t>
            </a:r>
          </a:p>
          <a:p>
            <a:r>
              <a:rPr lang="en-US" sz="1100" smtClean="0"/>
              <a:t>For each event a–f, complete the three missing items using your understanding of the relationships among: (1) business activities, (2) accounting equation effects, (3) journal entries, and (4) T-accounts.</a:t>
            </a:r>
          </a:p>
          <a:p>
            <a:endParaRPr lang="en-US" sz="1100" smtClean="0"/>
          </a:p>
          <a:p>
            <a:r>
              <a:rPr lang="en-US" sz="1100" smtClean="0"/>
              <a:t>Event a information provided:  On January 31, 2012, MSM received $24,000 cash from customers for one-year subscriptions (for the period from February 2012 – January 2013). Assume it is currently January 31, 2012.</a:t>
            </a:r>
          </a:p>
          <a:p>
            <a:endParaRPr lang="en-US" sz="1100" smtClean="0"/>
          </a:p>
          <a:p>
            <a:r>
              <a:rPr lang="en-US" sz="1100" smtClean="0"/>
              <a:t>Part II</a:t>
            </a:r>
          </a:p>
          <a:p>
            <a:r>
              <a:rPr lang="en-US" sz="1100" smtClean="0"/>
              <a:t>Cash, an asset, increases and Unearned Revenue, a liability, increases $24,000.</a:t>
            </a:r>
          </a:p>
          <a:p>
            <a:endParaRPr lang="en-US" sz="1100" smtClean="0"/>
          </a:p>
          <a:p>
            <a:r>
              <a:rPr lang="en-US" sz="1100" smtClean="0"/>
              <a:t>The entry is a debit to Cash and a credit to Unearned Revenue for $24,000.</a:t>
            </a:r>
          </a:p>
          <a:p>
            <a:endParaRPr lang="en-US" sz="1100" smtClean="0"/>
          </a:p>
          <a:p>
            <a:r>
              <a:rPr lang="en-US" sz="1100" smtClean="0"/>
              <a:t>When the entry is posted, Cash is debited $24,000 and Unearned Revenue is credited $24,000.</a:t>
            </a:r>
          </a:p>
          <a:p>
            <a:endParaRPr lang="en-US" sz="1100" smtClean="0"/>
          </a:p>
          <a:p>
            <a:endParaRPr lang="en-US" sz="1100" smtClean="0"/>
          </a:p>
          <a:p>
            <a:endParaRPr lang="en-US" sz="11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a:solidFill>
              <a:schemeClr val="tx1"/>
            </a:solidFill>
          </a:ln>
        </p:spPr>
        <p:txBody>
          <a:bodyPr/>
          <a:lstStyle/>
          <a:p>
            <a:r>
              <a:rPr lang="en-US" sz="1400" smtClean="0"/>
              <a:t>Part I</a:t>
            </a:r>
          </a:p>
          <a:p>
            <a:r>
              <a:rPr lang="en-US" smtClean="0"/>
              <a:t>Event b information provided:  Debit Utilities Expense and credit Accounts Payable for $3,000.</a:t>
            </a:r>
          </a:p>
          <a:p>
            <a:endParaRPr lang="en-US" smtClean="0"/>
          </a:p>
          <a:p>
            <a:r>
              <a:rPr lang="en-US" smtClean="0"/>
              <a:t>Part II</a:t>
            </a:r>
          </a:p>
          <a:p>
            <a:r>
              <a:rPr lang="en-US" smtClean="0"/>
              <a:t>MSM owes $3,000 for utilities used during the period.  </a:t>
            </a:r>
          </a:p>
          <a:p>
            <a:endParaRPr lang="en-US" smtClean="0"/>
          </a:p>
          <a:p>
            <a:r>
              <a:rPr lang="en-US" smtClean="0"/>
              <a:t>Accounts Payable, a liability,  increases and Utilities Expense, a subcategory of Stockholders’ Equity increases, which ultimately decreases Stockholders’ Equity, $3,000. </a:t>
            </a:r>
          </a:p>
          <a:p>
            <a:endParaRPr lang="en-US" smtClean="0"/>
          </a:p>
          <a:p>
            <a:r>
              <a:rPr lang="en-US" smtClean="0"/>
              <a:t>When the entry is posted, Accounts payable is credited $3,000 and Utilities Expense is debited $3,000.</a:t>
            </a:r>
          </a:p>
          <a:p>
            <a:endParaRPr lang="en-US" smtClean="0"/>
          </a:p>
          <a:p>
            <a:endParaRPr lang="en-US" smtClean="0"/>
          </a:p>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a:solidFill>
              <a:schemeClr val="tx1"/>
            </a:solidFill>
          </a:ln>
        </p:spPr>
        <p:txBody>
          <a:bodyPr/>
          <a:lstStyle/>
          <a:p>
            <a:r>
              <a:rPr lang="en-US" sz="1400" smtClean="0"/>
              <a:t>Part I</a:t>
            </a:r>
          </a:p>
          <a:p>
            <a:r>
              <a:rPr lang="en-US" smtClean="0"/>
              <a:t>Event c information provided:  Unearned Revenue, a liability, decreases $2,000 and Subscription Revenue, a subcategory of Stockholders’ Equity, increases $2,000.</a:t>
            </a:r>
          </a:p>
          <a:p>
            <a:endParaRPr lang="en-US" smtClean="0"/>
          </a:p>
          <a:p>
            <a:r>
              <a:rPr lang="en-US" smtClean="0"/>
              <a:t>Part II</a:t>
            </a:r>
          </a:p>
          <a:p>
            <a:r>
              <a:rPr lang="en-US" smtClean="0"/>
              <a:t>MSM provided $2,000 of subscriptions for which they previously received payment for. </a:t>
            </a:r>
          </a:p>
          <a:p>
            <a:endParaRPr lang="en-US" smtClean="0"/>
          </a:p>
          <a:p>
            <a:r>
              <a:rPr lang="en-US" smtClean="0"/>
              <a:t>The entry is a debit to Unearned Revenue and a credit to Subscriptions Revenue for $2,000.</a:t>
            </a:r>
          </a:p>
          <a:p>
            <a:endParaRPr lang="en-US" smtClean="0"/>
          </a:p>
          <a:p>
            <a:r>
              <a:rPr lang="en-US" smtClean="0"/>
              <a:t>When the entry is posted, Unearned Revenue is debited $2,000 and Subscriptions Revenue is credited $2,000.</a:t>
            </a:r>
          </a:p>
          <a:p>
            <a:endParaRPr lang="en-US" smtClean="0"/>
          </a:p>
          <a:p>
            <a:endParaRPr lang="en-US" smtClean="0"/>
          </a:p>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a:solidFill>
              <a:schemeClr val="tx1"/>
            </a:solidFill>
          </a:ln>
        </p:spPr>
        <p:txBody>
          <a:bodyPr/>
          <a:lstStyle/>
          <a:p>
            <a:r>
              <a:rPr lang="en-US" sz="1400" smtClean="0"/>
              <a:t>Part I</a:t>
            </a:r>
          </a:p>
          <a:p>
            <a:r>
              <a:rPr lang="en-US" smtClean="0"/>
              <a:t>Event d information provided:  MSM recorded an adjusting entry for this month’s depreciation of $10,000.</a:t>
            </a:r>
          </a:p>
          <a:p>
            <a:endParaRPr lang="en-US" smtClean="0"/>
          </a:p>
          <a:p>
            <a:r>
              <a:rPr lang="en-US" smtClean="0"/>
              <a:t>Part II</a:t>
            </a:r>
          </a:p>
          <a:p>
            <a:r>
              <a:rPr lang="en-US" smtClean="0"/>
              <a:t>Accumulated Depreciation, a contra-asset account, increases $10,000, which ultimately decreases assets.  Depreciation Expense, a subcategory of Stockholders’ Equity, increases $10,000, which ultimately decreases Stockholders’ Equity.    </a:t>
            </a:r>
          </a:p>
          <a:p>
            <a:endParaRPr lang="en-US" smtClean="0"/>
          </a:p>
          <a:p>
            <a:r>
              <a:rPr lang="en-US" smtClean="0"/>
              <a:t>Depreciation Expense is debited and Accumulated Depreciation is credited for $10,000.  </a:t>
            </a:r>
          </a:p>
          <a:p>
            <a:endParaRPr lang="en-US" smtClean="0"/>
          </a:p>
          <a:p>
            <a:r>
              <a:rPr lang="en-US" smtClean="0"/>
              <a:t>When the entry is posted, Depreciation Expense is debited and Accumulated Depreciation is credited $10,000. </a:t>
            </a:r>
          </a:p>
          <a:p>
            <a:endParaRPr lang="en-US" smtClean="0"/>
          </a:p>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a:solidFill>
              <a:schemeClr val="tx1"/>
            </a:solidFill>
          </a:ln>
        </p:spPr>
        <p:txBody>
          <a:bodyPr/>
          <a:lstStyle/>
          <a:p>
            <a:r>
              <a:rPr lang="en-US" sz="1400" smtClean="0"/>
              <a:t>Part I</a:t>
            </a:r>
          </a:p>
          <a:p>
            <a:r>
              <a:rPr lang="en-US" smtClean="0"/>
              <a:t>Event e information provided:  When the entry is posted, Cash is credited and Prepaid Rent is debited $5,000. </a:t>
            </a:r>
          </a:p>
          <a:p>
            <a:endParaRPr lang="en-US" smtClean="0"/>
          </a:p>
          <a:p>
            <a:r>
              <a:rPr lang="en-US" smtClean="0"/>
              <a:t>Part II</a:t>
            </a:r>
          </a:p>
          <a:p>
            <a:r>
              <a:rPr lang="en-US" smtClean="0"/>
              <a:t>MSM paid $5,000 rent in advance of obtaining its benefits.</a:t>
            </a:r>
          </a:p>
          <a:p>
            <a:endParaRPr lang="en-US" smtClean="0"/>
          </a:p>
          <a:p>
            <a:r>
              <a:rPr lang="en-US" smtClean="0"/>
              <a:t>Cash, an asset, decreases and Prepaid Rent, an asset, increases, $5,000.  </a:t>
            </a:r>
          </a:p>
          <a:p>
            <a:endParaRPr lang="en-US" smtClean="0"/>
          </a:p>
          <a:p>
            <a:r>
              <a:rPr lang="en-US" smtClean="0"/>
              <a:t>Prepaid Rent is debited and Cash is credited $5,000. </a:t>
            </a:r>
          </a:p>
          <a:p>
            <a:endParaRPr lang="en-US" smtClean="0"/>
          </a:p>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a:solidFill>
              <a:schemeClr val="tx1"/>
            </a:solidFill>
          </a:ln>
        </p:spPr>
        <p:txBody>
          <a:bodyPr/>
          <a:lstStyle/>
          <a:p>
            <a:r>
              <a:rPr lang="en-US" sz="1400" smtClean="0"/>
              <a:t>Part I</a:t>
            </a:r>
          </a:p>
          <a:p>
            <a:r>
              <a:rPr lang="en-US" smtClean="0"/>
              <a:t>Event f information provided:  When the entry is posted, Accounts Receivable is debited and Advertising Revenue is credited $10,000.</a:t>
            </a:r>
          </a:p>
          <a:p>
            <a:endParaRPr lang="en-US" smtClean="0"/>
          </a:p>
          <a:p>
            <a:r>
              <a:rPr lang="en-US" smtClean="0"/>
              <a:t>Part II</a:t>
            </a:r>
          </a:p>
          <a:p>
            <a:r>
              <a:rPr lang="en-US" smtClean="0"/>
              <a:t>MSM provided $10,000 of advertising services to customers on account.</a:t>
            </a:r>
          </a:p>
          <a:p>
            <a:endParaRPr lang="en-US" smtClean="0"/>
          </a:p>
          <a:p>
            <a:r>
              <a:rPr lang="en-US" smtClean="0"/>
              <a:t>Accounts Receivable, an asset, increases $10,000 and Advertising Revenue, a subcategory of Stockholders’ Equity, increases $10,000, which ultimately increases Stockholders’ Equity.  </a:t>
            </a:r>
          </a:p>
          <a:p>
            <a:endParaRPr lang="en-US" smtClean="0"/>
          </a:p>
          <a:p>
            <a:r>
              <a:rPr lang="en-US" smtClean="0"/>
              <a:t>Accounts Receivable is debited and Advertising Revenue is credited for $10,000.  </a:t>
            </a:r>
          </a:p>
          <a:p>
            <a:endParaRPr lang="en-US" smtClean="0"/>
          </a:p>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76200" y="4267200"/>
            <a:ext cx="6629400" cy="4800600"/>
          </a:xfrm>
          <a:solidFill>
            <a:srgbClr val="FFFFFF"/>
          </a:solidFill>
          <a:ln>
            <a:solidFill>
              <a:srgbClr val="000000"/>
            </a:solidFill>
          </a:ln>
        </p:spPr>
        <p:txBody>
          <a:bodyPr/>
          <a:lstStyle/>
          <a:p>
            <a:pPr>
              <a:defRPr/>
            </a:pPr>
            <a:r>
              <a:rPr lang="en-US" sz="1100" dirty="0" smtClean="0"/>
              <a:t>Part I</a:t>
            </a:r>
          </a:p>
          <a:p>
            <a:pPr>
              <a:defRPr/>
            </a:pPr>
            <a:r>
              <a:rPr lang="en-US" sz="1100" dirty="0" smtClean="0"/>
              <a:t>The word defer means to postpone until later. In accounting, we say an expense or revenue has been deferred if we have postponed reporting it on the income statement until a later period. </a:t>
            </a:r>
          </a:p>
          <a:p>
            <a:pPr>
              <a:defRPr/>
            </a:pPr>
            <a:endParaRPr lang="en-US" sz="1100" dirty="0" smtClean="0"/>
          </a:p>
          <a:p>
            <a:pPr>
              <a:defRPr/>
            </a:pPr>
            <a:r>
              <a:rPr lang="en-US" sz="1100" dirty="0" smtClean="0"/>
              <a:t>Part II</a:t>
            </a:r>
          </a:p>
          <a:p>
            <a:pPr>
              <a:defRPr/>
            </a:pPr>
            <a:r>
              <a:rPr lang="en-US" sz="1100" dirty="0" smtClean="0"/>
              <a:t>As you saw in Chapter 3, when Pizza Aroma pays its rent in advance, the expense is initially deferred as an asset on the balance sheet (in an account called Prepaid Rent). </a:t>
            </a:r>
          </a:p>
          <a:p>
            <a:pPr>
              <a:defRPr/>
            </a:pPr>
            <a:endParaRPr lang="en-US" sz="1100" dirty="0" smtClean="0"/>
          </a:p>
          <a:p>
            <a:pPr>
              <a:defRPr/>
            </a:pPr>
            <a:r>
              <a:rPr lang="en-US" sz="1100" dirty="0" smtClean="0"/>
              <a:t>Part III</a:t>
            </a:r>
          </a:p>
          <a:p>
            <a:pPr>
              <a:defRPr/>
            </a:pPr>
            <a:r>
              <a:rPr lang="en-US" sz="1100" dirty="0" smtClean="0"/>
              <a:t>During the month, Pizza Aroma uses up the rent benefits.</a:t>
            </a:r>
          </a:p>
          <a:p>
            <a:pPr>
              <a:defRPr/>
            </a:pPr>
            <a:endParaRPr lang="en-US" sz="1100" dirty="0" smtClean="0"/>
          </a:p>
          <a:p>
            <a:pPr>
              <a:defRPr/>
            </a:pPr>
            <a:r>
              <a:rPr lang="en-US" sz="1100" dirty="0" smtClean="0"/>
              <a:t>Part IV</a:t>
            </a:r>
          </a:p>
          <a:p>
            <a:pPr>
              <a:defRPr/>
            </a:pPr>
            <a:r>
              <a:rPr lang="en-US" sz="1100" dirty="0" smtClean="0"/>
              <a:t>The adjustment part comes later, at the end of the month, when one month of the prepaid rent benefits have been used up. The deferral adjustment involves reducing Prepaid Rent and increasing Rent Expense on the income statement.</a:t>
            </a:r>
          </a:p>
          <a:p>
            <a:pPr>
              <a:defRPr/>
            </a:pPr>
            <a:endParaRPr lang="en-US" sz="1100" dirty="0" smtClean="0"/>
          </a:p>
          <a:p>
            <a:pPr>
              <a:defRPr/>
            </a:pPr>
            <a:r>
              <a:rPr lang="en-US" sz="1100" dirty="0" smtClean="0"/>
              <a:t>Part V</a:t>
            </a:r>
          </a:p>
          <a:p>
            <a:pPr>
              <a:defRPr/>
            </a:pPr>
            <a:r>
              <a:rPr lang="en-US" sz="1100" dirty="0" smtClean="0"/>
              <a:t>Deferral adjustments also can involve revenues. For example, when GQ receives cash for subscriptions before it has delivered magazines to subscribers, this revenue is initially deferred as a liability on the balance sheet (in an account called Unearned Subscriptions Revenue). The liability indicates the company’s obligation to deliver magazines in the future. Later, when the company delivers the magazines, thereby meeting its obligation and earning the revenue, a deferral adjustment is made to reduce Unearned Subscriptions Revenue on the balance sheet and increase Subscriptions Revenue on the income statement.</a:t>
            </a:r>
          </a:p>
          <a:p>
            <a:pPr>
              <a:defRPr/>
            </a:pPr>
            <a:endParaRPr lang="en-US" sz="1100" dirty="0" smtClean="0"/>
          </a:p>
          <a:p>
            <a:pPr marL="228600" indent="-228600" eaLnBrk="1" hangingPunct="1">
              <a:defRPr/>
            </a:pPr>
            <a:endParaRPr lang="en-US" sz="1100" dirty="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a:solidFill>
              <a:schemeClr val="tx1"/>
            </a:solidFill>
          </a:ln>
        </p:spPr>
        <p:txBody>
          <a:bodyPr/>
          <a:lstStyle/>
          <a:p>
            <a:pPr eaLnBrk="1" hangingPunct="1"/>
            <a:r>
              <a:rPr lang="en-US" smtClean="0"/>
              <a:t>End of chapter 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a:defRPr/>
            </a:pPr>
            <a:r>
              <a:rPr lang="en-US" dirty="0" smtClean="0"/>
              <a:t>You should note two key ideas here.</a:t>
            </a:r>
          </a:p>
          <a:p>
            <a:pPr marL="228600" indent="-228600">
              <a:buFont typeface="+mj-lt"/>
              <a:buAutoNum type="arabicPeriod"/>
              <a:defRPr/>
            </a:pPr>
            <a:r>
              <a:rPr lang="en-US" dirty="0" smtClean="0"/>
              <a:t>Deferral adjustments are used to decrease balance sheet accounts and increase corresponding income statement accounts. Previously deferred amounts exist on the balance sheet because the company paid cash before incurring the expense or received cash before earning revenue. When revenues are earned (as defined by the revenue recognition principle) or expenses incurred (as defined by the expense recognition “matching” principle), the previously deferred amounts are transferred to the income statement using a deferral adjustment.</a:t>
            </a:r>
          </a:p>
          <a:p>
            <a:pPr marL="228600" indent="-228600">
              <a:buFont typeface="+mj-lt"/>
              <a:buAutoNum type="arabicPeriod"/>
              <a:defRPr/>
            </a:pPr>
            <a:r>
              <a:rPr lang="en-US" dirty="0" smtClean="0"/>
              <a:t>Each deferral adjustment involves one asset and one expense account, or one liability and one revenue account. The graphic at the bottom of this slide shows a partial list of accounts that require deferral adjustments.</a:t>
            </a:r>
          </a:p>
          <a:p>
            <a:pPr>
              <a:defRPr/>
            </a:pPr>
            <a:endParaRPr lang="en-US" dirty="0" smtClean="0"/>
          </a:p>
          <a:p>
            <a:pPr marL="228600" indent="-228600" eaLnBrk="1" hangingPunct="1">
              <a:defRPr/>
            </a:pPr>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228600" y="4267200"/>
            <a:ext cx="6400800" cy="4419600"/>
          </a:xfrm>
          <a:solidFill>
            <a:srgbClr val="FFFFFF"/>
          </a:solidFill>
          <a:ln>
            <a:solidFill>
              <a:srgbClr val="000000"/>
            </a:solidFill>
          </a:ln>
        </p:spPr>
        <p:txBody>
          <a:bodyPr/>
          <a:lstStyle/>
          <a:p>
            <a:pPr>
              <a:defRPr/>
            </a:pPr>
            <a:r>
              <a:rPr lang="en-US" sz="1100" dirty="0" smtClean="0"/>
              <a:t>Part I</a:t>
            </a:r>
          </a:p>
          <a:p>
            <a:pPr>
              <a:defRPr/>
            </a:pPr>
            <a:r>
              <a:rPr lang="en-US" dirty="0" smtClean="0"/>
              <a:t>Accrual adjustments are needed when a company has earned revenue or incurred an expense in the current period but has not yet recorded it because the related cash will not be received or paid until a later period. </a:t>
            </a:r>
          </a:p>
          <a:p>
            <a:pPr>
              <a:defRPr/>
            </a:pPr>
            <a:endParaRPr lang="en-US" dirty="0" smtClean="0"/>
          </a:p>
          <a:p>
            <a:pPr>
              <a:defRPr/>
            </a:pPr>
            <a:r>
              <a:rPr lang="en-US" sz="1100" dirty="0" smtClean="0"/>
              <a:t>Part II</a:t>
            </a:r>
          </a:p>
          <a:p>
            <a:pPr>
              <a:defRPr/>
            </a:pPr>
            <a:r>
              <a:rPr lang="en-US" sz="1100" dirty="0" smtClean="0"/>
              <a:t>For example, Pizza Aroma incurs income taxes on the income it earns during September period.  </a:t>
            </a:r>
          </a:p>
          <a:p>
            <a:pPr>
              <a:defRPr/>
            </a:pPr>
            <a:endParaRPr lang="en-US" sz="1100" dirty="0" smtClean="0"/>
          </a:p>
          <a:p>
            <a:pPr>
              <a:defRPr/>
            </a:pPr>
            <a:r>
              <a:rPr lang="en-US" sz="1100" dirty="0" smtClean="0"/>
              <a:t>Part III</a:t>
            </a:r>
          </a:p>
          <a:p>
            <a:pPr>
              <a:defRPr/>
            </a:pPr>
            <a:r>
              <a:rPr lang="en-US" sz="1100" dirty="0" smtClean="0"/>
              <a:t>So an accrual adjustment will be needed at the end of the month to record increases in its Income Tax Expense and Income Tax Payable accounts. This adjustment matches Income Tax Expense to the period in which the company earned the income that caused the income taxes. </a:t>
            </a:r>
          </a:p>
          <a:p>
            <a:pPr>
              <a:defRPr/>
            </a:pPr>
            <a:endParaRPr lang="en-US" sz="1100" dirty="0" smtClean="0"/>
          </a:p>
          <a:p>
            <a:pPr>
              <a:defRPr/>
            </a:pPr>
            <a:r>
              <a:rPr lang="en-US" sz="1100" dirty="0" smtClean="0"/>
              <a:t>Part IV</a:t>
            </a:r>
          </a:p>
          <a:p>
            <a:pPr>
              <a:defRPr/>
            </a:pPr>
            <a:r>
              <a:rPr lang="en-US" sz="1100" dirty="0" smtClean="0"/>
              <a:t>Finally, at the end of the year, the cash is paid for the income taxes incurred during the year.  </a:t>
            </a:r>
          </a:p>
          <a:p>
            <a:pPr>
              <a:defRPr/>
            </a:pPr>
            <a:endParaRPr lang="en-US" sz="1100" dirty="0" smtClean="0"/>
          </a:p>
          <a:p>
            <a:pPr>
              <a:defRPr/>
            </a:pPr>
            <a:r>
              <a:rPr lang="en-US" sz="1100" dirty="0" smtClean="0"/>
              <a:t>Part V</a:t>
            </a:r>
          </a:p>
          <a:p>
            <a:pPr>
              <a:defRPr/>
            </a:pPr>
            <a:r>
              <a:rPr lang="en-US" sz="1100" dirty="0" smtClean="0"/>
              <a:t>Likewise, if interest revenue is earned on investments in January but not received in cash until March, an accrual adjustment is needed at the end of January to record increases in the company’s Interest Revenue and Interest Receivable accounts.</a:t>
            </a:r>
          </a:p>
          <a:p>
            <a:pPr marL="228600" indent="-228600" eaLnBrk="1" hangingPunct="1">
              <a:defRPr/>
            </a:pPr>
            <a:endParaRPr lang="en-US" sz="1100"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a:defRPr/>
            </a:pPr>
            <a:r>
              <a:rPr lang="en-US" dirty="0" smtClean="0"/>
              <a:t>You should note two key ideas here.</a:t>
            </a:r>
          </a:p>
          <a:p>
            <a:pPr marL="228600" indent="-228600">
              <a:buFont typeface="+mj-lt"/>
              <a:buAutoNum type="arabicPeriod"/>
              <a:defRPr/>
            </a:pPr>
            <a:r>
              <a:rPr lang="en-US" dirty="0" smtClean="0"/>
              <a:t>Accrual adjustments are used to record revenue or expenses when they occur prior to receiving or paying cash, and to adjust corresponding balance sheet accounts.</a:t>
            </a:r>
          </a:p>
          <a:p>
            <a:pPr marL="228600" indent="-228600">
              <a:buFont typeface="+mj-lt"/>
              <a:buAutoNum type="arabicPeriod"/>
              <a:defRPr/>
            </a:pPr>
            <a:r>
              <a:rPr lang="en-US" dirty="0" smtClean="0"/>
              <a:t>Each accrual adjustment involves one asset and one revenue account, or one liability and one expense account. Notice that this differs from deferral adjustments, which pair assets with expenses and liabilities with revenues. The graphic at the bottom of this slide shows a partial list of accounts that require accrual adjustments.</a:t>
            </a:r>
          </a:p>
          <a:p>
            <a:pPr marL="228600" indent="-228600" eaLnBrk="1" hangingPunct="1">
              <a:defRPr/>
            </a:pP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5" name="Rounded Rectangle 5"/>
          <p:cNvSpPr/>
          <p:nvPr userDrawn="1"/>
        </p:nvSpPr>
        <p:spPr>
          <a:xfrm>
            <a:off x="98425" y="84138"/>
            <a:ext cx="8929688" cy="6545262"/>
          </a:xfrm>
          <a:prstGeom prst="roundRect">
            <a:avLst>
              <a:gd name="adj" fmla="val 72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userDrawn="1"/>
        </p:nvSpPr>
        <p:spPr>
          <a:xfrm>
            <a:off x="457200" y="6596063"/>
            <a:ext cx="2514600" cy="261937"/>
          </a:xfrm>
          <a:prstGeom prst="rect">
            <a:avLst/>
          </a:prstGeom>
        </p:spPr>
        <p:txBody>
          <a:bodyPr>
            <a:spAutoFit/>
          </a:bodyPr>
          <a:lstStyle/>
          <a:p>
            <a:pPr>
              <a:defRPr/>
            </a:pPr>
            <a:r>
              <a:rPr lang="en-CA" sz="1100" b="1" i="1" dirty="0"/>
              <a:t>McGraw-Hill/Irwin</a:t>
            </a:r>
            <a:endParaRPr lang="en-US" sz="1100" b="1" i="1" dirty="0"/>
          </a:p>
        </p:txBody>
      </p:sp>
      <p:sp>
        <p:nvSpPr>
          <p:cNvPr id="7" name="Rectangle 8"/>
          <p:cNvSpPr/>
          <p:nvPr userDrawn="1"/>
        </p:nvSpPr>
        <p:spPr>
          <a:xfrm>
            <a:off x="228600" y="6596063"/>
            <a:ext cx="8686800" cy="261937"/>
          </a:xfrm>
          <a:prstGeom prst="rect">
            <a:avLst/>
          </a:prstGeom>
        </p:spPr>
        <p:txBody>
          <a:bodyPr>
            <a:spAutoFit/>
          </a:bodyPr>
          <a:lstStyle/>
          <a:p>
            <a:pPr algn="r">
              <a:defRPr/>
            </a:pPr>
            <a:r>
              <a:rPr lang="en-US" sz="1100" b="1" i="1" dirty="0"/>
              <a:t>Copyright © 2013 by The McGraw-Hill Companies, Inc.  All rights reserved.</a:t>
            </a:r>
          </a:p>
        </p:txBody>
      </p:sp>
      <p:sp>
        <p:nvSpPr>
          <p:cNvPr id="215042" name="Rectangle 2"/>
          <p:cNvSpPr>
            <a:spLocks noGrp="1" noChangeArrowheads="1"/>
          </p:cNvSpPr>
          <p:nvPr>
            <p:ph type="ctrTitle"/>
          </p:nvPr>
        </p:nvSpPr>
        <p:spPr>
          <a:xfrm>
            <a:off x="838200" y="1447800"/>
            <a:ext cx="7623175" cy="1752600"/>
          </a:xfrm>
        </p:spPr>
        <p:txBody>
          <a:bodyPr/>
          <a:lstStyle>
            <a:lvl1pPr>
              <a:defRPr sz="5000"/>
            </a:lvl1pPr>
          </a:lstStyle>
          <a:p>
            <a:r>
              <a:rPr lang="en-US" altLang="en-US"/>
              <a:t>Click to edit Master title style</a:t>
            </a:r>
          </a:p>
        </p:txBody>
      </p:sp>
      <p:sp>
        <p:nvSpPr>
          <p:cNvPr id="21504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atin typeface="Arial Rounded MT Bold" pitchFamily="34" charset="0"/>
              </a:defRPr>
            </a:lvl1pPr>
          </a:lstStyle>
          <a:p>
            <a:r>
              <a:rPr lang="en-US" alt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627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627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
          <p:cNvSpPr/>
          <p:nvPr userDrawn="1"/>
        </p:nvSpPr>
        <p:spPr>
          <a:xfrm>
            <a:off x="228600" y="241300"/>
            <a:ext cx="8686800" cy="11303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9530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TextBox 5"/>
          <p:cNvSpPr txBox="1"/>
          <p:nvPr userDrawn="1"/>
        </p:nvSpPr>
        <p:spPr>
          <a:xfrm>
            <a:off x="0" y="6629400"/>
            <a:ext cx="1295400" cy="261938"/>
          </a:xfrm>
          <a:prstGeom prst="rect">
            <a:avLst/>
          </a:prstGeom>
          <a:noFill/>
        </p:spPr>
        <p:txBody>
          <a:bodyPr>
            <a:spAutoFit/>
          </a:bodyPr>
          <a:lstStyle/>
          <a:p>
            <a:pPr>
              <a:defRPr/>
            </a:pPr>
            <a:r>
              <a:rPr lang="en-US" sz="1100" dirty="0"/>
              <a:t>4-</a:t>
            </a:r>
            <a:fld id="{64A4640E-E37B-4583-BF43-6B3661DE0849}" type="slidenum">
              <a:rPr lang="en-US" sz="1100"/>
              <a:pPr>
                <a:defRPr/>
              </a:pPr>
              <a:t>‹#›</a:t>
            </a:fld>
            <a:endParaRPr lang="en-US" sz="1100" dirty="0"/>
          </a:p>
        </p:txBody>
      </p:sp>
      <p:sp>
        <p:nvSpPr>
          <p:cNvPr id="8" name="Rounded Rectangle 7"/>
          <p:cNvSpPr/>
          <p:nvPr userDrawn="1"/>
        </p:nvSpPr>
        <p:spPr>
          <a:xfrm>
            <a:off x="98425" y="84138"/>
            <a:ext cx="8929688" cy="6545262"/>
          </a:xfrm>
          <a:prstGeom prst="roundRect">
            <a:avLst>
              <a:gd name="adj" fmla="val 72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13"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4" r:id="rId13"/>
    <p:sldLayoutId id="2147483712" r:id="rId14"/>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pPr eaLnBrk="1" hangingPunct="1"/>
            <a:r>
              <a:rPr lang="en-US" smtClean="0"/>
              <a:t>Chapter 4</a:t>
            </a:r>
          </a:p>
        </p:txBody>
      </p:sp>
      <p:sp>
        <p:nvSpPr>
          <p:cNvPr id="18434" name="Rectangle 3"/>
          <p:cNvSpPr>
            <a:spLocks noGrp="1" noChangeArrowheads="1"/>
          </p:cNvSpPr>
          <p:nvPr>
            <p:ph type="subTitle" idx="1"/>
          </p:nvPr>
        </p:nvSpPr>
        <p:spPr>
          <a:xfrm>
            <a:off x="1981200" y="2438400"/>
            <a:ext cx="6553200" cy="1752600"/>
          </a:xfrm>
        </p:spPr>
        <p:txBody>
          <a:bodyPr/>
          <a:lstStyle/>
          <a:p>
            <a:pPr eaLnBrk="1" hangingPunct="1"/>
            <a:r>
              <a:rPr lang="en-US" smtClean="0"/>
              <a:t>Adjustments, Financial Statements, and Financial Results</a:t>
            </a:r>
          </a:p>
        </p:txBody>
      </p:sp>
      <p:sp>
        <p:nvSpPr>
          <p:cNvPr id="4" name="Rectangle 3"/>
          <p:cNvSpPr txBox="1">
            <a:spLocks noChangeArrowheads="1"/>
          </p:cNvSpPr>
          <p:nvPr/>
        </p:nvSpPr>
        <p:spPr bwMode="auto">
          <a:xfrm>
            <a:off x="1981200" y="4191000"/>
            <a:ext cx="6934200" cy="1752600"/>
          </a:xfrm>
          <a:prstGeom prst="rect">
            <a:avLst/>
          </a:prstGeom>
          <a:noFill/>
          <a:ln w="9525">
            <a:noFill/>
            <a:miter lim="800000"/>
            <a:headEnd/>
            <a:tailEnd/>
          </a:ln>
        </p:spPr>
        <p:txBody>
          <a:bodyPr/>
          <a:lstStyle/>
          <a:p>
            <a:pPr>
              <a:spcBef>
                <a:spcPct val="20000"/>
              </a:spcBef>
              <a:buClr>
                <a:schemeClr val="accent1"/>
              </a:buClr>
              <a:buSzPct val="65000"/>
              <a:buFont typeface="Wingdings" pitchFamily="2" charset="2"/>
              <a:buNone/>
              <a:defRPr/>
            </a:pPr>
            <a:r>
              <a:rPr lang="en-US" sz="2000" kern="0" dirty="0">
                <a:solidFill>
                  <a:srgbClr val="C00000"/>
                </a:solidFill>
                <a:latin typeface="Arial Rounded MT Bold" pitchFamily="34" charset="0"/>
              </a:rPr>
              <a:t>PowerPoint  Authors:</a:t>
            </a:r>
          </a:p>
          <a:p>
            <a:pPr marL="63500">
              <a:spcBef>
                <a:spcPts val="300"/>
              </a:spcBef>
              <a:buClr>
                <a:srgbClr val="A04DA3"/>
              </a:buClr>
              <a:buFont typeface="Georgia" pitchFamily="18" charset="0"/>
              <a:buNone/>
              <a:defRPr/>
            </a:pPr>
            <a:r>
              <a:rPr lang="en-US" sz="2000" kern="0" dirty="0">
                <a:solidFill>
                  <a:srgbClr val="C00000"/>
                </a:solidFill>
                <a:latin typeface="Arial Rounded MT Bold" pitchFamily="34" charset="0"/>
              </a:rPr>
              <a:t>	</a:t>
            </a:r>
            <a:r>
              <a:rPr lang="en-US" sz="2000" dirty="0">
                <a:solidFill>
                  <a:srgbClr val="C00000"/>
                </a:solidFill>
                <a:latin typeface="Arial Rounded MT Bold" pitchFamily="34" charset="0"/>
                <a:cs typeface="Arial" charset="0"/>
              </a:rPr>
              <a:t>Brandy Mackintosh</a:t>
            </a:r>
          </a:p>
          <a:p>
            <a:pPr marL="63500">
              <a:spcBef>
                <a:spcPts val="300"/>
              </a:spcBef>
              <a:buClr>
                <a:srgbClr val="A04DA3"/>
              </a:buClr>
              <a:buFont typeface="Georgia" pitchFamily="18" charset="0"/>
              <a:buNone/>
              <a:defRPr/>
            </a:pPr>
            <a:r>
              <a:rPr lang="en-US" sz="2000" dirty="0">
                <a:solidFill>
                  <a:srgbClr val="C00000"/>
                </a:solidFill>
                <a:latin typeface="Arial Rounded MT Bold" pitchFamily="34" charset="0"/>
                <a:cs typeface="Arial" charset="0"/>
              </a:rPr>
              <a:t>	Lindsay </a:t>
            </a:r>
            <a:r>
              <a:rPr lang="en-US" sz="2000" dirty="0" err="1">
                <a:solidFill>
                  <a:srgbClr val="C00000"/>
                </a:solidFill>
                <a:latin typeface="Arial Rounded MT Bold" pitchFamily="34" charset="0"/>
                <a:cs typeface="Arial" charset="0"/>
              </a:rPr>
              <a:t>Heiser</a:t>
            </a:r>
            <a:endParaRPr lang="en-US" sz="2000" dirty="0">
              <a:solidFill>
                <a:srgbClr val="C00000"/>
              </a:solidFill>
              <a:latin typeface="Arial Rounded MT Bold" pitchFamily="34" charset="0"/>
              <a:cs typeface="Arial" charset="0"/>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Learning Objective 4-2</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Prepare adjustments needed at the end of the period.</a:t>
            </a:r>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mtClean="0"/>
              <a:t>Making Required Adjustments</a:t>
            </a:r>
          </a:p>
        </p:txBody>
      </p:sp>
      <p:pic>
        <p:nvPicPr>
          <p:cNvPr id="38914" name="Picture 3"/>
          <p:cNvPicPr>
            <a:picLocks noChangeAspect="1" noChangeArrowheads="1"/>
          </p:cNvPicPr>
          <p:nvPr/>
        </p:nvPicPr>
        <p:blipFill>
          <a:blip r:embed="rId3"/>
          <a:srcRect/>
          <a:stretch>
            <a:fillRect/>
          </a:stretch>
        </p:blipFill>
        <p:spPr bwMode="auto">
          <a:xfrm>
            <a:off x="255588" y="1905000"/>
            <a:ext cx="8621712" cy="1676400"/>
          </a:xfrm>
          <a:prstGeom prst="rect">
            <a:avLst/>
          </a:prstGeom>
          <a:noFill/>
          <a:ln w="9525">
            <a:solidFill>
              <a:srgbClr val="C00000"/>
            </a:solidFill>
            <a:miter lim="800000"/>
            <a:headEnd/>
            <a:tailEnd/>
          </a:ln>
        </p:spPr>
      </p:pic>
      <p:sp>
        <p:nvSpPr>
          <p:cNvPr id="38915" name="TextBox 10"/>
          <p:cNvSpPr txBox="1">
            <a:spLocks noChangeArrowheads="1"/>
          </p:cNvSpPr>
          <p:nvPr/>
        </p:nvSpPr>
        <p:spPr bwMode="auto">
          <a:xfrm>
            <a:off x="533400" y="4114800"/>
            <a:ext cx="8077200" cy="1384300"/>
          </a:xfrm>
          <a:prstGeom prst="rect">
            <a:avLst/>
          </a:prstGeom>
          <a:solidFill>
            <a:srgbClr val="FFFFCC"/>
          </a:solidFill>
          <a:ln w="9525">
            <a:solidFill>
              <a:srgbClr val="C00000"/>
            </a:solidFill>
            <a:miter lim="800000"/>
            <a:headEnd/>
            <a:tailEnd/>
          </a:ln>
        </p:spPr>
        <p:txBody>
          <a:bodyPr>
            <a:spAutoFit/>
          </a:bodyPr>
          <a:lstStyle/>
          <a:p>
            <a:pPr algn="ctr"/>
            <a:r>
              <a:rPr lang="en-US" sz="2800" b="1">
                <a:solidFill>
                  <a:srgbClr val="C00000"/>
                </a:solidFill>
              </a:rPr>
              <a:t>Adjustments are not made on a daily basis because it’s more efficient to do them all at once at the end of each period.</a:t>
            </a:r>
          </a:p>
        </p:txBody>
      </p:sp>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t>Adjustment Analysis, Recording and Summarizing</a:t>
            </a:r>
          </a:p>
        </p:txBody>
      </p:sp>
      <p:sp>
        <p:nvSpPr>
          <p:cNvPr id="9" name="Rounded Rectangle 8"/>
          <p:cNvSpPr/>
          <p:nvPr/>
        </p:nvSpPr>
        <p:spPr bwMode="auto">
          <a:xfrm>
            <a:off x="228600" y="1905000"/>
            <a:ext cx="8686800" cy="343217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0963" name="Group 26"/>
          <p:cNvGrpSpPr>
            <a:grpSpLocks/>
          </p:cNvGrpSpPr>
          <p:nvPr/>
        </p:nvGrpSpPr>
        <p:grpSpPr bwMode="auto">
          <a:xfrm>
            <a:off x="554038" y="2003425"/>
            <a:ext cx="1960562" cy="476250"/>
            <a:chOff x="533400" y="3189690"/>
            <a:chExt cx="1904652" cy="475837"/>
          </a:xfrm>
        </p:grpSpPr>
        <p:grpSp>
          <p:nvGrpSpPr>
            <p:cNvPr id="40970" name="Group 16"/>
            <p:cNvGrpSpPr>
              <a:grpSpLocks/>
            </p:cNvGrpSpPr>
            <p:nvPr/>
          </p:nvGrpSpPr>
          <p:grpSpPr bwMode="auto">
            <a:xfrm>
              <a:off x="533400" y="3189690"/>
              <a:ext cx="397253" cy="461268"/>
              <a:chOff x="838200" y="3687515"/>
              <a:chExt cx="397253" cy="461268"/>
            </a:xfrm>
          </p:grpSpPr>
          <p:sp>
            <p:nvSpPr>
              <p:cNvPr id="14" name="Oval 13"/>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5" name="TextBox 14"/>
              <p:cNvSpPr txBox="1"/>
              <p:nvPr/>
            </p:nvSpPr>
            <p:spPr>
              <a:xfrm>
                <a:off x="854452" y="3687515"/>
                <a:ext cx="381001" cy="461268"/>
              </a:xfrm>
              <a:prstGeom prst="rect">
                <a:avLst/>
              </a:prstGeom>
              <a:noFill/>
              <a:scene3d>
                <a:camera prst="orthographicFront"/>
                <a:lightRig rig="threePt" dir="t"/>
              </a:scene3d>
              <a:sp3d>
                <a:bevelT prst="relaxedInset"/>
              </a:sp3d>
            </p:spPr>
            <p:txBody>
              <a:bodyPr>
                <a:spAutoFit/>
              </a:bodyPr>
              <a:lstStyle/>
              <a:p>
                <a:pPr>
                  <a:defRPr/>
                </a:pPr>
                <a:r>
                  <a:rPr lang="en-US" sz="2400" dirty="0">
                    <a:latin typeface="Arial" pitchFamily="34" charset="0"/>
                  </a:rPr>
                  <a:t>1</a:t>
                </a:r>
              </a:p>
            </p:txBody>
          </p:sp>
        </p:grpSp>
        <p:sp>
          <p:nvSpPr>
            <p:cNvPr id="13" name="TextBox 12"/>
            <p:cNvSpPr txBox="1"/>
            <p:nvPr/>
          </p:nvSpPr>
          <p:spPr>
            <a:xfrm>
              <a:off x="914330" y="3203966"/>
              <a:ext cx="1523722" cy="461561"/>
            </a:xfrm>
            <a:prstGeom prst="rect">
              <a:avLst/>
            </a:prstGeom>
            <a:noFill/>
          </p:spPr>
          <p:txBody>
            <a:bodyPr>
              <a:spAutoFit/>
            </a:bodyPr>
            <a:lstStyle/>
            <a:p>
              <a:pPr>
                <a:defRPr/>
              </a:pPr>
              <a:r>
                <a:rPr lang="en-US" sz="2400" b="1" dirty="0">
                  <a:solidFill>
                    <a:schemeClr val="accent6"/>
                  </a:solidFill>
                  <a:latin typeface="Arial" pitchFamily="34" charset="0"/>
                </a:rPr>
                <a:t>A</a:t>
              </a:r>
              <a:r>
                <a:rPr lang="en-US" sz="2400" b="1" dirty="0">
                  <a:solidFill>
                    <a:srgbClr val="F79646"/>
                  </a:solidFill>
                  <a:latin typeface="Arial" pitchFamily="34" charset="0"/>
                </a:rPr>
                <a:t>nalyz</a:t>
              </a:r>
              <a:r>
                <a:rPr lang="en-US" sz="2400" b="1" dirty="0">
                  <a:solidFill>
                    <a:schemeClr val="accent6"/>
                  </a:solidFill>
                  <a:latin typeface="Arial" pitchFamily="34" charset="0"/>
                </a:rPr>
                <a:t>e</a:t>
              </a:r>
            </a:p>
          </p:txBody>
        </p:sp>
      </p:grpSp>
      <p:sp>
        <p:nvSpPr>
          <p:cNvPr id="40964" name="TextBox 15"/>
          <p:cNvSpPr txBox="1">
            <a:spLocks noChangeArrowheads="1"/>
          </p:cNvSpPr>
          <p:nvPr/>
        </p:nvSpPr>
        <p:spPr bwMode="auto">
          <a:xfrm>
            <a:off x="762000" y="2593975"/>
            <a:ext cx="7467600" cy="830263"/>
          </a:xfrm>
          <a:prstGeom prst="rect">
            <a:avLst/>
          </a:prstGeom>
          <a:noFill/>
          <a:ln w="9525">
            <a:noFill/>
            <a:miter lim="800000"/>
            <a:headEnd/>
            <a:tailEnd/>
          </a:ln>
        </p:spPr>
        <p:txBody>
          <a:bodyPr>
            <a:spAutoFit/>
          </a:bodyPr>
          <a:lstStyle/>
          <a:p>
            <a:r>
              <a:rPr lang="en-US" sz="2400" b="1">
                <a:solidFill>
                  <a:srgbClr val="F79646"/>
                </a:solidFill>
              </a:rPr>
              <a:t>Determine the necessary adjustments to make to the accounting records.</a:t>
            </a:r>
          </a:p>
        </p:txBody>
      </p:sp>
      <p:sp>
        <p:nvSpPr>
          <p:cNvPr id="40965" name="AutoShape 2" descr="ftp://Rebecca_Mann:Rebecca_Mann@ftp.eppg.com/PhillipsLibbyLibby4e/PowerPoint/Images_4e/phi25370_ch04/phi25370_ex0403.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p>
        </p:txBody>
      </p:sp>
      <p:sp>
        <p:nvSpPr>
          <p:cNvPr id="40966" name="AutoShape 4" descr="ftp://Rebecca_Mann:Rebecca_Mann@ftp.eppg.com/PhillipsLibbyLibby4e/PowerPoint/Images_4e/phi25370_ch04/phi25370_ex0403.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CA"/>
          </a:p>
        </p:txBody>
      </p:sp>
      <p:sp>
        <p:nvSpPr>
          <p:cNvPr id="40967" name="AutoShape 6" descr="ftp://Rebecca_Mann:Rebecca_Mann@ftp.eppg.com/PhillipsLibbyLibby4e/PowerPoint/Images_4e/phi25370_ch04/phi25370_ex0403.jpg"/>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CA"/>
          </a:p>
        </p:txBody>
      </p:sp>
      <p:sp>
        <p:nvSpPr>
          <p:cNvPr id="40968" name="AutoShape 8" descr="ftp://Rebecca_Mann:Rebecca_Mann@ftp.eppg.com/PhillipsLibbyLibby4e/PowerPoint/Images_4e/phi25370_ch04/phi25370_ex0403.jpg"/>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CA"/>
          </a:p>
        </p:txBody>
      </p:sp>
      <p:pic>
        <p:nvPicPr>
          <p:cNvPr id="40969" name="Picture 9"/>
          <p:cNvPicPr>
            <a:picLocks noChangeAspect="1" noChangeArrowheads="1"/>
          </p:cNvPicPr>
          <p:nvPr/>
        </p:nvPicPr>
        <p:blipFill>
          <a:blip r:embed="rId3"/>
          <a:srcRect/>
          <a:stretch>
            <a:fillRect/>
          </a:stretch>
        </p:blipFill>
        <p:spPr bwMode="auto">
          <a:xfrm>
            <a:off x="1219200" y="3429000"/>
            <a:ext cx="6705600" cy="1878013"/>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075" y="84138"/>
            <a:ext cx="8929688" cy="6545262"/>
          </a:xfrm>
          <a:prstGeom prst="roundRect">
            <a:avLst>
              <a:gd name="adj" fmla="val 7223"/>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3010" name="Picture 2"/>
          <p:cNvPicPr>
            <a:picLocks noChangeAspect="1" noChangeArrowheads="1"/>
          </p:cNvPicPr>
          <p:nvPr/>
        </p:nvPicPr>
        <p:blipFill>
          <a:blip r:embed="rId3"/>
          <a:srcRect/>
          <a:stretch>
            <a:fillRect/>
          </a:stretch>
        </p:blipFill>
        <p:spPr bwMode="auto">
          <a:xfrm>
            <a:off x="480219" y="30480"/>
            <a:ext cx="8153400" cy="688975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solidFill>
                  <a:srgbClr val="FF6011"/>
                </a:solidFill>
              </a:rPr>
              <a:t>Deferral Adjustments</a:t>
            </a:r>
          </a:p>
        </p:txBody>
      </p:sp>
      <p:sp>
        <p:nvSpPr>
          <p:cNvPr id="45058" name="Text Box 3"/>
          <p:cNvSpPr txBox="1">
            <a:spLocks noChangeArrowheads="1"/>
          </p:cNvSpPr>
          <p:nvPr/>
        </p:nvSpPr>
        <p:spPr bwMode="auto">
          <a:xfrm>
            <a:off x="1752600" y="1106488"/>
            <a:ext cx="56388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(a) Supplies Used during the Period.</a:t>
            </a:r>
          </a:p>
        </p:txBody>
      </p:sp>
      <p:sp>
        <p:nvSpPr>
          <p:cNvPr id="45059"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Of the $1,600 in supplies received in early September, $400 remain on hand at September 30.</a:t>
            </a:r>
          </a:p>
        </p:txBody>
      </p:sp>
      <p:grpSp>
        <p:nvGrpSpPr>
          <p:cNvPr id="67" name="Group 66"/>
          <p:cNvGrpSpPr>
            <a:grpSpLocks/>
          </p:cNvGrpSpPr>
          <p:nvPr/>
        </p:nvGrpSpPr>
        <p:grpSpPr bwMode="auto">
          <a:xfrm>
            <a:off x="638175" y="2182813"/>
            <a:ext cx="7766050" cy="1411012"/>
            <a:chOff x="623888" y="2611438"/>
            <a:chExt cx="7766050" cy="1411012"/>
          </a:xfrm>
        </p:grpSpPr>
        <p:grpSp>
          <p:nvGrpSpPr>
            <p:cNvPr id="45133" name="Group 21"/>
            <p:cNvGrpSpPr>
              <a:grpSpLocks/>
            </p:cNvGrpSpPr>
            <p:nvPr/>
          </p:nvGrpSpPr>
          <p:grpSpPr bwMode="auto">
            <a:xfrm>
              <a:off x="623888" y="2611438"/>
              <a:ext cx="7766050" cy="1322387"/>
              <a:chOff x="624114" y="2771779"/>
              <a:chExt cx="7547429" cy="1321250"/>
            </a:xfrm>
          </p:grpSpPr>
          <p:sp>
            <p:nvSpPr>
              <p:cNvPr id="83" name="Rounded Rectangle 82"/>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5149" name="Group 26"/>
              <p:cNvGrpSpPr>
                <a:grpSpLocks/>
              </p:cNvGrpSpPr>
              <p:nvPr/>
            </p:nvGrpSpPr>
            <p:grpSpPr bwMode="auto">
              <a:xfrm>
                <a:off x="649518" y="2771779"/>
                <a:ext cx="1905000" cy="381000"/>
                <a:chOff x="533400" y="3235975"/>
                <a:chExt cx="1905000" cy="381000"/>
              </a:xfrm>
            </p:grpSpPr>
            <p:grpSp>
              <p:nvGrpSpPr>
                <p:cNvPr id="45150" name="Group 16"/>
                <p:cNvGrpSpPr>
                  <a:grpSpLocks/>
                </p:cNvGrpSpPr>
                <p:nvPr/>
              </p:nvGrpSpPr>
              <p:grpSpPr bwMode="auto">
                <a:xfrm>
                  <a:off x="533400" y="3235975"/>
                  <a:ext cx="428172" cy="381000"/>
                  <a:chOff x="838200" y="3733800"/>
                  <a:chExt cx="428172" cy="381000"/>
                </a:xfrm>
              </p:grpSpPr>
              <p:sp>
                <p:nvSpPr>
                  <p:cNvPr id="87" name="Oval 86"/>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TextBox 87"/>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86" name="TextBox 85"/>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45134" name="Group 29"/>
            <p:cNvGrpSpPr>
              <a:grpSpLocks/>
            </p:cNvGrpSpPr>
            <p:nvPr/>
          </p:nvGrpSpPr>
          <p:grpSpPr bwMode="auto">
            <a:xfrm>
              <a:off x="1128486" y="2968625"/>
              <a:ext cx="6912431" cy="1053825"/>
              <a:chOff x="-6388905" y="-373219"/>
              <a:chExt cx="6912431" cy="1053825"/>
            </a:xfrm>
          </p:grpSpPr>
          <p:grpSp>
            <p:nvGrpSpPr>
              <p:cNvPr id="45135" name="Group 16"/>
              <p:cNvGrpSpPr>
                <a:grpSpLocks/>
              </p:cNvGrpSpPr>
              <p:nvPr/>
            </p:nvGrpSpPr>
            <p:grpSpPr bwMode="auto">
              <a:xfrm>
                <a:off x="-6388905" y="-373219"/>
                <a:ext cx="6912429" cy="315745"/>
                <a:chOff x="-6388905" y="-373219"/>
                <a:chExt cx="6912429" cy="315745"/>
              </a:xfrm>
            </p:grpSpPr>
            <p:grpSp>
              <p:nvGrpSpPr>
                <p:cNvPr id="45141" name="Group 14"/>
                <p:cNvGrpSpPr>
                  <a:grpSpLocks/>
                </p:cNvGrpSpPr>
                <p:nvPr/>
              </p:nvGrpSpPr>
              <p:grpSpPr bwMode="auto">
                <a:xfrm>
                  <a:off x="-6388905" y="-373219"/>
                  <a:ext cx="6912429" cy="315745"/>
                  <a:chOff x="-6388905" y="-373219"/>
                  <a:chExt cx="6912429" cy="315745"/>
                </a:xfrm>
              </p:grpSpPr>
              <p:grpSp>
                <p:nvGrpSpPr>
                  <p:cNvPr id="45143" name="Group 13"/>
                  <p:cNvGrpSpPr>
                    <a:grpSpLocks/>
                  </p:cNvGrpSpPr>
                  <p:nvPr/>
                </p:nvGrpSpPr>
                <p:grpSpPr bwMode="auto">
                  <a:xfrm>
                    <a:off x="-6388905" y="-373219"/>
                    <a:ext cx="6912429" cy="315745"/>
                    <a:chOff x="-5969805" y="3329863"/>
                    <a:chExt cx="6912429" cy="315745"/>
                  </a:xfrm>
                </p:grpSpPr>
                <p:sp>
                  <p:nvSpPr>
                    <p:cNvPr id="45145" name="TextBox 79"/>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45146" name="TextBox 80"/>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45147"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45144" name="TextBox 78"/>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45142" name="TextBox 76"/>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45136" name="Group 22"/>
              <p:cNvGrpSpPr>
                <a:grpSpLocks/>
              </p:cNvGrpSpPr>
              <p:nvPr/>
            </p:nvGrpSpPr>
            <p:grpSpPr bwMode="auto">
              <a:xfrm>
                <a:off x="-6379936" y="-58058"/>
                <a:ext cx="6903462" cy="738664"/>
                <a:chOff x="-6379936" y="-58058"/>
                <a:chExt cx="6903462" cy="738664"/>
              </a:xfrm>
            </p:grpSpPr>
            <p:sp>
              <p:nvSpPr>
                <p:cNvPr id="45137" name="TextBox 71"/>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5138" name="TextBox 72"/>
                <p:cNvSpPr txBox="1">
                  <a:spLocks noChangeArrowheads="1"/>
                </p:cNvSpPr>
                <p:nvPr/>
              </p:nvSpPr>
              <p:spPr bwMode="auto">
                <a:xfrm>
                  <a:off x="-6379936" y="-58058"/>
                  <a:ext cx="2041176" cy="738664"/>
                </a:xfrm>
                <a:prstGeom prst="rect">
                  <a:avLst/>
                </a:prstGeom>
                <a:noFill/>
                <a:ln w="19050">
                  <a:solidFill>
                    <a:schemeClr val="tx1"/>
                  </a:solidFill>
                  <a:miter lim="800000"/>
                  <a:headEnd/>
                  <a:tailEnd/>
                </a:ln>
              </p:spPr>
              <p:txBody>
                <a:bodyPr>
                  <a:spAutoFit/>
                </a:bodyPr>
                <a:lstStyle/>
                <a:p>
                  <a:r>
                    <a:rPr lang="en-US" sz="1400" dirty="0" smtClean="0"/>
                    <a:t>  </a:t>
                  </a:r>
                  <a:r>
                    <a:rPr lang="en-US" sz="1400" dirty="0"/>
                    <a:t>Supplies </a:t>
                  </a:r>
                  <a:r>
                    <a:rPr lang="en-US" sz="1400" dirty="0" smtClean="0"/>
                    <a:t> </a:t>
                  </a:r>
                  <a:r>
                    <a:rPr lang="en-US" sz="1400" dirty="0" smtClean="0">
                      <a:solidFill>
                        <a:srgbClr val="FF6011"/>
                      </a:solidFill>
                    </a:rPr>
                    <a:t>(-A)  </a:t>
                  </a:r>
                </a:p>
                <a:p>
                  <a:r>
                    <a:rPr lang="en-US" sz="1400" dirty="0"/>
                    <a:t> </a:t>
                  </a:r>
                  <a:r>
                    <a:rPr lang="en-US" sz="1400" dirty="0" smtClean="0"/>
                    <a:t>       </a:t>
                  </a:r>
                  <a:r>
                    <a:rPr lang="en-US" sz="1400" dirty="0" smtClean="0"/>
                    <a:t>-$</a:t>
                  </a:r>
                  <a:r>
                    <a:rPr lang="en-US" sz="1400" dirty="0"/>
                    <a:t>1,200</a:t>
                  </a:r>
                </a:p>
                <a:p>
                  <a:r>
                    <a:rPr lang="en-US" sz="1400" dirty="0"/>
                    <a:t> </a:t>
                  </a:r>
                </a:p>
              </p:txBody>
            </p:sp>
            <p:sp>
              <p:nvSpPr>
                <p:cNvPr id="45139" name="TextBox 73"/>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5140" name="TextBox 74"/>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dirty="0"/>
                    <a:t>Supplies Expense </a:t>
                  </a:r>
                  <a:r>
                    <a:rPr lang="en-US" sz="1400" dirty="0">
                      <a:solidFill>
                        <a:srgbClr val="FF6011"/>
                      </a:solidFill>
                    </a:rPr>
                    <a:t>(+E)</a:t>
                  </a:r>
                </a:p>
                <a:p>
                  <a:r>
                    <a:rPr lang="en-US" sz="1400" dirty="0"/>
                    <a:t>          -$1,200</a:t>
                  </a:r>
                </a:p>
              </p:txBody>
            </p:sp>
          </p:grpSp>
        </p:grpSp>
      </p:grpSp>
      <p:grpSp>
        <p:nvGrpSpPr>
          <p:cNvPr id="89" name="Group 88"/>
          <p:cNvGrpSpPr>
            <a:grpSpLocks/>
          </p:cNvGrpSpPr>
          <p:nvPr/>
        </p:nvGrpSpPr>
        <p:grpSpPr bwMode="auto">
          <a:xfrm>
            <a:off x="666750" y="3595688"/>
            <a:ext cx="7721600" cy="1223962"/>
            <a:chOff x="652463" y="4016375"/>
            <a:chExt cx="7721600" cy="1223963"/>
          </a:xfrm>
        </p:grpSpPr>
        <p:grpSp>
          <p:nvGrpSpPr>
            <p:cNvPr id="45115" name="Group 24"/>
            <p:cNvGrpSpPr>
              <a:grpSpLocks/>
            </p:cNvGrpSpPr>
            <p:nvPr/>
          </p:nvGrpSpPr>
          <p:grpSpPr bwMode="auto">
            <a:xfrm>
              <a:off x="652463" y="4016375"/>
              <a:ext cx="7721600" cy="1223963"/>
              <a:chOff x="711199" y="4336108"/>
              <a:chExt cx="7532915" cy="1222863"/>
            </a:xfrm>
          </p:grpSpPr>
          <p:sp>
            <p:nvSpPr>
              <p:cNvPr id="98" name="Rounded Rectangle 97"/>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5124" name="Group 25"/>
              <p:cNvGrpSpPr>
                <a:grpSpLocks/>
              </p:cNvGrpSpPr>
              <p:nvPr/>
            </p:nvGrpSpPr>
            <p:grpSpPr bwMode="auto">
              <a:xfrm>
                <a:off x="711199" y="4336108"/>
                <a:ext cx="1905000" cy="387350"/>
                <a:chOff x="3505200" y="3232737"/>
                <a:chExt cx="1905000" cy="387476"/>
              </a:xfrm>
            </p:grpSpPr>
            <p:grpSp>
              <p:nvGrpSpPr>
                <p:cNvPr id="45125" name="Group 15"/>
                <p:cNvGrpSpPr>
                  <a:grpSpLocks/>
                </p:cNvGrpSpPr>
                <p:nvPr/>
              </p:nvGrpSpPr>
              <p:grpSpPr bwMode="auto">
                <a:xfrm>
                  <a:off x="3505200" y="3232737"/>
                  <a:ext cx="413658" cy="387476"/>
                  <a:chOff x="2133600" y="4870324"/>
                  <a:chExt cx="413658" cy="387476"/>
                </a:xfrm>
              </p:grpSpPr>
              <p:sp>
                <p:nvSpPr>
                  <p:cNvPr id="102"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 name="TextBox 102"/>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45126"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45116" name="Group 44"/>
            <p:cNvGrpSpPr>
              <a:grpSpLocks/>
            </p:cNvGrpSpPr>
            <p:nvPr/>
          </p:nvGrpSpPr>
          <p:grpSpPr bwMode="auto">
            <a:xfrm>
              <a:off x="1132115" y="4397828"/>
              <a:ext cx="6966858" cy="653588"/>
              <a:chOff x="5660571" y="3425371"/>
              <a:chExt cx="6966858" cy="653588"/>
            </a:xfrm>
          </p:grpSpPr>
          <p:sp>
            <p:nvSpPr>
              <p:cNvPr id="92" name="TextBox 91"/>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45118" name="Group 73"/>
              <p:cNvGrpSpPr>
                <a:grpSpLocks/>
              </p:cNvGrpSpPr>
              <p:nvPr/>
            </p:nvGrpSpPr>
            <p:grpSpPr bwMode="auto">
              <a:xfrm>
                <a:off x="5675086" y="3425371"/>
                <a:ext cx="6937828" cy="653588"/>
                <a:chOff x="5675086" y="2554514"/>
                <a:chExt cx="6937828" cy="653588"/>
              </a:xfrm>
            </p:grpSpPr>
            <p:sp>
              <p:nvSpPr>
                <p:cNvPr id="45119" name="TextBox 93"/>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(a)</a:t>
                  </a:r>
                </a:p>
                <a:p>
                  <a:endParaRPr lang="en-US"/>
                </a:p>
              </p:txBody>
            </p:sp>
            <p:sp>
              <p:nvSpPr>
                <p:cNvPr id="45120" name="TextBox 94"/>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dirty="0" err="1">
                      <a:solidFill>
                        <a:srgbClr val="0070C0"/>
                      </a:solidFill>
                    </a:rPr>
                    <a:t>dr</a:t>
                  </a:r>
                  <a:r>
                    <a:rPr lang="en-US" dirty="0">
                      <a:solidFill>
                        <a:srgbClr val="0070C0"/>
                      </a:solidFill>
                    </a:rPr>
                    <a:t> </a:t>
                  </a:r>
                  <a:r>
                    <a:rPr lang="en-US" dirty="0"/>
                    <a:t>   Supplies Expense  </a:t>
                  </a:r>
                  <a:r>
                    <a:rPr lang="en-US" dirty="0">
                      <a:solidFill>
                        <a:srgbClr val="FF6011"/>
                      </a:solidFill>
                    </a:rPr>
                    <a:t>(+E, -SE</a:t>
                  </a:r>
                  <a:r>
                    <a:rPr lang="en-US" dirty="0"/>
                    <a:t>)</a:t>
                  </a:r>
                </a:p>
                <a:p>
                  <a:r>
                    <a:rPr lang="en-US" dirty="0"/>
                    <a:t>        </a:t>
                  </a:r>
                  <a:r>
                    <a:rPr lang="en-US" dirty="0">
                      <a:solidFill>
                        <a:srgbClr val="0070C0"/>
                      </a:solidFill>
                    </a:rPr>
                    <a:t> </a:t>
                  </a:r>
                  <a:r>
                    <a:rPr lang="en-US" dirty="0" err="1">
                      <a:solidFill>
                        <a:srgbClr val="0070C0"/>
                      </a:solidFill>
                    </a:rPr>
                    <a:t>cr</a:t>
                  </a:r>
                  <a:r>
                    <a:rPr lang="en-US" dirty="0">
                      <a:solidFill>
                        <a:srgbClr val="0070C0"/>
                      </a:solidFill>
                    </a:rPr>
                    <a:t>    </a:t>
                  </a:r>
                  <a:r>
                    <a:rPr lang="en-US" dirty="0"/>
                    <a:t>Supplies </a:t>
                  </a:r>
                  <a:r>
                    <a:rPr lang="en-US" dirty="0">
                      <a:solidFill>
                        <a:srgbClr val="FF6011"/>
                      </a:solidFill>
                    </a:rPr>
                    <a:t>(-A)</a:t>
                  </a:r>
                </a:p>
              </p:txBody>
            </p:sp>
            <p:sp>
              <p:nvSpPr>
                <p:cNvPr id="45121" name="TextBox 95"/>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1,200</a:t>
                  </a:r>
                </a:p>
              </p:txBody>
            </p:sp>
            <p:sp>
              <p:nvSpPr>
                <p:cNvPr id="45122" name="TextBox 96"/>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1,200</a:t>
                  </a:r>
                </a:p>
                <a:p>
                  <a:pPr algn="r"/>
                  <a:endParaRPr lang="en-US"/>
                </a:p>
              </p:txBody>
            </p:sp>
          </p:grpSp>
        </p:grpSp>
      </p:grpSp>
      <p:grpSp>
        <p:nvGrpSpPr>
          <p:cNvPr id="168" name="Group 167"/>
          <p:cNvGrpSpPr>
            <a:grpSpLocks/>
          </p:cNvGrpSpPr>
          <p:nvPr/>
        </p:nvGrpSpPr>
        <p:grpSpPr bwMode="auto">
          <a:xfrm>
            <a:off x="652463" y="4800600"/>
            <a:ext cx="7780337" cy="1662113"/>
            <a:chOff x="652689" y="4800600"/>
            <a:chExt cx="7780338" cy="1662340"/>
          </a:xfrm>
        </p:grpSpPr>
        <p:grpSp>
          <p:nvGrpSpPr>
            <p:cNvPr id="45075" name="Group 164"/>
            <p:cNvGrpSpPr>
              <a:grpSpLocks/>
            </p:cNvGrpSpPr>
            <p:nvPr/>
          </p:nvGrpSpPr>
          <p:grpSpPr bwMode="auto">
            <a:xfrm>
              <a:off x="652689" y="4800600"/>
              <a:ext cx="7780338" cy="1662340"/>
              <a:chOff x="652689" y="4800600"/>
              <a:chExt cx="7780338" cy="1662340"/>
            </a:xfrm>
          </p:grpSpPr>
          <p:grpSp>
            <p:nvGrpSpPr>
              <p:cNvPr id="45077" name="Group 148"/>
              <p:cNvGrpSpPr>
                <a:grpSpLocks/>
              </p:cNvGrpSpPr>
              <p:nvPr/>
            </p:nvGrpSpPr>
            <p:grpSpPr bwMode="auto">
              <a:xfrm>
                <a:off x="652689" y="4800600"/>
                <a:ext cx="7780338" cy="1662340"/>
                <a:chOff x="652689" y="4800600"/>
                <a:chExt cx="7780338" cy="1662340"/>
              </a:xfrm>
            </p:grpSpPr>
            <p:grpSp>
              <p:nvGrpSpPr>
                <p:cNvPr id="45079" name="Group 103"/>
                <p:cNvGrpSpPr>
                  <a:grpSpLocks/>
                </p:cNvGrpSpPr>
                <p:nvPr/>
              </p:nvGrpSpPr>
              <p:grpSpPr bwMode="auto">
                <a:xfrm>
                  <a:off x="652689" y="4800600"/>
                  <a:ext cx="7780338" cy="1662340"/>
                  <a:chOff x="638175" y="5311773"/>
                  <a:chExt cx="7780338" cy="1662340"/>
                </a:xfrm>
              </p:grpSpPr>
              <p:grpSp>
                <p:nvGrpSpPr>
                  <p:cNvPr id="45082" name="Group 28"/>
                  <p:cNvGrpSpPr>
                    <a:grpSpLocks/>
                  </p:cNvGrpSpPr>
                  <p:nvPr/>
                </p:nvGrpSpPr>
                <p:grpSpPr bwMode="auto">
                  <a:xfrm>
                    <a:off x="638175" y="5311773"/>
                    <a:ext cx="7780338" cy="1662340"/>
                    <a:chOff x="638629" y="5384344"/>
                    <a:chExt cx="7692571" cy="1662962"/>
                  </a:xfrm>
                </p:grpSpPr>
                <p:sp>
                  <p:nvSpPr>
                    <p:cNvPr id="130" name="Rounded Rectangle 129"/>
                    <p:cNvSpPr/>
                    <p:nvPr/>
                  </p:nvSpPr>
                  <p:spPr>
                    <a:xfrm>
                      <a:off x="638629" y="5485996"/>
                      <a:ext cx="7692571" cy="156131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5108" name="Group 24"/>
                    <p:cNvGrpSpPr>
                      <a:grpSpLocks/>
                    </p:cNvGrpSpPr>
                    <p:nvPr/>
                  </p:nvGrpSpPr>
                  <p:grpSpPr bwMode="auto">
                    <a:xfrm>
                      <a:off x="642248" y="5384344"/>
                      <a:ext cx="1963080" cy="403376"/>
                      <a:chOff x="6172200" y="3235975"/>
                      <a:chExt cx="1963080" cy="403376"/>
                    </a:xfrm>
                  </p:grpSpPr>
                  <p:grpSp>
                    <p:nvGrpSpPr>
                      <p:cNvPr id="45109" name="Group 14"/>
                      <p:cNvGrpSpPr>
                        <a:grpSpLocks/>
                      </p:cNvGrpSpPr>
                      <p:nvPr/>
                    </p:nvGrpSpPr>
                    <p:grpSpPr bwMode="auto">
                      <a:xfrm>
                        <a:off x="6172200" y="3235975"/>
                        <a:ext cx="381000" cy="381000"/>
                        <a:chOff x="4953000" y="4724400"/>
                        <a:chExt cx="381000" cy="381000"/>
                      </a:xfrm>
                    </p:grpSpPr>
                    <p:sp>
                      <p:nvSpPr>
                        <p:cNvPr id="134"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114"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33" name="TextBox 132"/>
                      <p:cNvSpPr txBox="1"/>
                      <p:nvPr/>
                    </p:nvSpPr>
                    <p:spPr>
                      <a:xfrm>
                        <a:off x="6611206" y="3270918"/>
                        <a:ext cx="1524074" cy="36848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45083" name="Group 73"/>
                  <p:cNvGrpSpPr>
                    <a:grpSpLocks/>
                  </p:cNvGrpSpPr>
                  <p:nvPr/>
                </p:nvGrpSpPr>
                <p:grpSpPr bwMode="auto">
                  <a:xfrm>
                    <a:off x="1175657" y="5624283"/>
                    <a:ext cx="3309257" cy="1156695"/>
                    <a:chOff x="9564914" y="3751941"/>
                    <a:chExt cx="3309257" cy="1156695"/>
                  </a:xfrm>
                </p:grpSpPr>
                <p:sp>
                  <p:nvSpPr>
                    <p:cNvPr id="45096" name="TextBox 118"/>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r>
                        <a:rPr lang="en-US" sz="1400"/>
                        <a:t>Unadj. Bal.</a:t>
                      </a:r>
                    </a:p>
                    <a:p>
                      <a:endParaRPr lang="en-US" sz="1400">
                        <a:solidFill>
                          <a:srgbClr val="0033CC"/>
                        </a:solidFill>
                      </a:endParaRPr>
                    </a:p>
                    <a:p>
                      <a:pPr>
                        <a:spcBef>
                          <a:spcPts val="600"/>
                        </a:spcBef>
                      </a:pPr>
                      <a:r>
                        <a:rPr lang="en-US" sz="1400"/>
                        <a:t>Adj. Bal.</a:t>
                      </a:r>
                    </a:p>
                  </p:txBody>
                </p:sp>
                <p:sp>
                  <p:nvSpPr>
                    <p:cNvPr id="45097" name="TextBox 119"/>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endParaRPr lang="en-US" sz="1400"/>
                    </a:p>
                    <a:p>
                      <a:pPr algn="r"/>
                      <a:r>
                        <a:rPr lang="en-US" sz="1400">
                          <a:solidFill>
                            <a:srgbClr val="0000CC"/>
                          </a:solidFill>
                        </a:rPr>
                        <a:t>AJE (a)</a:t>
                      </a:r>
                    </a:p>
                  </p:txBody>
                </p:sp>
                <p:grpSp>
                  <p:nvGrpSpPr>
                    <p:cNvPr id="45098" name="Group 67"/>
                    <p:cNvGrpSpPr>
                      <a:grpSpLocks/>
                    </p:cNvGrpSpPr>
                    <p:nvPr/>
                  </p:nvGrpSpPr>
                  <p:grpSpPr bwMode="auto">
                    <a:xfrm>
                      <a:off x="9564914" y="3751941"/>
                      <a:ext cx="3309257" cy="326574"/>
                      <a:chOff x="9564914" y="3751941"/>
                      <a:chExt cx="3309257" cy="326574"/>
                    </a:xfrm>
                  </p:grpSpPr>
                  <p:grpSp>
                    <p:nvGrpSpPr>
                      <p:cNvPr id="45102" name="Group 56"/>
                      <p:cNvGrpSpPr>
                        <a:grpSpLocks/>
                      </p:cNvGrpSpPr>
                      <p:nvPr/>
                    </p:nvGrpSpPr>
                    <p:grpSpPr bwMode="auto">
                      <a:xfrm>
                        <a:off x="9579427" y="3751941"/>
                        <a:ext cx="3294744" cy="315036"/>
                        <a:chOff x="9724570" y="3635827"/>
                        <a:chExt cx="3294744" cy="315036"/>
                      </a:xfrm>
                    </p:grpSpPr>
                    <p:sp>
                      <p:nvSpPr>
                        <p:cNvPr id="127" name="TextBox 126"/>
                        <p:cNvSpPr txBox="1"/>
                        <p:nvPr/>
                      </p:nvSpPr>
                      <p:spPr>
                        <a:xfrm>
                          <a:off x="9725025" y="3644036"/>
                          <a:ext cx="3294062" cy="30960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Supplies (A)</a:t>
                          </a:r>
                        </a:p>
                      </p:txBody>
                    </p:sp>
                    <p:sp>
                      <p:nvSpPr>
                        <p:cNvPr id="45105" name="TextBox 127"/>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45106" name="TextBox 128"/>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126" name="Straight Connector 125"/>
                      <p:cNvCxnSpPr/>
                      <p:nvPr/>
                    </p:nvCxnSpPr>
                    <p:spPr>
                      <a:xfrm flipV="1">
                        <a:off x="9565594" y="4079282"/>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2" name="Straight Connector 121"/>
                    <p:cNvCxnSpPr/>
                    <p:nvPr/>
                  </p:nvCxnSpPr>
                  <p:spPr>
                    <a:xfrm>
                      <a:off x="11227707" y="4080869"/>
                      <a:ext cx="4762" cy="797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100" name="TextBox 122"/>
                    <p:cNvSpPr txBox="1">
                      <a:spLocks noChangeArrowheads="1"/>
                    </p:cNvSpPr>
                    <p:nvPr/>
                  </p:nvSpPr>
                  <p:spPr bwMode="auto">
                    <a:xfrm>
                      <a:off x="10363200" y="4093028"/>
                      <a:ext cx="827314" cy="815608"/>
                    </a:xfrm>
                    <a:prstGeom prst="rect">
                      <a:avLst/>
                    </a:prstGeom>
                    <a:noFill/>
                    <a:ln w="9525">
                      <a:noFill/>
                      <a:miter lim="800000"/>
                      <a:headEnd/>
                      <a:tailEnd/>
                    </a:ln>
                  </p:spPr>
                  <p:txBody>
                    <a:bodyPr>
                      <a:spAutoFit/>
                    </a:bodyPr>
                    <a:lstStyle/>
                    <a:p>
                      <a:pPr algn="r"/>
                      <a:r>
                        <a:rPr lang="en-US" sz="1400"/>
                        <a:t>1,600</a:t>
                      </a:r>
                    </a:p>
                    <a:p>
                      <a:pPr algn="r"/>
                      <a:endParaRPr lang="en-US" sz="1400">
                        <a:solidFill>
                          <a:srgbClr val="0033CC"/>
                        </a:solidFill>
                      </a:endParaRPr>
                    </a:p>
                    <a:p>
                      <a:pPr algn="r">
                        <a:spcBef>
                          <a:spcPts val="600"/>
                        </a:spcBef>
                      </a:pPr>
                      <a:r>
                        <a:rPr lang="en-US" sz="1400" u="sng"/>
                        <a:t>400</a:t>
                      </a:r>
                    </a:p>
                  </p:txBody>
                </p:sp>
                <p:sp>
                  <p:nvSpPr>
                    <p:cNvPr id="45101" name="TextBox 123"/>
                    <p:cNvSpPr txBox="1">
                      <a:spLocks noChangeArrowheads="1"/>
                    </p:cNvSpPr>
                    <p:nvPr/>
                  </p:nvSpPr>
                  <p:spPr bwMode="auto">
                    <a:xfrm>
                      <a:off x="11223172" y="4067174"/>
                      <a:ext cx="827314" cy="523220"/>
                    </a:xfrm>
                    <a:prstGeom prst="rect">
                      <a:avLst/>
                    </a:prstGeom>
                    <a:noFill/>
                    <a:ln w="9525">
                      <a:noFill/>
                      <a:miter lim="800000"/>
                      <a:headEnd/>
                      <a:tailEnd/>
                    </a:ln>
                  </p:spPr>
                  <p:txBody>
                    <a:bodyPr>
                      <a:spAutoFit/>
                    </a:bodyPr>
                    <a:lstStyle/>
                    <a:p>
                      <a:pPr algn="r"/>
                      <a:endParaRPr lang="en-US" sz="1400"/>
                    </a:p>
                    <a:p>
                      <a:pPr algn="r"/>
                      <a:r>
                        <a:rPr lang="en-US" sz="1400">
                          <a:solidFill>
                            <a:srgbClr val="0000CC"/>
                          </a:solidFill>
                        </a:rPr>
                        <a:t>1,200</a:t>
                      </a:r>
                    </a:p>
                  </p:txBody>
                </p:sp>
              </p:grpSp>
              <p:grpSp>
                <p:nvGrpSpPr>
                  <p:cNvPr id="45084" name="Group 75"/>
                  <p:cNvGrpSpPr>
                    <a:grpSpLocks/>
                  </p:cNvGrpSpPr>
                  <p:nvPr/>
                </p:nvGrpSpPr>
                <p:grpSpPr bwMode="auto">
                  <a:xfrm>
                    <a:off x="4818743" y="5631540"/>
                    <a:ext cx="3309257" cy="1138098"/>
                    <a:chOff x="9564914" y="3751941"/>
                    <a:chExt cx="3309257" cy="1138098"/>
                  </a:xfrm>
                </p:grpSpPr>
                <p:sp>
                  <p:nvSpPr>
                    <p:cNvPr id="45085" name="TextBox 107"/>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r>
                        <a:rPr lang="en-US" sz="1400"/>
                        <a:t>Unadj. Bal.</a:t>
                      </a:r>
                    </a:p>
                    <a:p>
                      <a:r>
                        <a:rPr lang="en-US" sz="1400">
                          <a:solidFill>
                            <a:srgbClr val="0000CC"/>
                          </a:solidFill>
                        </a:rPr>
                        <a:t>AJE (a)</a:t>
                      </a:r>
                    </a:p>
                    <a:p>
                      <a:pPr>
                        <a:spcBef>
                          <a:spcPts val="600"/>
                        </a:spcBef>
                      </a:pPr>
                      <a:r>
                        <a:rPr lang="en-US" sz="1400"/>
                        <a:t>Adj. Bal.</a:t>
                      </a:r>
                    </a:p>
                  </p:txBody>
                </p:sp>
                <p:sp>
                  <p:nvSpPr>
                    <p:cNvPr id="45086" name="TextBox 108"/>
                    <p:cNvSpPr txBox="1">
                      <a:spLocks noChangeArrowheads="1"/>
                    </p:cNvSpPr>
                    <p:nvPr/>
                  </p:nvSpPr>
                  <p:spPr bwMode="auto">
                    <a:xfrm>
                      <a:off x="11186886" y="40603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nvGrpSpPr>
                    <p:cNvPr id="45087" name="Group 67"/>
                    <p:cNvGrpSpPr>
                      <a:grpSpLocks/>
                    </p:cNvGrpSpPr>
                    <p:nvPr/>
                  </p:nvGrpSpPr>
                  <p:grpSpPr bwMode="auto">
                    <a:xfrm>
                      <a:off x="9564914" y="3751941"/>
                      <a:ext cx="3309257" cy="326574"/>
                      <a:chOff x="9564914" y="3751941"/>
                      <a:chExt cx="3309257" cy="326574"/>
                    </a:xfrm>
                  </p:grpSpPr>
                  <p:grpSp>
                    <p:nvGrpSpPr>
                      <p:cNvPr id="45091" name="Group 56"/>
                      <p:cNvGrpSpPr>
                        <a:grpSpLocks/>
                      </p:cNvGrpSpPr>
                      <p:nvPr/>
                    </p:nvGrpSpPr>
                    <p:grpSpPr bwMode="auto">
                      <a:xfrm>
                        <a:off x="9579427" y="3751941"/>
                        <a:ext cx="3294744" cy="315036"/>
                        <a:chOff x="9724570" y="3635827"/>
                        <a:chExt cx="3294744" cy="315036"/>
                      </a:xfrm>
                    </p:grpSpPr>
                    <p:sp>
                      <p:nvSpPr>
                        <p:cNvPr id="116" name="TextBox 115"/>
                        <p:cNvSpPr txBox="1"/>
                        <p:nvPr/>
                      </p:nvSpPr>
                      <p:spPr>
                        <a:xfrm>
                          <a:off x="9722077" y="3643130"/>
                          <a:ext cx="3297238" cy="308016"/>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Supplies Expense (E, SE)</a:t>
                          </a:r>
                        </a:p>
                      </p:txBody>
                    </p:sp>
                    <p:sp>
                      <p:nvSpPr>
                        <p:cNvPr id="45094" name="TextBox 116"/>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45095" name="TextBox 117"/>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115" name="Straight Connector 114"/>
                      <p:cNvCxnSpPr/>
                      <p:nvPr/>
                    </p:nvCxnSpPr>
                    <p:spPr>
                      <a:xfrm flipV="1">
                        <a:off x="9564234" y="4078375"/>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a:off x="11212059" y="4065674"/>
                      <a:ext cx="6350" cy="814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089" name="TextBox 111"/>
                    <p:cNvSpPr txBox="1">
                      <a:spLocks noChangeArrowheads="1"/>
                    </p:cNvSpPr>
                    <p:nvPr/>
                  </p:nvSpPr>
                  <p:spPr bwMode="auto">
                    <a:xfrm>
                      <a:off x="10421257" y="4074431"/>
                      <a:ext cx="827314" cy="815608"/>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1,200</a:t>
                      </a:r>
                    </a:p>
                    <a:p>
                      <a:pPr algn="r">
                        <a:spcBef>
                          <a:spcPts val="600"/>
                        </a:spcBef>
                      </a:pPr>
                      <a:r>
                        <a:rPr lang="en-US" sz="1400" u="sng"/>
                        <a:t>1,200</a:t>
                      </a:r>
                    </a:p>
                  </p:txBody>
                </p:sp>
                <p:sp>
                  <p:nvSpPr>
                    <p:cNvPr id="45090" name="TextBox 112"/>
                    <p:cNvSpPr txBox="1">
                      <a:spLocks noChangeArrowheads="1"/>
                    </p:cNvSpPr>
                    <p:nvPr/>
                  </p:nvSpPr>
                  <p:spPr bwMode="auto">
                    <a:xfrm>
                      <a:off x="11230429" y="407443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grpSp>
            <p:cxnSp>
              <p:nvCxnSpPr>
                <p:cNvPr id="147" name="Straight Connector 146"/>
                <p:cNvCxnSpPr/>
                <p:nvPr/>
              </p:nvCxnSpPr>
              <p:spPr>
                <a:xfrm flipV="1">
                  <a:off x="1192439" y="5945344"/>
                  <a:ext cx="3309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4813527" y="594534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4" name="Straight Connector 163"/>
              <p:cNvCxnSpPr/>
              <p:nvPr/>
            </p:nvCxnSpPr>
            <p:spPr>
              <a:xfrm>
                <a:off x="2406876" y="6229545"/>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7" name="Straight Connector 166"/>
            <p:cNvCxnSpPr/>
            <p:nvPr/>
          </p:nvCxnSpPr>
          <p:spPr>
            <a:xfrm>
              <a:off x="5959702" y="6215256"/>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a:grpSpLocks/>
          </p:cNvGrpSpPr>
          <p:nvPr/>
        </p:nvGrpSpPr>
        <p:grpSpPr bwMode="auto">
          <a:xfrm>
            <a:off x="1250673" y="2182813"/>
            <a:ext cx="6705600" cy="1477963"/>
            <a:chOff x="9448800" y="1905000"/>
            <a:chExt cx="6705600" cy="1477328"/>
          </a:xfrm>
        </p:grpSpPr>
        <p:sp>
          <p:nvSpPr>
            <p:cNvPr id="45064" name="TextBox 30"/>
            <p:cNvSpPr txBox="1">
              <a:spLocks noChangeArrowheads="1"/>
            </p:cNvSpPr>
            <p:nvPr/>
          </p:nvSpPr>
          <p:spPr bwMode="auto">
            <a:xfrm>
              <a:off x="9448800" y="1905000"/>
              <a:ext cx="6705600" cy="1477328"/>
            </a:xfrm>
            <a:prstGeom prst="rect">
              <a:avLst/>
            </a:prstGeom>
            <a:solidFill>
              <a:schemeClr val="bg1"/>
            </a:solidFill>
            <a:ln w="9525">
              <a:noFill/>
              <a:miter lim="800000"/>
              <a:headEnd/>
              <a:tailEnd/>
            </a:ln>
          </p:spPr>
          <p:txBody>
            <a:bodyPr>
              <a:spAutoFit/>
            </a:bodyPr>
            <a:lstStyle/>
            <a:p>
              <a:endParaRPr lang="en-US"/>
            </a:p>
            <a:p>
              <a:endParaRPr lang="en-US"/>
            </a:p>
            <a:p>
              <a:endParaRPr lang="en-US"/>
            </a:p>
            <a:p>
              <a:endParaRPr lang="en-US"/>
            </a:p>
            <a:p>
              <a:endParaRPr lang="en-US"/>
            </a:p>
          </p:txBody>
        </p:sp>
        <p:grpSp>
          <p:nvGrpSpPr>
            <p:cNvPr id="45065" name="Group 38"/>
            <p:cNvGrpSpPr>
              <a:grpSpLocks/>
            </p:cNvGrpSpPr>
            <p:nvPr/>
          </p:nvGrpSpPr>
          <p:grpSpPr bwMode="auto">
            <a:xfrm>
              <a:off x="14020800" y="2590800"/>
              <a:ext cx="1981200" cy="609600"/>
              <a:chOff x="14020800" y="2590800"/>
              <a:chExt cx="1981200" cy="609600"/>
            </a:xfrm>
          </p:grpSpPr>
          <p:sp>
            <p:nvSpPr>
              <p:cNvPr id="34" name="Rounded Rectangle 33"/>
              <p:cNvSpPr/>
              <p:nvPr/>
            </p:nvSpPr>
            <p:spPr>
              <a:xfrm>
                <a:off x="14020800" y="2590505"/>
                <a:ext cx="1981200" cy="60933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Where do we need to be?</a:t>
                </a:r>
              </a:p>
              <a:p>
                <a:pPr>
                  <a:defRPr/>
                </a:pPr>
                <a:r>
                  <a:rPr lang="en-US" sz="1100" dirty="0">
                    <a:solidFill>
                      <a:srgbClr val="0033CC"/>
                    </a:solidFill>
                  </a:rPr>
                  <a:t>Supplies</a:t>
                </a:r>
              </a:p>
              <a:p>
                <a:pPr>
                  <a:defRPr/>
                </a:pPr>
                <a:r>
                  <a:rPr lang="en-US" sz="1100" dirty="0">
                    <a:solidFill>
                      <a:srgbClr val="0033CC"/>
                    </a:solidFill>
                  </a:rPr>
                  <a:t>Supplies Expense</a:t>
                </a:r>
              </a:p>
            </p:txBody>
          </p:sp>
          <p:sp>
            <p:nvSpPr>
              <p:cNvPr id="45074" name="TextBox 36"/>
              <p:cNvSpPr txBox="1">
                <a:spLocks noChangeArrowheads="1"/>
              </p:cNvSpPr>
              <p:nvPr/>
            </p:nvSpPr>
            <p:spPr bwMode="auto">
              <a:xfrm>
                <a:off x="15131143" y="2754086"/>
                <a:ext cx="762000" cy="430887"/>
              </a:xfrm>
              <a:prstGeom prst="rect">
                <a:avLst/>
              </a:prstGeom>
              <a:noFill/>
              <a:ln w="9525">
                <a:noFill/>
                <a:miter lim="800000"/>
                <a:headEnd/>
                <a:tailEnd/>
              </a:ln>
            </p:spPr>
            <p:txBody>
              <a:bodyPr>
                <a:spAutoFit/>
              </a:bodyPr>
              <a:lstStyle/>
              <a:p>
                <a:pPr algn="r"/>
                <a:r>
                  <a:rPr lang="en-US" sz="1100">
                    <a:solidFill>
                      <a:srgbClr val="0033CC"/>
                    </a:solidFill>
                  </a:rPr>
                  <a:t>$400</a:t>
                </a:r>
              </a:p>
              <a:p>
                <a:pPr algn="r"/>
                <a:r>
                  <a:rPr lang="en-US" sz="1100">
                    <a:solidFill>
                      <a:srgbClr val="0033CC"/>
                    </a:solidFill>
                  </a:rPr>
                  <a:t>1,200</a:t>
                </a:r>
              </a:p>
            </p:txBody>
          </p:sp>
        </p:grpSp>
        <p:sp>
          <p:nvSpPr>
            <p:cNvPr id="42" name="Freeform 41"/>
            <p:cNvSpPr/>
            <p:nvPr/>
          </p:nvSpPr>
          <p:spPr>
            <a:xfrm>
              <a:off x="10537825" y="2123981"/>
              <a:ext cx="4527550" cy="1074276"/>
            </a:xfrm>
            <a:custGeom>
              <a:avLst/>
              <a:gdLst>
                <a:gd name="connsiteX0" fmla="*/ 0 w 4528458"/>
                <a:gd name="connsiteY0" fmla="*/ 561219 h 1074057"/>
                <a:gd name="connsiteX1" fmla="*/ 1393372 w 4528458"/>
                <a:gd name="connsiteY1" fmla="*/ 1025676 h 1074057"/>
                <a:gd name="connsiteX2" fmla="*/ 2032000 w 4528458"/>
                <a:gd name="connsiteY2" fmla="*/ 851505 h 1074057"/>
                <a:gd name="connsiteX3" fmla="*/ 2699658 w 4528458"/>
                <a:gd name="connsiteY3" fmla="*/ 241905 h 1074057"/>
                <a:gd name="connsiteX4" fmla="*/ 3323772 w 4528458"/>
                <a:gd name="connsiteY4" fmla="*/ 38705 h 1074057"/>
                <a:gd name="connsiteX5" fmla="*/ 4528458 w 4528458"/>
                <a:gd name="connsiteY5" fmla="*/ 474133 h 107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8458" h="1074057">
                  <a:moveTo>
                    <a:pt x="0" y="561219"/>
                  </a:moveTo>
                  <a:cubicBezTo>
                    <a:pt x="527352" y="769257"/>
                    <a:pt x="1054705" y="977295"/>
                    <a:pt x="1393372" y="1025676"/>
                  </a:cubicBezTo>
                  <a:cubicBezTo>
                    <a:pt x="1732039" y="1074057"/>
                    <a:pt x="1814286" y="982133"/>
                    <a:pt x="2032000" y="851505"/>
                  </a:cubicBezTo>
                  <a:cubicBezTo>
                    <a:pt x="2249714" y="720877"/>
                    <a:pt x="2484363" y="377372"/>
                    <a:pt x="2699658" y="241905"/>
                  </a:cubicBezTo>
                  <a:cubicBezTo>
                    <a:pt x="2914953" y="106438"/>
                    <a:pt x="3018972" y="0"/>
                    <a:pt x="3323772" y="38705"/>
                  </a:cubicBezTo>
                  <a:cubicBezTo>
                    <a:pt x="3628572" y="77410"/>
                    <a:pt x="4078515" y="275771"/>
                    <a:pt x="4528458" y="4741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5067" name="Group 37"/>
            <p:cNvGrpSpPr>
              <a:grpSpLocks/>
            </p:cNvGrpSpPr>
            <p:nvPr/>
          </p:nvGrpSpPr>
          <p:grpSpPr bwMode="auto">
            <a:xfrm>
              <a:off x="9601200" y="2057400"/>
              <a:ext cx="2057400" cy="609600"/>
              <a:chOff x="9795934" y="2057400"/>
              <a:chExt cx="1828800" cy="609600"/>
            </a:xfrm>
          </p:grpSpPr>
          <p:sp>
            <p:nvSpPr>
              <p:cNvPr id="32" name="Rounded Rectangle 31"/>
              <p:cNvSpPr/>
              <p:nvPr/>
            </p:nvSpPr>
            <p:spPr>
              <a:xfrm>
                <a:off x="9795934" y="2057334"/>
                <a:ext cx="1828800" cy="60933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Where are we now?</a:t>
                </a:r>
              </a:p>
              <a:p>
                <a:pPr>
                  <a:defRPr/>
                </a:pPr>
                <a:r>
                  <a:rPr lang="en-US" sz="1100" dirty="0">
                    <a:solidFill>
                      <a:srgbClr val="0033CC"/>
                    </a:solidFill>
                  </a:rPr>
                  <a:t>Supplies</a:t>
                </a:r>
              </a:p>
              <a:p>
                <a:pPr>
                  <a:defRPr/>
                </a:pPr>
                <a:r>
                  <a:rPr lang="en-US" sz="1100" dirty="0">
                    <a:solidFill>
                      <a:srgbClr val="0033CC"/>
                    </a:solidFill>
                  </a:rPr>
                  <a:t>Supplies Expense</a:t>
                </a:r>
              </a:p>
            </p:txBody>
          </p:sp>
          <p:sp>
            <p:nvSpPr>
              <p:cNvPr id="45072" name="TextBox 34"/>
              <p:cNvSpPr txBox="1">
                <a:spLocks noChangeArrowheads="1"/>
              </p:cNvSpPr>
              <p:nvPr/>
            </p:nvSpPr>
            <p:spPr bwMode="auto">
              <a:xfrm>
                <a:off x="10580914" y="2220686"/>
                <a:ext cx="762000" cy="430887"/>
              </a:xfrm>
              <a:prstGeom prst="rect">
                <a:avLst/>
              </a:prstGeom>
              <a:noFill/>
              <a:ln w="9525">
                <a:noFill/>
                <a:miter lim="800000"/>
                <a:headEnd/>
                <a:tailEnd/>
              </a:ln>
            </p:spPr>
            <p:txBody>
              <a:bodyPr>
                <a:spAutoFit/>
              </a:bodyPr>
              <a:lstStyle/>
              <a:p>
                <a:pPr algn="r"/>
                <a:r>
                  <a:rPr lang="en-US" sz="1100">
                    <a:solidFill>
                      <a:srgbClr val="0033CC"/>
                    </a:solidFill>
                  </a:rPr>
                  <a:t>$1,600</a:t>
                </a:r>
              </a:p>
              <a:p>
                <a:pPr algn="r"/>
                <a:r>
                  <a:rPr lang="en-US" sz="1100">
                    <a:solidFill>
                      <a:srgbClr val="0033CC"/>
                    </a:solidFill>
                  </a:rPr>
                  <a:t>0</a:t>
                </a:r>
              </a:p>
            </p:txBody>
          </p:sp>
        </p:grpSp>
        <p:grpSp>
          <p:nvGrpSpPr>
            <p:cNvPr id="45068" name="Group 42"/>
            <p:cNvGrpSpPr>
              <a:grpSpLocks/>
            </p:cNvGrpSpPr>
            <p:nvPr/>
          </p:nvGrpSpPr>
          <p:grpSpPr bwMode="auto">
            <a:xfrm>
              <a:off x="11887200" y="2362200"/>
              <a:ext cx="1981200" cy="609600"/>
              <a:chOff x="11887200" y="2362200"/>
              <a:chExt cx="1981200" cy="609600"/>
            </a:xfrm>
          </p:grpSpPr>
          <p:sp>
            <p:nvSpPr>
              <p:cNvPr id="33" name="Rounded Rectangle 32"/>
              <p:cNvSpPr/>
              <p:nvPr/>
            </p:nvSpPr>
            <p:spPr>
              <a:xfrm>
                <a:off x="11887200" y="2362003"/>
                <a:ext cx="1981200" cy="60933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Adjustment</a:t>
                </a:r>
              </a:p>
              <a:p>
                <a:pPr>
                  <a:defRPr/>
                </a:pPr>
                <a:r>
                  <a:rPr lang="en-US" sz="1100" dirty="0">
                    <a:solidFill>
                      <a:srgbClr val="0033CC"/>
                    </a:solidFill>
                  </a:rPr>
                  <a:t>Supplies</a:t>
                </a:r>
              </a:p>
              <a:p>
                <a:pPr>
                  <a:defRPr/>
                </a:pPr>
                <a:r>
                  <a:rPr lang="en-US" sz="1100" dirty="0">
                    <a:solidFill>
                      <a:srgbClr val="0033CC"/>
                    </a:solidFill>
                  </a:rPr>
                  <a:t>Supplies Expense</a:t>
                </a:r>
              </a:p>
            </p:txBody>
          </p:sp>
          <p:sp>
            <p:nvSpPr>
              <p:cNvPr id="45070" name="TextBox 35"/>
              <p:cNvSpPr txBox="1">
                <a:spLocks noChangeArrowheads="1"/>
              </p:cNvSpPr>
              <p:nvPr/>
            </p:nvSpPr>
            <p:spPr bwMode="auto">
              <a:xfrm>
                <a:off x="12964885" y="2536372"/>
                <a:ext cx="762000" cy="430887"/>
              </a:xfrm>
              <a:prstGeom prst="rect">
                <a:avLst/>
              </a:prstGeom>
              <a:noFill/>
              <a:ln w="9525">
                <a:noFill/>
                <a:miter lim="800000"/>
                <a:headEnd/>
                <a:tailEnd/>
              </a:ln>
            </p:spPr>
            <p:txBody>
              <a:bodyPr>
                <a:spAutoFit/>
              </a:bodyPr>
              <a:lstStyle/>
              <a:p>
                <a:pPr algn="r"/>
                <a:r>
                  <a:rPr lang="en-US" sz="1100">
                    <a:solidFill>
                      <a:srgbClr val="0033CC"/>
                    </a:solidFill>
                  </a:rPr>
                  <a:t>-1,200</a:t>
                </a:r>
              </a:p>
              <a:p>
                <a:pPr algn="r"/>
                <a:r>
                  <a:rPr lang="en-US" sz="1100">
                    <a:solidFill>
                      <a:srgbClr val="0033CC"/>
                    </a:solidFill>
                  </a:rPr>
                  <a:t>+1,200</a:t>
                </a:r>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4"/>
                                        </p:tgtEl>
                                        <p:attrNameLst>
                                          <p:attrName>style.visibility</p:attrName>
                                        </p:attrNameLst>
                                      </p:cBhvr>
                                      <p:to>
                                        <p:strVal val="hidden"/>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left)">
                                      <p:cBhvr>
                                        <p:cTn id="14" dur="500"/>
                                        <p:tgtEl>
                                          <p:spTgt spid="6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left)">
                                      <p:cBhvr>
                                        <p:cTn id="19" dur="500"/>
                                        <p:tgtEl>
                                          <p:spTgt spid="8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8"/>
                                        </p:tgtEl>
                                        <p:attrNameLst>
                                          <p:attrName>style.visibility</p:attrName>
                                        </p:attrNameLst>
                                      </p:cBhvr>
                                      <p:to>
                                        <p:strVal val="visible"/>
                                      </p:to>
                                    </p:set>
                                    <p:animEffect transition="in" filter="wipe(left)">
                                      <p:cBhvr>
                                        <p:cTn id="24"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CA" smtClean="0"/>
              <a:t>Financial Statement Effects</a:t>
            </a:r>
          </a:p>
        </p:txBody>
      </p:sp>
      <p:pic>
        <p:nvPicPr>
          <p:cNvPr id="47107" name="Picture 2"/>
          <p:cNvPicPr>
            <a:picLocks noChangeAspect="1" noChangeArrowheads="1"/>
          </p:cNvPicPr>
          <p:nvPr/>
        </p:nvPicPr>
        <p:blipFill>
          <a:blip r:embed="rId3"/>
          <a:srcRect/>
          <a:stretch>
            <a:fillRect/>
          </a:stretch>
        </p:blipFill>
        <p:spPr bwMode="auto">
          <a:xfrm>
            <a:off x="384175" y="1524000"/>
            <a:ext cx="8455025" cy="313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z="4000" smtClean="0"/>
              <a:t>Deferral Adjustments</a:t>
            </a:r>
          </a:p>
        </p:txBody>
      </p:sp>
      <p:sp>
        <p:nvSpPr>
          <p:cNvPr id="49154" name="Text Box 3"/>
          <p:cNvSpPr txBox="1">
            <a:spLocks noChangeArrowheads="1"/>
          </p:cNvSpPr>
          <p:nvPr/>
        </p:nvSpPr>
        <p:spPr bwMode="auto">
          <a:xfrm>
            <a:off x="1295400" y="1106488"/>
            <a:ext cx="6629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(b) Rent Benefits Expired during the Period.</a:t>
            </a:r>
          </a:p>
        </p:txBody>
      </p:sp>
      <p:sp>
        <p:nvSpPr>
          <p:cNvPr id="49155"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Three months of rent were prepaid on September 1 for $7,200, but one month has now expired, leaving only two months prepaid at September 30.</a:t>
            </a:r>
          </a:p>
        </p:txBody>
      </p:sp>
      <p:pic>
        <p:nvPicPr>
          <p:cNvPr id="49156" name="Picture 41"/>
          <p:cNvPicPr>
            <a:picLocks noChangeAspect="1" noChangeArrowheads="1"/>
          </p:cNvPicPr>
          <p:nvPr/>
        </p:nvPicPr>
        <p:blipFill>
          <a:blip r:embed="rId3"/>
          <a:srcRect t="33945"/>
          <a:stretch>
            <a:fillRect/>
          </a:stretch>
        </p:blipFill>
        <p:spPr bwMode="auto">
          <a:xfrm>
            <a:off x="1752600" y="3810000"/>
            <a:ext cx="6248400" cy="1779588"/>
          </a:xfrm>
          <a:prstGeom prst="rect">
            <a:avLst/>
          </a:prstGeom>
          <a:noFill/>
          <a:ln w="9525">
            <a:solidFill>
              <a:srgbClr val="C00000"/>
            </a:solidFill>
            <a:miter lim="800000"/>
            <a:headEnd/>
            <a:tailEnd/>
          </a:ln>
        </p:spPr>
      </p:pic>
      <p:sp>
        <p:nvSpPr>
          <p:cNvPr id="38" name="Rounded Rectangular Callout 37"/>
          <p:cNvSpPr/>
          <p:nvPr/>
        </p:nvSpPr>
        <p:spPr>
          <a:xfrm>
            <a:off x="457200" y="2514600"/>
            <a:ext cx="3505200" cy="762000"/>
          </a:xfrm>
          <a:prstGeom prst="wedgeRoundRectCallout">
            <a:avLst>
              <a:gd name="adj1" fmla="val 51363"/>
              <a:gd name="adj2" fmla="val 115000"/>
              <a:gd name="adj3" fmla="val 16667"/>
            </a:avLst>
          </a:prstGeom>
          <a:solidFill>
            <a:srgbClr val="FFFFCC"/>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baseline="30000" dirty="0">
                <a:solidFill>
                  <a:srgbClr val="CC3300"/>
                </a:solidFill>
              </a:rPr>
              <a:t>1</a:t>
            </a:r>
            <a:r>
              <a:rPr lang="en-US" b="1" dirty="0">
                <a:solidFill>
                  <a:srgbClr val="CC3300"/>
                </a:solidFill>
              </a:rPr>
              <a:t>/</a:t>
            </a:r>
            <a:r>
              <a:rPr lang="en-US" b="1" baseline="-25000" dirty="0">
                <a:solidFill>
                  <a:srgbClr val="CC3300"/>
                </a:solidFill>
              </a:rPr>
              <a:t>3</a:t>
            </a:r>
            <a:r>
              <a:rPr lang="en-US" b="1" dirty="0">
                <a:solidFill>
                  <a:srgbClr val="CC3300"/>
                </a:solidFill>
              </a:rPr>
              <a:t> x $7,200 = $2,400 expense used up as of Sept. 30 </a:t>
            </a:r>
          </a:p>
        </p:txBody>
      </p:sp>
      <p:sp>
        <p:nvSpPr>
          <p:cNvPr id="39" name="Rounded Rectangular Callout 38"/>
          <p:cNvSpPr/>
          <p:nvPr/>
        </p:nvSpPr>
        <p:spPr>
          <a:xfrm>
            <a:off x="4572000" y="2514600"/>
            <a:ext cx="4038600" cy="758825"/>
          </a:xfrm>
          <a:prstGeom prst="wedgeRoundRectCallout">
            <a:avLst>
              <a:gd name="adj1" fmla="val -62459"/>
              <a:gd name="adj2" fmla="val 114374"/>
              <a:gd name="adj3" fmla="val 16667"/>
            </a:avLst>
          </a:prstGeom>
          <a:solidFill>
            <a:srgbClr val="FFFFCC"/>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b="1" baseline="30000" dirty="0">
                <a:solidFill>
                  <a:schemeClr val="accent5">
                    <a:lumMod val="75000"/>
                  </a:schemeClr>
                </a:solidFill>
              </a:rPr>
              <a:t>2</a:t>
            </a:r>
            <a:r>
              <a:rPr lang="en-US" b="1" dirty="0">
                <a:solidFill>
                  <a:schemeClr val="accent5">
                    <a:lumMod val="75000"/>
                  </a:schemeClr>
                </a:solidFill>
              </a:rPr>
              <a:t>/</a:t>
            </a:r>
            <a:r>
              <a:rPr lang="en-US" b="1" baseline="-25000" dirty="0">
                <a:solidFill>
                  <a:schemeClr val="accent5">
                    <a:lumMod val="75000"/>
                  </a:schemeClr>
                </a:solidFill>
              </a:rPr>
              <a:t>3</a:t>
            </a:r>
            <a:r>
              <a:rPr lang="en-US" b="1" dirty="0">
                <a:solidFill>
                  <a:schemeClr val="accent5">
                    <a:lumMod val="75000"/>
                  </a:schemeClr>
                </a:solidFill>
              </a:rPr>
              <a:t> x $7,200 = $4,800 asset remains prepaid as of Sept. 30</a:t>
            </a:r>
          </a:p>
        </p:txBody>
      </p:sp>
      <p:sp>
        <p:nvSpPr>
          <p:cNvPr id="40" name="Oval 39"/>
          <p:cNvSpPr/>
          <p:nvPr/>
        </p:nvSpPr>
        <p:spPr>
          <a:xfrm>
            <a:off x="3409950" y="4724400"/>
            <a:ext cx="1219200" cy="838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xit" presetSubtype="4" fill="hold" grpId="1" nodeType="clickEffect">
                                  <p:stCondLst>
                                    <p:cond delay="0"/>
                                  </p:stCondLst>
                                  <p:childTnLst>
                                    <p:animEffect transition="out" filter="wipe(down)">
                                      <p:cBhvr>
                                        <p:cTn id="15" dur="500"/>
                                        <p:tgtEl>
                                          <p:spTgt spid="40"/>
                                        </p:tgtEl>
                                      </p:cBhvr>
                                    </p:animEffect>
                                    <p:set>
                                      <p:cBhvr>
                                        <p:cTn id="16" dur="1" fill="hold">
                                          <p:stCondLst>
                                            <p:cond delay="499"/>
                                          </p:stCondLst>
                                        </p:cTn>
                                        <p:tgtEl>
                                          <p:spTgt spid="40"/>
                                        </p:tgtEl>
                                        <p:attrNameLst>
                                          <p:attrName>style.visibility</p:attrName>
                                        </p:attrNameLst>
                                      </p:cBhvr>
                                      <p:to>
                                        <p:strVal val="hidden"/>
                                      </p:to>
                                    </p:se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up)">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z="4000" smtClean="0"/>
              <a:t>Deferral Adjustments</a:t>
            </a:r>
          </a:p>
        </p:txBody>
      </p:sp>
      <p:sp>
        <p:nvSpPr>
          <p:cNvPr id="51202"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Three months of rent were prepaid on September 1 for $7,200, but one month has now expired, leaving only two months prepaid at September 30.</a:t>
            </a:r>
          </a:p>
        </p:txBody>
      </p:sp>
      <p:sp>
        <p:nvSpPr>
          <p:cNvPr id="51203" name="Text Box 3"/>
          <p:cNvSpPr txBox="1">
            <a:spLocks noChangeArrowheads="1"/>
          </p:cNvSpPr>
          <p:nvPr/>
        </p:nvSpPr>
        <p:spPr bwMode="auto">
          <a:xfrm>
            <a:off x="1295400" y="1106488"/>
            <a:ext cx="6629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(b) Rent Benefits Expired during the Period.</a:t>
            </a:r>
          </a:p>
        </p:txBody>
      </p:sp>
      <p:grpSp>
        <p:nvGrpSpPr>
          <p:cNvPr id="30" name="Group 29"/>
          <p:cNvGrpSpPr>
            <a:grpSpLocks/>
          </p:cNvGrpSpPr>
          <p:nvPr/>
        </p:nvGrpSpPr>
        <p:grpSpPr bwMode="auto">
          <a:xfrm>
            <a:off x="584200" y="2182813"/>
            <a:ext cx="7766050" cy="1322387"/>
            <a:chOff x="623888" y="2611438"/>
            <a:chExt cx="7766050" cy="1322387"/>
          </a:xfrm>
        </p:grpSpPr>
        <p:grpSp>
          <p:nvGrpSpPr>
            <p:cNvPr id="51265" name="Group 21"/>
            <p:cNvGrpSpPr>
              <a:grpSpLocks/>
            </p:cNvGrpSpPr>
            <p:nvPr/>
          </p:nvGrpSpPr>
          <p:grpSpPr bwMode="auto">
            <a:xfrm>
              <a:off x="623888" y="2611438"/>
              <a:ext cx="7766050" cy="1322387"/>
              <a:chOff x="624114" y="2771779"/>
              <a:chExt cx="7547429" cy="1321250"/>
            </a:xfrm>
          </p:grpSpPr>
          <p:sp>
            <p:nvSpPr>
              <p:cNvPr id="46" name="Rounded Rectangle 45"/>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1281" name="Group 26"/>
              <p:cNvGrpSpPr>
                <a:grpSpLocks/>
              </p:cNvGrpSpPr>
              <p:nvPr/>
            </p:nvGrpSpPr>
            <p:grpSpPr bwMode="auto">
              <a:xfrm>
                <a:off x="649518" y="2771779"/>
                <a:ext cx="1905000" cy="381000"/>
                <a:chOff x="533400" y="3235975"/>
                <a:chExt cx="1905000" cy="381000"/>
              </a:xfrm>
            </p:grpSpPr>
            <p:grpSp>
              <p:nvGrpSpPr>
                <p:cNvPr id="51282" name="Group 16"/>
                <p:cNvGrpSpPr>
                  <a:grpSpLocks/>
                </p:cNvGrpSpPr>
                <p:nvPr/>
              </p:nvGrpSpPr>
              <p:grpSpPr bwMode="auto">
                <a:xfrm>
                  <a:off x="533400" y="3235975"/>
                  <a:ext cx="428172" cy="381000"/>
                  <a:chOff x="838200" y="3733800"/>
                  <a:chExt cx="428172" cy="381000"/>
                </a:xfrm>
              </p:grpSpPr>
              <p:sp>
                <p:nvSpPr>
                  <p:cNvPr id="50" name="Oval 49"/>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9" name="TextBox 48"/>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51266" name="Group 29"/>
            <p:cNvGrpSpPr>
              <a:grpSpLocks/>
            </p:cNvGrpSpPr>
            <p:nvPr/>
          </p:nvGrpSpPr>
          <p:grpSpPr bwMode="auto">
            <a:xfrm>
              <a:off x="1128486" y="2968625"/>
              <a:ext cx="6912431" cy="838383"/>
              <a:chOff x="-6388905" y="-373219"/>
              <a:chExt cx="6912431" cy="838383"/>
            </a:xfrm>
          </p:grpSpPr>
          <p:grpSp>
            <p:nvGrpSpPr>
              <p:cNvPr id="51267" name="Group 16"/>
              <p:cNvGrpSpPr>
                <a:grpSpLocks/>
              </p:cNvGrpSpPr>
              <p:nvPr/>
            </p:nvGrpSpPr>
            <p:grpSpPr bwMode="auto">
              <a:xfrm>
                <a:off x="-6388905" y="-373219"/>
                <a:ext cx="6912429" cy="315745"/>
                <a:chOff x="-6388905" y="-373219"/>
                <a:chExt cx="6912429" cy="315745"/>
              </a:xfrm>
            </p:grpSpPr>
            <p:grpSp>
              <p:nvGrpSpPr>
                <p:cNvPr id="51273" name="Group 14"/>
                <p:cNvGrpSpPr>
                  <a:grpSpLocks/>
                </p:cNvGrpSpPr>
                <p:nvPr/>
              </p:nvGrpSpPr>
              <p:grpSpPr bwMode="auto">
                <a:xfrm>
                  <a:off x="-6388905" y="-373219"/>
                  <a:ext cx="6912429" cy="315745"/>
                  <a:chOff x="-6388905" y="-373219"/>
                  <a:chExt cx="6912429" cy="315745"/>
                </a:xfrm>
              </p:grpSpPr>
              <p:grpSp>
                <p:nvGrpSpPr>
                  <p:cNvPr id="51275" name="Group 13"/>
                  <p:cNvGrpSpPr>
                    <a:grpSpLocks/>
                  </p:cNvGrpSpPr>
                  <p:nvPr/>
                </p:nvGrpSpPr>
                <p:grpSpPr bwMode="auto">
                  <a:xfrm>
                    <a:off x="-6388905" y="-373219"/>
                    <a:ext cx="6912429" cy="315745"/>
                    <a:chOff x="-5969805" y="3329863"/>
                    <a:chExt cx="6912429" cy="315745"/>
                  </a:xfrm>
                </p:grpSpPr>
                <p:sp>
                  <p:nvSpPr>
                    <p:cNvPr id="51277" name="TextBox 42"/>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51278" name="TextBox 43"/>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51279"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51276" name="TextBox 41"/>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51274" name="TextBox 39"/>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51268" name="Group 22"/>
              <p:cNvGrpSpPr>
                <a:grpSpLocks/>
              </p:cNvGrpSpPr>
              <p:nvPr/>
            </p:nvGrpSpPr>
            <p:grpSpPr bwMode="auto">
              <a:xfrm>
                <a:off x="-6379936" y="-58058"/>
                <a:ext cx="6903462" cy="523222"/>
                <a:chOff x="-6379936" y="-58058"/>
                <a:chExt cx="6903462" cy="523222"/>
              </a:xfrm>
            </p:grpSpPr>
            <p:sp>
              <p:nvSpPr>
                <p:cNvPr id="51269" name="TextBox 34"/>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1270" name="TextBox 35"/>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r>
                    <a:rPr lang="en-US" sz="1400" dirty="0" smtClean="0"/>
                    <a:t>    Prepaid Rent </a:t>
                  </a:r>
                  <a:r>
                    <a:rPr lang="en-US" sz="1400" dirty="0" smtClean="0">
                      <a:solidFill>
                        <a:srgbClr val="FF6011"/>
                      </a:solidFill>
                    </a:rPr>
                    <a:t>(+A)</a:t>
                  </a:r>
                  <a:endParaRPr lang="en-US" sz="1400" dirty="0">
                    <a:solidFill>
                      <a:srgbClr val="FF6011"/>
                    </a:solidFill>
                  </a:endParaRPr>
                </a:p>
                <a:p>
                  <a:r>
                    <a:rPr lang="en-US" sz="1400" dirty="0"/>
                    <a:t>           -$2,400</a:t>
                  </a:r>
                </a:p>
              </p:txBody>
            </p:sp>
            <p:sp>
              <p:nvSpPr>
                <p:cNvPr id="51271" name="TextBox 36"/>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1272" name="TextBox 37"/>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dirty="0"/>
                    <a:t>Rent Expense </a:t>
                  </a:r>
                  <a:r>
                    <a:rPr lang="en-US" sz="1400" dirty="0">
                      <a:solidFill>
                        <a:srgbClr val="FF6011"/>
                      </a:solidFill>
                    </a:rPr>
                    <a:t>(+</a:t>
                  </a:r>
                  <a:r>
                    <a:rPr lang="en-US" sz="1400" dirty="0" smtClean="0">
                      <a:solidFill>
                        <a:srgbClr val="FF6011"/>
                      </a:solidFill>
                    </a:rPr>
                    <a:t>E</a:t>
                  </a:r>
                  <a:endParaRPr lang="en-US" sz="1400" dirty="0">
                    <a:solidFill>
                      <a:srgbClr val="FF6011"/>
                    </a:solidFill>
                  </a:endParaRPr>
                </a:p>
                <a:p>
                  <a:r>
                    <a:rPr lang="en-US" sz="1400" dirty="0"/>
                    <a:t>          -$2,400</a:t>
                  </a:r>
                </a:p>
              </p:txBody>
            </p:sp>
          </p:grpSp>
        </p:grpSp>
      </p:grpSp>
      <p:grpSp>
        <p:nvGrpSpPr>
          <p:cNvPr id="52" name="Group 51"/>
          <p:cNvGrpSpPr>
            <a:grpSpLocks/>
          </p:cNvGrpSpPr>
          <p:nvPr/>
        </p:nvGrpSpPr>
        <p:grpSpPr bwMode="auto">
          <a:xfrm>
            <a:off x="666750" y="3595688"/>
            <a:ext cx="7721600" cy="1223962"/>
            <a:chOff x="652463" y="4016375"/>
            <a:chExt cx="7721600" cy="1223963"/>
          </a:xfrm>
        </p:grpSpPr>
        <p:grpSp>
          <p:nvGrpSpPr>
            <p:cNvPr id="51247" name="Group 24"/>
            <p:cNvGrpSpPr>
              <a:grpSpLocks/>
            </p:cNvGrpSpPr>
            <p:nvPr/>
          </p:nvGrpSpPr>
          <p:grpSpPr bwMode="auto">
            <a:xfrm>
              <a:off x="652463" y="4016375"/>
              <a:ext cx="7721600" cy="1223963"/>
              <a:chOff x="711199" y="4336108"/>
              <a:chExt cx="7532915" cy="1222863"/>
            </a:xfrm>
          </p:grpSpPr>
          <p:sp>
            <p:nvSpPr>
              <p:cNvPr id="61" name="Rounded Rectangle 60"/>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1256" name="Group 25"/>
              <p:cNvGrpSpPr>
                <a:grpSpLocks/>
              </p:cNvGrpSpPr>
              <p:nvPr/>
            </p:nvGrpSpPr>
            <p:grpSpPr bwMode="auto">
              <a:xfrm>
                <a:off x="711199" y="4336108"/>
                <a:ext cx="1905000" cy="387350"/>
                <a:chOff x="3505200" y="3232737"/>
                <a:chExt cx="1905000" cy="387476"/>
              </a:xfrm>
            </p:grpSpPr>
            <p:grpSp>
              <p:nvGrpSpPr>
                <p:cNvPr id="51257" name="Group 15"/>
                <p:cNvGrpSpPr>
                  <a:grpSpLocks/>
                </p:cNvGrpSpPr>
                <p:nvPr/>
              </p:nvGrpSpPr>
              <p:grpSpPr bwMode="auto">
                <a:xfrm>
                  <a:off x="3505200" y="3232737"/>
                  <a:ext cx="413658" cy="387476"/>
                  <a:chOff x="2133600" y="4870324"/>
                  <a:chExt cx="413658" cy="387476"/>
                </a:xfrm>
              </p:grpSpPr>
              <p:sp>
                <p:nvSpPr>
                  <p:cNvPr id="65"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TextBox 65"/>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51258"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51248" name="Group 44"/>
            <p:cNvGrpSpPr>
              <a:grpSpLocks/>
            </p:cNvGrpSpPr>
            <p:nvPr/>
          </p:nvGrpSpPr>
          <p:grpSpPr bwMode="auto">
            <a:xfrm>
              <a:off x="1132115" y="4397828"/>
              <a:ext cx="6966858" cy="653588"/>
              <a:chOff x="5660571" y="3425371"/>
              <a:chExt cx="6966858" cy="653588"/>
            </a:xfrm>
          </p:grpSpPr>
          <p:sp>
            <p:nvSpPr>
              <p:cNvPr id="55" name="TextBox 54"/>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51250" name="Group 73"/>
              <p:cNvGrpSpPr>
                <a:grpSpLocks/>
              </p:cNvGrpSpPr>
              <p:nvPr/>
            </p:nvGrpSpPr>
            <p:grpSpPr bwMode="auto">
              <a:xfrm>
                <a:off x="5675086" y="3425371"/>
                <a:ext cx="6937828" cy="653588"/>
                <a:chOff x="5675086" y="2554514"/>
                <a:chExt cx="6937828" cy="653588"/>
              </a:xfrm>
            </p:grpSpPr>
            <p:sp>
              <p:nvSpPr>
                <p:cNvPr id="51251" name="TextBox 56"/>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(b)</a:t>
                  </a:r>
                </a:p>
                <a:p>
                  <a:endParaRPr lang="en-US"/>
                </a:p>
              </p:txBody>
            </p:sp>
            <p:sp>
              <p:nvSpPr>
                <p:cNvPr id="51252" name="TextBox 57"/>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dirty="0" err="1">
                      <a:solidFill>
                        <a:srgbClr val="0070C0"/>
                      </a:solidFill>
                    </a:rPr>
                    <a:t>dr</a:t>
                  </a:r>
                  <a:r>
                    <a:rPr lang="en-US" dirty="0">
                      <a:solidFill>
                        <a:srgbClr val="0070C0"/>
                      </a:solidFill>
                    </a:rPr>
                    <a:t> </a:t>
                  </a:r>
                  <a:r>
                    <a:rPr lang="en-US" dirty="0"/>
                    <a:t>   Rent Expense  </a:t>
                  </a:r>
                  <a:r>
                    <a:rPr lang="en-US" dirty="0">
                      <a:solidFill>
                        <a:srgbClr val="FF6011"/>
                      </a:solidFill>
                    </a:rPr>
                    <a:t>(+E, -SE)</a:t>
                  </a:r>
                </a:p>
                <a:p>
                  <a:r>
                    <a:rPr lang="en-US" dirty="0">
                      <a:solidFill>
                        <a:srgbClr val="0070C0"/>
                      </a:solidFill>
                    </a:rPr>
                    <a:t>         </a:t>
                  </a:r>
                  <a:r>
                    <a:rPr lang="en-US" dirty="0" err="1">
                      <a:solidFill>
                        <a:srgbClr val="0070C0"/>
                      </a:solidFill>
                    </a:rPr>
                    <a:t>cr</a:t>
                  </a:r>
                  <a:r>
                    <a:rPr lang="en-US" dirty="0">
                      <a:solidFill>
                        <a:srgbClr val="0070C0"/>
                      </a:solidFill>
                    </a:rPr>
                    <a:t>    </a:t>
                  </a:r>
                  <a:r>
                    <a:rPr lang="en-US" dirty="0"/>
                    <a:t>Prepaid Rent </a:t>
                  </a:r>
                  <a:r>
                    <a:rPr lang="en-US" dirty="0">
                      <a:solidFill>
                        <a:srgbClr val="FF6011"/>
                      </a:solidFill>
                    </a:rPr>
                    <a:t>(-A)</a:t>
                  </a:r>
                </a:p>
              </p:txBody>
            </p:sp>
            <p:sp>
              <p:nvSpPr>
                <p:cNvPr id="51253" name="TextBox 58"/>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2,400</a:t>
                  </a:r>
                </a:p>
              </p:txBody>
            </p:sp>
            <p:sp>
              <p:nvSpPr>
                <p:cNvPr id="51254" name="TextBox 59"/>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2,400</a:t>
                  </a:r>
                </a:p>
                <a:p>
                  <a:pPr algn="r"/>
                  <a:endParaRPr lang="en-US"/>
                </a:p>
              </p:txBody>
            </p:sp>
          </p:grpSp>
        </p:grpSp>
      </p:grpSp>
      <p:grpSp>
        <p:nvGrpSpPr>
          <p:cNvPr id="67" name="Group 66"/>
          <p:cNvGrpSpPr>
            <a:grpSpLocks/>
          </p:cNvGrpSpPr>
          <p:nvPr/>
        </p:nvGrpSpPr>
        <p:grpSpPr bwMode="auto">
          <a:xfrm>
            <a:off x="652463" y="4800600"/>
            <a:ext cx="7780337" cy="1662113"/>
            <a:chOff x="652689" y="4800600"/>
            <a:chExt cx="7780338" cy="1662340"/>
          </a:xfrm>
        </p:grpSpPr>
        <p:grpSp>
          <p:nvGrpSpPr>
            <p:cNvPr id="51207" name="Group 164"/>
            <p:cNvGrpSpPr>
              <a:grpSpLocks/>
            </p:cNvGrpSpPr>
            <p:nvPr/>
          </p:nvGrpSpPr>
          <p:grpSpPr bwMode="auto">
            <a:xfrm>
              <a:off x="652689" y="4800600"/>
              <a:ext cx="7780338" cy="1662340"/>
              <a:chOff x="652689" y="4800600"/>
              <a:chExt cx="7780338" cy="1662340"/>
            </a:xfrm>
          </p:grpSpPr>
          <p:grpSp>
            <p:nvGrpSpPr>
              <p:cNvPr id="51209" name="Group 148"/>
              <p:cNvGrpSpPr>
                <a:grpSpLocks/>
              </p:cNvGrpSpPr>
              <p:nvPr/>
            </p:nvGrpSpPr>
            <p:grpSpPr bwMode="auto">
              <a:xfrm>
                <a:off x="652689" y="4800600"/>
                <a:ext cx="7780338" cy="1662340"/>
                <a:chOff x="652689" y="4800600"/>
                <a:chExt cx="7780338" cy="1662340"/>
              </a:xfrm>
            </p:grpSpPr>
            <p:grpSp>
              <p:nvGrpSpPr>
                <p:cNvPr id="51211" name="Group 103"/>
                <p:cNvGrpSpPr>
                  <a:grpSpLocks/>
                </p:cNvGrpSpPr>
                <p:nvPr/>
              </p:nvGrpSpPr>
              <p:grpSpPr bwMode="auto">
                <a:xfrm>
                  <a:off x="652689" y="4800600"/>
                  <a:ext cx="7780338" cy="1662340"/>
                  <a:chOff x="638175" y="5311773"/>
                  <a:chExt cx="7780338" cy="1662340"/>
                </a:xfrm>
              </p:grpSpPr>
              <p:grpSp>
                <p:nvGrpSpPr>
                  <p:cNvPr id="51214" name="Group 28"/>
                  <p:cNvGrpSpPr>
                    <a:grpSpLocks/>
                  </p:cNvGrpSpPr>
                  <p:nvPr/>
                </p:nvGrpSpPr>
                <p:grpSpPr bwMode="auto">
                  <a:xfrm>
                    <a:off x="638175" y="5311773"/>
                    <a:ext cx="7780338" cy="1662340"/>
                    <a:chOff x="638629" y="5384344"/>
                    <a:chExt cx="7692571" cy="1662962"/>
                  </a:xfrm>
                </p:grpSpPr>
                <p:sp>
                  <p:nvSpPr>
                    <p:cNvPr id="100" name="Rounded Rectangle 99"/>
                    <p:cNvSpPr/>
                    <p:nvPr/>
                  </p:nvSpPr>
                  <p:spPr>
                    <a:xfrm>
                      <a:off x="638629" y="5485996"/>
                      <a:ext cx="7692571" cy="156131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1240" name="Group 24"/>
                    <p:cNvGrpSpPr>
                      <a:grpSpLocks/>
                    </p:cNvGrpSpPr>
                    <p:nvPr/>
                  </p:nvGrpSpPr>
                  <p:grpSpPr bwMode="auto">
                    <a:xfrm>
                      <a:off x="642248" y="5384344"/>
                      <a:ext cx="1963080" cy="403376"/>
                      <a:chOff x="6172200" y="3235975"/>
                      <a:chExt cx="1963080" cy="403376"/>
                    </a:xfrm>
                  </p:grpSpPr>
                  <p:grpSp>
                    <p:nvGrpSpPr>
                      <p:cNvPr id="51241" name="Group 14"/>
                      <p:cNvGrpSpPr>
                        <a:grpSpLocks/>
                      </p:cNvGrpSpPr>
                      <p:nvPr/>
                    </p:nvGrpSpPr>
                    <p:grpSpPr bwMode="auto">
                      <a:xfrm>
                        <a:off x="6172200" y="3235975"/>
                        <a:ext cx="381000" cy="381000"/>
                        <a:chOff x="4953000" y="4724400"/>
                        <a:chExt cx="381000" cy="381000"/>
                      </a:xfrm>
                    </p:grpSpPr>
                    <p:sp>
                      <p:nvSpPr>
                        <p:cNvPr id="104"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246"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03" name="TextBox 102"/>
                      <p:cNvSpPr txBox="1"/>
                      <p:nvPr/>
                    </p:nvSpPr>
                    <p:spPr>
                      <a:xfrm>
                        <a:off x="6611206" y="3270918"/>
                        <a:ext cx="1524074" cy="36848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51215" name="Group 73"/>
                  <p:cNvGrpSpPr>
                    <a:grpSpLocks/>
                  </p:cNvGrpSpPr>
                  <p:nvPr/>
                </p:nvGrpSpPr>
                <p:grpSpPr bwMode="auto">
                  <a:xfrm>
                    <a:off x="1175657" y="5624283"/>
                    <a:ext cx="3309257" cy="1156695"/>
                    <a:chOff x="9564914" y="3751941"/>
                    <a:chExt cx="3309257" cy="1156695"/>
                  </a:xfrm>
                </p:grpSpPr>
                <p:sp>
                  <p:nvSpPr>
                    <p:cNvPr id="51228" name="TextBox 88"/>
                    <p:cNvSpPr txBox="1">
                      <a:spLocks noChangeArrowheads="1"/>
                    </p:cNvSpPr>
                    <p:nvPr/>
                  </p:nvSpPr>
                  <p:spPr bwMode="auto">
                    <a:xfrm>
                      <a:off x="9564914" y="4082144"/>
                      <a:ext cx="1625600" cy="815608"/>
                    </a:xfrm>
                    <a:prstGeom prst="rect">
                      <a:avLst/>
                    </a:prstGeom>
                    <a:noFill/>
                    <a:ln w="9525">
                      <a:noFill/>
                      <a:miter lim="800000"/>
                      <a:headEnd/>
                      <a:tailEnd/>
                    </a:ln>
                  </p:spPr>
                  <p:txBody>
                    <a:bodyPr>
                      <a:spAutoFit/>
                    </a:bodyPr>
                    <a:lstStyle/>
                    <a:p>
                      <a:r>
                        <a:rPr lang="en-US" sz="1400"/>
                        <a:t>Unadj. Bal.</a:t>
                      </a:r>
                    </a:p>
                    <a:p>
                      <a:endParaRPr lang="en-US" sz="1400">
                        <a:solidFill>
                          <a:srgbClr val="0033CC"/>
                        </a:solidFill>
                      </a:endParaRPr>
                    </a:p>
                    <a:p>
                      <a:pPr>
                        <a:spcBef>
                          <a:spcPts val="600"/>
                        </a:spcBef>
                      </a:pPr>
                      <a:r>
                        <a:rPr lang="en-US" sz="1400"/>
                        <a:t>Adj. Bal.</a:t>
                      </a:r>
                    </a:p>
                  </p:txBody>
                </p:sp>
                <p:sp>
                  <p:nvSpPr>
                    <p:cNvPr id="51229" name="TextBox 89"/>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endParaRPr lang="en-US" sz="1400"/>
                    </a:p>
                    <a:p>
                      <a:pPr algn="r"/>
                      <a:r>
                        <a:rPr lang="en-US" sz="1400">
                          <a:solidFill>
                            <a:srgbClr val="0000CC"/>
                          </a:solidFill>
                        </a:rPr>
                        <a:t>AJE (b)</a:t>
                      </a:r>
                    </a:p>
                  </p:txBody>
                </p:sp>
                <p:grpSp>
                  <p:nvGrpSpPr>
                    <p:cNvPr id="51230" name="Group 67"/>
                    <p:cNvGrpSpPr>
                      <a:grpSpLocks/>
                    </p:cNvGrpSpPr>
                    <p:nvPr/>
                  </p:nvGrpSpPr>
                  <p:grpSpPr bwMode="auto">
                    <a:xfrm>
                      <a:off x="9564914" y="3751941"/>
                      <a:ext cx="3309257" cy="326574"/>
                      <a:chOff x="9564914" y="3751941"/>
                      <a:chExt cx="3309257" cy="326574"/>
                    </a:xfrm>
                  </p:grpSpPr>
                  <p:grpSp>
                    <p:nvGrpSpPr>
                      <p:cNvPr id="51234" name="Group 56"/>
                      <p:cNvGrpSpPr>
                        <a:grpSpLocks/>
                      </p:cNvGrpSpPr>
                      <p:nvPr/>
                    </p:nvGrpSpPr>
                    <p:grpSpPr bwMode="auto">
                      <a:xfrm>
                        <a:off x="9579427" y="3751941"/>
                        <a:ext cx="3294744" cy="315036"/>
                        <a:chOff x="9724570" y="3635827"/>
                        <a:chExt cx="3294744" cy="315036"/>
                      </a:xfrm>
                    </p:grpSpPr>
                    <p:sp>
                      <p:nvSpPr>
                        <p:cNvPr id="97" name="TextBox 96"/>
                        <p:cNvSpPr txBox="1"/>
                        <p:nvPr/>
                      </p:nvSpPr>
                      <p:spPr>
                        <a:xfrm>
                          <a:off x="9725025" y="3644036"/>
                          <a:ext cx="3294062" cy="30960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Prepaid Rent (A)</a:t>
                          </a:r>
                        </a:p>
                      </p:txBody>
                    </p:sp>
                    <p:sp>
                      <p:nvSpPr>
                        <p:cNvPr id="51237" name="TextBox 97"/>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1238" name="TextBox 98"/>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96" name="Straight Connector 95"/>
                      <p:cNvCxnSpPr/>
                      <p:nvPr/>
                    </p:nvCxnSpPr>
                    <p:spPr>
                      <a:xfrm flipV="1">
                        <a:off x="9565594" y="4079282"/>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a:off x="11227707" y="4080869"/>
                      <a:ext cx="4762" cy="797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232" name="TextBox 92"/>
                    <p:cNvSpPr txBox="1">
                      <a:spLocks noChangeArrowheads="1"/>
                    </p:cNvSpPr>
                    <p:nvPr/>
                  </p:nvSpPr>
                  <p:spPr bwMode="auto">
                    <a:xfrm>
                      <a:off x="10363200" y="4093028"/>
                      <a:ext cx="827314" cy="815608"/>
                    </a:xfrm>
                    <a:prstGeom prst="rect">
                      <a:avLst/>
                    </a:prstGeom>
                    <a:noFill/>
                    <a:ln w="9525">
                      <a:noFill/>
                      <a:miter lim="800000"/>
                      <a:headEnd/>
                      <a:tailEnd/>
                    </a:ln>
                  </p:spPr>
                  <p:txBody>
                    <a:bodyPr>
                      <a:spAutoFit/>
                    </a:bodyPr>
                    <a:lstStyle/>
                    <a:p>
                      <a:pPr algn="r"/>
                      <a:r>
                        <a:rPr lang="en-US" sz="1400"/>
                        <a:t>7,200</a:t>
                      </a:r>
                    </a:p>
                    <a:p>
                      <a:pPr algn="r"/>
                      <a:endParaRPr lang="en-US" sz="1400">
                        <a:solidFill>
                          <a:srgbClr val="0033CC"/>
                        </a:solidFill>
                      </a:endParaRPr>
                    </a:p>
                    <a:p>
                      <a:pPr algn="r">
                        <a:spcBef>
                          <a:spcPts val="600"/>
                        </a:spcBef>
                      </a:pPr>
                      <a:r>
                        <a:rPr lang="en-US" sz="1400" u="sng"/>
                        <a:t>4,800</a:t>
                      </a:r>
                    </a:p>
                  </p:txBody>
                </p:sp>
                <p:sp>
                  <p:nvSpPr>
                    <p:cNvPr id="51233" name="TextBox 93"/>
                    <p:cNvSpPr txBox="1">
                      <a:spLocks noChangeArrowheads="1"/>
                    </p:cNvSpPr>
                    <p:nvPr/>
                  </p:nvSpPr>
                  <p:spPr bwMode="auto">
                    <a:xfrm>
                      <a:off x="11223172" y="4067174"/>
                      <a:ext cx="827314" cy="523220"/>
                    </a:xfrm>
                    <a:prstGeom prst="rect">
                      <a:avLst/>
                    </a:prstGeom>
                    <a:noFill/>
                    <a:ln w="9525">
                      <a:noFill/>
                      <a:miter lim="800000"/>
                      <a:headEnd/>
                      <a:tailEnd/>
                    </a:ln>
                  </p:spPr>
                  <p:txBody>
                    <a:bodyPr>
                      <a:spAutoFit/>
                    </a:bodyPr>
                    <a:lstStyle/>
                    <a:p>
                      <a:pPr algn="r"/>
                      <a:endParaRPr lang="en-US" sz="1400"/>
                    </a:p>
                    <a:p>
                      <a:pPr algn="r"/>
                      <a:r>
                        <a:rPr lang="en-US" sz="1400">
                          <a:solidFill>
                            <a:srgbClr val="0000CC"/>
                          </a:solidFill>
                        </a:rPr>
                        <a:t>2,400</a:t>
                      </a:r>
                    </a:p>
                  </p:txBody>
                </p:sp>
              </p:grpSp>
              <p:grpSp>
                <p:nvGrpSpPr>
                  <p:cNvPr id="51216" name="Group 75"/>
                  <p:cNvGrpSpPr>
                    <a:grpSpLocks/>
                  </p:cNvGrpSpPr>
                  <p:nvPr/>
                </p:nvGrpSpPr>
                <p:grpSpPr bwMode="auto">
                  <a:xfrm>
                    <a:off x="4818743" y="5631540"/>
                    <a:ext cx="3309257" cy="1138098"/>
                    <a:chOff x="9564914" y="3751941"/>
                    <a:chExt cx="3309257" cy="1138098"/>
                  </a:xfrm>
                </p:grpSpPr>
                <p:sp>
                  <p:nvSpPr>
                    <p:cNvPr id="51217" name="TextBox 77"/>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r>
                        <a:rPr lang="en-US" sz="1400"/>
                        <a:t>Unadj. Bal.</a:t>
                      </a:r>
                    </a:p>
                    <a:p>
                      <a:r>
                        <a:rPr lang="en-US" sz="1400">
                          <a:solidFill>
                            <a:srgbClr val="0000CC"/>
                          </a:solidFill>
                        </a:rPr>
                        <a:t>AJE (b)</a:t>
                      </a:r>
                    </a:p>
                    <a:p>
                      <a:pPr>
                        <a:spcBef>
                          <a:spcPts val="600"/>
                        </a:spcBef>
                      </a:pPr>
                      <a:r>
                        <a:rPr lang="en-US" sz="1400"/>
                        <a:t>Adj. Bal.</a:t>
                      </a:r>
                    </a:p>
                  </p:txBody>
                </p:sp>
                <p:sp>
                  <p:nvSpPr>
                    <p:cNvPr id="51218" name="TextBox 78"/>
                    <p:cNvSpPr txBox="1">
                      <a:spLocks noChangeArrowheads="1"/>
                    </p:cNvSpPr>
                    <p:nvPr/>
                  </p:nvSpPr>
                  <p:spPr bwMode="auto">
                    <a:xfrm>
                      <a:off x="11186886" y="40603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nvGrpSpPr>
                    <p:cNvPr id="51219" name="Group 67"/>
                    <p:cNvGrpSpPr>
                      <a:grpSpLocks/>
                    </p:cNvGrpSpPr>
                    <p:nvPr/>
                  </p:nvGrpSpPr>
                  <p:grpSpPr bwMode="auto">
                    <a:xfrm>
                      <a:off x="9564914" y="3751941"/>
                      <a:ext cx="3309257" cy="326574"/>
                      <a:chOff x="9564914" y="3751941"/>
                      <a:chExt cx="3309257" cy="326574"/>
                    </a:xfrm>
                  </p:grpSpPr>
                  <p:grpSp>
                    <p:nvGrpSpPr>
                      <p:cNvPr id="51223" name="Group 56"/>
                      <p:cNvGrpSpPr>
                        <a:grpSpLocks/>
                      </p:cNvGrpSpPr>
                      <p:nvPr/>
                    </p:nvGrpSpPr>
                    <p:grpSpPr bwMode="auto">
                      <a:xfrm>
                        <a:off x="9579427" y="3751941"/>
                        <a:ext cx="3294744" cy="315036"/>
                        <a:chOff x="9724570" y="3635827"/>
                        <a:chExt cx="3294744" cy="315036"/>
                      </a:xfrm>
                    </p:grpSpPr>
                    <p:sp>
                      <p:nvSpPr>
                        <p:cNvPr id="86" name="TextBox 85"/>
                        <p:cNvSpPr txBox="1"/>
                        <p:nvPr/>
                      </p:nvSpPr>
                      <p:spPr>
                        <a:xfrm>
                          <a:off x="9722077" y="3643130"/>
                          <a:ext cx="3297238" cy="308016"/>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Rent Expense (E, SE)</a:t>
                          </a:r>
                        </a:p>
                      </p:txBody>
                    </p:sp>
                    <p:sp>
                      <p:nvSpPr>
                        <p:cNvPr id="51226" name="TextBox 86"/>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1227" name="TextBox 87"/>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85" name="Straight Connector 84"/>
                      <p:cNvCxnSpPr/>
                      <p:nvPr/>
                    </p:nvCxnSpPr>
                    <p:spPr>
                      <a:xfrm flipV="1">
                        <a:off x="9564234" y="4078375"/>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11212059" y="4065674"/>
                      <a:ext cx="6350" cy="814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221" name="TextBox 81"/>
                    <p:cNvSpPr txBox="1">
                      <a:spLocks noChangeArrowheads="1"/>
                    </p:cNvSpPr>
                    <p:nvPr/>
                  </p:nvSpPr>
                  <p:spPr bwMode="auto">
                    <a:xfrm>
                      <a:off x="10421257" y="4074431"/>
                      <a:ext cx="827314" cy="815608"/>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2,400</a:t>
                      </a:r>
                    </a:p>
                    <a:p>
                      <a:pPr algn="r">
                        <a:spcBef>
                          <a:spcPts val="600"/>
                        </a:spcBef>
                      </a:pPr>
                      <a:r>
                        <a:rPr lang="en-US" sz="1400" u="sng"/>
                        <a:t>2,400</a:t>
                      </a:r>
                    </a:p>
                  </p:txBody>
                </p:sp>
                <p:sp>
                  <p:nvSpPr>
                    <p:cNvPr id="51222" name="TextBox 82"/>
                    <p:cNvSpPr txBox="1">
                      <a:spLocks noChangeArrowheads="1"/>
                    </p:cNvSpPr>
                    <p:nvPr/>
                  </p:nvSpPr>
                  <p:spPr bwMode="auto">
                    <a:xfrm>
                      <a:off x="11230429" y="407443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grpSp>
            <p:cxnSp>
              <p:nvCxnSpPr>
                <p:cNvPr id="73" name="Straight Connector 72"/>
                <p:cNvCxnSpPr/>
                <p:nvPr/>
              </p:nvCxnSpPr>
              <p:spPr>
                <a:xfrm flipV="1">
                  <a:off x="1181326" y="5943756"/>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813527" y="594534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2257651" y="6229545"/>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5959702" y="6215256"/>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3200400" y="4300538"/>
            <a:ext cx="5657850" cy="2100262"/>
          </a:xfrm>
          <a:prstGeom prst="rect">
            <a:avLst/>
          </a:prstGeom>
          <a:noFill/>
          <a:ln w="9525">
            <a:noFill/>
            <a:miter lim="800000"/>
            <a:headEnd/>
            <a:tailEnd/>
          </a:ln>
        </p:spPr>
      </p:pic>
      <p:sp>
        <p:nvSpPr>
          <p:cNvPr id="53250" name="Title 1"/>
          <p:cNvSpPr>
            <a:spLocks noGrp="1"/>
          </p:cNvSpPr>
          <p:nvPr>
            <p:ph type="title"/>
          </p:nvPr>
        </p:nvSpPr>
        <p:spPr/>
        <p:txBody>
          <a:bodyPr/>
          <a:lstStyle/>
          <a:p>
            <a:r>
              <a:rPr lang="en-US" sz="4000" smtClean="0"/>
              <a:t>Deferral Adjustments</a:t>
            </a:r>
          </a:p>
        </p:txBody>
      </p:sp>
      <p:sp>
        <p:nvSpPr>
          <p:cNvPr id="53251" name="Text Box 3"/>
          <p:cNvSpPr txBox="1">
            <a:spLocks noChangeArrowheads="1"/>
          </p:cNvSpPr>
          <p:nvPr/>
        </p:nvSpPr>
        <p:spPr bwMode="auto">
          <a:xfrm>
            <a:off x="762000" y="1106488"/>
            <a:ext cx="76962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(c) Depreciation Is Recorded for Use of Equipment.</a:t>
            </a:r>
          </a:p>
        </p:txBody>
      </p:sp>
      <p:sp>
        <p:nvSpPr>
          <p:cNvPr id="53252"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The restaurant equipment, which was estimated to last five years, has now been used for one month, representing an estimated expense of $1,000.</a:t>
            </a:r>
          </a:p>
        </p:txBody>
      </p:sp>
      <p:sp>
        <p:nvSpPr>
          <p:cNvPr id="36" name="TextBox 35"/>
          <p:cNvSpPr txBox="1">
            <a:spLocks noChangeArrowheads="1"/>
          </p:cNvSpPr>
          <p:nvPr/>
        </p:nvSpPr>
        <p:spPr bwMode="auto">
          <a:xfrm>
            <a:off x="381000" y="2590800"/>
            <a:ext cx="8534400" cy="1200150"/>
          </a:xfrm>
          <a:prstGeom prst="rect">
            <a:avLst/>
          </a:prstGeom>
          <a:solidFill>
            <a:srgbClr val="FFFFCC"/>
          </a:solidFill>
          <a:ln w="9525">
            <a:solidFill>
              <a:srgbClr val="C00000"/>
            </a:solidFill>
            <a:miter lim="800000"/>
            <a:headEnd/>
            <a:tailEnd/>
          </a:ln>
        </p:spPr>
        <p:txBody>
          <a:bodyPr>
            <a:spAutoFit/>
          </a:bodyPr>
          <a:lstStyle/>
          <a:p>
            <a:pPr algn="ctr"/>
            <a:r>
              <a:rPr lang="en-US" sz="2400" b="1"/>
              <a:t>Depreciation</a:t>
            </a:r>
            <a:r>
              <a:rPr lang="en-US" sz="2400" b="1">
                <a:solidFill>
                  <a:srgbClr val="C00000"/>
                </a:solidFill>
              </a:rPr>
              <a:t> is the process of allocating the cost of buildings, vehicles, and equipment to the accounting periods in which they are used.</a:t>
            </a:r>
          </a:p>
        </p:txBody>
      </p:sp>
      <p:sp>
        <p:nvSpPr>
          <p:cNvPr id="37" name="TextBox 36"/>
          <p:cNvSpPr txBox="1">
            <a:spLocks noChangeArrowheads="1"/>
          </p:cNvSpPr>
          <p:nvPr/>
        </p:nvSpPr>
        <p:spPr bwMode="auto">
          <a:xfrm>
            <a:off x="381000" y="4310063"/>
            <a:ext cx="2819400" cy="1938337"/>
          </a:xfrm>
          <a:prstGeom prst="rect">
            <a:avLst/>
          </a:prstGeom>
          <a:solidFill>
            <a:srgbClr val="FFFFCC"/>
          </a:solidFill>
          <a:ln w="9525">
            <a:solidFill>
              <a:srgbClr val="C00000"/>
            </a:solidFill>
            <a:miter lim="800000"/>
            <a:headEnd/>
            <a:tailEnd/>
          </a:ln>
        </p:spPr>
        <p:txBody>
          <a:bodyPr>
            <a:spAutoFit/>
          </a:bodyPr>
          <a:lstStyle/>
          <a:p>
            <a:pPr algn="ctr"/>
            <a:r>
              <a:rPr lang="en-US" sz="2400" b="1">
                <a:solidFill>
                  <a:srgbClr val="C00000"/>
                </a:solidFill>
              </a:rPr>
              <a:t>A </a:t>
            </a:r>
            <a:r>
              <a:rPr lang="en-US" sz="2400" b="1"/>
              <a:t>contra-account </a:t>
            </a:r>
            <a:r>
              <a:rPr lang="en-US" sz="2400" b="1">
                <a:solidFill>
                  <a:srgbClr val="C00000"/>
                </a:solidFill>
              </a:rPr>
              <a:t>is an account that is an offset to, or reduction of, another account.</a:t>
            </a:r>
          </a:p>
        </p:txBody>
      </p:sp>
      <p:sp>
        <p:nvSpPr>
          <p:cNvPr id="39" name="Rectangle 38"/>
          <p:cNvSpPr/>
          <p:nvPr/>
        </p:nvSpPr>
        <p:spPr>
          <a:xfrm>
            <a:off x="3305175" y="5638800"/>
            <a:ext cx="317182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4000" smtClean="0"/>
              <a:t>Deferral Adjustments</a:t>
            </a:r>
          </a:p>
        </p:txBody>
      </p:sp>
      <p:sp>
        <p:nvSpPr>
          <p:cNvPr id="55298"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The restaurant equipment, which was estimated to last five years, has now been used for one month, representing an estimated expense of $1,000.</a:t>
            </a:r>
          </a:p>
        </p:txBody>
      </p:sp>
      <p:sp>
        <p:nvSpPr>
          <p:cNvPr id="55299" name="Text Box 3"/>
          <p:cNvSpPr txBox="1">
            <a:spLocks noChangeArrowheads="1"/>
          </p:cNvSpPr>
          <p:nvPr/>
        </p:nvSpPr>
        <p:spPr bwMode="auto">
          <a:xfrm>
            <a:off x="762000" y="1106488"/>
            <a:ext cx="76962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(c) Depreciation Is Recorded for Use of Equipment.</a:t>
            </a:r>
          </a:p>
        </p:txBody>
      </p:sp>
      <p:grpSp>
        <p:nvGrpSpPr>
          <p:cNvPr id="32" name="Group 31"/>
          <p:cNvGrpSpPr>
            <a:grpSpLocks/>
          </p:cNvGrpSpPr>
          <p:nvPr/>
        </p:nvGrpSpPr>
        <p:grpSpPr bwMode="auto">
          <a:xfrm>
            <a:off x="638175" y="2182813"/>
            <a:ext cx="7766050" cy="1322387"/>
            <a:chOff x="623888" y="2611438"/>
            <a:chExt cx="7766050" cy="1322387"/>
          </a:xfrm>
        </p:grpSpPr>
        <p:grpSp>
          <p:nvGrpSpPr>
            <p:cNvPr id="55370" name="Group 21"/>
            <p:cNvGrpSpPr>
              <a:grpSpLocks/>
            </p:cNvGrpSpPr>
            <p:nvPr/>
          </p:nvGrpSpPr>
          <p:grpSpPr bwMode="auto">
            <a:xfrm>
              <a:off x="623888" y="2611438"/>
              <a:ext cx="7766050" cy="1322387"/>
              <a:chOff x="624114" y="2771779"/>
              <a:chExt cx="7547429" cy="1321250"/>
            </a:xfrm>
          </p:grpSpPr>
          <p:sp>
            <p:nvSpPr>
              <p:cNvPr id="48" name="Rounded Rectangle 47"/>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5386" name="Group 26"/>
              <p:cNvGrpSpPr>
                <a:grpSpLocks/>
              </p:cNvGrpSpPr>
              <p:nvPr/>
            </p:nvGrpSpPr>
            <p:grpSpPr bwMode="auto">
              <a:xfrm>
                <a:off x="649518" y="2771779"/>
                <a:ext cx="1905000" cy="381000"/>
                <a:chOff x="533400" y="3235975"/>
                <a:chExt cx="1905000" cy="381000"/>
              </a:xfrm>
            </p:grpSpPr>
            <p:grpSp>
              <p:nvGrpSpPr>
                <p:cNvPr id="55387" name="Group 16"/>
                <p:cNvGrpSpPr>
                  <a:grpSpLocks/>
                </p:cNvGrpSpPr>
                <p:nvPr/>
              </p:nvGrpSpPr>
              <p:grpSpPr bwMode="auto">
                <a:xfrm>
                  <a:off x="533400" y="3235975"/>
                  <a:ext cx="428172" cy="381000"/>
                  <a:chOff x="838200" y="3733800"/>
                  <a:chExt cx="428172" cy="381000"/>
                </a:xfrm>
              </p:grpSpPr>
              <p:sp>
                <p:nvSpPr>
                  <p:cNvPr id="52" name="Oval 51"/>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TextBox 52"/>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51" name="TextBox 50"/>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55371" name="Group 29"/>
            <p:cNvGrpSpPr>
              <a:grpSpLocks/>
            </p:cNvGrpSpPr>
            <p:nvPr/>
          </p:nvGrpSpPr>
          <p:grpSpPr bwMode="auto">
            <a:xfrm>
              <a:off x="1128486" y="2968625"/>
              <a:ext cx="6912431" cy="838383"/>
              <a:chOff x="-6388905" y="-373219"/>
              <a:chExt cx="6912431" cy="838383"/>
            </a:xfrm>
          </p:grpSpPr>
          <p:grpSp>
            <p:nvGrpSpPr>
              <p:cNvPr id="55372" name="Group 16"/>
              <p:cNvGrpSpPr>
                <a:grpSpLocks/>
              </p:cNvGrpSpPr>
              <p:nvPr/>
            </p:nvGrpSpPr>
            <p:grpSpPr bwMode="auto">
              <a:xfrm>
                <a:off x="-6388905" y="-373219"/>
                <a:ext cx="6912429" cy="315745"/>
                <a:chOff x="-6388905" y="-373219"/>
                <a:chExt cx="6912429" cy="315745"/>
              </a:xfrm>
            </p:grpSpPr>
            <p:grpSp>
              <p:nvGrpSpPr>
                <p:cNvPr id="55378" name="Group 14"/>
                <p:cNvGrpSpPr>
                  <a:grpSpLocks/>
                </p:cNvGrpSpPr>
                <p:nvPr/>
              </p:nvGrpSpPr>
              <p:grpSpPr bwMode="auto">
                <a:xfrm>
                  <a:off x="-6388905" y="-373219"/>
                  <a:ext cx="6912429" cy="315745"/>
                  <a:chOff x="-6388905" y="-373219"/>
                  <a:chExt cx="6912429" cy="315745"/>
                </a:xfrm>
              </p:grpSpPr>
              <p:grpSp>
                <p:nvGrpSpPr>
                  <p:cNvPr id="55380" name="Group 13"/>
                  <p:cNvGrpSpPr>
                    <a:grpSpLocks/>
                  </p:cNvGrpSpPr>
                  <p:nvPr/>
                </p:nvGrpSpPr>
                <p:grpSpPr bwMode="auto">
                  <a:xfrm>
                    <a:off x="-6388905" y="-373219"/>
                    <a:ext cx="6912429" cy="315745"/>
                    <a:chOff x="-5969805" y="3329863"/>
                    <a:chExt cx="6912429" cy="315745"/>
                  </a:xfrm>
                </p:grpSpPr>
                <p:sp>
                  <p:nvSpPr>
                    <p:cNvPr id="55382" name="TextBox 44"/>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55383" name="TextBox 45"/>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55384"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55381" name="TextBox 43"/>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55379" name="TextBox 41"/>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55373" name="Group 22"/>
              <p:cNvGrpSpPr>
                <a:grpSpLocks/>
              </p:cNvGrpSpPr>
              <p:nvPr/>
            </p:nvGrpSpPr>
            <p:grpSpPr bwMode="auto">
              <a:xfrm>
                <a:off x="-6379936" y="-58058"/>
                <a:ext cx="6903462" cy="523222"/>
                <a:chOff x="-6379936" y="-58058"/>
                <a:chExt cx="6903462" cy="523222"/>
              </a:xfrm>
            </p:grpSpPr>
            <p:sp>
              <p:nvSpPr>
                <p:cNvPr id="55374" name="TextBox 36"/>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5375" name="TextBox 37"/>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r>
                    <a:rPr lang="en-US" sz="1400" dirty="0"/>
                    <a:t> </a:t>
                  </a:r>
                  <a:r>
                    <a:rPr lang="en-US" sz="1400" dirty="0" smtClean="0"/>
                    <a:t>  </a:t>
                  </a:r>
                  <a:r>
                    <a:rPr lang="en-US" sz="1400" dirty="0" smtClean="0"/>
                    <a:t> </a:t>
                  </a:r>
                  <a:r>
                    <a:rPr lang="en-US" sz="1400" dirty="0"/>
                    <a:t>Accumulated</a:t>
                  </a:r>
                </a:p>
                <a:p>
                  <a:r>
                    <a:rPr lang="en-US" sz="1400" dirty="0"/>
                    <a:t>     </a:t>
                  </a:r>
                  <a:r>
                    <a:rPr lang="en-US" sz="1400" dirty="0" err="1"/>
                    <a:t>Depr</a:t>
                  </a:r>
                  <a:r>
                    <a:rPr lang="en-US" sz="1400" dirty="0">
                      <a:solidFill>
                        <a:srgbClr val="FF6011"/>
                      </a:solidFill>
                    </a:rPr>
                    <a:t>.(+</a:t>
                  </a:r>
                  <a:r>
                    <a:rPr lang="en-US" sz="1400" dirty="0" err="1">
                      <a:solidFill>
                        <a:srgbClr val="FF6011"/>
                      </a:solidFill>
                    </a:rPr>
                    <a:t>xA</a:t>
                  </a:r>
                  <a:r>
                    <a:rPr lang="en-US" sz="1400" dirty="0">
                      <a:solidFill>
                        <a:srgbClr val="FF6011"/>
                      </a:solidFill>
                    </a:rPr>
                    <a:t>)  </a:t>
                  </a:r>
                  <a:r>
                    <a:rPr lang="en-US" sz="1400" dirty="0"/>
                    <a:t>-$1,000</a:t>
                  </a:r>
                </a:p>
              </p:txBody>
            </p:sp>
            <p:sp>
              <p:nvSpPr>
                <p:cNvPr id="55376" name="TextBox 38"/>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5377" name="TextBox 39"/>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dirty="0"/>
                    <a:t>Depreciation</a:t>
                  </a:r>
                </a:p>
                <a:p>
                  <a:r>
                    <a:rPr lang="en-US" sz="1400" dirty="0"/>
                    <a:t>Expense </a:t>
                  </a:r>
                  <a:r>
                    <a:rPr lang="en-US" sz="1400" dirty="0">
                      <a:solidFill>
                        <a:srgbClr val="FF6011"/>
                      </a:solidFill>
                    </a:rPr>
                    <a:t>(+E) </a:t>
                  </a:r>
                  <a:r>
                    <a:rPr lang="en-US" sz="1400" dirty="0"/>
                    <a:t>-$1,000</a:t>
                  </a:r>
                </a:p>
              </p:txBody>
            </p:sp>
          </p:grpSp>
        </p:grpSp>
      </p:grpSp>
      <p:grpSp>
        <p:nvGrpSpPr>
          <p:cNvPr id="54" name="Group 53"/>
          <p:cNvGrpSpPr>
            <a:grpSpLocks/>
          </p:cNvGrpSpPr>
          <p:nvPr/>
        </p:nvGrpSpPr>
        <p:grpSpPr bwMode="auto">
          <a:xfrm>
            <a:off x="666750" y="3595688"/>
            <a:ext cx="7721600" cy="1223962"/>
            <a:chOff x="652463" y="4016375"/>
            <a:chExt cx="7721600" cy="1223963"/>
          </a:xfrm>
        </p:grpSpPr>
        <p:grpSp>
          <p:nvGrpSpPr>
            <p:cNvPr id="55352" name="Group 24"/>
            <p:cNvGrpSpPr>
              <a:grpSpLocks/>
            </p:cNvGrpSpPr>
            <p:nvPr/>
          </p:nvGrpSpPr>
          <p:grpSpPr bwMode="auto">
            <a:xfrm>
              <a:off x="652463" y="4016375"/>
              <a:ext cx="7721600" cy="1223963"/>
              <a:chOff x="711199" y="4336108"/>
              <a:chExt cx="7532915" cy="1222863"/>
            </a:xfrm>
          </p:grpSpPr>
          <p:sp>
            <p:nvSpPr>
              <p:cNvPr id="63" name="Rounded Rectangle 62"/>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5361" name="Group 25"/>
              <p:cNvGrpSpPr>
                <a:grpSpLocks/>
              </p:cNvGrpSpPr>
              <p:nvPr/>
            </p:nvGrpSpPr>
            <p:grpSpPr bwMode="auto">
              <a:xfrm>
                <a:off x="711199" y="4336108"/>
                <a:ext cx="1905000" cy="387350"/>
                <a:chOff x="3505200" y="3232737"/>
                <a:chExt cx="1905000" cy="387476"/>
              </a:xfrm>
            </p:grpSpPr>
            <p:grpSp>
              <p:nvGrpSpPr>
                <p:cNvPr id="55362" name="Group 15"/>
                <p:cNvGrpSpPr>
                  <a:grpSpLocks/>
                </p:cNvGrpSpPr>
                <p:nvPr/>
              </p:nvGrpSpPr>
              <p:grpSpPr bwMode="auto">
                <a:xfrm>
                  <a:off x="3505200" y="3232737"/>
                  <a:ext cx="413658" cy="387476"/>
                  <a:chOff x="2133600" y="4870324"/>
                  <a:chExt cx="413658" cy="387476"/>
                </a:xfrm>
              </p:grpSpPr>
              <p:sp>
                <p:nvSpPr>
                  <p:cNvPr id="67"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TextBox 67"/>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55363"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55353" name="Group 44"/>
            <p:cNvGrpSpPr>
              <a:grpSpLocks/>
            </p:cNvGrpSpPr>
            <p:nvPr/>
          </p:nvGrpSpPr>
          <p:grpSpPr bwMode="auto">
            <a:xfrm>
              <a:off x="1132115" y="4397828"/>
              <a:ext cx="6966858" cy="653588"/>
              <a:chOff x="5660571" y="3425371"/>
              <a:chExt cx="6966858" cy="653588"/>
            </a:xfrm>
          </p:grpSpPr>
          <p:sp>
            <p:nvSpPr>
              <p:cNvPr id="57" name="TextBox 56"/>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55355" name="Group 73"/>
              <p:cNvGrpSpPr>
                <a:grpSpLocks/>
              </p:cNvGrpSpPr>
              <p:nvPr/>
            </p:nvGrpSpPr>
            <p:grpSpPr bwMode="auto">
              <a:xfrm>
                <a:off x="5675086" y="3425371"/>
                <a:ext cx="6937828" cy="653588"/>
                <a:chOff x="5675086" y="2554514"/>
                <a:chExt cx="6937828" cy="653588"/>
              </a:xfrm>
            </p:grpSpPr>
            <p:sp>
              <p:nvSpPr>
                <p:cNvPr id="55356" name="TextBox 58"/>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(c)</a:t>
                  </a:r>
                </a:p>
                <a:p>
                  <a:endParaRPr lang="en-US"/>
                </a:p>
              </p:txBody>
            </p:sp>
            <p:sp>
              <p:nvSpPr>
                <p:cNvPr id="55357" name="TextBox 59"/>
                <p:cNvSpPr txBox="1">
                  <a:spLocks noChangeArrowheads="1"/>
                </p:cNvSpPr>
                <p:nvPr/>
              </p:nvSpPr>
              <p:spPr bwMode="auto">
                <a:xfrm>
                  <a:off x="6168571" y="2554514"/>
                  <a:ext cx="4898569" cy="646331"/>
                </a:xfrm>
                <a:prstGeom prst="rect">
                  <a:avLst/>
                </a:prstGeom>
                <a:noFill/>
                <a:ln w="9525">
                  <a:noFill/>
                  <a:miter lim="800000"/>
                  <a:headEnd/>
                  <a:tailEnd/>
                </a:ln>
              </p:spPr>
              <p:txBody>
                <a:bodyPr>
                  <a:spAutoFit/>
                </a:bodyPr>
                <a:lstStyle/>
                <a:p>
                  <a:r>
                    <a:rPr lang="en-US" dirty="0" err="1" smtClean="0">
                      <a:solidFill>
                        <a:srgbClr val="0070C0"/>
                      </a:solidFill>
                    </a:rPr>
                    <a:t>dr</a:t>
                  </a:r>
                  <a:r>
                    <a:rPr lang="en-US" dirty="0" smtClean="0"/>
                    <a:t>    Depreciation </a:t>
                  </a:r>
                  <a:r>
                    <a:rPr lang="en-US" dirty="0"/>
                    <a:t>Expense  </a:t>
                  </a:r>
                  <a:r>
                    <a:rPr lang="en-US" dirty="0">
                      <a:solidFill>
                        <a:srgbClr val="FF6011"/>
                      </a:solidFill>
                    </a:rPr>
                    <a:t>(+E, -SE)</a:t>
                  </a:r>
                </a:p>
                <a:p>
                  <a:r>
                    <a:rPr lang="en-US" dirty="0"/>
                    <a:t>        </a:t>
                  </a:r>
                  <a:r>
                    <a:rPr lang="en-US" dirty="0">
                      <a:solidFill>
                        <a:srgbClr val="0070C0"/>
                      </a:solidFill>
                    </a:rPr>
                    <a:t> </a:t>
                  </a:r>
                  <a:r>
                    <a:rPr lang="en-US" dirty="0" err="1">
                      <a:solidFill>
                        <a:srgbClr val="0070C0"/>
                      </a:solidFill>
                    </a:rPr>
                    <a:t>cr</a:t>
                  </a:r>
                  <a:r>
                    <a:rPr lang="en-US" dirty="0">
                      <a:solidFill>
                        <a:srgbClr val="0070C0"/>
                      </a:solidFill>
                    </a:rPr>
                    <a:t>    </a:t>
                  </a:r>
                  <a:r>
                    <a:rPr lang="en-US" dirty="0"/>
                    <a:t>Accumulated Depreciation </a:t>
                  </a:r>
                  <a:r>
                    <a:rPr lang="en-US" dirty="0">
                      <a:solidFill>
                        <a:srgbClr val="FF6011"/>
                      </a:solidFill>
                    </a:rPr>
                    <a:t>(+</a:t>
                  </a:r>
                  <a:r>
                    <a:rPr lang="en-US" dirty="0" err="1">
                      <a:solidFill>
                        <a:srgbClr val="FF6011"/>
                      </a:solidFill>
                    </a:rPr>
                    <a:t>xA</a:t>
                  </a:r>
                  <a:r>
                    <a:rPr lang="en-US" dirty="0">
                      <a:solidFill>
                        <a:srgbClr val="FF6011"/>
                      </a:solidFill>
                    </a:rPr>
                    <a:t>, -A)</a:t>
                  </a:r>
                </a:p>
              </p:txBody>
            </p:sp>
            <p:sp>
              <p:nvSpPr>
                <p:cNvPr id="55358" name="TextBox 60"/>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1,000</a:t>
                  </a:r>
                </a:p>
              </p:txBody>
            </p:sp>
            <p:sp>
              <p:nvSpPr>
                <p:cNvPr id="55359" name="TextBox 61"/>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dirty="0"/>
                    <a:t>1,000</a:t>
                  </a:r>
                </a:p>
                <a:p>
                  <a:pPr algn="r"/>
                  <a:endParaRPr lang="en-US" dirty="0"/>
                </a:p>
              </p:txBody>
            </p:sp>
          </p:grpSp>
        </p:grpSp>
      </p:grpSp>
      <p:grpSp>
        <p:nvGrpSpPr>
          <p:cNvPr id="159" name="Group 158"/>
          <p:cNvGrpSpPr>
            <a:grpSpLocks/>
          </p:cNvGrpSpPr>
          <p:nvPr/>
        </p:nvGrpSpPr>
        <p:grpSpPr bwMode="auto">
          <a:xfrm>
            <a:off x="304800" y="4800600"/>
            <a:ext cx="8610600" cy="1676400"/>
            <a:chOff x="304346" y="4800601"/>
            <a:chExt cx="8611054" cy="1676399"/>
          </a:xfrm>
        </p:grpSpPr>
        <p:grpSp>
          <p:nvGrpSpPr>
            <p:cNvPr id="55303" name="Group 152"/>
            <p:cNvGrpSpPr>
              <a:grpSpLocks/>
            </p:cNvGrpSpPr>
            <p:nvPr/>
          </p:nvGrpSpPr>
          <p:grpSpPr bwMode="auto">
            <a:xfrm>
              <a:off x="304346" y="4800601"/>
              <a:ext cx="8611054" cy="1676399"/>
              <a:chOff x="304346" y="4800601"/>
              <a:chExt cx="8611054" cy="1676399"/>
            </a:xfrm>
          </p:grpSpPr>
          <p:grpSp>
            <p:nvGrpSpPr>
              <p:cNvPr id="55307" name="Group 107"/>
              <p:cNvGrpSpPr>
                <a:grpSpLocks/>
              </p:cNvGrpSpPr>
              <p:nvPr/>
            </p:nvGrpSpPr>
            <p:grpSpPr bwMode="auto">
              <a:xfrm>
                <a:off x="304346" y="4800601"/>
                <a:ext cx="8611054" cy="1676399"/>
                <a:chOff x="304346" y="5065032"/>
                <a:chExt cx="8611054" cy="1676399"/>
              </a:xfrm>
            </p:grpSpPr>
            <p:sp>
              <p:nvSpPr>
                <p:cNvPr id="55311" name="TextBox 108"/>
                <p:cNvSpPr txBox="1">
                  <a:spLocks noChangeArrowheads="1"/>
                </p:cNvSpPr>
                <p:nvPr/>
              </p:nvSpPr>
              <p:spPr bwMode="auto">
                <a:xfrm>
                  <a:off x="7503886" y="5701395"/>
                  <a:ext cx="1313543" cy="646331"/>
                </a:xfrm>
                <a:prstGeom prst="rect">
                  <a:avLst/>
                </a:prstGeom>
                <a:noFill/>
                <a:ln w="9525">
                  <a:noFill/>
                  <a:miter lim="800000"/>
                  <a:headEnd/>
                  <a:tailEnd/>
                </a:ln>
              </p:spPr>
              <p:txBody>
                <a:bodyPr>
                  <a:spAutoFit/>
                </a:bodyPr>
                <a:lstStyle/>
                <a:p>
                  <a:pPr algn="r"/>
                  <a:endParaRPr lang="en-US" sz="1200"/>
                </a:p>
                <a:p>
                  <a:pPr algn="r"/>
                  <a:endParaRPr lang="en-US" sz="1200">
                    <a:solidFill>
                      <a:srgbClr val="0000CC"/>
                    </a:solidFill>
                  </a:endParaRPr>
                </a:p>
                <a:p>
                  <a:pPr algn="r"/>
                  <a:endParaRPr lang="en-US" sz="1200">
                    <a:solidFill>
                      <a:srgbClr val="0000CC"/>
                    </a:solidFill>
                  </a:endParaRPr>
                </a:p>
              </p:txBody>
            </p:sp>
            <p:sp>
              <p:nvSpPr>
                <p:cNvPr id="110" name="TextBox 109"/>
                <p:cNvSpPr txBox="1"/>
                <p:nvPr/>
              </p:nvSpPr>
              <p:spPr>
                <a:xfrm>
                  <a:off x="6256198" y="5399995"/>
                  <a:ext cx="2622688" cy="276225"/>
                </a:xfrm>
                <a:prstGeom prst="rect">
                  <a:avLst/>
                </a:prstGeom>
                <a:solidFill>
                  <a:schemeClr val="accent1">
                    <a:lumMod val="20000"/>
                    <a:lumOff val="80000"/>
                  </a:schemeClr>
                </a:solidFill>
              </p:spPr>
              <p:txBody>
                <a:bodyPr>
                  <a:spAutoFit/>
                </a:bodyPr>
                <a:lstStyle/>
                <a:p>
                  <a:pPr algn="ctr">
                    <a:defRPr/>
                  </a:pPr>
                  <a:r>
                    <a:rPr lang="en-US" sz="1200" dirty="0">
                      <a:latin typeface="Arial" pitchFamily="34" charset="0"/>
                    </a:rPr>
                    <a:t>Equipment (A)</a:t>
                  </a:r>
                </a:p>
              </p:txBody>
            </p:sp>
            <p:sp>
              <p:nvSpPr>
                <p:cNvPr id="55313" name="TextBox 110"/>
                <p:cNvSpPr txBox="1">
                  <a:spLocks noChangeArrowheads="1"/>
                </p:cNvSpPr>
                <p:nvPr/>
              </p:nvSpPr>
              <p:spPr bwMode="auto">
                <a:xfrm>
                  <a:off x="6241141" y="5395684"/>
                  <a:ext cx="537029" cy="276999"/>
                </a:xfrm>
                <a:prstGeom prst="rect">
                  <a:avLst/>
                </a:prstGeom>
                <a:noFill/>
                <a:ln w="9525">
                  <a:noFill/>
                  <a:miter lim="800000"/>
                  <a:headEnd/>
                  <a:tailEnd/>
                </a:ln>
              </p:spPr>
              <p:txBody>
                <a:bodyPr>
                  <a:spAutoFit/>
                </a:bodyPr>
                <a:lstStyle/>
                <a:p>
                  <a:r>
                    <a:rPr lang="en-US" sz="1200"/>
                    <a:t>dr +</a:t>
                  </a:r>
                </a:p>
              </p:txBody>
            </p:sp>
            <p:sp>
              <p:nvSpPr>
                <p:cNvPr id="55314" name="TextBox 111"/>
                <p:cNvSpPr txBox="1">
                  <a:spLocks noChangeArrowheads="1"/>
                </p:cNvSpPr>
                <p:nvPr/>
              </p:nvSpPr>
              <p:spPr bwMode="auto">
                <a:xfrm>
                  <a:off x="8345713" y="5399312"/>
                  <a:ext cx="537029" cy="276999"/>
                </a:xfrm>
                <a:prstGeom prst="rect">
                  <a:avLst/>
                </a:prstGeom>
                <a:noFill/>
                <a:ln w="9525">
                  <a:noFill/>
                  <a:miter lim="800000"/>
                  <a:headEnd/>
                  <a:tailEnd/>
                </a:ln>
              </p:spPr>
              <p:txBody>
                <a:bodyPr>
                  <a:spAutoFit/>
                </a:bodyPr>
                <a:lstStyle/>
                <a:p>
                  <a:pPr algn="r"/>
                  <a:r>
                    <a:rPr lang="en-US" sz="1200"/>
                    <a:t>cr -</a:t>
                  </a:r>
                </a:p>
              </p:txBody>
            </p:sp>
            <p:sp>
              <p:nvSpPr>
                <p:cNvPr id="55315" name="TextBox 112"/>
                <p:cNvSpPr txBox="1">
                  <a:spLocks noChangeArrowheads="1"/>
                </p:cNvSpPr>
                <p:nvPr/>
              </p:nvSpPr>
              <p:spPr bwMode="auto">
                <a:xfrm>
                  <a:off x="6148160" y="5714100"/>
                  <a:ext cx="1200151" cy="646331"/>
                </a:xfrm>
                <a:prstGeom prst="rect">
                  <a:avLst/>
                </a:prstGeom>
                <a:noFill/>
                <a:ln w="9525">
                  <a:noFill/>
                  <a:miter lim="800000"/>
                  <a:headEnd/>
                  <a:tailEnd/>
                </a:ln>
              </p:spPr>
              <p:txBody>
                <a:bodyPr>
                  <a:spAutoFit/>
                </a:bodyPr>
                <a:lstStyle/>
                <a:p>
                  <a:r>
                    <a:rPr lang="en-US" sz="1200"/>
                    <a:t>Unadj. Bal.</a:t>
                  </a:r>
                </a:p>
                <a:p>
                  <a:endParaRPr lang="en-US" sz="1200"/>
                </a:p>
                <a:p>
                  <a:r>
                    <a:rPr lang="en-US" sz="1200"/>
                    <a:t>Adj. Bal.</a:t>
                  </a:r>
                </a:p>
              </p:txBody>
            </p:sp>
            <p:sp>
              <p:nvSpPr>
                <p:cNvPr id="55316" name="TextBox 113"/>
                <p:cNvSpPr txBox="1">
                  <a:spLocks noChangeArrowheads="1"/>
                </p:cNvSpPr>
                <p:nvPr/>
              </p:nvSpPr>
              <p:spPr bwMode="auto">
                <a:xfrm>
                  <a:off x="7409541" y="5701393"/>
                  <a:ext cx="711202" cy="660845"/>
                </a:xfrm>
                <a:prstGeom prst="rect">
                  <a:avLst/>
                </a:prstGeom>
                <a:noFill/>
                <a:ln w="9525">
                  <a:noFill/>
                  <a:miter lim="800000"/>
                  <a:headEnd/>
                  <a:tailEnd/>
                </a:ln>
              </p:spPr>
              <p:txBody>
                <a:bodyPr>
                  <a:spAutoFit/>
                </a:bodyPr>
                <a:lstStyle/>
                <a:p>
                  <a:pPr algn="r"/>
                  <a:endParaRPr lang="en-US" sz="1200"/>
                </a:p>
                <a:p>
                  <a:pPr algn="r"/>
                  <a:endParaRPr lang="en-US" sz="1200">
                    <a:solidFill>
                      <a:srgbClr val="0000CC"/>
                    </a:solidFill>
                  </a:endParaRPr>
                </a:p>
                <a:p>
                  <a:pPr algn="r"/>
                  <a:endParaRPr lang="en-US" sz="1200"/>
                </a:p>
              </p:txBody>
            </p:sp>
            <p:sp>
              <p:nvSpPr>
                <p:cNvPr id="55317" name="TextBox 114"/>
                <p:cNvSpPr txBox="1">
                  <a:spLocks noChangeArrowheads="1"/>
                </p:cNvSpPr>
                <p:nvPr/>
              </p:nvSpPr>
              <p:spPr bwMode="auto">
                <a:xfrm>
                  <a:off x="6959599" y="5714100"/>
                  <a:ext cx="711202" cy="660845"/>
                </a:xfrm>
                <a:prstGeom prst="rect">
                  <a:avLst/>
                </a:prstGeom>
                <a:noFill/>
                <a:ln w="9525">
                  <a:noFill/>
                  <a:miter lim="800000"/>
                  <a:headEnd/>
                  <a:tailEnd/>
                </a:ln>
              </p:spPr>
              <p:txBody>
                <a:bodyPr>
                  <a:spAutoFit/>
                </a:bodyPr>
                <a:lstStyle/>
                <a:p>
                  <a:pPr algn="r"/>
                  <a:r>
                    <a:rPr lang="en-US" sz="1200"/>
                    <a:t>60,000</a:t>
                  </a:r>
                </a:p>
                <a:p>
                  <a:pPr algn="r"/>
                  <a:endParaRPr lang="en-US" sz="1200"/>
                </a:p>
                <a:p>
                  <a:pPr algn="r"/>
                  <a:r>
                    <a:rPr lang="en-US" sz="1200" u="sng"/>
                    <a:t>60,000</a:t>
                  </a:r>
                </a:p>
              </p:txBody>
            </p:sp>
            <p:cxnSp>
              <p:nvCxnSpPr>
                <p:cNvPr id="116" name="Straight Connector 115"/>
                <p:cNvCxnSpPr/>
                <p:nvPr/>
              </p:nvCxnSpPr>
              <p:spPr>
                <a:xfrm flipH="1">
                  <a:off x="7619932" y="5674632"/>
                  <a:ext cx="7938" cy="736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248259" y="5687332"/>
                  <a:ext cx="264015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320" name="Group 118"/>
                <p:cNvGrpSpPr>
                  <a:grpSpLocks/>
                </p:cNvGrpSpPr>
                <p:nvPr/>
              </p:nvGrpSpPr>
              <p:grpSpPr bwMode="auto">
                <a:xfrm>
                  <a:off x="304346" y="5065032"/>
                  <a:ext cx="8611054" cy="1676399"/>
                  <a:chOff x="304346" y="5065032"/>
                  <a:chExt cx="8611054" cy="1676399"/>
                </a:xfrm>
              </p:grpSpPr>
              <p:sp>
                <p:nvSpPr>
                  <p:cNvPr id="55321" name="TextBox 118"/>
                  <p:cNvSpPr txBox="1">
                    <a:spLocks noChangeArrowheads="1"/>
                  </p:cNvSpPr>
                  <p:nvPr/>
                </p:nvSpPr>
                <p:spPr bwMode="auto">
                  <a:xfrm>
                    <a:off x="4777467" y="5709104"/>
                    <a:ext cx="1313543" cy="646331"/>
                  </a:xfrm>
                  <a:prstGeom prst="rect">
                    <a:avLst/>
                  </a:prstGeom>
                  <a:noFill/>
                  <a:ln w="9525">
                    <a:noFill/>
                    <a:miter lim="800000"/>
                    <a:headEnd/>
                    <a:tailEnd/>
                  </a:ln>
                </p:spPr>
                <p:txBody>
                  <a:bodyPr>
                    <a:spAutoFit/>
                  </a:bodyPr>
                  <a:lstStyle/>
                  <a:p>
                    <a:pPr algn="r"/>
                    <a:endParaRPr lang="en-US" sz="1200"/>
                  </a:p>
                  <a:p>
                    <a:pPr algn="r"/>
                    <a:endParaRPr lang="en-US" sz="1200"/>
                  </a:p>
                  <a:p>
                    <a:pPr algn="r"/>
                    <a:endParaRPr lang="en-US" sz="1200">
                      <a:solidFill>
                        <a:srgbClr val="0000CC"/>
                      </a:solidFill>
                    </a:endParaRPr>
                  </a:p>
                </p:txBody>
              </p:sp>
              <p:grpSp>
                <p:nvGrpSpPr>
                  <p:cNvPr id="55322" name="Group 66"/>
                  <p:cNvGrpSpPr>
                    <a:grpSpLocks/>
                  </p:cNvGrpSpPr>
                  <p:nvPr/>
                </p:nvGrpSpPr>
                <p:grpSpPr bwMode="auto">
                  <a:xfrm>
                    <a:off x="304346" y="5065032"/>
                    <a:ext cx="8611054" cy="1676399"/>
                    <a:chOff x="638175" y="5311774"/>
                    <a:chExt cx="8611054" cy="1676399"/>
                  </a:xfrm>
                </p:grpSpPr>
                <p:grpSp>
                  <p:nvGrpSpPr>
                    <p:cNvPr id="55331" name="Group 28"/>
                    <p:cNvGrpSpPr>
                      <a:grpSpLocks/>
                    </p:cNvGrpSpPr>
                    <p:nvPr/>
                  </p:nvGrpSpPr>
                  <p:grpSpPr bwMode="auto">
                    <a:xfrm>
                      <a:off x="638175" y="5311774"/>
                      <a:ext cx="8611054" cy="1676399"/>
                      <a:chOff x="638629" y="5384344"/>
                      <a:chExt cx="8513916" cy="1677026"/>
                    </a:xfrm>
                  </p:grpSpPr>
                  <p:sp>
                    <p:nvSpPr>
                      <p:cNvPr id="142" name="Rounded Rectangle 141"/>
                      <p:cNvSpPr/>
                      <p:nvPr/>
                    </p:nvSpPr>
                    <p:spPr>
                      <a:xfrm>
                        <a:off x="638629" y="5485982"/>
                        <a:ext cx="8513916" cy="157538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5345" name="Group 24"/>
                      <p:cNvGrpSpPr>
                        <a:grpSpLocks/>
                      </p:cNvGrpSpPr>
                      <p:nvPr/>
                    </p:nvGrpSpPr>
                    <p:grpSpPr bwMode="auto">
                      <a:xfrm>
                        <a:off x="642248" y="5384344"/>
                        <a:ext cx="1963080" cy="403376"/>
                        <a:chOff x="6172200" y="3235975"/>
                        <a:chExt cx="1963080" cy="403376"/>
                      </a:xfrm>
                    </p:grpSpPr>
                    <p:grpSp>
                      <p:nvGrpSpPr>
                        <p:cNvPr id="55346" name="Group 14"/>
                        <p:cNvGrpSpPr>
                          <a:grpSpLocks/>
                        </p:cNvGrpSpPr>
                        <p:nvPr/>
                      </p:nvGrpSpPr>
                      <p:grpSpPr bwMode="auto">
                        <a:xfrm>
                          <a:off x="6172200" y="3235975"/>
                          <a:ext cx="381000" cy="381000"/>
                          <a:chOff x="4953000" y="4724400"/>
                          <a:chExt cx="381000" cy="381000"/>
                        </a:xfrm>
                      </p:grpSpPr>
                      <p:sp>
                        <p:nvSpPr>
                          <p:cNvPr id="146"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351"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45" name="TextBox 144"/>
                        <p:cNvSpPr txBox="1"/>
                        <p:nvPr/>
                      </p:nvSpPr>
                      <p:spPr>
                        <a:xfrm>
                          <a:off x="6611229" y="3270913"/>
                          <a:ext cx="1524154" cy="36843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55332" name="Group 73"/>
                    <p:cNvGrpSpPr>
                      <a:grpSpLocks/>
                    </p:cNvGrpSpPr>
                    <p:nvPr/>
                  </p:nvGrpSpPr>
                  <p:grpSpPr bwMode="auto">
                    <a:xfrm>
                      <a:off x="1175656" y="5660569"/>
                      <a:ext cx="2692402" cy="1020365"/>
                      <a:chOff x="9564913" y="3788227"/>
                      <a:chExt cx="2692402" cy="1020365"/>
                    </a:xfrm>
                  </p:grpSpPr>
                  <p:sp>
                    <p:nvSpPr>
                      <p:cNvPr id="55333" name="TextBox 130"/>
                      <p:cNvSpPr txBox="1">
                        <a:spLocks noChangeArrowheads="1"/>
                      </p:cNvSpPr>
                      <p:nvPr/>
                    </p:nvSpPr>
                    <p:spPr bwMode="auto">
                      <a:xfrm>
                        <a:off x="9564914" y="4064001"/>
                        <a:ext cx="1378858" cy="646332"/>
                      </a:xfrm>
                      <a:prstGeom prst="rect">
                        <a:avLst/>
                      </a:prstGeom>
                      <a:noFill/>
                      <a:ln w="9525">
                        <a:noFill/>
                        <a:miter lim="800000"/>
                        <a:headEnd/>
                        <a:tailEnd/>
                      </a:ln>
                    </p:spPr>
                    <p:txBody>
                      <a:bodyPr>
                        <a:spAutoFit/>
                      </a:bodyPr>
                      <a:lstStyle/>
                      <a:p>
                        <a:endParaRPr lang="en-US" sz="1200"/>
                      </a:p>
                      <a:p>
                        <a:endParaRPr lang="en-US" sz="1200"/>
                      </a:p>
                      <a:p>
                        <a:endParaRPr lang="en-US" sz="1200"/>
                      </a:p>
                    </p:txBody>
                  </p:sp>
                  <p:sp>
                    <p:nvSpPr>
                      <p:cNvPr id="55334" name="TextBox 131"/>
                      <p:cNvSpPr txBox="1">
                        <a:spLocks noChangeArrowheads="1"/>
                      </p:cNvSpPr>
                      <p:nvPr/>
                    </p:nvSpPr>
                    <p:spPr bwMode="auto">
                      <a:xfrm>
                        <a:off x="10943772" y="4085317"/>
                        <a:ext cx="1313543" cy="723275"/>
                      </a:xfrm>
                      <a:prstGeom prst="rect">
                        <a:avLst/>
                      </a:prstGeom>
                      <a:noFill/>
                      <a:ln w="9525">
                        <a:noFill/>
                        <a:miter lim="800000"/>
                        <a:headEnd/>
                        <a:tailEnd/>
                      </a:ln>
                    </p:spPr>
                    <p:txBody>
                      <a:bodyPr>
                        <a:spAutoFit/>
                      </a:bodyPr>
                      <a:lstStyle/>
                      <a:p>
                        <a:pPr algn="r"/>
                        <a:r>
                          <a:rPr lang="en-US" sz="1200"/>
                          <a:t>Unadj. Bal.</a:t>
                        </a:r>
                      </a:p>
                      <a:p>
                        <a:pPr algn="r"/>
                        <a:r>
                          <a:rPr lang="en-US" sz="1200">
                            <a:solidFill>
                              <a:srgbClr val="0033CC"/>
                            </a:solidFill>
                          </a:rPr>
                          <a:t>(c)</a:t>
                        </a:r>
                      </a:p>
                      <a:p>
                        <a:pPr algn="r">
                          <a:spcBef>
                            <a:spcPts val="600"/>
                          </a:spcBef>
                        </a:pPr>
                        <a:r>
                          <a:rPr lang="en-US" sz="1200"/>
                          <a:t>Adj. Bal.</a:t>
                        </a:r>
                      </a:p>
                    </p:txBody>
                  </p:sp>
                  <p:grpSp>
                    <p:nvGrpSpPr>
                      <p:cNvPr id="55335" name="Group 67"/>
                      <p:cNvGrpSpPr>
                        <a:grpSpLocks/>
                      </p:cNvGrpSpPr>
                      <p:nvPr/>
                    </p:nvGrpSpPr>
                    <p:grpSpPr bwMode="auto">
                      <a:xfrm>
                        <a:off x="9564913" y="3788227"/>
                        <a:ext cx="2583544" cy="284256"/>
                        <a:chOff x="9564913" y="3788227"/>
                        <a:chExt cx="2583544" cy="284256"/>
                      </a:xfrm>
                    </p:grpSpPr>
                    <p:grpSp>
                      <p:nvGrpSpPr>
                        <p:cNvPr id="55339" name="Group 56"/>
                        <p:cNvGrpSpPr>
                          <a:grpSpLocks/>
                        </p:cNvGrpSpPr>
                        <p:nvPr/>
                      </p:nvGrpSpPr>
                      <p:grpSpPr bwMode="auto">
                        <a:xfrm>
                          <a:off x="9564913" y="3788227"/>
                          <a:ext cx="2569030" cy="284256"/>
                          <a:chOff x="9710056" y="3672113"/>
                          <a:chExt cx="2569030" cy="284256"/>
                        </a:xfrm>
                      </p:grpSpPr>
                      <p:sp>
                        <p:nvSpPr>
                          <p:cNvPr id="139" name="TextBox 138"/>
                          <p:cNvSpPr txBox="1"/>
                          <p:nvPr/>
                        </p:nvSpPr>
                        <p:spPr>
                          <a:xfrm>
                            <a:off x="9725054" y="3672568"/>
                            <a:ext cx="2551247" cy="276225"/>
                          </a:xfrm>
                          <a:prstGeom prst="rect">
                            <a:avLst/>
                          </a:prstGeom>
                          <a:solidFill>
                            <a:schemeClr val="accent1">
                              <a:lumMod val="20000"/>
                              <a:lumOff val="80000"/>
                            </a:schemeClr>
                          </a:solidFill>
                        </p:spPr>
                        <p:txBody>
                          <a:bodyPr>
                            <a:spAutoFit/>
                          </a:bodyPr>
                          <a:lstStyle/>
                          <a:p>
                            <a:pPr algn="ctr">
                              <a:defRPr/>
                            </a:pPr>
                            <a:r>
                              <a:rPr lang="en-US" sz="1200" dirty="0" err="1">
                                <a:latin typeface="Arial" pitchFamily="34" charset="0"/>
                              </a:rPr>
                              <a:t>Accum</a:t>
                            </a:r>
                            <a:r>
                              <a:rPr lang="en-US" sz="1200" dirty="0">
                                <a:latin typeface="Arial" pitchFamily="34" charset="0"/>
                              </a:rPr>
                              <a:t>. </a:t>
                            </a:r>
                            <a:r>
                              <a:rPr lang="en-US" sz="1200" dirty="0" err="1">
                                <a:latin typeface="Arial" pitchFamily="34" charset="0"/>
                              </a:rPr>
                              <a:t>Depr</a:t>
                            </a:r>
                            <a:r>
                              <a:rPr lang="en-US" sz="1200" dirty="0">
                                <a:latin typeface="Arial" pitchFamily="34" charset="0"/>
                              </a:rPr>
                              <a:t>. (</a:t>
                            </a:r>
                            <a:r>
                              <a:rPr lang="en-US" sz="1200" dirty="0" err="1">
                                <a:latin typeface="Arial" pitchFamily="34" charset="0"/>
                              </a:rPr>
                              <a:t>xA</a:t>
                            </a:r>
                            <a:r>
                              <a:rPr lang="en-US" sz="1200" dirty="0">
                                <a:latin typeface="Arial" pitchFamily="34" charset="0"/>
                              </a:rPr>
                              <a:t>)</a:t>
                            </a:r>
                          </a:p>
                        </p:txBody>
                      </p:sp>
                      <p:sp>
                        <p:nvSpPr>
                          <p:cNvPr id="55342" name="TextBox 139"/>
                          <p:cNvSpPr txBox="1">
                            <a:spLocks noChangeArrowheads="1"/>
                          </p:cNvSpPr>
                          <p:nvPr/>
                        </p:nvSpPr>
                        <p:spPr bwMode="auto">
                          <a:xfrm>
                            <a:off x="9710056" y="3672113"/>
                            <a:ext cx="537029" cy="276999"/>
                          </a:xfrm>
                          <a:prstGeom prst="rect">
                            <a:avLst/>
                          </a:prstGeom>
                          <a:noFill/>
                          <a:ln w="9525">
                            <a:noFill/>
                            <a:miter lim="800000"/>
                            <a:headEnd/>
                            <a:tailEnd/>
                          </a:ln>
                        </p:spPr>
                        <p:txBody>
                          <a:bodyPr>
                            <a:spAutoFit/>
                          </a:bodyPr>
                          <a:lstStyle/>
                          <a:p>
                            <a:r>
                              <a:rPr lang="en-US" sz="1200"/>
                              <a:t>dr -</a:t>
                            </a:r>
                          </a:p>
                        </p:txBody>
                      </p:sp>
                      <p:sp>
                        <p:nvSpPr>
                          <p:cNvPr id="55343" name="TextBox 140"/>
                          <p:cNvSpPr txBox="1">
                            <a:spLocks noChangeArrowheads="1"/>
                          </p:cNvSpPr>
                          <p:nvPr/>
                        </p:nvSpPr>
                        <p:spPr bwMode="auto">
                          <a:xfrm>
                            <a:off x="11734799" y="3679370"/>
                            <a:ext cx="537029" cy="276999"/>
                          </a:xfrm>
                          <a:prstGeom prst="rect">
                            <a:avLst/>
                          </a:prstGeom>
                          <a:noFill/>
                          <a:ln w="9525">
                            <a:noFill/>
                            <a:miter lim="800000"/>
                            <a:headEnd/>
                            <a:tailEnd/>
                          </a:ln>
                        </p:spPr>
                        <p:txBody>
                          <a:bodyPr>
                            <a:spAutoFit/>
                          </a:bodyPr>
                          <a:lstStyle/>
                          <a:p>
                            <a:pPr algn="r"/>
                            <a:r>
                              <a:rPr lang="en-US" sz="1200"/>
                              <a:t>cr +</a:t>
                            </a:r>
                          </a:p>
                        </p:txBody>
                      </p:sp>
                    </p:grpSp>
                    <p:cxnSp>
                      <p:nvCxnSpPr>
                        <p:cNvPr id="138" name="Straight Connector 137"/>
                        <p:cNvCxnSpPr/>
                        <p:nvPr/>
                      </p:nvCxnSpPr>
                      <p:spPr>
                        <a:xfrm flipV="1">
                          <a:off x="9565623" y="4050620"/>
                          <a:ext cx="25798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flipH="1">
                        <a:off x="10799175" y="4063320"/>
                        <a:ext cx="6350" cy="7350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337" name="TextBox 134"/>
                      <p:cNvSpPr txBox="1">
                        <a:spLocks noChangeArrowheads="1"/>
                      </p:cNvSpPr>
                      <p:nvPr/>
                    </p:nvSpPr>
                    <p:spPr bwMode="auto">
                      <a:xfrm>
                        <a:off x="10077449" y="4073979"/>
                        <a:ext cx="711202" cy="660845"/>
                      </a:xfrm>
                      <a:prstGeom prst="rect">
                        <a:avLst/>
                      </a:prstGeom>
                      <a:noFill/>
                      <a:ln w="9525">
                        <a:noFill/>
                        <a:miter lim="800000"/>
                        <a:headEnd/>
                        <a:tailEnd/>
                      </a:ln>
                    </p:spPr>
                    <p:txBody>
                      <a:bodyPr>
                        <a:spAutoFit/>
                      </a:bodyPr>
                      <a:lstStyle/>
                      <a:p>
                        <a:pPr algn="r"/>
                        <a:endParaRPr lang="en-US" sz="1200"/>
                      </a:p>
                      <a:p>
                        <a:pPr algn="r"/>
                        <a:endParaRPr lang="en-US" sz="1200"/>
                      </a:p>
                      <a:p>
                        <a:pPr algn="r"/>
                        <a:endParaRPr lang="en-US" sz="1200"/>
                      </a:p>
                    </p:txBody>
                  </p:sp>
                  <p:sp>
                    <p:nvSpPr>
                      <p:cNvPr id="55338" name="TextBox 135"/>
                      <p:cNvSpPr txBox="1">
                        <a:spLocks noChangeArrowheads="1"/>
                      </p:cNvSpPr>
                      <p:nvPr/>
                    </p:nvSpPr>
                    <p:spPr bwMode="auto">
                      <a:xfrm>
                        <a:off x="10680245" y="4077607"/>
                        <a:ext cx="703942" cy="723275"/>
                      </a:xfrm>
                      <a:prstGeom prst="rect">
                        <a:avLst/>
                      </a:prstGeom>
                      <a:noFill/>
                      <a:ln w="9525">
                        <a:noFill/>
                        <a:miter lim="800000"/>
                        <a:headEnd/>
                        <a:tailEnd/>
                      </a:ln>
                    </p:spPr>
                    <p:txBody>
                      <a:bodyPr>
                        <a:spAutoFit/>
                      </a:bodyPr>
                      <a:lstStyle/>
                      <a:p>
                        <a:pPr algn="r"/>
                        <a:r>
                          <a:rPr lang="en-US" sz="1200"/>
                          <a:t>0</a:t>
                        </a:r>
                      </a:p>
                      <a:p>
                        <a:pPr algn="r"/>
                        <a:r>
                          <a:rPr lang="en-US" sz="1200">
                            <a:solidFill>
                              <a:srgbClr val="0033CC"/>
                            </a:solidFill>
                          </a:rPr>
                          <a:t>1,000</a:t>
                        </a:r>
                      </a:p>
                      <a:p>
                        <a:pPr algn="r">
                          <a:spcBef>
                            <a:spcPts val="600"/>
                          </a:spcBef>
                        </a:pPr>
                        <a:r>
                          <a:rPr lang="en-US" sz="1200" u="sng"/>
                          <a:t>1,000</a:t>
                        </a:r>
                      </a:p>
                    </p:txBody>
                  </p:sp>
                </p:grpSp>
              </p:grpSp>
              <p:sp>
                <p:nvSpPr>
                  <p:cNvPr id="121" name="TextBox 120"/>
                  <p:cNvSpPr txBox="1"/>
                  <p:nvPr/>
                </p:nvSpPr>
                <p:spPr>
                  <a:xfrm>
                    <a:off x="3533491" y="5406345"/>
                    <a:ext cx="2556010" cy="277812"/>
                  </a:xfrm>
                  <a:prstGeom prst="rect">
                    <a:avLst/>
                  </a:prstGeom>
                  <a:solidFill>
                    <a:schemeClr val="accent1">
                      <a:lumMod val="20000"/>
                      <a:lumOff val="80000"/>
                    </a:schemeClr>
                  </a:solidFill>
                </p:spPr>
                <p:txBody>
                  <a:bodyPr>
                    <a:spAutoFit/>
                  </a:bodyPr>
                  <a:lstStyle/>
                  <a:p>
                    <a:pPr algn="ctr">
                      <a:defRPr/>
                    </a:pPr>
                    <a:r>
                      <a:rPr lang="en-US" sz="1200" dirty="0" err="1">
                        <a:latin typeface="Arial" pitchFamily="34" charset="0"/>
                      </a:rPr>
                      <a:t>Depr</a:t>
                    </a:r>
                    <a:r>
                      <a:rPr lang="en-US" sz="1200" dirty="0">
                        <a:latin typeface="Arial" pitchFamily="34" charset="0"/>
                      </a:rPr>
                      <a:t>. Expense (E, SE)</a:t>
                    </a:r>
                  </a:p>
                </p:txBody>
              </p:sp>
              <p:sp>
                <p:nvSpPr>
                  <p:cNvPr id="55324" name="TextBox 121"/>
                  <p:cNvSpPr txBox="1">
                    <a:spLocks noChangeArrowheads="1"/>
                  </p:cNvSpPr>
                  <p:nvPr/>
                </p:nvSpPr>
                <p:spPr bwMode="auto">
                  <a:xfrm>
                    <a:off x="3541484" y="5399312"/>
                    <a:ext cx="537029" cy="276999"/>
                  </a:xfrm>
                  <a:prstGeom prst="rect">
                    <a:avLst/>
                  </a:prstGeom>
                  <a:noFill/>
                  <a:ln w="9525">
                    <a:noFill/>
                    <a:miter lim="800000"/>
                    <a:headEnd/>
                    <a:tailEnd/>
                  </a:ln>
                </p:spPr>
                <p:txBody>
                  <a:bodyPr>
                    <a:spAutoFit/>
                  </a:bodyPr>
                  <a:lstStyle/>
                  <a:p>
                    <a:r>
                      <a:rPr lang="en-US" sz="1200"/>
                      <a:t>dr +</a:t>
                    </a:r>
                  </a:p>
                </p:txBody>
              </p:sp>
              <p:sp>
                <p:nvSpPr>
                  <p:cNvPr id="55325" name="TextBox 122"/>
                  <p:cNvSpPr txBox="1">
                    <a:spLocks noChangeArrowheads="1"/>
                  </p:cNvSpPr>
                  <p:nvPr/>
                </p:nvSpPr>
                <p:spPr bwMode="auto">
                  <a:xfrm>
                    <a:off x="5566227" y="5406570"/>
                    <a:ext cx="537029" cy="276999"/>
                  </a:xfrm>
                  <a:prstGeom prst="rect">
                    <a:avLst/>
                  </a:prstGeom>
                  <a:noFill/>
                  <a:ln w="9525">
                    <a:noFill/>
                    <a:miter lim="800000"/>
                    <a:headEnd/>
                    <a:tailEnd/>
                  </a:ln>
                </p:spPr>
                <p:txBody>
                  <a:bodyPr>
                    <a:spAutoFit/>
                  </a:bodyPr>
                  <a:lstStyle/>
                  <a:p>
                    <a:pPr algn="r"/>
                    <a:r>
                      <a:rPr lang="en-US" sz="1200"/>
                      <a:t>cr -</a:t>
                    </a:r>
                  </a:p>
                </p:txBody>
              </p:sp>
              <p:sp>
                <p:nvSpPr>
                  <p:cNvPr id="55326" name="TextBox 123"/>
                  <p:cNvSpPr txBox="1">
                    <a:spLocks noChangeArrowheads="1"/>
                  </p:cNvSpPr>
                  <p:nvPr/>
                </p:nvSpPr>
                <p:spPr bwMode="auto">
                  <a:xfrm>
                    <a:off x="3522435" y="5699578"/>
                    <a:ext cx="1240065" cy="723275"/>
                  </a:xfrm>
                  <a:prstGeom prst="rect">
                    <a:avLst/>
                  </a:prstGeom>
                  <a:noFill/>
                  <a:ln w="9525">
                    <a:noFill/>
                    <a:miter lim="800000"/>
                    <a:headEnd/>
                    <a:tailEnd/>
                  </a:ln>
                </p:spPr>
                <p:txBody>
                  <a:bodyPr>
                    <a:spAutoFit/>
                  </a:bodyPr>
                  <a:lstStyle/>
                  <a:p>
                    <a:r>
                      <a:rPr lang="en-US" sz="1200"/>
                      <a:t>Unadj. Bal.</a:t>
                    </a:r>
                  </a:p>
                  <a:p>
                    <a:r>
                      <a:rPr lang="en-US" sz="1200">
                        <a:solidFill>
                          <a:srgbClr val="0033CC"/>
                        </a:solidFill>
                      </a:rPr>
                      <a:t>AJE (c)</a:t>
                    </a:r>
                  </a:p>
                  <a:p>
                    <a:pPr>
                      <a:spcBef>
                        <a:spcPts val="600"/>
                      </a:spcBef>
                    </a:pPr>
                    <a:r>
                      <a:rPr lang="en-US" sz="1200"/>
                      <a:t>Adj. Bal.</a:t>
                    </a:r>
                  </a:p>
                </p:txBody>
              </p:sp>
              <p:sp>
                <p:nvSpPr>
                  <p:cNvPr id="55327" name="TextBox 124"/>
                  <p:cNvSpPr txBox="1">
                    <a:spLocks noChangeArrowheads="1"/>
                  </p:cNvSpPr>
                  <p:nvPr/>
                </p:nvSpPr>
                <p:spPr bwMode="auto">
                  <a:xfrm>
                    <a:off x="4709884" y="5711371"/>
                    <a:ext cx="711202" cy="660845"/>
                  </a:xfrm>
                  <a:prstGeom prst="rect">
                    <a:avLst/>
                  </a:prstGeom>
                  <a:noFill/>
                  <a:ln w="9525">
                    <a:noFill/>
                    <a:miter lim="800000"/>
                    <a:headEnd/>
                    <a:tailEnd/>
                  </a:ln>
                </p:spPr>
                <p:txBody>
                  <a:bodyPr>
                    <a:spAutoFit/>
                  </a:bodyPr>
                  <a:lstStyle/>
                  <a:p>
                    <a:pPr algn="r"/>
                    <a:endParaRPr lang="en-US" sz="1200"/>
                  </a:p>
                  <a:p>
                    <a:pPr algn="r"/>
                    <a:endParaRPr lang="en-US" sz="1200"/>
                  </a:p>
                  <a:p>
                    <a:pPr algn="r"/>
                    <a:endParaRPr lang="en-US" sz="1200"/>
                  </a:p>
                </p:txBody>
              </p:sp>
              <p:sp>
                <p:nvSpPr>
                  <p:cNvPr id="55328" name="TextBox 125"/>
                  <p:cNvSpPr txBox="1">
                    <a:spLocks noChangeArrowheads="1"/>
                  </p:cNvSpPr>
                  <p:nvPr/>
                </p:nvSpPr>
                <p:spPr bwMode="auto">
                  <a:xfrm>
                    <a:off x="4063998" y="5699578"/>
                    <a:ext cx="711202" cy="723275"/>
                  </a:xfrm>
                  <a:prstGeom prst="rect">
                    <a:avLst/>
                  </a:prstGeom>
                  <a:noFill/>
                  <a:ln w="9525">
                    <a:noFill/>
                    <a:miter lim="800000"/>
                    <a:headEnd/>
                    <a:tailEnd/>
                  </a:ln>
                </p:spPr>
                <p:txBody>
                  <a:bodyPr>
                    <a:spAutoFit/>
                  </a:bodyPr>
                  <a:lstStyle/>
                  <a:p>
                    <a:pPr algn="r"/>
                    <a:r>
                      <a:rPr lang="en-US" sz="1200"/>
                      <a:t>0</a:t>
                    </a:r>
                  </a:p>
                  <a:p>
                    <a:pPr algn="r"/>
                    <a:r>
                      <a:rPr lang="en-US" sz="1200">
                        <a:solidFill>
                          <a:srgbClr val="0033CC"/>
                        </a:solidFill>
                      </a:rPr>
                      <a:t>1,000</a:t>
                    </a:r>
                  </a:p>
                  <a:p>
                    <a:pPr algn="r">
                      <a:spcBef>
                        <a:spcPts val="600"/>
                      </a:spcBef>
                    </a:pPr>
                    <a:r>
                      <a:rPr lang="en-US" sz="1200" u="sng"/>
                      <a:t>1,000</a:t>
                    </a:r>
                  </a:p>
                </p:txBody>
              </p:sp>
              <p:cxnSp>
                <p:nvCxnSpPr>
                  <p:cNvPr id="127" name="Straight Connector 126"/>
                  <p:cNvCxnSpPr/>
                  <p:nvPr/>
                </p:nvCxnSpPr>
                <p:spPr>
                  <a:xfrm flipH="1">
                    <a:off x="4760694" y="5692095"/>
                    <a:ext cx="7937" cy="7381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3527141" y="5685745"/>
                    <a:ext cx="25829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48" name="Straight Connector 147"/>
              <p:cNvCxnSpPr/>
              <p:nvPr/>
            </p:nvCxnSpPr>
            <p:spPr>
              <a:xfrm flipV="1">
                <a:off x="3541430" y="5907088"/>
                <a:ext cx="258299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248259" y="5791200"/>
                <a:ext cx="25829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831424" y="5900738"/>
                <a:ext cx="25829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5" name="Straight Connector 154"/>
            <p:cNvCxnSpPr/>
            <p:nvPr/>
          </p:nvCxnSpPr>
          <p:spPr>
            <a:xfrm>
              <a:off x="2190395" y="6134100"/>
              <a:ext cx="3810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289181" y="6119813"/>
              <a:ext cx="3810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100792" y="6067425"/>
              <a:ext cx="4572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wipe(left)">
                                      <p:cBhvr>
                                        <p:cTn id="1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Learning Objective 4-1</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Explain why adjustments are needed.</a:t>
            </a: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4000" smtClean="0"/>
              <a:t>Depreciation</a:t>
            </a:r>
          </a:p>
        </p:txBody>
      </p:sp>
      <p:grpSp>
        <p:nvGrpSpPr>
          <p:cNvPr id="2" name="Group 79"/>
          <p:cNvGrpSpPr>
            <a:grpSpLocks/>
          </p:cNvGrpSpPr>
          <p:nvPr/>
        </p:nvGrpSpPr>
        <p:grpSpPr bwMode="auto">
          <a:xfrm>
            <a:off x="457200" y="1219200"/>
            <a:ext cx="3581400" cy="2286000"/>
            <a:chOff x="457200" y="1219200"/>
            <a:chExt cx="3581400" cy="2286000"/>
          </a:xfrm>
        </p:grpSpPr>
        <p:grpSp>
          <p:nvGrpSpPr>
            <p:cNvPr id="57371" name="Group 67"/>
            <p:cNvGrpSpPr>
              <a:grpSpLocks/>
            </p:cNvGrpSpPr>
            <p:nvPr/>
          </p:nvGrpSpPr>
          <p:grpSpPr bwMode="auto">
            <a:xfrm>
              <a:off x="457200" y="1524000"/>
              <a:ext cx="3581400" cy="1981200"/>
              <a:chOff x="457200" y="1524000"/>
              <a:chExt cx="3581400" cy="1981200"/>
            </a:xfrm>
          </p:grpSpPr>
          <p:sp>
            <p:nvSpPr>
              <p:cNvPr id="47" name="Rectangle 46"/>
              <p:cNvSpPr/>
              <p:nvPr/>
            </p:nvSpPr>
            <p:spPr>
              <a:xfrm>
                <a:off x="457200" y="1524000"/>
                <a:ext cx="3581400" cy="1981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609600" y="16764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a:solidFill>
                      <a:srgbClr val="FFFFFF"/>
                    </a:solidFill>
                  </a:rPr>
                  <a:t>Accumulated Depreciation</a:t>
                </a:r>
              </a:p>
            </p:txBody>
          </p:sp>
          <p:sp>
            <p:nvSpPr>
              <p:cNvPr id="40" name="Rectangle 39"/>
              <p:cNvSpPr/>
              <p:nvPr/>
            </p:nvSpPr>
            <p:spPr>
              <a:xfrm>
                <a:off x="609600" y="2590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Balance Sheet</a:t>
                </a:r>
              </a:p>
            </p:txBody>
          </p:sp>
          <p:cxnSp>
            <p:nvCxnSpPr>
              <p:cNvPr id="42" name="Straight Connector 41"/>
              <p:cNvCxnSpPr>
                <a:stCxn id="39" idx="2"/>
                <a:endCxn id="40" idx="0"/>
              </p:cNvCxnSpPr>
              <p:nvPr/>
            </p:nvCxnSpPr>
            <p:spPr>
              <a:xfrm rot="5400000">
                <a:off x="1257301" y="2476500"/>
                <a:ext cx="228600"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286000" y="1676400"/>
                <a:ext cx="1524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Depreciation Expense</a:t>
                </a:r>
              </a:p>
            </p:txBody>
          </p:sp>
          <p:sp>
            <p:nvSpPr>
              <p:cNvPr id="44" name="Rectangle 43"/>
              <p:cNvSpPr/>
              <p:nvPr/>
            </p:nvSpPr>
            <p:spPr>
              <a:xfrm>
                <a:off x="2286000" y="2590800"/>
                <a:ext cx="1524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Income Statement</a:t>
                </a:r>
              </a:p>
            </p:txBody>
          </p:sp>
          <p:cxnSp>
            <p:nvCxnSpPr>
              <p:cNvPr id="45" name="Straight Connector 44"/>
              <p:cNvCxnSpPr>
                <a:stCxn id="43" idx="2"/>
                <a:endCxn id="44" idx="0"/>
              </p:cNvCxnSpPr>
              <p:nvPr/>
            </p:nvCxnSpPr>
            <p:spPr>
              <a:xfrm rot="5400000">
                <a:off x="2933701" y="2476500"/>
                <a:ext cx="228600" cy="31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7372" name="TextBox 66"/>
            <p:cNvSpPr txBox="1">
              <a:spLocks noChangeArrowheads="1"/>
            </p:cNvSpPr>
            <p:nvPr/>
          </p:nvSpPr>
          <p:spPr bwMode="auto">
            <a:xfrm>
              <a:off x="876300" y="1219200"/>
              <a:ext cx="2743200" cy="369332"/>
            </a:xfrm>
            <a:prstGeom prst="rect">
              <a:avLst/>
            </a:prstGeom>
            <a:noFill/>
            <a:ln w="9525">
              <a:noFill/>
              <a:miter lim="800000"/>
              <a:headEnd/>
              <a:tailEnd/>
            </a:ln>
          </p:spPr>
          <p:txBody>
            <a:bodyPr>
              <a:spAutoFit/>
            </a:bodyPr>
            <a:lstStyle/>
            <a:p>
              <a:pPr algn="ctr"/>
              <a:r>
                <a:rPr lang="en-US"/>
                <a:t>Note 1</a:t>
              </a:r>
            </a:p>
          </p:txBody>
        </p:sp>
      </p:grpSp>
      <p:grpSp>
        <p:nvGrpSpPr>
          <p:cNvPr id="4" name="Group 78"/>
          <p:cNvGrpSpPr>
            <a:grpSpLocks/>
          </p:cNvGrpSpPr>
          <p:nvPr/>
        </p:nvGrpSpPr>
        <p:grpSpPr bwMode="auto">
          <a:xfrm>
            <a:off x="5105400" y="1219200"/>
            <a:ext cx="3581400" cy="2286000"/>
            <a:chOff x="5105400" y="1219200"/>
            <a:chExt cx="3581400" cy="2286000"/>
          </a:xfrm>
        </p:grpSpPr>
        <p:grpSp>
          <p:nvGrpSpPr>
            <p:cNvPr id="57362" name="Group 69"/>
            <p:cNvGrpSpPr>
              <a:grpSpLocks/>
            </p:cNvGrpSpPr>
            <p:nvPr/>
          </p:nvGrpSpPr>
          <p:grpSpPr bwMode="auto">
            <a:xfrm>
              <a:off x="5105400" y="1524000"/>
              <a:ext cx="3581400" cy="1981200"/>
              <a:chOff x="5105400" y="1524000"/>
              <a:chExt cx="3581400" cy="1981200"/>
            </a:xfrm>
          </p:grpSpPr>
          <p:sp>
            <p:nvSpPr>
              <p:cNvPr id="48" name="Rectangle 47"/>
              <p:cNvSpPr/>
              <p:nvPr/>
            </p:nvSpPr>
            <p:spPr>
              <a:xfrm>
                <a:off x="5105400" y="1524000"/>
                <a:ext cx="3581400" cy="1981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5257800" y="16764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a:solidFill>
                      <a:srgbClr val="FFFFFF"/>
                    </a:solidFill>
                  </a:rPr>
                  <a:t>Accumulated Depreciation</a:t>
                </a:r>
              </a:p>
            </p:txBody>
          </p:sp>
          <p:sp>
            <p:nvSpPr>
              <p:cNvPr id="50" name="Rectangle 49"/>
              <p:cNvSpPr/>
              <p:nvPr/>
            </p:nvSpPr>
            <p:spPr>
              <a:xfrm>
                <a:off x="5257800" y="2590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a:solidFill>
                      <a:srgbClr val="FFFFFF"/>
                    </a:solidFill>
                  </a:rPr>
                  <a:t>Total Amount Depreciated</a:t>
                </a:r>
              </a:p>
            </p:txBody>
          </p:sp>
          <p:cxnSp>
            <p:nvCxnSpPr>
              <p:cNvPr id="51" name="Straight Connector 50"/>
              <p:cNvCxnSpPr>
                <a:stCxn id="49" idx="2"/>
                <a:endCxn id="50" idx="0"/>
              </p:cNvCxnSpPr>
              <p:nvPr/>
            </p:nvCxnSpPr>
            <p:spPr>
              <a:xfrm rot="5400000">
                <a:off x="5905501" y="2476500"/>
                <a:ext cx="228600"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934200" y="16764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Equipment</a:t>
                </a:r>
              </a:p>
            </p:txBody>
          </p:sp>
          <p:sp>
            <p:nvSpPr>
              <p:cNvPr id="53" name="Rectangle 52"/>
              <p:cNvSpPr/>
              <p:nvPr/>
            </p:nvSpPr>
            <p:spPr>
              <a:xfrm>
                <a:off x="6934200" y="2590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Original cost</a:t>
                </a:r>
              </a:p>
            </p:txBody>
          </p:sp>
          <p:cxnSp>
            <p:nvCxnSpPr>
              <p:cNvPr id="54" name="Straight Connector 53"/>
              <p:cNvCxnSpPr>
                <a:stCxn id="52" idx="2"/>
                <a:endCxn id="53" idx="0"/>
              </p:cNvCxnSpPr>
              <p:nvPr/>
            </p:nvCxnSpPr>
            <p:spPr>
              <a:xfrm rot="5400000">
                <a:off x="7581901" y="2476500"/>
                <a:ext cx="228600" cy="317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7363" name="TextBox 68"/>
            <p:cNvSpPr txBox="1">
              <a:spLocks noChangeArrowheads="1"/>
            </p:cNvSpPr>
            <p:nvPr/>
          </p:nvSpPr>
          <p:spPr bwMode="auto">
            <a:xfrm>
              <a:off x="5524500" y="1219200"/>
              <a:ext cx="2743200" cy="369332"/>
            </a:xfrm>
            <a:prstGeom prst="rect">
              <a:avLst/>
            </a:prstGeom>
            <a:noFill/>
            <a:ln w="9525">
              <a:noFill/>
              <a:miter lim="800000"/>
              <a:headEnd/>
              <a:tailEnd/>
            </a:ln>
          </p:spPr>
          <p:txBody>
            <a:bodyPr>
              <a:spAutoFit/>
            </a:bodyPr>
            <a:lstStyle/>
            <a:p>
              <a:pPr algn="ctr"/>
              <a:r>
                <a:rPr lang="en-US"/>
                <a:t>Note 2</a:t>
              </a:r>
            </a:p>
          </p:txBody>
        </p:sp>
      </p:grpSp>
      <p:grpSp>
        <p:nvGrpSpPr>
          <p:cNvPr id="6" name="Group 77"/>
          <p:cNvGrpSpPr>
            <a:grpSpLocks/>
          </p:cNvGrpSpPr>
          <p:nvPr/>
        </p:nvGrpSpPr>
        <p:grpSpPr bwMode="auto">
          <a:xfrm>
            <a:off x="1981200" y="3973513"/>
            <a:ext cx="2743200" cy="2351087"/>
            <a:chOff x="1981200" y="3974068"/>
            <a:chExt cx="2743200" cy="2350532"/>
          </a:xfrm>
        </p:grpSpPr>
        <p:grpSp>
          <p:nvGrpSpPr>
            <p:cNvPr id="57356" name="Group 71"/>
            <p:cNvGrpSpPr>
              <a:grpSpLocks/>
            </p:cNvGrpSpPr>
            <p:nvPr/>
          </p:nvGrpSpPr>
          <p:grpSpPr bwMode="auto">
            <a:xfrm>
              <a:off x="2438400" y="4267200"/>
              <a:ext cx="1828800" cy="2057400"/>
              <a:chOff x="2438400" y="4267200"/>
              <a:chExt cx="1828800" cy="2057400"/>
            </a:xfrm>
          </p:grpSpPr>
          <p:sp>
            <p:nvSpPr>
              <p:cNvPr id="55" name="Rectangle 54"/>
              <p:cNvSpPr/>
              <p:nvPr/>
            </p:nvSpPr>
            <p:spPr>
              <a:xfrm>
                <a:off x="2438400" y="4267686"/>
                <a:ext cx="1828800" cy="205691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2590800" y="4420050"/>
                <a:ext cx="1524000" cy="685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Contra-Account</a:t>
                </a:r>
              </a:p>
            </p:txBody>
          </p:sp>
          <p:sp>
            <p:nvSpPr>
              <p:cNvPr id="57" name="Rectangle 56"/>
              <p:cNvSpPr/>
              <p:nvPr/>
            </p:nvSpPr>
            <p:spPr>
              <a:xfrm>
                <a:off x="2590800" y="5334234"/>
                <a:ext cx="1524000" cy="838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Opposes account it offsets </a:t>
                </a:r>
              </a:p>
            </p:txBody>
          </p:sp>
          <p:cxnSp>
            <p:nvCxnSpPr>
              <p:cNvPr id="58" name="Straight Connector 57"/>
              <p:cNvCxnSpPr>
                <a:stCxn id="56" idx="2"/>
                <a:endCxn id="57" idx="0"/>
              </p:cNvCxnSpPr>
              <p:nvPr/>
            </p:nvCxnSpPr>
            <p:spPr>
              <a:xfrm rot="5400000">
                <a:off x="3238528" y="5219961"/>
                <a:ext cx="228546" cy="317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7357" name="TextBox 70"/>
            <p:cNvSpPr txBox="1">
              <a:spLocks noChangeArrowheads="1"/>
            </p:cNvSpPr>
            <p:nvPr/>
          </p:nvSpPr>
          <p:spPr bwMode="auto">
            <a:xfrm>
              <a:off x="1981200" y="3974068"/>
              <a:ext cx="2743200" cy="369332"/>
            </a:xfrm>
            <a:prstGeom prst="rect">
              <a:avLst/>
            </a:prstGeom>
            <a:noFill/>
            <a:ln w="9525">
              <a:noFill/>
              <a:miter lim="800000"/>
              <a:headEnd/>
              <a:tailEnd/>
            </a:ln>
          </p:spPr>
          <p:txBody>
            <a:bodyPr>
              <a:spAutoFit/>
            </a:bodyPr>
            <a:lstStyle/>
            <a:p>
              <a:pPr algn="ctr"/>
              <a:r>
                <a:rPr lang="en-US"/>
                <a:t>Note 3</a:t>
              </a:r>
            </a:p>
          </p:txBody>
        </p:sp>
      </p:grpSp>
      <p:grpSp>
        <p:nvGrpSpPr>
          <p:cNvPr id="8" name="Group 76"/>
          <p:cNvGrpSpPr>
            <a:grpSpLocks/>
          </p:cNvGrpSpPr>
          <p:nvPr/>
        </p:nvGrpSpPr>
        <p:grpSpPr bwMode="auto">
          <a:xfrm>
            <a:off x="4343400" y="3962400"/>
            <a:ext cx="2743200" cy="2362200"/>
            <a:chOff x="4343400" y="3962400"/>
            <a:chExt cx="2743200" cy="2362200"/>
          </a:xfrm>
        </p:grpSpPr>
        <p:grpSp>
          <p:nvGrpSpPr>
            <p:cNvPr id="57350" name="Group 75"/>
            <p:cNvGrpSpPr>
              <a:grpSpLocks/>
            </p:cNvGrpSpPr>
            <p:nvPr/>
          </p:nvGrpSpPr>
          <p:grpSpPr bwMode="auto">
            <a:xfrm>
              <a:off x="4800600" y="4267200"/>
              <a:ext cx="1828800" cy="2057400"/>
              <a:chOff x="4800600" y="4267200"/>
              <a:chExt cx="1828800" cy="2057400"/>
            </a:xfrm>
          </p:grpSpPr>
          <p:sp>
            <p:nvSpPr>
              <p:cNvPr id="63" name="Rectangle 62"/>
              <p:cNvSpPr/>
              <p:nvPr/>
            </p:nvSpPr>
            <p:spPr>
              <a:xfrm>
                <a:off x="4800600" y="4267200"/>
                <a:ext cx="1828800" cy="2057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4953000" y="44196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Depreciation Amount</a:t>
                </a:r>
              </a:p>
            </p:txBody>
          </p:sp>
          <p:sp>
            <p:nvSpPr>
              <p:cNvPr id="65" name="Rectangle 64"/>
              <p:cNvSpPr/>
              <p:nvPr/>
            </p:nvSpPr>
            <p:spPr>
              <a:xfrm>
                <a:off x="4953000" y="53340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Depends on method used</a:t>
                </a:r>
              </a:p>
            </p:txBody>
          </p:sp>
          <p:cxnSp>
            <p:nvCxnSpPr>
              <p:cNvPr id="66" name="Straight Connector 65"/>
              <p:cNvCxnSpPr>
                <a:stCxn id="64" idx="2"/>
                <a:endCxn id="65" idx="0"/>
              </p:cNvCxnSpPr>
              <p:nvPr/>
            </p:nvCxnSpPr>
            <p:spPr>
              <a:xfrm rot="5400000">
                <a:off x="5600701" y="5219700"/>
                <a:ext cx="228600" cy="317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7351" name="TextBox 74"/>
            <p:cNvSpPr txBox="1">
              <a:spLocks noChangeArrowheads="1"/>
            </p:cNvSpPr>
            <p:nvPr/>
          </p:nvSpPr>
          <p:spPr bwMode="auto">
            <a:xfrm>
              <a:off x="4343400" y="3962400"/>
              <a:ext cx="2743200" cy="369332"/>
            </a:xfrm>
            <a:prstGeom prst="rect">
              <a:avLst/>
            </a:prstGeom>
            <a:noFill/>
            <a:ln w="9525">
              <a:noFill/>
              <a:miter lim="800000"/>
              <a:headEnd/>
              <a:tailEnd/>
            </a:ln>
          </p:spPr>
          <p:txBody>
            <a:bodyPr>
              <a:spAutoFit/>
            </a:bodyPr>
            <a:lstStyle/>
            <a:p>
              <a:pPr algn="ctr"/>
              <a:r>
                <a:rPr lang="en-US"/>
                <a:t>Note 4</a:t>
              </a: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z="4000" smtClean="0"/>
              <a:t>Deferral Adjustments</a:t>
            </a:r>
          </a:p>
        </p:txBody>
      </p:sp>
      <p:sp>
        <p:nvSpPr>
          <p:cNvPr id="59394" name="Text Box 3"/>
          <p:cNvSpPr txBox="1">
            <a:spLocks noChangeArrowheads="1"/>
          </p:cNvSpPr>
          <p:nvPr/>
        </p:nvSpPr>
        <p:spPr bwMode="auto">
          <a:xfrm>
            <a:off x="1752600" y="1106488"/>
            <a:ext cx="56388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(d) Gift Cards Redeemed for Service.</a:t>
            </a:r>
          </a:p>
        </p:txBody>
      </p:sp>
      <p:sp>
        <p:nvSpPr>
          <p:cNvPr id="59395" name="TextBox 8"/>
          <p:cNvSpPr txBox="1">
            <a:spLocks noChangeArrowheads="1"/>
          </p:cNvSpPr>
          <p:nvPr/>
        </p:nvSpPr>
        <p:spPr bwMode="auto">
          <a:xfrm>
            <a:off x="257175" y="1639888"/>
            <a:ext cx="8610600" cy="369887"/>
          </a:xfrm>
          <a:prstGeom prst="rect">
            <a:avLst/>
          </a:prstGeom>
          <a:noFill/>
          <a:ln w="9525">
            <a:noFill/>
            <a:miter lim="800000"/>
            <a:headEnd/>
            <a:tailEnd/>
          </a:ln>
        </p:spPr>
        <p:txBody>
          <a:bodyPr>
            <a:spAutoFit/>
          </a:bodyPr>
          <a:lstStyle/>
          <a:p>
            <a:pPr algn="ctr"/>
            <a:r>
              <a:rPr lang="en-US"/>
              <a:t>Pizza Aroma redeemed $160 of gift cards that customers used to pay for pizza.</a:t>
            </a:r>
          </a:p>
        </p:txBody>
      </p:sp>
      <p:grpSp>
        <p:nvGrpSpPr>
          <p:cNvPr id="30" name="Group 29"/>
          <p:cNvGrpSpPr>
            <a:grpSpLocks/>
          </p:cNvGrpSpPr>
          <p:nvPr/>
        </p:nvGrpSpPr>
        <p:grpSpPr bwMode="auto">
          <a:xfrm>
            <a:off x="638175" y="2182813"/>
            <a:ext cx="7766050" cy="1322387"/>
            <a:chOff x="623888" y="2611438"/>
            <a:chExt cx="7766050" cy="1322387"/>
          </a:xfrm>
        </p:grpSpPr>
        <p:grpSp>
          <p:nvGrpSpPr>
            <p:cNvPr id="59457" name="Group 21"/>
            <p:cNvGrpSpPr>
              <a:grpSpLocks/>
            </p:cNvGrpSpPr>
            <p:nvPr/>
          </p:nvGrpSpPr>
          <p:grpSpPr bwMode="auto">
            <a:xfrm>
              <a:off x="623888" y="2611438"/>
              <a:ext cx="7766050" cy="1322387"/>
              <a:chOff x="624114" y="2771779"/>
              <a:chExt cx="7547429" cy="1321250"/>
            </a:xfrm>
          </p:grpSpPr>
          <p:sp>
            <p:nvSpPr>
              <p:cNvPr id="46" name="Rounded Rectangle 45"/>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9473" name="Group 26"/>
              <p:cNvGrpSpPr>
                <a:grpSpLocks/>
              </p:cNvGrpSpPr>
              <p:nvPr/>
            </p:nvGrpSpPr>
            <p:grpSpPr bwMode="auto">
              <a:xfrm>
                <a:off x="649518" y="2771779"/>
                <a:ext cx="1905000" cy="381000"/>
                <a:chOff x="533400" y="3235975"/>
                <a:chExt cx="1905000" cy="381000"/>
              </a:xfrm>
            </p:grpSpPr>
            <p:grpSp>
              <p:nvGrpSpPr>
                <p:cNvPr id="59474" name="Group 16"/>
                <p:cNvGrpSpPr>
                  <a:grpSpLocks/>
                </p:cNvGrpSpPr>
                <p:nvPr/>
              </p:nvGrpSpPr>
              <p:grpSpPr bwMode="auto">
                <a:xfrm>
                  <a:off x="533400" y="3235975"/>
                  <a:ext cx="428172" cy="381000"/>
                  <a:chOff x="838200" y="3733800"/>
                  <a:chExt cx="428172" cy="381000"/>
                </a:xfrm>
              </p:grpSpPr>
              <p:sp>
                <p:nvSpPr>
                  <p:cNvPr id="50" name="Oval 49"/>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9" name="TextBox 48"/>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59458" name="Group 29"/>
            <p:cNvGrpSpPr>
              <a:grpSpLocks/>
            </p:cNvGrpSpPr>
            <p:nvPr/>
          </p:nvGrpSpPr>
          <p:grpSpPr bwMode="auto">
            <a:xfrm>
              <a:off x="1128486" y="2968625"/>
              <a:ext cx="6912431" cy="838383"/>
              <a:chOff x="-6388905" y="-373219"/>
              <a:chExt cx="6912431" cy="838383"/>
            </a:xfrm>
          </p:grpSpPr>
          <p:grpSp>
            <p:nvGrpSpPr>
              <p:cNvPr id="59459" name="Group 16"/>
              <p:cNvGrpSpPr>
                <a:grpSpLocks/>
              </p:cNvGrpSpPr>
              <p:nvPr/>
            </p:nvGrpSpPr>
            <p:grpSpPr bwMode="auto">
              <a:xfrm>
                <a:off x="-6388905" y="-373219"/>
                <a:ext cx="6912429" cy="315745"/>
                <a:chOff x="-6388905" y="-373219"/>
                <a:chExt cx="6912429" cy="315745"/>
              </a:xfrm>
            </p:grpSpPr>
            <p:grpSp>
              <p:nvGrpSpPr>
                <p:cNvPr id="59465" name="Group 14"/>
                <p:cNvGrpSpPr>
                  <a:grpSpLocks/>
                </p:cNvGrpSpPr>
                <p:nvPr/>
              </p:nvGrpSpPr>
              <p:grpSpPr bwMode="auto">
                <a:xfrm>
                  <a:off x="-6388905" y="-373219"/>
                  <a:ext cx="6912429" cy="315745"/>
                  <a:chOff x="-6388905" y="-373219"/>
                  <a:chExt cx="6912429" cy="315745"/>
                </a:xfrm>
              </p:grpSpPr>
              <p:grpSp>
                <p:nvGrpSpPr>
                  <p:cNvPr id="59467" name="Group 13"/>
                  <p:cNvGrpSpPr>
                    <a:grpSpLocks/>
                  </p:cNvGrpSpPr>
                  <p:nvPr/>
                </p:nvGrpSpPr>
                <p:grpSpPr bwMode="auto">
                  <a:xfrm>
                    <a:off x="-6388905" y="-373219"/>
                    <a:ext cx="6912429" cy="315745"/>
                    <a:chOff x="-5969805" y="3329863"/>
                    <a:chExt cx="6912429" cy="315745"/>
                  </a:xfrm>
                </p:grpSpPr>
                <p:sp>
                  <p:nvSpPr>
                    <p:cNvPr id="59469" name="TextBox 42"/>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59470" name="TextBox 43"/>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59471"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59468" name="TextBox 41"/>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59466" name="TextBox 39"/>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59460" name="Group 22"/>
              <p:cNvGrpSpPr>
                <a:grpSpLocks/>
              </p:cNvGrpSpPr>
              <p:nvPr/>
            </p:nvGrpSpPr>
            <p:grpSpPr bwMode="auto">
              <a:xfrm>
                <a:off x="-6379935" y="-58058"/>
                <a:ext cx="6903461" cy="523222"/>
                <a:chOff x="-6379935" y="-58058"/>
                <a:chExt cx="6903461" cy="523222"/>
              </a:xfrm>
            </p:grpSpPr>
            <p:sp>
              <p:nvSpPr>
                <p:cNvPr id="59461" name="TextBox 34"/>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9463" name="TextBox 36"/>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r>
                    <a:rPr lang="en-US" sz="1400" dirty="0"/>
                    <a:t>Unearned</a:t>
                  </a:r>
                </a:p>
                <a:p>
                  <a:r>
                    <a:rPr lang="en-US" sz="1400" dirty="0"/>
                    <a:t>Revenue </a:t>
                  </a:r>
                  <a:r>
                    <a:rPr lang="en-US" sz="1400" dirty="0">
                      <a:solidFill>
                        <a:srgbClr val="FF6011"/>
                      </a:solidFill>
                    </a:rPr>
                    <a:t>(+L)     </a:t>
                  </a:r>
                  <a:r>
                    <a:rPr lang="en-US" sz="1400" dirty="0"/>
                    <a:t>-$160</a:t>
                  </a:r>
                </a:p>
              </p:txBody>
            </p:sp>
            <p:sp>
              <p:nvSpPr>
                <p:cNvPr id="59464" name="TextBox 37"/>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dirty="0"/>
                    <a:t>Pizza</a:t>
                  </a:r>
                </a:p>
                <a:p>
                  <a:r>
                    <a:rPr lang="en-US" sz="1400" dirty="0"/>
                    <a:t>Revenue </a:t>
                  </a:r>
                  <a:r>
                    <a:rPr lang="en-US" sz="1400" dirty="0">
                      <a:solidFill>
                        <a:srgbClr val="FF6011"/>
                      </a:solidFill>
                    </a:rPr>
                    <a:t>(+R)       </a:t>
                  </a:r>
                  <a:r>
                    <a:rPr lang="en-US" sz="1400" dirty="0"/>
                    <a:t>+$160</a:t>
                  </a:r>
                </a:p>
              </p:txBody>
            </p:sp>
          </p:grpSp>
        </p:grpSp>
      </p:grpSp>
      <p:grpSp>
        <p:nvGrpSpPr>
          <p:cNvPr id="53" name="Group 52"/>
          <p:cNvGrpSpPr>
            <a:grpSpLocks/>
          </p:cNvGrpSpPr>
          <p:nvPr/>
        </p:nvGrpSpPr>
        <p:grpSpPr bwMode="auto">
          <a:xfrm>
            <a:off x="666750" y="3595688"/>
            <a:ext cx="7721600" cy="1223962"/>
            <a:chOff x="652463" y="4016375"/>
            <a:chExt cx="7721600" cy="1223963"/>
          </a:xfrm>
        </p:grpSpPr>
        <p:grpSp>
          <p:nvGrpSpPr>
            <p:cNvPr id="59439" name="Group 24"/>
            <p:cNvGrpSpPr>
              <a:grpSpLocks/>
            </p:cNvGrpSpPr>
            <p:nvPr/>
          </p:nvGrpSpPr>
          <p:grpSpPr bwMode="auto">
            <a:xfrm>
              <a:off x="652463" y="4016375"/>
              <a:ext cx="7721600" cy="1223963"/>
              <a:chOff x="711199" y="4336108"/>
              <a:chExt cx="7532915" cy="1222863"/>
            </a:xfrm>
          </p:grpSpPr>
          <p:sp>
            <p:nvSpPr>
              <p:cNvPr id="62" name="Rounded Rectangle 61"/>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9448" name="Group 25"/>
              <p:cNvGrpSpPr>
                <a:grpSpLocks/>
              </p:cNvGrpSpPr>
              <p:nvPr/>
            </p:nvGrpSpPr>
            <p:grpSpPr bwMode="auto">
              <a:xfrm>
                <a:off x="711199" y="4336108"/>
                <a:ext cx="1905000" cy="387350"/>
                <a:chOff x="3505200" y="3232737"/>
                <a:chExt cx="1905000" cy="387476"/>
              </a:xfrm>
            </p:grpSpPr>
            <p:grpSp>
              <p:nvGrpSpPr>
                <p:cNvPr id="59449" name="Group 15"/>
                <p:cNvGrpSpPr>
                  <a:grpSpLocks/>
                </p:cNvGrpSpPr>
                <p:nvPr/>
              </p:nvGrpSpPr>
              <p:grpSpPr bwMode="auto">
                <a:xfrm>
                  <a:off x="3505200" y="3232737"/>
                  <a:ext cx="413658" cy="387476"/>
                  <a:chOff x="2133600" y="4870324"/>
                  <a:chExt cx="413658" cy="387476"/>
                </a:xfrm>
              </p:grpSpPr>
              <p:sp>
                <p:nvSpPr>
                  <p:cNvPr id="66"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TextBox 66"/>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59450"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59440" name="Group 44"/>
            <p:cNvGrpSpPr>
              <a:grpSpLocks/>
            </p:cNvGrpSpPr>
            <p:nvPr/>
          </p:nvGrpSpPr>
          <p:grpSpPr bwMode="auto">
            <a:xfrm>
              <a:off x="1132115" y="4397828"/>
              <a:ext cx="6966858" cy="653588"/>
              <a:chOff x="5660571" y="3425371"/>
              <a:chExt cx="6966858" cy="653588"/>
            </a:xfrm>
          </p:grpSpPr>
          <p:sp>
            <p:nvSpPr>
              <p:cNvPr id="56" name="TextBox 55"/>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59442" name="Group 73"/>
              <p:cNvGrpSpPr>
                <a:grpSpLocks/>
              </p:cNvGrpSpPr>
              <p:nvPr/>
            </p:nvGrpSpPr>
            <p:grpSpPr bwMode="auto">
              <a:xfrm>
                <a:off x="5675086" y="3425371"/>
                <a:ext cx="6937828" cy="653588"/>
                <a:chOff x="5675086" y="2554514"/>
                <a:chExt cx="6937828" cy="653588"/>
              </a:xfrm>
            </p:grpSpPr>
            <p:sp>
              <p:nvSpPr>
                <p:cNvPr id="59443" name="TextBox 57"/>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(d)</a:t>
                  </a:r>
                </a:p>
                <a:p>
                  <a:endParaRPr lang="en-US"/>
                </a:p>
              </p:txBody>
            </p:sp>
            <p:sp>
              <p:nvSpPr>
                <p:cNvPr id="59444" name="TextBox 58"/>
                <p:cNvSpPr txBox="1">
                  <a:spLocks noChangeArrowheads="1"/>
                </p:cNvSpPr>
                <p:nvPr/>
              </p:nvSpPr>
              <p:spPr bwMode="auto">
                <a:xfrm>
                  <a:off x="6168571" y="2554514"/>
                  <a:ext cx="4898569" cy="646331"/>
                </a:xfrm>
                <a:prstGeom prst="rect">
                  <a:avLst/>
                </a:prstGeom>
                <a:noFill/>
                <a:ln w="9525">
                  <a:noFill/>
                  <a:miter lim="800000"/>
                  <a:headEnd/>
                  <a:tailEnd/>
                </a:ln>
              </p:spPr>
              <p:txBody>
                <a:bodyPr>
                  <a:spAutoFit/>
                </a:bodyPr>
                <a:lstStyle/>
                <a:p>
                  <a:r>
                    <a:rPr lang="en-US" dirty="0" err="1">
                      <a:solidFill>
                        <a:srgbClr val="0070C0"/>
                      </a:solidFill>
                    </a:rPr>
                    <a:t>dr</a:t>
                  </a:r>
                  <a:r>
                    <a:rPr lang="en-US" dirty="0"/>
                    <a:t>    Unearned Revenue  </a:t>
                  </a:r>
                  <a:r>
                    <a:rPr lang="en-US" dirty="0">
                      <a:solidFill>
                        <a:srgbClr val="FF6011"/>
                      </a:solidFill>
                    </a:rPr>
                    <a:t>(-L)</a:t>
                  </a:r>
                </a:p>
                <a:p>
                  <a:r>
                    <a:rPr lang="en-US" dirty="0">
                      <a:solidFill>
                        <a:srgbClr val="0070C0"/>
                      </a:solidFill>
                    </a:rPr>
                    <a:t>         </a:t>
                  </a:r>
                  <a:r>
                    <a:rPr lang="en-US" dirty="0" err="1">
                      <a:solidFill>
                        <a:srgbClr val="0070C0"/>
                      </a:solidFill>
                    </a:rPr>
                    <a:t>cr</a:t>
                  </a:r>
                  <a:r>
                    <a:rPr lang="en-US" dirty="0">
                      <a:solidFill>
                        <a:srgbClr val="0070C0"/>
                      </a:solidFill>
                    </a:rPr>
                    <a:t>    </a:t>
                  </a:r>
                  <a:r>
                    <a:rPr lang="en-US" dirty="0"/>
                    <a:t>Pizza Revenue </a:t>
                  </a:r>
                  <a:r>
                    <a:rPr lang="en-US" dirty="0">
                      <a:solidFill>
                        <a:srgbClr val="FF6011"/>
                      </a:solidFill>
                    </a:rPr>
                    <a:t>(+R, +SE)</a:t>
                  </a:r>
                </a:p>
              </p:txBody>
            </p:sp>
            <p:sp>
              <p:nvSpPr>
                <p:cNvPr id="59445" name="TextBox 59"/>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160</a:t>
                  </a:r>
                </a:p>
              </p:txBody>
            </p:sp>
            <p:sp>
              <p:nvSpPr>
                <p:cNvPr id="59446" name="TextBox 60"/>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160</a:t>
                  </a:r>
                </a:p>
                <a:p>
                  <a:pPr algn="r"/>
                  <a:endParaRPr lang="en-US"/>
                </a:p>
              </p:txBody>
            </p:sp>
          </p:grpSp>
        </p:grpSp>
      </p:grpSp>
      <p:grpSp>
        <p:nvGrpSpPr>
          <p:cNvPr id="68" name="Group 67"/>
          <p:cNvGrpSpPr>
            <a:grpSpLocks/>
          </p:cNvGrpSpPr>
          <p:nvPr/>
        </p:nvGrpSpPr>
        <p:grpSpPr bwMode="auto">
          <a:xfrm>
            <a:off x="609600" y="4800600"/>
            <a:ext cx="7780338" cy="1662113"/>
            <a:chOff x="652689" y="4800600"/>
            <a:chExt cx="7780338" cy="1662340"/>
          </a:xfrm>
        </p:grpSpPr>
        <p:grpSp>
          <p:nvGrpSpPr>
            <p:cNvPr id="59399" name="Group 164"/>
            <p:cNvGrpSpPr>
              <a:grpSpLocks/>
            </p:cNvGrpSpPr>
            <p:nvPr/>
          </p:nvGrpSpPr>
          <p:grpSpPr bwMode="auto">
            <a:xfrm>
              <a:off x="652689" y="4800600"/>
              <a:ext cx="7780338" cy="1662340"/>
              <a:chOff x="652689" y="4800600"/>
              <a:chExt cx="7780338" cy="1662340"/>
            </a:xfrm>
          </p:grpSpPr>
          <p:grpSp>
            <p:nvGrpSpPr>
              <p:cNvPr id="59401" name="Group 148"/>
              <p:cNvGrpSpPr>
                <a:grpSpLocks/>
              </p:cNvGrpSpPr>
              <p:nvPr/>
            </p:nvGrpSpPr>
            <p:grpSpPr bwMode="auto">
              <a:xfrm>
                <a:off x="652689" y="4800600"/>
                <a:ext cx="7780338" cy="1662340"/>
                <a:chOff x="652689" y="4800600"/>
                <a:chExt cx="7780338" cy="1662340"/>
              </a:xfrm>
            </p:grpSpPr>
            <p:grpSp>
              <p:nvGrpSpPr>
                <p:cNvPr id="59403" name="Group 103"/>
                <p:cNvGrpSpPr>
                  <a:grpSpLocks/>
                </p:cNvGrpSpPr>
                <p:nvPr/>
              </p:nvGrpSpPr>
              <p:grpSpPr bwMode="auto">
                <a:xfrm>
                  <a:off x="652689" y="4800600"/>
                  <a:ext cx="7780338" cy="1662340"/>
                  <a:chOff x="638175" y="5311773"/>
                  <a:chExt cx="7780338" cy="1662340"/>
                </a:xfrm>
              </p:grpSpPr>
              <p:grpSp>
                <p:nvGrpSpPr>
                  <p:cNvPr id="59406" name="Group 28"/>
                  <p:cNvGrpSpPr>
                    <a:grpSpLocks/>
                  </p:cNvGrpSpPr>
                  <p:nvPr/>
                </p:nvGrpSpPr>
                <p:grpSpPr bwMode="auto">
                  <a:xfrm>
                    <a:off x="638175" y="5311773"/>
                    <a:ext cx="7780338" cy="1662340"/>
                    <a:chOff x="638629" y="5384344"/>
                    <a:chExt cx="7692571" cy="1662962"/>
                  </a:xfrm>
                </p:grpSpPr>
                <p:sp>
                  <p:nvSpPr>
                    <p:cNvPr id="101" name="Rounded Rectangle 100"/>
                    <p:cNvSpPr/>
                    <p:nvPr/>
                  </p:nvSpPr>
                  <p:spPr>
                    <a:xfrm>
                      <a:off x="638629" y="5485996"/>
                      <a:ext cx="7692571" cy="156131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9432" name="Group 24"/>
                    <p:cNvGrpSpPr>
                      <a:grpSpLocks/>
                    </p:cNvGrpSpPr>
                    <p:nvPr/>
                  </p:nvGrpSpPr>
                  <p:grpSpPr bwMode="auto">
                    <a:xfrm>
                      <a:off x="642248" y="5384344"/>
                      <a:ext cx="1963080" cy="403376"/>
                      <a:chOff x="6172200" y="3235975"/>
                      <a:chExt cx="1963080" cy="403376"/>
                    </a:xfrm>
                  </p:grpSpPr>
                  <p:grpSp>
                    <p:nvGrpSpPr>
                      <p:cNvPr id="59433" name="Group 14"/>
                      <p:cNvGrpSpPr>
                        <a:grpSpLocks/>
                      </p:cNvGrpSpPr>
                      <p:nvPr/>
                    </p:nvGrpSpPr>
                    <p:grpSpPr bwMode="auto">
                      <a:xfrm>
                        <a:off x="6172200" y="3235975"/>
                        <a:ext cx="381000" cy="381000"/>
                        <a:chOff x="4953000" y="4724400"/>
                        <a:chExt cx="381000" cy="381000"/>
                      </a:xfrm>
                    </p:grpSpPr>
                    <p:sp>
                      <p:nvSpPr>
                        <p:cNvPr id="105"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438"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04" name="TextBox 103"/>
                      <p:cNvSpPr txBox="1"/>
                      <p:nvPr/>
                    </p:nvSpPr>
                    <p:spPr>
                      <a:xfrm>
                        <a:off x="6611206" y="3270918"/>
                        <a:ext cx="1524075" cy="36848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59407" name="Group 73"/>
                  <p:cNvGrpSpPr>
                    <a:grpSpLocks/>
                  </p:cNvGrpSpPr>
                  <p:nvPr/>
                </p:nvGrpSpPr>
                <p:grpSpPr bwMode="auto">
                  <a:xfrm>
                    <a:off x="1175657" y="5624283"/>
                    <a:ext cx="3309257" cy="1156695"/>
                    <a:chOff x="9564914" y="3751941"/>
                    <a:chExt cx="3309257" cy="1156695"/>
                  </a:xfrm>
                </p:grpSpPr>
                <p:sp>
                  <p:nvSpPr>
                    <p:cNvPr id="59420" name="TextBox 89"/>
                    <p:cNvSpPr txBox="1">
                      <a:spLocks noChangeArrowheads="1"/>
                    </p:cNvSpPr>
                    <p:nvPr/>
                  </p:nvSpPr>
                  <p:spPr bwMode="auto">
                    <a:xfrm>
                      <a:off x="9564914" y="4082144"/>
                      <a:ext cx="1625600" cy="815608"/>
                    </a:xfrm>
                    <a:prstGeom prst="rect">
                      <a:avLst/>
                    </a:prstGeom>
                    <a:noFill/>
                    <a:ln w="9525">
                      <a:noFill/>
                      <a:miter lim="800000"/>
                      <a:headEnd/>
                      <a:tailEnd/>
                    </a:ln>
                  </p:spPr>
                  <p:txBody>
                    <a:bodyPr>
                      <a:spAutoFit/>
                    </a:bodyPr>
                    <a:lstStyle/>
                    <a:p>
                      <a:endParaRPr lang="en-US" sz="1400"/>
                    </a:p>
                    <a:p>
                      <a:r>
                        <a:rPr lang="en-US" sz="1400">
                          <a:solidFill>
                            <a:srgbClr val="0033CC"/>
                          </a:solidFill>
                        </a:rPr>
                        <a:t>AJE (d)</a:t>
                      </a:r>
                    </a:p>
                    <a:p>
                      <a:pPr>
                        <a:spcBef>
                          <a:spcPts val="600"/>
                        </a:spcBef>
                      </a:pPr>
                      <a:endParaRPr lang="en-US" sz="1400"/>
                    </a:p>
                  </p:txBody>
                </p:sp>
                <p:sp>
                  <p:nvSpPr>
                    <p:cNvPr id="59421" name="TextBox 90"/>
                    <p:cNvSpPr txBox="1">
                      <a:spLocks noChangeArrowheads="1"/>
                    </p:cNvSpPr>
                    <p:nvPr/>
                  </p:nvSpPr>
                  <p:spPr bwMode="auto">
                    <a:xfrm>
                      <a:off x="11212286" y="4085772"/>
                      <a:ext cx="1647371" cy="815608"/>
                    </a:xfrm>
                    <a:prstGeom prst="rect">
                      <a:avLst/>
                    </a:prstGeom>
                    <a:noFill/>
                    <a:ln w="9525">
                      <a:noFill/>
                      <a:miter lim="800000"/>
                      <a:headEnd/>
                      <a:tailEnd/>
                    </a:ln>
                  </p:spPr>
                  <p:txBody>
                    <a:bodyPr>
                      <a:spAutoFit/>
                    </a:bodyPr>
                    <a:lstStyle/>
                    <a:p>
                      <a:pPr algn="r"/>
                      <a:r>
                        <a:rPr lang="en-US" sz="1400"/>
                        <a:t>Unadj. Bal.</a:t>
                      </a:r>
                    </a:p>
                    <a:p>
                      <a:pPr algn="r"/>
                      <a:endParaRPr lang="en-US" sz="1400">
                        <a:solidFill>
                          <a:srgbClr val="0000CC"/>
                        </a:solidFill>
                      </a:endParaRPr>
                    </a:p>
                    <a:p>
                      <a:pPr algn="r">
                        <a:spcBef>
                          <a:spcPts val="600"/>
                        </a:spcBef>
                      </a:pPr>
                      <a:r>
                        <a:rPr lang="en-US" sz="1400"/>
                        <a:t>Adj. Bal.</a:t>
                      </a:r>
                    </a:p>
                  </p:txBody>
                </p:sp>
                <p:grpSp>
                  <p:nvGrpSpPr>
                    <p:cNvPr id="59422" name="Group 67"/>
                    <p:cNvGrpSpPr>
                      <a:grpSpLocks/>
                    </p:cNvGrpSpPr>
                    <p:nvPr/>
                  </p:nvGrpSpPr>
                  <p:grpSpPr bwMode="auto">
                    <a:xfrm>
                      <a:off x="9564914" y="3751941"/>
                      <a:ext cx="3309257" cy="326574"/>
                      <a:chOff x="9564914" y="3751941"/>
                      <a:chExt cx="3309257" cy="326574"/>
                    </a:xfrm>
                  </p:grpSpPr>
                  <p:grpSp>
                    <p:nvGrpSpPr>
                      <p:cNvPr id="59426" name="Group 56"/>
                      <p:cNvGrpSpPr>
                        <a:grpSpLocks/>
                      </p:cNvGrpSpPr>
                      <p:nvPr/>
                    </p:nvGrpSpPr>
                    <p:grpSpPr bwMode="auto">
                      <a:xfrm>
                        <a:off x="9579427" y="3751941"/>
                        <a:ext cx="3294744" cy="315036"/>
                        <a:chOff x="9724570" y="3635827"/>
                        <a:chExt cx="3294744" cy="315036"/>
                      </a:xfrm>
                    </p:grpSpPr>
                    <p:sp>
                      <p:nvSpPr>
                        <p:cNvPr id="98" name="TextBox 97"/>
                        <p:cNvSpPr txBox="1"/>
                        <p:nvPr/>
                      </p:nvSpPr>
                      <p:spPr>
                        <a:xfrm>
                          <a:off x="9725025" y="3644036"/>
                          <a:ext cx="3294063" cy="30960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Unearned Revenue (L)</a:t>
                          </a:r>
                        </a:p>
                      </p:txBody>
                    </p:sp>
                    <p:sp>
                      <p:nvSpPr>
                        <p:cNvPr id="59429" name="TextBox 98"/>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9430" name="TextBox 99"/>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97" name="Straight Connector 96"/>
                      <p:cNvCxnSpPr/>
                      <p:nvPr/>
                    </p:nvCxnSpPr>
                    <p:spPr>
                      <a:xfrm flipV="1">
                        <a:off x="9565595" y="4079282"/>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a:off x="11227707" y="4080869"/>
                      <a:ext cx="4763" cy="797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424" name="TextBox 93"/>
                    <p:cNvSpPr txBox="1">
                      <a:spLocks noChangeArrowheads="1"/>
                    </p:cNvSpPr>
                    <p:nvPr/>
                  </p:nvSpPr>
                  <p:spPr bwMode="auto">
                    <a:xfrm>
                      <a:off x="10363200" y="4093028"/>
                      <a:ext cx="827314" cy="815608"/>
                    </a:xfrm>
                    <a:prstGeom prst="rect">
                      <a:avLst/>
                    </a:prstGeom>
                    <a:noFill/>
                    <a:ln w="9525">
                      <a:noFill/>
                      <a:miter lim="800000"/>
                      <a:headEnd/>
                      <a:tailEnd/>
                    </a:ln>
                  </p:spPr>
                  <p:txBody>
                    <a:bodyPr>
                      <a:spAutoFit/>
                    </a:bodyPr>
                    <a:lstStyle/>
                    <a:p>
                      <a:pPr algn="r"/>
                      <a:endParaRPr lang="en-US" sz="1400"/>
                    </a:p>
                    <a:p>
                      <a:pPr algn="r"/>
                      <a:r>
                        <a:rPr lang="en-US" sz="1400">
                          <a:solidFill>
                            <a:srgbClr val="0033CC"/>
                          </a:solidFill>
                        </a:rPr>
                        <a:t>160</a:t>
                      </a:r>
                    </a:p>
                    <a:p>
                      <a:pPr algn="r">
                        <a:spcBef>
                          <a:spcPts val="600"/>
                        </a:spcBef>
                      </a:pPr>
                      <a:endParaRPr lang="en-US" sz="1400" u="sng"/>
                    </a:p>
                  </p:txBody>
                </p:sp>
                <p:sp>
                  <p:nvSpPr>
                    <p:cNvPr id="59425" name="TextBox 94"/>
                    <p:cNvSpPr txBox="1">
                      <a:spLocks noChangeArrowheads="1"/>
                    </p:cNvSpPr>
                    <p:nvPr/>
                  </p:nvSpPr>
                  <p:spPr bwMode="auto">
                    <a:xfrm>
                      <a:off x="11056258" y="4078060"/>
                      <a:ext cx="827314" cy="815608"/>
                    </a:xfrm>
                    <a:prstGeom prst="rect">
                      <a:avLst/>
                    </a:prstGeom>
                    <a:noFill/>
                    <a:ln w="9525">
                      <a:noFill/>
                      <a:miter lim="800000"/>
                      <a:headEnd/>
                      <a:tailEnd/>
                    </a:ln>
                  </p:spPr>
                  <p:txBody>
                    <a:bodyPr>
                      <a:spAutoFit/>
                    </a:bodyPr>
                    <a:lstStyle/>
                    <a:p>
                      <a:pPr algn="r"/>
                      <a:r>
                        <a:rPr lang="en-US" sz="1400"/>
                        <a:t>300</a:t>
                      </a:r>
                    </a:p>
                    <a:p>
                      <a:pPr algn="r"/>
                      <a:endParaRPr lang="en-US" sz="1400">
                        <a:solidFill>
                          <a:srgbClr val="0000CC"/>
                        </a:solidFill>
                      </a:endParaRPr>
                    </a:p>
                    <a:p>
                      <a:pPr algn="r">
                        <a:spcBef>
                          <a:spcPts val="600"/>
                        </a:spcBef>
                      </a:pPr>
                      <a:r>
                        <a:rPr lang="en-US" sz="1400" u="sng"/>
                        <a:t>140</a:t>
                      </a:r>
                    </a:p>
                  </p:txBody>
                </p:sp>
              </p:grpSp>
              <p:grpSp>
                <p:nvGrpSpPr>
                  <p:cNvPr id="59408" name="Group 75"/>
                  <p:cNvGrpSpPr>
                    <a:grpSpLocks/>
                  </p:cNvGrpSpPr>
                  <p:nvPr/>
                </p:nvGrpSpPr>
                <p:grpSpPr bwMode="auto">
                  <a:xfrm>
                    <a:off x="4818743" y="5631540"/>
                    <a:ext cx="3309257" cy="1163953"/>
                    <a:chOff x="9564914" y="3751941"/>
                    <a:chExt cx="3309257" cy="1163953"/>
                  </a:xfrm>
                </p:grpSpPr>
                <p:sp>
                  <p:nvSpPr>
                    <p:cNvPr id="59409" name="TextBox 78"/>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endParaRPr lang="en-US" sz="1400"/>
                    </a:p>
                    <a:p>
                      <a:endParaRPr lang="en-US" sz="1400">
                        <a:solidFill>
                          <a:srgbClr val="0000CC"/>
                        </a:solidFill>
                      </a:endParaRPr>
                    </a:p>
                    <a:p>
                      <a:pPr>
                        <a:spcBef>
                          <a:spcPts val="600"/>
                        </a:spcBef>
                      </a:pPr>
                      <a:endParaRPr lang="en-US" sz="1400"/>
                    </a:p>
                  </p:txBody>
                </p:sp>
                <p:sp>
                  <p:nvSpPr>
                    <p:cNvPr id="59410" name="TextBox 79"/>
                    <p:cNvSpPr txBox="1">
                      <a:spLocks noChangeArrowheads="1"/>
                    </p:cNvSpPr>
                    <p:nvPr/>
                  </p:nvSpPr>
                  <p:spPr bwMode="auto">
                    <a:xfrm>
                      <a:off x="11226800" y="4100286"/>
                      <a:ext cx="1647371" cy="815608"/>
                    </a:xfrm>
                    <a:prstGeom prst="rect">
                      <a:avLst/>
                    </a:prstGeom>
                    <a:noFill/>
                    <a:ln w="9525">
                      <a:noFill/>
                      <a:miter lim="800000"/>
                      <a:headEnd/>
                      <a:tailEnd/>
                    </a:ln>
                  </p:spPr>
                  <p:txBody>
                    <a:bodyPr>
                      <a:spAutoFit/>
                    </a:bodyPr>
                    <a:lstStyle/>
                    <a:p>
                      <a:pPr algn="r"/>
                      <a:r>
                        <a:rPr lang="en-US" sz="1400"/>
                        <a:t>Unadj. Bal.</a:t>
                      </a:r>
                    </a:p>
                    <a:p>
                      <a:pPr algn="r"/>
                      <a:r>
                        <a:rPr lang="en-US" sz="1400">
                          <a:solidFill>
                            <a:srgbClr val="0000CC"/>
                          </a:solidFill>
                        </a:rPr>
                        <a:t>AJE (d)</a:t>
                      </a:r>
                    </a:p>
                    <a:p>
                      <a:pPr algn="r">
                        <a:spcBef>
                          <a:spcPts val="600"/>
                        </a:spcBef>
                      </a:pPr>
                      <a:r>
                        <a:rPr lang="en-US" sz="1400"/>
                        <a:t>Adj. Bal.</a:t>
                      </a:r>
                    </a:p>
                  </p:txBody>
                </p:sp>
                <p:grpSp>
                  <p:nvGrpSpPr>
                    <p:cNvPr id="59411" name="Group 67"/>
                    <p:cNvGrpSpPr>
                      <a:grpSpLocks/>
                    </p:cNvGrpSpPr>
                    <p:nvPr/>
                  </p:nvGrpSpPr>
                  <p:grpSpPr bwMode="auto">
                    <a:xfrm>
                      <a:off x="9564914" y="3751941"/>
                      <a:ext cx="3309257" cy="326574"/>
                      <a:chOff x="9564914" y="3751941"/>
                      <a:chExt cx="3309257" cy="326574"/>
                    </a:xfrm>
                  </p:grpSpPr>
                  <p:grpSp>
                    <p:nvGrpSpPr>
                      <p:cNvPr id="59415" name="Group 56"/>
                      <p:cNvGrpSpPr>
                        <a:grpSpLocks/>
                      </p:cNvGrpSpPr>
                      <p:nvPr/>
                    </p:nvGrpSpPr>
                    <p:grpSpPr bwMode="auto">
                      <a:xfrm>
                        <a:off x="9579427" y="3751941"/>
                        <a:ext cx="3294744" cy="315036"/>
                        <a:chOff x="9724570" y="3635827"/>
                        <a:chExt cx="3294744" cy="315036"/>
                      </a:xfrm>
                    </p:grpSpPr>
                    <p:sp>
                      <p:nvSpPr>
                        <p:cNvPr id="87" name="TextBox 86"/>
                        <p:cNvSpPr txBox="1"/>
                        <p:nvPr/>
                      </p:nvSpPr>
                      <p:spPr>
                        <a:xfrm>
                          <a:off x="9722077" y="3643130"/>
                          <a:ext cx="3297237" cy="308017"/>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Pizza Revenue (R, SE)</a:t>
                          </a:r>
                        </a:p>
                      </p:txBody>
                    </p:sp>
                    <p:sp>
                      <p:nvSpPr>
                        <p:cNvPr id="59418" name="TextBox 87"/>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9419" name="TextBox 88"/>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86" name="Straight Connector 85"/>
                      <p:cNvCxnSpPr/>
                      <p:nvPr/>
                    </p:nvCxnSpPr>
                    <p:spPr>
                      <a:xfrm flipV="1">
                        <a:off x="9564234" y="4078376"/>
                        <a:ext cx="3309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11212059" y="4065674"/>
                      <a:ext cx="6350" cy="8129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413" name="TextBox 82"/>
                    <p:cNvSpPr txBox="1">
                      <a:spLocks noChangeArrowheads="1"/>
                    </p:cNvSpPr>
                    <p:nvPr/>
                  </p:nvSpPr>
                  <p:spPr bwMode="auto">
                    <a:xfrm>
                      <a:off x="10421257" y="4074431"/>
                      <a:ext cx="827314" cy="815608"/>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a:p>
                      <a:pPr algn="r">
                        <a:spcBef>
                          <a:spcPts val="600"/>
                        </a:spcBef>
                      </a:pPr>
                      <a:endParaRPr lang="en-US" sz="1400" u="sng"/>
                    </a:p>
                  </p:txBody>
                </p:sp>
                <p:sp>
                  <p:nvSpPr>
                    <p:cNvPr id="59414" name="TextBox 83"/>
                    <p:cNvSpPr txBox="1">
                      <a:spLocks noChangeArrowheads="1"/>
                    </p:cNvSpPr>
                    <p:nvPr/>
                  </p:nvSpPr>
                  <p:spPr bwMode="auto">
                    <a:xfrm>
                      <a:off x="11132458" y="4092574"/>
                      <a:ext cx="827314" cy="815608"/>
                    </a:xfrm>
                    <a:prstGeom prst="rect">
                      <a:avLst/>
                    </a:prstGeom>
                    <a:noFill/>
                    <a:ln w="9525">
                      <a:noFill/>
                      <a:miter lim="800000"/>
                      <a:headEnd/>
                      <a:tailEnd/>
                    </a:ln>
                  </p:spPr>
                  <p:txBody>
                    <a:bodyPr>
                      <a:spAutoFit/>
                    </a:bodyPr>
                    <a:lstStyle/>
                    <a:p>
                      <a:pPr algn="r"/>
                      <a:r>
                        <a:rPr lang="en-US" sz="1400"/>
                        <a:t>15,500</a:t>
                      </a:r>
                    </a:p>
                    <a:p>
                      <a:pPr algn="r"/>
                      <a:r>
                        <a:rPr lang="en-US" sz="1400">
                          <a:solidFill>
                            <a:srgbClr val="0000CC"/>
                          </a:solidFill>
                        </a:rPr>
                        <a:t>160</a:t>
                      </a:r>
                    </a:p>
                    <a:p>
                      <a:pPr algn="r">
                        <a:spcBef>
                          <a:spcPts val="600"/>
                        </a:spcBef>
                      </a:pPr>
                      <a:r>
                        <a:rPr lang="en-US" sz="1400" u="sng"/>
                        <a:t>15,660</a:t>
                      </a:r>
                    </a:p>
                  </p:txBody>
                </p:sp>
              </p:grpSp>
            </p:grpSp>
            <p:cxnSp>
              <p:nvCxnSpPr>
                <p:cNvPr id="74" name="Straight Connector 73"/>
                <p:cNvCxnSpPr/>
                <p:nvPr/>
              </p:nvCxnSpPr>
              <p:spPr>
                <a:xfrm flipV="1">
                  <a:off x="1181327" y="5943756"/>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813527" y="594534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a:off x="3095852" y="6223194"/>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a:off x="6578827" y="6237484"/>
              <a:ext cx="53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left)">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z="4000" smtClean="0"/>
              <a:t>Accrual Adjustments</a:t>
            </a:r>
          </a:p>
        </p:txBody>
      </p:sp>
      <p:sp>
        <p:nvSpPr>
          <p:cNvPr id="61442" name="Text Box 3"/>
          <p:cNvSpPr txBox="1">
            <a:spLocks noChangeArrowheads="1"/>
          </p:cNvSpPr>
          <p:nvPr/>
        </p:nvSpPr>
        <p:spPr bwMode="auto">
          <a:xfrm>
            <a:off x="1295400" y="1106488"/>
            <a:ext cx="6600825"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(e) Revenues Earned but Not Yet Recorded.</a:t>
            </a:r>
          </a:p>
        </p:txBody>
      </p:sp>
      <p:sp>
        <p:nvSpPr>
          <p:cNvPr id="61443"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Pizza Aroma provided $40 of Pizza to Mauricio’s close friend on the last day of September, with payment to be received in October.</a:t>
            </a:r>
          </a:p>
        </p:txBody>
      </p:sp>
      <p:grpSp>
        <p:nvGrpSpPr>
          <p:cNvPr id="30" name="Group 29"/>
          <p:cNvGrpSpPr>
            <a:grpSpLocks/>
          </p:cNvGrpSpPr>
          <p:nvPr/>
        </p:nvGrpSpPr>
        <p:grpSpPr bwMode="auto">
          <a:xfrm>
            <a:off x="638175" y="2182813"/>
            <a:ext cx="7766050" cy="1411012"/>
            <a:chOff x="623888" y="2611438"/>
            <a:chExt cx="7766050" cy="1411012"/>
          </a:xfrm>
        </p:grpSpPr>
        <p:grpSp>
          <p:nvGrpSpPr>
            <p:cNvPr id="61505" name="Group 21"/>
            <p:cNvGrpSpPr>
              <a:grpSpLocks/>
            </p:cNvGrpSpPr>
            <p:nvPr/>
          </p:nvGrpSpPr>
          <p:grpSpPr bwMode="auto">
            <a:xfrm>
              <a:off x="623888" y="2611438"/>
              <a:ext cx="7766050" cy="1322387"/>
              <a:chOff x="624114" y="2771779"/>
              <a:chExt cx="7547429" cy="1321250"/>
            </a:xfrm>
          </p:grpSpPr>
          <p:sp>
            <p:nvSpPr>
              <p:cNvPr id="46" name="Rounded Rectangle 45"/>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1521" name="Group 26"/>
              <p:cNvGrpSpPr>
                <a:grpSpLocks/>
              </p:cNvGrpSpPr>
              <p:nvPr/>
            </p:nvGrpSpPr>
            <p:grpSpPr bwMode="auto">
              <a:xfrm>
                <a:off x="649518" y="2771779"/>
                <a:ext cx="1905000" cy="381000"/>
                <a:chOff x="533400" y="3235975"/>
                <a:chExt cx="1905000" cy="381000"/>
              </a:xfrm>
            </p:grpSpPr>
            <p:grpSp>
              <p:nvGrpSpPr>
                <p:cNvPr id="61522" name="Group 16"/>
                <p:cNvGrpSpPr>
                  <a:grpSpLocks/>
                </p:cNvGrpSpPr>
                <p:nvPr/>
              </p:nvGrpSpPr>
              <p:grpSpPr bwMode="auto">
                <a:xfrm>
                  <a:off x="533400" y="3235975"/>
                  <a:ext cx="428172" cy="381000"/>
                  <a:chOff x="838200" y="3733800"/>
                  <a:chExt cx="428172" cy="381000"/>
                </a:xfrm>
              </p:grpSpPr>
              <p:sp>
                <p:nvSpPr>
                  <p:cNvPr id="50" name="Oval 49"/>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9" name="TextBox 48"/>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61506" name="Group 29"/>
            <p:cNvGrpSpPr>
              <a:grpSpLocks/>
            </p:cNvGrpSpPr>
            <p:nvPr/>
          </p:nvGrpSpPr>
          <p:grpSpPr bwMode="auto">
            <a:xfrm>
              <a:off x="1128486" y="2968625"/>
              <a:ext cx="6912431" cy="1053825"/>
              <a:chOff x="-6388905" y="-373219"/>
              <a:chExt cx="6912431" cy="1053825"/>
            </a:xfrm>
          </p:grpSpPr>
          <p:grpSp>
            <p:nvGrpSpPr>
              <p:cNvPr id="61507" name="Group 16"/>
              <p:cNvGrpSpPr>
                <a:grpSpLocks/>
              </p:cNvGrpSpPr>
              <p:nvPr/>
            </p:nvGrpSpPr>
            <p:grpSpPr bwMode="auto">
              <a:xfrm>
                <a:off x="-6388905" y="-373219"/>
                <a:ext cx="6912429" cy="315745"/>
                <a:chOff x="-6388905" y="-373219"/>
                <a:chExt cx="6912429" cy="315745"/>
              </a:xfrm>
            </p:grpSpPr>
            <p:grpSp>
              <p:nvGrpSpPr>
                <p:cNvPr id="61513" name="Group 14"/>
                <p:cNvGrpSpPr>
                  <a:grpSpLocks/>
                </p:cNvGrpSpPr>
                <p:nvPr/>
              </p:nvGrpSpPr>
              <p:grpSpPr bwMode="auto">
                <a:xfrm>
                  <a:off x="-6388905" y="-373219"/>
                  <a:ext cx="6912429" cy="315745"/>
                  <a:chOff x="-6388905" y="-373219"/>
                  <a:chExt cx="6912429" cy="315745"/>
                </a:xfrm>
              </p:grpSpPr>
              <p:grpSp>
                <p:nvGrpSpPr>
                  <p:cNvPr id="61515" name="Group 13"/>
                  <p:cNvGrpSpPr>
                    <a:grpSpLocks/>
                  </p:cNvGrpSpPr>
                  <p:nvPr/>
                </p:nvGrpSpPr>
                <p:grpSpPr bwMode="auto">
                  <a:xfrm>
                    <a:off x="-6388905" y="-373219"/>
                    <a:ext cx="6912429" cy="315745"/>
                    <a:chOff x="-5969805" y="3329863"/>
                    <a:chExt cx="6912429" cy="315745"/>
                  </a:xfrm>
                </p:grpSpPr>
                <p:sp>
                  <p:nvSpPr>
                    <p:cNvPr id="61517" name="TextBox 42"/>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61518" name="TextBox 43"/>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61519"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61516" name="TextBox 41"/>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61514" name="TextBox 39"/>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61508" name="Group 22"/>
              <p:cNvGrpSpPr>
                <a:grpSpLocks/>
              </p:cNvGrpSpPr>
              <p:nvPr/>
            </p:nvGrpSpPr>
            <p:grpSpPr bwMode="auto">
              <a:xfrm>
                <a:off x="-6379936" y="-58058"/>
                <a:ext cx="6903462" cy="738664"/>
                <a:chOff x="-6379936" y="-58058"/>
                <a:chExt cx="6903462" cy="738664"/>
              </a:xfrm>
            </p:grpSpPr>
            <p:sp>
              <p:nvSpPr>
                <p:cNvPr id="61509" name="TextBox 34"/>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61510" name="TextBox 35"/>
                <p:cNvSpPr txBox="1">
                  <a:spLocks noChangeArrowheads="1"/>
                </p:cNvSpPr>
                <p:nvPr/>
              </p:nvSpPr>
              <p:spPr bwMode="auto">
                <a:xfrm>
                  <a:off x="-6379936" y="-58058"/>
                  <a:ext cx="2041176" cy="738664"/>
                </a:xfrm>
                <a:prstGeom prst="rect">
                  <a:avLst/>
                </a:prstGeom>
                <a:noFill/>
                <a:ln w="19050">
                  <a:solidFill>
                    <a:schemeClr val="tx1"/>
                  </a:solidFill>
                  <a:miter lim="800000"/>
                  <a:headEnd/>
                  <a:tailEnd/>
                </a:ln>
              </p:spPr>
              <p:txBody>
                <a:bodyPr>
                  <a:spAutoFit/>
                </a:bodyPr>
                <a:lstStyle/>
                <a:p>
                  <a:r>
                    <a:rPr lang="en-US" sz="1400" dirty="0"/>
                    <a:t> </a:t>
                  </a:r>
                  <a:r>
                    <a:rPr lang="en-US" sz="1400" dirty="0" smtClean="0"/>
                    <a:t>    </a:t>
                  </a:r>
                  <a:r>
                    <a:rPr lang="en-US" sz="1400" dirty="0" smtClean="0"/>
                    <a:t>Accounts</a:t>
                  </a:r>
                  <a:endParaRPr lang="en-US" sz="1400" dirty="0"/>
                </a:p>
                <a:p>
                  <a:r>
                    <a:rPr lang="en-US" sz="1400" dirty="0"/>
                    <a:t>   </a:t>
                  </a:r>
                  <a:r>
                    <a:rPr lang="en-US" sz="1400" dirty="0" smtClean="0"/>
                    <a:t>Receivable </a:t>
                  </a:r>
                  <a:r>
                    <a:rPr lang="en-US" sz="1400" dirty="0" smtClean="0">
                      <a:solidFill>
                        <a:srgbClr val="FF6011"/>
                      </a:solidFill>
                    </a:rPr>
                    <a:t>(+A</a:t>
                  </a:r>
                  <a:r>
                    <a:rPr lang="en-US" sz="1400" dirty="0">
                      <a:solidFill>
                        <a:srgbClr val="FF6011"/>
                      </a:solidFill>
                    </a:rPr>
                    <a:t>) </a:t>
                  </a:r>
                  <a:r>
                    <a:rPr lang="en-US" sz="1400" dirty="0"/>
                    <a:t>+$40</a:t>
                  </a:r>
                </a:p>
              </p:txBody>
            </p:sp>
            <p:sp>
              <p:nvSpPr>
                <p:cNvPr id="61511" name="TextBox 36"/>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61512" name="TextBox 37"/>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dirty="0"/>
                    <a:t>Pizza</a:t>
                  </a:r>
                </a:p>
                <a:p>
                  <a:r>
                    <a:rPr lang="en-US" sz="1400" dirty="0"/>
                    <a:t>Revenue </a:t>
                  </a:r>
                  <a:r>
                    <a:rPr lang="en-US" sz="1400" dirty="0">
                      <a:solidFill>
                        <a:srgbClr val="FF6011"/>
                      </a:solidFill>
                    </a:rPr>
                    <a:t>(+R)         </a:t>
                  </a:r>
                  <a:r>
                    <a:rPr lang="en-US" sz="1400" dirty="0"/>
                    <a:t>+$40</a:t>
                  </a:r>
                </a:p>
              </p:txBody>
            </p:sp>
          </p:grpSp>
        </p:grpSp>
      </p:grpSp>
      <p:grpSp>
        <p:nvGrpSpPr>
          <p:cNvPr id="52" name="Group 51"/>
          <p:cNvGrpSpPr>
            <a:grpSpLocks/>
          </p:cNvGrpSpPr>
          <p:nvPr/>
        </p:nvGrpSpPr>
        <p:grpSpPr bwMode="auto">
          <a:xfrm>
            <a:off x="666750" y="3595688"/>
            <a:ext cx="7721600" cy="1223962"/>
            <a:chOff x="652463" y="4016375"/>
            <a:chExt cx="7721600" cy="1223963"/>
          </a:xfrm>
        </p:grpSpPr>
        <p:grpSp>
          <p:nvGrpSpPr>
            <p:cNvPr id="61487" name="Group 24"/>
            <p:cNvGrpSpPr>
              <a:grpSpLocks/>
            </p:cNvGrpSpPr>
            <p:nvPr/>
          </p:nvGrpSpPr>
          <p:grpSpPr bwMode="auto">
            <a:xfrm>
              <a:off x="652463" y="4016375"/>
              <a:ext cx="7721600" cy="1223963"/>
              <a:chOff x="711199" y="4336108"/>
              <a:chExt cx="7532915" cy="1222863"/>
            </a:xfrm>
          </p:grpSpPr>
          <p:sp>
            <p:nvSpPr>
              <p:cNvPr id="61" name="Rounded Rectangle 60"/>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1496" name="Group 25"/>
              <p:cNvGrpSpPr>
                <a:grpSpLocks/>
              </p:cNvGrpSpPr>
              <p:nvPr/>
            </p:nvGrpSpPr>
            <p:grpSpPr bwMode="auto">
              <a:xfrm>
                <a:off x="711199" y="4336108"/>
                <a:ext cx="1905000" cy="387350"/>
                <a:chOff x="3505200" y="3232737"/>
                <a:chExt cx="1905000" cy="387476"/>
              </a:xfrm>
            </p:grpSpPr>
            <p:grpSp>
              <p:nvGrpSpPr>
                <p:cNvPr id="61497" name="Group 15"/>
                <p:cNvGrpSpPr>
                  <a:grpSpLocks/>
                </p:cNvGrpSpPr>
                <p:nvPr/>
              </p:nvGrpSpPr>
              <p:grpSpPr bwMode="auto">
                <a:xfrm>
                  <a:off x="3505200" y="3232737"/>
                  <a:ext cx="413658" cy="387476"/>
                  <a:chOff x="2133600" y="4870324"/>
                  <a:chExt cx="413658" cy="387476"/>
                </a:xfrm>
              </p:grpSpPr>
              <p:sp>
                <p:nvSpPr>
                  <p:cNvPr id="65"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TextBox 65"/>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61498"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61488" name="Group 44"/>
            <p:cNvGrpSpPr>
              <a:grpSpLocks/>
            </p:cNvGrpSpPr>
            <p:nvPr/>
          </p:nvGrpSpPr>
          <p:grpSpPr bwMode="auto">
            <a:xfrm>
              <a:off x="1132115" y="4397828"/>
              <a:ext cx="6966858" cy="653588"/>
              <a:chOff x="5660571" y="3425371"/>
              <a:chExt cx="6966858" cy="653588"/>
            </a:xfrm>
          </p:grpSpPr>
          <p:sp>
            <p:nvSpPr>
              <p:cNvPr id="55" name="TextBox 54"/>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61490" name="Group 73"/>
              <p:cNvGrpSpPr>
                <a:grpSpLocks/>
              </p:cNvGrpSpPr>
              <p:nvPr/>
            </p:nvGrpSpPr>
            <p:grpSpPr bwMode="auto">
              <a:xfrm>
                <a:off x="5675086" y="3425371"/>
                <a:ext cx="6937828" cy="653588"/>
                <a:chOff x="5675086" y="2554514"/>
                <a:chExt cx="6937828" cy="653588"/>
              </a:xfrm>
            </p:grpSpPr>
            <p:sp>
              <p:nvSpPr>
                <p:cNvPr id="61491" name="TextBox 56"/>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(e)</a:t>
                  </a:r>
                </a:p>
                <a:p>
                  <a:endParaRPr lang="en-US"/>
                </a:p>
              </p:txBody>
            </p:sp>
            <p:sp>
              <p:nvSpPr>
                <p:cNvPr id="61492" name="TextBox 57"/>
                <p:cNvSpPr txBox="1">
                  <a:spLocks noChangeArrowheads="1"/>
                </p:cNvSpPr>
                <p:nvPr/>
              </p:nvSpPr>
              <p:spPr bwMode="auto">
                <a:xfrm>
                  <a:off x="6168571" y="2554514"/>
                  <a:ext cx="4898569" cy="646331"/>
                </a:xfrm>
                <a:prstGeom prst="rect">
                  <a:avLst/>
                </a:prstGeom>
                <a:noFill/>
                <a:ln w="9525">
                  <a:noFill/>
                  <a:miter lim="800000"/>
                  <a:headEnd/>
                  <a:tailEnd/>
                </a:ln>
              </p:spPr>
              <p:txBody>
                <a:bodyPr>
                  <a:spAutoFit/>
                </a:bodyPr>
                <a:lstStyle/>
                <a:p>
                  <a:r>
                    <a:rPr lang="en-US" dirty="0" err="1">
                      <a:solidFill>
                        <a:srgbClr val="0070C0"/>
                      </a:solidFill>
                    </a:rPr>
                    <a:t>dr</a:t>
                  </a:r>
                  <a:r>
                    <a:rPr lang="en-US" dirty="0">
                      <a:solidFill>
                        <a:srgbClr val="0070C0"/>
                      </a:solidFill>
                    </a:rPr>
                    <a:t> </a:t>
                  </a:r>
                  <a:r>
                    <a:rPr lang="en-US" dirty="0"/>
                    <a:t>   Accounts Receivable </a:t>
                  </a:r>
                  <a:r>
                    <a:rPr lang="en-US" dirty="0">
                      <a:solidFill>
                        <a:srgbClr val="FF6011"/>
                      </a:solidFill>
                    </a:rPr>
                    <a:t>(+A)</a:t>
                  </a:r>
                </a:p>
                <a:p>
                  <a:r>
                    <a:rPr lang="en-US" dirty="0"/>
                    <a:t>        </a:t>
                  </a:r>
                  <a:r>
                    <a:rPr lang="en-US" dirty="0">
                      <a:solidFill>
                        <a:srgbClr val="0070C0"/>
                      </a:solidFill>
                    </a:rPr>
                    <a:t> </a:t>
                  </a:r>
                  <a:r>
                    <a:rPr lang="en-US" dirty="0" err="1">
                      <a:solidFill>
                        <a:srgbClr val="0070C0"/>
                      </a:solidFill>
                    </a:rPr>
                    <a:t>cr</a:t>
                  </a:r>
                  <a:r>
                    <a:rPr lang="en-US" dirty="0">
                      <a:solidFill>
                        <a:srgbClr val="0070C0"/>
                      </a:solidFill>
                    </a:rPr>
                    <a:t>    </a:t>
                  </a:r>
                  <a:r>
                    <a:rPr lang="en-US" dirty="0"/>
                    <a:t>Pizza Revenue </a:t>
                  </a:r>
                  <a:r>
                    <a:rPr lang="en-US" dirty="0">
                      <a:solidFill>
                        <a:srgbClr val="FF6011"/>
                      </a:solidFill>
                    </a:rPr>
                    <a:t>(+R, +SE)</a:t>
                  </a:r>
                </a:p>
              </p:txBody>
            </p:sp>
            <p:sp>
              <p:nvSpPr>
                <p:cNvPr id="61493" name="TextBox 58"/>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40</a:t>
                  </a:r>
                </a:p>
              </p:txBody>
            </p:sp>
            <p:sp>
              <p:nvSpPr>
                <p:cNvPr id="61494" name="TextBox 59"/>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40</a:t>
                  </a:r>
                </a:p>
                <a:p>
                  <a:pPr algn="r"/>
                  <a:endParaRPr lang="en-US"/>
                </a:p>
              </p:txBody>
            </p:sp>
          </p:grpSp>
        </p:grpSp>
      </p:grpSp>
      <p:grpSp>
        <p:nvGrpSpPr>
          <p:cNvPr id="67" name="Group 66"/>
          <p:cNvGrpSpPr>
            <a:grpSpLocks/>
          </p:cNvGrpSpPr>
          <p:nvPr/>
        </p:nvGrpSpPr>
        <p:grpSpPr bwMode="auto">
          <a:xfrm>
            <a:off x="609600" y="4800600"/>
            <a:ext cx="7780338" cy="1752600"/>
            <a:chOff x="652689" y="4800599"/>
            <a:chExt cx="7780338" cy="1752600"/>
          </a:xfrm>
        </p:grpSpPr>
        <p:grpSp>
          <p:nvGrpSpPr>
            <p:cNvPr id="61447" name="Group 164"/>
            <p:cNvGrpSpPr>
              <a:grpSpLocks/>
            </p:cNvGrpSpPr>
            <p:nvPr/>
          </p:nvGrpSpPr>
          <p:grpSpPr bwMode="auto">
            <a:xfrm>
              <a:off x="652689" y="4800599"/>
              <a:ext cx="7780338" cy="1752600"/>
              <a:chOff x="652689" y="4800599"/>
              <a:chExt cx="7780338" cy="1752600"/>
            </a:xfrm>
          </p:grpSpPr>
          <p:grpSp>
            <p:nvGrpSpPr>
              <p:cNvPr id="61449" name="Group 148"/>
              <p:cNvGrpSpPr>
                <a:grpSpLocks/>
              </p:cNvGrpSpPr>
              <p:nvPr/>
            </p:nvGrpSpPr>
            <p:grpSpPr bwMode="auto">
              <a:xfrm>
                <a:off x="652689" y="4800599"/>
                <a:ext cx="7780338" cy="1752600"/>
                <a:chOff x="652689" y="4800599"/>
                <a:chExt cx="7780338" cy="1752600"/>
              </a:xfrm>
            </p:grpSpPr>
            <p:grpSp>
              <p:nvGrpSpPr>
                <p:cNvPr id="61451" name="Group 103"/>
                <p:cNvGrpSpPr>
                  <a:grpSpLocks/>
                </p:cNvGrpSpPr>
                <p:nvPr/>
              </p:nvGrpSpPr>
              <p:grpSpPr bwMode="auto">
                <a:xfrm>
                  <a:off x="652689" y="4800599"/>
                  <a:ext cx="7780338" cy="1752600"/>
                  <a:chOff x="638175" y="5311772"/>
                  <a:chExt cx="7780338" cy="1752600"/>
                </a:xfrm>
              </p:grpSpPr>
              <p:grpSp>
                <p:nvGrpSpPr>
                  <p:cNvPr id="61454" name="Group 28"/>
                  <p:cNvGrpSpPr>
                    <a:grpSpLocks/>
                  </p:cNvGrpSpPr>
                  <p:nvPr/>
                </p:nvGrpSpPr>
                <p:grpSpPr bwMode="auto">
                  <a:xfrm>
                    <a:off x="638175" y="5311772"/>
                    <a:ext cx="7780338" cy="1752600"/>
                    <a:chOff x="638629" y="5384344"/>
                    <a:chExt cx="7692571" cy="1753256"/>
                  </a:xfrm>
                </p:grpSpPr>
                <p:sp>
                  <p:nvSpPr>
                    <p:cNvPr id="100" name="Rounded Rectangle 99"/>
                    <p:cNvSpPr/>
                    <p:nvPr/>
                  </p:nvSpPr>
                  <p:spPr>
                    <a:xfrm>
                      <a:off x="638629" y="5485982"/>
                      <a:ext cx="7692571" cy="165161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1480" name="Group 24"/>
                    <p:cNvGrpSpPr>
                      <a:grpSpLocks/>
                    </p:cNvGrpSpPr>
                    <p:nvPr/>
                  </p:nvGrpSpPr>
                  <p:grpSpPr bwMode="auto">
                    <a:xfrm>
                      <a:off x="642248" y="5384344"/>
                      <a:ext cx="1963080" cy="403376"/>
                      <a:chOff x="6172200" y="3235975"/>
                      <a:chExt cx="1963080" cy="403376"/>
                    </a:xfrm>
                  </p:grpSpPr>
                  <p:grpSp>
                    <p:nvGrpSpPr>
                      <p:cNvPr id="61481" name="Group 14"/>
                      <p:cNvGrpSpPr>
                        <a:grpSpLocks/>
                      </p:cNvGrpSpPr>
                      <p:nvPr/>
                    </p:nvGrpSpPr>
                    <p:grpSpPr bwMode="auto">
                      <a:xfrm>
                        <a:off x="6172200" y="3235975"/>
                        <a:ext cx="381000" cy="381000"/>
                        <a:chOff x="4953000" y="4724400"/>
                        <a:chExt cx="381000" cy="381000"/>
                      </a:xfrm>
                    </p:grpSpPr>
                    <p:sp>
                      <p:nvSpPr>
                        <p:cNvPr id="104"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86"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03" name="TextBox 102"/>
                      <p:cNvSpPr txBox="1"/>
                      <p:nvPr/>
                    </p:nvSpPr>
                    <p:spPr>
                      <a:xfrm>
                        <a:off x="6611206" y="3270913"/>
                        <a:ext cx="1524075" cy="36843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61455" name="Group 73"/>
                  <p:cNvGrpSpPr>
                    <a:grpSpLocks/>
                  </p:cNvGrpSpPr>
                  <p:nvPr/>
                </p:nvGrpSpPr>
                <p:grpSpPr bwMode="auto">
                  <a:xfrm>
                    <a:off x="1175657" y="5624283"/>
                    <a:ext cx="3309257" cy="1156695"/>
                    <a:chOff x="9564914" y="3751941"/>
                    <a:chExt cx="3309257" cy="1156695"/>
                  </a:xfrm>
                </p:grpSpPr>
                <p:sp>
                  <p:nvSpPr>
                    <p:cNvPr id="61468" name="TextBox 88"/>
                    <p:cNvSpPr txBox="1">
                      <a:spLocks noChangeArrowheads="1"/>
                    </p:cNvSpPr>
                    <p:nvPr/>
                  </p:nvSpPr>
                  <p:spPr bwMode="auto">
                    <a:xfrm>
                      <a:off x="9564914" y="4082144"/>
                      <a:ext cx="1625600" cy="815608"/>
                    </a:xfrm>
                    <a:prstGeom prst="rect">
                      <a:avLst/>
                    </a:prstGeom>
                    <a:noFill/>
                    <a:ln w="9525">
                      <a:noFill/>
                      <a:miter lim="800000"/>
                      <a:headEnd/>
                      <a:tailEnd/>
                    </a:ln>
                  </p:spPr>
                  <p:txBody>
                    <a:bodyPr>
                      <a:spAutoFit/>
                    </a:bodyPr>
                    <a:lstStyle/>
                    <a:p>
                      <a:r>
                        <a:rPr lang="en-US" sz="1400"/>
                        <a:t>Unadj. Bal.</a:t>
                      </a:r>
                    </a:p>
                    <a:p>
                      <a:r>
                        <a:rPr lang="en-US" sz="1400">
                          <a:solidFill>
                            <a:srgbClr val="0033CC"/>
                          </a:solidFill>
                        </a:rPr>
                        <a:t>AJE (e)</a:t>
                      </a:r>
                    </a:p>
                    <a:p>
                      <a:pPr>
                        <a:spcBef>
                          <a:spcPts val="600"/>
                        </a:spcBef>
                      </a:pPr>
                      <a:r>
                        <a:rPr lang="en-US" sz="1400"/>
                        <a:t>Adj. Bal.</a:t>
                      </a:r>
                    </a:p>
                  </p:txBody>
                </p:sp>
                <p:sp>
                  <p:nvSpPr>
                    <p:cNvPr id="61469" name="TextBox 89"/>
                    <p:cNvSpPr txBox="1">
                      <a:spLocks noChangeArrowheads="1"/>
                    </p:cNvSpPr>
                    <p:nvPr/>
                  </p:nvSpPr>
                  <p:spPr bwMode="auto">
                    <a:xfrm>
                      <a:off x="11212286" y="4085772"/>
                      <a:ext cx="1647371" cy="815608"/>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a:p>
                      <a:pPr algn="r">
                        <a:spcBef>
                          <a:spcPts val="600"/>
                        </a:spcBef>
                      </a:pPr>
                      <a:endParaRPr lang="en-US" sz="1400"/>
                    </a:p>
                  </p:txBody>
                </p:sp>
                <p:grpSp>
                  <p:nvGrpSpPr>
                    <p:cNvPr id="61470" name="Group 67"/>
                    <p:cNvGrpSpPr>
                      <a:grpSpLocks/>
                    </p:cNvGrpSpPr>
                    <p:nvPr/>
                  </p:nvGrpSpPr>
                  <p:grpSpPr bwMode="auto">
                    <a:xfrm>
                      <a:off x="9564914" y="3751941"/>
                      <a:ext cx="3309257" cy="326574"/>
                      <a:chOff x="9564914" y="3751941"/>
                      <a:chExt cx="3309257" cy="326574"/>
                    </a:xfrm>
                  </p:grpSpPr>
                  <p:grpSp>
                    <p:nvGrpSpPr>
                      <p:cNvPr id="61474" name="Group 56"/>
                      <p:cNvGrpSpPr>
                        <a:grpSpLocks/>
                      </p:cNvGrpSpPr>
                      <p:nvPr/>
                    </p:nvGrpSpPr>
                    <p:grpSpPr bwMode="auto">
                      <a:xfrm>
                        <a:off x="9579427" y="3751941"/>
                        <a:ext cx="3294744" cy="315036"/>
                        <a:chOff x="9724570" y="3635827"/>
                        <a:chExt cx="3294744" cy="315036"/>
                      </a:xfrm>
                    </p:grpSpPr>
                    <p:sp>
                      <p:nvSpPr>
                        <p:cNvPr id="97" name="TextBox 96"/>
                        <p:cNvSpPr txBox="1"/>
                        <p:nvPr/>
                      </p:nvSpPr>
                      <p:spPr>
                        <a:xfrm>
                          <a:off x="9725025" y="3643991"/>
                          <a:ext cx="3294063" cy="309563"/>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Accounts Receivable (A)</a:t>
                          </a:r>
                        </a:p>
                      </p:txBody>
                    </p:sp>
                    <p:sp>
                      <p:nvSpPr>
                        <p:cNvPr id="61477" name="TextBox 97"/>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61478" name="TextBox 98"/>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96" name="Straight Connector 95"/>
                      <p:cNvCxnSpPr/>
                      <p:nvPr/>
                    </p:nvCxnSpPr>
                    <p:spPr>
                      <a:xfrm flipV="1">
                        <a:off x="9565595" y="4079193"/>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a:off x="11227707" y="4080780"/>
                      <a:ext cx="4763" cy="7969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472" name="TextBox 92"/>
                    <p:cNvSpPr txBox="1">
                      <a:spLocks noChangeArrowheads="1"/>
                    </p:cNvSpPr>
                    <p:nvPr/>
                  </p:nvSpPr>
                  <p:spPr bwMode="auto">
                    <a:xfrm>
                      <a:off x="10363200" y="4093028"/>
                      <a:ext cx="827314" cy="815608"/>
                    </a:xfrm>
                    <a:prstGeom prst="rect">
                      <a:avLst/>
                    </a:prstGeom>
                    <a:noFill/>
                    <a:ln w="9525">
                      <a:noFill/>
                      <a:miter lim="800000"/>
                      <a:headEnd/>
                      <a:tailEnd/>
                    </a:ln>
                  </p:spPr>
                  <p:txBody>
                    <a:bodyPr>
                      <a:spAutoFit/>
                    </a:bodyPr>
                    <a:lstStyle/>
                    <a:p>
                      <a:pPr algn="r"/>
                      <a:r>
                        <a:rPr lang="en-US" sz="1400"/>
                        <a:t>200</a:t>
                      </a:r>
                    </a:p>
                    <a:p>
                      <a:pPr algn="r"/>
                      <a:r>
                        <a:rPr lang="en-US" sz="1400">
                          <a:solidFill>
                            <a:srgbClr val="0033CC"/>
                          </a:solidFill>
                        </a:rPr>
                        <a:t>40</a:t>
                      </a:r>
                    </a:p>
                    <a:p>
                      <a:pPr algn="r">
                        <a:spcBef>
                          <a:spcPts val="600"/>
                        </a:spcBef>
                      </a:pPr>
                      <a:r>
                        <a:rPr lang="en-US" sz="1400" u="sng"/>
                        <a:t>240</a:t>
                      </a:r>
                    </a:p>
                  </p:txBody>
                </p:sp>
                <p:sp>
                  <p:nvSpPr>
                    <p:cNvPr id="61473" name="TextBox 93"/>
                    <p:cNvSpPr txBox="1">
                      <a:spLocks noChangeArrowheads="1"/>
                    </p:cNvSpPr>
                    <p:nvPr/>
                  </p:nvSpPr>
                  <p:spPr bwMode="auto">
                    <a:xfrm>
                      <a:off x="11056258" y="4078060"/>
                      <a:ext cx="827314" cy="815608"/>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a:p>
                      <a:pPr algn="r">
                        <a:spcBef>
                          <a:spcPts val="600"/>
                        </a:spcBef>
                      </a:pPr>
                      <a:endParaRPr lang="en-US" sz="1400" u="sng"/>
                    </a:p>
                  </p:txBody>
                </p:sp>
              </p:grpSp>
              <p:grpSp>
                <p:nvGrpSpPr>
                  <p:cNvPr id="61456" name="Group 75"/>
                  <p:cNvGrpSpPr>
                    <a:grpSpLocks/>
                  </p:cNvGrpSpPr>
                  <p:nvPr/>
                </p:nvGrpSpPr>
                <p:grpSpPr bwMode="auto">
                  <a:xfrm>
                    <a:off x="4818743" y="5631540"/>
                    <a:ext cx="3309257" cy="1396547"/>
                    <a:chOff x="9564914" y="3751941"/>
                    <a:chExt cx="3309257" cy="1396547"/>
                  </a:xfrm>
                </p:grpSpPr>
                <p:sp>
                  <p:nvSpPr>
                    <p:cNvPr id="61457" name="TextBox 77"/>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endParaRPr lang="en-US" sz="1400"/>
                    </a:p>
                    <a:p>
                      <a:endParaRPr lang="en-US" sz="1400">
                        <a:solidFill>
                          <a:srgbClr val="0000CC"/>
                        </a:solidFill>
                      </a:endParaRPr>
                    </a:p>
                    <a:p>
                      <a:pPr>
                        <a:spcBef>
                          <a:spcPts val="600"/>
                        </a:spcBef>
                      </a:pPr>
                      <a:endParaRPr lang="en-US" sz="1400"/>
                    </a:p>
                  </p:txBody>
                </p:sp>
                <p:sp>
                  <p:nvSpPr>
                    <p:cNvPr id="61458" name="TextBox 78"/>
                    <p:cNvSpPr txBox="1">
                      <a:spLocks noChangeArrowheads="1"/>
                    </p:cNvSpPr>
                    <p:nvPr/>
                  </p:nvSpPr>
                  <p:spPr bwMode="auto">
                    <a:xfrm>
                      <a:off x="11226800" y="4100286"/>
                      <a:ext cx="1647371" cy="1031051"/>
                    </a:xfrm>
                    <a:prstGeom prst="rect">
                      <a:avLst/>
                    </a:prstGeom>
                    <a:noFill/>
                    <a:ln w="9525">
                      <a:noFill/>
                      <a:miter lim="800000"/>
                      <a:headEnd/>
                      <a:tailEnd/>
                    </a:ln>
                  </p:spPr>
                  <p:txBody>
                    <a:bodyPr>
                      <a:spAutoFit/>
                    </a:bodyPr>
                    <a:lstStyle/>
                    <a:p>
                      <a:pPr algn="r"/>
                      <a:r>
                        <a:rPr lang="en-US" sz="1400"/>
                        <a:t>Unadj. Bal.</a:t>
                      </a:r>
                    </a:p>
                    <a:p>
                      <a:pPr algn="r"/>
                      <a:r>
                        <a:rPr lang="en-US" sz="1400"/>
                        <a:t>AJE (d)</a:t>
                      </a:r>
                    </a:p>
                    <a:p>
                      <a:pPr algn="r"/>
                      <a:r>
                        <a:rPr lang="en-US" sz="1400">
                          <a:solidFill>
                            <a:srgbClr val="0000CC"/>
                          </a:solidFill>
                        </a:rPr>
                        <a:t>AJE (e)</a:t>
                      </a:r>
                    </a:p>
                    <a:p>
                      <a:pPr algn="r">
                        <a:spcBef>
                          <a:spcPts val="600"/>
                        </a:spcBef>
                      </a:pPr>
                      <a:r>
                        <a:rPr lang="en-US" sz="1400"/>
                        <a:t>Adj. Bal.</a:t>
                      </a:r>
                    </a:p>
                  </p:txBody>
                </p:sp>
                <p:grpSp>
                  <p:nvGrpSpPr>
                    <p:cNvPr id="61459" name="Group 67"/>
                    <p:cNvGrpSpPr>
                      <a:grpSpLocks/>
                    </p:cNvGrpSpPr>
                    <p:nvPr/>
                  </p:nvGrpSpPr>
                  <p:grpSpPr bwMode="auto">
                    <a:xfrm>
                      <a:off x="9564914" y="3751941"/>
                      <a:ext cx="3309257" cy="326574"/>
                      <a:chOff x="9564914" y="3751941"/>
                      <a:chExt cx="3309257" cy="326574"/>
                    </a:xfrm>
                  </p:grpSpPr>
                  <p:grpSp>
                    <p:nvGrpSpPr>
                      <p:cNvPr id="61463" name="Group 56"/>
                      <p:cNvGrpSpPr>
                        <a:grpSpLocks/>
                      </p:cNvGrpSpPr>
                      <p:nvPr/>
                    </p:nvGrpSpPr>
                    <p:grpSpPr bwMode="auto">
                      <a:xfrm>
                        <a:off x="9579427" y="3751941"/>
                        <a:ext cx="3294744" cy="315036"/>
                        <a:chOff x="9724570" y="3635827"/>
                        <a:chExt cx="3294744" cy="315036"/>
                      </a:xfrm>
                    </p:grpSpPr>
                    <p:sp>
                      <p:nvSpPr>
                        <p:cNvPr id="86" name="TextBox 85"/>
                        <p:cNvSpPr txBox="1"/>
                        <p:nvPr/>
                      </p:nvSpPr>
                      <p:spPr>
                        <a:xfrm>
                          <a:off x="9722077" y="3643084"/>
                          <a:ext cx="3297237" cy="30797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Pizza Revenue (R, SE)</a:t>
                          </a:r>
                        </a:p>
                      </p:txBody>
                    </p:sp>
                    <p:sp>
                      <p:nvSpPr>
                        <p:cNvPr id="61466" name="TextBox 86"/>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61467" name="TextBox 87"/>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85" name="Straight Connector 84"/>
                      <p:cNvCxnSpPr/>
                      <p:nvPr/>
                    </p:nvCxnSpPr>
                    <p:spPr>
                      <a:xfrm flipV="1">
                        <a:off x="9564234" y="4078286"/>
                        <a:ext cx="3309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11212059" y="4067173"/>
                      <a:ext cx="6350" cy="10810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461" name="TextBox 81"/>
                    <p:cNvSpPr txBox="1">
                      <a:spLocks noChangeArrowheads="1"/>
                    </p:cNvSpPr>
                    <p:nvPr/>
                  </p:nvSpPr>
                  <p:spPr bwMode="auto">
                    <a:xfrm>
                      <a:off x="10421257" y="4074431"/>
                      <a:ext cx="827314" cy="815608"/>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a:p>
                      <a:pPr algn="r">
                        <a:spcBef>
                          <a:spcPts val="600"/>
                        </a:spcBef>
                      </a:pPr>
                      <a:endParaRPr lang="en-US" sz="1400" u="sng"/>
                    </a:p>
                  </p:txBody>
                </p:sp>
                <p:sp>
                  <p:nvSpPr>
                    <p:cNvPr id="61462" name="TextBox 82"/>
                    <p:cNvSpPr txBox="1">
                      <a:spLocks noChangeArrowheads="1"/>
                    </p:cNvSpPr>
                    <p:nvPr/>
                  </p:nvSpPr>
                  <p:spPr bwMode="auto">
                    <a:xfrm>
                      <a:off x="11132458" y="4092574"/>
                      <a:ext cx="827314" cy="1031051"/>
                    </a:xfrm>
                    <a:prstGeom prst="rect">
                      <a:avLst/>
                    </a:prstGeom>
                    <a:noFill/>
                    <a:ln w="9525">
                      <a:noFill/>
                      <a:miter lim="800000"/>
                      <a:headEnd/>
                      <a:tailEnd/>
                    </a:ln>
                  </p:spPr>
                  <p:txBody>
                    <a:bodyPr>
                      <a:spAutoFit/>
                    </a:bodyPr>
                    <a:lstStyle/>
                    <a:p>
                      <a:pPr algn="r"/>
                      <a:r>
                        <a:rPr lang="en-US" sz="1400"/>
                        <a:t>15,500</a:t>
                      </a:r>
                    </a:p>
                    <a:p>
                      <a:pPr algn="r"/>
                      <a:r>
                        <a:rPr lang="en-US" sz="1400"/>
                        <a:t>160</a:t>
                      </a:r>
                    </a:p>
                    <a:p>
                      <a:pPr algn="r"/>
                      <a:r>
                        <a:rPr lang="en-US" sz="1400">
                          <a:solidFill>
                            <a:srgbClr val="0000CC"/>
                          </a:solidFill>
                        </a:rPr>
                        <a:t>40</a:t>
                      </a:r>
                    </a:p>
                    <a:p>
                      <a:pPr algn="r">
                        <a:spcBef>
                          <a:spcPts val="600"/>
                        </a:spcBef>
                      </a:pPr>
                      <a:r>
                        <a:rPr lang="en-US" sz="1400" u="sng"/>
                        <a:t>15,700</a:t>
                      </a:r>
                    </a:p>
                  </p:txBody>
                </p:sp>
              </p:grpSp>
            </p:grpSp>
            <p:cxnSp>
              <p:nvCxnSpPr>
                <p:cNvPr id="73" name="Straight Connector 72"/>
                <p:cNvCxnSpPr/>
                <p:nvPr/>
              </p:nvCxnSpPr>
              <p:spPr>
                <a:xfrm flipV="1">
                  <a:off x="1181327" y="5943599"/>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843689" y="6172199"/>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2413227" y="6240462"/>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6574064" y="6443662"/>
              <a:ext cx="53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z="4000" smtClean="0"/>
              <a:t>Accrual Adjustments</a:t>
            </a:r>
          </a:p>
        </p:txBody>
      </p:sp>
      <p:sp>
        <p:nvSpPr>
          <p:cNvPr id="63490" name="Text Box 3"/>
          <p:cNvSpPr txBox="1">
            <a:spLocks noChangeArrowheads="1"/>
          </p:cNvSpPr>
          <p:nvPr/>
        </p:nvSpPr>
        <p:spPr bwMode="auto">
          <a:xfrm>
            <a:off x="838200" y="1106488"/>
            <a:ext cx="74676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(f) Wages Expense Incurred but Not Yet Recorded.</a:t>
            </a:r>
          </a:p>
        </p:txBody>
      </p:sp>
      <p:sp>
        <p:nvSpPr>
          <p:cNvPr id="63491"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Pizza Aroma owes $900 of wages to employees for work done in the last three days of September.</a:t>
            </a:r>
          </a:p>
        </p:txBody>
      </p:sp>
      <p:grpSp>
        <p:nvGrpSpPr>
          <p:cNvPr id="30" name="Group 29"/>
          <p:cNvGrpSpPr>
            <a:grpSpLocks/>
          </p:cNvGrpSpPr>
          <p:nvPr/>
        </p:nvGrpSpPr>
        <p:grpSpPr bwMode="auto">
          <a:xfrm>
            <a:off x="638175" y="2182813"/>
            <a:ext cx="7766050" cy="1322387"/>
            <a:chOff x="623888" y="2611438"/>
            <a:chExt cx="7766050" cy="1322387"/>
          </a:xfrm>
        </p:grpSpPr>
        <p:grpSp>
          <p:nvGrpSpPr>
            <p:cNvPr id="63553" name="Group 21"/>
            <p:cNvGrpSpPr>
              <a:grpSpLocks/>
            </p:cNvGrpSpPr>
            <p:nvPr/>
          </p:nvGrpSpPr>
          <p:grpSpPr bwMode="auto">
            <a:xfrm>
              <a:off x="623888" y="2611438"/>
              <a:ext cx="7766050" cy="1322387"/>
              <a:chOff x="624114" y="2771779"/>
              <a:chExt cx="7547429" cy="1321250"/>
            </a:xfrm>
          </p:grpSpPr>
          <p:sp>
            <p:nvSpPr>
              <p:cNvPr id="46" name="Rounded Rectangle 45"/>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3569" name="Group 26"/>
              <p:cNvGrpSpPr>
                <a:grpSpLocks/>
              </p:cNvGrpSpPr>
              <p:nvPr/>
            </p:nvGrpSpPr>
            <p:grpSpPr bwMode="auto">
              <a:xfrm>
                <a:off x="649518" y="2771779"/>
                <a:ext cx="1905000" cy="381000"/>
                <a:chOff x="533400" y="3235975"/>
                <a:chExt cx="1905000" cy="381000"/>
              </a:xfrm>
            </p:grpSpPr>
            <p:grpSp>
              <p:nvGrpSpPr>
                <p:cNvPr id="63570" name="Group 16"/>
                <p:cNvGrpSpPr>
                  <a:grpSpLocks/>
                </p:cNvGrpSpPr>
                <p:nvPr/>
              </p:nvGrpSpPr>
              <p:grpSpPr bwMode="auto">
                <a:xfrm>
                  <a:off x="533400" y="3235975"/>
                  <a:ext cx="428172" cy="381000"/>
                  <a:chOff x="838200" y="3733800"/>
                  <a:chExt cx="428172" cy="381000"/>
                </a:xfrm>
              </p:grpSpPr>
              <p:sp>
                <p:nvSpPr>
                  <p:cNvPr id="50" name="Oval 49"/>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9" name="TextBox 48"/>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63554" name="Group 29"/>
            <p:cNvGrpSpPr>
              <a:grpSpLocks/>
            </p:cNvGrpSpPr>
            <p:nvPr/>
          </p:nvGrpSpPr>
          <p:grpSpPr bwMode="auto">
            <a:xfrm>
              <a:off x="1128486" y="2968625"/>
              <a:ext cx="6912431" cy="851067"/>
              <a:chOff x="-6388905" y="-373219"/>
              <a:chExt cx="6912431" cy="851067"/>
            </a:xfrm>
          </p:grpSpPr>
          <p:grpSp>
            <p:nvGrpSpPr>
              <p:cNvPr id="63555" name="Group 16"/>
              <p:cNvGrpSpPr>
                <a:grpSpLocks/>
              </p:cNvGrpSpPr>
              <p:nvPr/>
            </p:nvGrpSpPr>
            <p:grpSpPr bwMode="auto">
              <a:xfrm>
                <a:off x="-6388905" y="-373219"/>
                <a:ext cx="6912429" cy="315745"/>
                <a:chOff x="-6388905" y="-373219"/>
                <a:chExt cx="6912429" cy="315745"/>
              </a:xfrm>
            </p:grpSpPr>
            <p:grpSp>
              <p:nvGrpSpPr>
                <p:cNvPr id="63561" name="Group 14"/>
                <p:cNvGrpSpPr>
                  <a:grpSpLocks/>
                </p:cNvGrpSpPr>
                <p:nvPr/>
              </p:nvGrpSpPr>
              <p:grpSpPr bwMode="auto">
                <a:xfrm>
                  <a:off x="-6388905" y="-373219"/>
                  <a:ext cx="6912429" cy="315745"/>
                  <a:chOff x="-6388905" y="-373219"/>
                  <a:chExt cx="6912429" cy="315745"/>
                </a:xfrm>
              </p:grpSpPr>
              <p:grpSp>
                <p:nvGrpSpPr>
                  <p:cNvPr id="63563" name="Group 13"/>
                  <p:cNvGrpSpPr>
                    <a:grpSpLocks/>
                  </p:cNvGrpSpPr>
                  <p:nvPr/>
                </p:nvGrpSpPr>
                <p:grpSpPr bwMode="auto">
                  <a:xfrm>
                    <a:off x="-6388905" y="-373219"/>
                    <a:ext cx="6912429" cy="315745"/>
                    <a:chOff x="-5969805" y="3329863"/>
                    <a:chExt cx="6912429" cy="315745"/>
                  </a:xfrm>
                </p:grpSpPr>
                <p:sp>
                  <p:nvSpPr>
                    <p:cNvPr id="63565" name="TextBox 42"/>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63566" name="TextBox 43"/>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63567"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63564" name="TextBox 41"/>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63562" name="TextBox 39"/>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63556" name="Group 22"/>
              <p:cNvGrpSpPr>
                <a:grpSpLocks/>
              </p:cNvGrpSpPr>
              <p:nvPr/>
            </p:nvGrpSpPr>
            <p:grpSpPr bwMode="auto">
              <a:xfrm>
                <a:off x="-6379936" y="-58058"/>
                <a:ext cx="6903462" cy="535906"/>
                <a:chOff x="-6379936" y="-58058"/>
                <a:chExt cx="6903462" cy="535906"/>
              </a:xfrm>
            </p:grpSpPr>
            <p:sp>
              <p:nvSpPr>
                <p:cNvPr id="63557" name="TextBox 34"/>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63558" name="TextBox 35"/>
                <p:cNvSpPr txBox="1">
                  <a:spLocks noChangeArrowheads="1"/>
                </p:cNvSpPr>
                <p:nvPr/>
              </p:nvSpPr>
              <p:spPr bwMode="auto">
                <a:xfrm>
                  <a:off x="-6379936" y="-58058"/>
                  <a:ext cx="2041176" cy="307777"/>
                </a:xfrm>
                <a:prstGeom prst="rect">
                  <a:avLst/>
                </a:prstGeom>
                <a:noFill/>
                <a:ln w="19050">
                  <a:solidFill>
                    <a:schemeClr val="tx1"/>
                  </a:solidFill>
                  <a:miter lim="800000"/>
                  <a:headEnd/>
                  <a:tailEnd/>
                </a:ln>
              </p:spPr>
              <p:txBody>
                <a:bodyPr>
                  <a:spAutoFit/>
                </a:bodyPr>
                <a:lstStyle/>
                <a:p>
                  <a:endParaRPr lang="en-US" sz="1400" dirty="0"/>
                </a:p>
              </p:txBody>
            </p:sp>
            <p:sp>
              <p:nvSpPr>
                <p:cNvPr id="63559" name="TextBox 36"/>
                <p:cNvSpPr txBox="1">
                  <a:spLocks noChangeArrowheads="1"/>
                </p:cNvSpPr>
                <p:nvPr/>
              </p:nvSpPr>
              <p:spPr bwMode="auto">
                <a:xfrm>
                  <a:off x="-3999925" y="-58058"/>
                  <a:ext cx="1997368" cy="535906"/>
                </a:xfrm>
                <a:prstGeom prst="rect">
                  <a:avLst/>
                </a:prstGeom>
                <a:noFill/>
                <a:ln w="19050">
                  <a:solidFill>
                    <a:schemeClr val="tx1"/>
                  </a:solidFill>
                  <a:miter lim="800000"/>
                  <a:headEnd/>
                  <a:tailEnd/>
                </a:ln>
              </p:spPr>
              <p:txBody>
                <a:bodyPr>
                  <a:spAutoFit/>
                </a:bodyPr>
                <a:lstStyle/>
                <a:p>
                  <a:r>
                    <a:rPr lang="en-US" sz="1400" dirty="0"/>
                    <a:t>Wages</a:t>
                  </a:r>
                </a:p>
                <a:p>
                  <a:r>
                    <a:rPr lang="en-US" sz="1400" dirty="0"/>
                    <a:t>Payable </a:t>
                  </a:r>
                  <a:r>
                    <a:rPr lang="en-US" sz="1400" dirty="0" smtClean="0">
                      <a:solidFill>
                        <a:srgbClr val="FF6011"/>
                      </a:solidFill>
                    </a:rPr>
                    <a:t>(+</a:t>
                  </a:r>
                  <a:r>
                    <a:rPr lang="en-US" sz="1400" dirty="0">
                      <a:solidFill>
                        <a:srgbClr val="FF6011"/>
                      </a:solidFill>
                    </a:rPr>
                    <a:t>L)     </a:t>
                  </a:r>
                  <a:r>
                    <a:rPr lang="en-US" sz="1400" dirty="0"/>
                    <a:t>+$900</a:t>
                  </a:r>
                </a:p>
              </p:txBody>
            </p:sp>
            <p:sp>
              <p:nvSpPr>
                <p:cNvPr id="63560" name="TextBox 37"/>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dirty="0"/>
                    <a:t>Wages Expense </a:t>
                  </a:r>
                  <a:r>
                    <a:rPr lang="en-US" sz="1400" dirty="0">
                      <a:solidFill>
                        <a:srgbClr val="FF6011"/>
                      </a:solidFill>
                    </a:rPr>
                    <a:t>(+E)</a:t>
                  </a:r>
                </a:p>
                <a:p>
                  <a:r>
                    <a:rPr lang="en-US" sz="1400" dirty="0"/>
                    <a:t>          -$900</a:t>
                  </a:r>
                </a:p>
              </p:txBody>
            </p:sp>
          </p:grpSp>
        </p:grpSp>
      </p:grpSp>
      <p:grpSp>
        <p:nvGrpSpPr>
          <p:cNvPr id="52" name="Group 51"/>
          <p:cNvGrpSpPr>
            <a:grpSpLocks/>
          </p:cNvGrpSpPr>
          <p:nvPr/>
        </p:nvGrpSpPr>
        <p:grpSpPr bwMode="auto">
          <a:xfrm>
            <a:off x="666750" y="3595688"/>
            <a:ext cx="7721600" cy="1223962"/>
            <a:chOff x="652463" y="4016375"/>
            <a:chExt cx="7721600" cy="1223963"/>
          </a:xfrm>
        </p:grpSpPr>
        <p:grpSp>
          <p:nvGrpSpPr>
            <p:cNvPr id="63535" name="Group 24"/>
            <p:cNvGrpSpPr>
              <a:grpSpLocks/>
            </p:cNvGrpSpPr>
            <p:nvPr/>
          </p:nvGrpSpPr>
          <p:grpSpPr bwMode="auto">
            <a:xfrm>
              <a:off x="652463" y="4016375"/>
              <a:ext cx="7721600" cy="1223963"/>
              <a:chOff x="711199" y="4336108"/>
              <a:chExt cx="7532915" cy="1222863"/>
            </a:xfrm>
          </p:grpSpPr>
          <p:sp>
            <p:nvSpPr>
              <p:cNvPr id="61" name="Rounded Rectangle 60"/>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3544" name="Group 25"/>
              <p:cNvGrpSpPr>
                <a:grpSpLocks/>
              </p:cNvGrpSpPr>
              <p:nvPr/>
            </p:nvGrpSpPr>
            <p:grpSpPr bwMode="auto">
              <a:xfrm>
                <a:off x="711199" y="4336108"/>
                <a:ext cx="1905000" cy="387350"/>
                <a:chOff x="3505200" y="3232737"/>
                <a:chExt cx="1905000" cy="387476"/>
              </a:xfrm>
            </p:grpSpPr>
            <p:grpSp>
              <p:nvGrpSpPr>
                <p:cNvPr id="63545" name="Group 15"/>
                <p:cNvGrpSpPr>
                  <a:grpSpLocks/>
                </p:cNvGrpSpPr>
                <p:nvPr/>
              </p:nvGrpSpPr>
              <p:grpSpPr bwMode="auto">
                <a:xfrm>
                  <a:off x="3505200" y="3232737"/>
                  <a:ext cx="413658" cy="387476"/>
                  <a:chOff x="2133600" y="4870324"/>
                  <a:chExt cx="413658" cy="387476"/>
                </a:xfrm>
              </p:grpSpPr>
              <p:sp>
                <p:nvSpPr>
                  <p:cNvPr id="65"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TextBox 65"/>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63546"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63536" name="Group 44"/>
            <p:cNvGrpSpPr>
              <a:grpSpLocks/>
            </p:cNvGrpSpPr>
            <p:nvPr/>
          </p:nvGrpSpPr>
          <p:grpSpPr bwMode="auto">
            <a:xfrm>
              <a:off x="1132115" y="4397828"/>
              <a:ext cx="6966858" cy="653588"/>
              <a:chOff x="5660571" y="3425371"/>
              <a:chExt cx="6966858" cy="653588"/>
            </a:xfrm>
          </p:grpSpPr>
          <p:sp>
            <p:nvSpPr>
              <p:cNvPr id="55" name="TextBox 54"/>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63538" name="Group 73"/>
              <p:cNvGrpSpPr>
                <a:grpSpLocks/>
              </p:cNvGrpSpPr>
              <p:nvPr/>
            </p:nvGrpSpPr>
            <p:grpSpPr bwMode="auto">
              <a:xfrm>
                <a:off x="5675086" y="3425371"/>
                <a:ext cx="6937828" cy="653588"/>
                <a:chOff x="5675086" y="2554514"/>
                <a:chExt cx="6937828" cy="653588"/>
              </a:xfrm>
            </p:grpSpPr>
            <p:sp>
              <p:nvSpPr>
                <p:cNvPr id="63539" name="TextBox 56"/>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(f)</a:t>
                  </a:r>
                </a:p>
                <a:p>
                  <a:endParaRPr lang="en-US"/>
                </a:p>
              </p:txBody>
            </p:sp>
            <p:sp>
              <p:nvSpPr>
                <p:cNvPr id="63540" name="TextBox 57"/>
                <p:cNvSpPr txBox="1">
                  <a:spLocks noChangeArrowheads="1"/>
                </p:cNvSpPr>
                <p:nvPr/>
              </p:nvSpPr>
              <p:spPr bwMode="auto">
                <a:xfrm>
                  <a:off x="6168571" y="2554514"/>
                  <a:ext cx="4898569" cy="646331"/>
                </a:xfrm>
                <a:prstGeom prst="rect">
                  <a:avLst/>
                </a:prstGeom>
                <a:noFill/>
                <a:ln w="9525">
                  <a:noFill/>
                  <a:miter lim="800000"/>
                  <a:headEnd/>
                  <a:tailEnd/>
                </a:ln>
              </p:spPr>
              <p:txBody>
                <a:bodyPr>
                  <a:spAutoFit/>
                </a:bodyPr>
                <a:lstStyle/>
                <a:p>
                  <a:r>
                    <a:rPr lang="en-US" dirty="0" err="1">
                      <a:solidFill>
                        <a:srgbClr val="0070C0"/>
                      </a:solidFill>
                    </a:rPr>
                    <a:t>dr</a:t>
                  </a:r>
                  <a:r>
                    <a:rPr lang="en-US" dirty="0"/>
                    <a:t>    Wages Expense </a:t>
                  </a:r>
                  <a:r>
                    <a:rPr lang="en-US" dirty="0">
                      <a:solidFill>
                        <a:srgbClr val="FF6011"/>
                      </a:solidFill>
                    </a:rPr>
                    <a:t>(+E, -SE)</a:t>
                  </a:r>
                </a:p>
                <a:p>
                  <a:r>
                    <a:rPr lang="en-US" dirty="0"/>
                    <a:t>         </a:t>
                  </a:r>
                  <a:r>
                    <a:rPr lang="en-US" dirty="0" err="1">
                      <a:solidFill>
                        <a:srgbClr val="0070C0"/>
                      </a:solidFill>
                    </a:rPr>
                    <a:t>cr</a:t>
                  </a:r>
                  <a:r>
                    <a:rPr lang="en-US" dirty="0"/>
                    <a:t>    Wages Payable </a:t>
                  </a:r>
                  <a:r>
                    <a:rPr lang="en-US" dirty="0">
                      <a:solidFill>
                        <a:srgbClr val="FF6011"/>
                      </a:solidFill>
                    </a:rPr>
                    <a:t>(+L)</a:t>
                  </a:r>
                </a:p>
              </p:txBody>
            </p:sp>
            <p:sp>
              <p:nvSpPr>
                <p:cNvPr id="63541" name="TextBox 58"/>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900</a:t>
                  </a:r>
                </a:p>
              </p:txBody>
            </p:sp>
            <p:sp>
              <p:nvSpPr>
                <p:cNvPr id="63542" name="TextBox 59"/>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900</a:t>
                  </a:r>
                </a:p>
                <a:p>
                  <a:pPr algn="r"/>
                  <a:endParaRPr lang="en-US"/>
                </a:p>
              </p:txBody>
            </p:sp>
          </p:grpSp>
        </p:grpSp>
      </p:grpSp>
      <p:grpSp>
        <p:nvGrpSpPr>
          <p:cNvPr id="67" name="Group 66"/>
          <p:cNvGrpSpPr>
            <a:grpSpLocks/>
          </p:cNvGrpSpPr>
          <p:nvPr/>
        </p:nvGrpSpPr>
        <p:grpSpPr bwMode="auto">
          <a:xfrm>
            <a:off x="652463" y="4800600"/>
            <a:ext cx="7780337" cy="1662113"/>
            <a:chOff x="652689" y="4800600"/>
            <a:chExt cx="7780338" cy="1662340"/>
          </a:xfrm>
        </p:grpSpPr>
        <p:grpSp>
          <p:nvGrpSpPr>
            <p:cNvPr id="63495" name="Group 164"/>
            <p:cNvGrpSpPr>
              <a:grpSpLocks/>
            </p:cNvGrpSpPr>
            <p:nvPr/>
          </p:nvGrpSpPr>
          <p:grpSpPr bwMode="auto">
            <a:xfrm>
              <a:off x="652689" y="4800600"/>
              <a:ext cx="7780338" cy="1662340"/>
              <a:chOff x="652689" y="4800600"/>
              <a:chExt cx="7780338" cy="1662340"/>
            </a:xfrm>
          </p:grpSpPr>
          <p:grpSp>
            <p:nvGrpSpPr>
              <p:cNvPr id="63497" name="Group 148"/>
              <p:cNvGrpSpPr>
                <a:grpSpLocks/>
              </p:cNvGrpSpPr>
              <p:nvPr/>
            </p:nvGrpSpPr>
            <p:grpSpPr bwMode="auto">
              <a:xfrm>
                <a:off x="652689" y="4800600"/>
                <a:ext cx="7780338" cy="1662340"/>
                <a:chOff x="652689" y="4800600"/>
                <a:chExt cx="7780338" cy="1662340"/>
              </a:xfrm>
            </p:grpSpPr>
            <p:grpSp>
              <p:nvGrpSpPr>
                <p:cNvPr id="63499" name="Group 103"/>
                <p:cNvGrpSpPr>
                  <a:grpSpLocks/>
                </p:cNvGrpSpPr>
                <p:nvPr/>
              </p:nvGrpSpPr>
              <p:grpSpPr bwMode="auto">
                <a:xfrm>
                  <a:off x="652689" y="4800600"/>
                  <a:ext cx="7780338" cy="1662340"/>
                  <a:chOff x="638175" y="5311773"/>
                  <a:chExt cx="7780338" cy="1662340"/>
                </a:xfrm>
              </p:grpSpPr>
              <p:grpSp>
                <p:nvGrpSpPr>
                  <p:cNvPr id="63502" name="Group 28"/>
                  <p:cNvGrpSpPr>
                    <a:grpSpLocks/>
                  </p:cNvGrpSpPr>
                  <p:nvPr/>
                </p:nvGrpSpPr>
                <p:grpSpPr bwMode="auto">
                  <a:xfrm>
                    <a:off x="638175" y="5311773"/>
                    <a:ext cx="7780338" cy="1662340"/>
                    <a:chOff x="638629" y="5384344"/>
                    <a:chExt cx="7692571" cy="1662962"/>
                  </a:xfrm>
                </p:grpSpPr>
                <p:sp>
                  <p:nvSpPr>
                    <p:cNvPr id="100" name="Rounded Rectangle 99"/>
                    <p:cNvSpPr/>
                    <p:nvPr/>
                  </p:nvSpPr>
                  <p:spPr>
                    <a:xfrm>
                      <a:off x="638629" y="5485996"/>
                      <a:ext cx="7692571" cy="156131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3528" name="Group 24"/>
                    <p:cNvGrpSpPr>
                      <a:grpSpLocks/>
                    </p:cNvGrpSpPr>
                    <p:nvPr/>
                  </p:nvGrpSpPr>
                  <p:grpSpPr bwMode="auto">
                    <a:xfrm>
                      <a:off x="642248" y="5384344"/>
                      <a:ext cx="1963080" cy="403376"/>
                      <a:chOff x="6172200" y="3235975"/>
                      <a:chExt cx="1963080" cy="403376"/>
                    </a:xfrm>
                  </p:grpSpPr>
                  <p:grpSp>
                    <p:nvGrpSpPr>
                      <p:cNvPr id="63529" name="Group 14"/>
                      <p:cNvGrpSpPr>
                        <a:grpSpLocks/>
                      </p:cNvGrpSpPr>
                      <p:nvPr/>
                    </p:nvGrpSpPr>
                    <p:grpSpPr bwMode="auto">
                      <a:xfrm>
                        <a:off x="6172200" y="3235975"/>
                        <a:ext cx="381000" cy="381000"/>
                        <a:chOff x="4953000" y="4724400"/>
                        <a:chExt cx="381000" cy="381000"/>
                      </a:xfrm>
                    </p:grpSpPr>
                    <p:sp>
                      <p:nvSpPr>
                        <p:cNvPr id="104"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534"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03" name="TextBox 102"/>
                      <p:cNvSpPr txBox="1"/>
                      <p:nvPr/>
                    </p:nvSpPr>
                    <p:spPr>
                      <a:xfrm>
                        <a:off x="6611206" y="3270918"/>
                        <a:ext cx="1524074" cy="36848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63503" name="Group 73"/>
                  <p:cNvGrpSpPr>
                    <a:grpSpLocks/>
                  </p:cNvGrpSpPr>
                  <p:nvPr/>
                </p:nvGrpSpPr>
                <p:grpSpPr bwMode="auto">
                  <a:xfrm>
                    <a:off x="1175657" y="5624283"/>
                    <a:ext cx="3374572" cy="1156695"/>
                    <a:chOff x="9564914" y="3751941"/>
                    <a:chExt cx="3374572" cy="1156695"/>
                  </a:xfrm>
                </p:grpSpPr>
                <p:sp>
                  <p:nvSpPr>
                    <p:cNvPr id="63516" name="TextBox 88"/>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endParaRPr lang="en-US" sz="1400"/>
                    </a:p>
                    <a:p>
                      <a:endParaRPr lang="en-US" sz="1400">
                        <a:solidFill>
                          <a:srgbClr val="0033CC"/>
                        </a:solidFill>
                      </a:endParaRPr>
                    </a:p>
                    <a:p>
                      <a:pPr>
                        <a:spcBef>
                          <a:spcPts val="600"/>
                        </a:spcBef>
                      </a:pPr>
                      <a:endParaRPr lang="en-US" sz="1400"/>
                    </a:p>
                  </p:txBody>
                </p:sp>
                <p:sp>
                  <p:nvSpPr>
                    <p:cNvPr id="63517" name="TextBox 89"/>
                    <p:cNvSpPr txBox="1">
                      <a:spLocks noChangeArrowheads="1"/>
                    </p:cNvSpPr>
                    <p:nvPr/>
                  </p:nvSpPr>
                  <p:spPr bwMode="auto">
                    <a:xfrm>
                      <a:off x="11292115" y="4078515"/>
                      <a:ext cx="1647371" cy="815608"/>
                    </a:xfrm>
                    <a:prstGeom prst="rect">
                      <a:avLst/>
                    </a:prstGeom>
                    <a:noFill/>
                    <a:ln w="9525">
                      <a:noFill/>
                      <a:miter lim="800000"/>
                      <a:headEnd/>
                      <a:tailEnd/>
                    </a:ln>
                  </p:spPr>
                  <p:txBody>
                    <a:bodyPr>
                      <a:spAutoFit/>
                    </a:bodyPr>
                    <a:lstStyle/>
                    <a:p>
                      <a:pPr algn="r"/>
                      <a:r>
                        <a:rPr lang="en-US" sz="1400"/>
                        <a:t>Unadj. Bal.</a:t>
                      </a:r>
                    </a:p>
                    <a:p>
                      <a:pPr algn="r"/>
                      <a:r>
                        <a:rPr lang="en-US" sz="1400">
                          <a:solidFill>
                            <a:srgbClr val="0000CC"/>
                          </a:solidFill>
                        </a:rPr>
                        <a:t>AJE (f)</a:t>
                      </a:r>
                    </a:p>
                    <a:p>
                      <a:pPr algn="r">
                        <a:spcBef>
                          <a:spcPts val="600"/>
                        </a:spcBef>
                      </a:pPr>
                      <a:r>
                        <a:rPr lang="en-US" sz="1400"/>
                        <a:t>Adj. Bal.</a:t>
                      </a:r>
                    </a:p>
                  </p:txBody>
                </p:sp>
                <p:grpSp>
                  <p:nvGrpSpPr>
                    <p:cNvPr id="63518" name="Group 67"/>
                    <p:cNvGrpSpPr>
                      <a:grpSpLocks/>
                    </p:cNvGrpSpPr>
                    <p:nvPr/>
                  </p:nvGrpSpPr>
                  <p:grpSpPr bwMode="auto">
                    <a:xfrm>
                      <a:off x="9564914" y="3751941"/>
                      <a:ext cx="3309257" cy="326574"/>
                      <a:chOff x="9564914" y="3751941"/>
                      <a:chExt cx="3309257" cy="326574"/>
                    </a:xfrm>
                  </p:grpSpPr>
                  <p:grpSp>
                    <p:nvGrpSpPr>
                      <p:cNvPr id="63522" name="Group 56"/>
                      <p:cNvGrpSpPr>
                        <a:grpSpLocks/>
                      </p:cNvGrpSpPr>
                      <p:nvPr/>
                    </p:nvGrpSpPr>
                    <p:grpSpPr bwMode="auto">
                      <a:xfrm>
                        <a:off x="9579427" y="3751941"/>
                        <a:ext cx="3294744" cy="315036"/>
                        <a:chOff x="9724570" y="3635827"/>
                        <a:chExt cx="3294744" cy="315036"/>
                      </a:xfrm>
                    </p:grpSpPr>
                    <p:sp>
                      <p:nvSpPr>
                        <p:cNvPr id="97" name="TextBox 96"/>
                        <p:cNvSpPr txBox="1"/>
                        <p:nvPr/>
                      </p:nvSpPr>
                      <p:spPr>
                        <a:xfrm>
                          <a:off x="9725025" y="3644036"/>
                          <a:ext cx="3294062" cy="30960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Wages Payable (L)</a:t>
                          </a:r>
                        </a:p>
                      </p:txBody>
                    </p:sp>
                    <p:sp>
                      <p:nvSpPr>
                        <p:cNvPr id="63525" name="TextBox 97"/>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63526" name="TextBox 98"/>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96" name="Straight Connector 95"/>
                      <p:cNvCxnSpPr/>
                      <p:nvPr/>
                    </p:nvCxnSpPr>
                    <p:spPr>
                      <a:xfrm flipV="1">
                        <a:off x="9565594" y="4079282"/>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a:off x="11227707" y="4080869"/>
                      <a:ext cx="4762" cy="797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520" name="TextBox 92"/>
                    <p:cNvSpPr txBox="1">
                      <a:spLocks noChangeArrowheads="1"/>
                    </p:cNvSpPr>
                    <p:nvPr/>
                  </p:nvSpPr>
                  <p:spPr bwMode="auto">
                    <a:xfrm>
                      <a:off x="10363200" y="4093028"/>
                      <a:ext cx="827314" cy="815608"/>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a:p>
                      <a:pPr algn="r">
                        <a:spcBef>
                          <a:spcPts val="600"/>
                        </a:spcBef>
                      </a:pPr>
                      <a:endParaRPr lang="en-US" sz="1400" u="sng"/>
                    </a:p>
                  </p:txBody>
                </p:sp>
                <p:sp>
                  <p:nvSpPr>
                    <p:cNvPr id="63521" name="TextBox 93"/>
                    <p:cNvSpPr txBox="1">
                      <a:spLocks noChangeArrowheads="1"/>
                    </p:cNvSpPr>
                    <p:nvPr/>
                  </p:nvSpPr>
                  <p:spPr bwMode="auto">
                    <a:xfrm>
                      <a:off x="11099800" y="4070802"/>
                      <a:ext cx="827314" cy="815608"/>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900</a:t>
                      </a:r>
                    </a:p>
                    <a:p>
                      <a:pPr algn="r">
                        <a:spcBef>
                          <a:spcPts val="600"/>
                        </a:spcBef>
                      </a:pPr>
                      <a:r>
                        <a:rPr lang="en-US" sz="1400" u="sng"/>
                        <a:t>900</a:t>
                      </a:r>
                    </a:p>
                  </p:txBody>
                </p:sp>
              </p:grpSp>
              <p:grpSp>
                <p:nvGrpSpPr>
                  <p:cNvPr id="63504" name="Group 75"/>
                  <p:cNvGrpSpPr>
                    <a:grpSpLocks/>
                  </p:cNvGrpSpPr>
                  <p:nvPr/>
                </p:nvGrpSpPr>
                <p:grpSpPr bwMode="auto">
                  <a:xfrm>
                    <a:off x="4818743" y="5631540"/>
                    <a:ext cx="3309257" cy="1138098"/>
                    <a:chOff x="9564914" y="3751941"/>
                    <a:chExt cx="3309257" cy="1138098"/>
                  </a:xfrm>
                </p:grpSpPr>
                <p:sp>
                  <p:nvSpPr>
                    <p:cNvPr id="63505" name="TextBox 77"/>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r>
                        <a:rPr lang="en-US" sz="1400"/>
                        <a:t>Unadj. Bal.</a:t>
                      </a:r>
                    </a:p>
                    <a:p>
                      <a:r>
                        <a:rPr lang="en-US" sz="1400">
                          <a:solidFill>
                            <a:srgbClr val="0000CC"/>
                          </a:solidFill>
                        </a:rPr>
                        <a:t>AJE (f)</a:t>
                      </a:r>
                    </a:p>
                    <a:p>
                      <a:pPr>
                        <a:spcBef>
                          <a:spcPts val="600"/>
                        </a:spcBef>
                      </a:pPr>
                      <a:r>
                        <a:rPr lang="en-US" sz="1400"/>
                        <a:t>Adj. Bal.</a:t>
                      </a:r>
                    </a:p>
                  </p:txBody>
                </p:sp>
                <p:sp>
                  <p:nvSpPr>
                    <p:cNvPr id="63506" name="TextBox 78"/>
                    <p:cNvSpPr txBox="1">
                      <a:spLocks noChangeArrowheads="1"/>
                    </p:cNvSpPr>
                    <p:nvPr/>
                  </p:nvSpPr>
                  <p:spPr bwMode="auto">
                    <a:xfrm>
                      <a:off x="11186886" y="40603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nvGrpSpPr>
                    <p:cNvPr id="63507" name="Group 67"/>
                    <p:cNvGrpSpPr>
                      <a:grpSpLocks/>
                    </p:cNvGrpSpPr>
                    <p:nvPr/>
                  </p:nvGrpSpPr>
                  <p:grpSpPr bwMode="auto">
                    <a:xfrm>
                      <a:off x="9564914" y="3751941"/>
                      <a:ext cx="3309257" cy="326574"/>
                      <a:chOff x="9564914" y="3751941"/>
                      <a:chExt cx="3309257" cy="326574"/>
                    </a:xfrm>
                  </p:grpSpPr>
                  <p:grpSp>
                    <p:nvGrpSpPr>
                      <p:cNvPr id="63511" name="Group 56"/>
                      <p:cNvGrpSpPr>
                        <a:grpSpLocks/>
                      </p:cNvGrpSpPr>
                      <p:nvPr/>
                    </p:nvGrpSpPr>
                    <p:grpSpPr bwMode="auto">
                      <a:xfrm>
                        <a:off x="9579427" y="3751941"/>
                        <a:ext cx="3294744" cy="315036"/>
                        <a:chOff x="9724570" y="3635827"/>
                        <a:chExt cx="3294744" cy="315036"/>
                      </a:xfrm>
                    </p:grpSpPr>
                    <p:sp>
                      <p:nvSpPr>
                        <p:cNvPr id="86" name="TextBox 85"/>
                        <p:cNvSpPr txBox="1"/>
                        <p:nvPr/>
                      </p:nvSpPr>
                      <p:spPr>
                        <a:xfrm>
                          <a:off x="9722077" y="3643130"/>
                          <a:ext cx="3297238" cy="308016"/>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Wages Expense (E, SE)</a:t>
                          </a:r>
                        </a:p>
                      </p:txBody>
                    </p:sp>
                    <p:sp>
                      <p:nvSpPr>
                        <p:cNvPr id="63514" name="TextBox 86"/>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63515" name="TextBox 87"/>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85" name="Straight Connector 84"/>
                      <p:cNvCxnSpPr/>
                      <p:nvPr/>
                    </p:nvCxnSpPr>
                    <p:spPr>
                      <a:xfrm flipV="1">
                        <a:off x="9564234" y="4078375"/>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11212059" y="4065674"/>
                      <a:ext cx="6350" cy="814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509" name="TextBox 81"/>
                    <p:cNvSpPr txBox="1">
                      <a:spLocks noChangeArrowheads="1"/>
                    </p:cNvSpPr>
                    <p:nvPr/>
                  </p:nvSpPr>
                  <p:spPr bwMode="auto">
                    <a:xfrm>
                      <a:off x="10421257" y="4074431"/>
                      <a:ext cx="827314" cy="815608"/>
                    </a:xfrm>
                    <a:prstGeom prst="rect">
                      <a:avLst/>
                    </a:prstGeom>
                    <a:noFill/>
                    <a:ln w="9525">
                      <a:noFill/>
                      <a:miter lim="800000"/>
                      <a:headEnd/>
                      <a:tailEnd/>
                    </a:ln>
                  </p:spPr>
                  <p:txBody>
                    <a:bodyPr>
                      <a:spAutoFit/>
                    </a:bodyPr>
                    <a:lstStyle/>
                    <a:p>
                      <a:pPr algn="r"/>
                      <a:r>
                        <a:rPr lang="en-US" sz="1400"/>
                        <a:t>8,100</a:t>
                      </a:r>
                    </a:p>
                    <a:p>
                      <a:pPr algn="r"/>
                      <a:r>
                        <a:rPr lang="en-US" sz="1400">
                          <a:solidFill>
                            <a:srgbClr val="0000CC"/>
                          </a:solidFill>
                        </a:rPr>
                        <a:t>900</a:t>
                      </a:r>
                    </a:p>
                    <a:p>
                      <a:pPr algn="r">
                        <a:spcBef>
                          <a:spcPts val="600"/>
                        </a:spcBef>
                      </a:pPr>
                      <a:r>
                        <a:rPr lang="en-US" sz="1400" u="sng"/>
                        <a:t>9,000</a:t>
                      </a:r>
                    </a:p>
                  </p:txBody>
                </p:sp>
                <p:sp>
                  <p:nvSpPr>
                    <p:cNvPr id="63510" name="TextBox 82"/>
                    <p:cNvSpPr txBox="1">
                      <a:spLocks noChangeArrowheads="1"/>
                    </p:cNvSpPr>
                    <p:nvPr/>
                  </p:nvSpPr>
                  <p:spPr bwMode="auto">
                    <a:xfrm>
                      <a:off x="11230429" y="407443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grpSp>
            <p:cxnSp>
              <p:nvCxnSpPr>
                <p:cNvPr id="73" name="Straight Connector 72"/>
                <p:cNvCxnSpPr/>
                <p:nvPr/>
              </p:nvCxnSpPr>
              <p:spPr>
                <a:xfrm flipV="1">
                  <a:off x="1192439" y="5945344"/>
                  <a:ext cx="3309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813527" y="594534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3154589" y="6208905"/>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5966052" y="6216843"/>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z="4000" smtClean="0"/>
              <a:t>Accrual Adjustments</a:t>
            </a:r>
          </a:p>
        </p:txBody>
      </p:sp>
      <p:sp>
        <p:nvSpPr>
          <p:cNvPr id="65538" name="Text Box 3"/>
          <p:cNvSpPr txBox="1">
            <a:spLocks noChangeArrowheads="1"/>
          </p:cNvSpPr>
          <p:nvPr/>
        </p:nvSpPr>
        <p:spPr bwMode="auto">
          <a:xfrm>
            <a:off x="609600" y="1106488"/>
            <a:ext cx="7927975"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(g) Interest Expense Incurred but Not Yet Recorded.</a:t>
            </a:r>
          </a:p>
        </p:txBody>
      </p:sp>
      <p:sp>
        <p:nvSpPr>
          <p:cNvPr id="65539"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Pizza Aroma has not paid or recorded the $100 interest that it owes for this month on its note payable to the bank.</a:t>
            </a:r>
          </a:p>
        </p:txBody>
      </p:sp>
      <p:grpSp>
        <p:nvGrpSpPr>
          <p:cNvPr id="30" name="Group 29"/>
          <p:cNvGrpSpPr>
            <a:grpSpLocks/>
          </p:cNvGrpSpPr>
          <p:nvPr/>
        </p:nvGrpSpPr>
        <p:grpSpPr bwMode="auto">
          <a:xfrm>
            <a:off x="638175" y="2182813"/>
            <a:ext cx="7766050" cy="1322387"/>
            <a:chOff x="623888" y="2611438"/>
            <a:chExt cx="7766050" cy="1322387"/>
          </a:xfrm>
        </p:grpSpPr>
        <p:grpSp>
          <p:nvGrpSpPr>
            <p:cNvPr id="65601" name="Group 21"/>
            <p:cNvGrpSpPr>
              <a:grpSpLocks/>
            </p:cNvGrpSpPr>
            <p:nvPr/>
          </p:nvGrpSpPr>
          <p:grpSpPr bwMode="auto">
            <a:xfrm>
              <a:off x="623888" y="2611438"/>
              <a:ext cx="7766050" cy="1322387"/>
              <a:chOff x="624114" y="2771779"/>
              <a:chExt cx="7547429" cy="1321250"/>
            </a:xfrm>
          </p:grpSpPr>
          <p:sp>
            <p:nvSpPr>
              <p:cNvPr id="46" name="Rounded Rectangle 45"/>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5617" name="Group 26"/>
              <p:cNvGrpSpPr>
                <a:grpSpLocks/>
              </p:cNvGrpSpPr>
              <p:nvPr/>
            </p:nvGrpSpPr>
            <p:grpSpPr bwMode="auto">
              <a:xfrm>
                <a:off x="649518" y="2771779"/>
                <a:ext cx="1905000" cy="381000"/>
                <a:chOff x="533400" y="3235975"/>
                <a:chExt cx="1905000" cy="381000"/>
              </a:xfrm>
            </p:grpSpPr>
            <p:grpSp>
              <p:nvGrpSpPr>
                <p:cNvPr id="65618" name="Group 16"/>
                <p:cNvGrpSpPr>
                  <a:grpSpLocks/>
                </p:cNvGrpSpPr>
                <p:nvPr/>
              </p:nvGrpSpPr>
              <p:grpSpPr bwMode="auto">
                <a:xfrm>
                  <a:off x="533400" y="3235975"/>
                  <a:ext cx="428172" cy="381000"/>
                  <a:chOff x="838200" y="3733800"/>
                  <a:chExt cx="428172" cy="381000"/>
                </a:xfrm>
              </p:grpSpPr>
              <p:sp>
                <p:nvSpPr>
                  <p:cNvPr id="50" name="Oval 49"/>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9" name="TextBox 48"/>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65602" name="Group 29"/>
            <p:cNvGrpSpPr>
              <a:grpSpLocks/>
            </p:cNvGrpSpPr>
            <p:nvPr/>
          </p:nvGrpSpPr>
          <p:grpSpPr bwMode="auto">
            <a:xfrm>
              <a:off x="1128486" y="2968625"/>
              <a:ext cx="6912431" cy="851067"/>
              <a:chOff x="-6388905" y="-373219"/>
              <a:chExt cx="6912431" cy="851067"/>
            </a:xfrm>
          </p:grpSpPr>
          <p:grpSp>
            <p:nvGrpSpPr>
              <p:cNvPr id="65603" name="Group 16"/>
              <p:cNvGrpSpPr>
                <a:grpSpLocks/>
              </p:cNvGrpSpPr>
              <p:nvPr/>
            </p:nvGrpSpPr>
            <p:grpSpPr bwMode="auto">
              <a:xfrm>
                <a:off x="-6388905" y="-373219"/>
                <a:ext cx="6912429" cy="315745"/>
                <a:chOff x="-6388905" y="-373219"/>
                <a:chExt cx="6912429" cy="315745"/>
              </a:xfrm>
            </p:grpSpPr>
            <p:grpSp>
              <p:nvGrpSpPr>
                <p:cNvPr id="65609" name="Group 14"/>
                <p:cNvGrpSpPr>
                  <a:grpSpLocks/>
                </p:cNvGrpSpPr>
                <p:nvPr/>
              </p:nvGrpSpPr>
              <p:grpSpPr bwMode="auto">
                <a:xfrm>
                  <a:off x="-6388905" y="-373219"/>
                  <a:ext cx="6912429" cy="315745"/>
                  <a:chOff x="-6388905" y="-373219"/>
                  <a:chExt cx="6912429" cy="315745"/>
                </a:xfrm>
              </p:grpSpPr>
              <p:grpSp>
                <p:nvGrpSpPr>
                  <p:cNvPr id="65611" name="Group 13"/>
                  <p:cNvGrpSpPr>
                    <a:grpSpLocks/>
                  </p:cNvGrpSpPr>
                  <p:nvPr/>
                </p:nvGrpSpPr>
                <p:grpSpPr bwMode="auto">
                  <a:xfrm>
                    <a:off x="-6388905" y="-373219"/>
                    <a:ext cx="6912429" cy="315745"/>
                    <a:chOff x="-5969805" y="3329863"/>
                    <a:chExt cx="6912429" cy="315745"/>
                  </a:xfrm>
                </p:grpSpPr>
                <p:sp>
                  <p:nvSpPr>
                    <p:cNvPr id="65613" name="TextBox 42"/>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65614" name="TextBox 43"/>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65615"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65612" name="TextBox 41"/>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65610" name="TextBox 39"/>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65604" name="Group 22"/>
              <p:cNvGrpSpPr>
                <a:grpSpLocks/>
              </p:cNvGrpSpPr>
              <p:nvPr/>
            </p:nvGrpSpPr>
            <p:grpSpPr bwMode="auto">
              <a:xfrm>
                <a:off x="-6379936" y="-58058"/>
                <a:ext cx="6903462" cy="535906"/>
                <a:chOff x="-6379936" y="-58058"/>
                <a:chExt cx="6903462" cy="535906"/>
              </a:xfrm>
            </p:grpSpPr>
            <p:sp>
              <p:nvSpPr>
                <p:cNvPr id="65605" name="TextBox 34"/>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65606" name="TextBox 35"/>
                <p:cNvSpPr txBox="1">
                  <a:spLocks noChangeArrowheads="1"/>
                </p:cNvSpPr>
                <p:nvPr/>
              </p:nvSpPr>
              <p:spPr bwMode="auto">
                <a:xfrm>
                  <a:off x="-6379936" y="-58058"/>
                  <a:ext cx="2041176" cy="307777"/>
                </a:xfrm>
                <a:prstGeom prst="rect">
                  <a:avLst/>
                </a:prstGeom>
                <a:noFill/>
                <a:ln w="19050">
                  <a:solidFill>
                    <a:schemeClr val="tx1"/>
                  </a:solidFill>
                  <a:miter lim="800000"/>
                  <a:headEnd/>
                  <a:tailEnd/>
                </a:ln>
              </p:spPr>
              <p:txBody>
                <a:bodyPr>
                  <a:spAutoFit/>
                </a:bodyPr>
                <a:lstStyle/>
                <a:p>
                  <a:endParaRPr lang="en-US" sz="1400" dirty="0"/>
                </a:p>
              </p:txBody>
            </p:sp>
            <p:sp>
              <p:nvSpPr>
                <p:cNvPr id="65607" name="TextBox 36"/>
                <p:cNvSpPr txBox="1">
                  <a:spLocks noChangeArrowheads="1"/>
                </p:cNvSpPr>
                <p:nvPr/>
              </p:nvSpPr>
              <p:spPr bwMode="auto">
                <a:xfrm>
                  <a:off x="-3999925" y="-58058"/>
                  <a:ext cx="1997368" cy="535906"/>
                </a:xfrm>
                <a:prstGeom prst="rect">
                  <a:avLst/>
                </a:prstGeom>
                <a:noFill/>
                <a:ln w="19050">
                  <a:solidFill>
                    <a:schemeClr val="tx1"/>
                  </a:solidFill>
                  <a:miter lim="800000"/>
                  <a:headEnd/>
                  <a:tailEnd/>
                </a:ln>
              </p:spPr>
              <p:txBody>
                <a:bodyPr>
                  <a:spAutoFit/>
                </a:bodyPr>
                <a:lstStyle/>
                <a:p>
                  <a:r>
                    <a:rPr lang="en-US" sz="1400" dirty="0"/>
                    <a:t>Interest</a:t>
                  </a:r>
                </a:p>
                <a:p>
                  <a:r>
                    <a:rPr lang="en-US" sz="1400" dirty="0"/>
                    <a:t>Payable(</a:t>
                  </a:r>
                  <a:r>
                    <a:rPr lang="en-US" sz="1400" dirty="0">
                      <a:solidFill>
                        <a:srgbClr val="FF6011"/>
                      </a:solidFill>
                    </a:rPr>
                    <a:t>+L)      </a:t>
                  </a:r>
                  <a:r>
                    <a:rPr lang="en-US" sz="1400" dirty="0"/>
                    <a:t>+$100</a:t>
                  </a:r>
                </a:p>
              </p:txBody>
            </p:sp>
            <p:sp>
              <p:nvSpPr>
                <p:cNvPr id="65608" name="TextBox 37"/>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dirty="0"/>
                    <a:t>Interest</a:t>
                  </a:r>
                </a:p>
                <a:p>
                  <a:r>
                    <a:rPr lang="en-US" sz="1400" dirty="0"/>
                    <a:t>Expense </a:t>
                  </a:r>
                  <a:r>
                    <a:rPr lang="en-US" sz="1400" dirty="0">
                      <a:solidFill>
                        <a:srgbClr val="FF6011"/>
                      </a:solidFill>
                    </a:rPr>
                    <a:t>(+E)         </a:t>
                  </a:r>
                  <a:r>
                    <a:rPr lang="en-US" sz="1400" dirty="0"/>
                    <a:t>-$100</a:t>
                  </a:r>
                </a:p>
              </p:txBody>
            </p:sp>
          </p:grpSp>
        </p:grpSp>
      </p:grpSp>
      <p:grpSp>
        <p:nvGrpSpPr>
          <p:cNvPr id="52" name="Group 51"/>
          <p:cNvGrpSpPr>
            <a:grpSpLocks/>
          </p:cNvGrpSpPr>
          <p:nvPr/>
        </p:nvGrpSpPr>
        <p:grpSpPr bwMode="auto">
          <a:xfrm>
            <a:off x="666750" y="3595688"/>
            <a:ext cx="7721600" cy="1223962"/>
            <a:chOff x="652463" y="4016375"/>
            <a:chExt cx="7721600" cy="1223963"/>
          </a:xfrm>
        </p:grpSpPr>
        <p:grpSp>
          <p:nvGrpSpPr>
            <p:cNvPr id="65583" name="Group 24"/>
            <p:cNvGrpSpPr>
              <a:grpSpLocks/>
            </p:cNvGrpSpPr>
            <p:nvPr/>
          </p:nvGrpSpPr>
          <p:grpSpPr bwMode="auto">
            <a:xfrm>
              <a:off x="652463" y="4016375"/>
              <a:ext cx="7721600" cy="1223963"/>
              <a:chOff x="711199" y="4336108"/>
              <a:chExt cx="7532915" cy="1222863"/>
            </a:xfrm>
          </p:grpSpPr>
          <p:sp>
            <p:nvSpPr>
              <p:cNvPr id="61" name="Rounded Rectangle 60"/>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5592" name="Group 25"/>
              <p:cNvGrpSpPr>
                <a:grpSpLocks/>
              </p:cNvGrpSpPr>
              <p:nvPr/>
            </p:nvGrpSpPr>
            <p:grpSpPr bwMode="auto">
              <a:xfrm>
                <a:off x="711199" y="4336108"/>
                <a:ext cx="1905000" cy="387350"/>
                <a:chOff x="3505200" y="3232737"/>
                <a:chExt cx="1905000" cy="387476"/>
              </a:xfrm>
            </p:grpSpPr>
            <p:grpSp>
              <p:nvGrpSpPr>
                <p:cNvPr id="65593" name="Group 15"/>
                <p:cNvGrpSpPr>
                  <a:grpSpLocks/>
                </p:cNvGrpSpPr>
                <p:nvPr/>
              </p:nvGrpSpPr>
              <p:grpSpPr bwMode="auto">
                <a:xfrm>
                  <a:off x="3505200" y="3232737"/>
                  <a:ext cx="413658" cy="387476"/>
                  <a:chOff x="2133600" y="4870324"/>
                  <a:chExt cx="413658" cy="387476"/>
                </a:xfrm>
              </p:grpSpPr>
              <p:sp>
                <p:nvSpPr>
                  <p:cNvPr id="65"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TextBox 65"/>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65594"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65584" name="Group 44"/>
            <p:cNvGrpSpPr>
              <a:grpSpLocks/>
            </p:cNvGrpSpPr>
            <p:nvPr/>
          </p:nvGrpSpPr>
          <p:grpSpPr bwMode="auto">
            <a:xfrm>
              <a:off x="1132115" y="4397828"/>
              <a:ext cx="6966858" cy="653588"/>
              <a:chOff x="5660571" y="3425371"/>
              <a:chExt cx="6966858" cy="653588"/>
            </a:xfrm>
          </p:grpSpPr>
          <p:sp>
            <p:nvSpPr>
              <p:cNvPr id="55" name="TextBox 54"/>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65586" name="Group 73"/>
              <p:cNvGrpSpPr>
                <a:grpSpLocks/>
              </p:cNvGrpSpPr>
              <p:nvPr/>
            </p:nvGrpSpPr>
            <p:grpSpPr bwMode="auto">
              <a:xfrm>
                <a:off x="5675086" y="3425371"/>
                <a:ext cx="6937828" cy="653588"/>
                <a:chOff x="5675086" y="2554514"/>
                <a:chExt cx="6937828" cy="653588"/>
              </a:xfrm>
            </p:grpSpPr>
            <p:sp>
              <p:nvSpPr>
                <p:cNvPr id="65587" name="TextBox 56"/>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(g)</a:t>
                  </a:r>
                </a:p>
                <a:p>
                  <a:endParaRPr lang="en-US"/>
                </a:p>
              </p:txBody>
            </p:sp>
            <p:sp>
              <p:nvSpPr>
                <p:cNvPr id="65588" name="TextBox 57"/>
                <p:cNvSpPr txBox="1">
                  <a:spLocks noChangeArrowheads="1"/>
                </p:cNvSpPr>
                <p:nvPr/>
              </p:nvSpPr>
              <p:spPr bwMode="auto">
                <a:xfrm>
                  <a:off x="6168571" y="2554514"/>
                  <a:ext cx="4898569" cy="646331"/>
                </a:xfrm>
                <a:prstGeom prst="rect">
                  <a:avLst/>
                </a:prstGeom>
                <a:noFill/>
                <a:ln w="9525">
                  <a:noFill/>
                  <a:miter lim="800000"/>
                  <a:headEnd/>
                  <a:tailEnd/>
                </a:ln>
              </p:spPr>
              <p:txBody>
                <a:bodyPr>
                  <a:spAutoFit/>
                </a:bodyPr>
                <a:lstStyle/>
                <a:p>
                  <a:r>
                    <a:rPr lang="en-US" dirty="0" err="1">
                      <a:solidFill>
                        <a:srgbClr val="0070C0"/>
                      </a:solidFill>
                    </a:rPr>
                    <a:t>dr</a:t>
                  </a:r>
                  <a:r>
                    <a:rPr lang="en-US" dirty="0">
                      <a:solidFill>
                        <a:srgbClr val="0070C0"/>
                      </a:solidFill>
                    </a:rPr>
                    <a:t> </a:t>
                  </a:r>
                  <a:r>
                    <a:rPr lang="en-US" dirty="0"/>
                    <a:t>   Interest Expense </a:t>
                  </a:r>
                  <a:r>
                    <a:rPr lang="en-US" dirty="0">
                      <a:solidFill>
                        <a:srgbClr val="FF6011"/>
                      </a:solidFill>
                    </a:rPr>
                    <a:t>(+E, -SE)</a:t>
                  </a:r>
                </a:p>
                <a:p>
                  <a:r>
                    <a:rPr lang="en-US" dirty="0"/>
                    <a:t>         </a:t>
                  </a:r>
                  <a:r>
                    <a:rPr lang="en-US" dirty="0" err="1">
                      <a:solidFill>
                        <a:srgbClr val="0070C0"/>
                      </a:solidFill>
                    </a:rPr>
                    <a:t>cr</a:t>
                  </a:r>
                  <a:r>
                    <a:rPr lang="en-US" dirty="0">
                      <a:solidFill>
                        <a:srgbClr val="0070C0"/>
                      </a:solidFill>
                    </a:rPr>
                    <a:t> </a:t>
                  </a:r>
                  <a:r>
                    <a:rPr lang="en-US" dirty="0"/>
                    <a:t>   Interest Payable </a:t>
                  </a:r>
                  <a:r>
                    <a:rPr lang="en-US" dirty="0">
                      <a:solidFill>
                        <a:srgbClr val="FF6011"/>
                      </a:solidFill>
                    </a:rPr>
                    <a:t>(+L)</a:t>
                  </a:r>
                </a:p>
              </p:txBody>
            </p:sp>
            <p:sp>
              <p:nvSpPr>
                <p:cNvPr id="65589" name="TextBox 58"/>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100</a:t>
                  </a:r>
                </a:p>
              </p:txBody>
            </p:sp>
            <p:sp>
              <p:nvSpPr>
                <p:cNvPr id="65590" name="TextBox 59"/>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100</a:t>
                  </a:r>
                </a:p>
                <a:p>
                  <a:pPr algn="r"/>
                  <a:endParaRPr lang="en-US"/>
                </a:p>
              </p:txBody>
            </p:sp>
          </p:grpSp>
        </p:grpSp>
      </p:grpSp>
      <p:grpSp>
        <p:nvGrpSpPr>
          <p:cNvPr id="67" name="Group 66"/>
          <p:cNvGrpSpPr>
            <a:grpSpLocks/>
          </p:cNvGrpSpPr>
          <p:nvPr/>
        </p:nvGrpSpPr>
        <p:grpSpPr bwMode="auto">
          <a:xfrm>
            <a:off x="652463" y="4800600"/>
            <a:ext cx="7780337" cy="1662113"/>
            <a:chOff x="652689" y="4800600"/>
            <a:chExt cx="7780338" cy="1662340"/>
          </a:xfrm>
        </p:grpSpPr>
        <p:grpSp>
          <p:nvGrpSpPr>
            <p:cNvPr id="65543" name="Group 164"/>
            <p:cNvGrpSpPr>
              <a:grpSpLocks/>
            </p:cNvGrpSpPr>
            <p:nvPr/>
          </p:nvGrpSpPr>
          <p:grpSpPr bwMode="auto">
            <a:xfrm>
              <a:off x="652689" y="4800600"/>
              <a:ext cx="7780338" cy="1662340"/>
              <a:chOff x="652689" y="4800600"/>
              <a:chExt cx="7780338" cy="1662340"/>
            </a:xfrm>
          </p:grpSpPr>
          <p:grpSp>
            <p:nvGrpSpPr>
              <p:cNvPr id="65545" name="Group 148"/>
              <p:cNvGrpSpPr>
                <a:grpSpLocks/>
              </p:cNvGrpSpPr>
              <p:nvPr/>
            </p:nvGrpSpPr>
            <p:grpSpPr bwMode="auto">
              <a:xfrm>
                <a:off x="652689" y="4800600"/>
                <a:ext cx="7780338" cy="1662340"/>
                <a:chOff x="652689" y="4800600"/>
                <a:chExt cx="7780338" cy="1662340"/>
              </a:xfrm>
            </p:grpSpPr>
            <p:grpSp>
              <p:nvGrpSpPr>
                <p:cNvPr id="65547" name="Group 103"/>
                <p:cNvGrpSpPr>
                  <a:grpSpLocks/>
                </p:cNvGrpSpPr>
                <p:nvPr/>
              </p:nvGrpSpPr>
              <p:grpSpPr bwMode="auto">
                <a:xfrm>
                  <a:off x="652689" y="4800600"/>
                  <a:ext cx="7780338" cy="1662340"/>
                  <a:chOff x="638175" y="5311773"/>
                  <a:chExt cx="7780338" cy="1662340"/>
                </a:xfrm>
              </p:grpSpPr>
              <p:grpSp>
                <p:nvGrpSpPr>
                  <p:cNvPr id="65550" name="Group 28"/>
                  <p:cNvGrpSpPr>
                    <a:grpSpLocks/>
                  </p:cNvGrpSpPr>
                  <p:nvPr/>
                </p:nvGrpSpPr>
                <p:grpSpPr bwMode="auto">
                  <a:xfrm>
                    <a:off x="638175" y="5311773"/>
                    <a:ext cx="7780338" cy="1662340"/>
                    <a:chOff x="638629" y="5384344"/>
                    <a:chExt cx="7692571" cy="1662962"/>
                  </a:xfrm>
                </p:grpSpPr>
                <p:sp>
                  <p:nvSpPr>
                    <p:cNvPr id="100" name="Rounded Rectangle 99"/>
                    <p:cNvSpPr/>
                    <p:nvPr/>
                  </p:nvSpPr>
                  <p:spPr>
                    <a:xfrm>
                      <a:off x="638629" y="5485996"/>
                      <a:ext cx="7692571" cy="156131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5576" name="Group 24"/>
                    <p:cNvGrpSpPr>
                      <a:grpSpLocks/>
                    </p:cNvGrpSpPr>
                    <p:nvPr/>
                  </p:nvGrpSpPr>
                  <p:grpSpPr bwMode="auto">
                    <a:xfrm>
                      <a:off x="642248" y="5384344"/>
                      <a:ext cx="1963080" cy="403376"/>
                      <a:chOff x="6172200" y="3235975"/>
                      <a:chExt cx="1963080" cy="403376"/>
                    </a:xfrm>
                  </p:grpSpPr>
                  <p:grpSp>
                    <p:nvGrpSpPr>
                      <p:cNvPr id="65577" name="Group 14"/>
                      <p:cNvGrpSpPr>
                        <a:grpSpLocks/>
                      </p:cNvGrpSpPr>
                      <p:nvPr/>
                    </p:nvGrpSpPr>
                    <p:grpSpPr bwMode="auto">
                      <a:xfrm>
                        <a:off x="6172200" y="3235975"/>
                        <a:ext cx="381000" cy="381000"/>
                        <a:chOff x="4953000" y="4724400"/>
                        <a:chExt cx="381000" cy="381000"/>
                      </a:xfrm>
                    </p:grpSpPr>
                    <p:sp>
                      <p:nvSpPr>
                        <p:cNvPr id="104"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582"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03" name="TextBox 102"/>
                      <p:cNvSpPr txBox="1"/>
                      <p:nvPr/>
                    </p:nvSpPr>
                    <p:spPr>
                      <a:xfrm>
                        <a:off x="6611206" y="3270918"/>
                        <a:ext cx="1524074" cy="36848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65551" name="Group 73"/>
                  <p:cNvGrpSpPr>
                    <a:grpSpLocks/>
                  </p:cNvGrpSpPr>
                  <p:nvPr/>
                </p:nvGrpSpPr>
                <p:grpSpPr bwMode="auto">
                  <a:xfrm>
                    <a:off x="1175657" y="5624283"/>
                    <a:ext cx="3374572" cy="1156695"/>
                    <a:chOff x="9564914" y="3751941"/>
                    <a:chExt cx="3374572" cy="1156695"/>
                  </a:xfrm>
                </p:grpSpPr>
                <p:sp>
                  <p:nvSpPr>
                    <p:cNvPr id="65564" name="TextBox 88"/>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endParaRPr lang="en-US" sz="1400"/>
                    </a:p>
                    <a:p>
                      <a:endParaRPr lang="en-US" sz="1400">
                        <a:solidFill>
                          <a:srgbClr val="0033CC"/>
                        </a:solidFill>
                      </a:endParaRPr>
                    </a:p>
                    <a:p>
                      <a:pPr>
                        <a:spcBef>
                          <a:spcPts val="600"/>
                        </a:spcBef>
                      </a:pPr>
                      <a:endParaRPr lang="en-US" sz="1400"/>
                    </a:p>
                  </p:txBody>
                </p:sp>
                <p:sp>
                  <p:nvSpPr>
                    <p:cNvPr id="65565" name="TextBox 89"/>
                    <p:cNvSpPr txBox="1">
                      <a:spLocks noChangeArrowheads="1"/>
                    </p:cNvSpPr>
                    <p:nvPr/>
                  </p:nvSpPr>
                  <p:spPr bwMode="auto">
                    <a:xfrm>
                      <a:off x="11292115" y="4078515"/>
                      <a:ext cx="1647371" cy="815608"/>
                    </a:xfrm>
                    <a:prstGeom prst="rect">
                      <a:avLst/>
                    </a:prstGeom>
                    <a:noFill/>
                    <a:ln w="9525">
                      <a:noFill/>
                      <a:miter lim="800000"/>
                      <a:headEnd/>
                      <a:tailEnd/>
                    </a:ln>
                  </p:spPr>
                  <p:txBody>
                    <a:bodyPr>
                      <a:spAutoFit/>
                    </a:bodyPr>
                    <a:lstStyle/>
                    <a:p>
                      <a:pPr algn="r"/>
                      <a:r>
                        <a:rPr lang="en-US" sz="1400"/>
                        <a:t>Unadj. Bal.</a:t>
                      </a:r>
                    </a:p>
                    <a:p>
                      <a:pPr algn="r"/>
                      <a:r>
                        <a:rPr lang="en-US" sz="1400">
                          <a:solidFill>
                            <a:srgbClr val="0000CC"/>
                          </a:solidFill>
                        </a:rPr>
                        <a:t>AJE (g)</a:t>
                      </a:r>
                    </a:p>
                    <a:p>
                      <a:pPr algn="r">
                        <a:spcBef>
                          <a:spcPts val="600"/>
                        </a:spcBef>
                      </a:pPr>
                      <a:r>
                        <a:rPr lang="en-US" sz="1400"/>
                        <a:t>Adj. Bal.</a:t>
                      </a:r>
                    </a:p>
                  </p:txBody>
                </p:sp>
                <p:grpSp>
                  <p:nvGrpSpPr>
                    <p:cNvPr id="65566" name="Group 67"/>
                    <p:cNvGrpSpPr>
                      <a:grpSpLocks/>
                    </p:cNvGrpSpPr>
                    <p:nvPr/>
                  </p:nvGrpSpPr>
                  <p:grpSpPr bwMode="auto">
                    <a:xfrm>
                      <a:off x="9564914" y="3751941"/>
                      <a:ext cx="3309257" cy="326574"/>
                      <a:chOff x="9564914" y="3751941"/>
                      <a:chExt cx="3309257" cy="326574"/>
                    </a:xfrm>
                  </p:grpSpPr>
                  <p:grpSp>
                    <p:nvGrpSpPr>
                      <p:cNvPr id="65570" name="Group 56"/>
                      <p:cNvGrpSpPr>
                        <a:grpSpLocks/>
                      </p:cNvGrpSpPr>
                      <p:nvPr/>
                    </p:nvGrpSpPr>
                    <p:grpSpPr bwMode="auto">
                      <a:xfrm>
                        <a:off x="9579427" y="3751941"/>
                        <a:ext cx="3294744" cy="315036"/>
                        <a:chOff x="9724570" y="3635827"/>
                        <a:chExt cx="3294744" cy="315036"/>
                      </a:xfrm>
                    </p:grpSpPr>
                    <p:sp>
                      <p:nvSpPr>
                        <p:cNvPr id="97" name="TextBox 96"/>
                        <p:cNvSpPr txBox="1"/>
                        <p:nvPr/>
                      </p:nvSpPr>
                      <p:spPr>
                        <a:xfrm>
                          <a:off x="9725025" y="3644036"/>
                          <a:ext cx="3294062" cy="30960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Interest Payable (L)</a:t>
                          </a:r>
                        </a:p>
                      </p:txBody>
                    </p:sp>
                    <p:sp>
                      <p:nvSpPr>
                        <p:cNvPr id="65573" name="TextBox 97"/>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65574" name="TextBox 98"/>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96" name="Straight Connector 95"/>
                      <p:cNvCxnSpPr/>
                      <p:nvPr/>
                    </p:nvCxnSpPr>
                    <p:spPr>
                      <a:xfrm flipV="1">
                        <a:off x="9565594" y="4079282"/>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a:off x="11227707" y="4080869"/>
                      <a:ext cx="4762" cy="797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568" name="TextBox 92"/>
                    <p:cNvSpPr txBox="1">
                      <a:spLocks noChangeArrowheads="1"/>
                    </p:cNvSpPr>
                    <p:nvPr/>
                  </p:nvSpPr>
                  <p:spPr bwMode="auto">
                    <a:xfrm>
                      <a:off x="10363200" y="4093028"/>
                      <a:ext cx="827314" cy="815608"/>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a:p>
                      <a:pPr algn="r">
                        <a:spcBef>
                          <a:spcPts val="600"/>
                        </a:spcBef>
                      </a:pPr>
                      <a:endParaRPr lang="en-US" sz="1400" u="sng"/>
                    </a:p>
                  </p:txBody>
                </p:sp>
                <p:sp>
                  <p:nvSpPr>
                    <p:cNvPr id="65569" name="TextBox 93"/>
                    <p:cNvSpPr txBox="1">
                      <a:spLocks noChangeArrowheads="1"/>
                    </p:cNvSpPr>
                    <p:nvPr/>
                  </p:nvSpPr>
                  <p:spPr bwMode="auto">
                    <a:xfrm>
                      <a:off x="11099800" y="4070802"/>
                      <a:ext cx="827314" cy="815608"/>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100</a:t>
                      </a:r>
                    </a:p>
                    <a:p>
                      <a:pPr algn="r">
                        <a:spcBef>
                          <a:spcPts val="600"/>
                        </a:spcBef>
                      </a:pPr>
                      <a:r>
                        <a:rPr lang="en-US" sz="1400" u="sng"/>
                        <a:t>100</a:t>
                      </a:r>
                    </a:p>
                  </p:txBody>
                </p:sp>
              </p:grpSp>
              <p:grpSp>
                <p:nvGrpSpPr>
                  <p:cNvPr id="65552" name="Group 75"/>
                  <p:cNvGrpSpPr>
                    <a:grpSpLocks/>
                  </p:cNvGrpSpPr>
                  <p:nvPr/>
                </p:nvGrpSpPr>
                <p:grpSpPr bwMode="auto">
                  <a:xfrm>
                    <a:off x="4818743" y="5631540"/>
                    <a:ext cx="3309257" cy="1138098"/>
                    <a:chOff x="9564914" y="3751941"/>
                    <a:chExt cx="3309257" cy="1138098"/>
                  </a:xfrm>
                </p:grpSpPr>
                <p:sp>
                  <p:nvSpPr>
                    <p:cNvPr id="65553" name="TextBox 77"/>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r>
                        <a:rPr lang="en-US" sz="1400"/>
                        <a:t>Unadj. Bal.</a:t>
                      </a:r>
                    </a:p>
                    <a:p>
                      <a:r>
                        <a:rPr lang="en-US" sz="1400">
                          <a:solidFill>
                            <a:srgbClr val="0000CC"/>
                          </a:solidFill>
                        </a:rPr>
                        <a:t>AJE (g)</a:t>
                      </a:r>
                    </a:p>
                    <a:p>
                      <a:pPr>
                        <a:spcBef>
                          <a:spcPts val="600"/>
                        </a:spcBef>
                      </a:pPr>
                      <a:r>
                        <a:rPr lang="en-US" sz="1400"/>
                        <a:t>Adj. Bal.</a:t>
                      </a:r>
                    </a:p>
                  </p:txBody>
                </p:sp>
                <p:sp>
                  <p:nvSpPr>
                    <p:cNvPr id="65554" name="TextBox 78"/>
                    <p:cNvSpPr txBox="1">
                      <a:spLocks noChangeArrowheads="1"/>
                    </p:cNvSpPr>
                    <p:nvPr/>
                  </p:nvSpPr>
                  <p:spPr bwMode="auto">
                    <a:xfrm>
                      <a:off x="11186886" y="40603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nvGrpSpPr>
                    <p:cNvPr id="65555" name="Group 67"/>
                    <p:cNvGrpSpPr>
                      <a:grpSpLocks/>
                    </p:cNvGrpSpPr>
                    <p:nvPr/>
                  </p:nvGrpSpPr>
                  <p:grpSpPr bwMode="auto">
                    <a:xfrm>
                      <a:off x="9564914" y="3751941"/>
                      <a:ext cx="3309257" cy="326574"/>
                      <a:chOff x="9564914" y="3751941"/>
                      <a:chExt cx="3309257" cy="326574"/>
                    </a:xfrm>
                  </p:grpSpPr>
                  <p:grpSp>
                    <p:nvGrpSpPr>
                      <p:cNvPr id="65559" name="Group 56"/>
                      <p:cNvGrpSpPr>
                        <a:grpSpLocks/>
                      </p:cNvGrpSpPr>
                      <p:nvPr/>
                    </p:nvGrpSpPr>
                    <p:grpSpPr bwMode="auto">
                      <a:xfrm>
                        <a:off x="9579427" y="3751941"/>
                        <a:ext cx="3294744" cy="315036"/>
                        <a:chOff x="9724570" y="3635827"/>
                        <a:chExt cx="3294744" cy="315036"/>
                      </a:xfrm>
                    </p:grpSpPr>
                    <p:sp>
                      <p:nvSpPr>
                        <p:cNvPr id="86" name="TextBox 85"/>
                        <p:cNvSpPr txBox="1"/>
                        <p:nvPr/>
                      </p:nvSpPr>
                      <p:spPr>
                        <a:xfrm>
                          <a:off x="9722077" y="3643130"/>
                          <a:ext cx="3297238" cy="308016"/>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Interest Expense (E, SE)</a:t>
                          </a:r>
                        </a:p>
                      </p:txBody>
                    </p:sp>
                    <p:sp>
                      <p:nvSpPr>
                        <p:cNvPr id="65562" name="TextBox 86"/>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65563" name="TextBox 87"/>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85" name="Straight Connector 84"/>
                      <p:cNvCxnSpPr/>
                      <p:nvPr/>
                    </p:nvCxnSpPr>
                    <p:spPr>
                      <a:xfrm flipV="1">
                        <a:off x="9564234" y="4078375"/>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11212059" y="4065674"/>
                      <a:ext cx="6350" cy="814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557" name="TextBox 81"/>
                    <p:cNvSpPr txBox="1">
                      <a:spLocks noChangeArrowheads="1"/>
                    </p:cNvSpPr>
                    <p:nvPr/>
                  </p:nvSpPr>
                  <p:spPr bwMode="auto">
                    <a:xfrm>
                      <a:off x="10421257" y="4074431"/>
                      <a:ext cx="827314" cy="815608"/>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100</a:t>
                      </a:r>
                    </a:p>
                    <a:p>
                      <a:pPr algn="r">
                        <a:spcBef>
                          <a:spcPts val="600"/>
                        </a:spcBef>
                      </a:pPr>
                      <a:r>
                        <a:rPr lang="en-US" sz="1400" u="sng"/>
                        <a:t>100</a:t>
                      </a:r>
                    </a:p>
                  </p:txBody>
                </p:sp>
                <p:sp>
                  <p:nvSpPr>
                    <p:cNvPr id="65558" name="TextBox 82"/>
                    <p:cNvSpPr txBox="1">
                      <a:spLocks noChangeArrowheads="1"/>
                    </p:cNvSpPr>
                    <p:nvPr/>
                  </p:nvSpPr>
                  <p:spPr bwMode="auto">
                    <a:xfrm>
                      <a:off x="11230429" y="407443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grpSp>
            <p:cxnSp>
              <p:nvCxnSpPr>
                <p:cNvPr id="73" name="Straight Connector 72"/>
                <p:cNvCxnSpPr/>
                <p:nvPr/>
              </p:nvCxnSpPr>
              <p:spPr>
                <a:xfrm flipV="1">
                  <a:off x="1192439" y="5945344"/>
                  <a:ext cx="3309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813527" y="594534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3154589" y="6208905"/>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6118452" y="6216843"/>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z="4000" smtClean="0"/>
              <a:t>Accrual Adjustments</a:t>
            </a:r>
          </a:p>
        </p:txBody>
      </p:sp>
      <p:sp>
        <p:nvSpPr>
          <p:cNvPr id="67586" name="Text Box 3"/>
          <p:cNvSpPr txBox="1">
            <a:spLocks noChangeArrowheads="1"/>
          </p:cNvSpPr>
          <p:nvPr/>
        </p:nvSpPr>
        <p:spPr bwMode="auto">
          <a:xfrm>
            <a:off x="758825" y="1106488"/>
            <a:ext cx="76200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(h) Income Taxes Incurred but Not Yet Recorded.</a:t>
            </a:r>
          </a:p>
        </p:txBody>
      </p:sp>
      <p:sp>
        <p:nvSpPr>
          <p:cNvPr id="67587"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Pizza Aroma pays income tax at an average rate equal to 40 percent of the company’s income before taxes. </a:t>
            </a:r>
          </a:p>
        </p:txBody>
      </p:sp>
      <p:grpSp>
        <p:nvGrpSpPr>
          <p:cNvPr id="48" name="Group 47"/>
          <p:cNvGrpSpPr>
            <a:grpSpLocks/>
          </p:cNvGrpSpPr>
          <p:nvPr/>
        </p:nvGrpSpPr>
        <p:grpSpPr bwMode="auto">
          <a:xfrm>
            <a:off x="1371600" y="2324100"/>
            <a:ext cx="6821488" cy="2552700"/>
            <a:chOff x="9637489" y="2895600"/>
            <a:chExt cx="6821711" cy="2552463"/>
          </a:xfrm>
        </p:grpSpPr>
        <p:sp>
          <p:nvSpPr>
            <p:cNvPr id="33" name="Rounded Rectangle 32"/>
            <p:cNvSpPr/>
            <p:nvPr/>
          </p:nvSpPr>
          <p:spPr>
            <a:xfrm>
              <a:off x="9637489" y="3086082"/>
              <a:ext cx="6782022" cy="2361981"/>
            </a:xfrm>
            <a:prstGeom prst="round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7592" name="Group 46"/>
            <p:cNvGrpSpPr>
              <a:grpSpLocks/>
            </p:cNvGrpSpPr>
            <p:nvPr/>
          </p:nvGrpSpPr>
          <p:grpSpPr bwMode="auto">
            <a:xfrm>
              <a:off x="9677400" y="2895600"/>
              <a:ext cx="6781800" cy="2366665"/>
              <a:chOff x="9525000" y="2438400"/>
              <a:chExt cx="6781800" cy="2366665"/>
            </a:xfrm>
          </p:grpSpPr>
          <p:sp>
            <p:nvSpPr>
              <p:cNvPr id="67593" name="TextBox 33"/>
              <p:cNvSpPr txBox="1">
                <a:spLocks noChangeArrowheads="1"/>
              </p:cNvSpPr>
              <p:nvPr/>
            </p:nvSpPr>
            <p:spPr bwMode="auto">
              <a:xfrm>
                <a:off x="9525000" y="2438400"/>
                <a:ext cx="1524000" cy="2308324"/>
              </a:xfrm>
              <a:prstGeom prst="rect">
                <a:avLst/>
              </a:prstGeom>
              <a:noFill/>
              <a:ln w="9525">
                <a:noFill/>
                <a:miter lim="800000"/>
                <a:headEnd/>
                <a:tailEnd/>
              </a:ln>
            </p:spPr>
            <p:txBody>
              <a:bodyPr>
                <a:spAutoFit/>
              </a:bodyPr>
              <a:lstStyle/>
              <a:p>
                <a:pPr algn="r"/>
                <a:endParaRPr lang="en-US" sz="1200"/>
              </a:p>
              <a:p>
                <a:pPr algn="r"/>
                <a:endParaRPr lang="en-US" sz="1200"/>
              </a:p>
              <a:p>
                <a:pPr algn="r"/>
                <a:r>
                  <a:rPr lang="en-US" sz="1200" b="1"/>
                  <a:t>Unadjusted totals</a:t>
                </a:r>
              </a:p>
              <a:p>
                <a:pPr algn="r"/>
                <a:endParaRPr lang="en-US" sz="1200"/>
              </a:p>
              <a:p>
                <a:pPr algn="r"/>
                <a:r>
                  <a:rPr lang="en-US" sz="1200"/>
                  <a:t>Adjustments:  (a)</a:t>
                </a:r>
              </a:p>
              <a:p>
                <a:pPr algn="r"/>
                <a:r>
                  <a:rPr lang="en-US" sz="1200"/>
                  <a:t>(b)</a:t>
                </a:r>
              </a:p>
              <a:p>
                <a:pPr algn="r"/>
                <a:r>
                  <a:rPr lang="en-US" sz="1200"/>
                  <a:t>(c)</a:t>
                </a:r>
              </a:p>
              <a:p>
                <a:pPr algn="r"/>
                <a:r>
                  <a:rPr lang="en-US" sz="1200"/>
                  <a:t>(d)</a:t>
                </a:r>
              </a:p>
              <a:p>
                <a:pPr algn="r"/>
                <a:r>
                  <a:rPr lang="en-US" sz="1200"/>
                  <a:t>(e)</a:t>
                </a:r>
              </a:p>
              <a:p>
                <a:pPr algn="r"/>
                <a:r>
                  <a:rPr lang="en-US" sz="1200"/>
                  <a:t>(f)</a:t>
                </a:r>
              </a:p>
              <a:p>
                <a:pPr algn="r"/>
                <a:r>
                  <a:rPr lang="en-US" sz="1200"/>
                  <a:t>(g)</a:t>
                </a:r>
              </a:p>
              <a:p>
                <a:pPr algn="r"/>
                <a:r>
                  <a:rPr lang="en-US" sz="1200" b="1"/>
                  <a:t>Adjusted totals</a:t>
                </a:r>
              </a:p>
            </p:txBody>
          </p:sp>
          <p:sp>
            <p:nvSpPr>
              <p:cNvPr id="67594" name="TextBox 34"/>
              <p:cNvSpPr txBox="1">
                <a:spLocks noChangeArrowheads="1"/>
              </p:cNvSpPr>
              <p:nvPr/>
            </p:nvSpPr>
            <p:spPr bwMode="auto">
              <a:xfrm>
                <a:off x="11201400" y="2438400"/>
                <a:ext cx="914400" cy="2308324"/>
              </a:xfrm>
              <a:prstGeom prst="rect">
                <a:avLst/>
              </a:prstGeom>
              <a:noFill/>
              <a:ln w="9525">
                <a:noFill/>
                <a:miter lim="800000"/>
                <a:headEnd/>
                <a:tailEnd/>
              </a:ln>
            </p:spPr>
            <p:txBody>
              <a:bodyPr>
                <a:spAutoFit/>
              </a:bodyPr>
              <a:lstStyle/>
              <a:p>
                <a:endParaRPr lang="en-US" sz="1200"/>
              </a:p>
              <a:p>
                <a:pPr algn="ctr"/>
                <a:r>
                  <a:rPr lang="en-US" sz="1200" b="1" u="sng"/>
                  <a:t>Revenues</a:t>
                </a:r>
              </a:p>
              <a:p>
                <a:pPr algn="r"/>
                <a:r>
                  <a:rPr lang="en-US" sz="1200" b="1"/>
                  <a:t>$15,500</a:t>
                </a:r>
              </a:p>
              <a:p>
                <a:pPr algn="r"/>
                <a:endParaRPr lang="en-US" sz="1200"/>
              </a:p>
              <a:p>
                <a:pPr algn="r"/>
                <a:endParaRPr lang="en-US" sz="1200"/>
              </a:p>
              <a:p>
                <a:pPr algn="r"/>
                <a:endParaRPr lang="en-US" sz="1200"/>
              </a:p>
              <a:p>
                <a:pPr algn="r"/>
                <a:endParaRPr lang="en-US" sz="1200"/>
              </a:p>
              <a:p>
                <a:pPr algn="r"/>
                <a:r>
                  <a:rPr lang="en-US" sz="1200"/>
                  <a:t>+     160</a:t>
                </a:r>
              </a:p>
              <a:p>
                <a:pPr algn="r"/>
                <a:r>
                  <a:rPr lang="en-US" sz="1200"/>
                  <a:t>+       40</a:t>
                </a:r>
              </a:p>
              <a:p>
                <a:pPr algn="r"/>
                <a:endParaRPr lang="en-US" sz="1200"/>
              </a:p>
              <a:p>
                <a:pPr algn="r"/>
                <a:endParaRPr lang="en-US" sz="1200"/>
              </a:p>
              <a:p>
                <a:pPr algn="r"/>
                <a:r>
                  <a:rPr lang="en-US" sz="1200" b="1" u="sng"/>
                  <a:t>$15,700</a:t>
                </a:r>
              </a:p>
            </p:txBody>
          </p:sp>
          <p:sp>
            <p:nvSpPr>
              <p:cNvPr id="67595" name="TextBox 35"/>
              <p:cNvSpPr txBox="1">
                <a:spLocks noChangeArrowheads="1"/>
              </p:cNvSpPr>
              <p:nvPr/>
            </p:nvSpPr>
            <p:spPr bwMode="auto">
              <a:xfrm>
                <a:off x="12420600" y="2438400"/>
                <a:ext cx="914400" cy="2308324"/>
              </a:xfrm>
              <a:prstGeom prst="rect">
                <a:avLst/>
              </a:prstGeom>
              <a:noFill/>
              <a:ln w="9525">
                <a:noFill/>
                <a:miter lim="800000"/>
                <a:headEnd/>
                <a:tailEnd/>
              </a:ln>
            </p:spPr>
            <p:txBody>
              <a:bodyPr>
                <a:spAutoFit/>
              </a:bodyPr>
              <a:lstStyle/>
              <a:p>
                <a:endParaRPr lang="en-US" sz="1200"/>
              </a:p>
              <a:p>
                <a:pPr algn="ctr"/>
                <a:r>
                  <a:rPr lang="en-US" sz="1200" b="1" u="sng"/>
                  <a:t>Expenses</a:t>
                </a:r>
              </a:p>
              <a:p>
                <a:pPr algn="r"/>
                <a:r>
                  <a:rPr lang="en-US" sz="1200" b="1"/>
                  <a:t>$9,100</a:t>
                </a:r>
              </a:p>
              <a:p>
                <a:pPr algn="r"/>
                <a:endParaRPr lang="en-US" sz="1200"/>
              </a:p>
              <a:p>
                <a:pPr algn="r"/>
                <a:r>
                  <a:rPr lang="en-US" sz="1200"/>
                  <a:t>+    1,200</a:t>
                </a:r>
              </a:p>
              <a:p>
                <a:pPr algn="r"/>
                <a:r>
                  <a:rPr lang="en-US" sz="1200"/>
                  <a:t>+    2,400</a:t>
                </a:r>
              </a:p>
              <a:p>
                <a:pPr algn="r"/>
                <a:r>
                  <a:rPr lang="en-US" sz="1200"/>
                  <a:t>+    1,000</a:t>
                </a:r>
              </a:p>
              <a:p>
                <a:pPr algn="r"/>
                <a:endParaRPr lang="en-US" sz="1200"/>
              </a:p>
              <a:p>
                <a:pPr algn="r"/>
                <a:endParaRPr lang="en-US" sz="1200"/>
              </a:p>
              <a:p>
                <a:pPr algn="r"/>
                <a:r>
                  <a:rPr lang="en-US" sz="1200"/>
                  <a:t>+       900</a:t>
                </a:r>
              </a:p>
              <a:p>
                <a:pPr algn="r"/>
                <a:r>
                  <a:rPr lang="en-US" sz="1200"/>
                  <a:t>+       100</a:t>
                </a:r>
              </a:p>
              <a:p>
                <a:pPr algn="r"/>
                <a:r>
                  <a:rPr lang="en-US" sz="1200" b="1" u="sng"/>
                  <a:t>$14,700</a:t>
                </a:r>
              </a:p>
            </p:txBody>
          </p:sp>
          <p:sp>
            <p:nvSpPr>
              <p:cNvPr id="67596" name="TextBox 36"/>
              <p:cNvSpPr txBox="1">
                <a:spLocks noChangeArrowheads="1"/>
              </p:cNvSpPr>
              <p:nvPr/>
            </p:nvSpPr>
            <p:spPr bwMode="auto">
              <a:xfrm>
                <a:off x="12115800" y="4419600"/>
                <a:ext cx="457200" cy="276999"/>
              </a:xfrm>
              <a:prstGeom prst="rect">
                <a:avLst/>
              </a:prstGeom>
              <a:noFill/>
              <a:ln w="9525">
                <a:noFill/>
                <a:miter lim="800000"/>
                <a:headEnd/>
                <a:tailEnd/>
              </a:ln>
            </p:spPr>
            <p:txBody>
              <a:bodyPr>
                <a:spAutoFit/>
              </a:bodyPr>
              <a:lstStyle/>
              <a:p>
                <a:pPr algn="ctr"/>
                <a:r>
                  <a:rPr lang="en-US" sz="1200"/>
                  <a:t>-</a:t>
                </a:r>
              </a:p>
            </p:txBody>
          </p:sp>
          <p:sp>
            <p:nvSpPr>
              <p:cNvPr id="67597" name="TextBox 37"/>
              <p:cNvSpPr txBox="1">
                <a:spLocks noChangeArrowheads="1"/>
              </p:cNvSpPr>
              <p:nvPr/>
            </p:nvSpPr>
            <p:spPr bwMode="auto">
              <a:xfrm>
                <a:off x="13716000" y="2743200"/>
                <a:ext cx="2438400" cy="461665"/>
              </a:xfrm>
              <a:prstGeom prst="rect">
                <a:avLst/>
              </a:prstGeom>
              <a:noFill/>
              <a:ln w="9525">
                <a:noFill/>
                <a:miter lim="800000"/>
                <a:headEnd/>
                <a:tailEnd/>
              </a:ln>
            </p:spPr>
            <p:txBody>
              <a:bodyPr>
                <a:spAutoFit/>
              </a:bodyPr>
              <a:lstStyle/>
              <a:p>
                <a:r>
                  <a:rPr lang="en-US" sz="1200"/>
                  <a:t>Calculated from Exhibit 4.4</a:t>
                </a:r>
              </a:p>
              <a:p>
                <a:r>
                  <a:rPr lang="en-US" sz="1200"/>
                  <a:t>($9,100 = $8,100 + $600 + $400)</a:t>
                </a:r>
              </a:p>
            </p:txBody>
          </p:sp>
          <p:cxnSp>
            <p:nvCxnSpPr>
              <p:cNvPr id="40" name="Straight Arrow Connector 39"/>
              <p:cNvCxnSpPr/>
              <p:nvPr/>
            </p:nvCxnSpPr>
            <p:spPr>
              <a:xfrm flipH="1">
                <a:off x="13334903" y="2895558"/>
                <a:ext cx="3810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599" name="TextBox 42"/>
              <p:cNvSpPr txBox="1">
                <a:spLocks noChangeArrowheads="1"/>
              </p:cNvSpPr>
              <p:nvPr/>
            </p:nvSpPr>
            <p:spPr bwMode="auto">
              <a:xfrm>
                <a:off x="13356771" y="4452257"/>
                <a:ext cx="914400" cy="276999"/>
              </a:xfrm>
              <a:prstGeom prst="rect">
                <a:avLst/>
              </a:prstGeom>
              <a:noFill/>
              <a:ln w="9525">
                <a:noFill/>
                <a:miter lim="800000"/>
                <a:headEnd/>
                <a:tailEnd/>
              </a:ln>
            </p:spPr>
            <p:txBody>
              <a:bodyPr>
                <a:spAutoFit/>
              </a:bodyPr>
              <a:lstStyle/>
              <a:p>
                <a:r>
                  <a:rPr lang="en-US" sz="1200"/>
                  <a:t>=   </a:t>
                </a:r>
                <a:r>
                  <a:rPr lang="en-US" sz="1200" u="sng"/>
                  <a:t>$1,000</a:t>
                </a:r>
              </a:p>
            </p:txBody>
          </p:sp>
          <p:sp>
            <p:nvSpPr>
              <p:cNvPr id="67600" name="TextBox 43"/>
              <p:cNvSpPr txBox="1">
                <a:spLocks noChangeArrowheads="1"/>
              </p:cNvSpPr>
              <p:nvPr/>
            </p:nvSpPr>
            <p:spPr bwMode="auto">
              <a:xfrm>
                <a:off x="14401800" y="4343400"/>
                <a:ext cx="1905000" cy="461665"/>
              </a:xfrm>
              <a:prstGeom prst="rect">
                <a:avLst/>
              </a:prstGeom>
              <a:noFill/>
              <a:ln w="9525">
                <a:noFill/>
                <a:miter lim="800000"/>
                <a:headEnd/>
                <a:tailEnd/>
              </a:ln>
            </p:spPr>
            <p:txBody>
              <a:bodyPr>
                <a:spAutoFit/>
              </a:bodyPr>
              <a:lstStyle/>
              <a:p>
                <a:r>
                  <a:rPr lang="en-US" sz="1200"/>
                  <a:t>Adjusted income before income tax expense</a:t>
                </a:r>
              </a:p>
            </p:txBody>
          </p:sp>
          <p:cxnSp>
            <p:nvCxnSpPr>
              <p:cNvPr id="45" name="Straight Arrow Connector 44"/>
              <p:cNvCxnSpPr/>
              <p:nvPr/>
            </p:nvCxnSpPr>
            <p:spPr>
              <a:xfrm flipH="1">
                <a:off x="14173130" y="4571802"/>
                <a:ext cx="22860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1" name="Oval 30"/>
          <p:cNvSpPr/>
          <p:nvPr/>
        </p:nvSpPr>
        <p:spPr>
          <a:xfrm>
            <a:off x="5257800" y="4114800"/>
            <a:ext cx="2895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a:spLocks noChangeArrowheads="1"/>
          </p:cNvSpPr>
          <p:nvPr/>
        </p:nvSpPr>
        <p:spPr bwMode="auto">
          <a:xfrm>
            <a:off x="5562600" y="5029200"/>
            <a:ext cx="2371725" cy="369888"/>
          </a:xfrm>
          <a:prstGeom prst="rect">
            <a:avLst/>
          </a:prstGeom>
          <a:noFill/>
          <a:ln w="9525">
            <a:noFill/>
            <a:miter lim="800000"/>
            <a:headEnd/>
            <a:tailEnd/>
          </a:ln>
        </p:spPr>
        <p:txBody>
          <a:bodyPr wrap="none">
            <a:spAutoFit/>
          </a:bodyPr>
          <a:lstStyle/>
          <a:p>
            <a:r>
              <a:rPr lang="en-US" b="1">
                <a:solidFill>
                  <a:srgbClr val="C00000"/>
                </a:solidFill>
              </a:rPr>
              <a:t>$1,000 x 40% = $400</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z="4000" smtClean="0"/>
              <a:t>Accrual Adjustments</a:t>
            </a:r>
          </a:p>
        </p:txBody>
      </p:sp>
      <p:sp>
        <p:nvSpPr>
          <p:cNvPr id="69634" name="Text Box 3"/>
          <p:cNvSpPr txBox="1">
            <a:spLocks noChangeArrowheads="1"/>
          </p:cNvSpPr>
          <p:nvPr/>
        </p:nvSpPr>
        <p:spPr bwMode="auto">
          <a:xfrm>
            <a:off x="758825" y="1106488"/>
            <a:ext cx="76200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(h) Income Taxes Incurred but Not Yet Recorded.</a:t>
            </a:r>
          </a:p>
        </p:txBody>
      </p:sp>
      <p:sp>
        <p:nvSpPr>
          <p:cNvPr id="69635"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Pizza Aroma pays income tax at an average rate equal to 40 percent of the company’s income before taxes. </a:t>
            </a:r>
          </a:p>
        </p:txBody>
      </p:sp>
      <p:grpSp>
        <p:nvGrpSpPr>
          <p:cNvPr id="49" name="Group 48"/>
          <p:cNvGrpSpPr>
            <a:grpSpLocks/>
          </p:cNvGrpSpPr>
          <p:nvPr/>
        </p:nvGrpSpPr>
        <p:grpSpPr bwMode="auto">
          <a:xfrm>
            <a:off x="638175" y="2182813"/>
            <a:ext cx="7766050" cy="1322387"/>
            <a:chOff x="623888" y="2611438"/>
            <a:chExt cx="7766050" cy="1322387"/>
          </a:xfrm>
        </p:grpSpPr>
        <p:grpSp>
          <p:nvGrpSpPr>
            <p:cNvPr id="69697" name="Group 21"/>
            <p:cNvGrpSpPr>
              <a:grpSpLocks/>
            </p:cNvGrpSpPr>
            <p:nvPr/>
          </p:nvGrpSpPr>
          <p:grpSpPr bwMode="auto">
            <a:xfrm>
              <a:off x="623888" y="2611438"/>
              <a:ext cx="7766050" cy="1322387"/>
              <a:chOff x="624114" y="2771779"/>
              <a:chExt cx="7547429" cy="1321250"/>
            </a:xfrm>
          </p:grpSpPr>
          <p:sp>
            <p:nvSpPr>
              <p:cNvPr id="65" name="Rounded Rectangle 64"/>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9713" name="Group 26"/>
              <p:cNvGrpSpPr>
                <a:grpSpLocks/>
              </p:cNvGrpSpPr>
              <p:nvPr/>
            </p:nvGrpSpPr>
            <p:grpSpPr bwMode="auto">
              <a:xfrm>
                <a:off x="649518" y="2771779"/>
                <a:ext cx="1905000" cy="381000"/>
                <a:chOff x="533400" y="3235975"/>
                <a:chExt cx="1905000" cy="381000"/>
              </a:xfrm>
            </p:grpSpPr>
            <p:grpSp>
              <p:nvGrpSpPr>
                <p:cNvPr id="69714" name="Group 16"/>
                <p:cNvGrpSpPr>
                  <a:grpSpLocks/>
                </p:cNvGrpSpPr>
                <p:nvPr/>
              </p:nvGrpSpPr>
              <p:grpSpPr bwMode="auto">
                <a:xfrm>
                  <a:off x="533400" y="3235975"/>
                  <a:ext cx="428172" cy="381000"/>
                  <a:chOff x="838200" y="3733800"/>
                  <a:chExt cx="428172" cy="381000"/>
                </a:xfrm>
              </p:grpSpPr>
              <p:sp>
                <p:nvSpPr>
                  <p:cNvPr id="69" name="Oval 68"/>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TextBox 69"/>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68" name="TextBox 67"/>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69698" name="Group 29"/>
            <p:cNvGrpSpPr>
              <a:grpSpLocks/>
            </p:cNvGrpSpPr>
            <p:nvPr/>
          </p:nvGrpSpPr>
          <p:grpSpPr bwMode="auto">
            <a:xfrm>
              <a:off x="1128486" y="2968625"/>
              <a:ext cx="6912431" cy="851067"/>
              <a:chOff x="-6388905" y="-373219"/>
              <a:chExt cx="6912431" cy="851067"/>
            </a:xfrm>
          </p:grpSpPr>
          <p:grpSp>
            <p:nvGrpSpPr>
              <p:cNvPr id="69699" name="Group 16"/>
              <p:cNvGrpSpPr>
                <a:grpSpLocks/>
              </p:cNvGrpSpPr>
              <p:nvPr/>
            </p:nvGrpSpPr>
            <p:grpSpPr bwMode="auto">
              <a:xfrm>
                <a:off x="-6388905" y="-373219"/>
                <a:ext cx="6912429" cy="315745"/>
                <a:chOff x="-6388905" y="-373219"/>
                <a:chExt cx="6912429" cy="315745"/>
              </a:xfrm>
            </p:grpSpPr>
            <p:grpSp>
              <p:nvGrpSpPr>
                <p:cNvPr id="69705" name="Group 14"/>
                <p:cNvGrpSpPr>
                  <a:grpSpLocks/>
                </p:cNvGrpSpPr>
                <p:nvPr/>
              </p:nvGrpSpPr>
              <p:grpSpPr bwMode="auto">
                <a:xfrm>
                  <a:off x="-6388905" y="-373219"/>
                  <a:ext cx="6912429" cy="315745"/>
                  <a:chOff x="-6388905" y="-373219"/>
                  <a:chExt cx="6912429" cy="315745"/>
                </a:xfrm>
              </p:grpSpPr>
              <p:grpSp>
                <p:nvGrpSpPr>
                  <p:cNvPr id="69707" name="Group 13"/>
                  <p:cNvGrpSpPr>
                    <a:grpSpLocks/>
                  </p:cNvGrpSpPr>
                  <p:nvPr/>
                </p:nvGrpSpPr>
                <p:grpSpPr bwMode="auto">
                  <a:xfrm>
                    <a:off x="-6388905" y="-373219"/>
                    <a:ext cx="6912429" cy="315745"/>
                    <a:chOff x="-5969805" y="3329863"/>
                    <a:chExt cx="6912429" cy="315745"/>
                  </a:xfrm>
                </p:grpSpPr>
                <p:sp>
                  <p:nvSpPr>
                    <p:cNvPr id="69709" name="TextBox 61"/>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69710" name="TextBox 62"/>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69711"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69708" name="TextBox 60"/>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69706" name="TextBox 58"/>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69700" name="Group 22"/>
              <p:cNvGrpSpPr>
                <a:grpSpLocks/>
              </p:cNvGrpSpPr>
              <p:nvPr/>
            </p:nvGrpSpPr>
            <p:grpSpPr bwMode="auto">
              <a:xfrm>
                <a:off x="-6379936" y="-58058"/>
                <a:ext cx="6903462" cy="535906"/>
                <a:chOff x="-6379936" y="-58058"/>
                <a:chExt cx="6903462" cy="535906"/>
              </a:xfrm>
            </p:grpSpPr>
            <p:sp>
              <p:nvSpPr>
                <p:cNvPr id="69701" name="TextBox 53"/>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69702" name="TextBox 54"/>
                <p:cNvSpPr txBox="1">
                  <a:spLocks noChangeArrowheads="1"/>
                </p:cNvSpPr>
                <p:nvPr/>
              </p:nvSpPr>
              <p:spPr bwMode="auto">
                <a:xfrm>
                  <a:off x="-6379936" y="-58058"/>
                  <a:ext cx="2041176" cy="307777"/>
                </a:xfrm>
                <a:prstGeom prst="rect">
                  <a:avLst/>
                </a:prstGeom>
                <a:noFill/>
                <a:ln w="19050">
                  <a:solidFill>
                    <a:schemeClr val="tx1"/>
                  </a:solidFill>
                  <a:miter lim="800000"/>
                  <a:headEnd/>
                  <a:tailEnd/>
                </a:ln>
              </p:spPr>
              <p:txBody>
                <a:bodyPr>
                  <a:spAutoFit/>
                </a:bodyPr>
                <a:lstStyle/>
                <a:p>
                  <a:endParaRPr lang="en-US" sz="1400" dirty="0"/>
                </a:p>
              </p:txBody>
            </p:sp>
            <p:sp>
              <p:nvSpPr>
                <p:cNvPr id="69703" name="TextBox 55"/>
                <p:cNvSpPr txBox="1">
                  <a:spLocks noChangeArrowheads="1"/>
                </p:cNvSpPr>
                <p:nvPr/>
              </p:nvSpPr>
              <p:spPr bwMode="auto">
                <a:xfrm>
                  <a:off x="-3999925" y="-58058"/>
                  <a:ext cx="1997368" cy="535906"/>
                </a:xfrm>
                <a:prstGeom prst="rect">
                  <a:avLst/>
                </a:prstGeom>
                <a:noFill/>
                <a:ln w="19050">
                  <a:solidFill>
                    <a:schemeClr val="tx1"/>
                  </a:solidFill>
                  <a:miter lim="800000"/>
                  <a:headEnd/>
                  <a:tailEnd/>
                </a:ln>
              </p:spPr>
              <p:txBody>
                <a:bodyPr>
                  <a:spAutoFit/>
                </a:bodyPr>
                <a:lstStyle/>
                <a:p>
                  <a:r>
                    <a:rPr lang="en-US" sz="1400" dirty="0"/>
                    <a:t>Income Tax</a:t>
                  </a:r>
                </a:p>
                <a:p>
                  <a:r>
                    <a:rPr lang="en-US" sz="1400" dirty="0"/>
                    <a:t>Payable </a:t>
                  </a:r>
                  <a:r>
                    <a:rPr lang="en-US" sz="1400" dirty="0">
                      <a:solidFill>
                        <a:srgbClr val="FF0000"/>
                      </a:solidFill>
                    </a:rPr>
                    <a:t>(+L)     </a:t>
                  </a:r>
                  <a:r>
                    <a:rPr lang="en-US" sz="1400" dirty="0"/>
                    <a:t>+$400</a:t>
                  </a:r>
                </a:p>
              </p:txBody>
            </p:sp>
            <p:sp>
              <p:nvSpPr>
                <p:cNvPr id="69704" name="TextBox 56"/>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dirty="0"/>
                    <a:t>Income Tax</a:t>
                  </a:r>
                </a:p>
                <a:p>
                  <a:r>
                    <a:rPr lang="en-US" sz="1400" dirty="0"/>
                    <a:t>Expense </a:t>
                  </a:r>
                  <a:r>
                    <a:rPr lang="en-US" sz="1400" dirty="0">
                      <a:solidFill>
                        <a:srgbClr val="FF0000"/>
                      </a:solidFill>
                    </a:rPr>
                    <a:t>(+E) </a:t>
                  </a:r>
                  <a:r>
                    <a:rPr lang="en-US" sz="1400" dirty="0"/>
                    <a:t>-$400</a:t>
                  </a:r>
                </a:p>
              </p:txBody>
            </p:sp>
          </p:grpSp>
        </p:grpSp>
      </p:grpSp>
      <p:grpSp>
        <p:nvGrpSpPr>
          <p:cNvPr id="71" name="Group 70"/>
          <p:cNvGrpSpPr>
            <a:grpSpLocks/>
          </p:cNvGrpSpPr>
          <p:nvPr/>
        </p:nvGrpSpPr>
        <p:grpSpPr bwMode="auto">
          <a:xfrm>
            <a:off x="666750" y="3595688"/>
            <a:ext cx="7721600" cy="1223962"/>
            <a:chOff x="652463" y="4016375"/>
            <a:chExt cx="7721600" cy="1223963"/>
          </a:xfrm>
        </p:grpSpPr>
        <p:grpSp>
          <p:nvGrpSpPr>
            <p:cNvPr id="69679" name="Group 24"/>
            <p:cNvGrpSpPr>
              <a:grpSpLocks/>
            </p:cNvGrpSpPr>
            <p:nvPr/>
          </p:nvGrpSpPr>
          <p:grpSpPr bwMode="auto">
            <a:xfrm>
              <a:off x="652463" y="4016375"/>
              <a:ext cx="7721600" cy="1223963"/>
              <a:chOff x="711199" y="4336108"/>
              <a:chExt cx="7532915" cy="1222863"/>
            </a:xfrm>
          </p:grpSpPr>
          <p:sp>
            <p:nvSpPr>
              <p:cNvPr id="80" name="Rounded Rectangle 79"/>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9688" name="Group 25"/>
              <p:cNvGrpSpPr>
                <a:grpSpLocks/>
              </p:cNvGrpSpPr>
              <p:nvPr/>
            </p:nvGrpSpPr>
            <p:grpSpPr bwMode="auto">
              <a:xfrm>
                <a:off x="711199" y="4336108"/>
                <a:ext cx="1905000" cy="387350"/>
                <a:chOff x="3505200" y="3232737"/>
                <a:chExt cx="1905000" cy="387476"/>
              </a:xfrm>
            </p:grpSpPr>
            <p:grpSp>
              <p:nvGrpSpPr>
                <p:cNvPr id="69689" name="Group 15"/>
                <p:cNvGrpSpPr>
                  <a:grpSpLocks/>
                </p:cNvGrpSpPr>
                <p:nvPr/>
              </p:nvGrpSpPr>
              <p:grpSpPr bwMode="auto">
                <a:xfrm>
                  <a:off x="3505200" y="3232737"/>
                  <a:ext cx="413658" cy="387476"/>
                  <a:chOff x="2133600" y="4870324"/>
                  <a:chExt cx="413658" cy="387476"/>
                </a:xfrm>
              </p:grpSpPr>
              <p:sp>
                <p:nvSpPr>
                  <p:cNvPr id="84"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TextBox 84"/>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69690"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69680" name="Group 44"/>
            <p:cNvGrpSpPr>
              <a:grpSpLocks/>
            </p:cNvGrpSpPr>
            <p:nvPr/>
          </p:nvGrpSpPr>
          <p:grpSpPr bwMode="auto">
            <a:xfrm>
              <a:off x="1132115" y="4397828"/>
              <a:ext cx="6966858" cy="653588"/>
              <a:chOff x="5660571" y="3425371"/>
              <a:chExt cx="6966858" cy="653588"/>
            </a:xfrm>
          </p:grpSpPr>
          <p:sp>
            <p:nvSpPr>
              <p:cNvPr id="74" name="TextBox 73"/>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69682" name="Group 73"/>
              <p:cNvGrpSpPr>
                <a:grpSpLocks/>
              </p:cNvGrpSpPr>
              <p:nvPr/>
            </p:nvGrpSpPr>
            <p:grpSpPr bwMode="auto">
              <a:xfrm>
                <a:off x="5675086" y="3425371"/>
                <a:ext cx="6937828" cy="653588"/>
                <a:chOff x="5675086" y="2554514"/>
                <a:chExt cx="6937828" cy="653588"/>
              </a:xfrm>
            </p:grpSpPr>
            <p:sp>
              <p:nvSpPr>
                <p:cNvPr id="69683" name="TextBox 75"/>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b="1" dirty="0"/>
                    <a:t>(h</a:t>
                  </a:r>
                  <a:r>
                    <a:rPr lang="en-US" dirty="0"/>
                    <a:t>)</a:t>
                  </a:r>
                </a:p>
                <a:p>
                  <a:endParaRPr lang="en-US" dirty="0"/>
                </a:p>
              </p:txBody>
            </p:sp>
            <p:sp>
              <p:nvSpPr>
                <p:cNvPr id="69684" name="TextBox 76"/>
                <p:cNvSpPr txBox="1">
                  <a:spLocks noChangeArrowheads="1"/>
                </p:cNvSpPr>
                <p:nvPr/>
              </p:nvSpPr>
              <p:spPr bwMode="auto">
                <a:xfrm>
                  <a:off x="6168571" y="2554514"/>
                  <a:ext cx="4898569" cy="646331"/>
                </a:xfrm>
                <a:prstGeom prst="rect">
                  <a:avLst/>
                </a:prstGeom>
                <a:noFill/>
                <a:ln w="9525">
                  <a:noFill/>
                  <a:miter lim="800000"/>
                  <a:headEnd/>
                  <a:tailEnd/>
                </a:ln>
              </p:spPr>
              <p:txBody>
                <a:bodyPr>
                  <a:spAutoFit/>
                </a:bodyPr>
                <a:lstStyle/>
                <a:p>
                  <a:r>
                    <a:rPr lang="en-US" dirty="0" err="1">
                      <a:solidFill>
                        <a:srgbClr val="0070C0"/>
                      </a:solidFill>
                    </a:rPr>
                    <a:t>dr</a:t>
                  </a:r>
                  <a:r>
                    <a:rPr lang="en-US" dirty="0"/>
                    <a:t>    Income Tax Expense </a:t>
                  </a:r>
                  <a:r>
                    <a:rPr lang="en-US" dirty="0">
                      <a:solidFill>
                        <a:srgbClr val="FF0000"/>
                      </a:solidFill>
                    </a:rPr>
                    <a:t>(+E, -SE)</a:t>
                  </a:r>
                </a:p>
                <a:p>
                  <a:r>
                    <a:rPr lang="en-US" dirty="0">
                      <a:solidFill>
                        <a:srgbClr val="0070C0"/>
                      </a:solidFill>
                    </a:rPr>
                    <a:t>         </a:t>
                  </a:r>
                  <a:r>
                    <a:rPr lang="en-US" dirty="0" err="1">
                      <a:solidFill>
                        <a:srgbClr val="0070C0"/>
                      </a:solidFill>
                    </a:rPr>
                    <a:t>cr</a:t>
                  </a:r>
                  <a:r>
                    <a:rPr lang="en-US" dirty="0">
                      <a:solidFill>
                        <a:srgbClr val="0070C0"/>
                      </a:solidFill>
                    </a:rPr>
                    <a:t>    </a:t>
                  </a:r>
                  <a:r>
                    <a:rPr lang="en-US" dirty="0"/>
                    <a:t>Income Tax Payable </a:t>
                  </a:r>
                  <a:r>
                    <a:rPr lang="en-US" dirty="0">
                      <a:solidFill>
                        <a:srgbClr val="FF0000"/>
                      </a:solidFill>
                    </a:rPr>
                    <a:t>(+L)</a:t>
                  </a:r>
                </a:p>
              </p:txBody>
            </p:sp>
            <p:sp>
              <p:nvSpPr>
                <p:cNvPr id="69685" name="TextBox 77"/>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400</a:t>
                  </a:r>
                </a:p>
              </p:txBody>
            </p:sp>
            <p:sp>
              <p:nvSpPr>
                <p:cNvPr id="69686" name="TextBox 78"/>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400</a:t>
                  </a:r>
                </a:p>
                <a:p>
                  <a:pPr algn="r"/>
                  <a:endParaRPr lang="en-US"/>
                </a:p>
              </p:txBody>
            </p:sp>
          </p:grpSp>
        </p:grpSp>
      </p:grpSp>
      <p:grpSp>
        <p:nvGrpSpPr>
          <p:cNvPr id="86" name="Group 85"/>
          <p:cNvGrpSpPr>
            <a:grpSpLocks/>
          </p:cNvGrpSpPr>
          <p:nvPr/>
        </p:nvGrpSpPr>
        <p:grpSpPr bwMode="auto">
          <a:xfrm>
            <a:off x="652463" y="4800600"/>
            <a:ext cx="7780337" cy="1662113"/>
            <a:chOff x="652689" y="4800600"/>
            <a:chExt cx="7780338" cy="1662340"/>
          </a:xfrm>
        </p:grpSpPr>
        <p:grpSp>
          <p:nvGrpSpPr>
            <p:cNvPr id="69639" name="Group 164"/>
            <p:cNvGrpSpPr>
              <a:grpSpLocks/>
            </p:cNvGrpSpPr>
            <p:nvPr/>
          </p:nvGrpSpPr>
          <p:grpSpPr bwMode="auto">
            <a:xfrm>
              <a:off x="652689" y="4800600"/>
              <a:ext cx="7780338" cy="1662340"/>
              <a:chOff x="652689" y="4800600"/>
              <a:chExt cx="7780338" cy="1662340"/>
            </a:xfrm>
          </p:grpSpPr>
          <p:grpSp>
            <p:nvGrpSpPr>
              <p:cNvPr id="69641" name="Group 148"/>
              <p:cNvGrpSpPr>
                <a:grpSpLocks/>
              </p:cNvGrpSpPr>
              <p:nvPr/>
            </p:nvGrpSpPr>
            <p:grpSpPr bwMode="auto">
              <a:xfrm>
                <a:off x="652689" y="4800600"/>
                <a:ext cx="7780338" cy="1662340"/>
                <a:chOff x="652689" y="4800600"/>
                <a:chExt cx="7780338" cy="1662340"/>
              </a:xfrm>
            </p:grpSpPr>
            <p:grpSp>
              <p:nvGrpSpPr>
                <p:cNvPr id="69643" name="Group 103"/>
                <p:cNvGrpSpPr>
                  <a:grpSpLocks/>
                </p:cNvGrpSpPr>
                <p:nvPr/>
              </p:nvGrpSpPr>
              <p:grpSpPr bwMode="auto">
                <a:xfrm>
                  <a:off x="652689" y="4800600"/>
                  <a:ext cx="7780338" cy="1662340"/>
                  <a:chOff x="638175" y="5311773"/>
                  <a:chExt cx="7780338" cy="1662340"/>
                </a:xfrm>
              </p:grpSpPr>
              <p:grpSp>
                <p:nvGrpSpPr>
                  <p:cNvPr id="69646" name="Group 28"/>
                  <p:cNvGrpSpPr>
                    <a:grpSpLocks/>
                  </p:cNvGrpSpPr>
                  <p:nvPr/>
                </p:nvGrpSpPr>
                <p:grpSpPr bwMode="auto">
                  <a:xfrm>
                    <a:off x="638175" y="5311773"/>
                    <a:ext cx="7780338" cy="1662340"/>
                    <a:chOff x="638629" y="5384344"/>
                    <a:chExt cx="7692571" cy="1662962"/>
                  </a:xfrm>
                </p:grpSpPr>
                <p:sp>
                  <p:nvSpPr>
                    <p:cNvPr id="119" name="Rounded Rectangle 118"/>
                    <p:cNvSpPr/>
                    <p:nvPr/>
                  </p:nvSpPr>
                  <p:spPr>
                    <a:xfrm>
                      <a:off x="638629" y="5485996"/>
                      <a:ext cx="7692571" cy="156131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9672" name="Group 24"/>
                    <p:cNvGrpSpPr>
                      <a:grpSpLocks/>
                    </p:cNvGrpSpPr>
                    <p:nvPr/>
                  </p:nvGrpSpPr>
                  <p:grpSpPr bwMode="auto">
                    <a:xfrm>
                      <a:off x="642248" y="5384344"/>
                      <a:ext cx="1963080" cy="403376"/>
                      <a:chOff x="6172200" y="3235975"/>
                      <a:chExt cx="1963080" cy="403376"/>
                    </a:xfrm>
                  </p:grpSpPr>
                  <p:grpSp>
                    <p:nvGrpSpPr>
                      <p:cNvPr id="69673" name="Group 14"/>
                      <p:cNvGrpSpPr>
                        <a:grpSpLocks/>
                      </p:cNvGrpSpPr>
                      <p:nvPr/>
                    </p:nvGrpSpPr>
                    <p:grpSpPr bwMode="auto">
                      <a:xfrm>
                        <a:off x="6172200" y="3235975"/>
                        <a:ext cx="381000" cy="381000"/>
                        <a:chOff x="4953000" y="4724400"/>
                        <a:chExt cx="381000" cy="381000"/>
                      </a:xfrm>
                    </p:grpSpPr>
                    <p:sp>
                      <p:nvSpPr>
                        <p:cNvPr id="123"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678"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22" name="TextBox 121"/>
                      <p:cNvSpPr txBox="1"/>
                      <p:nvPr/>
                    </p:nvSpPr>
                    <p:spPr>
                      <a:xfrm>
                        <a:off x="6611206" y="3270918"/>
                        <a:ext cx="1524074" cy="36848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69647" name="Group 73"/>
                  <p:cNvGrpSpPr>
                    <a:grpSpLocks/>
                  </p:cNvGrpSpPr>
                  <p:nvPr/>
                </p:nvGrpSpPr>
                <p:grpSpPr bwMode="auto">
                  <a:xfrm>
                    <a:off x="1175657" y="5624283"/>
                    <a:ext cx="3374572" cy="1156695"/>
                    <a:chOff x="9564914" y="3751941"/>
                    <a:chExt cx="3374572" cy="1156695"/>
                  </a:xfrm>
                </p:grpSpPr>
                <p:sp>
                  <p:nvSpPr>
                    <p:cNvPr id="69660" name="TextBox 107"/>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endParaRPr lang="en-US" sz="1400"/>
                    </a:p>
                    <a:p>
                      <a:endParaRPr lang="en-US" sz="1400">
                        <a:solidFill>
                          <a:srgbClr val="0033CC"/>
                        </a:solidFill>
                      </a:endParaRPr>
                    </a:p>
                    <a:p>
                      <a:pPr>
                        <a:spcBef>
                          <a:spcPts val="600"/>
                        </a:spcBef>
                      </a:pPr>
                      <a:endParaRPr lang="en-US" sz="1400"/>
                    </a:p>
                  </p:txBody>
                </p:sp>
                <p:sp>
                  <p:nvSpPr>
                    <p:cNvPr id="69661" name="TextBox 108"/>
                    <p:cNvSpPr txBox="1">
                      <a:spLocks noChangeArrowheads="1"/>
                    </p:cNvSpPr>
                    <p:nvPr/>
                  </p:nvSpPr>
                  <p:spPr bwMode="auto">
                    <a:xfrm>
                      <a:off x="11292115" y="4078515"/>
                      <a:ext cx="1647371" cy="815608"/>
                    </a:xfrm>
                    <a:prstGeom prst="rect">
                      <a:avLst/>
                    </a:prstGeom>
                    <a:noFill/>
                    <a:ln w="9525">
                      <a:noFill/>
                      <a:miter lim="800000"/>
                      <a:headEnd/>
                      <a:tailEnd/>
                    </a:ln>
                  </p:spPr>
                  <p:txBody>
                    <a:bodyPr>
                      <a:spAutoFit/>
                    </a:bodyPr>
                    <a:lstStyle/>
                    <a:p>
                      <a:pPr algn="r"/>
                      <a:r>
                        <a:rPr lang="en-US" sz="1400"/>
                        <a:t>Unadj. Bal.</a:t>
                      </a:r>
                    </a:p>
                    <a:p>
                      <a:pPr algn="r"/>
                      <a:r>
                        <a:rPr lang="en-US" sz="1400">
                          <a:solidFill>
                            <a:srgbClr val="0000CC"/>
                          </a:solidFill>
                        </a:rPr>
                        <a:t>AJE (h)</a:t>
                      </a:r>
                    </a:p>
                    <a:p>
                      <a:pPr algn="r">
                        <a:spcBef>
                          <a:spcPts val="600"/>
                        </a:spcBef>
                      </a:pPr>
                      <a:r>
                        <a:rPr lang="en-US" sz="1400"/>
                        <a:t>Adj. Bal.</a:t>
                      </a:r>
                    </a:p>
                  </p:txBody>
                </p:sp>
                <p:grpSp>
                  <p:nvGrpSpPr>
                    <p:cNvPr id="69662" name="Group 67"/>
                    <p:cNvGrpSpPr>
                      <a:grpSpLocks/>
                    </p:cNvGrpSpPr>
                    <p:nvPr/>
                  </p:nvGrpSpPr>
                  <p:grpSpPr bwMode="auto">
                    <a:xfrm>
                      <a:off x="9564914" y="3751941"/>
                      <a:ext cx="3309257" cy="326574"/>
                      <a:chOff x="9564914" y="3751941"/>
                      <a:chExt cx="3309257" cy="326574"/>
                    </a:xfrm>
                  </p:grpSpPr>
                  <p:grpSp>
                    <p:nvGrpSpPr>
                      <p:cNvPr id="69666" name="Group 56"/>
                      <p:cNvGrpSpPr>
                        <a:grpSpLocks/>
                      </p:cNvGrpSpPr>
                      <p:nvPr/>
                    </p:nvGrpSpPr>
                    <p:grpSpPr bwMode="auto">
                      <a:xfrm>
                        <a:off x="9579427" y="3751941"/>
                        <a:ext cx="3294744" cy="315036"/>
                        <a:chOff x="9724570" y="3635827"/>
                        <a:chExt cx="3294744" cy="315036"/>
                      </a:xfrm>
                    </p:grpSpPr>
                    <p:sp>
                      <p:nvSpPr>
                        <p:cNvPr id="116" name="TextBox 115"/>
                        <p:cNvSpPr txBox="1"/>
                        <p:nvPr/>
                      </p:nvSpPr>
                      <p:spPr>
                        <a:xfrm>
                          <a:off x="9725025" y="3644036"/>
                          <a:ext cx="3294062" cy="30960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Income Tax Payable (L)</a:t>
                          </a:r>
                        </a:p>
                      </p:txBody>
                    </p:sp>
                    <p:sp>
                      <p:nvSpPr>
                        <p:cNvPr id="69669" name="TextBox 116"/>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69670" name="TextBox 117"/>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115" name="Straight Connector 114"/>
                      <p:cNvCxnSpPr/>
                      <p:nvPr/>
                    </p:nvCxnSpPr>
                    <p:spPr>
                      <a:xfrm flipV="1">
                        <a:off x="9565594" y="4079282"/>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a:off x="11227707" y="4080869"/>
                      <a:ext cx="4762" cy="797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664" name="TextBox 111"/>
                    <p:cNvSpPr txBox="1">
                      <a:spLocks noChangeArrowheads="1"/>
                    </p:cNvSpPr>
                    <p:nvPr/>
                  </p:nvSpPr>
                  <p:spPr bwMode="auto">
                    <a:xfrm>
                      <a:off x="10363200" y="4093028"/>
                      <a:ext cx="827314" cy="815608"/>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a:p>
                      <a:pPr algn="r">
                        <a:spcBef>
                          <a:spcPts val="600"/>
                        </a:spcBef>
                      </a:pPr>
                      <a:endParaRPr lang="en-US" sz="1400" u="sng"/>
                    </a:p>
                  </p:txBody>
                </p:sp>
                <p:sp>
                  <p:nvSpPr>
                    <p:cNvPr id="69665" name="TextBox 112"/>
                    <p:cNvSpPr txBox="1">
                      <a:spLocks noChangeArrowheads="1"/>
                    </p:cNvSpPr>
                    <p:nvPr/>
                  </p:nvSpPr>
                  <p:spPr bwMode="auto">
                    <a:xfrm>
                      <a:off x="11099800" y="4070802"/>
                      <a:ext cx="827314" cy="815608"/>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400</a:t>
                      </a:r>
                    </a:p>
                    <a:p>
                      <a:pPr algn="r">
                        <a:spcBef>
                          <a:spcPts val="600"/>
                        </a:spcBef>
                      </a:pPr>
                      <a:r>
                        <a:rPr lang="en-US" sz="1400" u="sng"/>
                        <a:t>400</a:t>
                      </a:r>
                    </a:p>
                  </p:txBody>
                </p:sp>
              </p:grpSp>
              <p:grpSp>
                <p:nvGrpSpPr>
                  <p:cNvPr id="69648" name="Group 75"/>
                  <p:cNvGrpSpPr>
                    <a:grpSpLocks/>
                  </p:cNvGrpSpPr>
                  <p:nvPr/>
                </p:nvGrpSpPr>
                <p:grpSpPr bwMode="auto">
                  <a:xfrm>
                    <a:off x="4818743" y="5631540"/>
                    <a:ext cx="3309257" cy="1138098"/>
                    <a:chOff x="9564914" y="3751941"/>
                    <a:chExt cx="3309257" cy="1138098"/>
                  </a:xfrm>
                </p:grpSpPr>
                <p:sp>
                  <p:nvSpPr>
                    <p:cNvPr id="69649" name="TextBox 96"/>
                    <p:cNvSpPr txBox="1">
                      <a:spLocks noChangeArrowheads="1"/>
                    </p:cNvSpPr>
                    <p:nvPr/>
                  </p:nvSpPr>
                  <p:spPr bwMode="auto">
                    <a:xfrm>
                      <a:off x="9564914" y="4064001"/>
                      <a:ext cx="1625600" cy="815608"/>
                    </a:xfrm>
                    <a:prstGeom prst="rect">
                      <a:avLst/>
                    </a:prstGeom>
                    <a:noFill/>
                    <a:ln w="9525">
                      <a:noFill/>
                      <a:miter lim="800000"/>
                      <a:headEnd/>
                      <a:tailEnd/>
                    </a:ln>
                  </p:spPr>
                  <p:txBody>
                    <a:bodyPr>
                      <a:spAutoFit/>
                    </a:bodyPr>
                    <a:lstStyle/>
                    <a:p>
                      <a:r>
                        <a:rPr lang="en-US" sz="1400"/>
                        <a:t>Unadj. Bal.</a:t>
                      </a:r>
                    </a:p>
                    <a:p>
                      <a:r>
                        <a:rPr lang="en-US" sz="1400">
                          <a:solidFill>
                            <a:srgbClr val="0000CC"/>
                          </a:solidFill>
                        </a:rPr>
                        <a:t>AJE (h)</a:t>
                      </a:r>
                    </a:p>
                    <a:p>
                      <a:pPr>
                        <a:spcBef>
                          <a:spcPts val="600"/>
                        </a:spcBef>
                      </a:pPr>
                      <a:r>
                        <a:rPr lang="en-US" sz="1400"/>
                        <a:t>Adj. Bal.</a:t>
                      </a:r>
                    </a:p>
                  </p:txBody>
                </p:sp>
                <p:sp>
                  <p:nvSpPr>
                    <p:cNvPr id="69650" name="TextBox 97"/>
                    <p:cNvSpPr txBox="1">
                      <a:spLocks noChangeArrowheads="1"/>
                    </p:cNvSpPr>
                    <p:nvPr/>
                  </p:nvSpPr>
                  <p:spPr bwMode="auto">
                    <a:xfrm>
                      <a:off x="11186886" y="40603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nvGrpSpPr>
                    <p:cNvPr id="69651" name="Group 67"/>
                    <p:cNvGrpSpPr>
                      <a:grpSpLocks/>
                    </p:cNvGrpSpPr>
                    <p:nvPr/>
                  </p:nvGrpSpPr>
                  <p:grpSpPr bwMode="auto">
                    <a:xfrm>
                      <a:off x="9564914" y="3751941"/>
                      <a:ext cx="3309257" cy="326574"/>
                      <a:chOff x="9564914" y="3751941"/>
                      <a:chExt cx="3309257" cy="326574"/>
                    </a:xfrm>
                  </p:grpSpPr>
                  <p:grpSp>
                    <p:nvGrpSpPr>
                      <p:cNvPr id="69655" name="Group 56"/>
                      <p:cNvGrpSpPr>
                        <a:grpSpLocks/>
                      </p:cNvGrpSpPr>
                      <p:nvPr/>
                    </p:nvGrpSpPr>
                    <p:grpSpPr bwMode="auto">
                      <a:xfrm>
                        <a:off x="9579427" y="3751941"/>
                        <a:ext cx="3294744" cy="315036"/>
                        <a:chOff x="9724570" y="3635827"/>
                        <a:chExt cx="3294744" cy="315036"/>
                      </a:xfrm>
                    </p:grpSpPr>
                    <p:sp>
                      <p:nvSpPr>
                        <p:cNvPr id="105" name="TextBox 104"/>
                        <p:cNvSpPr txBox="1"/>
                        <p:nvPr/>
                      </p:nvSpPr>
                      <p:spPr>
                        <a:xfrm>
                          <a:off x="9722077" y="3643130"/>
                          <a:ext cx="3297238" cy="308016"/>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Income Tax Expense (E, SE)</a:t>
                          </a:r>
                        </a:p>
                      </p:txBody>
                    </p:sp>
                    <p:sp>
                      <p:nvSpPr>
                        <p:cNvPr id="69658" name="TextBox 105"/>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69659" name="TextBox 106"/>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104" name="Straight Connector 103"/>
                      <p:cNvCxnSpPr/>
                      <p:nvPr/>
                    </p:nvCxnSpPr>
                    <p:spPr>
                      <a:xfrm flipV="1">
                        <a:off x="9564234" y="4078375"/>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0" name="Straight Connector 99"/>
                    <p:cNvCxnSpPr/>
                    <p:nvPr/>
                  </p:nvCxnSpPr>
                  <p:spPr>
                    <a:xfrm>
                      <a:off x="11212059" y="4065674"/>
                      <a:ext cx="6350" cy="814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653" name="TextBox 100"/>
                    <p:cNvSpPr txBox="1">
                      <a:spLocks noChangeArrowheads="1"/>
                    </p:cNvSpPr>
                    <p:nvPr/>
                  </p:nvSpPr>
                  <p:spPr bwMode="auto">
                    <a:xfrm>
                      <a:off x="10421257" y="4074431"/>
                      <a:ext cx="827314" cy="815608"/>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400</a:t>
                      </a:r>
                    </a:p>
                    <a:p>
                      <a:pPr algn="r">
                        <a:spcBef>
                          <a:spcPts val="600"/>
                        </a:spcBef>
                      </a:pPr>
                      <a:r>
                        <a:rPr lang="en-US" sz="1400" u="sng"/>
                        <a:t>400</a:t>
                      </a:r>
                    </a:p>
                  </p:txBody>
                </p:sp>
                <p:sp>
                  <p:nvSpPr>
                    <p:cNvPr id="69654" name="TextBox 101"/>
                    <p:cNvSpPr txBox="1">
                      <a:spLocks noChangeArrowheads="1"/>
                    </p:cNvSpPr>
                    <p:nvPr/>
                  </p:nvSpPr>
                  <p:spPr bwMode="auto">
                    <a:xfrm>
                      <a:off x="11230429" y="407443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grpSp>
            <p:cxnSp>
              <p:nvCxnSpPr>
                <p:cNvPr id="92" name="Straight Connector 91"/>
                <p:cNvCxnSpPr/>
                <p:nvPr/>
              </p:nvCxnSpPr>
              <p:spPr>
                <a:xfrm flipV="1">
                  <a:off x="1192439" y="5945344"/>
                  <a:ext cx="3309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4813527" y="594534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3154589" y="6208905"/>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a:off x="6118452" y="6216843"/>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left)">
                                      <p:cBhvr>
                                        <p:cTn id="1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z="4000" smtClean="0"/>
              <a:t>Additional Comments</a:t>
            </a:r>
          </a:p>
        </p:txBody>
      </p:sp>
      <p:sp>
        <p:nvSpPr>
          <p:cNvPr id="32" name="Rounded Rectangle 31"/>
          <p:cNvSpPr/>
          <p:nvPr/>
        </p:nvSpPr>
        <p:spPr>
          <a:xfrm>
            <a:off x="228600" y="1735138"/>
            <a:ext cx="4191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Adjusting journal entries never involve </a:t>
            </a:r>
            <a:r>
              <a:rPr lang="en-US" sz="2400" b="1" dirty="0" smtClean="0">
                <a:solidFill>
                  <a:schemeClr val="bg1"/>
                </a:solidFill>
              </a:rPr>
              <a:t>cash or equipment or buildings. </a:t>
            </a:r>
            <a:endParaRPr lang="en-US" sz="2400" b="1" dirty="0">
              <a:solidFill>
                <a:schemeClr val="bg1"/>
              </a:solidFill>
            </a:endParaRPr>
          </a:p>
        </p:txBody>
      </p:sp>
      <p:sp>
        <p:nvSpPr>
          <p:cNvPr id="33" name="Rounded Rectangle 32"/>
          <p:cNvSpPr/>
          <p:nvPr/>
        </p:nvSpPr>
        <p:spPr>
          <a:xfrm>
            <a:off x="4724400" y="1735138"/>
            <a:ext cx="4191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Adjusting entries always include one balance sheet and one income statement account. </a:t>
            </a:r>
          </a:p>
        </p:txBody>
      </p:sp>
      <p:sp>
        <p:nvSpPr>
          <p:cNvPr id="34" name="Rounded Rectangle 33"/>
          <p:cNvSpPr/>
          <p:nvPr/>
        </p:nvSpPr>
        <p:spPr>
          <a:xfrm>
            <a:off x="1219200" y="4038600"/>
            <a:ext cx="6248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bg1"/>
                </a:solidFill>
              </a:rPr>
              <a:t>Dividends are transactions not adjustments! </a:t>
            </a:r>
            <a:r>
              <a:rPr lang="en-US" sz="2400" b="1" dirty="0" smtClean="0">
                <a:solidFill>
                  <a:schemeClr val="bg1"/>
                </a:solidFill>
              </a:rPr>
              <a:t>AND</a:t>
            </a:r>
          </a:p>
          <a:p>
            <a:pPr algn="ctr">
              <a:defRPr/>
            </a:pPr>
            <a:r>
              <a:rPr lang="en-US" sz="2400" b="1" dirty="0" smtClean="0">
                <a:solidFill>
                  <a:schemeClr val="bg1"/>
                </a:solidFill>
              </a:rPr>
              <a:t> </a:t>
            </a:r>
            <a:r>
              <a:rPr lang="en-US" sz="2400" b="1" dirty="0" err="1" smtClean="0">
                <a:solidFill>
                  <a:schemeClr val="bg1"/>
                </a:solidFill>
              </a:rPr>
              <a:t>dividents</a:t>
            </a:r>
            <a:r>
              <a:rPr lang="en-US" sz="2400" b="1" dirty="0" smtClean="0">
                <a:solidFill>
                  <a:schemeClr val="bg1"/>
                </a:solidFill>
              </a:rPr>
              <a:t> DO NOT involve Income</a:t>
            </a:r>
            <a:endParaRPr lang="en-US" sz="2400" b="1" dirty="0">
              <a:solidFill>
                <a:schemeClr val="bg1"/>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z="4000" dirty="0"/>
              <a:t>T</a:t>
            </a:r>
            <a:r>
              <a:rPr lang="en-US" sz="4000" dirty="0" smtClean="0"/>
              <a:t>ransaction—not an adjustment!</a:t>
            </a:r>
            <a:endParaRPr lang="en-US" sz="4000" dirty="0" smtClean="0"/>
          </a:p>
        </p:txBody>
      </p:sp>
      <p:sp>
        <p:nvSpPr>
          <p:cNvPr id="73730" name="Text Box 3"/>
          <p:cNvSpPr txBox="1">
            <a:spLocks noChangeArrowheads="1"/>
          </p:cNvSpPr>
          <p:nvPr/>
        </p:nvSpPr>
        <p:spPr bwMode="auto">
          <a:xfrm>
            <a:off x="1828800" y="1106488"/>
            <a:ext cx="5483225"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dirty="0" smtClean="0">
                <a:solidFill>
                  <a:schemeClr val="bg1"/>
                </a:solidFill>
              </a:rPr>
              <a:t> </a:t>
            </a:r>
            <a:r>
              <a:rPr lang="en-US" sz="2400" b="1" dirty="0">
                <a:solidFill>
                  <a:schemeClr val="bg1"/>
                </a:solidFill>
              </a:rPr>
              <a:t>Dividend Declared and Paid.</a:t>
            </a:r>
          </a:p>
        </p:txBody>
      </p:sp>
      <p:sp>
        <p:nvSpPr>
          <p:cNvPr id="73731" name="TextBox 8"/>
          <p:cNvSpPr txBox="1">
            <a:spLocks noChangeArrowheads="1"/>
          </p:cNvSpPr>
          <p:nvPr/>
        </p:nvSpPr>
        <p:spPr bwMode="auto">
          <a:xfrm>
            <a:off x="257175" y="1639888"/>
            <a:ext cx="8610600" cy="369887"/>
          </a:xfrm>
          <a:prstGeom prst="rect">
            <a:avLst/>
          </a:prstGeom>
          <a:noFill/>
          <a:ln w="9525">
            <a:noFill/>
            <a:miter lim="800000"/>
            <a:headEnd/>
            <a:tailEnd/>
          </a:ln>
        </p:spPr>
        <p:txBody>
          <a:bodyPr>
            <a:spAutoFit/>
          </a:bodyPr>
          <a:lstStyle/>
          <a:p>
            <a:pPr algn="ctr"/>
            <a:r>
              <a:rPr lang="en-US"/>
              <a:t>Pizza Aroma declares and pays a $500 cash dividend.</a:t>
            </a:r>
          </a:p>
        </p:txBody>
      </p:sp>
      <p:grpSp>
        <p:nvGrpSpPr>
          <p:cNvPr id="30" name="Group 29"/>
          <p:cNvGrpSpPr>
            <a:grpSpLocks/>
          </p:cNvGrpSpPr>
          <p:nvPr/>
        </p:nvGrpSpPr>
        <p:grpSpPr bwMode="auto">
          <a:xfrm>
            <a:off x="638175" y="2182813"/>
            <a:ext cx="7766050" cy="1322387"/>
            <a:chOff x="623888" y="2611438"/>
            <a:chExt cx="7766050" cy="1322387"/>
          </a:xfrm>
        </p:grpSpPr>
        <p:grpSp>
          <p:nvGrpSpPr>
            <p:cNvPr id="73793" name="Group 21"/>
            <p:cNvGrpSpPr>
              <a:grpSpLocks/>
            </p:cNvGrpSpPr>
            <p:nvPr/>
          </p:nvGrpSpPr>
          <p:grpSpPr bwMode="auto">
            <a:xfrm>
              <a:off x="623888" y="2611438"/>
              <a:ext cx="7766050" cy="1322387"/>
              <a:chOff x="624114" y="2771779"/>
              <a:chExt cx="7547429" cy="1321250"/>
            </a:xfrm>
          </p:grpSpPr>
          <p:sp>
            <p:nvSpPr>
              <p:cNvPr id="46" name="Rounded Rectangle 45"/>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73809" name="Group 26"/>
              <p:cNvGrpSpPr>
                <a:grpSpLocks/>
              </p:cNvGrpSpPr>
              <p:nvPr/>
            </p:nvGrpSpPr>
            <p:grpSpPr bwMode="auto">
              <a:xfrm>
                <a:off x="649518" y="2771779"/>
                <a:ext cx="1905000" cy="381000"/>
                <a:chOff x="533400" y="3235975"/>
                <a:chExt cx="1905000" cy="381000"/>
              </a:xfrm>
            </p:grpSpPr>
            <p:grpSp>
              <p:nvGrpSpPr>
                <p:cNvPr id="73810" name="Group 16"/>
                <p:cNvGrpSpPr>
                  <a:grpSpLocks/>
                </p:cNvGrpSpPr>
                <p:nvPr/>
              </p:nvGrpSpPr>
              <p:grpSpPr bwMode="auto">
                <a:xfrm>
                  <a:off x="533400" y="3235975"/>
                  <a:ext cx="428172" cy="381000"/>
                  <a:chOff x="838200" y="3733800"/>
                  <a:chExt cx="428172" cy="381000"/>
                </a:xfrm>
              </p:grpSpPr>
              <p:sp>
                <p:nvSpPr>
                  <p:cNvPr id="50" name="Oval 49"/>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9" name="TextBox 48"/>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73794" name="Group 29"/>
            <p:cNvGrpSpPr>
              <a:grpSpLocks/>
            </p:cNvGrpSpPr>
            <p:nvPr/>
          </p:nvGrpSpPr>
          <p:grpSpPr bwMode="auto">
            <a:xfrm>
              <a:off x="1128486" y="2968625"/>
              <a:ext cx="6912431" cy="851067"/>
              <a:chOff x="-6388905" y="-373219"/>
              <a:chExt cx="6912431" cy="851067"/>
            </a:xfrm>
          </p:grpSpPr>
          <p:grpSp>
            <p:nvGrpSpPr>
              <p:cNvPr id="73795" name="Group 16"/>
              <p:cNvGrpSpPr>
                <a:grpSpLocks/>
              </p:cNvGrpSpPr>
              <p:nvPr/>
            </p:nvGrpSpPr>
            <p:grpSpPr bwMode="auto">
              <a:xfrm>
                <a:off x="-6388905" y="-373219"/>
                <a:ext cx="6912429" cy="315745"/>
                <a:chOff x="-6388905" y="-373219"/>
                <a:chExt cx="6912429" cy="315745"/>
              </a:xfrm>
            </p:grpSpPr>
            <p:grpSp>
              <p:nvGrpSpPr>
                <p:cNvPr id="73801" name="Group 14"/>
                <p:cNvGrpSpPr>
                  <a:grpSpLocks/>
                </p:cNvGrpSpPr>
                <p:nvPr/>
              </p:nvGrpSpPr>
              <p:grpSpPr bwMode="auto">
                <a:xfrm>
                  <a:off x="-6388905" y="-373219"/>
                  <a:ext cx="6912429" cy="315745"/>
                  <a:chOff x="-6388905" y="-373219"/>
                  <a:chExt cx="6912429" cy="315745"/>
                </a:xfrm>
              </p:grpSpPr>
              <p:grpSp>
                <p:nvGrpSpPr>
                  <p:cNvPr id="73803" name="Group 13"/>
                  <p:cNvGrpSpPr>
                    <a:grpSpLocks/>
                  </p:cNvGrpSpPr>
                  <p:nvPr/>
                </p:nvGrpSpPr>
                <p:grpSpPr bwMode="auto">
                  <a:xfrm>
                    <a:off x="-6388905" y="-373219"/>
                    <a:ext cx="6912429" cy="315745"/>
                    <a:chOff x="-5969805" y="3329863"/>
                    <a:chExt cx="6912429" cy="315745"/>
                  </a:xfrm>
                </p:grpSpPr>
                <p:sp>
                  <p:nvSpPr>
                    <p:cNvPr id="73805" name="TextBox 42"/>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73806" name="TextBox 43"/>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73807"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73804" name="TextBox 41"/>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73802" name="TextBox 39"/>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73796" name="Group 22"/>
              <p:cNvGrpSpPr>
                <a:grpSpLocks/>
              </p:cNvGrpSpPr>
              <p:nvPr/>
            </p:nvGrpSpPr>
            <p:grpSpPr bwMode="auto">
              <a:xfrm>
                <a:off x="-6379936" y="-58058"/>
                <a:ext cx="6903462" cy="535906"/>
                <a:chOff x="-6379936" y="-58058"/>
                <a:chExt cx="6903462" cy="535906"/>
              </a:xfrm>
            </p:grpSpPr>
            <p:sp>
              <p:nvSpPr>
                <p:cNvPr id="73797" name="TextBox 34"/>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73798" name="TextBox 35"/>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r>
                    <a:rPr lang="en-US" sz="1400" dirty="0" smtClean="0"/>
                    <a:t>Cash </a:t>
                  </a:r>
                  <a:r>
                    <a:rPr lang="en-US" sz="1400" dirty="0">
                      <a:solidFill>
                        <a:srgbClr val="FF6011"/>
                      </a:solidFill>
                    </a:rPr>
                    <a:t>(-A)  </a:t>
                  </a:r>
                  <a:r>
                    <a:rPr lang="en-US" sz="1400" dirty="0"/>
                    <a:t>-$500 </a:t>
                  </a:r>
                </a:p>
                <a:p>
                  <a:endParaRPr lang="en-US" sz="1400" dirty="0"/>
                </a:p>
              </p:txBody>
            </p:sp>
            <p:sp>
              <p:nvSpPr>
                <p:cNvPr id="73799" name="TextBox 36"/>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73800" name="TextBox 37"/>
                <p:cNvSpPr txBox="1">
                  <a:spLocks noChangeArrowheads="1"/>
                </p:cNvSpPr>
                <p:nvPr/>
              </p:nvSpPr>
              <p:spPr bwMode="auto">
                <a:xfrm>
                  <a:off x="-1677072" y="-58058"/>
                  <a:ext cx="2200598" cy="535906"/>
                </a:xfrm>
                <a:prstGeom prst="rect">
                  <a:avLst/>
                </a:prstGeom>
                <a:noFill/>
                <a:ln w="19050">
                  <a:solidFill>
                    <a:schemeClr val="tx1"/>
                  </a:solidFill>
                  <a:miter lim="800000"/>
                  <a:headEnd/>
                  <a:tailEnd/>
                </a:ln>
              </p:spPr>
              <p:txBody>
                <a:bodyPr>
                  <a:spAutoFit/>
                </a:bodyPr>
                <a:lstStyle/>
                <a:p>
                  <a:r>
                    <a:rPr lang="en-US" sz="1400" dirty="0"/>
                    <a:t>Dividends</a:t>
                  </a:r>
                </a:p>
                <a:p>
                  <a:r>
                    <a:rPr lang="en-US" sz="1400" dirty="0"/>
                    <a:t>Declared </a:t>
                  </a:r>
                  <a:r>
                    <a:rPr lang="en-US" sz="1400" dirty="0">
                      <a:solidFill>
                        <a:srgbClr val="FF6011"/>
                      </a:solidFill>
                    </a:rPr>
                    <a:t>(+D)</a:t>
                  </a:r>
                  <a:r>
                    <a:rPr lang="en-US" sz="1400" dirty="0"/>
                    <a:t>        -$500</a:t>
                  </a:r>
                </a:p>
              </p:txBody>
            </p:sp>
          </p:grpSp>
        </p:grpSp>
      </p:grpSp>
      <p:grpSp>
        <p:nvGrpSpPr>
          <p:cNvPr id="52" name="Group 51"/>
          <p:cNvGrpSpPr>
            <a:grpSpLocks/>
          </p:cNvGrpSpPr>
          <p:nvPr/>
        </p:nvGrpSpPr>
        <p:grpSpPr bwMode="auto">
          <a:xfrm>
            <a:off x="666750" y="3595688"/>
            <a:ext cx="7721600" cy="1223962"/>
            <a:chOff x="652463" y="4016375"/>
            <a:chExt cx="7721600" cy="1223963"/>
          </a:xfrm>
        </p:grpSpPr>
        <p:grpSp>
          <p:nvGrpSpPr>
            <p:cNvPr id="73775" name="Group 24"/>
            <p:cNvGrpSpPr>
              <a:grpSpLocks/>
            </p:cNvGrpSpPr>
            <p:nvPr/>
          </p:nvGrpSpPr>
          <p:grpSpPr bwMode="auto">
            <a:xfrm>
              <a:off x="652463" y="4016375"/>
              <a:ext cx="7721600" cy="1223963"/>
              <a:chOff x="711199" y="4336108"/>
              <a:chExt cx="7532915" cy="1222863"/>
            </a:xfrm>
          </p:grpSpPr>
          <p:sp>
            <p:nvSpPr>
              <p:cNvPr id="61" name="Rounded Rectangle 60"/>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73784" name="Group 25"/>
              <p:cNvGrpSpPr>
                <a:grpSpLocks/>
              </p:cNvGrpSpPr>
              <p:nvPr/>
            </p:nvGrpSpPr>
            <p:grpSpPr bwMode="auto">
              <a:xfrm>
                <a:off x="711199" y="4336108"/>
                <a:ext cx="1905000" cy="387350"/>
                <a:chOff x="3505200" y="3232737"/>
                <a:chExt cx="1905000" cy="387476"/>
              </a:xfrm>
            </p:grpSpPr>
            <p:grpSp>
              <p:nvGrpSpPr>
                <p:cNvPr id="73785" name="Group 15"/>
                <p:cNvGrpSpPr>
                  <a:grpSpLocks/>
                </p:cNvGrpSpPr>
                <p:nvPr/>
              </p:nvGrpSpPr>
              <p:grpSpPr bwMode="auto">
                <a:xfrm>
                  <a:off x="3505200" y="3232737"/>
                  <a:ext cx="413658" cy="387476"/>
                  <a:chOff x="2133600" y="4870324"/>
                  <a:chExt cx="413658" cy="387476"/>
                </a:xfrm>
              </p:grpSpPr>
              <p:sp>
                <p:nvSpPr>
                  <p:cNvPr id="65"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TextBox 65"/>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73786"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73776" name="Group 44"/>
            <p:cNvGrpSpPr>
              <a:grpSpLocks/>
            </p:cNvGrpSpPr>
            <p:nvPr/>
          </p:nvGrpSpPr>
          <p:grpSpPr bwMode="auto">
            <a:xfrm>
              <a:off x="1131888" y="4397375"/>
              <a:ext cx="6967538" cy="654041"/>
              <a:chOff x="5660344" y="3424918"/>
              <a:chExt cx="6967538" cy="654041"/>
            </a:xfrm>
          </p:grpSpPr>
          <p:sp>
            <p:nvSpPr>
              <p:cNvPr id="55" name="TextBox 54"/>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73778" name="Group 73"/>
              <p:cNvGrpSpPr>
                <a:grpSpLocks/>
              </p:cNvGrpSpPr>
              <p:nvPr/>
            </p:nvGrpSpPr>
            <p:grpSpPr bwMode="auto">
              <a:xfrm>
                <a:off x="6168571" y="3425371"/>
                <a:ext cx="6444343" cy="653588"/>
                <a:chOff x="6168571" y="2554514"/>
                <a:chExt cx="6444343" cy="653588"/>
              </a:xfrm>
            </p:grpSpPr>
            <p:sp>
              <p:nvSpPr>
                <p:cNvPr id="73780" name="TextBox 57"/>
                <p:cNvSpPr txBox="1">
                  <a:spLocks noChangeArrowheads="1"/>
                </p:cNvSpPr>
                <p:nvPr/>
              </p:nvSpPr>
              <p:spPr bwMode="auto">
                <a:xfrm>
                  <a:off x="6168571" y="2554514"/>
                  <a:ext cx="4898569" cy="646331"/>
                </a:xfrm>
                <a:prstGeom prst="rect">
                  <a:avLst/>
                </a:prstGeom>
                <a:noFill/>
                <a:ln w="9525">
                  <a:noFill/>
                  <a:miter lim="800000"/>
                  <a:headEnd/>
                  <a:tailEnd/>
                </a:ln>
              </p:spPr>
              <p:txBody>
                <a:bodyPr>
                  <a:spAutoFit/>
                </a:bodyPr>
                <a:lstStyle/>
                <a:p>
                  <a:r>
                    <a:rPr lang="en-US" dirty="0" err="1">
                      <a:solidFill>
                        <a:srgbClr val="0070C0"/>
                      </a:solidFill>
                    </a:rPr>
                    <a:t>dr</a:t>
                  </a:r>
                  <a:r>
                    <a:rPr lang="en-US" dirty="0"/>
                    <a:t>    Dividends Declared </a:t>
                  </a:r>
                  <a:r>
                    <a:rPr lang="en-US" dirty="0">
                      <a:solidFill>
                        <a:srgbClr val="FF6011"/>
                      </a:solidFill>
                    </a:rPr>
                    <a:t>(+D, -SE)</a:t>
                  </a:r>
                </a:p>
                <a:p>
                  <a:r>
                    <a:rPr lang="en-US" dirty="0"/>
                    <a:t>        </a:t>
                  </a:r>
                  <a:r>
                    <a:rPr lang="en-US" dirty="0">
                      <a:solidFill>
                        <a:srgbClr val="0070C0"/>
                      </a:solidFill>
                    </a:rPr>
                    <a:t> </a:t>
                  </a:r>
                  <a:r>
                    <a:rPr lang="en-US" dirty="0" err="1">
                      <a:solidFill>
                        <a:srgbClr val="0070C0"/>
                      </a:solidFill>
                    </a:rPr>
                    <a:t>cr</a:t>
                  </a:r>
                  <a:r>
                    <a:rPr lang="en-US" dirty="0">
                      <a:solidFill>
                        <a:srgbClr val="0070C0"/>
                      </a:solidFill>
                    </a:rPr>
                    <a:t>    </a:t>
                  </a:r>
                  <a:r>
                    <a:rPr lang="en-US" dirty="0"/>
                    <a:t>Cash </a:t>
                  </a:r>
                  <a:r>
                    <a:rPr lang="en-US" dirty="0">
                      <a:solidFill>
                        <a:srgbClr val="FF6011"/>
                      </a:solidFill>
                    </a:rPr>
                    <a:t>(-A)</a:t>
                  </a:r>
                </a:p>
              </p:txBody>
            </p:sp>
            <p:sp>
              <p:nvSpPr>
                <p:cNvPr id="73781" name="TextBox 58"/>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500</a:t>
                  </a:r>
                </a:p>
              </p:txBody>
            </p:sp>
            <p:sp>
              <p:nvSpPr>
                <p:cNvPr id="73782" name="TextBox 59"/>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500</a:t>
                  </a:r>
                </a:p>
                <a:p>
                  <a:pPr algn="r"/>
                  <a:endParaRPr lang="en-US"/>
                </a:p>
              </p:txBody>
            </p:sp>
          </p:grpSp>
        </p:grpSp>
      </p:grpSp>
      <p:grpSp>
        <p:nvGrpSpPr>
          <p:cNvPr id="67" name="Group 66"/>
          <p:cNvGrpSpPr>
            <a:grpSpLocks/>
          </p:cNvGrpSpPr>
          <p:nvPr/>
        </p:nvGrpSpPr>
        <p:grpSpPr bwMode="auto">
          <a:xfrm>
            <a:off x="652463" y="4800600"/>
            <a:ext cx="7780337" cy="1662113"/>
            <a:chOff x="652689" y="4800600"/>
            <a:chExt cx="7780338" cy="1662340"/>
          </a:xfrm>
        </p:grpSpPr>
        <p:grpSp>
          <p:nvGrpSpPr>
            <p:cNvPr id="73735" name="Group 164"/>
            <p:cNvGrpSpPr>
              <a:grpSpLocks/>
            </p:cNvGrpSpPr>
            <p:nvPr/>
          </p:nvGrpSpPr>
          <p:grpSpPr bwMode="auto">
            <a:xfrm>
              <a:off x="652689" y="4800600"/>
              <a:ext cx="7780338" cy="1662340"/>
              <a:chOff x="652689" y="4800600"/>
              <a:chExt cx="7780338" cy="1662340"/>
            </a:xfrm>
          </p:grpSpPr>
          <p:grpSp>
            <p:nvGrpSpPr>
              <p:cNvPr id="73737" name="Group 148"/>
              <p:cNvGrpSpPr>
                <a:grpSpLocks/>
              </p:cNvGrpSpPr>
              <p:nvPr/>
            </p:nvGrpSpPr>
            <p:grpSpPr bwMode="auto">
              <a:xfrm>
                <a:off x="652689" y="4800600"/>
                <a:ext cx="7780338" cy="1662340"/>
                <a:chOff x="652689" y="4800600"/>
                <a:chExt cx="7780338" cy="1662340"/>
              </a:xfrm>
            </p:grpSpPr>
            <p:grpSp>
              <p:nvGrpSpPr>
                <p:cNvPr id="73739" name="Group 103"/>
                <p:cNvGrpSpPr>
                  <a:grpSpLocks/>
                </p:cNvGrpSpPr>
                <p:nvPr/>
              </p:nvGrpSpPr>
              <p:grpSpPr bwMode="auto">
                <a:xfrm>
                  <a:off x="652689" y="4800600"/>
                  <a:ext cx="7780338" cy="1662340"/>
                  <a:chOff x="638175" y="5311773"/>
                  <a:chExt cx="7780338" cy="1662340"/>
                </a:xfrm>
              </p:grpSpPr>
              <p:grpSp>
                <p:nvGrpSpPr>
                  <p:cNvPr id="73742" name="Group 28"/>
                  <p:cNvGrpSpPr>
                    <a:grpSpLocks/>
                  </p:cNvGrpSpPr>
                  <p:nvPr/>
                </p:nvGrpSpPr>
                <p:grpSpPr bwMode="auto">
                  <a:xfrm>
                    <a:off x="638175" y="5311773"/>
                    <a:ext cx="7780338" cy="1662340"/>
                    <a:chOff x="638629" y="5384344"/>
                    <a:chExt cx="7692571" cy="1662962"/>
                  </a:xfrm>
                </p:grpSpPr>
                <p:sp>
                  <p:nvSpPr>
                    <p:cNvPr id="100" name="Rounded Rectangle 99"/>
                    <p:cNvSpPr/>
                    <p:nvPr/>
                  </p:nvSpPr>
                  <p:spPr>
                    <a:xfrm>
                      <a:off x="638629" y="5485996"/>
                      <a:ext cx="7692571" cy="156131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73768" name="Group 24"/>
                    <p:cNvGrpSpPr>
                      <a:grpSpLocks/>
                    </p:cNvGrpSpPr>
                    <p:nvPr/>
                  </p:nvGrpSpPr>
                  <p:grpSpPr bwMode="auto">
                    <a:xfrm>
                      <a:off x="642248" y="5384344"/>
                      <a:ext cx="1963080" cy="403376"/>
                      <a:chOff x="6172200" y="3235975"/>
                      <a:chExt cx="1963080" cy="403376"/>
                    </a:xfrm>
                  </p:grpSpPr>
                  <p:grpSp>
                    <p:nvGrpSpPr>
                      <p:cNvPr id="73769" name="Group 14"/>
                      <p:cNvGrpSpPr>
                        <a:grpSpLocks/>
                      </p:cNvGrpSpPr>
                      <p:nvPr/>
                    </p:nvGrpSpPr>
                    <p:grpSpPr bwMode="auto">
                      <a:xfrm>
                        <a:off x="6172200" y="3235975"/>
                        <a:ext cx="381000" cy="381000"/>
                        <a:chOff x="4953000" y="4724400"/>
                        <a:chExt cx="381000" cy="381000"/>
                      </a:xfrm>
                    </p:grpSpPr>
                    <p:sp>
                      <p:nvSpPr>
                        <p:cNvPr id="104"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774"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03" name="TextBox 102"/>
                      <p:cNvSpPr txBox="1"/>
                      <p:nvPr/>
                    </p:nvSpPr>
                    <p:spPr>
                      <a:xfrm>
                        <a:off x="6611206" y="3270918"/>
                        <a:ext cx="1524074" cy="36848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73743" name="Group 73"/>
                  <p:cNvGrpSpPr>
                    <a:grpSpLocks/>
                  </p:cNvGrpSpPr>
                  <p:nvPr/>
                </p:nvGrpSpPr>
                <p:grpSpPr bwMode="auto">
                  <a:xfrm>
                    <a:off x="1175657" y="5624283"/>
                    <a:ext cx="3374572" cy="1160325"/>
                    <a:chOff x="9564914" y="3751941"/>
                    <a:chExt cx="3374572" cy="1160325"/>
                  </a:xfrm>
                </p:grpSpPr>
                <p:sp>
                  <p:nvSpPr>
                    <p:cNvPr id="73756" name="TextBox 88"/>
                    <p:cNvSpPr txBox="1">
                      <a:spLocks noChangeArrowheads="1"/>
                    </p:cNvSpPr>
                    <p:nvPr/>
                  </p:nvSpPr>
                  <p:spPr bwMode="auto">
                    <a:xfrm>
                      <a:off x="9597571" y="4096658"/>
                      <a:ext cx="1625600" cy="815608"/>
                    </a:xfrm>
                    <a:prstGeom prst="rect">
                      <a:avLst/>
                    </a:prstGeom>
                    <a:noFill/>
                    <a:ln w="9525">
                      <a:noFill/>
                      <a:miter lim="800000"/>
                      <a:headEnd/>
                      <a:tailEnd/>
                    </a:ln>
                  </p:spPr>
                  <p:txBody>
                    <a:bodyPr>
                      <a:spAutoFit/>
                    </a:bodyPr>
                    <a:lstStyle/>
                    <a:p>
                      <a:r>
                        <a:rPr lang="en-US" sz="1400"/>
                        <a:t>Unadj. Bal.</a:t>
                      </a:r>
                    </a:p>
                    <a:p>
                      <a:endParaRPr lang="en-US" sz="1400">
                        <a:solidFill>
                          <a:srgbClr val="0033CC"/>
                        </a:solidFill>
                      </a:endParaRPr>
                    </a:p>
                    <a:p>
                      <a:pPr>
                        <a:spcBef>
                          <a:spcPts val="600"/>
                        </a:spcBef>
                      </a:pPr>
                      <a:r>
                        <a:rPr lang="en-US" sz="1400"/>
                        <a:t>Adj. Bal.</a:t>
                      </a:r>
                    </a:p>
                  </p:txBody>
                </p:sp>
                <p:sp>
                  <p:nvSpPr>
                    <p:cNvPr id="73757" name="TextBox 89"/>
                    <p:cNvSpPr txBox="1">
                      <a:spLocks noChangeArrowheads="1"/>
                    </p:cNvSpPr>
                    <p:nvPr/>
                  </p:nvSpPr>
                  <p:spPr bwMode="auto">
                    <a:xfrm>
                      <a:off x="11292115" y="4078515"/>
                      <a:ext cx="1647371" cy="815608"/>
                    </a:xfrm>
                    <a:prstGeom prst="rect">
                      <a:avLst/>
                    </a:prstGeom>
                    <a:noFill/>
                    <a:ln w="9525">
                      <a:noFill/>
                      <a:miter lim="800000"/>
                      <a:headEnd/>
                      <a:tailEnd/>
                    </a:ln>
                  </p:spPr>
                  <p:txBody>
                    <a:bodyPr>
                      <a:spAutoFit/>
                    </a:bodyPr>
                    <a:lstStyle/>
                    <a:p>
                      <a:pPr algn="r"/>
                      <a:endParaRPr lang="en-US" sz="1400" dirty="0"/>
                    </a:p>
                    <a:p>
                      <a:pPr algn="r"/>
                      <a:endParaRPr lang="en-US" sz="1400" dirty="0">
                        <a:solidFill>
                          <a:srgbClr val="0000CC"/>
                        </a:solidFill>
                      </a:endParaRPr>
                    </a:p>
                    <a:p>
                      <a:pPr algn="r">
                        <a:spcBef>
                          <a:spcPts val="600"/>
                        </a:spcBef>
                      </a:pPr>
                      <a:endParaRPr lang="en-US" sz="1400" dirty="0"/>
                    </a:p>
                  </p:txBody>
                </p:sp>
                <p:grpSp>
                  <p:nvGrpSpPr>
                    <p:cNvPr id="73758" name="Group 67"/>
                    <p:cNvGrpSpPr>
                      <a:grpSpLocks/>
                    </p:cNvGrpSpPr>
                    <p:nvPr/>
                  </p:nvGrpSpPr>
                  <p:grpSpPr bwMode="auto">
                    <a:xfrm>
                      <a:off x="9564914" y="3751941"/>
                      <a:ext cx="3309257" cy="326574"/>
                      <a:chOff x="9564914" y="3751941"/>
                      <a:chExt cx="3309257" cy="326574"/>
                    </a:xfrm>
                  </p:grpSpPr>
                  <p:grpSp>
                    <p:nvGrpSpPr>
                      <p:cNvPr id="73762" name="Group 56"/>
                      <p:cNvGrpSpPr>
                        <a:grpSpLocks/>
                      </p:cNvGrpSpPr>
                      <p:nvPr/>
                    </p:nvGrpSpPr>
                    <p:grpSpPr bwMode="auto">
                      <a:xfrm>
                        <a:off x="9579427" y="3751941"/>
                        <a:ext cx="3294744" cy="315036"/>
                        <a:chOff x="9724570" y="3635827"/>
                        <a:chExt cx="3294744" cy="315036"/>
                      </a:xfrm>
                    </p:grpSpPr>
                    <p:sp>
                      <p:nvSpPr>
                        <p:cNvPr id="97" name="TextBox 96"/>
                        <p:cNvSpPr txBox="1"/>
                        <p:nvPr/>
                      </p:nvSpPr>
                      <p:spPr>
                        <a:xfrm>
                          <a:off x="9725025" y="3644036"/>
                          <a:ext cx="3294062" cy="309604"/>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Cash (A)</a:t>
                          </a:r>
                        </a:p>
                      </p:txBody>
                    </p:sp>
                    <p:sp>
                      <p:nvSpPr>
                        <p:cNvPr id="73765" name="TextBox 97"/>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73766" name="TextBox 98"/>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96" name="Straight Connector 95"/>
                      <p:cNvCxnSpPr/>
                      <p:nvPr/>
                    </p:nvCxnSpPr>
                    <p:spPr>
                      <a:xfrm flipV="1">
                        <a:off x="9565594" y="4079281"/>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a:off x="11227707" y="4082457"/>
                      <a:ext cx="4762" cy="7954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760" name="TextBox 92"/>
                    <p:cNvSpPr txBox="1">
                      <a:spLocks noChangeArrowheads="1"/>
                    </p:cNvSpPr>
                    <p:nvPr/>
                  </p:nvSpPr>
                  <p:spPr bwMode="auto">
                    <a:xfrm>
                      <a:off x="10363200" y="4093028"/>
                      <a:ext cx="827314" cy="815608"/>
                    </a:xfrm>
                    <a:prstGeom prst="rect">
                      <a:avLst/>
                    </a:prstGeom>
                    <a:noFill/>
                    <a:ln w="9525">
                      <a:noFill/>
                      <a:miter lim="800000"/>
                      <a:headEnd/>
                      <a:tailEnd/>
                    </a:ln>
                  </p:spPr>
                  <p:txBody>
                    <a:bodyPr>
                      <a:spAutoFit/>
                    </a:bodyPr>
                    <a:lstStyle/>
                    <a:p>
                      <a:pPr algn="r"/>
                      <a:r>
                        <a:rPr lang="en-US" sz="1400"/>
                        <a:t>8,100</a:t>
                      </a:r>
                    </a:p>
                    <a:p>
                      <a:pPr algn="r"/>
                      <a:endParaRPr lang="en-US" sz="1400">
                        <a:solidFill>
                          <a:srgbClr val="0033CC"/>
                        </a:solidFill>
                      </a:endParaRPr>
                    </a:p>
                    <a:p>
                      <a:pPr algn="r">
                        <a:spcBef>
                          <a:spcPts val="600"/>
                        </a:spcBef>
                      </a:pPr>
                      <a:r>
                        <a:rPr lang="en-US" sz="1400" u="sng"/>
                        <a:t>7,600</a:t>
                      </a:r>
                    </a:p>
                  </p:txBody>
                </p:sp>
                <p:sp>
                  <p:nvSpPr>
                    <p:cNvPr id="73761" name="TextBox 93"/>
                    <p:cNvSpPr txBox="1">
                      <a:spLocks noChangeArrowheads="1"/>
                    </p:cNvSpPr>
                    <p:nvPr/>
                  </p:nvSpPr>
                  <p:spPr bwMode="auto">
                    <a:xfrm>
                      <a:off x="11099800" y="4070802"/>
                      <a:ext cx="827314" cy="815608"/>
                    </a:xfrm>
                    <a:prstGeom prst="rect">
                      <a:avLst/>
                    </a:prstGeom>
                    <a:noFill/>
                    <a:ln w="9525">
                      <a:noFill/>
                      <a:miter lim="800000"/>
                      <a:headEnd/>
                      <a:tailEnd/>
                    </a:ln>
                  </p:spPr>
                  <p:txBody>
                    <a:bodyPr>
                      <a:spAutoFit/>
                    </a:bodyPr>
                    <a:lstStyle/>
                    <a:p>
                      <a:pPr algn="r"/>
                      <a:endParaRPr lang="en-US" sz="1400"/>
                    </a:p>
                    <a:p>
                      <a:pPr algn="r"/>
                      <a:r>
                        <a:rPr lang="en-US" sz="1400">
                          <a:solidFill>
                            <a:srgbClr val="0000CC"/>
                          </a:solidFill>
                        </a:rPr>
                        <a:t>500</a:t>
                      </a:r>
                    </a:p>
                    <a:p>
                      <a:pPr algn="r">
                        <a:spcBef>
                          <a:spcPts val="600"/>
                        </a:spcBef>
                      </a:pPr>
                      <a:endParaRPr lang="en-US" sz="1400" u="sng"/>
                    </a:p>
                  </p:txBody>
                </p:sp>
              </p:grpSp>
              <p:grpSp>
                <p:nvGrpSpPr>
                  <p:cNvPr id="73744" name="Group 75"/>
                  <p:cNvGrpSpPr>
                    <a:grpSpLocks/>
                  </p:cNvGrpSpPr>
                  <p:nvPr/>
                </p:nvGrpSpPr>
                <p:grpSpPr bwMode="auto">
                  <a:xfrm>
                    <a:off x="4818743" y="5631540"/>
                    <a:ext cx="3309257" cy="1204734"/>
                    <a:chOff x="9564914" y="3751941"/>
                    <a:chExt cx="3309257" cy="1204734"/>
                  </a:xfrm>
                </p:grpSpPr>
                <p:sp>
                  <p:nvSpPr>
                    <p:cNvPr id="73745" name="TextBox 77"/>
                    <p:cNvSpPr txBox="1">
                      <a:spLocks noChangeArrowheads="1"/>
                    </p:cNvSpPr>
                    <p:nvPr/>
                  </p:nvSpPr>
                  <p:spPr bwMode="auto">
                    <a:xfrm>
                      <a:off x="9564914" y="4064001"/>
                      <a:ext cx="1625600" cy="892674"/>
                    </a:xfrm>
                    <a:prstGeom prst="rect">
                      <a:avLst/>
                    </a:prstGeom>
                    <a:noFill/>
                    <a:ln w="9525">
                      <a:noFill/>
                      <a:miter lim="800000"/>
                      <a:headEnd/>
                      <a:tailEnd/>
                    </a:ln>
                  </p:spPr>
                  <p:txBody>
                    <a:bodyPr>
                      <a:spAutoFit/>
                    </a:bodyPr>
                    <a:lstStyle/>
                    <a:p>
                      <a:r>
                        <a:rPr lang="en-US" sz="1400" dirty="0" err="1"/>
                        <a:t>Unadj</a:t>
                      </a:r>
                      <a:r>
                        <a:rPr lang="en-US" sz="1400" dirty="0"/>
                        <a:t>. Bal.</a:t>
                      </a:r>
                    </a:p>
                    <a:p>
                      <a:pPr>
                        <a:spcBef>
                          <a:spcPts val="600"/>
                        </a:spcBef>
                      </a:pPr>
                      <a:endParaRPr lang="en-US" sz="1400" dirty="0" smtClean="0"/>
                    </a:p>
                    <a:p>
                      <a:pPr>
                        <a:spcBef>
                          <a:spcPts val="600"/>
                        </a:spcBef>
                      </a:pPr>
                      <a:r>
                        <a:rPr lang="en-US" sz="1400" dirty="0" smtClean="0"/>
                        <a:t>Adj</a:t>
                      </a:r>
                      <a:r>
                        <a:rPr lang="en-US" sz="1400" dirty="0"/>
                        <a:t>. Bal.</a:t>
                      </a:r>
                    </a:p>
                  </p:txBody>
                </p:sp>
                <p:sp>
                  <p:nvSpPr>
                    <p:cNvPr id="73746" name="TextBox 78"/>
                    <p:cNvSpPr txBox="1">
                      <a:spLocks noChangeArrowheads="1"/>
                    </p:cNvSpPr>
                    <p:nvPr/>
                  </p:nvSpPr>
                  <p:spPr bwMode="auto">
                    <a:xfrm>
                      <a:off x="11186886" y="40603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nvGrpSpPr>
                    <p:cNvPr id="73747" name="Group 67"/>
                    <p:cNvGrpSpPr>
                      <a:grpSpLocks/>
                    </p:cNvGrpSpPr>
                    <p:nvPr/>
                  </p:nvGrpSpPr>
                  <p:grpSpPr bwMode="auto">
                    <a:xfrm>
                      <a:off x="9564914" y="3751941"/>
                      <a:ext cx="3309257" cy="326574"/>
                      <a:chOff x="9564914" y="3751941"/>
                      <a:chExt cx="3309257" cy="326574"/>
                    </a:xfrm>
                  </p:grpSpPr>
                  <p:grpSp>
                    <p:nvGrpSpPr>
                      <p:cNvPr id="73751" name="Group 56"/>
                      <p:cNvGrpSpPr>
                        <a:grpSpLocks/>
                      </p:cNvGrpSpPr>
                      <p:nvPr/>
                    </p:nvGrpSpPr>
                    <p:grpSpPr bwMode="auto">
                      <a:xfrm>
                        <a:off x="9579427" y="3751941"/>
                        <a:ext cx="3294744" cy="315036"/>
                        <a:chOff x="9724570" y="3635827"/>
                        <a:chExt cx="3294744" cy="315036"/>
                      </a:xfrm>
                    </p:grpSpPr>
                    <p:sp>
                      <p:nvSpPr>
                        <p:cNvPr id="86" name="TextBox 85"/>
                        <p:cNvSpPr txBox="1"/>
                        <p:nvPr/>
                      </p:nvSpPr>
                      <p:spPr>
                        <a:xfrm>
                          <a:off x="9722077" y="3643130"/>
                          <a:ext cx="3297238" cy="308016"/>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Dividends Declared (D, SE)</a:t>
                          </a:r>
                        </a:p>
                      </p:txBody>
                    </p:sp>
                    <p:sp>
                      <p:nvSpPr>
                        <p:cNvPr id="73754" name="TextBox 86"/>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73755" name="TextBox 87"/>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85" name="Straight Connector 84"/>
                      <p:cNvCxnSpPr/>
                      <p:nvPr/>
                    </p:nvCxnSpPr>
                    <p:spPr>
                      <a:xfrm flipV="1">
                        <a:off x="9564234" y="4078375"/>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11212059" y="4065674"/>
                      <a:ext cx="6350" cy="814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749" name="TextBox 81"/>
                    <p:cNvSpPr txBox="1">
                      <a:spLocks noChangeArrowheads="1"/>
                    </p:cNvSpPr>
                    <p:nvPr/>
                  </p:nvSpPr>
                  <p:spPr bwMode="auto">
                    <a:xfrm>
                      <a:off x="10421257" y="4074431"/>
                      <a:ext cx="827314" cy="815608"/>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500</a:t>
                      </a:r>
                    </a:p>
                    <a:p>
                      <a:pPr algn="r">
                        <a:spcBef>
                          <a:spcPts val="600"/>
                        </a:spcBef>
                      </a:pPr>
                      <a:r>
                        <a:rPr lang="en-US" sz="1400" u="sng"/>
                        <a:t>500</a:t>
                      </a:r>
                    </a:p>
                  </p:txBody>
                </p:sp>
                <p:sp>
                  <p:nvSpPr>
                    <p:cNvPr id="73750" name="TextBox 82"/>
                    <p:cNvSpPr txBox="1">
                      <a:spLocks noChangeArrowheads="1"/>
                    </p:cNvSpPr>
                    <p:nvPr/>
                  </p:nvSpPr>
                  <p:spPr bwMode="auto">
                    <a:xfrm>
                      <a:off x="11230429" y="407443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grpSp>
            <p:cxnSp>
              <p:nvCxnSpPr>
                <p:cNvPr id="73" name="Straight Connector 72"/>
                <p:cNvCxnSpPr/>
                <p:nvPr/>
              </p:nvCxnSpPr>
              <p:spPr>
                <a:xfrm flipV="1">
                  <a:off x="1192439" y="5945344"/>
                  <a:ext cx="3309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813527" y="594534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2252889" y="624066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6118452" y="6216843"/>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mtClean="0"/>
              <a:t>Learning Objective 4-3</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Prepare an adjusted trial balance.</a:t>
            </a:r>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84163" y="4354513"/>
            <a:ext cx="8594725" cy="2122487"/>
            <a:chOff x="283845" y="4572000"/>
            <a:chExt cx="8595360" cy="1905000"/>
          </a:xfrm>
        </p:grpSpPr>
        <p:cxnSp>
          <p:nvCxnSpPr>
            <p:cNvPr id="10" name="Straight Connector 9"/>
            <p:cNvCxnSpPr/>
            <p:nvPr/>
          </p:nvCxnSpPr>
          <p:spPr>
            <a:xfrm rot="16200000" flipH="1">
              <a:off x="4234090" y="4909909"/>
              <a:ext cx="685344" cy="9526"/>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sp>
          <p:nvSpPr>
            <p:cNvPr id="22536" name="Text Box 4"/>
            <p:cNvSpPr txBox="1">
              <a:spLocks noChangeArrowheads="1"/>
            </p:cNvSpPr>
            <p:nvPr/>
          </p:nvSpPr>
          <p:spPr bwMode="auto">
            <a:xfrm>
              <a:off x="283845" y="5276671"/>
              <a:ext cx="8595360" cy="1200329"/>
            </a:xfrm>
            <a:prstGeom prst="rect">
              <a:avLst/>
            </a:prstGeom>
            <a:solidFill>
              <a:srgbClr val="E1E1FF"/>
            </a:solidFill>
            <a:ln w="9525">
              <a:solidFill>
                <a:schemeClr val="tx1"/>
              </a:solidFill>
              <a:miter lim="800000"/>
              <a:headEnd/>
              <a:tailEnd/>
            </a:ln>
          </p:spPr>
          <p:txBody>
            <a:bodyPr>
              <a:spAutoFit/>
            </a:bodyPr>
            <a:lstStyle/>
            <a:p>
              <a:pPr algn="ctr">
                <a:spcBef>
                  <a:spcPct val="50000"/>
                </a:spcBef>
              </a:pPr>
              <a:r>
                <a:rPr lang="en-US" sz="2400" b="1">
                  <a:solidFill>
                    <a:srgbClr val="FF0000"/>
                  </a:solidFill>
                </a:rPr>
                <a:t>Solution: </a:t>
              </a:r>
              <a:r>
                <a:rPr lang="en-US" sz="2400" b="1">
                  <a:solidFill>
                    <a:srgbClr val="0033CC"/>
                  </a:solidFill>
                </a:rPr>
                <a:t>Adjustments are made to the accounting records at the end of the period to state assets, liabilities, revenues, and expenses at appropriate amounts. </a:t>
              </a:r>
            </a:p>
          </p:txBody>
        </p:sp>
      </p:grpSp>
      <p:sp>
        <p:nvSpPr>
          <p:cNvPr id="22530" name="Rectangle 2"/>
          <p:cNvSpPr>
            <a:spLocks noGrp="1" noChangeArrowheads="1"/>
          </p:cNvSpPr>
          <p:nvPr>
            <p:ph type="title"/>
          </p:nvPr>
        </p:nvSpPr>
        <p:spPr/>
        <p:txBody>
          <a:bodyPr/>
          <a:lstStyle/>
          <a:p>
            <a:pPr eaLnBrk="1" hangingPunct="1"/>
            <a:r>
              <a:rPr lang="en-US" smtClean="0"/>
              <a:t>Why Adjustments Are Needed</a:t>
            </a:r>
          </a:p>
        </p:txBody>
      </p:sp>
      <p:sp>
        <p:nvSpPr>
          <p:cNvPr id="6" name="Text Box 4"/>
          <p:cNvSpPr txBox="1">
            <a:spLocks noChangeArrowheads="1"/>
          </p:cNvSpPr>
          <p:nvPr/>
        </p:nvSpPr>
        <p:spPr bwMode="auto">
          <a:xfrm>
            <a:off x="695325" y="3154363"/>
            <a:ext cx="7753350" cy="1200150"/>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2400" b="1">
                <a:solidFill>
                  <a:srgbClr val="0033CC"/>
                </a:solidFill>
              </a:rPr>
              <a:t>However, cash is not always received or paid in the period in which the company earns the related revenue or incurs the related expense.</a:t>
            </a:r>
          </a:p>
        </p:txBody>
      </p:sp>
      <p:grpSp>
        <p:nvGrpSpPr>
          <p:cNvPr id="3" name="Group 10"/>
          <p:cNvGrpSpPr>
            <a:grpSpLocks/>
          </p:cNvGrpSpPr>
          <p:nvPr/>
        </p:nvGrpSpPr>
        <p:grpSpPr bwMode="auto">
          <a:xfrm>
            <a:off x="695325" y="1454150"/>
            <a:ext cx="7753350" cy="1701800"/>
            <a:chOff x="695325" y="1453753"/>
            <a:chExt cx="7753350" cy="1701781"/>
          </a:xfrm>
        </p:grpSpPr>
        <p:sp>
          <p:nvSpPr>
            <p:cNvPr id="22533" name="Text Box 4"/>
            <p:cNvSpPr txBox="1">
              <a:spLocks noChangeArrowheads="1"/>
            </p:cNvSpPr>
            <p:nvPr/>
          </p:nvSpPr>
          <p:spPr bwMode="auto">
            <a:xfrm>
              <a:off x="695325" y="1453753"/>
              <a:ext cx="7753350" cy="1200329"/>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2400" b="1">
                  <a:solidFill>
                    <a:srgbClr val="0033CC"/>
                  </a:solidFill>
                </a:rPr>
                <a:t>Accounting systems are designed to record most recurring daily transactions, particularly any involving cash.</a:t>
              </a:r>
            </a:p>
          </p:txBody>
        </p:sp>
        <p:cxnSp>
          <p:nvCxnSpPr>
            <p:cNvPr id="9" name="Straight Connector 8"/>
            <p:cNvCxnSpPr/>
            <p:nvPr/>
          </p:nvCxnSpPr>
          <p:spPr>
            <a:xfrm rot="5400000">
              <a:off x="4321973" y="2903918"/>
              <a:ext cx="500056" cy="3175"/>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29"/>
          <p:cNvGrpSpPr>
            <a:grpSpLocks/>
          </p:cNvGrpSpPr>
          <p:nvPr/>
        </p:nvGrpSpPr>
        <p:grpSpPr bwMode="auto">
          <a:xfrm>
            <a:off x="304800" y="304800"/>
            <a:ext cx="4760913" cy="6191250"/>
            <a:chOff x="533400" y="304800"/>
            <a:chExt cx="4760686" cy="6190499"/>
          </a:xfrm>
        </p:grpSpPr>
        <p:grpSp>
          <p:nvGrpSpPr>
            <p:cNvPr id="77873" name="Group 14"/>
            <p:cNvGrpSpPr>
              <a:grpSpLocks/>
            </p:cNvGrpSpPr>
            <p:nvPr/>
          </p:nvGrpSpPr>
          <p:grpSpPr bwMode="auto">
            <a:xfrm>
              <a:off x="533400" y="304800"/>
              <a:ext cx="4760686" cy="6190499"/>
              <a:chOff x="8690429" y="1926770"/>
              <a:chExt cx="4760686" cy="6190499"/>
            </a:xfrm>
          </p:grpSpPr>
          <p:sp>
            <p:nvSpPr>
              <p:cNvPr id="17" name="TextBox 16"/>
              <p:cNvSpPr txBox="1"/>
              <p:nvPr/>
            </p:nvSpPr>
            <p:spPr>
              <a:xfrm>
                <a:off x="8690429" y="1926770"/>
                <a:ext cx="4760686" cy="692066"/>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sz="1300" dirty="0">
                    <a:latin typeface="Arial" pitchFamily="34" charset="0"/>
                  </a:rPr>
                  <a:t>PIZZA AROMA, INC.</a:t>
                </a:r>
              </a:p>
              <a:p>
                <a:pPr algn="ctr">
                  <a:defRPr/>
                </a:pPr>
                <a:r>
                  <a:rPr lang="en-US" sz="1300" dirty="0">
                    <a:latin typeface="Arial" pitchFamily="34" charset="0"/>
                  </a:rPr>
                  <a:t>Adjusted Trial Balance</a:t>
                </a:r>
              </a:p>
              <a:p>
                <a:pPr algn="ctr">
                  <a:defRPr/>
                </a:pPr>
                <a:r>
                  <a:rPr lang="en-US" sz="1300" dirty="0">
                    <a:latin typeface="Arial" pitchFamily="34" charset="0"/>
                  </a:rPr>
                  <a:t>At September 30, 2013</a:t>
                </a:r>
              </a:p>
            </p:txBody>
          </p:sp>
          <p:sp>
            <p:nvSpPr>
              <p:cNvPr id="77879" name="TextBox 18"/>
              <p:cNvSpPr txBox="1">
                <a:spLocks noChangeArrowheads="1"/>
              </p:cNvSpPr>
              <p:nvPr/>
            </p:nvSpPr>
            <p:spPr bwMode="auto">
              <a:xfrm>
                <a:off x="8690429" y="2606946"/>
                <a:ext cx="4753430" cy="5493812"/>
              </a:xfrm>
              <a:prstGeom prst="rect">
                <a:avLst/>
              </a:prstGeom>
              <a:noFill/>
              <a:ln w="19050">
                <a:solidFill>
                  <a:schemeClr val="tx1"/>
                </a:solidFill>
                <a:miter lim="800000"/>
                <a:headEnd/>
                <a:tailEnd/>
              </a:ln>
            </p:spPr>
            <p:txBody>
              <a:bodyPr>
                <a:spAutoFit/>
              </a:bodyPr>
              <a:lstStyle/>
              <a:p>
                <a:endParaRPr lang="en-US" sz="1300"/>
              </a:p>
              <a:p>
                <a:r>
                  <a:rPr lang="en-US" sz="1300"/>
                  <a:t>Cash</a:t>
                </a:r>
              </a:p>
              <a:p>
                <a:r>
                  <a:rPr lang="en-US" sz="1300"/>
                  <a:t>Accounts Receivable</a:t>
                </a:r>
              </a:p>
              <a:p>
                <a:r>
                  <a:rPr lang="en-US" sz="1300"/>
                  <a:t>Supplies</a:t>
                </a:r>
              </a:p>
              <a:p>
                <a:r>
                  <a:rPr lang="en-US" sz="1300"/>
                  <a:t>Prepaid Rent</a:t>
                </a:r>
              </a:p>
              <a:p>
                <a:r>
                  <a:rPr lang="en-US" sz="1300"/>
                  <a:t>Cookware</a:t>
                </a:r>
              </a:p>
              <a:p>
                <a:r>
                  <a:rPr lang="en-US" sz="1300"/>
                  <a:t>Equipment</a:t>
                </a:r>
              </a:p>
              <a:p>
                <a:r>
                  <a:rPr lang="en-US" sz="1300"/>
                  <a:t>Accumulated Depreciation</a:t>
                </a:r>
              </a:p>
              <a:p>
                <a:r>
                  <a:rPr lang="en-US" sz="1300"/>
                  <a:t>Accounts Payable</a:t>
                </a:r>
              </a:p>
              <a:p>
                <a:r>
                  <a:rPr lang="en-US" sz="1300"/>
                  <a:t>Unearned Revenue</a:t>
                </a:r>
              </a:p>
              <a:p>
                <a:r>
                  <a:rPr lang="en-US" sz="1300"/>
                  <a:t>Wages Payable</a:t>
                </a:r>
              </a:p>
              <a:p>
                <a:r>
                  <a:rPr lang="en-US" sz="1300"/>
                  <a:t>Income Tax Payable</a:t>
                </a:r>
              </a:p>
              <a:p>
                <a:r>
                  <a:rPr lang="en-US" sz="1300"/>
                  <a:t>Interest Payable</a:t>
                </a:r>
              </a:p>
              <a:p>
                <a:r>
                  <a:rPr lang="en-US" sz="1300"/>
                  <a:t>Note Payable</a:t>
                </a:r>
              </a:p>
              <a:p>
                <a:r>
                  <a:rPr lang="en-US" sz="1300"/>
                  <a:t>Contributed Capital</a:t>
                </a:r>
              </a:p>
              <a:p>
                <a:r>
                  <a:rPr lang="en-US" sz="1300"/>
                  <a:t>Retained Earnings</a:t>
                </a:r>
              </a:p>
              <a:p>
                <a:r>
                  <a:rPr lang="en-US" sz="1300"/>
                  <a:t>Dividends Declared</a:t>
                </a:r>
              </a:p>
              <a:p>
                <a:r>
                  <a:rPr lang="en-US" sz="1300"/>
                  <a:t>Pizza Revenue</a:t>
                </a:r>
              </a:p>
              <a:p>
                <a:r>
                  <a:rPr lang="en-US" sz="1300"/>
                  <a:t>Wages Expense</a:t>
                </a:r>
              </a:p>
              <a:p>
                <a:r>
                  <a:rPr lang="en-US" sz="1300"/>
                  <a:t>Rent Expense</a:t>
                </a:r>
              </a:p>
              <a:p>
                <a:r>
                  <a:rPr lang="en-US" sz="1300"/>
                  <a:t>Supplies Expense</a:t>
                </a:r>
              </a:p>
              <a:p>
                <a:r>
                  <a:rPr lang="en-US" sz="1300"/>
                  <a:t>Depreciation Expense</a:t>
                </a:r>
              </a:p>
              <a:p>
                <a:r>
                  <a:rPr lang="en-US" sz="1300"/>
                  <a:t>Utilities Expense</a:t>
                </a:r>
              </a:p>
              <a:p>
                <a:r>
                  <a:rPr lang="en-US" sz="1300"/>
                  <a:t>Advertising Expense</a:t>
                </a:r>
              </a:p>
              <a:p>
                <a:r>
                  <a:rPr lang="en-US" sz="1300"/>
                  <a:t>Interest Expense</a:t>
                </a:r>
              </a:p>
              <a:p>
                <a:r>
                  <a:rPr lang="en-US" sz="1300"/>
                  <a:t>Income Tax Expense</a:t>
                </a:r>
              </a:p>
              <a:p>
                <a:r>
                  <a:rPr lang="en-US" sz="1300"/>
                  <a:t>Total</a:t>
                </a:r>
              </a:p>
            </p:txBody>
          </p:sp>
          <p:sp>
            <p:nvSpPr>
              <p:cNvPr id="77880" name="TextBox 19"/>
              <p:cNvSpPr txBox="1">
                <a:spLocks noChangeArrowheads="1"/>
              </p:cNvSpPr>
              <p:nvPr/>
            </p:nvSpPr>
            <p:spPr bwMode="auto">
              <a:xfrm>
                <a:off x="11306628" y="2623457"/>
                <a:ext cx="1074057" cy="5493812"/>
              </a:xfrm>
              <a:prstGeom prst="rect">
                <a:avLst/>
              </a:prstGeom>
              <a:noFill/>
              <a:ln w="9525">
                <a:noFill/>
                <a:miter lim="800000"/>
                <a:headEnd/>
                <a:tailEnd/>
              </a:ln>
            </p:spPr>
            <p:txBody>
              <a:bodyPr>
                <a:spAutoFit/>
              </a:bodyPr>
              <a:lstStyle/>
              <a:p>
                <a:pPr algn="ctr"/>
                <a:r>
                  <a:rPr lang="en-US" sz="1300"/>
                  <a:t>Debit</a:t>
                </a:r>
              </a:p>
              <a:p>
                <a:pPr algn="r"/>
                <a:r>
                  <a:rPr lang="en-US" sz="1300"/>
                  <a:t>$       7,600</a:t>
                </a:r>
              </a:p>
              <a:p>
                <a:pPr algn="r"/>
                <a:r>
                  <a:rPr lang="en-US" sz="1300"/>
                  <a:t>240</a:t>
                </a:r>
              </a:p>
              <a:p>
                <a:pPr algn="r"/>
                <a:r>
                  <a:rPr lang="en-US" sz="1300"/>
                  <a:t>400</a:t>
                </a:r>
              </a:p>
              <a:p>
                <a:pPr algn="r"/>
                <a:r>
                  <a:rPr lang="en-US" sz="1300"/>
                  <a:t>4,800</a:t>
                </a:r>
              </a:p>
              <a:p>
                <a:pPr algn="r"/>
                <a:r>
                  <a:rPr lang="en-US" sz="1300"/>
                  <a:t>630</a:t>
                </a:r>
              </a:p>
              <a:p>
                <a:pPr algn="r"/>
                <a:r>
                  <a:rPr lang="en-US" sz="1300"/>
                  <a:t>60,000</a:t>
                </a:r>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r>
                  <a:rPr lang="en-US" sz="1300"/>
                  <a:t>500</a:t>
                </a:r>
              </a:p>
              <a:p>
                <a:pPr algn="r"/>
                <a:endParaRPr lang="en-US" sz="1300"/>
              </a:p>
              <a:p>
                <a:pPr algn="r"/>
                <a:r>
                  <a:rPr lang="en-US" sz="1300"/>
                  <a:t>9,000</a:t>
                </a:r>
              </a:p>
              <a:p>
                <a:pPr algn="r"/>
                <a:r>
                  <a:rPr lang="en-US" sz="1300"/>
                  <a:t>2,400</a:t>
                </a:r>
              </a:p>
              <a:p>
                <a:pPr algn="r"/>
                <a:r>
                  <a:rPr lang="en-US" sz="1300"/>
                  <a:t>1,200</a:t>
                </a:r>
              </a:p>
              <a:p>
                <a:pPr algn="r"/>
                <a:r>
                  <a:rPr lang="en-US" sz="1300"/>
                  <a:t>1,000</a:t>
                </a:r>
              </a:p>
              <a:p>
                <a:pPr algn="r"/>
                <a:r>
                  <a:rPr lang="en-US" sz="1300"/>
                  <a:t>600</a:t>
                </a:r>
              </a:p>
              <a:p>
                <a:pPr algn="r"/>
                <a:r>
                  <a:rPr lang="en-US" sz="1300"/>
                  <a:t>400</a:t>
                </a:r>
              </a:p>
              <a:p>
                <a:pPr algn="r"/>
                <a:r>
                  <a:rPr lang="en-US" sz="1300"/>
                  <a:t>100</a:t>
                </a:r>
              </a:p>
              <a:p>
                <a:pPr algn="r"/>
                <a:r>
                  <a:rPr lang="en-US" sz="1300"/>
                  <a:t>400</a:t>
                </a:r>
              </a:p>
              <a:p>
                <a:pPr algn="r"/>
                <a:r>
                  <a:rPr lang="en-US" sz="1300"/>
                  <a:t>$     89,270</a:t>
                </a:r>
              </a:p>
            </p:txBody>
          </p:sp>
          <p:sp>
            <p:nvSpPr>
              <p:cNvPr id="77881" name="TextBox 20"/>
              <p:cNvSpPr txBox="1">
                <a:spLocks noChangeArrowheads="1"/>
              </p:cNvSpPr>
              <p:nvPr/>
            </p:nvSpPr>
            <p:spPr bwMode="auto">
              <a:xfrm>
                <a:off x="12344401" y="2623457"/>
                <a:ext cx="1074057" cy="5493812"/>
              </a:xfrm>
              <a:prstGeom prst="rect">
                <a:avLst/>
              </a:prstGeom>
              <a:noFill/>
              <a:ln w="9525">
                <a:noFill/>
                <a:miter lim="800000"/>
                <a:headEnd/>
                <a:tailEnd/>
              </a:ln>
            </p:spPr>
            <p:txBody>
              <a:bodyPr>
                <a:spAutoFit/>
              </a:bodyPr>
              <a:lstStyle/>
              <a:p>
                <a:pPr algn="ctr"/>
                <a:r>
                  <a:rPr lang="en-US" sz="1300"/>
                  <a:t>Credit</a:t>
                </a:r>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r>
                  <a:rPr lang="en-US" sz="1300"/>
                  <a:t>$    1,000</a:t>
                </a:r>
              </a:p>
              <a:p>
                <a:pPr algn="r"/>
                <a:r>
                  <a:rPr lang="en-US" sz="1300"/>
                  <a:t>1,030</a:t>
                </a:r>
              </a:p>
              <a:p>
                <a:pPr algn="r"/>
                <a:r>
                  <a:rPr lang="en-US" sz="1300"/>
                  <a:t>140</a:t>
                </a:r>
              </a:p>
              <a:p>
                <a:pPr algn="r"/>
                <a:r>
                  <a:rPr lang="en-US" sz="1300"/>
                  <a:t>900</a:t>
                </a:r>
              </a:p>
              <a:p>
                <a:pPr algn="r"/>
                <a:r>
                  <a:rPr lang="en-US" sz="1300"/>
                  <a:t>400</a:t>
                </a:r>
              </a:p>
              <a:p>
                <a:pPr algn="r"/>
                <a:r>
                  <a:rPr lang="en-US" sz="1300"/>
                  <a:t>100</a:t>
                </a:r>
              </a:p>
              <a:p>
                <a:pPr algn="r"/>
                <a:r>
                  <a:rPr lang="en-US" sz="1300"/>
                  <a:t>20,000</a:t>
                </a:r>
              </a:p>
              <a:p>
                <a:pPr algn="r"/>
                <a:r>
                  <a:rPr lang="en-US" sz="1300"/>
                  <a:t>50,000</a:t>
                </a:r>
              </a:p>
              <a:p>
                <a:pPr algn="r"/>
                <a:r>
                  <a:rPr lang="en-US" sz="1300"/>
                  <a:t>0</a:t>
                </a:r>
              </a:p>
              <a:p>
                <a:pPr algn="r"/>
                <a:endParaRPr lang="en-US" sz="1300"/>
              </a:p>
              <a:p>
                <a:pPr algn="r"/>
                <a:r>
                  <a:rPr lang="en-US" sz="1300"/>
                  <a:t>15,700</a:t>
                </a:r>
              </a:p>
              <a:p>
                <a:pPr algn="r"/>
                <a:endParaRPr lang="en-US" sz="1300"/>
              </a:p>
              <a:p>
                <a:pPr algn="r"/>
                <a:endParaRPr lang="en-US" sz="1300"/>
              </a:p>
              <a:p>
                <a:pPr algn="r"/>
                <a:r>
                  <a:rPr lang="en-US" sz="1300" u="sng"/>
                  <a:t> </a:t>
                </a:r>
              </a:p>
              <a:p>
                <a:pPr algn="r"/>
                <a:endParaRPr lang="en-US" sz="1300" u="sng"/>
              </a:p>
              <a:p>
                <a:pPr algn="r"/>
                <a:endParaRPr lang="en-US" sz="1300" u="sng"/>
              </a:p>
              <a:p>
                <a:pPr algn="r"/>
                <a:endParaRPr lang="en-US" sz="1300" u="sng"/>
              </a:p>
              <a:p>
                <a:pPr algn="r"/>
                <a:endParaRPr lang="en-US" sz="1300" u="sng"/>
              </a:p>
              <a:p>
                <a:pPr algn="r"/>
                <a:endParaRPr lang="en-US" sz="1300" u="sng"/>
              </a:p>
              <a:p>
                <a:pPr algn="r"/>
                <a:r>
                  <a:rPr lang="en-US" sz="1300"/>
                  <a:t>$     89,270</a:t>
                </a:r>
              </a:p>
            </p:txBody>
          </p:sp>
        </p:grpSp>
        <p:cxnSp>
          <p:nvCxnSpPr>
            <p:cNvPr id="26" name="Straight Connector 25"/>
            <p:cNvCxnSpPr/>
            <p:nvPr/>
          </p:nvCxnSpPr>
          <p:spPr>
            <a:xfrm>
              <a:off x="3168524" y="1247661"/>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43126" y="6196885"/>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57413" y="6382601"/>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49475" y="6430220"/>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bwMode="auto">
          <a:xfrm>
            <a:off x="5241925" y="2057400"/>
            <a:ext cx="3733800" cy="181405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b="1" dirty="0">
              <a:solidFill>
                <a:schemeClr val="tx1"/>
              </a:solidFill>
            </a:endParaRPr>
          </a:p>
        </p:txBody>
      </p:sp>
      <p:grpSp>
        <p:nvGrpSpPr>
          <p:cNvPr id="3" name="Group 20"/>
          <p:cNvGrpSpPr>
            <a:grpSpLocks/>
          </p:cNvGrpSpPr>
          <p:nvPr/>
        </p:nvGrpSpPr>
        <p:grpSpPr bwMode="auto">
          <a:xfrm>
            <a:off x="4379913" y="3578225"/>
            <a:ext cx="3392487" cy="1066800"/>
            <a:chOff x="4057650" y="3048000"/>
            <a:chExt cx="3467100" cy="1682262"/>
          </a:xfrm>
        </p:grpSpPr>
        <p:sp>
          <p:nvSpPr>
            <p:cNvPr id="10" name="Oval 9"/>
            <p:cNvSpPr/>
            <p:nvPr/>
          </p:nvSpPr>
          <p:spPr>
            <a:xfrm>
              <a:off x="6914722" y="3048000"/>
              <a:ext cx="610028" cy="4806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057650" y="4304690"/>
              <a:ext cx="610028" cy="425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Arrow Connector 17"/>
            <p:cNvCxnSpPr>
              <a:stCxn id="10" idx="2"/>
              <a:endCxn id="14" idx="6"/>
            </p:cNvCxnSpPr>
            <p:nvPr/>
          </p:nvCxnSpPr>
          <p:spPr>
            <a:xfrm flipH="1">
              <a:off x="4667678" y="3288323"/>
              <a:ext cx="2247044" cy="12291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7831" name="Group 85"/>
          <p:cNvGrpSpPr>
            <a:grpSpLocks/>
          </p:cNvGrpSpPr>
          <p:nvPr/>
        </p:nvGrpSpPr>
        <p:grpSpPr bwMode="auto">
          <a:xfrm>
            <a:off x="5410200" y="2514600"/>
            <a:ext cx="3403600" cy="1357313"/>
            <a:chOff x="5410200" y="2514600"/>
            <a:chExt cx="3403714" cy="1358077"/>
          </a:xfrm>
        </p:grpSpPr>
        <p:sp>
          <p:nvSpPr>
            <p:cNvPr id="77832" name="TextBox 41"/>
            <p:cNvSpPr txBox="1">
              <a:spLocks noChangeArrowheads="1"/>
            </p:cNvSpPr>
            <p:nvPr/>
          </p:nvSpPr>
          <p:spPr bwMode="auto">
            <a:xfrm>
              <a:off x="5417570" y="2841627"/>
              <a:ext cx="1625600" cy="815608"/>
            </a:xfrm>
            <a:prstGeom prst="rect">
              <a:avLst/>
            </a:prstGeom>
            <a:noFill/>
            <a:ln w="9525">
              <a:noFill/>
              <a:miter lim="800000"/>
              <a:headEnd/>
              <a:tailEnd/>
            </a:ln>
          </p:spPr>
          <p:txBody>
            <a:bodyPr>
              <a:spAutoFit/>
            </a:bodyPr>
            <a:lstStyle/>
            <a:p>
              <a:endParaRPr lang="en-US" sz="1400"/>
            </a:p>
            <a:p>
              <a:endParaRPr lang="en-US" sz="1400">
                <a:solidFill>
                  <a:srgbClr val="0000CC"/>
                </a:solidFill>
              </a:endParaRPr>
            </a:p>
            <a:p>
              <a:pPr>
                <a:spcBef>
                  <a:spcPts val="600"/>
                </a:spcBef>
              </a:pPr>
              <a:endParaRPr lang="en-US" sz="1400"/>
            </a:p>
          </p:txBody>
        </p:sp>
        <p:grpSp>
          <p:nvGrpSpPr>
            <p:cNvPr id="77833" name="Group 84"/>
            <p:cNvGrpSpPr>
              <a:grpSpLocks/>
            </p:cNvGrpSpPr>
            <p:nvPr/>
          </p:nvGrpSpPr>
          <p:grpSpPr bwMode="auto">
            <a:xfrm>
              <a:off x="5410200" y="2514600"/>
              <a:ext cx="3403714" cy="1358077"/>
              <a:chOff x="5410200" y="2514600"/>
              <a:chExt cx="3403714" cy="1358077"/>
            </a:xfrm>
          </p:grpSpPr>
          <p:sp>
            <p:nvSpPr>
              <p:cNvPr id="77834" name="TextBox 45"/>
              <p:cNvSpPr txBox="1">
                <a:spLocks noChangeArrowheads="1"/>
              </p:cNvSpPr>
              <p:nvPr/>
            </p:nvSpPr>
            <p:spPr bwMode="auto">
              <a:xfrm>
                <a:off x="6259286" y="2859314"/>
                <a:ext cx="827314" cy="815608"/>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a:p>
                <a:pPr algn="r">
                  <a:spcBef>
                    <a:spcPts val="600"/>
                  </a:spcBef>
                </a:pPr>
                <a:endParaRPr lang="en-US" sz="1400" u="sng"/>
              </a:p>
            </p:txBody>
          </p:sp>
          <p:grpSp>
            <p:nvGrpSpPr>
              <p:cNvPr id="77835" name="Group 83"/>
              <p:cNvGrpSpPr>
                <a:grpSpLocks/>
              </p:cNvGrpSpPr>
              <p:nvPr/>
            </p:nvGrpSpPr>
            <p:grpSpPr bwMode="auto">
              <a:xfrm>
                <a:off x="5410200" y="2514600"/>
                <a:ext cx="3403714" cy="1358077"/>
                <a:chOff x="5410200" y="2514600"/>
                <a:chExt cx="3403714" cy="1358077"/>
              </a:xfrm>
            </p:grpSpPr>
            <p:cxnSp>
              <p:nvCxnSpPr>
                <p:cNvPr id="38" name="Straight Connector 37"/>
                <p:cNvCxnSpPr/>
                <p:nvPr/>
              </p:nvCxnSpPr>
              <p:spPr>
                <a:xfrm flipV="1">
                  <a:off x="5432426" y="3588354"/>
                  <a:ext cx="33084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837" name="Group 82"/>
                <p:cNvGrpSpPr>
                  <a:grpSpLocks/>
                </p:cNvGrpSpPr>
                <p:nvPr/>
              </p:nvGrpSpPr>
              <p:grpSpPr bwMode="auto">
                <a:xfrm>
                  <a:off x="5410200" y="2514600"/>
                  <a:ext cx="3403714" cy="1358077"/>
                  <a:chOff x="5410200" y="2514600"/>
                  <a:chExt cx="3403714" cy="1358077"/>
                </a:xfrm>
              </p:grpSpPr>
              <p:cxnSp>
                <p:nvCxnSpPr>
                  <p:cNvPr id="33" name="Straight Connector 32"/>
                  <p:cNvCxnSpPr/>
                  <p:nvPr/>
                </p:nvCxnSpPr>
                <p:spPr>
                  <a:xfrm>
                    <a:off x="7205723" y="3828202"/>
                    <a:ext cx="5334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839" name="Group 81"/>
                  <p:cNvGrpSpPr>
                    <a:grpSpLocks/>
                  </p:cNvGrpSpPr>
                  <p:nvPr/>
                </p:nvGrpSpPr>
                <p:grpSpPr bwMode="auto">
                  <a:xfrm>
                    <a:off x="5410200" y="2514600"/>
                    <a:ext cx="3403714" cy="1358077"/>
                    <a:chOff x="5410200" y="2514600"/>
                    <a:chExt cx="3403714" cy="1358077"/>
                  </a:xfrm>
                </p:grpSpPr>
                <p:sp>
                  <p:nvSpPr>
                    <p:cNvPr id="77840" name="TextBox 42"/>
                    <p:cNvSpPr txBox="1">
                      <a:spLocks noChangeArrowheads="1"/>
                    </p:cNvSpPr>
                    <p:nvPr/>
                  </p:nvSpPr>
                  <p:spPr bwMode="auto">
                    <a:xfrm>
                      <a:off x="7166543" y="2841626"/>
                      <a:ext cx="1647371" cy="1031051"/>
                    </a:xfrm>
                    <a:prstGeom prst="rect">
                      <a:avLst/>
                    </a:prstGeom>
                    <a:noFill/>
                    <a:ln w="9525">
                      <a:noFill/>
                      <a:miter lim="800000"/>
                      <a:headEnd/>
                      <a:tailEnd/>
                    </a:ln>
                  </p:spPr>
                  <p:txBody>
                    <a:bodyPr>
                      <a:spAutoFit/>
                    </a:bodyPr>
                    <a:lstStyle/>
                    <a:p>
                      <a:pPr algn="r"/>
                      <a:r>
                        <a:rPr lang="en-US" sz="1400"/>
                        <a:t>Unadj. Bal.</a:t>
                      </a:r>
                    </a:p>
                    <a:p>
                      <a:pPr algn="r"/>
                      <a:r>
                        <a:rPr lang="en-US" sz="1400"/>
                        <a:t>Adj (d)</a:t>
                      </a:r>
                    </a:p>
                    <a:p>
                      <a:pPr algn="r"/>
                      <a:r>
                        <a:rPr lang="en-US" sz="1400"/>
                        <a:t>Adj (e)</a:t>
                      </a:r>
                    </a:p>
                    <a:p>
                      <a:pPr algn="r">
                        <a:spcBef>
                          <a:spcPts val="600"/>
                        </a:spcBef>
                      </a:pPr>
                      <a:r>
                        <a:rPr lang="en-US" sz="1400"/>
                        <a:t>Adj. Bal.</a:t>
                      </a:r>
                    </a:p>
                  </p:txBody>
                </p:sp>
                <p:grpSp>
                  <p:nvGrpSpPr>
                    <p:cNvPr id="77841" name="Group 79"/>
                    <p:cNvGrpSpPr>
                      <a:grpSpLocks/>
                    </p:cNvGrpSpPr>
                    <p:nvPr/>
                  </p:nvGrpSpPr>
                  <p:grpSpPr bwMode="auto">
                    <a:xfrm>
                      <a:off x="5410200" y="2514600"/>
                      <a:ext cx="3309257" cy="1328058"/>
                      <a:chOff x="5410200" y="2514600"/>
                      <a:chExt cx="3309257" cy="1328058"/>
                    </a:xfrm>
                  </p:grpSpPr>
                  <p:grpSp>
                    <p:nvGrpSpPr>
                      <p:cNvPr id="77843" name="Group 67"/>
                      <p:cNvGrpSpPr>
                        <a:grpSpLocks/>
                      </p:cNvGrpSpPr>
                      <p:nvPr/>
                    </p:nvGrpSpPr>
                    <p:grpSpPr bwMode="auto">
                      <a:xfrm>
                        <a:off x="5410200" y="2514600"/>
                        <a:ext cx="3309257" cy="326574"/>
                        <a:chOff x="9564914" y="3751941"/>
                        <a:chExt cx="3309257" cy="326574"/>
                      </a:xfrm>
                    </p:grpSpPr>
                    <p:grpSp>
                      <p:nvGrpSpPr>
                        <p:cNvPr id="77845" name="Group 56"/>
                        <p:cNvGrpSpPr>
                          <a:grpSpLocks/>
                        </p:cNvGrpSpPr>
                        <p:nvPr/>
                      </p:nvGrpSpPr>
                      <p:grpSpPr bwMode="auto">
                        <a:xfrm>
                          <a:off x="9579427" y="3751941"/>
                          <a:ext cx="3294744" cy="315036"/>
                          <a:chOff x="9724570" y="3635827"/>
                          <a:chExt cx="3294744" cy="315036"/>
                        </a:xfrm>
                      </p:grpSpPr>
                      <p:sp>
                        <p:nvSpPr>
                          <p:cNvPr id="50" name="TextBox 49"/>
                          <p:cNvSpPr txBox="1"/>
                          <p:nvPr/>
                        </p:nvSpPr>
                        <p:spPr>
                          <a:xfrm>
                            <a:off x="9724345" y="3643769"/>
                            <a:ext cx="3295761" cy="309736"/>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Pizza Revenue (R, SE)</a:t>
                            </a:r>
                          </a:p>
                        </p:txBody>
                      </p:sp>
                      <p:sp>
                        <p:nvSpPr>
                          <p:cNvPr id="77848" name="TextBox 50"/>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77849" name="TextBox 51"/>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49" name="Straight Connector 48"/>
                        <p:cNvCxnSpPr/>
                        <p:nvPr/>
                      </p:nvCxnSpPr>
                      <p:spPr>
                        <a:xfrm flipV="1">
                          <a:off x="9564914" y="4079150"/>
                          <a:ext cx="331004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7100945" y="2848163"/>
                        <a:ext cx="7937" cy="9943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842" name="TextBox 80"/>
                    <p:cNvSpPr txBox="1">
                      <a:spLocks noChangeArrowheads="1"/>
                    </p:cNvSpPr>
                    <p:nvPr/>
                  </p:nvSpPr>
                  <p:spPr bwMode="auto">
                    <a:xfrm>
                      <a:off x="7028543" y="2841171"/>
                      <a:ext cx="827314" cy="1031051"/>
                    </a:xfrm>
                    <a:prstGeom prst="rect">
                      <a:avLst/>
                    </a:prstGeom>
                    <a:noFill/>
                    <a:ln w="9525">
                      <a:noFill/>
                      <a:miter lim="800000"/>
                      <a:headEnd/>
                      <a:tailEnd/>
                    </a:ln>
                  </p:spPr>
                  <p:txBody>
                    <a:bodyPr>
                      <a:spAutoFit/>
                    </a:bodyPr>
                    <a:lstStyle/>
                    <a:p>
                      <a:pPr algn="r"/>
                      <a:r>
                        <a:rPr lang="en-US" sz="1400"/>
                        <a:t>15,500</a:t>
                      </a:r>
                    </a:p>
                    <a:p>
                      <a:pPr algn="r"/>
                      <a:r>
                        <a:rPr lang="en-US" sz="1400"/>
                        <a:t>160</a:t>
                      </a:r>
                    </a:p>
                    <a:p>
                      <a:pPr algn="r"/>
                      <a:r>
                        <a:rPr lang="en-US" sz="1400"/>
                        <a:t>40</a:t>
                      </a:r>
                    </a:p>
                    <a:p>
                      <a:pPr algn="r">
                        <a:spcBef>
                          <a:spcPts val="600"/>
                        </a:spcBef>
                      </a:pPr>
                      <a:r>
                        <a:rPr lang="en-US" sz="1400" u="sng"/>
                        <a:t>15,700</a:t>
                      </a:r>
                    </a:p>
                  </p:txBody>
                </p:sp>
              </p:grpSp>
            </p:grpSp>
          </p:gr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t>Learning Objective 4-4</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Prepare financial statements.</a:t>
            </a:r>
          </a:p>
        </p:txBody>
      </p:sp>
    </p:spTree>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13"/>
          <p:cNvGrpSpPr>
            <a:grpSpLocks/>
          </p:cNvGrpSpPr>
          <p:nvPr/>
        </p:nvGrpSpPr>
        <p:grpSpPr bwMode="auto">
          <a:xfrm>
            <a:off x="304800" y="304800"/>
            <a:ext cx="4760913" cy="6191250"/>
            <a:chOff x="533400" y="304800"/>
            <a:chExt cx="4760686" cy="6190499"/>
          </a:xfrm>
        </p:grpSpPr>
        <p:grpSp>
          <p:nvGrpSpPr>
            <p:cNvPr id="81943" name="Group 14"/>
            <p:cNvGrpSpPr>
              <a:grpSpLocks/>
            </p:cNvGrpSpPr>
            <p:nvPr/>
          </p:nvGrpSpPr>
          <p:grpSpPr bwMode="auto">
            <a:xfrm>
              <a:off x="533400" y="304800"/>
              <a:ext cx="4760686" cy="6190499"/>
              <a:chOff x="8690429" y="1926770"/>
              <a:chExt cx="4760686" cy="6190499"/>
            </a:xfrm>
          </p:grpSpPr>
          <p:sp>
            <p:nvSpPr>
              <p:cNvPr id="22" name="TextBox 21"/>
              <p:cNvSpPr txBox="1"/>
              <p:nvPr/>
            </p:nvSpPr>
            <p:spPr>
              <a:xfrm>
                <a:off x="8690429" y="1926770"/>
                <a:ext cx="4760686" cy="692066"/>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sz="1300" dirty="0">
                    <a:latin typeface="Arial" pitchFamily="34" charset="0"/>
                  </a:rPr>
                  <a:t>PIZZA AROMA, INC.</a:t>
                </a:r>
              </a:p>
              <a:p>
                <a:pPr algn="ctr">
                  <a:defRPr/>
                </a:pPr>
                <a:r>
                  <a:rPr lang="en-US" sz="1300" dirty="0">
                    <a:latin typeface="Arial" pitchFamily="34" charset="0"/>
                  </a:rPr>
                  <a:t>Adjusted Trial Balance</a:t>
                </a:r>
              </a:p>
              <a:p>
                <a:pPr algn="ctr">
                  <a:defRPr/>
                </a:pPr>
                <a:r>
                  <a:rPr lang="en-US" sz="1300" dirty="0">
                    <a:latin typeface="Arial" pitchFamily="34" charset="0"/>
                  </a:rPr>
                  <a:t>At September 30, 2013</a:t>
                </a:r>
              </a:p>
            </p:txBody>
          </p:sp>
          <p:sp>
            <p:nvSpPr>
              <p:cNvPr id="81949" name="TextBox 22"/>
              <p:cNvSpPr txBox="1">
                <a:spLocks noChangeArrowheads="1"/>
              </p:cNvSpPr>
              <p:nvPr/>
            </p:nvSpPr>
            <p:spPr bwMode="auto">
              <a:xfrm>
                <a:off x="8690429" y="2606946"/>
                <a:ext cx="4753430" cy="5493812"/>
              </a:xfrm>
              <a:prstGeom prst="rect">
                <a:avLst/>
              </a:prstGeom>
              <a:noFill/>
              <a:ln w="19050">
                <a:solidFill>
                  <a:schemeClr val="tx1"/>
                </a:solidFill>
                <a:miter lim="800000"/>
                <a:headEnd/>
                <a:tailEnd/>
              </a:ln>
            </p:spPr>
            <p:txBody>
              <a:bodyPr>
                <a:spAutoFit/>
              </a:bodyPr>
              <a:lstStyle/>
              <a:p>
                <a:endParaRPr lang="en-US" sz="1300"/>
              </a:p>
              <a:p>
                <a:r>
                  <a:rPr lang="en-US" sz="1300"/>
                  <a:t>Cash</a:t>
                </a:r>
              </a:p>
              <a:p>
                <a:r>
                  <a:rPr lang="en-US" sz="1300"/>
                  <a:t>Accounts Receivable</a:t>
                </a:r>
              </a:p>
              <a:p>
                <a:r>
                  <a:rPr lang="en-US" sz="1300"/>
                  <a:t>Supplies</a:t>
                </a:r>
              </a:p>
              <a:p>
                <a:r>
                  <a:rPr lang="en-US" sz="1300"/>
                  <a:t>Prepaid Rent</a:t>
                </a:r>
              </a:p>
              <a:p>
                <a:r>
                  <a:rPr lang="en-US" sz="1300"/>
                  <a:t>Cookware</a:t>
                </a:r>
              </a:p>
              <a:p>
                <a:r>
                  <a:rPr lang="en-US" sz="1300"/>
                  <a:t>Equipment</a:t>
                </a:r>
              </a:p>
              <a:p>
                <a:r>
                  <a:rPr lang="en-US" sz="1300"/>
                  <a:t>Accumulated Depreciation</a:t>
                </a:r>
              </a:p>
              <a:p>
                <a:r>
                  <a:rPr lang="en-US" sz="1300"/>
                  <a:t>Accounts Payable</a:t>
                </a:r>
              </a:p>
              <a:p>
                <a:r>
                  <a:rPr lang="en-US" sz="1300"/>
                  <a:t>Unearned Revenue</a:t>
                </a:r>
              </a:p>
              <a:p>
                <a:r>
                  <a:rPr lang="en-US" sz="1300"/>
                  <a:t>Wages Payable</a:t>
                </a:r>
              </a:p>
              <a:p>
                <a:r>
                  <a:rPr lang="en-US" sz="1300"/>
                  <a:t>Income Tax Payable</a:t>
                </a:r>
              </a:p>
              <a:p>
                <a:r>
                  <a:rPr lang="en-US" sz="1300"/>
                  <a:t>Interest Payable</a:t>
                </a:r>
              </a:p>
              <a:p>
                <a:r>
                  <a:rPr lang="en-US" sz="1300"/>
                  <a:t>Note Payable</a:t>
                </a:r>
              </a:p>
              <a:p>
                <a:r>
                  <a:rPr lang="en-US" sz="1300"/>
                  <a:t>Contributed Capital</a:t>
                </a:r>
              </a:p>
              <a:p>
                <a:r>
                  <a:rPr lang="en-US" sz="1300"/>
                  <a:t>Retained Earnings</a:t>
                </a:r>
              </a:p>
              <a:p>
                <a:r>
                  <a:rPr lang="en-US" sz="1300"/>
                  <a:t>Dividends Declared</a:t>
                </a:r>
              </a:p>
              <a:p>
                <a:r>
                  <a:rPr lang="en-US" sz="1300"/>
                  <a:t>Pizza Revenue</a:t>
                </a:r>
              </a:p>
              <a:p>
                <a:r>
                  <a:rPr lang="en-US" sz="1300"/>
                  <a:t>Wages Expense</a:t>
                </a:r>
              </a:p>
              <a:p>
                <a:r>
                  <a:rPr lang="en-US" sz="1300"/>
                  <a:t>Rent Expense</a:t>
                </a:r>
              </a:p>
              <a:p>
                <a:r>
                  <a:rPr lang="en-US" sz="1300"/>
                  <a:t>Supplies Expense</a:t>
                </a:r>
              </a:p>
              <a:p>
                <a:r>
                  <a:rPr lang="en-US" sz="1300"/>
                  <a:t>Depreciation Expense</a:t>
                </a:r>
              </a:p>
              <a:p>
                <a:r>
                  <a:rPr lang="en-US" sz="1300"/>
                  <a:t>Utilities Expense</a:t>
                </a:r>
              </a:p>
              <a:p>
                <a:r>
                  <a:rPr lang="en-US" sz="1300"/>
                  <a:t>Advertising Expense</a:t>
                </a:r>
              </a:p>
              <a:p>
                <a:r>
                  <a:rPr lang="en-US" sz="1300"/>
                  <a:t>Interest Expense</a:t>
                </a:r>
              </a:p>
              <a:p>
                <a:r>
                  <a:rPr lang="en-US" sz="1300"/>
                  <a:t>Income Tax Expense</a:t>
                </a:r>
              </a:p>
              <a:p>
                <a:r>
                  <a:rPr lang="en-US" sz="1300"/>
                  <a:t>Total</a:t>
                </a:r>
              </a:p>
            </p:txBody>
          </p:sp>
          <p:sp>
            <p:nvSpPr>
              <p:cNvPr id="81950" name="TextBox 23"/>
              <p:cNvSpPr txBox="1">
                <a:spLocks noChangeArrowheads="1"/>
              </p:cNvSpPr>
              <p:nvPr/>
            </p:nvSpPr>
            <p:spPr bwMode="auto">
              <a:xfrm>
                <a:off x="11306628" y="2623457"/>
                <a:ext cx="1074057" cy="5493812"/>
              </a:xfrm>
              <a:prstGeom prst="rect">
                <a:avLst/>
              </a:prstGeom>
              <a:noFill/>
              <a:ln w="9525">
                <a:noFill/>
                <a:miter lim="800000"/>
                <a:headEnd/>
                <a:tailEnd/>
              </a:ln>
            </p:spPr>
            <p:txBody>
              <a:bodyPr>
                <a:spAutoFit/>
              </a:bodyPr>
              <a:lstStyle/>
              <a:p>
                <a:pPr algn="ctr"/>
                <a:r>
                  <a:rPr lang="en-US" sz="1300"/>
                  <a:t>Debit</a:t>
                </a:r>
              </a:p>
              <a:p>
                <a:pPr algn="r"/>
                <a:r>
                  <a:rPr lang="en-US" sz="1300"/>
                  <a:t>$       7,600</a:t>
                </a:r>
              </a:p>
              <a:p>
                <a:pPr algn="r"/>
                <a:r>
                  <a:rPr lang="en-US" sz="1300"/>
                  <a:t>240</a:t>
                </a:r>
              </a:p>
              <a:p>
                <a:pPr algn="r"/>
                <a:r>
                  <a:rPr lang="en-US" sz="1300"/>
                  <a:t>400</a:t>
                </a:r>
              </a:p>
              <a:p>
                <a:pPr algn="r"/>
                <a:r>
                  <a:rPr lang="en-US" sz="1300"/>
                  <a:t>4,800</a:t>
                </a:r>
              </a:p>
              <a:p>
                <a:pPr algn="r"/>
                <a:r>
                  <a:rPr lang="en-US" sz="1300"/>
                  <a:t>630</a:t>
                </a:r>
              </a:p>
              <a:p>
                <a:pPr algn="r"/>
                <a:r>
                  <a:rPr lang="en-US" sz="1300"/>
                  <a:t>60,000</a:t>
                </a:r>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r>
                  <a:rPr lang="en-US" sz="1300"/>
                  <a:t>500</a:t>
                </a:r>
              </a:p>
              <a:p>
                <a:pPr algn="r"/>
                <a:endParaRPr lang="en-US" sz="1300"/>
              </a:p>
              <a:p>
                <a:pPr algn="r"/>
                <a:r>
                  <a:rPr lang="en-US" sz="1300"/>
                  <a:t>9,000</a:t>
                </a:r>
              </a:p>
              <a:p>
                <a:pPr algn="r"/>
                <a:r>
                  <a:rPr lang="en-US" sz="1300"/>
                  <a:t>2,400</a:t>
                </a:r>
              </a:p>
              <a:p>
                <a:pPr algn="r"/>
                <a:r>
                  <a:rPr lang="en-US" sz="1300"/>
                  <a:t>1,200</a:t>
                </a:r>
              </a:p>
              <a:p>
                <a:pPr algn="r"/>
                <a:r>
                  <a:rPr lang="en-US" sz="1300"/>
                  <a:t>1,000</a:t>
                </a:r>
              </a:p>
              <a:p>
                <a:pPr algn="r"/>
                <a:r>
                  <a:rPr lang="en-US" sz="1300"/>
                  <a:t>600</a:t>
                </a:r>
              </a:p>
              <a:p>
                <a:pPr algn="r"/>
                <a:r>
                  <a:rPr lang="en-US" sz="1300"/>
                  <a:t>400</a:t>
                </a:r>
              </a:p>
              <a:p>
                <a:pPr algn="r"/>
                <a:r>
                  <a:rPr lang="en-US" sz="1300"/>
                  <a:t>100</a:t>
                </a:r>
              </a:p>
              <a:p>
                <a:pPr algn="r"/>
                <a:r>
                  <a:rPr lang="en-US" sz="1300"/>
                  <a:t>400</a:t>
                </a:r>
              </a:p>
              <a:p>
                <a:pPr algn="r"/>
                <a:r>
                  <a:rPr lang="en-US" sz="1300"/>
                  <a:t>$     89,270</a:t>
                </a:r>
              </a:p>
            </p:txBody>
          </p:sp>
          <p:sp>
            <p:nvSpPr>
              <p:cNvPr id="81951" name="TextBox 24"/>
              <p:cNvSpPr txBox="1">
                <a:spLocks noChangeArrowheads="1"/>
              </p:cNvSpPr>
              <p:nvPr/>
            </p:nvSpPr>
            <p:spPr bwMode="auto">
              <a:xfrm>
                <a:off x="12344401" y="2623457"/>
                <a:ext cx="1074057" cy="5493812"/>
              </a:xfrm>
              <a:prstGeom prst="rect">
                <a:avLst/>
              </a:prstGeom>
              <a:noFill/>
              <a:ln w="9525">
                <a:noFill/>
                <a:miter lim="800000"/>
                <a:headEnd/>
                <a:tailEnd/>
              </a:ln>
            </p:spPr>
            <p:txBody>
              <a:bodyPr>
                <a:spAutoFit/>
              </a:bodyPr>
              <a:lstStyle/>
              <a:p>
                <a:pPr algn="ctr"/>
                <a:r>
                  <a:rPr lang="en-US" sz="1300"/>
                  <a:t>Credit</a:t>
                </a:r>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r>
                  <a:rPr lang="en-US" sz="1300"/>
                  <a:t>$    1,000</a:t>
                </a:r>
              </a:p>
              <a:p>
                <a:pPr algn="r"/>
                <a:r>
                  <a:rPr lang="en-US" sz="1300"/>
                  <a:t>1,030</a:t>
                </a:r>
              </a:p>
              <a:p>
                <a:pPr algn="r"/>
                <a:r>
                  <a:rPr lang="en-US" sz="1300"/>
                  <a:t>140</a:t>
                </a:r>
              </a:p>
              <a:p>
                <a:pPr algn="r"/>
                <a:r>
                  <a:rPr lang="en-US" sz="1300"/>
                  <a:t>900</a:t>
                </a:r>
              </a:p>
              <a:p>
                <a:pPr algn="r"/>
                <a:r>
                  <a:rPr lang="en-US" sz="1300"/>
                  <a:t>400</a:t>
                </a:r>
              </a:p>
              <a:p>
                <a:pPr algn="r"/>
                <a:r>
                  <a:rPr lang="en-US" sz="1300"/>
                  <a:t>100</a:t>
                </a:r>
              </a:p>
              <a:p>
                <a:pPr algn="r"/>
                <a:r>
                  <a:rPr lang="en-US" sz="1300"/>
                  <a:t>20,000</a:t>
                </a:r>
              </a:p>
              <a:p>
                <a:pPr algn="r"/>
                <a:r>
                  <a:rPr lang="en-US" sz="1300"/>
                  <a:t>50,000</a:t>
                </a:r>
              </a:p>
              <a:p>
                <a:pPr algn="r"/>
                <a:r>
                  <a:rPr lang="en-US" sz="1300"/>
                  <a:t>0</a:t>
                </a:r>
              </a:p>
              <a:p>
                <a:pPr algn="r"/>
                <a:endParaRPr lang="en-US" sz="1300"/>
              </a:p>
              <a:p>
                <a:pPr algn="r"/>
                <a:r>
                  <a:rPr lang="en-US" sz="1300"/>
                  <a:t>15,700</a:t>
                </a:r>
              </a:p>
              <a:p>
                <a:pPr algn="r"/>
                <a:endParaRPr lang="en-US" sz="1300"/>
              </a:p>
              <a:p>
                <a:pPr algn="r"/>
                <a:endParaRPr lang="en-US" sz="1300"/>
              </a:p>
              <a:p>
                <a:pPr algn="r"/>
                <a:r>
                  <a:rPr lang="en-US" sz="1300" u="sng"/>
                  <a:t> </a:t>
                </a:r>
              </a:p>
              <a:p>
                <a:pPr algn="r"/>
                <a:endParaRPr lang="en-US" sz="1300" u="sng"/>
              </a:p>
              <a:p>
                <a:pPr algn="r"/>
                <a:endParaRPr lang="en-US" sz="1300" u="sng"/>
              </a:p>
              <a:p>
                <a:pPr algn="r"/>
                <a:endParaRPr lang="en-US" sz="1300" u="sng"/>
              </a:p>
              <a:p>
                <a:pPr algn="r"/>
                <a:endParaRPr lang="en-US" sz="1300" u="sng"/>
              </a:p>
              <a:p>
                <a:pPr algn="r"/>
                <a:endParaRPr lang="en-US" sz="1300" u="sng"/>
              </a:p>
              <a:p>
                <a:pPr algn="r"/>
                <a:r>
                  <a:rPr lang="en-US" sz="1300"/>
                  <a:t>$     89,270</a:t>
                </a:r>
              </a:p>
            </p:txBody>
          </p:sp>
        </p:grpSp>
        <p:cxnSp>
          <p:nvCxnSpPr>
            <p:cNvPr id="16" name="Straight Connector 15"/>
            <p:cNvCxnSpPr/>
            <p:nvPr/>
          </p:nvCxnSpPr>
          <p:spPr>
            <a:xfrm>
              <a:off x="3168524" y="1247661"/>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43126" y="6196885"/>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57413" y="6382601"/>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49475" y="6430220"/>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0"/>
          <p:cNvGrpSpPr>
            <a:grpSpLocks/>
          </p:cNvGrpSpPr>
          <p:nvPr/>
        </p:nvGrpSpPr>
        <p:grpSpPr bwMode="auto">
          <a:xfrm>
            <a:off x="358775" y="1905000"/>
            <a:ext cx="4899025" cy="4267200"/>
            <a:chOff x="359228" y="1905000"/>
            <a:chExt cx="4898575" cy="4267199"/>
          </a:xfrm>
        </p:grpSpPr>
        <p:sp>
          <p:nvSpPr>
            <p:cNvPr id="5" name="Rectangle 4"/>
            <p:cNvSpPr/>
            <p:nvPr/>
          </p:nvSpPr>
          <p:spPr>
            <a:xfrm>
              <a:off x="359228" y="4397374"/>
              <a:ext cx="4698568" cy="17748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a:stCxn id="5" idx="0"/>
            </p:cNvCxnSpPr>
            <p:nvPr/>
          </p:nvCxnSpPr>
          <p:spPr>
            <a:xfrm flipV="1">
              <a:off x="2708512" y="1905000"/>
              <a:ext cx="2549291" cy="24923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4"/>
          <p:cNvGrpSpPr>
            <a:grpSpLocks/>
          </p:cNvGrpSpPr>
          <p:nvPr/>
        </p:nvGrpSpPr>
        <p:grpSpPr bwMode="auto">
          <a:xfrm>
            <a:off x="355600" y="3979863"/>
            <a:ext cx="4826000" cy="1354137"/>
            <a:chOff x="438149" y="3943351"/>
            <a:chExt cx="4826001" cy="1448161"/>
          </a:xfrm>
        </p:grpSpPr>
        <p:sp>
          <p:nvSpPr>
            <p:cNvPr id="10" name="Rectangle 9"/>
            <p:cNvSpPr/>
            <p:nvPr/>
          </p:nvSpPr>
          <p:spPr>
            <a:xfrm>
              <a:off x="438149" y="3943351"/>
              <a:ext cx="4702176" cy="4465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a:stCxn id="10" idx="2"/>
            </p:cNvCxnSpPr>
            <p:nvPr/>
          </p:nvCxnSpPr>
          <p:spPr>
            <a:xfrm>
              <a:off x="2789237" y="4389853"/>
              <a:ext cx="2474913" cy="10016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1924" name="Group 25"/>
          <p:cNvGrpSpPr>
            <a:grpSpLocks/>
          </p:cNvGrpSpPr>
          <p:nvPr/>
        </p:nvGrpSpPr>
        <p:grpSpPr bwMode="auto">
          <a:xfrm>
            <a:off x="5181600" y="304800"/>
            <a:ext cx="3581400" cy="3887788"/>
            <a:chOff x="9318171" y="1320800"/>
            <a:chExt cx="3581400" cy="3888426"/>
          </a:xfrm>
        </p:grpSpPr>
        <p:sp>
          <p:nvSpPr>
            <p:cNvPr id="27" name="TextBox 26"/>
            <p:cNvSpPr txBox="1"/>
            <p:nvPr/>
          </p:nvSpPr>
          <p:spPr>
            <a:xfrm>
              <a:off x="9318171" y="1320800"/>
              <a:ext cx="3581400" cy="646219"/>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sz="1200" dirty="0">
                  <a:latin typeface="Arial" pitchFamily="34" charset="0"/>
                </a:rPr>
                <a:t>Pizza Aroma, Inc.</a:t>
              </a:r>
            </a:p>
            <a:p>
              <a:pPr algn="ctr">
                <a:defRPr/>
              </a:pPr>
              <a:r>
                <a:rPr lang="en-US" sz="1200" dirty="0">
                  <a:latin typeface="Arial" pitchFamily="34" charset="0"/>
                </a:rPr>
                <a:t>Income Statement</a:t>
              </a:r>
            </a:p>
            <a:p>
              <a:pPr algn="ctr">
                <a:defRPr/>
              </a:pPr>
              <a:r>
                <a:rPr lang="en-US" sz="1200" dirty="0">
                  <a:latin typeface="Arial" pitchFamily="34" charset="0"/>
                </a:rPr>
                <a:t>For the Month Ended September 30, 2013</a:t>
              </a:r>
            </a:p>
          </p:txBody>
        </p:sp>
        <p:sp>
          <p:nvSpPr>
            <p:cNvPr id="81936" name="TextBox 27"/>
            <p:cNvSpPr txBox="1">
              <a:spLocks noChangeArrowheads="1"/>
            </p:cNvSpPr>
            <p:nvPr/>
          </p:nvSpPr>
          <p:spPr bwMode="auto">
            <a:xfrm>
              <a:off x="9318171" y="1977572"/>
              <a:ext cx="3581400" cy="3231654"/>
            </a:xfrm>
            <a:prstGeom prst="rect">
              <a:avLst/>
            </a:prstGeom>
            <a:noFill/>
            <a:ln w="19050">
              <a:solidFill>
                <a:schemeClr val="tx1"/>
              </a:solidFill>
              <a:miter lim="800000"/>
              <a:headEnd/>
              <a:tailEnd/>
            </a:ln>
          </p:spPr>
          <p:txBody>
            <a:bodyPr>
              <a:spAutoFit/>
            </a:bodyPr>
            <a:lstStyle/>
            <a:p>
              <a:r>
                <a:rPr lang="en-US" sz="1200"/>
                <a:t>Revenues</a:t>
              </a:r>
            </a:p>
            <a:p>
              <a:r>
                <a:rPr lang="en-US" sz="1200"/>
                <a:t>      Pizza Revenue</a:t>
              </a:r>
            </a:p>
            <a:p>
              <a:r>
                <a:rPr lang="en-US" sz="1200"/>
                <a:t>            Total Revenues</a:t>
              </a:r>
            </a:p>
            <a:p>
              <a:endParaRPr lang="en-US" sz="1200"/>
            </a:p>
            <a:p>
              <a:r>
                <a:rPr lang="en-US" sz="1200"/>
                <a:t>Expenses</a:t>
              </a:r>
            </a:p>
            <a:p>
              <a:r>
                <a:rPr lang="en-US" sz="1200"/>
                <a:t>      Wages Expense</a:t>
              </a:r>
            </a:p>
            <a:p>
              <a:r>
                <a:rPr lang="en-US" sz="1200"/>
                <a:t>      Rent Expense</a:t>
              </a:r>
            </a:p>
            <a:p>
              <a:r>
                <a:rPr lang="en-US" sz="1200"/>
                <a:t>      Supplies Expense</a:t>
              </a:r>
            </a:p>
            <a:p>
              <a:r>
                <a:rPr lang="en-US" sz="1200"/>
                <a:t>      Depreciation Expense</a:t>
              </a:r>
            </a:p>
            <a:p>
              <a:r>
                <a:rPr lang="en-US" sz="1200"/>
                <a:t>      Utilities Expense</a:t>
              </a:r>
            </a:p>
            <a:p>
              <a:r>
                <a:rPr lang="en-US" sz="1200"/>
                <a:t>      Advertising Expense</a:t>
              </a:r>
            </a:p>
            <a:p>
              <a:r>
                <a:rPr lang="en-US" sz="1200"/>
                <a:t>      Interest Expense</a:t>
              </a:r>
            </a:p>
            <a:p>
              <a:r>
                <a:rPr lang="en-US" sz="1200"/>
                <a:t>      Income Tax Expense</a:t>
              </a:r>
            </a:p>
            <a:p>
              <a:r>
                <a:rPr lang="en-US" sz="1200"/>
                <a:t>            Total Expenses</a:t>
              </a:r>
            </a:p>
            <a:p>
              <a:endParaRPr lang="en-US" sz="1200"/>
            </a:p>
            <a:p>
              <a:r>
                <a:rPr lang="en-US" sz="1200"/>
                <a:t>Net Income</a:t>
              </a:r>
            </a:p>
            <a:p>
              <a:endParaRPr lang="en-US" sz="1200"/>
            </a:p>
          </p:txBody>
        </p:sp>
        <p:sp>
          <p:nvSpPr>
            <p:cNvPr id="81937" name="TextBox 28"/>
            <p:cNvSpPr txBox="1">
              <a:spLocks noChangeArrowheads="1"/>
            </p:cNvSpPr>
            <p:nvPr/>
          </p:nvSpPr>
          <p:spPr bwMode="auto">
            <a:xfrm>
              <a:off x="11970657" y="1973943"/>
              <a:ext cx="928914" cy="3046988"/>
            </a:xfrm>
            <a:prstGeom prst="rect">
              <a:avLst/>
            </a:prstGeom>
            <a:noFill/>
            <a:ln w="9525">
              <a:noFill/>
              <a:miter lim="800000"/>
              <a:headEnd/>
              <a:tailEnd/>
            </a:ln>
          </p:spPr>
          <p:txBody>
            <a:bodyPr>
              <a:spAutoFit/>
            </a:bodyPr>
            <a:lstStyle/>
            <a:p>
              <a:pPr algn="r"/>
              <a:endParaRPr lang="en-US" sz="1200"/>
            </a:p>
            <a:p>
              <a:pPr algn="r"/>
              <a:r>
                <a:rPr lang="en-US" sz="1200" u="sng"/>
                <a:t>$15,700</a:t>
              </a:r>
            </a:p>
            <a:p>
              <a:pPr algn="r"/>
              <a:r>
                <a:rPr lang="en-US" sz="1200" u="sng"/>
                <a:t>  15,700</a:t>
              </a:r>
            </a:p>
            <a:p>
              <a:pPr algn="r"/>
              <a:endParaRPr lang="en-US" sz="1200"/>
            </a:p>
            <a:p>
              <a:pPr algn="r"/>
              <a:endParaRPr lang="en-US" sz="1200"/>
            </a:p>
            <a:p>
              <a:pPr algn="r"/>
              <a:r>
                <a:rPr lang="en-US" sz="1200"/>
                <a:t>9,000</a:t>
              </a:r>
            </a:p>
            <a:p>
              <a:pPr algn="r"/>
              <a:r>
                <a:rPr lang="en-US" sz="1200"/>
                <a:t>2,400</a:t>
              </a:r>
            </a:p>
            <a:p>
              <a:pPr algn="r"/>
              <a:r>
                <a:rPr lang="en-US" sz="1200"/>
                <a:t>1,200</a:t>
              </a:r>
              <a:br>
                <a:rPr lang="en-US" sz="1200"/>
              </a:br>
              <a:r>
                <a:rPr lang="en-US" sz="1200"/>
                <a:t>1,000</a:t>
              </a:r>
            </a:p>
            <a:p>
              <a:pPr algn="r"/>
              <a:r>
                <a:rPr lang="en-US" sz="1200"/>
                <a:t>600</a:t>
              </a:r>
            </a:p>
            <a:p>
              <a:pPr algn="r"/>
              <a:r>
                <a:rPr lang="en-US" sz="1200"/>
                <a:t>400</a:t>
              </a:r>
            </a:p>
            <a:p>
              <a:pPr algn="r"/>
              <a:r>
                <a:rPr lang="en-US" sz="1200"/>
                <a:t>100</a:t>
              </a:r>
            </a:p>
            <a:p>
              <a:pPr algn="r"/>
              <a:r>
                <a:rPr lang="en-US" sz="1200" u="sng"/>
                <a:t>      400</a:t>
              </a:r>
            </a:p>
            <a:p>
              <a:pPr algn="r"/>
              <a:r>
                <a:rPr lang="en-US" sz="1200" u="sng"/>
                <a:t> 15,100</a:t>
              </a:r>
            </a:p>
            <a:p>
              <a:pPr algn="r"/>
              <a:endParaRPr lang="en-US" sz="1200"/>
            </a:p>
            <a:p>
              <a:pPr algn="r"/>
              <a:r>
                <a:rPr lang="en-US" sz="1200" u="sng"/>
                <a:t>$    600</a:t>
              </a:r>
            </a:p>
          </p:txBody>
        </p:sp>
        <p:cxnSp>
          <p:nvCxnSpPr>
            <p:cNvPr id="31" name="Straight Connector 30"/>
            <p:cNvCxnSpPr/>
            <p:nvPr/>
          </p:nvCxnSpPr>
          <p:spPr>
            <a:xfrm>
              <a:off x="12289971" y="4979000"/>
              <a:ext cx="4968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a:grpSpLocks/>
          </p:cNvGrpSpPr>
          <p:nvPr/>
        </p:nvGrpSpPr>
        <p:grpSpPr bwMode="auto">
          <a:xfrm>
            <a:off x="5181600" y="4572000"/>
            <a:ext cx="3581400" cy="1673225"/>
            <a:chOff x="9318171" y="1320800"/>
            <a:chExt cx="3581400" cy="1672435"/>
          </a:xfrm>
        </p:grpSpPr>
        <p:sp>
          <p:nvSpPr>
            <p:cNvPr id="34" name="TextBox 33"/>
            <p:cNvSpPr txBox="1"/>
            <p:nvPr/>
          </p:nvSpPr>
          <p:spPr>
            <a:xfrm>
              <a:off x="9318171" y="1320800"/>
              <a:ext cx="3581400" cy="645808"/>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sz="1200" dirty="0">
                  <a:latin typeface="Arial" pitchFamily="34" charset="0"/>
                </a:rPr>
                <a:t>Pizza Aroma, Inc.</a:t>
              </a:r>
            </a:p>
            <a:p>
              <a:pPr algn="ctr">
                <a:defRPr/>
              </a:pPr>
              <a:r>
                <a:rPr lang="en-US" sz="1200" dirty="0">
                  <a:latin typeface="Arial" pitchFamily="34" charset="0"/>
                </a:rPr>
                <a:t>Statement of Retained Earnings</a:t>
              </a:r>
            </a:p>
            <a:p>
              <a:pPr algn="ctr">
                <a:defRPr/>
              </a:pPr>
              <a:r>
                <a:rPr lang="en-US" sz="1200" dirty="0">
                  <a:latin typeface="Arial" pitchFamily="34" charset="0"/>
                </a:rPr>
                <a:t>For the Month Ended September 30, 2013</a:t>
              </a:r>
            </a:p>
          </p:txBody>
        </p:sp>
        <p:sp>
          <p:nvSpPr>
            <p:cNvPr id="81932" name="TextBox 34"/>
            <p:cNvSpPr txBox="1">
              <a:spLocks noChangeArrowheads="1"/>
            </p:cNvSpPr>
            <p:nvPr/>
          </p:nvSpPr>
          <p:spPr bwMode="auto">
            <a:xfrm>
              <a:off x="9318171" y="1977572"/>
              <a:ext cx="3581400" cy="1015663"/>
            </a:xfrm>
            <a:prstGeom prst="rect">
              <a:avLst/>
            </a:prstGeom>
            <a:noFill/>
            <a:ln w="19050">
              <a:solidFill>
                <a:schemeClr val="tx1"/>
              </a:solidFill>
              <a:miter lim="800000"/>
              <a:headEnd/>
              <a:tailEnd/>
            </a:ln>
          </p:spPr>
          <p:txBody>
            <a:bodyPr>
              <a:spAutoFit/>
            </a:bodyPr>
            <a:lstStyle/>
            <a:p>
              <a:r>
                <a:rPr lang="en-US" sz="1200"/>
                <a:t>Retained Earnings, September 1</a:t>
              </a:r>
            </a:p>
            <a:p>
              <a:r>
                <a:rPr lang="en-US" sz="1200"/>
                <a:t>Add:  Net Income</a:t>
              </a:r>
            </a:p>
            <a:p>
              <a:r>
                <a:rPr lang="en-US" sz="1200"/>
                <a:t>Subtract:  Dividends Declared</a:t>
              </a:r>
            </a:p>
            <a:p>
              <a:r>
                <a:rPr lang="en-US" sz="1200"/>
                <a:t>Retained Earnings, September 30</a:t>
              </a:r>
            </a:p>
            <a:p>
              <a:endParaRPr lang="en-US" sz="1200"/>
            </a:p>
          </p:txBody>
        </p:sp>
        <p:sp>
          <p:nvSpPr>
            <p:cNvPr id="81933" name="TextBox 35"/>
            <p:cNvSpPr txBox="1">
              <a:spLocks noChangeArrowheads="1"/>
            </p:cNvSpPr>
            <p:nvPr/>
          </p:nvSpPr>
          <p:spPr bwMode="auto">
            <a:xfrm>
              <a:off x="11970657" y="1973943"/>
              <a:ext cx="928914" cy="830997"/>
            </a:xfrm>
            <a:prstGeom prst="rect">
              <a:avLst/>
            </a:prstGeom>
            <a:noFill/>
            <a:ln w="9525">
              <a:noFill/>
              <a:miter lim="800000"/>
              <a:headEnd/>
              <a:tailEnd/>
            </a:ln>
          </p:spPr>
          <p:txBody>
            <a:bodyPr>
              <a:spAutoFit/>
            </a:bodyPr>
            <a:lstStyle/>
            <a:p>
              <a:pPr algn="r"/>
              <a:r>
                <a:rPr lang="en-US" sz="1200"/>
                <a:t>$       0</a:t>
              </a:r>
            </a:p>
            <a:p>
              <a:pPr algn="r"/>
              <a:r>
                <a:rPr lang="en-US" sz="1200"/>
                <a:t>600</a:t>
              </a:r>
            </a:p>
            <a:p>
              <a:pPr algn="r"/>
              <a:r>
                <a:rPr lang="en-US" sz="1200" u="sng"/>
                <a:t> (500)</a:t>
              </a:r>
            </a:p>
            <a:p>
              <a:pPr algn="r"/>
              <a:r>
                <a:rPr lang="en-US" sz="1200" u="sng"/>
                <a:t>$  100</a:t>
              </a:r>
            </a:p>
          </p:txBody>
        </p:sp>
        <p:cxnSp>
          <p:nvCxnSpPr>
            <p:cNvPr id="37" name="Straight Connector 36"/>
            <p:cNvCxnSpPr/>
            <p:nvPr/>
          </p:nvCxnSpPr>
          <p:spPr>
            <a:xfrm>
              <a:off x="12366171" y="2767916"/>
              <a:ext cx="4206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a:grpSpLocks/>
          </p:cNvGrpSpPr>
          <p:nvPr/>
        </p:nvGrpSpPr>
        <p:grpSpPr bwMode="auto">
          <a:xfrm>
            <a:off x="5181600" y="3657600"/>
            <a:ext cx="3589338" cy="1981200"/>
            <a:chOff x="5181600" y="3657600"/>
            <a:chExt cx="3588658" cy="1981200"/>
          </a:xfrm>
        </p:grpSpPr>
        <p:grpSp>
          <p:nvGrpSpPr>
            <p:cNvPr id="81927" name="Group 20"/>
            <p:cNvGrpSpPr>
              <a:grpSpLocks/>
            </p:cNvGrpSpPr>
            <p:nvPr/>
          </p:nvGrpSpPr>
          <p:grpSpPr bwMode="auto">
            <a:xfrm>
              <a:off x="5181600" y="3657600"/>
              <a:ext cx="3588658" cy="1828800"/>
              <a:chOff x="5467350" y="3838575"/>
              <a:chExt cx="3684101" cy="1828800"/>
            </a:xfrm>
          </p:grpSpPr>
          <p:cxnSp>
            <p:nvCxnSpPr>
              <p:cNvPr id="20" name="Straight Arrow Connector 19"/>
              <p:cNvCxnSpPr/>
              <p:nvPr/>
            </p:nvCxnSpPr>
            <p:spPr>
              <a:xfrm flipH="1">
                <a:off x="9143303" y="4132263"/>
                <a:ext cx="8148" cy="1535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67350" y="3838575"/>
                <a:ext cx="3675953"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5" name="Rectangle 44"/>
            <p:cNvSpPr/>
            <p:nvPr/>
          </p:nvSpPr>
          <p:spPr>
            <a:xfrm>
              <a:off x="8305208" y="5427663"/>
              <a:ext cx="457113" cy="2111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22" presetClass="exit" presetSubtype="2" fill="hold" nodeType="clickEffect">
                                  <p:stCondLst>
                                    <p:cond delay="0"/>
                                  </p:stCondLst>
                                  <p:childTnLst>
                                    <p:animEffect transition="out" filter="wipe(righ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500"/>
                                        <p:tgtEl>
                                          <p:spTgt spid="3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25"/>
          <p:cNvGrpSpPr>
            <a:grpSpLocks/>
          </p:cNvGrpSpPr>
          <p:nvPr/>
        </p:nvGrpSpPr>
        <p:grpSpPr bwMode="auto">
          <a:xfrm>
            <a:off x="5257800" y="479425"/>
            <a:ext cx="3671888" cy="5926138"/>
            <a:chOff x="9318171" y="1494971"/>
            <a:chExt cx="3672114" cy="5927008"/>
          </a:xfrm>
        </p:grpSpPr>
        <p:sp>
          <p:nvSpPr>
            <p:cNvPr id="27" name="TextBox 26"/>
            <p:cNvSpPr txBox="1"/>
            <p:nvPr/>
          </p:nvSpPr>
          <p:spPr>
            <a:xfrm>
              <a:off x="9321346" y="1494971"/>
              <a:ext cx="3654650" cy="646208"/>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sz="1200" dirty="0">
                  <a:latin typeface="Arial" pitchFamily="34" charset="0"/>
                </a:rPr>
                <a:t>PIZZA AROMA, INC.</a:t>
              </a:r>
            </a:p>
            <a:p>
              <a:pPr algn="ctr">
                <a:defRPr/>
              </a:pPr>
              <a:r>
                <a:rPr lang="en-US" sz="1200" dirty="0">
                  <a:latin typeface="Arial" pitchFamily="34" charset="0"/>
                </a:rPr>
                <a:t>Balance Sheet</a:t>
              </a:r>
            </a:p>
            <a:p>
              <a:pPr algn="ctr">
                <a:defRPr/>
              </a:pPr>
              <a:r>
                <a:rPr lang="en-US" sz="1200" dirty="0">
                  <a:latin typeface="Arial" pitchFamily="34" charset="0"/>
                </a:rPr>
                <a:t>At September 30, 2013</a:t>
              </a:r>
            </a:p>
          </p:txBody>
        </p:sp>
        <p:sp>
          <p:nvSpPr>
            <p:cNvPr id="83989" name="TextBox 27"/>
            <p:cNvSpPr txBox="1">
              <a:spLocks noChangeArrowheads="1"/>
            </p:cNvSpPr>
            <p:nvPr/>
          </p:nvSpPr>
          <p:spPr bwMode="auto">
            <a:xfrm>
              <a:off x="9318171" y="2148115"/>
              <a:ext cx="3657600" cy="5262979"/>
            </a:xfrm>
            <a:prstGeom prst="rect">
              <a:avLst/>
            </a:prstGeom>
            <a:noFill/>
            <a:ln w="19050">
              <a:solidFill>
                <a:schemeClr val="tx1"/>
              </a:solidFill>
              <a:miter lim="800000"/>
              <a:headEnd/>
              <a:tailEnd/>
            </a:ln>
          </p:spPr>
          <p:txBody>
            <a:bodyPr>
              <a:spAutoFit/>
            </a:bodyPr>
            <a:lstStyle/>
            <a:p>
              <a:pPr algn="ctr"/>
              <a:r>
                <a:rPr lang="en-US" sz="1200" u="sng"/>
                <a:t>Assets</a:t>
              </a:r>
            </a:p>
            <a:p>
              <a:r>
                <a:rPr lang="en-US" sz="1200"/>
                <a:t>Current Assets:</a:t>
              </a:r>
            </a:p>
            <a:p>
              <a:r>
                <a:rPr lang="en-US" sz="1200"/>
                <a:t>      Cash</a:t>
              </a:r>
            </a:p>
            <a:p>
              <a:r>
                <a:rPr lang="en-US" sz="1200"/>
                <a:t>      Accounts Receivable</a:t>
              </a:r>
            </a:p>
            <a:p>
              <a:r>
                <a:rPr lang="en-US" sz="1200"/>
                <a:t>      Supplies</a:t>
              </a:r>
            </a:p>
            <a:p>
              <a:r>
                <a:rPr lang="en-US" sz="1200"/>
                <a:t>      Prepaid Rent</a:t>
              </a:r>
            </a:p>
            <a:p>
              <a:r>
                <a:rPr lang="en-US" sz="1200"/>
                <a:t>      Cookware</a:t>
              </a:r>
            </a:p>
            <a:p>
              <a:r>
                <a:rPr lang="en-US" sz="1200"/>
                <a:t>            Total Current Assets</a:t>
              </a:r>
            </a:p>
            <a:p>
              <a:r>
                <a:rPr lang="en-US" sz="1200"/>
                <a:t>Equipment</a:t>
              </a:r>
            </a:p>
            <a:p>
              <a:r>
                <a:rPr lang="en-US" sz="1200"/>
                <a:t>Accumulated Depreciation</a:t>
              </a:r>
            </a:p>
            <a:p>
              <a:r>
                <a:rPr lang="en-US" sz="1200"/>
                <a:t>Total Assets</a:t>
              </a:r>
            </a:p>
            <a:p>
              <a:endParaRPr lang="en-US" sz="1200"/>
            </a:p>
            <a:p>
              <a:pPr algn="ctr"/>
              <a:r>
                <a:rPr lang="en-US" sz="1200" u="sng"/>
                <a:t>Liabilities and Stockholders’ Equity</a:t>
              </a:r>
            </a:p>
            <a:p>
              <a:r>
                <a:rPr lang="en-US" sz="1200" b="1"/>
                <a:t>Liabilities</a:t>
              </a:r>
            </a:p>
            <a:p>
              <a:r>
                <a:rPr lang="en-US" sz="1200"/>
                <a:t>Current Liabilities</a:t>
              </a:r>
            </a:p>
            <a:p>
              <a:r>
                <a:rPr lang="en-US" sz="1200"/>
                <a:t>      Accounts Payable</a:t>
              </a:r>
            </a:p>
            <a:p>
              <a:r>
                <a:rPr lang="en-US" sz="1200"/>
                <a:t>      Unearned Revenue</a:t>
              </a:r>
            </a:p>
            <a:p>
              <a:r>
                <a:rPr lang="en-US" sz="1200"/>
                <a:t>      Wages Payable</a:t>
              </a:r>
            </a:p>
            <a:p>
              <a:r>
                <a:rPr lang="en-US" sz="1200"/>
                <a:t>      Income Tax Payable</a:t>
              </a:r>
            </a:p>
            <a:p>
              <a:r>
                <a:rPr lang="en-US" sz="1200"/>
                <a:t>      Interest Payable</a:t>
              </a:r>
            </a:p>
            <a:p>
              <a:r>
                <a:rPr lang="en-US" sz="1200"/>
                <a:t>            Total Current Liabilities</a:t>
              </a:r>
            </a:p>
            <a:p>
              <a:r>
                <a:rPr lang="en-US" sz="1200"/>
                <a:t>Note Payable</a:t>
              </a:r>
            </a:p>
            <a:p>
              <a:r>
                <a:rPr lang="en-US" sz="1200"/>
                <a:t>      Total Liabilities:</a:t>
              </a:r>
            </a:p>
            <a:p>
              <a:r>
                <a:rPr lang="en-US" sz="1200" b="1"/>
                <a:t>Stockholders’ Equity</a:t>
              </a:r>
            </a:p>
            <a:p>
              <a:r>
                <a:rPr lang="en-US" sz="1200"/>
                <a:t>Contributed Capital</a:t>
              </a:r>
            </a:p>
            <a:p>
              <a:r>
                <a:rPr lang="en-US" sz="1200"/>
                <a:t>Retained Earnings</a:t>
              </a:r>
            </a:p>
            <a:p>
              <a:r>
                <a:rPr lang="en-US" sz="1200"/>
                <a:t>      Total Stockholders’ Equity</a:t>
              </a:r>
            </a:p>
            <a:p>
              <a:r>
                <a:rPr lang="en-US" sz="1200"/>
                <a:t>Total Liabilities and Stockholders’ Equity</a:t>
              </a:r>
            </a:p>
          </p:txBody>
        </p:sp>
        <p:sp>
          <p:nvSpPr>
            <p:cNvPr id="83990" name="TextBox 28"/>
            <p:cNvSpPr txBox="1">
              <a:spLocks noChangeArrowheads="1"/>
            </p:cNvSpPr>
            <p:nvPr/>
          </p:nvSpPr>
          <p:spPr bwMode="auto">
            <a:xfrm>
              <a:off x="12061371" y="2159000"/>
              <a:ext cx="928914" cy="5262979"/>
            </a:xfrm>
            <a:prstGeom prst="rect">
              <a:avLst/>
            </a:prstGeom>
            <a:noFill/>
            <a:ln w="9525">
              <a:noFill/>
              <a:miter lim="800000"/>
              <a:headEnd/>
              <a:tailEnd/>
            </a:ln>
          </p:spPr>
          <p:txBody>
            <a:bodyPr>
              <a:spAutoFit/>
            </a:bodyPr>
            <a:lstStyle/>
            <a:p>
              <a:pPr algn="r"/>
              <a:endParaRPr lang="en-US" sz="1200"/>
            </a:p>
            <a:p>
              <a:pPr algn="r"/>
              <a:endParaRPr lang="en-US" sz="1200"/>
            </a:p>
            <a:p>
              <a:pPr algn="r"/>
              <a:r>
                <a:rPr lang="en-US" sz="1200"/>
                <a:t>$   7,600</a:t>
              </a:r>
            </a:p>
            <a:p>
              <a:pPr algn="r"/>
              <a:r>
                <a:rPr lang="en-US" sz="1200"/>
                <a:t>240</a:t>
              </a:r>
            </a:p>
            <a:p>
              <a:pPr algn="r"/>
              <a:r>
                <a:rPr lang="en-US" sz="1200"/>
                <a:t>400</a:t>
              </a:r>
            </a:p>
            <a:p>
              <a:pPr algn="r"/>
              <a:r>
                <a:rPr lang="en-US" sz="1200"/>
                <a:t>4,800</a:t>
              </a:r>
            </a:p>
            <a:p>
              <a:pPr algn="r"/>
              <a:r>
                <a:rPr lang="en-US" sz="1200" u="sng"/>
                <a:t>        630</a:t>
              </a:r>
            </a:p>
            <a:p>
              <a:pPr algn="r"/>
              <a:r>
                <a:rPr lang="en-US" sz="1200"/>
                <a:t>13,670</a:t>
              </a:r>
            </a:p>
            <a:p>
              <a:pPr algn="r"/>
              <a:endParaRPr lang="en-US" sz="1200"/>
            </a:p>
            <a:p>
              <a:pPr algn="r"/>
              <a:r>
                <a:rPr lang="en-US" sz="1200" u="sng"/>
                <a:t>   59,000</a:t>
              </a:r>
            </a:p>
            <a:p>
              <a:pPr algn="r"/>
              <a:r>
                <a:rPr lang="en-US" sz="1200" u="sng"/>
                <a:t> $72,670</a:t>
              </a:r>
            </a:p>
            <a:p>
              <a:pPr algn="r"/>
              <a:endParaRPr lang="en-US" sz="1200"/>
            </a:p>
            <a:p>
              <a:pPr algn="r"/>
              <a:endParaRPr lang="en-US" sz="1200"/>
            </a:p>
            <a:p>
              <a:pPr algn="r"/>
              <a:endParaRPr lang="en-US" sz="1200"/>
            </a:p>
            <a:p>
              <a:pPr algn="r"/>
              <a:endParaRPr lang="en-US" sz="1200"/>
            </a:p>
            <a:p>
              <a:pPr algn="r"/>
              <a:r>
                <a:rPr lang="en-US" sz="1200"/>
                <a:t>$   1,030</a:t>
              </a:r>
            </a:p>
            <a:p>
              <a:pPr algn="r"/>
              <a:r>
                <a:rPr lang="en-US" sz="1200"/>
                <a:t>140</a:t>
              </a:r>
            </a:p>
            <a:p>
              <a:pPr algn="r"/>
              <a:r>
                <a:rPr lang="en-US" sz="1200"/>
                <a:t>900</a:t>
              </a:r>
            </a:p>
            <a:p>
              <a:pPr algn="r"/>
              <a:r>
                <a:rPr lang="en-US" sz="1200"/>
                <a:t>400</a:t>
              </a:r>
            </a:p>
            <a:p>
              <a:pPr algn="r"/>
              <a:r>
                <a:rPr lang="en-US" sz="1200" u="sng"/>
                <a:t>        100</a:t>
              </a:r>
            </a:p>
            <a:p>
              <a:pPr algn="r"/>
              <a:r>
                <a:rPr lang="en-US" sz="1200"/>
                <a:t>2,570</a:t>
              </a:r>
            </a:p>
            <a:p>
              <a:pPr algn="r"/>
              <a:r>
                <a:rPr lang="en-US" sz="1200" u="sng"/>
                <a:t>   20,000</a:t>
              </a:r>
            </a:p>
            <a:p>
              <a:pPr algn="r"/>
              <a:r>
                <a:rPr lang="en-US" sz="1200" u="sng"/>
                <a:t>   22,570</a:t>
              </a:r>
            </a:p>
            <a:p>
              <a:pPr algn="r"/>
              <a:endParaRPr lang="en-US" sz="1200"/>
            </a:p>
            <a:p>
              <a:pPr algn="r"/>
              <a:r>
                <a:rPr lang="en-US" sz="1200"/>
                <a:t>50,000</a:t>
              </a:r>
            </a:p>
            <a:p>
              <a:pPr algn="r"/>
              <a:r>
                <a:rPr lang="en-US" sz="1200" u="sng"/>
                <a:t>        100</a:t>
              </a:r>
            </a:p>
            <a:p>
              <a:pPr algn="r"/>
              <a:r>
                <a:rPr lang="en-US" sz="1200" u="sng"/>
                <a:t>   50,100</a:t>
              </a:r>
            </a:p>
            <a:p>
              <a:pPr algn="r"/>
              <a:r>
                <a:rPr lang="en-US" sz="1200" u="sng"/>
                <a:t> $72,670</a:t>
              </a:r>
            </a:p>
          </p:txBody>
        </p:sp>
        <p:cxnSp>
          <p:nvCxnSpPr>
            <p:cNvPr id="30" name="Straight Connector 29"/>
            <p:cNvCxnSpPr/>
            <p:nvPr/>
          </p:nvCxnSpPr>
          <p:spPr>
            <a:xfrm>
              <a:off x="12293329" y="4233811"/>
              <a:ext cx="60963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290154" y="7341004"/>
              <a:ext cx="60963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970" name="Group 10"/>
          <p:cNvGrpSpPr>
            <a:grpSpLocks/>
          </p:cNvGrpSpPr>
          <p:nvPr/>
        </p:nvGrpSpPr>
        <p:grpSpPr bwMode="auto">
          <a:xfrm>
            <a:off x="304800" y="304800"/>
            <a:ext cx="4760913" cy="6191250"/>
            <a:chOff x="533400" y="304800"/>
            <a:chExt cx="4760686" cy="6190499"/>
          </a:xfrm>
        </p:grpSpPr>
        <p:grpSp>
          <p:nvGrpSpPr>
            <p:cNvPr id="83979" name="Group 14"/>
            <p:cNvGrpSpPr>
              <a:grpSpLocks/>
            </p:cNvGrpSpPr>
            <p:nvPr/>
          </p:nvGrpSpPr>
          <p:grpSpPr bwMode="auto">
            <a:xfrm>
              <a:off x="533400" y="304800"/>
              <a:ext cx="4760686" cy="6190499"/>
              <a:chOff x="8690429" y="1926770"/>
              <a:chExt cx="4760686" cy="6190499"/>
            </a:xfrm>
          </p:grpSpPr>
          <p:sp>
            <p:nvSpPr>
              <p:cNvPr id="18" name="TextBox 17"/>
              <p:cNvSpPr txBox="1"/>
              <p:nvPr/>
            </p:nvSpPr>
            <p:spPr>
              <a:xfrm>
                <a:off x="8690429" y="1926770"/>
                <a:ext cx="4760686" cy="692066"/>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sz="1300" dirty="0">
                    <a:latin typeface="Arial" pitchFamily="34" charset="0"/>
                  </a:rPr>
                  <a:t>PIZZA AROMA, INC.</a:t>
                </a:r>
              </a:p>
              <a:p>
                <a:pPr algn="ctr">
                  <a:defRPr/>
                </a:pPr>
                <a:r>
                  <a:rPr lang="en-US" sz="1300" dirty="0">
                    <a:latin typeface="Arial" pitchFamily="34" charset="0"/>
                  </a:rPr>
                  <a:t>Adjusted Trial Balance</a:t>
                </a:r>
              </a:p>
              <a:p>
                <a:pPr algn="ctr">
                  <a:defRPr/>
                </a:pPr>
                <a:r>
                  <a:rPr lang="en-US" sz="1300" dirty="0">
                    <a:latin typeface="Arial" pitchFamily="34" charset="0"/>
                  </a:rPr>
                  <a:t>At September 30, 2013</a:t>
                </a:r>
              </a:p>
            </p:txBody>
          </p:sp>
          <p:sp>
            <p:nvSpPr>
              <p:cNvPr id="83985" name="TextBox 18"/>
              <p:cNvSpPr txBox="1">
                <a:spLocks noChangeArrowheads="1"/>
              </p:cNvSpPr>
              <p:nvPr/>
            </p:nvSpPr>
            <p:spPr bwMode="auto">
              <a:xfrm>
                <a:off x="8690429" y="2606946"/>
                <a:ext cx="4753430" cy="5493812"/>
              </a:xfrm>
              <a:prstGeom prst="rect">
                <a:avLst/>
              </a:prstGeom>
              <a:noFill/>
              <a:ln w="19050">
                <a:solidFill>
                  <a:schemeClr val="tx1"/>
                </a:solidFill>
                <a:miter lim="800000"/>
                <a:headEnd/>
                <a:tailEnd/>
              </a:ln>
            </p:spPr>
            <p:txBody>
              <a:bodyPr>
                <a:spAutoFit/>
              </a:bodyPr>
              <a:lstStyle/>
              <a:p>
                <a:endParaRPr lang="en-US" sz="1300"/>
              </a:p>
              <a:p>
                <a:r>
                  <a:rPr lang="en-US" sz="1300"/>
                  <a:t>Cash</a:t>
                </a:r>
              </a:p>
              <a:p>
                <a:r>
                  <a:rPr lang="en-US" sz="1300"/>
                  <a:t>Accounts Receivable</a:t>
                </a:r>
              </a:p>
              <a:p>
                <a:r>
                  <a:rPr lang="en-US" sz="1300"/>
                  <a:t>Supplies</a:t>
                </a:r>
              </a:p>
              <a:p>
                <a:r>
                  <a:rPr lang="en-US" sz="1300"/>
                  <a:t>Prepaid Rent</a:t>
                </a:r>
              </a:p>
              <a:p>
                <a:r>
                  <a:rPr lang="en-US" sz="1300"/>
                  <a:t>Cookware</a:t>
                </a:r>
              </a:p>
              <a:p>
                <a:r>
                  <a:rPr lang="en-US" sz="1300"/>
                  <a:t>Equipment</a:t>
                </a:r>
              </a:p>
              <a:p>
                <a:r>
                  <a:rPr lang="en-US" sz="1300"/>
                  <a:t>Accumulated Depreciation</a:t>
                </a:r>
              </a:p>
              <a:p>
                <a:r>
                  <a:rPr lang="en-US" sz="1300"/>
                  <a:t>Accounts Payable</a:t>
                </a:r>
              </a:p>
              <a:p>
                <a:r>
                  <a:rPr lang="en-US" sz="1300"/>
                  <a:t>Unearned Revenue</a:t>
                </a:r>
              </a:p>
              <a:p>
                <a:r>
                  <a:rPr lang="en-US" sz="1300"/>
                  <a:t>Wages Payable</a:t>
                </a:r>
              </a:p>
              <a:p>
                <a:r>
                  <a:rPr lang="en-US" sz="1300"/>
                  <a:t>Income Tax Payable</a:t>
                </a:r>
              </a:p>
              <a:p>
                <a:r>
                  <a:rPr lang="en-US" sz="1300"/>
                  <a:t>Interest Payable</a:t>
                </a:r>
              </a:p>
              <a:p>
                <a:r>
                  <a:rPr lang="en-US" sz="1300"/>
                  <a:t>Note Payable</a:t>
                </a:r>
              </a:p>
              <a:p>
                <a:r>
                  <a:rPr lang="en-US" sz="1300"/>
                  <a:t>Contributed Capital</a:t>
                </a:r>
              </a:p>
              <a:p>
                <a:r>
                  <a:rPr lang="en-US" sz="1300"/>
                  <a:t>Retained Earnings</a:t>
                </a:r>
              </a:p>
              <a:p>
                <a:r>
                  <a:rPr lang="en-US" sz="1300"/>
                  <a:t>Dividends Declared</a:t>
                </a:r>
              </a:p>
              <a:p>
                <a:r>
                  <a:rPr lang="en-US" sz="1300"/>
                  <a:t>Pizza Revenue</a:t>
                </a:r>
              </a:p>
              <a:p>
                <a:r>
                  <a:rPr lang="en-US" sz="1300"/>
                  <a:t>Wages Expense</a:t>
                </a:r>
              </a:p>
              <a:p>
                <a:r>
                  <a:rPr lang="en-US" sz="1300"/>
                  <a:t>Rent Expense</a:t>
                </a:r>
              </a:p>
              <a:p>
                <a:r>
                  <a:rPr lang="en-US" sz="1300"/>
                  <a:t>Supplies Expense</a:t>
                </a:r>
              </a:p>
              <a:p>
                <a:r>
                  <a:rPr lang="en-US" sz="1300"/>
                  <a:t>Depreciation Expense</a:t>
                </a:r>
              </a:p>
              <a:p>
                <a:r>
                  <a:rPr lang="en-US" sz="1300"/>
                  <a:t>Utilities Expense</a:t>
                </a:r>
              </a:p>
              <a:p>
                <a:r>
                  <a:rPr lang="en-US" sz="1300"/>
                  <a:t>Advertising Expense</a:t>
                </a:r>
              </a:p>
              <a:p>
                <a:r>
                  <a:rPr lang="en-US" sz="1300"/>
                  <a:t>Interest Expense</a:t>
                </a:r>
              </a:p>
              <a:p>
                <a:r>
                  <a:rPr lang="en-US" sz="1300"/>
                  <a:t>Income Tax Expense</a:t>
                </a:r>
              </a:p>
              <a:p>
                <a:r>
                  <a:rPr lang="en-US" sz="1300"/>
                  <a:t>Total</a:t>
                </a:r>
              </a:p>
            </p:txBody>
          </p:sp>
          <p:sp>
            <p:nvSpPr>
              <p:cNvPr id="83986" name="TextBox 19"/>
              <p:cNvSpPr txBox="1">
                <a:spLocks noChangeArrowheads="1"/>
              </p:cNvSpPr>
              <p:nvPr/>
            </p:nvSpPr>
            <p:spPr bwMode="auto">
              <a:xfrm>
                <a:off x="11306628" y="2623457"/>
                <a:ext cx="1074057" cy="5493812"/>
              </a:xfrm>
              <a:prstGeom prst="rect">
                <a:avLst/>
              </a:prstGeom>
              <a:noFill/>
              <a:ln w="9525">
                <a:noFill/>
                <a:miter lim="800000"/>
                <a:headEnd/>
                <a:tailEnd/>
              </a:ln>
            </p:spPr>
            <p:txBody>
              <a:bodyPr>
                <a:spAutoFit/>
              </a:bodyPr>
              <a:lstStyle/>
              <a:p>
                <a:pPr algn="ctr"/>
                <a:r>
                  <a:rPr lang="en-US" sz="1300"/>
                  <a:t>Debit</a:t>
                </a:r>
              </a:p>
              <a:p>
                <a:pPr algn="r"/>
                <a:r>
                  <a:rPr lang="en-US" sz="1300"/>
                  <a:t>$       7,600</a:t>
                </a:r>
              </a:p>
              <a:p>
                <a:pPr algn="r"/>
                <a:r>
                  <a:rPr lang="en-US" sz="1300"/>
                  <a:t>240</a:t>
                </a:r>
              </a:p>
              <a:p>
                <a:pPr algn="r"/>
                <a:r>
                  <a:rPr lang="en-US" sz="1300"/>
                  <a:t>400</a:t>
                </a:r>
              </a:p>
              <a:p>
                <a:pPr algn="r"/>
                <a:r>
                  <a:rPr lang="en-US" sz="1300"/>
                  <a:t>4,800</a:t>
                </a:r>
              </a:p>
              <a:p>
                <a:pPr algn="r"/>
                <a:r>
                  <a:rPr lang="en-US" sz="1300"/>
                  <a:t>630</a:t>
                </a:r>
              </a:p>
              <a:p>
                <a:pPr algn="r"/>
                <a:r>
                  <a:rPr lang="en-US" sz="1300"/>
                  <a:t>60,000</a:t>
                </a:r>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r>
                  <a:rPr lang="en-US" sz="1300"/>
                  <a:t>500</a:t>
                </a:r>
              </a:p>
              <a:p>
                <a:pPr algn="r"/>
                <a:endParaRPr lang="en-US" sz="1300"/>
              </a:p>
              <a:p>
                <a:pPr algn="r"/>
                <a:r>
                  <a:rPr lang="en-US" sz="1300"/>
                  <a:t>9,000</a:t>
                </a:r>
              </a:p>
              <a:p>
                <a:pPr algn="r"/>
                <a:r>
                  <a:rPr lang="en-US" sz="1300"/>
                  <a:t>2,400</a:t>
                </a:r>
              </a:p>
              <a:p>
                <a:pPr algn="r"/>
                <a:r>
                  <a:rPr lang="en-US" sz="1300"/>
                  <a:t>1,200</a:t>
                </a:r>
              </a:p>
              <a:p>
                <a:pPr algn="r"/>
                <a:r>
                  <a:rPr lang="en-US" sz="1300"/>
                  <a:t>1,000</a:t>
                </a:r>
              </a:p>
              <a:p>
                <a:pPr algn="r"/>
                <a:r>
                  <a:rPr lang="en-US" sz="1300"/>
                  <a:t>600</a:t>
                </a:r>
              </a:p>
              <a:p>
                <a:pPr algn="r"/>
                <a:r>
                  <a:rPr lang="en-US" sz="1300"/>
                  <a:t>400</a:t>
                </a:r>
              </a:p>
              <a:p>
                <a:pPr algn="r"/>
                <a:r>
                  <a:rPr lang="en-US" sz="1300"/>
                  <a:t>100</a:t>
                </a:r>
              </a:p>
              <a:p>
                <a:pPr algn="r"/>
                <a:r>
                  <a:rPr lang="en-US" sz="1300"/>
                  <a:t>400</a:t>
                </a:r>
              </a:p>
              <a:p>
                <a:pPr algn="r"/>
                <a:r>
                  <a:rPr lang="en-US" sz="1300"/>
                  <a:t>$     89,270</a:t>
                </a:r>
              </a:p>
            </p:txBody>
          </p:sp>
          <p:sp>
            <p:nvSpPr>
              <p:cNvPr id="83987" name="TextBox 20"/>
              <p:cNvSpPr txBox="1">
                <a:spLocks noChangeArrowheads="1"/>
              </p:cNvSpPr>
              <p:nvPr/>
            </p:nvSpPr>
            <p:spPr bwMode="auto">
              <a:xfrm>
                <a:off x="12344401" y="2623457"/>
                <a:ext cx="1074057" cy="5493812"/>
              </a:xfrm>
              <a:prstGeom prst="rect">
                <a:avLst/>
              </a:prstGeom>
              <a:noFill/>
              <a:ln w="9525">
                <a:noFill/>
                <a:miter lim="800000"/>
                <a:headEnd/>
                <a:tailEnd/>
              </a:ln>
            </p:spPr>
            <p:txBody>
              <a:bodyPr>
                <a:spAutoFit/>
              </a:bodyPr>
              <a:lstStyle/>
              <a:p>
                <a:pPr algn="ctr"/>
                <a:r>
                  <a:rPr lang="en-US" sz="1300"/>
                  <a:t>Credit</a:t>
                </a:r>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r>
                  <a:rPr lang="en-US" sz="1300"/>
                  <a:t>$    1,000</a:t>
                </a:r>
              </a:p>
              <a:p>
                <a:pPr algn="r"/>
                <a:r>
                  <a:rPr lang="en-US" sz="1300"/>
                  <a:t>1,030</a:t>
                </a:r>
              </a:p>
              <a:p>
                <a:pPr algn="r"/>
                <a:r>
                  <a:rPr lang="en-US" sz="1300"/>
                  <a:t>140</a:t>
                </a:r>
              </a:p>
              <a:p>
                <a:pPr algn="r"/>
                <a:r>
                  <a:rPr lang="en-US" sz="1300"/>
                  <a:t>900</a:t>
                </a:r>
              </a:p>
              <a:p>
                <a:pPr algn="r"/>
                <a:r>
                  <a:rPr lang="en-US" sz="1300"/>
                  <a:t>400</a:t>
                </a:r>
              </a:p>
              <a:p>
                <a:pPr algn="r"/>
                <a:r>
                  <a:rPr lang="en-US" sz="1300"/>
                  <a:t>100</a:t>
                </a:r>
              </a:p>
              <a:p>
                <a:pPr algn="r"/>
                <a:r>
                  <a:rPr lang="en-US" sz="1300"/>
                  <a:t>20,000</a:t>
                </a:r>
              </a:p>
              <a:p>
                <a:pPr algn="r"/>
                <a:r>
                  <a:rPr lang="en-US" sz="1300"/>
                  <a:t>50,000</a:t>
                </a:r>
              </a:p>
              <a:p>
                <a:pPr algn="r"/>
                <a:r>
                  <a:rPr lang="en-US" sz="1300"/>
                  <a:t>0</a:t>
                </a:r>
              </a:p>
              <a:p>
                <a:pPr algn="r"/>
                <a:endParaRPr lang="en-US" sz="1300"/>
              </a:p>
              <a:p>
                <a:pPr algn="r"/>
                <a:r>
                  <a:rPr lang="en-US" sz="1300"/>
                  <a:t>15,700</a:t>
                </a:r>
              </a:p>
              <a:p>
                <a:pPr algn="r"/>
                <a:endParaRPr lang="en-US" sz="1300"/>
              </a:p>
              <a:p>
                <a:pPr algn="r"/>
                <a:endParaRPr lang="en-US" sz="1300"/>
              </a:p>
              <a:p>
                <a:pPr algn="r"/>
                <a:r>
                  <a:rPr lang="en-US" sz="1300" u="sng"/>
                  <a:t> </a:t>
                </a:r>
              </a:p>
              <a:p>
                <a:pPr algn="r"/>
                <a:endParaRPr lang="en-US" sz="1300" u="sng"/>
              </a:p>
              <a:p>
                <a:pPr algn="r"/>
                <a:endParaRPr lang="en-US" sz="1300" u="sng"/>
              </a:p>
              <a:p>
                <a:pPr algn="r"/>
                <a:endParaRPr lang="en-US" sz="1300" u="sng"/>
              </a:p>
              <a:p>
                <a:pPr algn="r"/>
                <a:endParaRPr lang="en-US" sz="1300" u="sng"/>
              </a:p>
              <a:p>
                <a:pPr algn="r"/>
                <a:endParaRPr lang="en-US" sz="1300" u="sng"/>
              </a:p>
              <a:p>
                <a:pPr algn="r"/>
                <a:r>
                  <a:rPr lang="en-US" sz="1300"/>
                  <a:t>$     89,270</a:t>
                </a:r>
              </a:p>
            </p:txBody>
          </p:sp>
        </p:grpSp>
        <p:cxnSp>
          <p:nvCxnSpPr>
            <p:cNvPr id="13" name="Straight Connector 12"/>
            <p:cNvCxnSpPr/>
            <p:nvPr/>
          </p:nvCxnSpPr>
          <p:spPr>
            <a:xfrm>
              <a:off x="3168524" y="1247661"/>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43126" y="6196885"/>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57413" y="6382601"/>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49475" y="6430220"/>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20"/>
          <p:cNvGrpSpPr>
            <a:grpSpLocks/>
          </p:cNvGrpSpPr>
          <p:nvPr/>
        </p:nvGrpSpPr>
        <p:grpSpPr bwMode="auto">
          <a:xfrm>
            <a:off x="381000" y="1066800"/>
            <a:ext cx="4876800" cy="2924175"/>
            <a:chOff x="438150" y="1047749"/>
            <a:chExt cx="4876800" cy="2924629"/>
          </a:xfrm>
        </p:grpSpPr>
        <p:sp>
          <p:nvSpPr>
            <p:cNvPr id="5" name="Rectangle 4"/>
            <p:cNvSpPr/>
            <p:nvPr/>
          </p:nvSpPr>
          <p:spPr>
            <a:xfrm>
              <a:off x="438150" y="1047749"/>
              <a:ext cx="4648200" cy="29246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a:stCxn id="5" idx="3"/>
            </p:cNvCxnSpPr>
            <p:nvPr/>
          </p:nvCxnSpPr>
          <p:spPr>
            <a:xfrm flipV="1">
              <a:off x="5086350" y="1428808"/>
              <a:ext cx="228600" cy="1081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334000" y="1320800"/>
            <a:ext cx="11430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ounded Rectangle 22"/>
          <p:cNvSpPr/>
          <p:nvPr/>
        </p:nvSpPr>
        <p:spPr>
          <a:xfrm>
            <a:off x="5334000" y="3733800"/>
            <a:ext cx="12954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5305425" y="2613025"/>
            <a:ext cx="3606800" cy="4016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a:xfrm>
            <a:off x="5334000" y="5715000"/>
            <a:ext cx="35814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976" name="TextBox 40"/>
          <p:cNvSpPr txBox="1">
            <a:spLocks noChangeArrowheads="1"/>
          </p:cNvSpPr>
          <p:nvPr/>
        </p:nvSpPr>
        <p:spPr bwMode="auto">
          <a:xfrm>
            <a:off x="7239000" y="2590800"/>
            <a:ext cx="838200" cy="461963"/>
          </a:xfrm>
          <a:prstGeom prst="rect">
            <a:avLst/>
          </a:prstGeom>
          <a:noFill/>
          <a:ln w="9525">
            <a:noFill/>
            <a:miter lim="800000"/>
            <a:headEnd/>
            <a:tailEnd/>
          </a:ln>
        </p:spPr>
        <p:txBody>
          <a:bodyPr>
            <a:spAutoFit/>
          </a:bodyPr>
          <a:lstStyle/>
          <a:p>
            <a:pPr algn="r"/>
            <a:r>
              <a:rPr lang="en-US" sz="1200"/>
              <a:t>$60,000</a:t>
            </a:r>
          </a:p>
          <a:p>
            <a:pPr algn="r"/>
            <a:r>
              <a:rPr lang="en-US" sz="1200" u="sng"/>
              <a:t>  (1,000)</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nodeType="clickEffect">
                                  <p:stCondLst>
                                    <p:cond delay="0"/>
                                  </p:stCondLst>
                                  <p:childTnLst>
                                    <p:animEffect transition="out" filter="wipe(righ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xit" presetSubtype="4" fill="hold" grpId="1" nodeType="clickEffect">
                                  <p:stCondLst>
                                    <p:cond delay="0"/>
                                  </p:stCondLst>
                                  <p:childTnLst>
                                    <p:animEffect transition="out" filter="wipe(down)">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22" presetClass="exit" presetSubtype="4" fill="hold" grpId="1" nodeType="withEffect">
                                  <p:stCondLst>
                                    <p:cond delay="0"/>
                                  </p:stCondLst>
                                  <p:childTnLst>
                                    <p:animEffect transition="out" filter="wipe(down)">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xit" presetSubtype="4" fill="hold" grpId="1" nodeType="clickEffect">
                                  <p:stCondLst>
                                    <p:cond delay="0"/>
                                  </p:stCondLst>
                                  <p:childTnLst>
                                    <p:animEffect transition="out" filter="wipe(down)">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childTnLst>
                          </p:cTn>
                        </p:par>
                        <p:par>
                          <p:cTn id="37" fill="hold" nodeType="afterGroup">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smtClean="0"/>
              <a:t>Learning Objective 4-5</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Explain the closing process.</a:t>
            </a:r>
          </a:p>
        </p:txBody>
      </p:sp>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4"/>
          <p:cNvSpPr>
            <a:spLocks noGrp="1" noChangeArrowheads="1"/>
          </p:cNvSpPr>
          <p:nvPr>
            <p:ph type="title"/>
          </p:nvPr>
        </p:nvSpPr>
        <p:spPr/>
        <p:txBody>
          <a:bodyPr/>
          <a:lstStyle/>
          <a:p>
            <a:pPr eaLnBrk="1" hangingPunct="1"/>
            <a:r>
              <a:rPr lang="en-US" smtClean="0"/>
              <a:t>Closing Temporary Accounts</a:t>
            </a:r>
          </a:p>
        </p:txBody>
      </p:sp>
      <p:sp>
        <p:nvSpPr>
          <p:cNvPr id="52227" name="Text Box 25"/>
          <p:cNvSpPr txBox="1">
            <a:spLocks noChangeArrowheads="1"/>
          </p:cNvSpPr>
          <p:nvPr/>
        </p:nvSpPr>
        <p:spPr bwMode="auto">
          <a:xfrm>
            <a:off x="457200" y="4254500"/>
            <a:ext cx="3886200" cy="1292225"/>
          </a:xfrm>
          <a:prstGeom prst="rect">
            <a:avLst/>
          </a:prstGeom>
          <a:solidFill>
            <a:srgbClr val="FFFFCC"/>
          </a:solidFill>
          <a:ln w="9525">
            <a:solidFill>
              <a:srgbClr val="C00000"/>
            </a:solidFill>
            <a:miter lim="800000"/>
            <a:headEnd/>
            <a:tailEnd/>
          </a:ln>
        </p:spPr>
        <p:txBody>
          <a:bodyPr>
            <a:spAutoFit/>
          </a:bodyPr>
          <a:lstStyle/>
          <a:p>
            <a:pPr algn="ctr">
              <a:spcBef>
                <a:spcPct val="50000"/>
              </a:spcBef>
            </a:pPr>
            <a:r>
              <a:rPr lang="en-US" sz="2600" b="1">
                <a:solidFill>
                  <a:srgbClr val="C00000"/>
                </a:solidFill>
              </a:rPr>
              <a:t>Transfer net income (or loss) and dividends to Retained Earnings.</a:t>
            </a:r>
          </a:p>
        </p:txBody>
      </p:sp>
      <p:sp>
        <p:nvSpPr>
          <p:cNvPr id="52228" name="Text Box 26"/>
          <p:cNvSpPr txBox="1">
            <a:spLocks noChangeArrowheads="1"/>
          </p:cNvSpPr>
          <p:nvPr/>
        </p:nvSpPr>
        <p:spPr bwMode="auto">
          <a:xfrm>
            <a:off x="4724400" y="4102100"/>
            <a:ext cx="3886200" cy="1689100"/>
          </a:xfrm>
          <a:prstGeom prst="rect">
            <a:avLst/>
          </a:prstGeom>
          <a:solidFill>
            <a:srgbClr val="FFFFCC"/>
          </a:solidFill>
          <a:ln w="9525">
            <a:solidFill>
              <a:srgbClr val="C00000"/>
            </a:solidFill>
            <a:miter lim="800000"/>
            <a:headEnd/>
            <a:tailEnd/>
          </a:ln>
        </p:spPr>
        <p:txBody>
          <a:bodyPr>
            <a:spAutoFit/>
          </a:bodyPr>
          <a:lstStyle/>
          <a:p>
            <a:pPr algn="ctr">
              <a:spcBef>
                <a:spcPct val="100000"/>
              </a:spcBef>
              <a:buClr>
                <a:schemeClr val="tx2"/>
              </a:buClr>
              <a:buSzPct val="85000"/>
              <a:buFont typeface="Wingdings" pitchFamily="2" charset="2"/>
              <a:buNone/>
            </a:pPr>
            <a:r>
              <a:rPr lang="en-US" sz="2600" b="1">
                <a:solidFill>
                  <a:srgbClr val="C00000"/>
                </a:solidFill>
              </a:rPr>
              <a:t>Establish zero balances in all income statement and dividend accounts. </a:t>
            </a:r>
          </a:p>
        </p:txBody>
      </p:sp>
      <p:pic>
        <p:nvPicPr>
          <p:cNvPr id="88068" name="Picture 9"/>
          <p:cNvPicPr>
            <a:picLocks noChangeAspect="1" noChangeArrowheads="1"/>
          </p:cNvPicPr>
          <p:nvPr/>
        </p:nvPicPr>
        <p:blipFill>
          <a:blip r:embed="rId3"/>
          <a:srcRect/>
          <a:stretch>
            <a:fillRect/>
          </a:stretch>
        </p:blipFill>
        <p:spPr bwMode="auto">
          <a:xfrm>
            <a:off x="304800" y="1511300"/>
            <a:ext cx="8389938" cy="1981200"/>
          </a:xfrm>
          <a:prstGeom prst="rect">
            <a:avLst/>
          </a:prstGeom>
          <a:noFill/>
          <a:ln w="9525">
            <a:solidFill>
              <a:srgbClr val="C00000"/>
            </a:solidFill>
            <a:miter lim="800000"/>
            <a:headEnd/>
            <a:tailEnd/>
          </a:ln>
        </p:spPr>
      </p:pic>
      <p:sp>
        <p:nvSpPr>
          <p:cNvPr id="6" name="Rectangle 5"/>
          <p:cNvSpPr/>
          <p:nvPr/>
        </p:nvSpPr>
        <p:spPr>
          <a:xfrm>
            <a:off x="304800" y="3086100"/>
            <a:ext cx="83820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wipe(up)">
                                      <p:cBhvr>
                                        <p:cTn id="12" dur="500"/>
                                        <p:tgtEl>
                                          <p:spTgt spid="5222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2228"/>
                                        </p:tgtEl>
                                        <p:attrNameLst>
                                          <p:attrName>style.visibility</p:attrName>
                                        </p:attrNameLst>
                                      </p:cBhvr>
                                      <p:to>
                                        <p:strVal val="visible"/>
                                      </p:to>
                                    </p:set>
                                    <p:animEffect transition="in" filter="wipe(up)">
                                      <p:cBhvr>
                                        <p:cTn id="15"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8"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914400" y="4724400"/>
            <a:ext cx="3265488" cy="1587500"/>
          </a:xfrm>
          <a:prstGeom prst="rect">
            <a:avLst/>
          </a:prstGeom>
          <a:solidFill>
            <a:srgbClr val="0033CC"/>
          </a:solidFill>
          <a:ln w="38100" cmpd="dbl">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spcBef>
                <a:spcPct val="50000"/>
              </a:spcBef>
              <a:defRPr/>
            </a:pPr>
            <a:r>
              <a:rPr lang="en-US" sz="2400" b="1">
                <a:solidFill>
                  <a:srgbClr val="E3F4FF"/>
                </a:solidFill>
              </a:rPr>
              <a:t>Temporary accounts track financial results for a limited period of time.</a:t>
            </a:r>
          </a:p>
        </p:txBody>
      </p:sp>
      <p:sp>
        <p:nvSpPr>
          <p:cNvPr id="90114" name="Rectangle 3"/>
          <p:cNvSpPr>
            <a:spLocks noGrp="1" noChangeArrowheads="1"/>
          </p:cNvSpPr>
          <p:nvPr>
            <p:ph type="title"/>
          </p:nvPr>
        </p:nvSpPr>
        <p:spPr/>
        <p:txBody>
          <a:bodyPr/>
          <a:lstStyle/>
          <a:p>
            <a:pPr eaLnBrk="1" hangingPunct="1"/>
            <a:r>
              <a:rPr lang="en-US" smtClean="0"/>
              <a:t>Closing Temporary Accounts</a:t>
            </a:r>
          </a:p>
        </p:txBody>
      </p:sp>
      <p:grpSp>
        <p:nvGrpSpPr>
          <p:cNvPr id="90115" name="Group 4"/>
          <p:cNvGrpSpPr>
            <a:grpSpLocks/>
          </p:cNvGrpSpPr>
          <p:nvPr/>
        </p:nvGrpSpPr>
        <p:grpSpPr bwMode="auto">
          <a:xfrm>
            <a:off x="695325" y="1519238"/>
            <a:ext cx="3638550" cy="3040062"/>
            <a:chOff x="438" y="957"/>
            <a:chExt cx="2292" cy="1915"/>
          </a:xfrm>
        </p:grpSpPr>
        <p:sp>
          <p:nvSpPr>
            <p:cNvPr id="90128" name="Rectangle 5"/>
            <p:cNvSpPr>
              <a:spLocks noChangeArrowheads="1"/>
            </p:cNvSpPr>
            <p:nvPr/>
          </p:nvSpPr>
          <p:spPr bwMode="auto">
            <a:xfrm>
              <a:off x="876" y="957"/>
              <a:ext cx="1494" cy="325"/>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800" b="1">
                  <a:solidFill>
                    <a:srgbClr val="3365FB"/>
                  </a:solidFill>
                </a:rPr>
                <a:t>Revenues</a:t>
              </a:r>
            </a:p>
          </p:txBody>
        </p:sp>
        <p:sp>
          <p:nvSpPr>
            <p:cNvPr id="90129" name="Rectangle 6"/>
            <p:cNvSpPr>
              <a:spLocks noChangeArrowheads="1"/>
            </p:cNvSpPr>
            <p:nvPr/>
          </p:nvSpPr>
          <p:spPr bwMode="auto">
            <a:xfrm rot="16200000" flipH="1">
              <a:off x="-142" y="1967"/>
              <a:ext cx="1485" cy="325"/>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800" b="1">
                  <a:solidFill>
                    <a:srgbClr val="3365FB"/>
                  </a:solidFill>
                </a:rPr>
                <a:t>Expenses</a:t>
              </a:r>
            </a:p>
          </p:txBody>
        </p:sp>
        <p:sp>
          <p:nvSpPr>
            <p:cNvPr id="90130" name="Rectangle 7"/>
            <p:cNvSpPr>
              <a:spLocks noChangeArrowheads="1"/>
            </p:cNvSpPr>
            <p:nvPr/>
          </p:nvSpPr>
          <p:spPr bwMode="auto">
            <a:xfrm rot="5400000" flipH="1">
              <a:off x="1825" y="1966"/>
              <a:ext cx="1486" cy="325"/>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800" b="1">
                  <a:solidFill>
                    <a:srgbClr val="3365FB"/>
                  </a:solidFill>
                </a:rPr>
                <a:t>Dividends</a:t>
              </a:r>
            </a:p>
          </p:txBody>
        </p:sp>
        <p:grpSp>
          <p:nvGrpSpPr>
            <p:cNvPr id="90131" name="Group 8"/>
            <p:cNvGrpSpPr>
              <a:grpSpLocks/>
            </p:cNvGrpSpPr>
            <p:nvPr/>
          </p:nvGrpSpPr>
          <p:grpSpPr bwMode="auto">
            <a:xfrm>
              <a:off x="768" y="1248"/>
              <a:ext cx="1630" cy="1344"/>
              <a:chOff x="768" y="1248"/>
              <a:chExt cx="1630" cy="1344"/>
            </a:xfrm>
          </p:grpSpPr>
          <p:sp>
            <p:nvSpPr>
              <p:cNvPr id="90132" name="Freeform 9"/>
              <p:cNvSpPr>
                <a:spLocks/>
              </p:cNvSpPr>
              <p:nvPr/>
            </p:nvSpPr>
            <p:spPr bwMode="auto">
              <a:xfrm>
                <a:off x="819" y="1303"/>
                <a:ext cx="1579" cy="1289"/>
              </a:xfrm>
              <a:custGeom>
                <a:avLst/>
                <a:gdLst>
                  <a:gd name="T0" fmla="*/ 1424 w 1579"/>
                  <a:gd name="T1" fmla="*/ 692 h 1289"/>
                  <a:gd name="T2" fmla="*/ 1578 w 1579"/>
                  <a:gd name="T3" fmla="*/ 773 h 1289"/>
                  <a:gd name="T4" fmla="*/ 1424 w 1579"/>
                  <a:gd name="T5" fmla="*/ 854 h 1289"/>
                  <a:gd name="T6" fmla="*/ 1322 w 1579"/>
                  <a:gd name="T7" fmla="*/ 1189 h 1289"/>
                  <a:gd name="T8" fmla="*/ 1318 w 1579"/>
                  <a:gd name="T9" fmla="*/ 1208 h 1289"/>
                  <a:gd name="T10" fmla="*/ 1305 w 1579"/>
                  <a:gd name="T11" fmla="*/ 1236 h 1289"/>
                  <a:gd name="T12" fmla="*/ 1285 w 1579"/>
                  <a:gd name="T13" fmla="*/ 1260 h 1289"/>
                  <a:gd name="T14" fmla="*/ 1259 w 1579"/>
                  <a:gd name="T15" fmla="*/ 1277 h 1289"/>
                  <a:gd name="T16" fmla="*/ 1228 w 1579"/>
                  <a:gd name="T17" fmla="*/ 1287 h 1289"/>
                  <a:gd name="T18" fmla="*/ 366 w 1579"/>
                  <a:gd name="T19" fmla="*/ 1288 h 1289"/>
                  <a:gd name="T20" fmla="*/ 348 w 1579"/>
                  <a:gd name="T21" fmla="*/ 1287 h 1289"/>
                  <a:gd name="T22" fmla="*/ 318 w 1579"/>
                  <a:gd name="T23" fmla="*/ 1276 h 1289"/>
                  <a:gd name="T24" fmla="*/ 291 w 1579"/>
                  <a:gd name="T25" fmla="*/ 1258 h 1289"/>
                  <a:gd name="T26" fmla="*/ 270 w 1579"/>
                  <a:gd name="T27" fmla="*/ 1234 h 1289"/>
                  <a:gd name="T28" fmla="*/ 258 w 1579"/>
                  <a:gd name="T29" fmla="*/ 1205 h 1289"/>
                  <a:gd name="T30" fmla="*/ 256 w 1579"/>
                  <a:gd name="T31" fmla="*/ 854 h 1289"/>
                  <a:gd name="T32" fmla="*/ 154 w 1579"/>
                  <a:gd name="T33" fmla="*/ 1030 h 1289"/>
                  <a:gd name="T34" fmla="*/ 154 w 1579"/>
                  <a:gd name="T35" fmla="*/ 517 h 1289"/>
                  <a:gd name="T36" fmla="*/ 256 w 1579"/>
                  <a:gd name="T37" fmla="*/ 692 h 1289"/>
                  <a:gd name="T38" fmla="*/ 256 w 1579"/>
                  <a:gd name="T39" fmla="*/ 349 h 1289"/>
                  <a:gd name="T40" fmla="*/ 265 w 1579"/>
                  <a:gd name="T41" fmla="*/ 318 h 1289"/>
                  <a:gd name="T42" fmla="*/ 282 w 1579"/>
                  <a:gd name="T43" fmla="*/ 292 h 1289"/>
                  <a:gd name="T44" fmla="*/ 306 w 1579"/>
                  <a:gd name="T45" fmla="*/ 271 h 1289"/>
                  <a:gd name="T46" fmla="*/ 334 w 1579"/>
                  <a:gd name="T47" fmla="*/ 257 h 1289"/>
                  <a:gd name="T48" fmla="*/ 366 w 1579"/>
                  <a:gd name="T49" fmla="*/ 253 h 1289"/>
                  <a:gd name="T50" fmla="*/ 702 w 1579"/>
                  <a:gd name="T51" fmla="*/ 153 h 1289"/>
                  <a:gd name="T52" fmla="*/ 786 w 1579"/>
                  <a:gd name="T53" fmla="*/ 0 h 1289"/>
                  <a:gd name="T54" fmla="*/ 871 w 1579"/>
                  <a:gd name="T55" fmla="*/ 153 h 1289"/>
                  <a:gd name="T56" fmla="*/ 1213 w 1579"/>
                  <a:gd name="T57" fmla="*/ 253 h 1289"/>
                  <a:gd name="T58" fmla="*/ 1231 w 1579"/>
                  <a:gd name="T59" fmla="*/ 256 h 1289"/>
                  <a:gd name="T60" fmla="*/ 1261 w 1579"/>
                  <a:gd name="T61" fmla="*/ 265 h 1289"/>
                  <a:gd name="T62" fmla="*/ 1287 w 1579"/>
                  <a:gd name="T63" fmla="*/ 283 h 1289"/>
                  <a:gd name="T64" fmla="*/ 1307 w 1579"/>
                  <a:gd name="T65" fmla="*/ 307 h 1289"/>
                  <a:gd name="T66" fmla="*/ 1319 w 1579"/>
                  <a:gd name="T67" fmla="*/ 336 h 1289"/>
                  <a:gd name="T68" fmla="*/ 1322 w 1579"/>
                  <a:gd name="T69" fmla="*/ 692 h 1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9"/>
                  <a:gd name="T106" fmla="*/ 0 h 1289"/>
                  <a:gd name="T107" fmla="*/ 1579 w 1579"/>
                  <a:gd name="T108" fmla="*/ 1289 h 1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9" h="1289">
                    <a:moveTo>
                      <a:pt x="1322" y="692"/>
                    </a:moveTo>
                    <a:lnTo>
                      <a:pt x="1424" y="692"/>
                    </a:lnTo>
                    <a:lnTo>
                      <a:pt x="1424" y="517"/>
                    </a:lnTo>
                    <a:lnTo>
                      <a:pt x="1578" y="773"/>
                    </a:lnTo>
                    <a:lnTo>
                      <a:pt x="1424" y="1030"/>
                    </a:lnTo>
                    <a:lnTo>
                      <a:pt x="1424" y="854"/>
                    </a:lnTo>
                    <a:lnTo>
                      <a:pt x="1322" y="854"/>
                    </a:lnTo>
                    <a:lnTo>
                      <a:pt x="1322" y="1189"/>
                    </a:lnTo>
                    <a:lnTo>
                      <a:pt x="1322" y="1193"/>
                    </a:lnTo>
                    <a:lnTo>
                      <a:pt x="1318" y="1208"/>
                    </a:lnTo>
                    <a:lnTo>
                      <a:pt x="1314" y="1222"/>
                    </a:lnTo>
                    <a:lnTo>
                      <a:pt x="1305" y="1236"/>
                    </a:lnTo>
                    <a:lnTo>
                      <a:pt x="1297" y="1249"/>
                    </a:lnTo>
                    <a:lnTo>
                      <a:pt x="1285" y="1260"/>
                    </a:lnTo>
                    <a:lnTo>
                      <a:pt x="1272" y="1271"/>
                    </a:lnTo>
                    <a:lnTo>
                      <a:pt x="1259" y="1277"/>
                    </a:lnTo>
                    <a:lnTo>
                      <a:pt x="1243" y="1282"/>
                    </a:lnTo>
                    <a:lnTo>
                      <a:pt x="1228" y="1287"/>
                    </a:lnTo>
                    <a:lnTo>
                      <a:pt x="1213" y="1288"/>
                    </a:lnTo>
                    <a:lnTo>
                      <a:pt x="366" y="1288"/>
                    </a:lnTo>
                    <a:lnTo>
                      <a:pt x="363" y="1288"/>
                    </a:lnTo>
                    <a:lnTo>
                      <a:pt x="348" y="1287"/>
                    </a:lnTo>
                    <a:lnTo>
                      <a:pt x="331" y="1282"/>
                    </a:lnTo>
                    <a:lnTo>
                      <a:pt x="318" y="1276"/>
                    </a:lnTo>
                    <a:lnTo>
                      <a:pt x="303" y="1269"/>
                    </a:lnTo>
                    <a:lnTo>
                      <a:pt x="291" y="1258"/>
                    </a:lnTo>
                    <a:lnTo>
                      <a:pt x="280" y="1246"/>
                    </a:lnTo>
                    <a:lnTo>
                      <a:pt x="270" y="1234"/>
                    </a:lnTo>
                    <a:lnTo>
                      <a:pt x="264" y="1220"/>
                    </a:lnTo>
                    <a:lnTo>
                      <a:pt x="258" y="1205"/>
                    </a:lnTo>
                    <a:lnTo>
                      <a:pt x="256" y="1189"/>
                    </a:lnTo>
                    <a:lnTo>
                      <a:pt x="256" y="854"/>
                    </a:lnTo>
                    <a:lnTo>
                      <a:pt x="154" y="854"/>
                    </a:lnTo>
                    <a:lnTo>
                      <a:pt x="154" y="1030"/>
                    </a:lnTo>
                    <a:lnTo>
                      <a:pt x="0" y="773"/>
                    </a:lnTo>
                    <a:lnTo>
                      <a:pt x="154" y="517"/>
                    </a:lnTo>
                    <a:lnTo>
                      <a:pt x="154" y="692"/>
                    </a:lnTo>
                    <a:lnTo>
                      <a:pt x="256" y="692"/>
                    </a:lnTo>
                    <a:lnTo>
                      <a:pt x="256" y="351"/>
                    </a:lnTo>
                    <a:lnTo>
                      <a:pt x="256" y="349"/>
                    </a:lnTo>
                    <a:lnTo>
                      <a:pt x="259" y="333"/>
                    </a:lnTo>
                    <a:lnTo>
                      <a:pt x="265" y="318"/>
                    </a:lnTo>
                    <a:lnTo>
                      <a:pt x="272" y="303"/>
                    </a:lnTo>
                    <a:lnTo>
                      <a:pt x="282" y="292"/>
                    </a:lnTo>
                    <a:lnTo>
                      <a:pt x="294" y="281"/>
                    </a:lnTo>
                    <a:lnTo>
                      <a:pt x="306" y="271"/>
                    </a:lnTo>
                    <a:lnTo>
                      <a:pt x="320" y="263"/>
                    </a:lnTo>
                    <a:lnTo>
                      <a:pt x="334" y="257"/>
                    </a:lnTo>
                    <a:lnTo>
                      <a:pt x="350" y="254"/>
                    </a:lnTo>
                    <a:lnTo>
                      <a:pt x="366" y="253"/>
                    </a:lnTo>
                    <a:lnTo>
                      <a:pt x="702" y="252"/>
                    </a:lnTo>
                    <a:lnTo>
                      <a:pt x="702" y="153"/>
                    </a:lnTo>
                    <a:lnTo>
                      <a:pt x="525" y="153"/>
                    </a:lnTo>
                    <a:lnTo>
                      <a:pt x="786" y="0"/>
                    </a:lnTo>
                    <a:lnTo>
                      <a:pt x="1048" y="153"/>
                    </a:lnTo>
                    <a:lnTo>
                      <a:pt x="871" y="153"/>
                    </a:lnTo>
                    <a:lnTo>
                      <a:pt x="871" y="252"/>
                    </a:lnTo>
                    <a:lnTo>
                      <a:pt x="1213" y="253"/>
                    </a:lnTo>
                    <a:lnTo>
                      <a:pt x="1215" y="253"/>
                    </a:lnTo>
                    <a:lnTo>
                      <a:pt x="1231" y="256"/>
                    </a:lnTo>
                    <a:lnTo>
                      <a:pt x="1247" y="259"/>
                    </a:lnTo>
                    <a:lnTo>
                      <a:pt x="1261" y="265"/>
                    </a:lnTo>
                    <a:lnTo>
                      <a:pt x="1275" y="272"/>
                    </a:lnTo>
                    <a:lnTo>
                      <a:pt x="1287" y="283"/>
                    </a:lnTo>
                    <a:lnTo>
                      <a:pt x="1299" y="294"/>
                    </a:lnTo>
                    <a:lnTo>
                      <a:pt x="1307" y="307"/>
                    </a:lnTo>
                    <a:lnTo>
                      <a:pt x="1315" y="320"/>
                    </a:lnTo>
                    <a:lnTo>
                      <a:pt x="1319" y="336"/>
                    </a:lnTo>
                    <a:lnTo>
                      <a:pt x="1322" y="351"/>
                    </a:lnTo>
                    <a:lnTo>
                      <a:pt x="1322" y="692"/>
                    </a:lnTo>
                  </a:path>
                </a:pathLst>
              </a:custGeom>
              <a:solidFill>
                <a:srgbClr val="000000"/>
              </a:solidFill>
              <a:ln w="12700" cap="rnd">
                <a:solidFill>
                  <a:srgbClr val="000000"/>
                </a:solidFill>
                <a:round/>
                <a:headEnd/>
                <a:tailEnd/>
              </a:ln>
            </p:spPr>
            <p:txBody>
              <a:bodyPr/>
              <a:lstStyle/>
              <a:p>
                <a:endParaRPr lang="en-US"/>
              </a:p>
            </p:txBody>
          </p:sp>
          <p:sp>
            <p:nvSpPr>
              <p:cNvPr id="90133" name="Freeform 10"/>
              <p:cNvSpPr>
                <a:spLocks/>
              </p:cNvSpPr>
              <p:nvPr/>
            </p:nvSpPr>
            <p:spPr bwMode="auto">
              <a:xfrm>
                <a:off x="768" y="1248"/>
                <a:ext cx="1581" cy="1290"/>
              </a:xfrm>
              <a:custGeom>
                <a:avLst/>
                <a:gdLst>
                  <a:gd name="T0" fmla="*/ 1425 w 1581"/>
                  <a:gd name="T1" fmla="*/ 690 h 1290"/>
                  <a:gd name="T2" fmla="*/ 1580 w 1581"/>
                  <a:gd name="T3" fmla="*/ 773 h 1290"/>
                  <a:gd name="T4" fmla="*/ 1425 w 1581"/>
                  <a:gd name="T5" fmla="*/ 854 h 1290"/>
                  <a:gd name="T6" fmla="*/ 1323 w 1581"/>
                  <a:gd name="T7" fmla="*/ 1188 h 1290"/>
                  <a:gd name="T8" fmla="*/ 1318 w 1581"/>
                  <a:gd name="T9" fmla="*/ 1207 h 1290"/>
                  <a:gd name="T10" fmla="*/ 1306 w 1581"/>
                  <a:gd name="T11" fmla="*/ 1236 h 1290"/>
                  <a:gd name="T12" fmla="*/ 1286 w 1581"/>
                  <a:gd name="T13" fmla="*/ 1260 h 1290"/>
                  <a:gd name="T14" fmla="*/ 1259 w 1581"/>
                  <a:gd name="T15" fmla="*/ 1277 h 1290"/>
                  <a:gd name="T16" fmla="*/ 1229 w 1581"/>
                  <a:gd name="T17" fmla="*/ 1286 h 1290"/>
                  <a:gd name="T18" fmla="*/ 367 w 1581"/>
                  <a:gd name="T19" fmla="*/ 1289 h 1290"/>
                  <a:gd name="T20" fmla="*/ 348 w 1581"/>
                  <a:gd name="T21" fmla="*/ 1285 h 1290"/>
                  <a:gd name="T22" fmla="*/ 318 w 1581"/>
                  <a:gd name="T23" fmla="*/ 1276 h 1290"/>
                  <a:gd name="T24" fmla="*/ 292 w 1581"/>
                  <a:gd name="T25" fmla="*/ 1258 h 1290"/>
                  <a:gd name="T26" fmla="*/ 272 w 1581"/>
                  <a:gd name="T27" fmla="*/ 1232 h 1290"/>
                  <a:gd name="T28" fmla="*/ 260 w 1581"/>
                  <a:gd name="T29" fmla="*/ 1205 h 1290"/>
                  <a:gd name="T30" fmla="*/ 258 w 1581"/>
                  <a:gd name="T31" fmla="*/ 854 h 1290"/>
                  <a:gd name="T32" fmla="*/ 156 w 1581"/>
                  <a:gd name="T33" fmla="*/ 1028 h 1290"/>
                  <a:gd name="T34" fmla="*/ 156 w 1581"/>
                  <a:gd name="T35" fmla="*/ 517 h 1290"/>
                  <a:gd name="T36" fmla="*/ 258 w 1581"/>
                  <a:gd name="T37" fmla="*/ 690 h 1290"/>
                  <a:gd name="T38" fmla="*/ 258 w 1581"/>
                  <a:gd name="T39" fmla="*/ 347 h 1290"/>
                  <a:gd name="T40" fmla="*/ 266 w 1581"/>
                  <a:gd name="T41" fmla="*/ 317 h 1290"/>
                  <a:gd name="T42" fmla="*/ 284 w 1581"/>
                  <a:gd name="T43" fmla="*/ 291 h 1290"/>
                  <a:gd name="T44" fmla="*/ 306 w 1581"/>
                  <a:gd name="T45" fmla="*/ 270 h 1290"/>
                  <a:gd name="T46" fmla="*/ 335 w 1581"/>
                  <a:gd name="T47" fmla="*/ 256 h 1290"/>
                  <a:gd name="T48" fmla="*/ 367 w 1581"/>
                  <a:gd name="T49" fmla="*/ 252 h 1290"/>
                  <a:gd name="T50" fmla="*/ 703 w 1581"/>
                  <a:gd name="T51" fmla="*/ 152 h 1290"/>
                  <a:gd name="T52" fmla="*/ 786 w 1581"/>
                  <a:gd name="T53" fmla="*/ 0 h 1290"/>
                  <a:gd name="T54" fmla="*/ 871 w 1581"/>
                  <a:gd name="T55" fmla="*/ 152 h 1290"/>
                  <a:gd name="T56" fmla="*/ 1214 w 1581"/>
                  <a:gd name="T57" fmla="*/ 252 h 1290"/>
                  <a:gd name="T58" fmla="*/ 1232 w 1581"/>
                  <a:gd name="T59" fmla="*/ 254 h 1290"/>
                  <a:gd name="T60" fmla="*/ 1262 w 1581"/>
                  <a:gd name="T61" fmla="*/ 264 h 1290"/>
                  <a:gd name="T62" fmla="*/ 1287 w 1581"/>
                  <a:gd name="T63" fmla="*/ 282 h 1290"/>
                  <a:gd name="T64" fmla="*/ 1307 w 1581"/>
                  <a:gd name="T65" fmla="*/ 306 h 1290"/>
                  <a:gd name="T66" fmla="*/ 1320 w 1581"/>
                  <a:gd name="T67" fmla="*/ 336 h 1290"/>
                  <a:gd name="T68" fmla="*/ 1322 w 1581"/>
                  <a:gd name="T69" fmla="*/ 690 h 1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1"/>
                  <a:gd name="T106" fmla="*/ 0 h 1290"/>
                  <a:gd name="T107" fmla="*/ 1581 w 1581"/>
                  <a:gd name="T108" fmla="*/ 1290 h 1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1" h="1290">
                    <a:moveTo>
                      <a:pt x="1322" y="690"/>
                    </a:moveTo>
                    <a:lnTo>
                      <a:pt x="1425" y="690"/>
                    </a:lnTo>
                    <a:lnTo>
                      <a:pt x="1425" y="517"/>
                    </a:lnTo>
                    <a:lnTo>
                      <a:pt x="1580" y="773"/>
                    </a:lnTo>
                    <a:lnTo>
                      <a:pt x="1425" y="1028"/>
                    </a:lnTo>
                    <a:lnTo>
                      <a:pt x="1425" y="854"/>
                    </a:lnTo>
                    <a:lnTo>
                      <a:pt x="1322" y="854"/>
                    </a:lnTo>
                    <a:lnTo>
                      <a:pt x="1323" y="1188"/>
                    </a:lnTo>
                    <a:lnTo>
                      <a:pt x="1322" y="1192"/>
                    </a:lnTo>
                    <a:lnTo>
                      <a:pt x="1318" y="1207"/>
                    </a:lnTo>
                    <a:lnTo>
                      <a:pt x="1314" y="1222"/>
                    </a:lnTo>
                    <a:lnTo>
                      <a:pt x="1306" y="1236"/>
                    </a:lnTo>
                    <a:lnTo>
                      <a:pt x="1298" y="1248"/>
                    </a:lnTo>
                    <a:lnTo>
                      <a:pt x="1286" y="1260"/>
                    </a:lnTo>
                    <a:lnTo>
                      <a:pt x="1273" y="1269"/>
                    </a:lnTo>
                    <a:lnTo>
                      <a:pt x="1259" y="1277"/>
                    </a:lnTo>
                    <a:lnTo>
                      <a:pt x="1245" y="1283"/>
                    </a:lnTo>
                    <a:lnTo>
                      <a:pt x="1229" y="1286"/>
                    </a:lnTo>
                    <a:lnTo>
                      <a:pt x="1214" y="1289"/>
                    </a:lnTo>
                    <a:lnTo>
                      <a:pt x="367" y="1289"/>
                    </a:lnTo>
                    <a:lnTo>
                      <a:pt x="363" y="1289"/>
                    </a:lnTo>
                    <a:lnTo>
                      <a:pt x="348" y="1285"/>
                    </a:lnTo>
                    <a:lnTo>
                      <a:pt x="333" y="1282"/>
                    </a:lnTo>
                    <a:lnTo>
                      <a:pt x="318" y="1276"/>
                    </a:lnTo>
                    <a:lnTo>
                      <a:pt x="303" y="1267"/>
                    </a:lnTo>
                    <a:lnTo>
                      <a:pt x="292" y="1258"/>
                    </a:lnTo>
                    <a:lnTo>
                      <a:pt x="281" y="1246"/>
                    </a:lnTo>
                    <a:lnTo>
                      <a:pt x="272" y="1232"/>
                    </a:lnTo>
                    <a:lnTo>
                      <a:pt x="265" y="1218"/>
                    </a:lnTo>
                    <a:lnTo>
                      <a:pt x="260" y="1205"/>
                    </a:lnTo>
                    <a:lnTo>
                      <a:pt x="256" y="1188"/>
                    </a:lnTo>
                    <a:lnTo>
                      <a:pt x="258" y="854"/>
                    </a:lnTo>
                    <a:lnTo>
                      <a:pt x="156" y="854"/>
                    </a:lnTo>
                    <a:lnTo>
                      <a:pt x="156" y="1028"/>
                    </a:lnTo>
                    <a:lnTo>
                      <a:pt x="0" y="773"/>
                    </a:lnTo>
                    <a:lnTo>
                      <a:pt x="156" y="517"/>
                    </a:lnTo>
                    <a:lnTo>
                      <a:pt x="156" y="690"/>
                    </a:lnTo>
                    <a:lnTo>
                      <a:pt x="258" y="690"/>
                    </a:lnTo>
                    <a:lnTo>
                      <a:pt x="256" y="351"/>
                    </a:lnTo>
                    <a:lnTo>
                      <a:pt x="258" y="347"/>
                    </a:lnTo>
                    <a:lnTo>
                      <a:pt x="261" y="333"/>
                    </a:lnTo>
                    <a:lnTo>
                      <a:pt x="266" y="317"/>
                    </a:lnTo>
                    <a:lnTo>
                      <a:pt x="274" y="303"/>
                    </a:lnTo>
                    <a:lnTo>
                      <a:pt x="284" y="291"/>
                    </a:lnTo>
                    <a:lnTo>
                      <a:pt x="294" y="280"/>
                    </a:lnTo>
                    <a:lnTo>
                      <a:pt x="306" y="270"/>
                    </a:lnTo>
                    <a:lnTo>
                      <a:pt x="321" y="263"/>
                    </a:lnTo>
                    <a:lnTo>
                      <a:pt x="335" y="256"/>
                    </a:lnTo>
                    <a:lnTo>
                      <a:pt x="351" y="253"/>
                    </a:lnTo>
                    <a:lnTo>
                      <a:pt x="367" y="252"/>
                    </a:lnTo>
                    <a:lnTo>
                      <a:pt x="703" y="251"/>
                    </a:lnTo>
                    <a:lnTo>
                      <a:pt x="703" y="152"/>
                    </a:lnTo>
                    <a:lnTo>
                      <a:pt x="525" y="152"/>
                    </a:lnTo>
                    <a:lnTo>
                      <a:pt x="786" y="0"/>
                    </a:lnTo>
                    <a:lnTo>
                      <a:pt x="1049" y="152"/>
                    </a:lnTo>
                    <a:lnTo>
                      <a:pt x="871" y="152"/>
                    </a:lnTo>
                    <a:lnTo>
                      <a:pt x="871" y="251"/>
                    </a:lnTo>
                    <a:lnTo>
                      <a:pt x="1214" y="252"/>
                    </a:lnTo>
                    <a:lnTo>
                      <a:pt x="1216" y="252"/>
                    </a:lnTo>
                    <a:lnTo>
                      <a:pt x="1232" y="254"/>
                    </a:lnTo>
                    <a:lnTo>
                      <a:pt x="1248" y="257"/>
                    </a:lnTo>
                    <a:lnTo>
                      <a:pt x="1262" y="264"/>
                    </a:lnTo>
                    <a:lnTo>
                      <a:pt x="1275" y="272"/>
                    </a:lnTo>
                    <a:lnTo>
                      <a:pt x="1287" y="282"/>
                    </a:lnTo>
                    <a:lnTo>
                      <a:pt x="1300" y="292"/>
                    </a:lnTo>
                    <a:lnTo>
                      <a:pt x="1307" y="306"/>
                    </a:lnTo>
                    <a:lnTo>
                      <a:pt x="1315" y="320"/>
                    </a:lnTo>
                    <a:lnTo>
                      <a:pt x="1320" y="336"/>
                    </a:lnTo>
                    <a:lnTo>
                      <a:pt x="1323" y="351"/>
                    </a:lnTo>
                    <a:lnTo>
                      <a:pt x="1322" y="690"/>
                    </a:lnTo>
                  </a:path>
                </a:pathLst>
              </a:custGeom>
              <a:solidFill>
                <a:srgbClr val="0033CC"/>
              </a:solidFill>
              <a:ln w="12700" cap="rnd">
                <a:solidFill>
                  <a:srgbClr val="000000"/>
                </a:solidFill>
                <a:round/>
                <a:headEnd/>
                <a:tailEnd/>
              </a:ln>
            </p:spPr>
            <p:txBody>
              <a:bodyPr/>
              <a:lstStyle/>
              <a:p>
                <a:endParaRPr lang="en-US"/>
              </a:p>
            </p:txBody>
          </p:sp>
          <p:sp>
            <p:nvSpPr>
              <p:cNvPr id="90134" name="Rectangle 11"/>
              <p:cNvSpPr>
                <a:spLocks noChangeArrowheads="1"/>
              </p:cNvSpPr>
              <p:nvPr/>
            </p:nvSpPr>
            <p:spPr bwMode="auto">
              <a:xfrm>
                <a:off x="1005" y="1790"/>
                <a:ext cx="1158" cy="51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solidFill>
                      <a:srgbClr val="E3F4FF"/>
                    </a:solidFill>
                  </a:rPr>
                  <a:t>Temporary</a:t>
                </a:r>
                <a:br>
                  <a:rPr lang="en-US" sz="2400" b="1">
                    <a:solidFill>
                      <a:srgbClr val="E3F4FF"/>
                    </a:solidFill>
                  </a:rPr>
                </a:br>
                <a:r>
                  <a:rPr lang="en-US" sz="2400" b="1">
                    <a:solidFill>
                      <a:srgbClr val="E3F4FF"/>
                    </a:solidFill>
                  </a:rPr>
                  <a:t>Accounts</a:t>
                </a:r>
              </a:p>
            </p:txBody>
          </p:sp>
        </p:grpSp>
      </p:grpSp>
      <p:grpSp>
        <p:nvGrpSpPr>
          <p:cNvPr id="4" name="Group 12"/>
          <p:cNvGrpSpPr>
            <a:grpSpLocks/>
          </p:cNvGrpSpPr>
          <p:nvPr/>
        </p:nvGrpSpPr>
        <p:grpSpPr bwMode="auto">
          <a:xfrm>
            <a:off x="5038725" y="1519238"/>
            <a:ext cx="3740150" cy="4792662"/>
            <a:chOff x="3174" y="957"/>
            <a:chExt cx="2356" cy="3019"/>
          </a:xfrm>
        </p:grpSpPr>
        <p:grpSp>
          <p:nvGrpSpPr>
            <p:cNvPr id="90118" name="Group 13"/>
            <p:cNvGrpSpPr>
              <a:grpSpLocks/>
            </p:cNvGrpSpPr>
            <p:nvPr/>
          </p:nvGrpSpPr>
          <p:grpSpPr bwMode="auto">
            <a:xfrm>
              <a:off x="3174" y="957"/>
              <a:ext cx="2356" cy="1886"/>
              <a:chOff x="3174" y="957"/>
              <a:chExt cx="2356" cy="1886"/>
            </a:xfrm>
          </p:grpSpPr>
          <p:grpSp>
            <p:nvGrpSpPr>
              <p:cNvPr id="90120" name="Group 14"/>
              <p:cNvGrpSpPr>
                <a:grpSpLocks/>
              </p:cNvGrpSpPr>
              <p:nvPr/>
            </p:nvGrpSpPr>
            <p:grpSpPr bwMode="auto">
              <a:xfrm>
                <a:off x="3552" y="1296"/>
                <a:ext cx="1630" cy="1344"/>
                <a:chOff x="3552" y="1296"/>
                <a:chExt cx="1630" cy="1344"/>
              </a:xfrm>
            </p:grpSpPr>
            <p:grpSp>
              <p:nvGrpSpPr>
                <p:cNvPr id="90124" name="Group 15"/>
                <p:cNvGrpSpPr>
                  <a:grpSpLocks/>
                </p:cNvGrpSpPr>
                <p:nvPr/>
              </p:nvGrpSpPr>
              <p:grpSpPr bwMode="auto">
                <a:xfrm>
                  <a:off x="3552" y="1296"/>
                  <a:ext cx="1630" cy="1344"/>
                  <a:chOff x="3552" y="1296"/>
                  <a:chExt cx="1630" cy="1344"/>
                </a:xfrm>
              </p:grpSpPr>
              <p:sp>
                <p:nvSpPr>
                  <p:cNvPr id="90126" name="Freeform 16"/>
                  <p:cNvSpPr>
                    <a:spLocks/>
                  </p:cNvSpPr>
                  <p:nvPr/>
                </p:nvSpPr>
                <p:spPr bwMode="auto">
                  <a:xfrm>
                    <a:off x="3603" y="1351"/>
                    <a:ext cx="1579" cy="1289"/>
                  </a:xfrm>
                  <a:custGeom>
                    <a:avLst/>
                    <a:gdLst>
                      <a:gd name="T0" fmla="*/ 1424 w 1579"/>
                      <a:gd name="T1" fmla="*/ 692 h 1289"/>
                      <a:gd name="T2" fmla="*/ 1578 w 1579"/>
                      <a:gd name="T3" fmla="*/ 773 h 1289"/>
                      <a:gd name="T4" fmla="*/ 1424 w 1579"/>
                      <a:gd name="T5" fmla="*/ 854 h 1289"/>
                      <a:gd name="T6" fmla="*/ 1322 w 1579"/>
                      <a:gd name="T7" fmla="*/ 1189 h 1289"/>
                      <a:gd name="T8" fmla="*/ 1318 w 1579"/>
                      <a:gd name="T9" fmla="*/ 1208 h 1289"/>
                      <a:gd name="T10" fmla="*/ 1305 w 1579"/>
                      <a:gd name="T11" fmla="*/ 1236 h 1289"/>
                      <a:gd name="T12" fmla="*/ 1285 w 1579"/>
                      <a:gd name="T13" fmla="*/ 1260 h 1289"/>
                      <a:gd name="T14" fmla="*/ 1259 w 1579"/>
                      <a:gd name="T15" fmla="*/ 1277 h 1289"/>
                      <a:gd name="T16" fmla="*/ 1228 w 1579"/>
                      <a:gd name="T17" fmla="*/ 1287 h 1289"/>
                      <a:gd name="T18" fmla="*/ 366 w 1579"/>
                      <a:gd name="T19" fmla="*/ 1288 h 1289"/>
                      <a:gd name="T20" fmla="*/ 348 w 1579"/>
                      <a:gd name="T21" fmla="*/ 1287 h 1289"/>
                      <a:gd name="T22" fmla="*/ 318 w 1579"/>
                      <a:gd name="T23" fmla="*/ 1276 h 1289"/>
                      <a:gd name="T24" fmla="*/ 291 w 1579"/>
                      <a:gd name="T25" fmla="*/ 1258 h 1289"/>
                      <a:gd name="T26" fmla="*/ 270 w 1579"/>
                      <a:gd name="T27" fmla="*/ 1234 h 1289"/>
                      <a:gd name="T28" fmla="*/ 258 w 1579"/>
                      <a:gd name="T29" fmla="*/ 1205 h 1289"/>
                      <a:gd name="T30" fmla="*/ 256 w 1579"/>
                      <a:gd name="T31" fmla="*/ 854 h 1289"/>
                      <a:gd name="T32" fmla="*/ 154 w 1579"/>
                      <a:gd name="T33" fmla="*/ 1030 h 1289"/>
                      <a:gd name="T34" fmla="*/ 154 w 1579"/>
                      <a:gd name="T35" fmla="*/ 517 h 1289"/>
                      <a:gd name="T36" fmla="*/ 256 w 1579"/>
                      <a:gd name="T37" fmla="*/ 692 h 1289"/>
                      <a:gd name="T38" fmla="*/ 256 w 1579"/>
                      <a:gd name="T39" fmla="*/ 349 h 1289"/>
                      <a:gd name="T40" fmla="*/ 265 w 1579"/>
                      <a:gd name="T41" fmla="*/ 318 h 1289"/>
                      <a:gd name="T42" fmla="*/ 282 w 1579"/>
                      <a:gd name="T43" fmla="*/ 292 h 1289"/>
                      <a:gd name="T44" fmla="*/ 306 w 1579"/>
                      <a:gd name="T45" fmla="*/ 271 h 1289"/>
                      <a:gd name="T46" fmla="*/ 334 w 1579"/>
                      <a:gd name="T47" fmla="*/ 257 h 1289"/>
                      <a:gd name="T48" fmla="*/ 366 w 1579"/>
                      <a:gd name="T49" fmla="*/ 253 h 1289"/>
                      <a:gd name="T50" fmla="*/ 702 w 1579"/>
                      <a:gd name="T51" fmla="*/ 153 h 1289"/>
                      <a:gd name="T52" fmla="*/ 786 w 1579"/>
                      <a:gd name="T53" fmla="*/ 0 h 1289"/>
                      <a:gd name="T54" fmla="*/ 871 w 1579"/>
                      <a:gd name="T55" fmla="*/ 153 h 1289"/>
                      <a:gd name="T56" fmla="*/ 1213 w 1579"/>
                      <a:gd name="T57" fmla="*/ 253 h 1289"/>
                      <a:gd name="T58" fmla="*/ 1231 w 1579"/>
                      <a:gd name="T59" fmla="*/ 256 h 1289"/>
                      <a:gd name="T60" fmla="*/ 1261 w 1579"/>
                      <a:gd name="T61" fmla="*/ 265 h 1289"/>
                      <a:gd name="T62" fmla="*/ 1287 w 1579"/>
                      <a:gd name="T63" fmla="*/ 283 h 1289"/>
                      <a:gd name="T64" fmla="*/ 1307 w 1579"/>
                      <a:gd name="T65" fmla="*/ 307 h 1289"/>
                      <a:gd name="T66" fmla="*/ 1319 w 1579"/>
                      <a:gd name="T67" fmla="*/ 336 h 1289"/>
                      <a:gd name="T68" fmla="*/ 1322 w 1579"/>
                      <a:gd name="T69" fmla="*/ 692 h 1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9"/>
                      <a:gd name="T106" fmla="*/ 0 h 1289"/>
                      <a:gd name="T107" fmla="*/ 1579 w 1579"/>
                      <a:gd name="T108" fmla="*/ 1289 h 1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9" h="1289">
                        <a:moveTo>
                          <a:pt x="1322" y="692"/>
                        </a:moveTo>
                        <a:lnTo>
                          <a:pt x="1424" y="692"/>
                        </a:lnTo>
                        <a:lnTo>
                          <a:pt x="1424" y="517"/>
                        </a:lnTo>
                        <a:lnTo>
                          <a:pt x="1578" y="773"/>
                        </a:lnTo>
                        <a:lnTo>
                          <a:pt x="1424" y="1030"/>
                        </a:lnTo>
                        <a:lnTo>
                          <a:pt x="1424" y="854"/>
                        </a:lnTo>
                        <a:lnTo>
                          <a:pt x="1322" y="854"/>
                        </a:lnTo>
                        <a:lnTo>
                          <a:pt x="1322" y="1189"/>
                        </a:lnTo>
                        <a:lnTo>
                          <a:pt x="1322" y="1193"/>
                        </a:lnTo>
                        <a:lnTo>
                          <a:pt x="1318" y="1208"/>
                        </a:lnTo>
                        <a:lnTo>
                          <a:pt x="1314" y="1222"/>
                        </a:lnTo>
                        <a:lnTo>
                          <a:pt x="1305" y="1236"/>
                        </a:lnTo>
                        <a:lnTo>
                          <a:pt x="1297" y="1249"/>
                        </a:lnTo>
                        <a:lnTo>
                          <a:pt x="1285" y="1260"/>
                        </a:lnTo>
                        <a:lnTo>
                          <a:pt x="1272" y="1271"/>
                        </a:lnTo>
                        <a:lnTo>
                          <a:pt x="1259" y="1277"/>
                        </a:lnTo>
                        <a:lnTo>
                          <a:pt x="1243" y="1282"/>
                        </a:lnTo>
                        <a:lnTo>
                          <a:pt x="1228" y="1287"/>
                        </a:lnTo>
                        <a:lnTo>
                          <a:pt x="1213" y="1288"/>
                        </a:lnTo>
                        <a:lnTo>
                          <a:pt x="366" y="1288"/>
                        </a:lnTo>
                        <a:lnTo>
                          <a:pt x="363" y="1288"/>
                        </a:lnTo>
                        <a:lnTo>
                          <a:pt x="348" y="1287"/>
                        </a:lnTo>
                        <a:lnTo>
                          <a:pt x="331" y="1282"/>
                        </a:lnTo>
                        <a:lnTo>
                          <a:pt x="318" y="1276"/>
                        </a:lnTo>
                        <a:lnTo>
                          <a:pt x="303" y="1269"/>
                        </a:lnTo>
                        <a:lnTo>
                          <a:pt x="291" y="1258"/>
                        </a:lnTo>
                        <a:lnTo>
                          <a:pt x="280" y="1246"/>
                        </a:lnTo>
                        <a:lnTo>
                          <a:pt x="270" y="1234"/>
                        </a:lnTo>
                        <a:lnTo>
                          <a:pt x="264" y="1220"/>
                        </a:lnTo>
                        <a:lnTo>
                          <a:pt x="258" y="1205"/>
                        </a:lnTo>
                        <a:lnTo>
                          <a:pt x="256" y="1189"/>
                        </a:lnTo>
                        <a:lnTo>
                          <a:pt x="256" y="854"/>
                        </a:lnTo>
                        <a:lnTo>
                          <a:pt x="154" y="854"/>
                        </a:lnTo>
                        <a:lnTo>
                          <a:pt x="154" y="1030"/>
                        </a:lnTo>
                        <a:lnTo>
                          <a:pt x="0" y="773"/>
                        </a:lnTo>
                        <a:lnTo>
                          <a:pt x="154" y="517"/>
                        </a:lnTo>
                        <a:lnTo>
                          <a:pt x="154" y="692"/>
                        </a:lnTo>
                        <a:lnTo>
                          <a:pt x="256" y="692"/>
                        </a:lnTo>
                        <a:lnTo>
                          <a:pt x="256" y="351"/>
                        </a:lnTo>
                        <a:lnTo>
                          <a:pt x="256" y="349"/>
                        </a:lnTo>
                        <a:lnTo>
                          <a:pt x="259" y="333"/>
                        </a:lnTo>
                        <a:lnTo>
                          <a:pt x="265" y="318"/>
                        </a:lnTo>
                        <a:lnTo>
                          <a:pt x="272" y="303"/>
                        </a:lnTo>
                        <a:lnTo>
                          <a:pt x="282" y="292"/>
                        </a:lnTo>
                        <a:lnTo>
                          <a:pt x="294" y="281"/>
                        </a:lnTo>
                        <a:lnTo>
                          <a:pt x="306" y="271"/>
                        </a:lnTo>
                        <a:lnTo>
                          <a:pt x="320" y="263"/>
                        </a:lnTo>
                        <a:lnTo>
                          <a:pt x="334" y="257"/>
                        </a:lnTo>
                        <a:lnTo>
                          <a:pt x="350" y="254"/>
                        </a:lnTo>
                        <a:lnTo>
                          <a:pt x="366" y="253"/>
                        </a:lnTo>
                        <a:lnTo>
                          <a:pt x="702" y="252"/>
                        </a:lnTo>
                        <a:lnTo>
                          <a:pt x="702" y="153"/>
                        </a:lnTo>
                        <a:lnTo>
                          <a:pt x="525" y="153"/>
                        </a:lnTo>
                        <a:lnTo>
                          <a:pt x="786" y="0"/>
                        </a:lnTo>
                        <a:lnTo>
                          <a:pt x="1048" y="153"/>
                        </a:lnTo>
                        <a:lnTo>
                          <a:pt x="871" y="153"/>
                        </a:lnTo>
                        <a:lnTo>
                          <a:pt x="871" y="252"/>
                        </a:lnTo>
                        <a:lnTo>
                          <a:pt x="1213" y="253"/>
                        </a:lnTo>
                        <a:lnTo>
                          <a:pt x="1215" y="253"/>
                        </a:lnTo>
                        <a:lnTo>
                          <a:pt x="1231" y="256"/>
                        </a:lnTo>
                        <a:lnTo>
                          <a:pt x="1247" y="259"/>
                        </a:lnTo>
                        <a:lnTo>
                          <a:pt x="1261" y="265"/>
                        </a:lnTo>
                        <a:lnTo>
                          <a:pt x="1275" y="272"/>
                        </a:lnTo>
                        <a:lnTo>
                          <a:pt x="1287" y="283"/>
                        </a:lnTo>
                        <a:lnTo>
                          <a:pt x="1299" y="294"/>
                        </a:lnTo>
                        <a:lnTo>
                          <a:pt x="1307" y="307"/>
                        </a:lnTo>
                        <a:lnTo>
                          <a:pt x="1315" y="320"/>
                        </a:lnTo>
                        <a:lnTo>
                          <a:pt x="1319" y="336"/>
                        </a:lnTo>
                        <a:lnTo>
                          <a:pt x="1322" y="351"/>
                        </a:lnTo>
                        <a:lnTo>
                          <a:pt x="1322" y="692"/>
                        </a:lnTo>
                      </a:path>
                    </a:pathLst>
                  </a:custGeom>
                  <a:solidFill>
                    <a:srgbClr val="000000"/>
                  </a:solidFill>
                  <a:ln w="12700" cap="rnd">
                    <a:solidFill>
                      <a:srgbClr val="000000"/>
                    </a:solidFill>
                    <a:round/>
                    <a:headEnd/>
                    <a:tailEnd/>
                  </a:ln>
                </p:spPr>
                <p:txBody>
                  <a:bodyPr/>
                  <a:lstStyle/>
                  <a:p>
                    <a:endParaRPr lang="en-US"/>
                  </a:p>
                </p:txBody>
              </p:sp>
              <p:sp>
                <p:nvSpPr>
                  <p:cNvPr id="90127" name="Freeform 17"/>
                  <p:cNvSpPr>
                    <a:spLocks/>
                  </p:cNvSpPr>
                  <p:nvPr/>
                </p:nvSpPr>
                <p:spPr bwMode="auto">
                  <a:xfrm>
                    <a:off x="3552" y="1296"/>
                    <a:ext cx="1581" cy="1290"/>
                  </a:xfrm>
                  <a:custGeom>
                    <a:avLst/>
                    <a:gdLst>
                      <a:gd name="T0" fmla="*/ 1425 w 1581"/>
                      <a:gd name="T1" fmla="*/ 690 h 1290"/>
                      <a:gd name="T2" fmla="*/ 1580 w 1581"/>
                      <a:gd name="T3" fmla="*/ 773 h 1290"/>
                      <a:gd name="T4" fmla="*/ 1425 w 1581"/>
                      <a:gd name="T5" fmla="*/ 854 h 1290"/>
                      <a:gd name="T6" fmla="*/ 1323 w 1581"/>
                      <a:gd name="T7" fmla="*/ 1188 h 1290"/>
                      <a:gd name="T8" fmla="*/ 1318 w 1581"/>
                      <a:gd name="T9" fmla="*/ 1207 h 1290"/>
                      <a:gd name="T10" fmla="*/ 1306 w 1581"/>
                      <a:gd name="T11" fmla="*/ 1236 h 1290"/>
                      <a:gd name="T12" fmla="*/ 1286 w 1581"/>
                      <a:gd name="T13" fmla="*/ 1260 h 1290"/>
                      <a:gd name="T14" fmla="*/ 1259 w 1581"/>
                      <a:gd name="T15" fmla="*/ 1277 h 1290"/>
                      <a:gd name="T16" fmla="*/ 1229 w 1581"/>
                      <a:gd name="T17" fmla="*/ 1286 h 1290"/>
                      <a:gd name="T18" fmla="*/ 367 w 1581"/>
                      <a:gd name="T19" fmla="*/ 1289 h 1290"/>
                      <a:gd name="T20" fmla="*/ 348 w 1581"/>
                      <a:gd name="T21" fmla="*/ 1285 h 1290"/>
                      <a:gd name="T22" fmla="*/ 318 w 1581"/>
                      <a:gd name="T23" fmla="*/ 1276 h 1290"/>
                      <a:gd name="T24" fmla="*/ 292 w 1581"/>
                      <a:gd name="T25" fmla="*/ 1258 h 1290"/>
                      <a:gd name="T26" fmla="*/ 272 w 1581"/>
                      <a:gd name="T27" fmla="*/ 1232 h 1290"/>
                      <a:gd name="T28" fmla="*/ 260 w 1581"/>
                      <a:gd name="T29" fmla="*/ 1205 h 1290"/>
                      <a:gd name="T30" fmla="*/ 258 w 1581"/>
                      <a:gd name="T31" fmla="*/ 854 h 1290"/>
                      <a:gd name="T32" fmla="*/ 156 w 1581"/>
                      <a:gd name="T33" fmla="*/ 1028 h 1290"/>
                      <a:gd name="T34" fmla="*/ 156 w 1581"/>
                      <a:gd name="T35" fmla="*/ 517 h 1290"/>
                      <a:gd name="T36" fmla="*/ 258 w 1581"/>
                      <a:gd name="T37" fmla="*/ 690 h 1290"/>
                      <a:gd name="T38" fmla="*/ 258 w 1581"/>
                      <a:gd name="T39" fmla="*/ 347 h 1290"/>
                      <a:gd name="T40" fmla="*/ 266 w 1581"/>
                      <a:gd name="T41" fmla="*/ 317 h 1290"/>
                      <a:gd name="T42" fmla="*/ 284 w 1581"/>
                      <a:gd name="T43" fmla="*/ 291 h 1290"/>
                      <a:gd name="T44" fmla="*/ 306 w 1581"/>
                      <a:gd name="T45" fmla="*/ 270 h 1290"/>
                      <a:gd name="T46" fmla="*/ 335 w 1581"/>
                      <a:gd name="T47" fmla="*/ 256 h 1290"/>
                      <a:gd name="T48" fmla="*/ 367 w 1581"/>
                      <a:gd name="T49" fmla="*/ 252 h 1290"/>
                      <a:gd name="T50" fmla="*/ 703 w 1581"/>
                      <a:gd name="T51" fmla="*/ 152 h 1290"/>
                      <a:gd name="T52" fmla="*/ 786 w 1581"/>
                      <a:gd name="T53" fmla="*/ 0 h 1290"/>
                      <a:gd name="T54" fmla="*/ 871 w 1581"/>
                      <a:gd name="T55" fmla="*/ 152 h 1290"/>
                      <a:gd name="T56" fmla="*/ 1214 w 1581"/>
                      <a:gd name="T57" fmla="*/ 252 h 1290"/>
                      <a:gd name="T58" fmla="*/ 1232 w 1581"/>
                      <a:gd name="T59" fmla="*/ 254 h 1290"/>
                      <a:gd name="T60" fmla="*/ 1262 w 1581"/>
                      <a:gd name="T61" fmla="*/ 264 h 1290"/>
                      <a:gd name="T62" fmla="*/ 1287 w 1581"/>
                      <a:gd name="T63" fmla="*/ 282 h 1290"/>
                      <a:gd name="T64" fmla="*/ 1307 w 1581"/>
                      <a:gd name="T65" fmla="*/ 306 h 1290"/>
                      <a:gd name="T66" fmla="*/ 1320 w 1581"/>
                      <a:gd name="T67" fmla="*/ 336 h 1290"/>
                      <a:gd name="T68" fmla="*/ 1322 w 1581"/>
                      <a:gd name="T69" fmla="*/ 690 h 1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1"/>
                      <a:gd name="T106" fmla="*/ 0 h 1290"/>
                      <a:gd name="T107" fmla="*/ 1581 w 1581"/>
                      <a:gd name="T108" fmla="*/ 1290 h 1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1" h="1290">
                        <a:moveTo>
                          <a:pt x="1322" y="690"/>
                        </a:moveTo>
                        <a:lnTo>
                          <a:pt x="1425" y="690"/>
                        </a:lnTo>
                        <a:lnTo>
                          <a:pt x="1425" y="517"/>
                        </a:lnTo>
                        <a:lnTo>
                          <a:pt x="1580" y="773"/>
                        </a:lnTo>
                        <a:lnTo>
                          <a:pt x="1425" y="1028"/>
                        </a:lnTo>
                        <a:lnTo>
                          <a:pt x="1425" y="854"/>
                        </a:lnTo>
                        <a:lnTo>
                          <a:pt x="1322" y="854"/>
                        </a:lnTo>
                        <a:lnTo>
                          <a:pt x="1323" y="1188"/>
                        </a:lnTo>
                        <a:lnTo>
                          <a:pt x="1322" y="1192"/>
                        </a:lnTo>
                        <a:lnTo>
                          <a:pt x="1318" y="1207"/>
                        </a:lnTo>
                        <a:lnTo>
                          <a:pt x="1314" y="1222"/>
                        </a:lnTo>
                        <a:lnTo>
                          <a:pt x="1306" y="1236"/>
                        </a:lnTo>
                        <a:lnTo>
                          <a:pt x="1298" y="1248"/>
                        </a:lnTo>
                        <a:lnTo>
                          <a:pt x="1286" y="1260"/>
                        </a:lnTo>
                        <a:lnTo>
                          <a:pt x="1273" y="1269"/>
                        </a:lnTo>
                        <a:lnTo>
                          <a:pt x="1259" y="1277"/>
                        </a:lnTo>
                        <a:lnTo>
                          <a:pt x="1245" y="1283"/>
                        </a:lnTo>
                        <a:lnTo>
                          <a:pt x="1229" y="1286"/>
                        </a:lnTo>
                        <a:lnTo>
                          <a:pt x="1214" y="1289"/>
                        </a:lnTo>
                        <a:lnTo>
                          <a:pt x="367" y="1289"/>
                        </a:lnTo>
                        <a:lnTo>
                          <a:pt x="363" y="1289"/>
                        </a:lnTo>
                        <a:lnTo>
                          <a:pt x="348" y="1285"/>
                        </a:lnTo>
                        <a:lnTo>
                          <a:pt x="333" y="1282"/>
                        </a:lnTo>
                        <a:lnTo>
                          <a:pt x="318" y="1276"/>
                        </a:lnTo>
                        <a:lnTo>
                          <a:pt x="303" y="1267"/>
                        </a:lnTo>
                        <a:lnTo>
                          <a:pt x="292" y="1258"/>
                        </a:lnTo>
                        <a:lnTo>
                          <a:pt x="281" y="1246"/>
                        </a:lnTo>
                        <a:lnTo>
                          <a:pt x="272" y="1232"/>
                        </a:lnTo>
                        <a:lnTo>
                          <a:pt x="265" y="1218"/>
                        </a:lnTo>
                        <a:lnTo>
                          <a:pt x="260" y="1205"/>
                        </a:lnTo>
                        <a:lnTo>
                          <a:pt x="256" y="1188"/>
                        </a:lnTo>
                        <a:lnTo>
                          <a:pt x="258" y="854"/>
                        </a:lnTo>
                        <a:lnTo>
                          <a:pt x="156" y="854"/>
                        </a:lnTo>
                        <a:lnTo>
                          <a:pt x="156" y="1028"/>
                        </a:lnTo>
                        <a:lnTo>
                          <a:pt x="0" y="773"/>
                        </a:lnTo>
                        <a:lnTo>
                          <a:pt x="156" y="517"/>
                        </a:lnTo>
                        <a:lnTo>
                          <a:pt x="156" y="690"/>
                        </a:lnTo>
                        <a:lnTo>
                          <a:pt x="258" y="690"/>
                        </a:lnTo>
                        <a:lnTo>
                          <a:pt x="256" y="351"/>
                        </a:lnTo>
                        <a:lnTo>
                          <a:pt x="258" y="347"/>
                        </a:lnTo>
                        <a:lnTo>
                          <a:pt x="261" y="333"/>
                        </a:lnTo>
                        <a:lnTo>
                          <a:pt x="266" y="317"/>
                        </a:lnTo>
                        <a:lnTo>
                          <a:pt x="274" y="303"/>
                        </a:lnTo>
                        <a:lnTo>
                          <a:pt x="284" y="291"/>
                        </a:lnTo>
                        <a:lnTo>
                          <a:pt x="294" y="280"/>
                        </a:lnTo>
                        <a:lnTo>
                          <a:pt x="306" y="270"/>
                        </a:lnTo>
                        <a:lnTo>
                          <a:pt x="321" y="263"/>
                        </a:lnTo>
                        <a:lnTo>
                          <a:pt x="335" y="256"/>
                        </a:lnTo>
                        <a:lnTo>
                          <a:pt x="351" y="253"/>
                        </a:lnTo>
                        <a:lnTo>
                          <a:pt x="367" y="252"/>
                        </a:lnTo>
                        <a:lnTo>
                          <a:pt x="703" y="251"/>
                        </a:lnTo>
                        <a:lnTo>
                          <a:pt x="703" y="152"/>
                        </a:lnTo>
                        <a:lnTo>
                          <a:pt x="525" y="152"/>
                        </a:lnTo>
                        <a:lnTo>
                          <a:pt x="786" y="0"/>
                        </a:lnTo>
                        <a:lnTo>
                          <a:pt x="1049" y="152"/>
                        </a:lnTo>
                        <a:lnTo>
                          <a:pt x="871" y="152"/>
                        </a:lnTo>
                        <a:lnTo>
                          <a:pt x="871" y="251"/>
                        </a:lnTo>
                        <a:lnTo>
                          <a:pt x="1214" y="252"/>
                        </a:lnTo>
                        <a:lnTo>
                          <a:pt x="1216" y="252"/>
                        </a:lnTo>
                        <a:lnTo>
                          <a:pt x="1232" y="254"/>
                        </a:lnTo>
                        <a:lnTo>
                          <a:pt x="1248" y="257"/>
                        </a:lnTo>
                        <a:lnTo>
                          <a:pt x="1262" y="264"/>
                        </a:lnTo>
                        <a:lnTo>
                          <a:pt x="1275" y="272"/>
                        </a:lnTo>
                        <a:lnTo>
                          <a:pt x="1287" y="282"/>
                        </a:lnTo>
                        <a:lnTo>
                          <a:pt x="1300" y="292"/>
                        </a:lnTo>
                        <a:lnTo>
                          <a:pt x="1307" y="306"/>
                        </a:lnTo>
                        <a:lnTo>
                          <a:pt x="1315" y="320"/>
                        </a:lnTo>
                        <a:lnTo>
                          <a:pt x="1320" y="336"/>
                        </a:lnTo>
                        <a:lnTo>
                          <a:pt x="1323" y="351"/>
                        </a:lnTo>
                        <a:lnTo>
                          <a:pt x="1322" y="690"/>
                        </a:lnTo>
                      </a:path>
                    </a:pathLst>
                  </a:custGeom>
                  <a:solidFill>
                    <a:srgbClr val="F35B1B"/>
                  </a:solidFill>
                  <a:ln w="12700" cap="rnd">
                    <a:solidFill>
                      <a:srgbClr val="000000"/>
                    </a:solidFill>
                    <a:round/>
                    <a:headEnd/>
                    <a:tailEnd/>
                  </a:ln>
                </p:spPr>
                <p:txBody>
                  <a:bodyPr/>
                  <a:lstStyle/>
                  <a:p>
                    <a:endParaRPr lang="en-US"/>
                  </a:p>
                </p:txBody>
              </p:sp>
            </p:grpSp>
            <p:sp>
              <p:nvSpPr>
                <p:cNvPr id="90125" name="Rectangle 18"/>
                <p:cNvSpPr>
                  <a:spLocks noChangeArrowheads="1"/>
                </p:cNvSpPr>
                <p:nvPr/>
              </p:nvSpPr>
              <p:spPr bwMode="auto">
                <a:xfrm>
                  <a:off x="3789" y="1838"/>
                  <a:ext cx="1158" cy="51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solidFill>
                        <a:srgbClr val="F4F4A3"/>
                      </a:solidFill>
                    </a:rPr>
                    <a:t>Permanent Accounts</a:t>
                  </a:r>
                </a:p>
              </p:txBody>
            </p:sp>
          </p:grpSp>
          <p:sp>
            <p:nvSpPr>
              <p:cNvPr id="90121" name="Rectangle 19"/>
              <p:cNvSpPr>
                <a:spLocks noChangeArrowheads="1"/>
              </p:cNvSpPr>
              <p:nvPr/>
            </p:nvSpPr>
            <p:spPr bwMode="auto">
              <a:xfrm>
                <a:off x="3669" y="957"/>
                <a:ext cx="1494" cy="325"/>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800" b="1">
                    <a:solidFill>
                      <a:srgbClr val="FF6600"/>
                    </a:solidFill>
                  </a:rPr>
                  <a:t>Assets</a:t>
                </a:r>
              </a:p>
            </p:txBody>
          </p:sp>
          <p:sp>
            <p:nvSpPr>
              <p:cNvPr id="90122" name="Rectangle 20"/>
              <p:cNvSpPr>
                <a:spLocks noChangeArrowheads="1"/>
              </p:cNvSpPr>
              <p:nvPr/>
            </p:nvSpPr>
            <p:spPr bwMode="auto">
              <a:xfrm rot="16200000" flipH="1">
                <a:off x="2594" y="1937"/>
                <a:ext cx="1486" cy="325"/>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800" b="1">
                    <a:solidFill>
                      <a:srgbClr val="FF6600"/>
                    </a:solidFill>
                  </a:rPr>
                  <a:t>Liabilities</a:t>
                </a:r>
              </a:p>
            </p:txBody>
          </p:sp>
          <p:sp>
            <p:nvSpPr>
              <p:cNvPr id="90123" name="Rectangle 21"/>
              <p:cNvSpPr>
                <a:spLocks noChangeArrowheads="1"/>
              </p:cNvSpPr>
              <p:nvPr/>
            </p:nvSpPr>
            <p:spPr bwMode="auto">
              <a:xfrm rot="5400000" flipH="1">
                <a:off x="4638" y="1922"/>
                <a:ext cx="1486" cy="298"/>
              </a:xfrm>
              <a:prstGeom prst="rect">
                <a:avLst/>
              </a:prstGeom>
              <a:noFill/>
              <a:ln w="9525">
                <a:noFill/>
                <a:miter lim="800000"/>
                <a:headEnd/>
                <a:tailEnd/>
              </a:ln>
            </p:spPr>
            <p:txBody>
              <a:bodyPr lIns="90488" tIns="44450" rIns="90488" bIns="44450">
                <a:spAutoFit/>
              </a:bodyPr>
              <a:lstStyle/>
              <a:p>
                <a:pPr algn="ctr" eaLnBrk="0" hangingPunct="0">
                  <a:lnSpc>
                    <a:spcPct val="90000"/>
                  </a:lnSpc>
                  <a:spcBef>
                    <a:spcPct val="50000"/>
                  </a:spcBef>
                </a:pPr>
                <a:r>
                  <a:rPr lang="en-US" sz="2800" b="1">
                    <a:solidFill>
                      <a:srgbClr val="FF6600"/>
                    </a:solidFill>
                  </a:rPr>
                  <a:t>Equity</a:t>
                </a:r>
              </a:p>
            </p:txBody>
          </p:sp>
        </p:grpSp>
        <p:sp>
          <p:nvSpPr>
            <p:cNvPr id="303126" name="Rectangle 22"/>
            <p:cNvSpPr>
              <a:spLocks noChangeArrowheads="1"/>
            </p:cNvSpPr>
            <p:nvPr/>
          </p:nvSpPr>
          <p:spPr bwMode="auto">
            <a:xfrm>
              <a:off x="3319" y="2976"/>
              <a:ext cx="2057" cy="1000"/>
            </a:xfrm>
            <a:prstGeom prst="rect">
              <a:avLst/>
            </a:prstGeom>
            <a:solidFill>
              <a:srgbClr val="FF6600"/>
            </a:solidFill>
            <a:ln w="38100" cmpd="dbl">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spcBef>
                  <a:spcPct val="50000"/>
                </a:spcBef>
                <a:defRPr/>
              </a:pPr>
              <a:r>
                <a:rPr lang="en-US" sz="2400" b="1">
                  <a:solidFill>
                    <a:srgbClr val="FFFFCC"/>
                  </a:solidFill>
                </a:rPr>
                <a:t>Permanent accounts track financial results from year to year.</a:t>
              </a:r>
            </a:p>
          </p:txBody>
        </p:sp>
      </p:grpSp>
      <p:pic>
        <p:nvPicPr>
          <p:cNvPr id="23" name="Picture 24" descr="57chevy.gif counter style"/>
          <p:cNvPicPr>
            <a:picLocks noChangeAspect="1" noChangeArrowheads="1"/>
          </p:cNvPicPr>
          <p:nvPr/>
        </p:nvPicPr>
        <p:blipFill>
          <a:blip r:embed="rId3"/>
          <a:srcRect/>
          <a:stretch>
            <a:fillRect/>
          </a:stretch>
        </p:blipFill>
        <p:spPr bwMode="auto">
          <a:xfrm>
            <a:off x="1143000" y="4191000"/>
            <a:ext cx="2743200" cy="37147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3106"/>
                                        </p:tgtEl>
                                        <p:attrNameLst>
                                          <p:attrName>style.visibility</p:attrName>
                                        </p:attrNameLst>
                                      </p:cBhvr>
                                      <p:to>
                                        <p:strVal val="visible"/>
                                      </p:to>
                                    </p:set>
                                    <p:anim calcmode="lin" valueType="num">
                                      <p:cBhvr additive="base">
                                        <p:cTn id="7" dur="500" fill="hold"/>
                                        <p:tgtEl>
                                          <p:spTgt spid="303106"/>
                                        </p:tgtEl>
                                        <p:attrNameLst>
                                          <p:attrName>ppt_x</p:attrName>
                                        </p:attrNameLst>
                                      </p:cBhvr>
                                      <p:tavLst>
                                        <p:tav tm="0">
                                          <p:val>
                                            <p:strVal val="1+#ppt_w/2"/>
                                          </p:val>
                                        </p:tav>
                                        <p:tav tm="100000">
                                          <p:val>
                                            <p:strVal val="#ppt_x"/>
                                          </p:val>
                                        </p:tav>
                                      </p:tavLst>
                                    </p:anim>
                                    <p:anim calcmode="lin" valueType="num">
                                      <p:cBhvr additive="base">
                                        <p:cTn id="8" dur="500" fill="hold"/>
                                        <p:tgtEl>
                                          <p:spTgt spid="3031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1" presetClass="exit" presetSubtype="0" fill="hold"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a:srcRect l="13953" t="26512" r="16280" b="36745"/>
          <a:stretch>
            <a:fillRect/>
          </a:stretch>
        </p:blipFill>
        <p:spPr bwMode="auto">
          <a:xfrm>
            <a:off x="685800" y="1524000"/>
            <a:ext cx="7612063" cy="3206750"/>
          </a:xfrm>
          <a:prstGeom prst="rect">
            <a:avLst/>
          </a:prstGeom>
          <a:noFill/>
          <a:ln w="9525">
            <a:noFill/>
            <a:miter lim="800000"/>
            <a:headEnd/>
            <a:tailEnd/>
          </a:ln>
        </p:spPr>
      </p:pic>
      <p:sp>
        <p:nvSpPr>
          <p:cNvPr id="4" name="Rounded Rectangle 3"/>
          <p:cNvSpPr/>
          <p:nvPr/>
        </p:nvSpPr>
        <p:spPr>
          <a:xfrm>
            <a:off x="1087438" y="2871788"/>
            <a:ext cx="1752600" cy="1371600"/>
          </a:xfrm>
          <a:prstGeom prst="roundRect">
            <a:avLst>
              <a:gd name="adj" fmla="val 12015"/>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63" name="Rectangle 3"/>
          <p:cNvSpPr>
            <a:spLocks noGrp="1" noChangeArrowheads="1"/>
          </p:cNvSpPr>
          <p:nvPr>
            <p:ph type="title"/>
          </p:nvPr>
        </p:nvSpPr>
        <p:spPr/>
        <p:txBody>
          <a:bodyPr/>
          <a:lstStyle/>
          <a:p>
            <a:pPr eaLnBrk="1" hangingPunct="1"/>
            <a:r>
              <a:rPr lang="en-US" smtClean="0"/>
              <a:t>Closing Temporary Accounts</a:t>
            </a:r>
          </a:p>
        </p:txBody>
      </p:sp>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9" name="Rectangle 4"/>
          <p:cNvSpPr>
            <a:spLocks noChangeArrowheads="1"/>
          </p:cNvSpPr>
          <p:nvPr/>
        </p:nvSpPr>
        <p:spPr bwMode="auto">
          <a:xfrm>
            <a:off x="1828800" y="1295400"/>
            <a:ext cx="5556250" cy="915988"/>
          </a:xfrm>
          <a:prstGeom prst="roundRect">
            <a:avLst/>
          </a:prstGeom>
          <a:ln w="28575">
            <a:headEnd/>
            <a:tailEnd/>
          </a:ln>
        </p:spPr>
        <p:style>
          <a:lnRef idx="2">
            <a:schemeClr val="accent2"/>
          </a:lnRef>
          <a:fillRef idx="1">
            <a:schemeClr val="lt1"/>
          </a:fillRef>
          <a:effectRef idx="0">
            <a:schemeClr val="accent2"/>
          </a:effectRef>
          <a:fontRef idx="minor">
            <a:schemeClr val="dk1"/>
          </a:fontRef>
        </p:style>
        <p:txBody>
          <a:bodyPr lIns="90488" tIns="44450" rIns="90488" bIns="44450">
            <a:spAutoFit/>
          </a:bodyPr>
          <a:lstStyle/>
          <a:p>
            <a:pPr algn="ctr" eaLnBrk="0" hangingPunct="0">
              <a:spcBef>
                <a:spcPct val="50000"/>
              </a:spcBef>
              <a:defRPr/>
            </a:pPr>
            <a:r>
              <a:rPr lang="en-US" sz="2400" b="1" dirty="0">
                <a:solidFill>
                  <a:srgbClr val="000000"/>
                </a:solidFill>
              </a:rPr>
              <a:t>Two closing journal entries are needed.</a:t>
            </a:r>
          </a:p>
        </p:txBody>
      </p:sp>
      <p:sp>
        <p:nvSpPr>
          <p:cNvPr id="94210" name="Rectangle 5"/>
          <p:cNvSpPr>
            <a:spLocks noGrp="1" noChangeArrowheads="1"/>
          </p:cNvSpPr>
          <p:nvPr>
            <p:ph type="title"/>
          </p:nvPr>
        </p:nvSpPr>
        <p:spPr/>
        <p:txBody>
          <a:bodyPr/>
          <a:lstStyle/>
          <a:p>
            <a:pPr eaLnBrk="1" hangingPunct="1"/>
            <a:r>
              <a:rPr lang="en-US" smtClean="0"/>
              <a:t>Closing Temporary Accounts</a:t>
            </a:r>
          </a:p>
        </p:txBody>
      </p:sp>
      <p:sp>
        <p:nvSpPr>
          <p:cNvPr id="305158" name="Rectangle 6"/>
          <p:cNvSpPr>
            <a:spLocks noGrp="1" noChangeArrowheads="1"/>
          </p:cNvSpPr>
          <p:nvPr>
            <p:ph type="body" sz="half" idx="1"/>
          </p:nvPr>
        </p:nvSpPr>
        <p:spPr>
          <a:xfrm>
            <a:off x="1828800" y="2286000"/>
            <a:ext cx="5486400" cy="3200400"/>
          </a:xfrm>
          <a:prstGeom prst="roundRect">
            <a:avLst/>
          </a:prstGeom>
          <a:solidFill>
            <a:srgbClr val="FFFFCC"/>
          </a:solidFill>
          <a:ln>
            <a:solidFill>
              <a:schemeClr val="tx1"/>
            </a:solidFill>
          </a:ln>
          <a:effectLst>
            <a:outerShdw dist="107763" dir="2700000" algn="ctr" rotWithShape="0">
              <a:schemeClr val="bg2"/>
            </a:outerShdw>
          </a:effectLst>
        </p:spPr>
        <p:txBody>
          <a:bodyPr/>
          <a:lstStyle/>
          <a:p>
            <a:pPr eaLnBrk="1" hangingPunct="1">
              <a:buClr>
                <a:schemeClr val="tx1"/>
              </a:buClr>
              <a:buSzPct val="105000"/>
              <a:buFont typeface="Wingdings" pitchFamily="2" charset="2"/>
              <a:buChar char=""/>
              <a:defRPr/>
            </a:pPr>
            <a:r>
              <a:rPr lang="en-US" sz="2600" b="1" dirty="0" smtClean="0">
                <a:solidFill>
                  <a:srgbClr val="339933"/>
                </a:solidFill>
              </a:rPr>
              <a:t>Debit Revenue accounts and credit Expense accounts.  Debit or credit the difference to Retained Earnings.</a:t>
            </a:r>
            <a:br>
              <a:rPr lang="en-US" sz="2600" b="1" dirty="0" smtClean="0">
                <a:solidFill>
                  <a:srgbClr val="339933"/>
                </a:solidFill>
              </a:rPr>
            </a:br>
            <a:endParaRPr lang="en-US" sz="2600" b="1" dirty="0" smtClean="0">
              <a:solidFill>
                <a:srgbClr val="339933"/>
              </a:solidFill>
            </a:endParaRPr>
          </a:p>
          <a:p>
            <a:pPr eaLnBrk="1" hangingPunct="1">
              <a:buClr>
                <a:schemeClr val="tx1"/>
              </a:buClr>
              <a:buSzPct val="105000"/>
              <a:buFont typeface="Wingdings" pitchFamily="2" charset="2"/>
              <a:buChar char=""/>
              <a:defRPr/>
            </a:pPr>
            <a:r>
              <a:rPr lang="en-US" sz="2600" b="1" dirty="0" smtClean="0">
                <a:solidFill>
                  <a:srgbClr val="339933"/>
                </a:solidFill>
              </a:rPr>
              <a:t>Credit Dividends Declared and debit Retained Earnings.</a:t>
            </a: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7" name="Group 4"/>
          <p:cNvGrpSpPr>
            <a:grpSpLocks/>
          </p:cNvGrpSpPr>
          <p:nvPr/>
        </p:nvGrpSpPr>
        <p:grpSpPr bwMode="auto">
          <a:xfrm>
            <a:off x="304800" y="304800"/>
            <a:ext cx="4760913" cy="6191250"/>
            <a:chOff x="533400" y="304800"/>
            <a:chExt cx="4760686" cy="6190499"/>
          </a:xfrm>
        </p:grpSpPr>
        <p:grpSp>
          <p:nvGrpSpPr>
            <p:cNvPr id="96266" name="Group 14"/>
            <p:cNvGrpSpPr>
              <a:grpSpLocks/>
            </p:cNvGrpSpPr>
            <p:nvPr/>
          </p:nvGrpSpPr>
          <p:grpSpPr bwMode="auto">
            <a:xfrm>
              <a:off x="533400" y="304800"/>
              <a:ext cx="4760686" cy="6190499"/>
              <a:chOff x="8690429" y="1926770"/>
              <a:chExt cx="4760686" cy="6190499"/>
            </a:xfrm>
          </p:grpSpPr>
          <p:sp>
            <p:nvSpPr>
              <p:cNvPr id="11" name="TextBox 10"/>
              <p:cNvSpPr txBox="1"/>
              <p:nvPr/>
            </p:nvSpPr>
            <p:spPr>
              <a:xfrm>
                <a:off x="8690429" y="1926770"/>
                <a:ext cx="4760686" cy="692066"/>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sz="1300" dirty="0">
                    <a:latin typeface="Arial" pitchFamily="34" charset="0"/>
                  </a:rPr>
                  <a:t>PIZZA AROMA, INC.</a:t>
                </a:r>
              </a:p>
              <a:p>
                <a:pPr algn="ctr">
                  <a:defRPr/>
                </a:pPr>
                <a:r>
                  <a:rPr lang="en-US" sz="1300" dirty="0">
                    <a:latin typeface="Arial" pitchFamily="34" charset="0"/>
                  </a:rPr>
                  <a:t>Adjusted Trial Balance</a:t>
                </a:r>
              </a:p>
              <a:p>
                <a:pPr algn="ctr">
                  <a:defRPr/>
                </a:pPr>
                <a:r>
                  <a:rPr lang="en-US" sz="1300" dirty="0">
                    <a:latin typeface="Arial" pitchFamily="34" charset="0"/>
                  </a:rPr>
                  <a:t>At September 30, 2013</a:t>
                </a:r>
              </a:p>
            </p:txBody>
          </p:sp>
          <p:sp>
            <p:nvSpPr>
              <p:cNvPr id="96272" name="TextBox 11"/>
              <p:cNvSpPr txBox="1">
                <a:spLocks noChangeArrowheads="1"/>
              </p:cNvSpPr>
              <p:nvPr/>
            </p:nvSpPr>
            <p:spPr bwMode="auto">
              <a:xfrm>
                <a:off x="8690429" y="2606946"/>
                <a:ext cx="4753430" cy="5493812"/>
              </a:xfrm>
              <a:prstGeom prst="rect">
                <a:avLst/>
              </a:prstGeom>
              <a:noFill/>
              <a:ln w="19050">
                <a:solidFill>
                  <a:schemeClr val="tx1"/>
                </a:solidFill>
                <a:miter lim="800000"/>
                <a:headEnd/>
                <a:tailEnd/>
              </a:ln>
            </p:spPr>
            <p:txBody>
              <a:bodyPr>
                <a:spAutoFit/>
              </a:bodyPr>
              <a:lstStyle/>
              <a:p>
                <a:endParaRPr lang="en-US" sz="1300"/>
              </a:p>
              <a:p>
                <a:r>
                  <a:rPr lang="en-US" sz="1300"/>
                  <a:t>Cash</a:t>
                </a:r>
              </a:p>
              <a:p>
                <a:r>
                  <a:rPr lang="en-US" sz="1300"/>
                  <a:t>Accounts Receivable</a:t>
                </a:r>
              </a:p>
              <a:p>
                <a:r>
                  <a:rPr lang="en-US" sz="1300"/>
                  <a:t>Supplies</a:t>
                </a:r>
              </a:p>
              <a:p>
                <a:r>
                  <a:rPr lang="en-US" sz="1300"/>
                  <a:t>Prepaid Rent</a:t>
                </a:r>
              </a:p>
              <a:p>
                <a:r>
                  <a:rPr lang="en-US" sz="1300"/>
                  <a:t>Cookware</a:t>
                </a:r>
              </a:p>
              <a:p>
                <a:r>
                  <a:rPr lang="en-US" sz="1300"/>
                  <a:t>Equipment</a:t>
                </a:r>
              </a:p>
              <a:p>
                <a:r>
                  <a:rPr lang="en-US" sz="1300"/>
                  <a:t>Accumulated Depreciation</a:t>
                </a:r>
              </a:p>
              <a:p>
                <a:r>
                  <a:rPr lang="en-US" sz="1300"/>
                  <a:t>Accounts Payable</a:t>
                </a:r>
              </a:p>
              <a:p>
                <a:r>
                  <a:rPr lang="en-US" sz="1300"/>
                  <a:t>Unearned Revenue</a:t>
                </a:r>
              </a:p>
              <a:p>
                <a:r>
                  <a:rPr lang="en-US" sz="1300"/>
                  <a:t>Wages Payable</a:t>
                </a:r>
              </a:p>
              <a:p>
                <a:r>
                  <a:rPr lang="en-US" sz="1300"/>
                  <a:t>Income Tax Payable</a:t>
                </a:r>
              </a:p>
              <a:p>
                <a:r>
                  <a:rPr lang="en-US" sz="1300"/>
                  <a:t>Interest Payable</a:t>
                </a:r>
              </a:p>
              <a:p>
                <a:r>
                  <a:rPr lang="en-US" sz="1300"/>
                  <a:t>Note Payable</a:t>
                </a:r>
              </a:p>
              <a:p>
                <a:r>
                  <a:rPr lang="en-US" sz="1300"/>
                  <a:t>Contributed Capital</a:t>
                </a:r>
              </a:p>
              <a:p>
                <a:r>
                  <a:rPr lang="en-US" sz="1300"/>
                  <a:t>Retained Earnings</a:t>
                </a:r>
              </a:p>
              <a:p>
                <a:r>
                  <a:rPr lang="en-US" sz="1300"/>
                  <a:t>Dividends Declared</a:t>
                </a:r>
              </a:p>
              <a:p>
                <a:r>
                  <a:rPr lang="en-US" sz="1300"/>
                  <a:t>Pizza Revenue</a:t>
                </a:r>
              </a:p>
              <a:p>
                <a:r>
                  <a:rPr lang="en-US" sz="1300"/>
                  <a:t>Wages Expense</a:t>
                </a:r>
              </a:p>
              <a:p>
                <a:r>
                  <a:rPr lang="en-US" sz="1300"/>
                  <a:t>Rent Expense</a:t>
                </a:r>
              </a:p>
              <a:p>
                <a:r>
                  <a:rPr lang="en-US" sz="1300"/>
                  <a:t>Supplies Expense</a:t>
                </a:r>
              </a:p>
              <a:p>
                <a:r>
                  <a:rPr lang="en-US" sz="1300"/>
                  <a:t>Depreciation Expense</a:t>
                </a:r>
              </a:p>
              <a:p>
                <a:r>
                  <a:rPr lang="en-US" sz="1300"/>
                  <a:t>Utilities Expense</a:t>
                </a:r>
              </a:p>
              <a:p>
                <a:r>
                  <a:rPr lang="en-US" sz="1300"/>
                  <a:t>Advertising Expense</a:t>
                </a:r>
              </a:p>
              <a:p>
                <a:r>
                  <a:rPr lang="en-US" sz="1300"/>
                  <a:t>Interest Expense</a:t>
                </a:r>
              </a:p>
              <a:p>
                <a:r>
                  <a:rPr lang="en-US" sz="1300"/>
                  <a:t>Income Tax Expense</a:t>
                </a:r>
              </a:p>
              <a:p>
                <a:r>
                  <a:rPr lang="en-US" sz="1300"/>
                  <a:t>Total</a:t>
                </a:r>
              </a:p>
            </p:txBody>
          </p:sp>
          <p:sp>
            <p:nvSpPr>
              <p:cNvPr id="96273" name="TextBox 12"/>
              <p:cNvSpPr txBox="1">
                <a:spLocks noChangeArrowheads="1"/>
              </p:cNvSpPr>
              <p:nvPr/>
            </p:nvSpPr>
            <p:spPr bwMode="auto">
              <a:xfrm>
                <a:off x="11306628" y="2623457"/>
                <a:ext cx="1074057" cy="5493812"/>
              </a:xfrm>
              <a:prstGeom prst="rect">
                <a:avLst/>
              </a:prstGeom>
              <a:noFill/>
              <a:ln w="9525">
                <a:noFill/>
                <a:miter lim="800000"/>
                <a:headEnd/>
                <a:tailEnd/>
              </a:ln>
            </p:spPr>
            <p:txBody>
              <a:bodyPr>
                <a:spAutoFit/>
              </a:bodyPr>
              <a:lstStyle/>
              <a:p>
                <a:pPr algn="ctr"/>
                <a:r>
                  <a:rPr lang="en-US" sz="1300"/>
                  <a:t>Debit</a:t>
                </a:r>
              </a:p>
              <a:p>
                <a:pPr algn="r"/>
                <a:r>
                  <a:rPr lang="en-US" sz="1300"/>
                  <a:t>$       7,600</a:t>
                </a:r>
              </a:p>
              <a:p>
                <a:pPr algn="r"/>
                <a:r>
                  <a:rPr lang="en-US" sz="1300"/>
                  <a:t>240</a:t>
                </a:r>
              </a:p>
              <a:p>
                <a:pPr algn="r"/>
                <a:r>
                  <a:rPr lang="en-US" sz="1300"/>
                  <a:t>400</a:t>
                </a:r>
              </a:p>
              <a:p>
                <a:pPr algn="r"/>
                <a:r>
                  <a:rPr lang="en-US" sz="1300"/>
                  <a:t>4,800</a:t>
                </a:r>
              </a:p>
              <a:p>
                <a:pPr algn="r"/>
                <a:r>
                  <a:rPr lang="en-US" sz="1300"/>
                  <a:t>630</a:t>
                </a:r>
              </a:p>
              <a:p>
                <a:pPr algn="r"/>
                <a:r>
                  <a:rPr lang="en-US" sz="1300"/>
                  <a:t>60,000</a:t>
                </a:r>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r>
                  <a:rPr lang="en-US" sz="1300"/>
                  <a:t>500</a:t>
                </a:r>
              </a:p>
              <a:p>
                <a:pPr algn="r"/>
                <a:endParaRPr lang="en-US" sz="1300"/>
              </a:p>
              <a:p>
                <a:pPr algn="r"/>
                <a:r>
                  <a:rPr lang="en-US" sz="1300"/>
                  <a:t>9,000</a:t>
                </a:r>
              </a:p>
              <a:p>
                <a:pPr algn="r"/>
                <a:r>
                  <a:rPr lang="en-US" sz="1300"/>
                  <a:t>2,400</a:t>
                </a:r>
              </a:p>
              <a:p>
                <a:pPr algn="r"/>
                <a:r>
                  <a:rPr lang="en-US" sz="1300"/>
                  <a:t>1,200</a:t>
                </a:r>
              </a:p>
              <a:p>
                <a:pPr algn="r"/>
                <a:r>
                  <a:rPr lang="en-US" sz="1300"/>
                  <a:t>1,000</a:t>
                </a:r>
              </a:p>
              <a:p>
                <a:pPr algn="r"/>
                <a:r>
                  <a:rPr lang="en-US" sz="1300"/>
                  <a:t>600</a:t>
                </a:r>
              </a:p>
              <a:p>
                <a:pPr algn="r"/>
                <a:r>
                  <a:rPr lang="en-US" sz="1300"/>
                  <a:t>400</a:t>
                </a:r>
              </a:p>
              <a:p>
                <a:pPr algn="r"/>
                <a:r>
                  <a:rPr lang="en-US" sz="1300"/>
                  <a:t>100</a:t>
                </a:r>
              </a:p>
              <a:p>
                <a:pPr algn="r"/>
                <a:r>
                  <a:rPr lang="en-US" sz="1300"/>
                  <a:t>400</a:t>
                </a:r>
              </a:p>
              <a:p>
                <a:pPr algn="r"/>
                <a:r>
                  <a:rPr lang="en-US" sz="1300"/>
                  <a:t>$     89,270</a:t>
                </a:r>
              </a:p>
            </p:txBody>
          </p:sp>
          <p:sp>
            <p:nvSpPr>
              <p:cNvPr id="96274" name="TextBox 13"/>
              <p:cNvSpPr txBox="1">
                <a:spLocks noChangeArrowheads="1"/>
              </p:cNvSpPr>
              <p:nvPr/>
            </p:nvSpPr>
            <p:spPr bwMode="auto">
              <a:xfrm>
                <a:off x="12344401" y="2623457"/>
                <a:ext cx="1074057" cy="5493812"/>
              </a:xfrm>
              <a:prstGeom prst="rect">
                <a:avLst/>
              </a:prstGeom>
              <a:noFill/>
              <a:ln w="9525">
                <a:noFill/>
                <a:miter lim="800000"/>
                <a:headEnd/>
                <a:tailEnd/>
              </a:ln>
            </p:spPr>
            <p:txBody>
              <a:bodyPr>
                <a:spAutoFit/>
              </a:bodyPr>
              <a:lstStyle/>
              <a:p>
                <a:pPr algn="ctr"/>
                <a:r>
                  <a:rPr lang="en-US" sz="1300"/>
                  <a:t>Credit</a:t>
                </a:r>
              </a:p>
              <a:p>
                <a:pPr algn="r"/>
                <a:endParaRPr lang="en-US" sz="1300"/>
              </a:p>
              <a:p>
                <a:pPr algn="r"/>
                <a:endParaRPr lang="en-US" sz="1300"/>
              </a:p>
              <a:p>
                <a:pPr algn="r"/>
                <a:endParaRPr lang="en-US" sz="1300"/>
              </a:p>
              <a:p>
                <a:pPr algn="r"/>
                <a:endParaRPr lang="en-US" sz="1300"/>
              </a:p>
              <a:p>
                <a:pPr algn="r"/>
                <a:endParaRPr lang="en-US" sz="1300"/>
              </a:p>
              <a:p>
                <a:pPr algn="r"/>
                <a:endParaRPr lang="en-US" sz="1300"/>
              </a:p>
              <a:p>
                <a:pPr algn="r"/>
                <a:r>
                  <a:rPr lang="en-US" sz="1300"/>
                  <a:t>$    1,000</a:t>
                </a:r>
              </a:p>
              <a:p>
                <a:pPr algn="r"/>
                <a:r>
                  <a:rPr lang="en-US" sz="1300"/>
                  <a:t>1,030</a:t>
                </a:r>
              </a:p>
              <a:p>
                <a:pPr algn="r"/>
                <a:r>
                  <a:rPr lang="en-US" sz="1300"/>
                  <a:t>140</a:t>
                </a:r>
              </a:p>
              <a:p>
                <a:pPr algn="r"/>
                <a:r>
                  <a:rPr lang="en-US" sz="1300"/>
                  <a:t>900</a:t>
                </a:r>
              </a:p>
              <a:p>
                <a:pPr algn="r"/>
                <a:r>
                  <a:rPr lang="en-US" sz="1300"/>
                  <a:t>400</a:t>
                </a:r>
              </a:p>
              <a:p>
                <a:pPr algn="r"/>
                <a:r>
                  <a:rPr lang="en-US" sz="1300"/>
                  <a:t>100</a:t>
                </a:r>
              </a:p>
              <a:p>
                <a:pPr algn="r"/>
                <a:r>
                  <a:rPr lang="en-US" sz="1300"/>
                  <a:t>20,000</a:t>
                </a:r>
              </a:p>
              <a:p>
                <a:pPr algn="r"/>
                <a:r>
                  <a:rPr lang="en-US" sz="1300"/>
                  <a:t>50,000</a:t>
                </a:r>
              </a:p>
              <a:p>
                <a:pPr algn="r"/>
                <a:r>
                  <a:rPr lang="en-US" sz="1300"/>
                  <a:t>0</a:t>
                </a:r>
              </a:p>
              <a:p>
                <a:pPr algn="r"/>
                <a:endParaRPr lang="en-US" sz="1300"/>
              </a:p>
              <a:p>
                <a:pPr algn="r"/>
                <a:r>
                  <a:rPr lang="en-US" sz="1300"/>
                  <a:t>15,700</a:t>
                </a:r>
              </a:p>
              <a:p>
                <a:pPr algn="r"/>
                <a:endParaRPr lang="en-US" sz="1300"/>
              </a:p>
              <a:p>
                <a:pPr algn="r"/>
                <a:endParaRPr lang="en-US" sz="1300"/>
              </a:p>
              <a:p>
                <a:pPr algn="r"/>
                <a:r>
                  <a:rPr lang="en-US" sz="1300" u="sng"/>
                  <a:t> </a:t>
                </a:r>
              </a:p>
              <a:p>
                <a:pPr algn="r"/>
                <a:endParaRPr lang="en-US" sz="1300" u="sng"/>
              </a:p>
              <a:p>
                <a:pPr algn="r"/>
                <a:endParaRPr lang="en-US" sz="1300" u="sng"/>
              </a:p>
              <a:p>
                <a:pPr algn="r"/>
                <a:endParaRPr lang="en-US" sz="1300" u="sng"/>
              </a:p>
              <a:p>
                <a:pPr algn="r"/>
                <a:endParaRPr lang="en-US" sz="1300" u="sng"/>
              </a:p>
              <a:p>
                <a:pPr algn="r"/>
                <a:endParaRPr lang="en-US" sz="1300" u="sng"/>
              </a:p>
              <a:p>
                <a:pPr algn="r"/>
                <a:r>
                  <a:rPr lang="en-US" sz="1300"/>
                  <a:t>$     89,270</a:t>
                </a:r>
              </a:p>
            </p:txBody>
          </p:sp>
        </p:grpSp>
        <p:cxnSp>
          <p:nvCxnSpPr>
            <p:cNvPr id="7" name="Straight Connector 6"/>
            <p:cNvCxnSpPr/>
            <p:nvPr/>
          </p:nvCxnSpPr>
          <p:spPr>
            <a:xfrm>
              <a:off x="3168524" y="1247661"/>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43126" y="6196885"/>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57413" y="6382601"/>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49475" y="6430220"/>
              <a:ext cx="2057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a:grpSpLocks/>
          </p:cNvGrpSpPr>
          <p:nvPr/>
        </p:nvGrpSpPr>
        <p:grpSpPr bwMode="auto">
          <a:xfrm>
            <a:off x="5257800" y="1295400"/>
            <a:ext cx="3657600" cy="1938338"/>
            <a:chOff x="5257800" y="1295400"/>
            <a:chExt cx="3657600" cy="1938992"/>
          </a:xfrm>
        </p:grpSpPr>
        <p:sp>
          <p:nvSpPr>
            <p:cNvPr id="96263" name="TextBox 14"/>
            <p:cNvSpPr txBox="1">
              <a:spLocks noChangeArrowheads="1"/>
            </p:cNvSpPr>
            <p:nvPr/>
          </p:nvSpPr>
          <p:spPr bwMode="auto">
            <a:xfrm>
              <a:off x="5257800" y="1295400"/>
              <a:ext cx="3657600" cy="1938992"/>
            </a:xfrm>
            <a:prstGeom prst="rect">
              <a:avLst/>
            </a:prstGeom>
            <a:noFill/>
            <a:ln w="9525">
              <a:solidFill>
                <a:schemeClr val="tx1"/>
              </a:solidFill>
              <a:miter lim="800000"/>
              <a:headEnd/>
              <a:tailEnd/>
            </a:ln>
          </p:spPr>
          <p:txBody>
            <a:bodyPr>
              <a:spAutoFit/>
            </a:bodyPr>
            <a:lstStyle/>
            <a:p>
              <a:r>
                <a:rPr lang="en-US" sz="1200"/>
                <a:t>dr  Pizza Revenue (-R)</a:t>
              </a:r>
            </a:p>
            <a:p>
              <a:r>
                <a:rPr lang="en-US" sz="1200"/>
                <a:t>      cr  Wages Expense (-E)</a:t>
              </a:r>
            </a:p>
            <a:p>
              <a:r>
                <a:rPr lang="en-US" sz="1200"/>
                <a:t>      cr  Rent Expense (-E)</a:t>
              </a:r>
            </a:p>
            <a:p>
              <a:r>
                <a:rPr lang="en-US" sz="1200"/>
                <a:t>      cr  Supplies Expense (-E)</a:t>
              </a:r>
            </a:p>
            <a:p>
              <a:r>
                <a:rPr lang="en-US" sz="1200"/>
                <a:t>      cr  Depreciation Expense (-E)</a:t>
              </a:r>
            </a:p>
            <a:p>
              <a:r>
                <a:rPr lang="en-US" sz="1200"/>
                <a:t>      cr  Utilities Expense (-E)</a:t>
              </a:r>
            </a:p>
            <a:p>
              <a:r>
                <a:rPr lang="en-US" sz="1200"/>
                <a:t>      cr  Advertising Expense (-E)</a:t>
              </a:r>
            </a:p>
            <a:p>
              <a:r>
                <a:rPr lang="en-US" sz="1200"/>
                <a:t>      cr  Interest Expense (-E)</a:t>
              </a:r>
            </a:p>
            <a:p>
              <a:r>
                <a:rPr lang="en-US" sz="1200"/>
                <a:t>      cr  Income Tax Expense (-E)</a:t>
              </a:r>
            </a:p>
            <a:p>
              <a:r>
                <a:rPr lang="en-US" sz="1200">
                  <a:solidFill>
                    <a:srgbClr val="FF0000"/>
                  </a:solidFill>
                </a:rPr>
                <a:t>      cr  Retained Earnings (+SE)</a:t>
              </a:r>
            </a:p>
          </p:txBody>
        </p:sp>
        <p:sp>
          <p:nvSpPr>
            <p:cNvPr id="96264" name="TextBox 15"/>
            <p:cNvSpPr txBox="1">
              <a:spLocks noChangeArrowheads="1"/>
            </p:cNvSpPr>
            <p:nvPr/>
          </p:nvSpPr>
          <p:spPr bwMode="auto">
            <a:xfrm>
              <a:off x="8229600" y="1295400"/>
              <a:ext cx="685800" cy="1938992"/>
            </a:xfrm>
            <a:prstGeom prst="rect">
              <a:avLst/>
            </a:prstGeom>
            <a:noFill/>
            <a:ln w="9525">
              <a:noFill/>
              <a:miter lim="800000"/>
              <a:headEnd/>
              <a:tailEnd/>
            </a:ln>
          </p:spPr>
          <p:txBody>
            <a:bodyPr>
              <a:spAutoFit/>
            </a:bodyPr>
            <a:lstStyle/>
            <a:p>
              <a:pPr algn="r"/>
              <a:endParaRPr lang="en-US" sz="1200"/>
            </a:p>
            <a:p>
              <a:pPr algn="r"/>
              <a:r>
                <a:rPr lang="en-US" sz="1200"/>
                <a:t>9,000</a:t>
              </a:r>
            </a:p>
            <a:p>
              <a:pPr algn="r"/>
              <a:r>
                <a:rPr lang="en-US" sz="1200"/>
                <a:t>2,400</a:t>
              </a:r>
            </a:p>
            <a:p>
              <a:pPr algn="r"/>
              <a:r>
                <a:rPr lang="en-US" sz="1200"/>
                <a:t>1,200</a:t>
              </a:r>
            </a:p>
            <a:p>
              <a:pPr algn="r"/>
              <a:r>
                <a:rPr lang="en-US" sz="1200"/>
                <a:t>1,000</a:t>
              </a:r>
            </a:p>
            <a:p>
              <a:pPr algn="r"/>
              <a:r>
                <a:rPr lang="en-US" sz="1200"/>
                <a:t>600</a:t>
              </a:r>
            </a:p>
            <a:p>
              <a:pPr algn="r"/>
              <a:r>
                <a:rPr lang="en-US" sz="1200"/>
                <a:t>400</a:t>
              </a:r>
            </a:p>
            <a:p>
              <a:pPr algn="r"/>
              <a:r>
                <a:rPr lang="en-US" sz="1200"/>
                <a:t>100</a:t>
              </a:r>
            </a:p>
            <a:p>
              <a:pPr algn="r"/>
              <a:r>
                <a:rPr lang="en-US" sz="1200"/>
                <a:t>400</a:t>
              </a:r>
            </a:p>
            <a:p>
              <a:pPr algn="r"/>
              <a:r>
                <a:rPr lang="en-US" sz="1200">
                  <a:solidFill>
                    <a:srgbClr val="FF0000"/>
                  </a:solidFill>
                </a:rPr>
                <a:t>600</a:t>
              </a:r>
            </a:p>
          </p:txBody>
        </p:sp>
        <p:sp>
          <p:nvSpPr>
            <p:cNvPr id="96265" name="TextBox 16"/>
            <p:cNvSpPr txBox="1">
              <a:spLocks noChangeArrowheads="1"/>
            </p:cNvSpPr>
            <p:nvPr/>
          </p:nvSpPr>
          <p:spPr bwMode="auto">
            <a:xfrm>
              <a:off x="7543800" y="1295400"/>
              <a:ext cx="685800" cy="1938992"/>
            </a:xfrm>
            <a:prstGeom prst="rect">
              <a:avLst/>
            </a:prstGeom>
            <a:noFill/>
            <a:ln w="9525">
              <a:noFill/>
              <a:miter lim="800000"/>
              <a:headEnd/>
              <a:tailEnd/>
            </a:ln>
          </p:spPr>
          <p:txBody>
            <a:bodyPr>
              <a:spAutoFit/>
            </a:bodyPr>
            <a:lstStyle/>
            <a:p>
              <a:pPr algn="r"/>
              <a:r>
                <a:rPr lang="en-US" sz="1200"/>
                <a:t>15,700</a:t>
              </a:r>
            </a:p>
            <a:p>
              <a:pPr algn="r"/>
              <a:endParaRPr lang="en-US" sz="1200"/>
            </a:p>
            <a:p>
              <a:pPr algn="r"/>
              <a:endParaRPr lang="en-US" sz="1200"/>
            </a:p>
            <a:p>
              <a:pPr algn="r"/>
              <a:endParaRPr lang="en-US" sz="1200"/>
            </a:p>
            <a:p>
              <a:pPr algn="r"/>
              <a:endParaRPr lang="en-US" sz="1200"/>
            </a:p>
            <a:p>
              <a:pPr algn="r"/>
              <a:endParaRPr lang="en-US" sz="1200"/>
            </a:p>
            <a:p>
              <a:pPr algn="r"/>
              <a:endParaRPr lang="en-US" sz="1200"/>
            </a:p>
            <a:p>
              <a:pPr algn="r"/>
              <a:endParaRPr lang="en-US" sz="1200"/>
            </a:p>
            <a:p>
              <a:pPr algn="r"/>
              <a:endParaRPr lang="en-US" sz="1200"/>
            </a:p>
            <a:p>
              <a:pPr algn="r"/>
              <a:endParaRPr lang="en-US" sz="1200"/>
            </a:p>
          </p:txBody>
        </p:sp>
      </p:grpSp>
      <p:grpSp>
        <p:nvGrpSpPr>
          <p:cNvPr id="19" name="Group 18"/>
          <p:cNvGrpSpPr>
            <a:grpSpLocks/>
          </p:cNvGrpSpPr>
          <p:nvPr/>
        </p:nvGrpSpPr>
        <p:grpSpPr bwMode="auto">
          <a:xfrm>
            <a:off x="5257800" y="3733800"/>
            <a:ext cx="3657600" cy="461963"/>
            <a:chOff x="5257800" y="1295400"/>
            <a:chExt cx="3657600" cy="461665"/>
          </a:xfrm>
        </p:grpSpPr>
        <p:sp>
          <p:nvSpPr>
            <p:cNvPr id="96260" name="TextBox 19"/>
            <p:cNvSpPr txBox="1">
              <a:spLocks noChangeArrowheads="1"/>
            </p:cNvSpPr>
            <p:nvPr/>
          </p:nvSpPr>
          <p:spPr bwMode="auto">
            <a:xfrm>
              <a:off x="5257800" y="1295400"/>
              <a:ext cx="3657600" cy="461665"/>
            </a:xfrm>
            <a:prstGeom prst="rect">
              <a:avLst/>
            </a:prstGeom>
            <a:noFill/>
            <a:ln w="9525">
              <a:solidFill>
                <a:schemeClr val="tx1"/>
              </a:solidFill>
              <a:miter lim="800000"/>
              <a:headEnd/>
              <a:tailEnd/>
            </a:ln>
          </p:spPr>
          <p:txBody>
            <a:bodyPr>
              <a:spAutoFit/>
            </a:bodyPr>
            <a:lstStyle/>
            <a:p>
              <a:r>
                <a:rPr lang="en-US" sz="1200"/>
                <a:t>dr  Retained Earnings (-SE)</a:t>
              </a:r>
            </a:p>
            <a:p>
              <a:r>
                <a:rPr lang="en-US" sz="1200"/>
                <a:t>      cr  Dividends Declared (-D)</a:t>
              </a:r>
              <a:endParaRPr lang="en-US" sz="1200">
                <a:solidFill>
                  <a:srgbClr val="FF0000"/>
                </a:solidFill>
              </a:endParaRPr>
            </a:p>
          </p:txBody>
        </p:sp>
        <p:sp>
          <p:nvSpPr>
            <p:cNvPr id="96261" name="TextBox 20"/>
            <p:cNvSpPr txBox="1">
              <a:spLocks noChangeArrowheads="1"/>
            </p:cNvSpPr>
            <p:nvPr/>
          </p:nvSpPr>
          <p:spPr bwMode="auto">
            <a:xfrm>
              <a:off x="8229600" y="1295400"/>
              <a:ext cx="685800" cy="461665"/>
            </a:xfrm>
            <a:prstGeom prst="rect">
              <a:avLst/>
            </a:prstGeom>
            <a:noFill/>
            <a:ln w="9525">
              <a:noFill/>
              <a:miter lim="800000"/>
              <a:headEnd/>
              <a:tailEnd/>
            </a:ln>
          </p:spPr>
          <p:txBody>
            <a:bodyPr>
              <a:spAutoFit/>
            </a:bodyPr>
            <a:lstStyle/>
            <a:p>
              <a:pPr algn="r"/>
              <a:endParaRPr lang="en-US" sz="1200"/>
            </a:p>
            <a:p>
              <a:pPr algn="r"/>
              <a:r>
                <a:rPr lang="en-US" sz="1200"/>
                <a:t>500</a:t>
              </a:r>
            </a:p>
          </p:txBody>
        </p:sp>
        <p:sp>
          <p:nvSpPr>
            <p:cNvPr id="96262" name="TextBox 21"/>
            <p:cNvSpPr txBox="1">
              <a:spLocks noChangeArrowheads="1"/>
            </p:cNvSpPr>
            <p:nvPr/>
          </p:nvSpPr>
          <p:spPr bwMode="auto">
            <a:xfrm>
              <a:off x="7543800" y="1295400"/>
              <a:ext cx="685800" cy="461665"/>
            </a:xfrm>
            <a:prstGeom prst="rect">
              <a:avLst/>
            </a:prstGeom>
            <a:noFill/>
            <a:ln w="9525">
              <a:noFill/>
              <a:miter lim="800000"/>
              <a:headEnd/>
              <a:tailEnd/>
            </a:ln>
          </p:spPr>
          <p:txBody>
            <a:bodyPr>
              <a:spAutoFit/>
            </a:bodyPr>
            <a:lstStyle/>
            <a:p>
              <a:pPr algn="r"/>
              <a:r>
                <a:rPr lang="en-US" sz="1200"/>
                <a:t>500</a:t>
              </a:r>
            </a:p>
            <a:p>
              <a:pPr algn="r"/>
              <a:endParaRPr lang="en-US" sz="1200"/>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Why Adjustments Are Needed</a:t>
            </a:r>
          </a:p>
        </p:txBody>
      </p:sp>
      <p:pic>
        <p:nvPicPr>
          <p:cNvPr id="24578" name="Picture 2"/>
          <p:cNvPicPr>
            <a:picLocks noChangeAspect="1" noChangeArrowheads="1"/>
          </p:cNvPicPr>
          <p:nvPr/>
        </p:nvPicPr>
        <p:blipFill>
          <a:blip r:embed="rId3"/>
          <a:srcRect l="13953" t="26512" r="16280" b="36745"/>
          <a:stretch>
            <a:fillRect/>
          </a:stretch>
        </p:blipFill>
        <p:spPr bwMode="auto">
          <a:xfrm>
            <a:off x="685800" y="1524000"/>
            <a:ext cx="7612063" cy="3206750"/>
          </a:xfrm>
          <a:prstGeom prst="rect">
            <a:avLst/>
          </a:prstGeom>
          <a:noFill/>
          <a:ln w="9525">
            <a:noFill/>
            <a:miter lim="800000"/>
            <a:headEnd/>
            <a:tailEnd/>
          </a:ln>
        </p:spPr>
      </p:pic>
      <p:sp>
        <p:nvSpPr>
          <p:cNvPr id="4" name="Rounded Rectangle 3"/>
          <p:cNvSpPr/>
          <p:nvPr/>
        </p:nvSpPr>
        <p:spPr>
          <a:xfrm>
            <a:off x="5102225" y="2871788"/>
            <a:ext cx="1752600" cy="1371600"/>
          </a:xfrm>
          <a:prstGeom prst="roundRect">
            <a:avLst>
              <a:gd name="adj" fmla="val 12015"/>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6"/>
          <p:cNvSpPr txBox="1">
            <a:spLocks noChangeArrowheads="1"/>
          </p:cNvSpPr>
          <p:nvPr/>
        </p:nvSpPr>
        <p:spPr bwMode="auto">
          <a:xfrm>
            <a:off x="5029200" y="1295400"/>
            <a:ext cx="3581400" cy="3108325"/>
          </a:xfrm>
          <a:prstGeom prst="rect">
            <a:avLst/>
          </a:prstGeom>
          <a:solidFill>
            <a:srgbClr val="FFFFCC"/>
          </a:solidFill>
          <a:ln w="9525">
            <a:solidFill>
              <a:srgbClr val="CC3300"/>
            </a:solidFill>
            <a:miter lim="800000"/>
            <a:headEnd/>
            <a:tailEnd/>
          </a:ln>
        </p:spPr>
        <p:txBody>
          <a:bodyPr>
            <a:spAutoFit/>
          </a:bodyPr>
          <a:lstStyle/>
          <a:p>
            <a:pPr algn="ctr">
              <a:spcBef>
                <a:spcPct val="50000"/>
              </a:spcBef>
            </a:pPr>
            <a:r>
              <a:rPr lang="en-US" sz="2800" b="1">
                <a:solidFill>
                  <a:srgbClr val="C00000"/>
                </a:solidFill>
              </a:rPr>
              <a:t>After posting these closing entries, all the income statement accounts and the dividend account will have a zero balance.  </a:t>
            </a:r>
          </a:p>
        </p:txBody>
      </p:sp>
      <p:sp>
        <p:nvSpPr>
          <p:cNvPr id="10" name="Rectangle 9"/>
          <p:cNvSpPr/>
          <p:nvPr/>
        </p:nvSpPr>
        <p:spPr bwMode="auto">
          <a:xfrm>
            <a:off x="914400" y="4800600"/>
            <a:ext cx="7239000" cy="1600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307" name="Title 11"/>
          <p:cNvSpPr>
            <a:spLocks noGrp="1"/>
          </p:cNvSpPr>
          <p:nvPr>
            <p:ph type="title"/>
          </p:nvPr>
        </p:nvSpPr>
        <p:spPr/>
        <p:txBody>
          <a:bodyPr/>
          <a:lstStyle/>
          <a:p>
            <a:r>
              <a:rPr lang="en-US" smtClean="0"/>
              <a:t>Closing Temporary Accounts</a:t>
            </a:r>
          </a:p>
        </p:txBody>
      </p:sp>
      <p:grpSp>
        <p:nvGrpSpPr>
          <p:cNvPr id="98308" name="Group 8"/>
          <p:cNvGrpSpPr>
            <a:grpSpLocks/>
          </p:cNvGrpSpPr>
          <p:nvPr/>
        </p:nvGrpSpPr>
        <p:grpSpPr bwMode="auto">
          <a:xfrm>
            <a:off x="533400" y="1295400"/>
            <a:ext cx="3657600" cy="2246313"/>
            <a:chOff x="5257800" y="1295400"/>
            <a:chExt cx="3657600" cy="2246769"/>
          </a:xfrm>
        </p:grpSpPr>
        <p:sp>
          <p:nvSpPr>
            <p:cNvPr id="98352" name="TextBox 10"/>
            <p:cNvSpPr txBox="1">
              <a:spLocks noChangeArrowheads="1"/>
            </p:cNvSpPr>
            <p:nvPr/>
          </p:nvSpPr>
          <p:spPr bwMode="auto">
            <a:xfrm>
              <a:off x="5257800" y="1295400"/>
              <a:ext cx="3657600" cy="2246769"/>
            </a:xfrm>
            <a:prstGeom prst="rect">
              <a:avLst/>
            </a:prstGeom>
            <a:noFill/>
            <a:ln w="9525">
              <a:solidFill>
                <a:schemeClr val="tx1"/>
              </a:solidFill>
              <a:miter lim="800000"/>
              <a:headEnd/>
              <a:tailEnd/>
            </a:ln>
          </p:spPr>
          <p:txBody>
            <a:bodyPr>
              <a:spAutoFit/>
            </a:bodyPr>
            <a:lstStyle/>
            <a:p>
              <a:r>
                <a:rPr lang="en-US" sz="1400"/>
                <a:t>dr  Pizza Revenue (-R)</a:t>
              </a:r>
            </a:p>
            <a:p>
              <a:r>
                <a:rPr lang="en-US" sz="1400"/>
                <a:t>      cr  Wages Expense (-E)</a:t>
              </a:r>
            </a:p>
            <a:p>
              <a:r>
                <a:rPr lang="en-US" sz="1400"/>
                <a:t>      cr  Rent Expense (-E)</a:t>
              </a:r>
            </a:p>
            <a:p>
              <a:r>
                <a:rPr lang="en-US" sz="1400"/>
                <a:t>      cr  Supplies Expense (-E)</a:t>
              </a:r>
            </a:p>
            <a:p>
              <a:r>
                <a:rPr lang="en-US" sz="1400"/>
                <a:t>      cr  Depreciation Expense (-E)</a:t>
              </a:r>
            </a:p>
            <a:p>
              <a:r>
                <a:rPr lang="en-US" sz="1400"/>
                <a:t>      cr  Utilities Expense (-E)</a:t>
              </a:r>
            </a:p>
            <a:p>
              <a:r>
                <a:rPr lang="en-US" sz="1400"/>
                <a:t>      cr  Advertising Expense (-E)</a:t>
              </a:r>
            </a:p>
            <a:p>
              <a:r>
                <a:rPr lang="en-US" sz="1400"/>
                <a:t>      cr  Interest Expense (-E)</a:t>
              </a:r>
            </a:p>
            <a:p>
              <a:r>
                <a:rPr lang="en-US" sz="1400"/>
                <a:t>      cr  Income Tax Expense (-E)</a:t>
              </a:r>
            </a:p>
            <a:p>
              <a:r>
                <a:rPr lang="en-US" sz="1400">
                  <a:solidFill>
                    <a:srgbClr val="FF0000"/>
                  </a:solidFill>
                </a:rPr>
                <a:t>      cr  Retained Earnings (+SE)</a:t>
              </a:r>
            </a:p>
          </p:txBody>
        </p:sp>
        <p:sp>
          <p:nvSpPr>
            <p:cNvPr id="98353" name="TextBox 11"/>
            <p:cNvSpPr txBox="1">
              <a:spLocks noChangeArrowheads="1"/>
            </p:cNvSpPr>
            <p:nvPr/>
          </p:nvSpPr>
          <p:spPr bwMode="auto">
            <a:xfrm>
              <a:off x="8229600" y="1295400"/>
              <a:ext cx="685800" cy="2246769"/>
            </a:xfrm>
            <a:prstGeom prst="rect">
              <a:avLst/>
            </a:prstGeom>
            <a:noFill/>
            <a:ln w="9525">
              <a:noFill/>
              <a:miter lim="800000"/>
              <a:headEnd/>
              <a:tailEnd/>
            </a:ln>
          </p:spPr>
          <p:txBody>
            <a:bodyPr>
              <a:spAutoFit/>
            </a:bodyPr>
            <a:lstStyle/>
            <a:p>
              <a:pPr algn="r"/>
              <a:endParaRPr lang="en-US" sz="1400"/>
            </a:p>
            <a:p>
              <a:pPr algn="r"/>
              <a:r>
                <a:rPr lang="en-US" sz="1400"/>
                <a:t>9,000</a:t>
              </a:r>
            </a:p>
            <a:p>
              <a:pPr algn="r"/>
              <a:r>
                <a:rPr lang="en-US" sz="1400"/>
                <a:t>2,400</a:t>
              </a:r>
            </a:p>
            <a:p>
              <a:pPr algn="r"/>
              <a:r>
                <a:rPr lang="en-US" sz="1400"/>
                <a:t>1,200</a:t>
              </a:r>
            </a:p>
            <a:p>
              <a:pPr algn="r"/>
              <a:r>
                <a:rPr lang="en-US" sz="1400"/>
                <a:t>1,000</a:t>
              </a:r>
            </a:p>
            <a:p>
              <a:pPr algn="r"/>
              <a:r>
                <a:rPr lang="en-US" sz="1400"/>
                <a:t>600</a:t>
              </a:r>
            </a:p>
            <a:p>
              <a:pPr algn="r"/>
              <a:r>
                <a:rPr lang="en-US" sz="1400"/>
                <a:t>400</a:t>
              </a:r>
            </a:p>
            <a:p>
              <a:pPr algn="r"/>
              <a:r>
                <a:rPr lang="en-US" sz="1400"/>
                <a:t>100</a:t>
              </a:r>
            </a:p>
            <a:p>
              <a:pPr algn="r"/>
              <a:r>
                <a:rPr lang="en-US" sz="1400"/>
                <a:t>400</a:t>
              </a:r>
            </a:p>
            <a:p>
              <a:pPr algn="r"/>
              <a:r>
                <a:rPr lang="en-US" sz="1400">
                  <a:solidFill>
                    <a:srgbClr val="FF0000"/>
                  </a:solidFill>
                </a:rPr>
                <a:t>600</a:t>
              </a:r>
            </a:p>
          </p:txBody>
        </p:sp>
        <p:sp>
          <p:nvSpPr>
            <p:cNvPr id="98354" name="TextBox 12"/>
            <p:cNvSpPr txBox="1">
              <a:spLocks noChangeArrowheads="1"/>
            </p:cNvSpPr>
            <p:nvPr/>
          </p:nvSpPr>
          <p:spPr bwMode="auto">
            <a:xfrm>
              <a:off x="7543800" y="1295400"/>
              <a:ext cx="762000" cy="2246769"/>
            </a:xfrm>
            <a:prstGeom prst="rect">
              <a:avLst/>
            </a:prstGeom>
            <a:noFill/>
            <a:ln w="9525">
              <a:noFill/>
              <a:miter lim="800000"/>
              <a:headEnd/>
              <a:tailEnd/>
            </a:ln>
          </p:spPr>
          <p:txBody>
            <a:bodyPr>
              <a:spAutoFit/>
            </a:bodyPr>
            <a:lstStyle/>
            <a:p>
              <a:pPr algn="r"/>
              <a:r>
                <a:rPr lang="en-US" sz="1400"/>
                <a:t>15,700</a:t>
              </a:r>
            </a:p>
            <a:p>
              <a:pPr algn="r"/>
              <a:endParaRPr lang="en-US" sz="1400"/>
            </a:p>
            <a:p>
              <a:pPr algn="r"/>
              <a:endParaRPr lang="en-US" sz="1400"/>
            </a:p>
            <a:p>
              <a:pPr algn="r"/>
              <a:endParaRPr lang="en-US" sz="1400"/>
            </a:p>
            <a:p>
              <a:pPr algn="r"/>
              <a:endParaRPr lang="en-US" sz="1400"/>
            </a:p>
            <a:p>
              <a:pPr algn="r"/>
              <a:endParaRPr lang="en-US" sz="1400"/>
            </a:p>
            <a:p>
              <a:pPr algn="r"/>
              <a:endParaRPr lang="en-US" sz="1400"/>
            </a:p>
            <a:p>
              <a:pPr algn="r"/>
              <a:endParaRPr lang="en-US" sz="1400"/>
            </a:p>
            <a:p>
              <a:pPr algn="r"/>
              <a:endParaRPr lang="en-US" sz="1400"/>
            </a:p>
            <a:p>
              <a:pPr algn="r"/>
              <a:endParaRPr lang="en-US" sz="1400"/>
            </a:p>
          </p:txBody>
        </p:sp>
      </p:grpSp>
      <p:grpSp>
        <p:nvGrpSpPr>
          <p:cNvPr id="98309" name="Group 13"/>
          <p:cNvGrpSpPr>
            <a:grpSpLocks/>
          </p:cNvGrpSpPr>
          <p:nvPr/>
        </p:nvGrpSpPr>
        <p:grpSpPr bwMode="auto">
          <a:xfrm>
            <a:off x="533400" y="3657600"/>
            <a:ext cx="3657600" cy="523875"/>
            <a:chOff x="5257800" y="1295400"/>
            <a:chExt cx="3657600" cy="523220"/>
          </a:xfrm>
        </p:grpSpPr>
        <p:sp>
          <p:nvSpPr>
            <p:cNvPr id="98349" name="TextBox 14"/>
            <p:cNvSpPr txBox="1">
              <a:spLocks noChangeArrowheads="1"/>
            </p:cNvSpPr>
            <p:nvPr/>
          </p:nvSpPr>
          <p:spPr bwMode="auto">
            <a:xfrm>
              <a:off x="5257800" y="1295400"/>
              <a:ext cx="3657600" cy="523220"/>
            </a:xfrm>
            <a:prstGeom prst="rect">
              <a:avLst/>
            </a:prstGeom>
            <a:noFill/>
            <a:ln w="9525">
              <a:solidFill>
                <a:schemeClr val="tx1"/>
              </a:solidFill>
              <a:miter lim="800000"/>
              <a:headEnd/>
              <a:tailEnd/>
            </a:ln>
          </p:spPr>
          <p:txBody>
            <a:bodyPr>
              <a:spAutoFit/>
            </a:bodyPr>
            <a:lstStyle/>
            <a:p>
              <a:r>
                <a:rPr lang="en-US" sz="1400"/>
                <a:t>dr  Retained Earnings (-SE)</a:t>
              </a:r>
            </a:p>
            <a:p>
              <a:r>
                <a:rPr lang="en-US" sz="1400"/>
                <a:t>      cr  Dividends Declared (-D)</a:t>
              </a:r>
              <a:endParaRPr lang="en-US" sz="1400">
                <a:solidFill>
                  <a:srgbClr val="FF0000"/>
                </a:solidFill>
              </a:endParaRPr>
            </a:p>
          </p:txBody>
        </p:sp>
        <p:sp>
          <p:nvSpPr>
            <p:cNvPr id="98350" name="TextBox 15"/>
            <p:cNvSpPr txBox="1">
              <a:spLocks noChangeArrowheads="1"/>
            </p:cNvSpPr>
            <p:nvPr/>
          </p:nvSpPr>
          <p:spPr bwMode="auto">
            <a:xfrm>
              <a:off x="8229600" y="1295400"/>
              <a:ext cx="685800" cy="523220"/>
            </a:xfrm>
            <a:prstGeom prst="rect">
              <a:avLst/>
            </a:prstGeom>
            <a:noFill/>
            <a:ln w="9525">
              <a:noFill/>
              <a:miter lim="800000"/>
              <a:headEnd/>
              <a:tailEnd/>
            </a:ln>
          </p:spPr>
          <p:txBody>
            <a:bodyPr>
              <a:spAutoFit/>
            </a:bodyPr>
            <a:lstStyle/>
            <a:p>
              <a:pPr algn="r"/>
              <a:endParaRPr lang="en-US" sz="1400"/>
            </a:p>
            <a:p>
              <a:pPr algn="r"/>
              <a:r>
                <a:rPr lang="en-US" sz="1400"/>
                <a:t>500</a:t>
              </a:r>
            </a:p>
          </p:txBody>
        </p:sp>
        <p:sp>
          <p:nvSpPr>
            <p:cNvPr id="98351" name="TextBox 16"/>
            <p:cNvSpPr txBox="1">
              <a:spLocks noChangeArrowheads="1"/>
            </p:cNvSpPr>
            <p:nvPr/>
          </p:nvSpPr>
          <p:spPr bwMode="auto">
            <a:xfrm>
              <a:off x="7543800" y="1295400"/>
              <a:ext cx="685800" cy="523220"/>
            </a:xfrm>
            <a:prstGeom prst="rect">
              <a:avLst/>
            </a:prstGeom>
            <a:noFill/>
            <a:ln w="9525">
              <a:noFill/>
              <a:miter lim="800000"/>
              <a:headEnd/>
              <a:tailEnd/>
            </a:ln>
          </p:spPr>
          <p:txBody>
            <a:bodyPr>
              <a:spAutoFit/>
            </a:bodyPr>
            <a:lstStyle/>
            <a:p>
              <a:pPr algn="r"/>
              <a:r>
                <a:rPr lang="en-US" sz="1400"/>
                <a:t>500</a:t>
              </a:r>
            </a:p>
            <a:p>
              <a:pPr algn="r"/>
              <a:endParaRPr lang="en-US" sz="1400"/>
            </a:p>
          </p:txBody>
        </p:sp>
      </p:grpSp>
      <p:grpSp>
        <p:nvGrpSpPr>
          <p:cNvPr id="98310" name="Group 17"/>
          <p:cNvGrpSpPr>
            <a:grpSpLocks/>
          </p:cNvGrpSpPr>
          <p:nvPr/>
        </p:nvGrpSpPr>
        <p:grpSpPr bwMode="auto">
          <a:xfrm>
            <a:off x="4724400" y="4953000"/>
            <a:ext cx="3309938" cy="1120775"/>
            <a:chOff x="5410200" y="1143000"/>
            <a:chExt cx="3309257" cy="1120408"/>
          </a:xfrm>
        </p:grpSpPr>
        <p:cxnSp>
          <p:nvCxnSpPr>
            <p:cNvPr id="19" name="Straight Connector 18"/>
            <p:cNvCxnSpPr/>
            <p:nvPr/>
          </p:nvCxnSpPr>
          <p:spPr>
            <a:xfrm flipV="1">
              <a:off x="5410200" y="1980926"/>
              <a:ext cx="33092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335" name="Group 75"/>
            <p:cNvGrpSpPr>
              <a:grpSpLocks/>
            </p:cNvGrpSpPr>
            <p:nvPr/>
          </p:nvGrpSpPr>
          <p:grpSpPr bwMode="auto">
            <a:xfrm>
              <a:off x="5410200" y="1143000"/>
              <a:ext cx="3309257" cy="1120408"/>
              <a:chOff x="5410200" y="1143000"/>
              <a:chExt cx="3309257" cy="1120408"/>
            </a:xfrm>
          </p:grpSpPr>
          <p:grpSp>
            <p:nvGrpSpPr>
              <p:cNvPr id="98336" name="Group 74"/>
              <p:cNvGrpSpPr>
                <a:grpSpLocks/>
              </p:cNvGrpSpPr>
              <p:nvPr/>
            </p:nvGrpSpPr>
            <p:grpSpPr bwMode="auto">
              <a:xfrm>
                <a:off x="5410200" y="1143000"/>
                <a:ext cx="3309257" cy="1120408"/>
                <a:chOff x="5410200" y="1143000"/>
                <a:chExt cx="3309257" cy="1120408"/>
              </a:xfrm>
            </p:grpSpPr>
            <p:grpSp>
              <p:nvGrpSpPr>
                <p:cNvPr id="98338" name="Group 73"/>
                <p:cNvGrpSpPr>
                  <a:grpSpLocks/>
                </p:cNvGrpSpPr>
                <p:nvPr/>
              </p:nvGrpSpPr>
              <p:grpSpPr bwMode="auto">
                <a:xfrm>
                  <a:off x="5410200" y="1143000"/>
                  <a:ext cx="3309257" cy="1120408"/>
                  <a:chOff x="5410200" y="1143000"/>
                  <a:chExt cx="3309257" cy="1120408"/>
                </a:xfrm>
              </p:grpSpPr>
              <p:sp>
                <p:nvSpPr>
                  <p:cNvPr id="98340" name="TextBox 24"/>
                  <p:cNvSpPr txBox="1">
                    <a:spLocks noChangeArrowheads="1"/>
                  </p:cNvSpPr>
                  <p:nvPr/>
                </p:nvSpPr>
                <p:spPr bwMode="auto">
                  <a:xfrm>
                    <a:off x="5410200" y="1447800"/>
                    <a:ext cx="1625600" cy="815608"/>
                  </a:xfrm>
                  <a:prstGeom prst="rect">
                    <a:avLst/>
                  </a:prstGeom>
                  <a:noFill/>
                  <a:ln w="9525">
                    <a:noFill/>
                    <a:miter lim="800000"/>
                    <a:headEnd/>
                    <a:tailEnd/>
                  </a:ln>
                </p:spPr>
                <p:txBody>
                  <a:bodyPr>
                    <a:spAutoFit/>
                  </a:bodyPr>
                  <a:lstStyle/>
                  <a:p>
                    <a:r>
                      <a:rPr lang="en-US" sz="1400"/>
                      <a:t>Adj. Bal.</a:t>
                    </a:r>
                  </a:p>
                  <a:p>
                    <a:endParaRPr lang="en-US" sz="1400">
                      <a:solidFill>
                        <a:srgbClr val="0033CC"/>
                      </a:solidFill>
                    </a:endParaRPr>
                  </a:p>
                  <a:p>
                    <a:pPr>
                      <a:spcBef>
                        <a:spcPts val="600"/>
                      </a:spcBef>
                    </a:pPr>
                    <a:r>
                      <a:rPr lang="en-US" sz="1400"/>
                      <a:t>Closed Bal.</a:t>
                    </a:r>
                  </a:p>
                </p:txBody>
              </p:sp>
              <p:grpSp>
                <p:nvGrpSpPr>
                  <p:cNvPr id="98341" name="Group 72"/>
                  <p:cNvGrpSpPr>
                    <a:grpSpLocks/>
                  </p:cNvGrpSpPr>
                  <p:nvPr/>
                </p:nvGrpSpPr>
                <p:grpSpPr bwMode="auto">
                  <a:xfrm>
                    <a:off x="5410200" y="1143000"/>
                    <a:ext cx="3309257" cy="1101014"/>
                    <a:chOff x="5410200" y="1143000"/>
                    <a:chExt cx="3309257" cy="1101014"/>
                  </a:xfrm>
                </p:grpSpPr>
                <p:grpSp>
                  <p:nvGrpSpPr>
                    <p:cNvPr id="98342" name="Group 67"/>
                    <p:cNvGrpSpPr>
                      <a:grpSpLocks/>
                    </p:cNvGrpSpPr>
                    <p:nvPr/>
                  </p:nvGrpSpPr>
                  <p:grpSpPr bwMode="auto">
                    <a:xfrm>
                      <a:off x="5410200" y="1143000"/>
                      <a:ext cx="3309257" cy="326574"/>
                      <a:chOff x="9564914" y="3751941"/>
                      <a:chExt cx="3309257" cy="326574"/>
                    </a:xfrm>
                  </p:grpSpPr>
                  <p:grpSp>
                    <p:nvGrpSpPr>
                      <p:cNvPr id="98344" name="Group 56"/>
                      <p:cNvGrpSpPr>
                        <a:grpSpLocks/>
                      </p:cNvGrpSpPr>
                      <p:nvPr/>
                    </p:nvGrpSpPr>
                    <p:grpSpPr bwMode="auto">
                      <a:xfrm>
                        <a:off x="9579427" y="3751941"/>
                        <a:ext cx="3294744" cy="315036"/>
                        <a:chOff x="9724570" y="3635827"/>
                        <a:chExt cx="3294744" cy="315036"/>
                      </a:xfrm>
                    </p:grpSpPr>
                    <p:sp>
                      <p:nvSpPr>
                        <p:cNvPr id="31" name="TextBox 30"/>
                        <p:cNvSpPr txBox="1"/>
                        <p:nvPr/>
                      </p:nvSpPr>
                      <p:spPr>
                        <a:xfrm>
                          <a:off x="9724342" y="3643762"/>
                          <a:ext cx="3294972" cy="307874"/>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Advertising Expense (E, SE)</a:t>
                          </a:r>
                        </a:p>
                      </p:txBody>
                    </p:sp>
                    <p:sp>
                      <p:nvSpPr>
                        <p:cNvPr id="98347" name="TextBox 31"/>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98348" name="TextBox 32"/>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30" name="Straight Connector 29"/>
                      <p:cNvCxnSpPr/>
                      <p:nvPr/>
                    </p:nvCxnSpPr>
                    <p:spPr>
                      <a:xfrm flipV="1">
                        <a:off x="9564914" y="4078859"/>
                        <a:ext cx="33092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a:off x="7086255" y="1447700"/>
                      <a:ext cx="6349" cy="7966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8339" name="TextBox 23"/>
                <p:cNvSpPr txBox="1">
                  <a:spLocks noChangeArrowheads="1"/>
                </p:cNvSpPr>
                <p:nvPr/>
              </p:nvSpPr>
              <p:spPr bwMode="auto">
                <a:xfrm>
                  <a:off x="6248400" y="1447800"/>
                  <a:ext cx="827314" cy="815608"/>
                </a:xfrm>
                <a:prstGeom prst="rect">
                  <a:avLst/>
                </a:prstGeom>
                <a:noFill/>
                <a:ln w="9525">
                  <a:noFill/>
                  <a:miter lim="800000"/>
                  <a:headEnd/>
                  <a:tailEnd/>
                </a:ln>
              </p:spPr>
              <p:txBody>
                <a:bodyPr>
                  <a:spAutoFit/>
                </a:bodyPr>
                <a:lstStyle/>
                <a:p>
                  <a:pPr algn="r"/>
                  <a:r>
                    <a:rPr lang="en-US" sz="1400"/>
                    <a:t>400</a:t>
                  </a:r>
                </a:p>
                <a:p>
                  <a:pPr algn="r"/>
                  <a:endParaRPr lang="en-US" sz="1400">
                    <a:solidFill>
                      <a:srgbClr val="0033CC"/>
                    </a:solidFill>
                  </a:endParaRPr>
                </a:p>
                <a:p>
                  <a:pPr algn="r">
                    <a:spcBef>
                      <a:spcPts val="600"/>
                    </a:spcBef>
                  </a:pPr>
                  <a:r>
                    <a:rPr lang="en-US" sz="1400" u="sng"/>
                    <a:t>    0</a:t>
                  </a:r>
                </a:p>
              </p:txBody>
            </p:sp>
          </p:grpSp>
          <p:cxnSp>
            <p:nvCxnSpPr>
              <p:cNvPr id="22" name="Straight Connector 21"/>
              <p:cNvCxnSpPr/>
              <p:nvPr/>
            </p:nvCxnSpPr>
            <p:spPr>
              <a:xfrm>
                <a:off x="6683113" y="2253886"/>
                <a:ext cx="3047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8311" name="TextBox 68"/>
          <p:cNvSpPr txBox="1">
            <a:spLocks noChangeArrowheads="1"/>
          </p:cNvSpPr>
          <p:nvPr/>
        </p:nvSpPr>
        <p:spPr bwMode="auto">
          <a:xfrm>
            <a:off x="1846263" y="5286375"/>
            <a:ext cx="828675" cy="817563"/>
          </a:xfrm>
          <a:prstGeom prst="rect">
            <a:avLst/>
          </a:prstGeom>
          <a:noFill/>
          <a:ln w="9525">
            <a:noFill/>
            <a:miter lim="800000"/>
            <a:headEnd/>
            <a:tailEnd/>
          </a:ln>
        </p:spPr>
        <p:txBody>
          <a:bodyPr>
            <a:spAutoFit/>
          </a:bodyPr>
          <a:lstStyle/>
          <a:p>
            <a:pPr algn="r"/>
            <a:endParaRPr lang="en-US" sz="1400"/>
          </a:p>
          <a:p>
            <a:pPr algn="r"/>
            <a:r>
              <a:rPr lang="en-US" sz="1400"/>
              <a:t>15,700</a:t>
            </a:r>
          </a:p>
          <a:p>
            <a:pPr algn="r">
              <a:spcBef>
                <a:spcPts val="600"/>
              </a:spcBef>
            </a:pPr>
            <a:r>
              <a:rPr lang="en-US" sz="1400" u="sng"/>
              <a:t> </a:t>
            </a:r>
          </a:p>
        </p:txBody>
      </p:sp>
      <p:sp>
        <p:nvSpPr>
          <p:cNvPr id="98312" name="TextBox 69"/>
          <p:cNvSpPr txBox="1">
            <a:spLocks noChangeArrowheads="1"/>
          </p:cNvSpPr>
          <p:nvPr/>
        </p:nvSpPr>
        <p:spPr bwMode="auto">
          <a:xfrm>
            <a:off x="1035050" y="5276850"/>
            <a:ext cx="1646238" cy="814388"/>
          </a:xfrm>
          <a:prstGeom prst="rect">
            <a:avLst/>
          </a:prstGeom>
          <a:noFill/>
          <a:ln w="9525">
            <a:noFill/>
            <a:miter lim="800000"/>
            <a:headEnd/>
            <a:tailEnd/>
          </a:ln>
        </p:spPr>
        <p:txBody>
          <a:bodyPr>
            <a:spAutoFit/>
          </a:bodyPr>
          <a:lstStyle/>
          <a:p>
            <a:endParaRPr lang="en-US" sz="1400"/>
          </a:p>
          <a:p>
            <a:r>
              <a:rPr lang="en-US" sz="1400"/>
              <a:t>CJE (1)</a:t>
            </a:r>
          </a:p>
          <a:p>
            <a:pPr>
              <a:spcBef>
                <a:spcPts val="600"/>
              </a:spcBef>
            </a:pPr>
            <a:endParaRPr lang="en-US" sz="1400"/>
          </a:p>
        </p:txBody>
      </p:sp>
      <p:sp>
        <p:nvSpPr>
          <p:cNvPr id="98313" name="TextBox 79"/>
          <p:cNvSpPr txBox="1">
            <a:spLocks noChangeArrowheads="1"/>
          </p:cNvSpPr>
          <p:nvPr/>
        </p:nvSpPr>
        <p:spPr bwMode="auto">
          <a:xfrm>
            <a:off x="6403975" y="5348288"/>
            <a:ext cx="827088" cy="738187"/>
          </a:xfrm>
          <a:prstGeom prst="rect">
            <a:avLst/>
          </a:prstGeom>
          <a:noFill/>
          <a:ln w="9525">
            <a:noFill/>
            <a:miter lim="800000"/>
            <a:headEnd/>
            <a:tailEnd/>
          </a:ln>
        </p:spPr>
        <p:txBody>
          <a:bodyPr>
            <a:spAutoFit/>
          </a:bodyPr>
          <a:lstStyle/>
          <a:p>
            <a:pPr algn="r"/>
            <a:endParaRPr lang="en-US" sz="1400"/>
          </a:p>
          <a:p>
            <a:pPr algn="r"/>
            <a:r>
              <a:rPr lang="en-US" sz="1400"/>
              <a:t>400</a:t>
            </a:r>
            <a:endParaRPr lang="en-US" sz="1400" u="sng"/>
          </a:p>
          <a:p>
            <a:pPr algn="r"/>
            <a:endParaRPr lang="en-US" sz="1400">
              <a:solidFill>
                <a:srgbClr val="0033CC"/>
              </a:solidFill>
            </a:endParaRPr>
          </a:p>
        </p:txBody>
      </p:sp>
      <p:sp>
        <p:nvSpPr>
          <p:cNvPr id="98314" name="TextBox 80"/>
          <p:cNvSpPr txBox="1">
            <a:spLocks noChangeArrowheads="1"/>
          </p:cNvSpPr>
          <p:nvPr/>
        </p:nvSpPr>
        <p:spPr bwMode="auto">
          <a:xfrm>
            <a:off x="6400800" y="5334000"/>
            <a:ext cx="1625600" cy="815975"/>
          </a:xfrm>
          <a:prstGeom prst="rect">
            <a:avLst/>
          </a:prstGeom>
          <a:noFill/>
          <a:ln w="9525">
            <a:noFill/>
            <a:miter lim="800000"/>
            <a:headEnd/>
            <a:tailEnd/>
          </a:ln>
        </p:spPr>
        <p:txBody>
          <a:bodyPr>
            <a:spAutoFit/>
          </a:bodyPr>
          <a:lstStyle/>
          <a:p>
            <a:pPr algn="r"/>
            <a:endParaRPr lang="en-US" sz="1400"/>
          </a:p>
          <a:p>
            <a:pPr algn="r"/>
            <a:r>
              <a:rPr lang="en-US" sz="1400"/>
              <a:t>CJE (1)</a:t>
            </a:r>
          </a:p>
          <a:p>
            <a:pPr algn="r">
              <a:spcBef>
                <a:spcPts val="600"/>
              </a:spcBef>
            </a:pPr>
            <a:endParaRPr lang="en-US" sz="1400"/>
          </a:p>
        </p:txBody>
      </p:sp>
      <p:grpSp>
        <p:nvGrpSpPr>
          <p:cNvPr id="98315" name="Group 99"/>
          <p:cNvGrpSpPr>
            <a:grpSpLocks/>
          </p:cNvGrpSpPr>
          <p:nvPr/>
        </p:nvGrpSpPr>
        <p:grpSpPr bwMode="auto">
          <a:xfrm>
            <a:off x="990600" y="4953000"/>
            <a:ext cx="3414713" cy="1328738"/>
            <a:chOff x="990600" y="4953000"/>
            <a:chExt cx="3414486" cy="1328058"/>
          </a:xfrm>
        </p:grpSpPr>
        <p:grpSp>
          <p:nvGrpSpPr>
            <p:cNvPr id="98316" name="Group 33"/>
            <p:cNvGrpSpPr>
              <a:grpSpLocks/>
            </p:cNvGrpSpPr>
            <p:nvPr/>
          </p:nvGrpSpPr>
          <p:grpSpPr bwMode="auto">
            <a:xfrm>
              <a:off x="990600" y="4953000"/>
              <a:ext cx="3414486" cy="1328058"/>
              <a:chOff x="5410200" y="2514600"/>
              <a:chExt cx="3414486" cy="1328058"/>
            </a:xfrm>
          </p:grpSpPr>
          <p:sp>
            <p:nvSpPr>
              <p:cNvPr id="98318" name="TextBox 34"/>
              <p:cNvSpPr txBox="1">
                <a:spLocks noChangeArrowheads="1"/>
              </p:cNvSpPr>
              <p:nvPr/>
            </p:nvSpPr>
            <p:spPr bwMode="auto">
              <a:xfrm>
                <a:off x="5417570" y="2841627"/>
                <a:ext cx="1625600" cy="815608"/>
              </a:xfrm>
              <a:prstGeom prst="rect">
                <a:avLst/>
              </a:prstGeom>
              <a:noFill/>
              <a:ln w="9525">
                <a:noFill/>
                <a:miter lim="800000"/>
                <a:headEnd/>
                <a:tailEnd/>
              </a:ln>
            </p:spPr>
            <p:txBody>
              <a:bodyPr>
                <a:spAutoFit/>
              </a:bodyPr>
              <a:lstStyle/>
              <a:p>
                <a:endParaRPr lang="en-US" sz="1400"/>
              </a:p>
              <a:p>
                <a:endParaRPr lang="en-US" sz="1400">
                  <a:solidFill>
                    <a:srgbClr val="0000CC"/>
                  </a:solidFill>
                </a:endParaRPr>
              </a:p>
              <a:p>
                <a:pPr>
                  <a:spcBef>
                    <a:spcPts val="600"/>
                  </a:spcBef>
                </a:pPr>
                <a:endParaRPr lang="en-US" sz="1400"/>
              </a:p>
            </p:txBody>
          </p:sp>
          <p:grpSp>
            <p:nvGrpSpPr>
              <p:cNvPr id="98319" name="Group 84"/>
              <p:cNvGrpSpPr>
                <a:grpSpLocks/>
              </p:cNvGrpSpPr>
              <p:nvPr/>
            </p:nvGrpSpPr>
            <p:grpSpPr bwMode="auto">
              <a:xfrm>
                <a:off x="5410200" y="2514600"/>
                <a:ext cx="3414486" cy="1328058"/>
                <a:chOff x="5410200" y="2514600"/>
                <a:chExt cx="3414486" cy="1328058"/>
              </a:xfrm>
            </p:grpSpPr>
            <p:sp>
              <p:nvSpPr>
                <p:cNvPr id="98320" name="TextBox 36"/>
                <p:cNvSpPr txBox="1">
                  <a:spLocks noChangeArrowheads="1"/>
                </p:cNvSpPr>
                <p:nvPr/>
              </p:nvSpPr>
              <p:spPr bwMode="auto">
                <a:xfrm>
                  <a:off x="6259286" y="2859314"/>
                  <a:ext cx="827314" cy="815608"/>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a:p>
                  <a:pPr algn="r">
                    <a:spcBef>
                      <a:spcPts val="600"/>
                    </a:spcBef>
                  </a:pPr>
                  <a:endParaRPr lang="en-US" sz="1400" u="sng"/>
                </a:p>
              </p:txBody>
            </p:sp>
            <p:grpSp>
              <p:nvGrpSpPr>
                <p:cNvPr id="98321" name="Group 83"/>
                <p:cNvGrpSpPr>
                  <a:grpSpLocks/>
                </p:cNvGrpSpPr>
                <p:nvPr/>
              </p:nvGrpSpPr>
              <p:grpSpPr bwMode="auto">
                <a:xfrm>
                  <a:off x="5410200" y="2514600"/>
                  <a:ext cx="3414486" cy="1328058"/>
                  <a:chOff x="5410200" y="2514600"/>
                  <a:chExt cx="3414486" cy="1328058"/>
                </a:xfrm>
              </p:grpSpPr>
              <p:cxnSp>
                <p:nvCxnSpPr>
                  <p:cNvPr id="39" name="Straight Connector 38"/>
                  <p:cNvCxnSpPr/>
                  <p:nvPr/>
                </p:nvCxnSpPr>
                <p:spPr>
                  <a:xfrm flipV="1">
                    <a:off x="5410200" y="3352371"/>
                    <a:ext cx="33097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323" name="Group 81"/>
                  <p:cNvGrpSpPr>
                    <a:grpSpLocks/>
                  </p:cNvGrpSpPr>
                  <p:nvPr/>
                </p:nvGrpSpPr>
                <p:grpSpPr bwMode="auto">
                  <a:xfrm>
                    <a:off x="5410200" y="2514600"/>
                    <a:ext cx="3414486" cy="1328058"/>
                    <a:chOff x="5410200" y="2514600"/>
                    <a:chExt cx="3414486" cy="1328058"/>
                  </a:xfrm>
                </p:grpSpPr>
                <p:sp>
                  <p:nvSpPr>
                    <p:cNvPr id="98324" name="TextBox 44"/>
                    <p:cNvSpPr txBox="1">
                      <a:spLocks noChangeArrowheads="1"/>
                    </p:cNvSpPr>
                    <p:nvPr/>
                  </p:nvSpPr>
                  <p:spPr bwMode="auto">
                    <a:xfrm>
                      <a:off x="7003143" y="2833915"/>
                      <a:ext cx="827314" cy="815608"/>
                    </a:xfrm>
                    <a:prstGeom prst="rect">
                      <a:avLst/>
                    </a:prstGeom>
                    <a:noFill/>
                    <a:ln w="9525">
                      <a:noFill/>
                      <a:miter lim="800000"/>
                      <a:headEnd/>
                      <a:tailEnd/>
                    </a:ln>
                  </p:spPr>
                  <p:txBody>
                    <a:bodyPr>
                      <a:spAutoFit/>
                    </a:bodyPr>
                    <a:lstStyle/>
                    <a:p>
                      <a:pPr algn="r"/>
                      <a:r>
                        <a:rPr lang="en-US" sz="1400"/>
                        <a:t>15,700</a:t>
                      </a:r>
                    </a:p>
                    <a:p>
                      <a:pPr algn="r"/>
                      <a:endParaRPr lang="en-US" sz="1400"/>
                    </a:p>
                    <a:p>
                      <a:pPr algn="r">
                        <a:spcBef>
                          <a:spcPts val="600"/>
                        </a:spcBef>
                      </a:pPr>
                      <a:r>
                        <a:rPr lang="en-US" sz="1400" u="sng"/>
                        <a:t>     0</a:t>
                      </a:r>
                    </a:p>
                  </p:txBody>
                </p:sp>
                <p:sp>
                  <p:nvSpPr>
                    <p:cNvPr id="98325" name="TextBox 42"/>
                    <p:cNvSpPr txBox="1">
                      <a:spLocks noChangeArrowheads="1"/>
                    </p:cNvSpPr>
                    <p:nvPr/>
                  </p:nvSpPr>
                  <p:spPr bwMode="auto">
                    <a:xfrm>
                      <a:off x="7177315" y="2826657"/>
                      <a:ext cx="1647371" cy="815608"/>
                    </a:xfrm>
                    <a:prstGeom prst="rect">
                      <a:avLst/>
                    </a:prstGeom>
                    <a:noFill/>
                    <a:ln w="9525">
                      <a:noFill/>
                      <a:miter lim="800000"/>
                      <a:headEnd/>
                      <a:tailEnd/>
                    </a:ln>
                  </p:spPr>
                  <p:txBody>
                    <a:bodyPr>
                      <a:spAutoFit/>
                    </a:bodyPr>
                    <a:lstStyle/>
                    <a:p>
                      <a:pPr algn="r"/>
                      <a:r>
                        <a:rPr lang="en-US" sz="1400"/>
                        <a:t>Adj. Bal.</a:t>
                      </a:r>
                    </a:p>
                    <a:p>
                      <a:pPr algn="r"/>
                      <a:endParaRPr lang="en-US" sz="1400"/>
                    </a:p>
                    <a:p>
                      <a:pPr algn="r">
                        <a:spcBef>
                          <a:spcPts val="600"/>
                        </a:spcBef>
                      </a:pPr>
                      <a:r>
                        <a:rPr lang="en-US" sz="1400"/>
                        <a:t>Closed Bal.</a:t>
                      </a:r>
                    </a:p>
                  </p:txBody>
                </p:sp>
                <p:grpSp>
                  <p:nvGrpSpPr>
                    <p:cNvPr id="98326" name="Group 79"/>
                    <p:cNvGrpSpPr>
                      <a:grpSpLocks/>
                    </p:cNvGrpSpPr>
                    <p:nvPr/>
                  </p:nvGrpSpPr>
                  <p:grpSpPr bwMode="auto">
                    <a:xfrm>
                      <a:off x="5410200" y="2514600"/>
                      <a:ext cx="3309257" cy="1328058"/>
                      <a:chOff x="5410200" y="2514600"/>
                      <a:chExt cx="3309257" cy="1328058"/>
                    </a:xfrm>
                  </p:grpSpPr>
                  <p:grpSp>
                    <p:nvGrpSpPr>
                      <p:cNvPr id="98327" name="Group 67"/>
                      <p:cNvGrpSpPr>
                        <a:grpSpLocks/>
                      </p:cNvGrpSpPr>
                      <p:nvPr/>
                    </p:nvGrpSpPr>
                    <p:grpSpPr bwMode="auto">
                      <a:xfrm>
                        <a:off x="5410200" y="2514600"/>
                        <a:ext cx="3309257" cy="326574"/>
                        <a:chOff x="9564914" y="3751941"/>
                        <a:chExt cx="3309257" cy="326574"/>
                      </a:xfrm>
                    </p:grpSpPr>
                    <p:grpSp>
                      <p:nvGrpSpPr>
                        <p:cNvPr id="98329" name="Group 56"/>
                        <p:cNvGrpSpPr>
                          <a:grpSpLocks/>
                        </p:cNvGrpSpPr>
                        <p:nvPr/>
                      </p:nvGrpSpPr>
                      <p:grpSpPr bwMode="auto">
                        <a:xfrm>
                          <a:off x="9579427" y="3751941"/>
                          <a:ext cx="3294744" cy="315036"/>
                          <a:chOff x="9724570" y="3635827"/>
                          <a:chExt cx="3294744" cy="315036"/>
                        </a:xfrm>
                      </p:grpSpPr>
                      <p:sp>
                        <p:nvSpPr>
                          <p:cNvPr id="50" name="TextBox 49"/>
                          <p:cNvSpPr txBox="1"/>
                          <p:nvPr/>
                        </p:nvSpPr>
                        <p:spPr>
                          <a:xfrm>
                            <a:off x="9724344" y="3643761"/>
                            <a:ext cx="3295431" cy="307818"/>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Pizza Revenue (R, SE)</a:t>
                            </a:r>
                          </a:p>
                        </p:txBody>
                      </p:sp>
                      <p:sp>
                        <p:nvSpPr>
                          <p:cNvPr id="98332" name="TextBox 50"/>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98333" name="TextBox 51"/>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49" name="Straight Connector 48"/>
                        <p:cNvCxnSpPr/>
                        <p:nvPr/>
                      </p:nvCxnSpPr>
                      <p:spPr>
                        <a:xfrm flipV="1">
                          <a:off x="9564914" y="4078799"/>
                          <a:ext cx="33097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7100776" y="2847804"/>
                        <a:ext cx="7936" cy="9948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cxnSp>
          <p:nvCxnSpPr>
            <p:cNvPr id="99" name="Straight Connector 98"/>
            <p:cNvCxnSpPr/>
            <p:nvPr/>
          </p:nvCxnSpPr>
          <p:spPr>
            <a:xfrm>
              <a:off x="2979606" y="6066855"/>
              <a:ext cx="304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smtClean="0"/>
              <a:t>Post-Closing Trial Balance</a:t>
            </a:r>
          </a:p>
        </p:txBody>
      </p:sp>
      <p:sp>
        <p:nvSpPr>
          <p:cNvPr id="100354" name="Text Box 4"/>
          <p:cNvSpPr txBox="1">
            <a:spLocks noChangeArrowheads="1"/>
          </p:cNvSpPr>
          <p:nvPr/>
        </p:nvSpPr>
        <p:spPr bwMode="auto">
          <a:xfrm>
            <a:off x="4876800" y="1109663"/>
            <a:ext cx="3581400" cy="19383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2400" b="1">
                <a:solidFill>
                  <a:srgbClr val="C00000"/>
                </a:solidFill>
              </a:rPr>
              <a:t>Final check that all debits still equal credits and that all temporary accounts have been closed. </a:t>
            </a:r>
          </a:p>
        </p:txBody>
      </p:sp>
      <p:sp>
        <p:nvSpPr>
          <p:cNvPr id="100355" name="Text Box 5"/>
          <p:cNvSpPr txBox="1">
            <a:spLocks noChangeArrowheads="1"/>
          </p:cNvSpPr>
          <p:nvPr/>
        </p:nvSpPr>
        <p:spPr bwMode="auto">
          <a:xfrm>
            <a:off x="4876800" y="3505200"/>
            <a:ext cx="3581400" cy="1200150"/>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2400" b="1">
                <a:solidFill>
                  <a:srgbClr val="C00000"/>
                </a:solidFill>
              </a:rPr>
              <a:t>Contains balances for only permanent accounts. </a:t>
            </a:r>
          </a:p>
        </p:txBody>
      </p:sp>
      <p:sp>
        <p:nvSpPr>
          <p:cNvPr id="100356" name="Text Box 6"/>
          <p:cNvSpPr txBox="1">
            <a:spLocks noChangeArrowheads="1"/>
          </p:cNvSpPr>
          <p:nvPr/>
        </p:nvSpPr>
        <p:spPr bwMode="auto">
          <a:xfrm>
            <a:off x="4876800" y="5257800"/>
            <a:ext cx="3581400" cy="830263"/>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2400" b="1">
                <a:solidFill>
                  <a:srgbClr val="C00000"/>
                </a:solidFill>
              </a:rPr>
              <a:t>Is the last step in the accounting process. </a:t>
            </a:r>
          </a:p>
        </p:txBody>
      </p:sp>
      <p:pic>
        <p:nvPicPr>
          <p:cNvPr id="100357" name="Picture 2"/>
          <p:cNvPicPr>
            <a:picLocks noChangeAspect="1" noChangeArrowheads="1"/>
          </p:cNvPicPr>
          <p:nvPr/>
        </p:nvPicPr>
        <p:blipFill>
          <a:blip r:embed="rId3"/>
          <a:srcRect/>
          <a:stretch>
            <a:fillRect/>
          </a:stretch>
        </p:blipFill>
        <p:spPr bwMode="auto">
          <a:xfrm>
            <a:off x="1219200" y="912813"/>
            <a:ext cx="3200400" cy="567531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smtClean="0"/>
              <a:t>Learning Objective 4-6</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Explain how adjustments affect financial results.</a:t>
            </a:r>
          </a:p>
        </p:txBody>
      </p:sp>
    </p:spTree>
  </p:cSld>
  <p:clrMapOvr>
    <a:masterClrMapping/>
  </p:clrMapOvr>
  <p:transition>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smtClean="0"/>
              <a:t>Adjusted Financial Results</a:t>
            </a:r>
          </a:p>
        </p:txBody>
      </p:sp>
      <p:sp>
        <p:nvSpPr>
          <p:cNvPr id="104450" name="Text Box 3"/>
          <p:cNvSpPr txBox="1">
            <a:spLocks noChangeArrowheads="1"/>
          </p:cNvSpPr>
          <p:nvPr/>
        </p:nvSpPr>
        <p:spPr bwMode="auto">
          <a:xfrm>
            <a:off x="342900" y="1739900"/>
            <a:ext cx="8458200" cy="1384300"/>
          </a:xfrm>
          <a:prstGeom prst="rect">
            <a:avLst/>
          </a:prstGeom>
          <a:solidFill>
            <a:srgbClr val="FFFFCC"/>
          </a:solidFill>
          <a:ln w="28575">
            <a:solidFill>
              <a:schemeClr val="tx1"/>
            </a:solidFill>
            <a:miter lim="800000"/>
            <a:headEnd/>
            <a:tailEnd/>
          </a:ln>
        </p:spPr>
        <p:txBody>
          <a:bodyPr>
            <a:spAutoFit/>
          </a:bodyPr>
          <a:lstStyle/>
          <a:p>
            <a:pPr algn="ctr">
              <a:spcBef>
                <a:spcPct val="50000"/>
              </a:spcBef>
            </a:pPr>
            <a:r>
              <a:rPr lang="en-US" sz="2800" b="1"/>
              <a:t>Adjustments help to ensure that all revenues and expenses are reported in the period in which they are earned and incurred. </a:t>
            </a:r>
          </a:p>
        </p:txBody>
      </p:sp>
      <p:sp>
        <p:nvSpPr>
          <p:cNvPr id="104451" name="Text Box 4"/>
          <p:cNvSpPr txBox="1">
            <a:spLocks noChangeArrowheads="1"/>
          </p:cNvSpPr>
          <p:nvPr/>
        </p:nvSpPr>
        <p:spPr bwMode="auto">
          <a:xfrm>
            <a:off x="457200" y="4330700"/>
            <a:ext cx="8229600" cy="1384300"/>
          </a:xfrm>
          <a:prstGeom prst="rect">
            <a:avLst/>
          </a:prstGeom>
          <a:solidFill>
            <a:srgbClr val="FFFFCC"/>
          </a:solidFill>
          <a:ln w="28575">
            <a:solidFill>
              <a:srgbClr val="C00000"/>
            </a:solidFill>
            <a:miter lim="800000"/>
            <a:headEnd/>
            <a:tailEnd/>
          </a:ln>
        </p:spPr>
        <p:txBody>
          <a:bodyPr>
            <a:spAutoFit/>
          </a:bodyPr>
          <a:lstStyle/>
          <a:p>
            <a:pPr algn="ctr">
              <a:spcBef>
                <a:spcPct val="50000"/>
              </a:spcBef>
            </a:pPr>
            <a:r>
              <a:rPr lang="en-US" sz="2800" b="1">
                <a:solidFill>
                  <a:srgbClr val="C00000"/>
                </a:solidFill>
              </a:rPr>
              <a:t>Without adjustments, the financial statements present an incomplete and misleading picture of the company’s financial performance.</a:t>
            </a:r>
          </a:p>
        </p:txBody>
      </p:sp>
    </p:spTree>
  </p:cSld>
  <p:clrMapOvr>
    <a:masterClrMapping/>
  </p:clrMapOvr>
  <p:transition>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ctrTitle"/>
          </p:nvPr>
        </p:nvSpPr>
        <p:spPr/>
        <p:txBody>
          <a:bodyPr/>
          <a:lstStyle/>
          <a:p>
            <a:pPr eaLnBrk="1" hangingPunct="1"/>
            <a:r>
              <a:rPr lang="en-US" smtClean="0"/>
              <a:t>Chapter 4</a:t>
            </a:r>
            <a:br>
              <a:rPr lang="en-US" smtClean="0"/>
            </a:br>
            <a:r>
              <a:rPr lang="en-US" smtClean="0"/>
              <a:t>Solved Exercises</a:t>
            </a:r>
            <a:br>
              <a:rPr lang="en-US" smtClean="0"/>
            </a:br>
            <a:endParaRPr lang="en-US" smtClean="0"/>
          </a:p>
        </p:txBody>
      </p:sp>
      <p:sp>
        <p:nvSpPr>
          <p:cNvPr id="106498" name="Rectangle 3"/>
          <p:cNvSpPr>
            <a:spLocks noGrp="1" noChangeArrowheads="1"/>
          </p:cNvSpPr>
          <p:nvPr>
            <p:ph type="subTitle" idx="1"/>
          </p:nvPr>
        </p:nvSpPr>
        <p:spPr>
          <a:xfrm>
            <a:off x="1981200" y="3962400"/>
            <a:ext cx="6705600" cy="1752600"/>
          </a:xfrm>
        </p:spPr>
        <p:txBody>
          <a:bodyPr/>
          <a:lstStyle/>
          <a:p>
            <a:pPr eaLnBrk="1" hangingPunct="1"/>
            <a:r>
              <a:rPr lang="en-US" smtClean="0"/>
              <a:t>M4-5, M4-6, M4-9, M4-10, M4-20, </a:t>
            </a:r>
            <a:br>
              <a:rPr lang="en-US" smtClean="0"/>
            </a:br>
            <a:r>
              <a:rPr lang="en-US" smtClean="0"/>
              <a:t>E4-19</a:t>
            </a:r>
          </a:p>
        </p:txBody>
      </p:sp>
    </p:spTree>
  </p:cSld>
  <p:clrMapOvr>
    <a:masterClrMapping/>
  </p:clrMapOvr>
  <p:transition>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89322"/>
            <a:ext cx="8305800" cy="5959078"/>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M4-5 Determine Accounting Equation Effects of Adjustments</a:t>
            </a:r>
          </a:p>
          <a:p>
            <a:pPr>
              <a:defRPr/>
            </a:pPr>
            <a:r>
              <a:rPr lang="en-US" dirty="0"/>
              <a:t>For each of the following transactions for the Sky Blue Corporation, give the accounting equation effects of the adjustments required at the end of the month on December 31, 2012:</a:t>
            </a:r>
          </a:p>
          <a:p>
            <a:pPr marL="457200" indent="-457200">
              <a:buFont typeface="+mj-lt"/>
              <a:buAutoNum type="alphaLcPeriod"/>
              <a:defRPr/>
            </a:pPr>
            <a:r>
              <a:rPr lang="en-US" dirty="0"/>
              <a:t>Collected $2,400 rent for the period December 1, 2012, to February 28, 2013, which was credited to Unearned Rent Revenue on December 1, 2012.</a:t>
            </a:r>
            <a:br>
              <a:rPr lang="en-US" dirty="0"/>
            </a:br>
            <a:r>
              <a:rPr lang="en-US" dirty="0"/>
              <a:t/>
            </a:r>
            <a:br>
              <a:rPr lang="en-US" dirty="0"/>
            </a:br>
            <a:r>
              <a:rPr lang="en-US" dirty="0"/>
              <a:t/>
            </a:r>
            <a:br>
              <a:rPr lang="en-US" dirty="0"/>
            </a:br>
            <a:endParaRPr lang="en-US" dirty="0"/>
          </a:p>
          <a:p>
            <a:pPr marL="457200" indent="-457200">
              <a:buFont typeface="+mj-lt"/>
              <a:buAutoNum type="alphaLcPeriod"/>
              <a:defRPr/>
            </a:pPr>
            <a:r>
              <a:rPr lang="en-US" dirty="0"/>
              <a:t>Paid $1,200 for a two-year insurance premium on December 1, 2012; debited Prepaid Insurance for that amount.</a:t>
            </a:r>
            <a:br>
              <a:rPr lang="en-US" dirty="0"/>
            </a:br>
            <a:r>
              <a:rPr lang="en-US" dirty="0"/>
              <a:t/>
            </a:r>
            <a:br>
              <a:rPr lang="en-US" dirty="0"/>
            </a:br>
            <a:r>
              <a:rPr lang="en-US" dirty="0"/>
              <a:t/>
            </a:r>
            <a:br>
              <a:rPr lang="en-US" dirty="0"/>
            </a:br>
            <a:endParaRPr lang="en-US" dirty="0"/>
          </a:p>
          <a:p>
            <a:pPr marL="457200" indent="-457200">
              <a:buFont typeface="+mj-lt"/>
              <a:buAutoNum type="alphaLcPeriod"/>
              <a:defRPr/>
            </a:pPr>
            <a:r>
              <a:rPr lang="en-US" dirty="0"/>
              <a:t>Used a machine purchased on December 1, 2012 for $48,000. The company estimates annual depreciation of $4,800. </a:t>
            </a:r>
            <a:br>
              <a:rPr lang="en-US" dirty="0"/>
            </a:br>
            <a:endParaRPr lang="en-US" dirty="0"/>
          </a:p>
          <a:p>
            <a:pPr marL="457200" indent="-457200">
              <a:defRPr/>
            </a:pPr>
            <a:endParaRPr lang="en-US" dirty="0"/>
          </a:p>
        </p:txBody>
      </p:sp>
      <p:grpSp>
        <p:nvGrpSpPr>
          <p:cNvPr id="8" name="Group 29"/>
          <p:cNvGrpSpPr>
            <a:grpSpLocks/>
          </p:cNvGrpSpPr>
          <p:nvPr/>
        </p:nvGrpSpPr>
        <p:grpSpPr bwMode="auto">
          <a:xfrm>
            <a:off x="1244600" y="2552700"/>
            <a:ext cx="6911975" cy="838200"/>
            <a:chOff x="-6388905" y="-373219"/>
            <a:chExt cx="6912431" cy="838383"/>
          </a:xfrm>
        </p:grpSpPr>
        <p:grpSp>
          <p:nvGrpSpPr>
            <p:cNvPr id="108577" name="Group 16"/>
            <p:cNvGrpSpPr>
              <a:grpSpLocks/>
            </p:cNvGrpSpPr>
            <p:nvPr/>
          </p:nvGrpSpPr>
          <p:grpSpPr bwMode="auto">
            <a:xfrm>
              <a:off x="-6388905" y="-373219"/>
              <a:ext cx="6912429" cy="315745"/>
              <a:chOff x="-6388905" y="-373219"/>
              <a:chExt cx="6912429" cy="315745"/>
            </a:xfrm>
          </p:grpSpPr>
          <p:grpSp>
            <p:nvGrpSpPr>
              <p:cNvPr id="108583" name="Group 14"/>
              <p:cNvGrpSpPr>
                <a:grpSpLocks/>
              </p:cNvGrpSpPr>
              <p:nvPr/>
            </p:nvGrpSpPr>
            <p:grpSpPr bwMode="auto">
              <a:xfrm>
                <a:off x="-6388905" y="-373219"/>
                <a:ext cx="6912429" cy="315745"/>
                <a:chOff x="-6388905" y="-373219"/>
                <a:chExt cx="6912429" cy="315745"/>
              </a:xfrm>
            </p:grpSpPr>
            <p:grpSp>
              <p:nvGrpSpPr>
                <p:cNvPr id="108585" name="Group 13"/>
                <p:cNvGrpSpPr>
                  <a:grpSpLocks/>
                </p:cNvGrpSpPr>
                <p:nvPr/>
              </p:nvGrpSpPr>
              <p:grpSpPr bwMode="auto">
                <a:xfrm>
                  <a:off x="-6388905" y="-373219"/>
                  <a:ext cx="6912429" cy="315745"/>
                  <a:chOff x="-5969805" y="3329863"/>
                  <a:chExt cx="6912429" cy="315745"/>
                </a:xfrm>
              </p:grpSpPr>
              <p:sp>
                <p:nvSpPr>
                  <p:cNvPr id="108587" name="TextBox 18"/>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108588" name="TextBox 19"/>
                  <p:cNvSpPr txBox="1">
                    <a:spLocks noChangeArrowheads="1"/>
                  </p:cNvSpPr>
                  <p:nvPr/>
                </p:nvSpPr>
                <p:spPr bwMode="auto">
                  <a:xfrm>
                    <a:off x="-5969805" y="3329863"/>
                    <a:ext cx="2046514" cy="31574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108589"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108586" name="TextBox 17"/>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108584" name="TextBox 15"/>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108578" name="Group 22"/>
            <p:cNvGrpSpPr>
              <a:grpSpLocks/>
            </p:cNvGrpSpPr>
            <p:nvPr/>
          </p:nvGrpSpPr>
          <p:grpSpPr bwMode="auto">
            <a:xfrm>
              <a:off x="-6379936" y="-58058"/>
              <a:ext cx="6903462" cy="523222"/>
              <a:chOff x="-6379936" y="-58058"/>
              <a:chExt cx="6903462" cy="523222"/>
            </a:xfrm>
          </p:grpSpPr>
          <p:sp>
            <p:nvSpPr>
              <p:cNvPr id="108579" name="TextBox 10"/>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108580" name="TextBox 11"/>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r>
                  <a:rPr lang="en-US" sz="1400"/>
                  <a:t>(a)   </a:t>
                </a:r>
              </a:p>
              <a:p>
                <a:endParaRPr lang="en-US" sz="1400"/>
              </a:p>
            </p:txBody>
          </p:sp>
          <p:sp>
            <p:nvSpPr>
              <p:cNvPr id="108581" name="TextBox 12"/>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r>
                  <a:rPr lang="en-US" sz="1400"/>
                  <a:t>Unearned Rent</a:t>
                </a:r>
              </a:p>
              <a:p>
                <a:r>
                  <a:rPr lang="en-US" sz="1400"/>
                  <a:t>Revenue  -$800</a:t>
                </a:r>
              </a:p>
            </p:txBody>
          </p:sp>
          <p:sp>
            <p:nvSpPr>
              <p:cNvPr id="108582" name="TextBox 13"/>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a:t>Rent Revenue</a:t>
                </a:r>
              </a:p>
              <a:p>
                <a:r>
                  <a:rPr lang="en-US" sz="1400"/>
                  <a:t>       +$800</a:t>
                </a:r>
              </a:p>
            </p:txBody>
          </p:sp>
        </p:grpSp>
      </p:grpSp>
      <p:grpSp>
        <p:nvGrpSpPr>
          <p:cNvPr id="28" name="Group 29"/>
          <p:cNvGrpSpPr>
            <a:grpSpLocks/>
          </p:cNvGrpSpPr>
          <p:nvPr/>
        </p:nvGrpSpPr>
        <p:grpSpPr bwMode="auto">
          <a:xfrm>
            <a:off x="1255713" y="3940175"/>
            <a:ext cx="6908800" cy="836613"/>
            <a:chOff x="-6385277" y="-371175"/>
            <a:chExt cx="6908803" cy="836339"/>
          </a:xfrm>
        </p:grpSpPr>
        <p:grpSp>
          <p:nvGrpSpPr>
            <p:cNvPr id="108564" name="Group 16"/>
            <p:cNvGrpSpPr>
              <a:grpSpLocks/>
            </p:cNvGrpSpPr>
            <p:nvPr/>
          </p:nvGrpSpPr>
          <p:grpSpPr bwMode="auto">
            <a:xfrm>
              <a:off x="-6385277" y="-371175"/>
              <a:ext cx="6908801" cy="312538"/>
              <a:chOff x="-6385277" y="-371175"/>
              <a:chExt cx="6908801" cy="312538"/>
            </a:xfrm>
          </p:grpSpPr>
          <p:grpSp>
            <p:nvGrpSpPr>
              <p:cNvPr id="108570" name="Group 14"/>
              <p:cNvGrpSpPr>
                <a:grpSpLocks/>
              </p:cNvGrpSpPr>
              <p:nvPr/>
            </p:nvGrpSpPr>
            <p:grpSpPr bwMode="auto">
              <a:xfrm>
                <a:off x="-6385277" y="-371175"/>
                <a:ext cx="6908801" cy="312538"/>
                <a:chOff x="-6385277" y="-371175"/>
                <a:chExt cx="6908801" cy="312538"/>
              </a:xfrm>
            </p:grpSpPr>
            <p:grpSp>
              <p:nvGrpSpPr>
                <p:cNvPr id="108572" name="Group 13"/>
                <p:cNvGrpSpPr>
                  <a:grpSpLocks/>
                </p:cNvGrpSpPr>
                <p:nvPr/>
              </p:nvGrpSpPr>
              <p:grpSpPr bwMode="auto">
                <a:xfrm>
                  <a:off x="-6385277" y="-371175"/>
                  <a:ext cx="6908801" cy="312538"/>
                  <a:chOff x="-5966177" y="3331907"/>
                  <a:chExt cx="6908801" cy="312538"/>
                </a:xfrm>
              </p:grpSpPr>
              <p:sp>
                <p:nvSpPr>
                  <p:cNvPr id="108574" name="TextBox 38"/>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108575" name="TextBox 39"/>
                  <p:cNvSpPr txBox="1">
                    <a:spLocks noChangeArrowheads="1"/>
                  </p:cNvSpPr>
                  <p:nvPr/>
                </p:nvSpPr>
                <p:spPr bwMode="auto">
                  <a:xfrm>
                    <a:off x="-5955519" y="3331907"/>
                    <a:ext cx="2042887" cy="312055"/>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108576" name="TextBox 8"/>
                  <p:cNvSpPr txBox="1">
                    <a:spLocks noChangeArrowheads="1"/>
                  </p:cNvSpPr>
                  <p:nvPr/>
                </p:nvSpPr>
                <p:spPr bwMode="auto">
                  <a:xfrm>
                    <a:off x="-3912632" y="3333750"/>
                    <a:ext cx="332138"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108573" name="TextBox 37"/>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108571" name="TextBox 35"/>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108565" name="Group 22"/>
            <p:cNvGrpSpPr>
              <a:grpSpLocks/>
            </p:cNvGrpSpPr>
            <p:nvPr/>
          </p:nvGrpSpPr>
          <p:grpSpPr bwMode="auto">
            <a:xfrm>
              <a:off x="-6379936" y="-58058"/>
              <a:ext cx="6903462" cy="523222"/>
              <a:chOff x="-6379936" y="-58058"/>
              <a:chExt cx="6903462" cy="523222"/>
            </a:xfrm>
          </p:grpSpPr>
          <p:sp>
            <p:nvSpPr>
              <p:cNvPr id="108566" name="TextBox 30"/>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108567" name="TextBox 31"/>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r>
                  <a:rPr lang="en-US" sz="1400"/>
                  <a:t>(b)  Prepaid Insurance   </a:t>
                </a:r>
              </a:p>
              <a:p>
                <a:r>
                  <a:rPr lang="en-US" sz="1400"/>
                  <a:t>             -$50</a:t>
                </a:r>
              </a:p>
            </p:txBody>
          </p:sp>
          <p:sp>
            <p:nvSpPr>
              <p:cNvPr id="108568" name="TextBox 32"/>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108569" name="TextBox 33"/>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a:t>Insurance Expense</a:t>
                </a:r>
              </a:p>
              <a:p>
                <a:r>
                  <a:rPr lang="en-US" sz="1400"/>
                  <a:t>       -$50</a:t>
                </a:r>
              </a:p>
            </p:txBody>
          </p:sp>
        </p:grpSp>
      </p:grpSp>
      <p:grpSp>
        <p:nvGrpSpPr>
          <p:cNvPr id="42" name="Group 29"/>
          <p:cNvGrpSpPr>
            <a:grpSpLocks/>
          </p:cNvGrpSpPr>
          <p:nvPr/>
        </p:nvGrpSpPr>
        <p:grpSpPr bwMode="auto">
          <a:xfrm>
            <a:off x="1243013" y="5307013"/>
            <a:ext cx="6904037" cy="835025"/>
            <a:chOff x="-6379936" y="-369332"/>
            <a:chExt cx="6903462" cy="834496"/>
          </a:xfrm>
        </p:grpSpPr>
        <p:grpSp>
          <p:nvGrpSpPr>
            <p:cNvPr id="108551" name="Group 16"/>
            <p:cNvGrpSpPr>
              <a:grpSpLocks/>
            </p:cNvGrpSpPr>
            <p:nvPr/>
          </p:nvGrpSpPr>
          <p:grpSpPr bwMode="auto">
            <a:xfrm>
              <a:off x="-6374617" y="-369332"/>
              <a:ext cx="6898141" cy="313189"/>
              <a:chOff x="-6374617" y="-369332"/>
              <a:chExt cx="6898141" cy="313189"/>
            </a:xfrm>
          </p:grpSpPr>
          <p:grpSp>
            <p:nvGrpSpPr>
              <p:cNvPr id="108557" name="Group 14"/>
              <p:cNvGrpSpPr>
                <a:grpSpLocks/>
              </p:cNvGrpSpPr>
              <p:nvPr/>
            </p:nvGrpSpPr>
            <p:grpSpPr bwMode="auto">
              <a:xfrm>
                <a:off x="-6374617" y="-369332"/>
                <a:ext cx="6898141" cy="313189"/>
                <a:chOff x="-6374617" y="-369332"/>
                <a:chExt cx="6898141" cy="313189"/>
              </a:xfrm>
            </p:grpSpPr>
            <p:grpSp>
              <p:nvGrpSpPr>
                <p:cNvPr id="108559" name="Group 13"/>
                <p:cNvGrpSpPr>
                  <a:grpSpLocks/>
                </p:cNvGrpSpPr>
                <p:nvPr/>
              </p:nvGrpSpPr>
              <p:grpSpPr bwMode="auto">
                <a:xfrm>
                  <a:off x="-6374617" y="-369332"/>
                  <a:ext cx="6898141" cy="313189"/>
                  <a:chOff x="-5955517" y="3333750"/>
                  <a:chExt cx="6898141" cy="313189"/>
                </a:xfrm>
              </p:grpSpPr>
              <p:sp>
                <p:nvSpPr>
                  <p:cNvPr id="108561" name="TextBox 52"/>
                  <p:cNvSpPr txBox="1">
                    <a:spLocks noChangeArrowheads="1"/>
                  </p:cNvSpPr>
                  <p:nvPr/>
                </p:nvSpPr>
                <p:spPr bwMode="auto">
                  <a:xfrm>
                    <a:off x="-5941003" y="3336668"/>
                    <a:ext cx="6883627"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108562" name="TextBox 53"/>
                  <p:cNvSpPr txBox="1">
                    <a:spLocks noChangeArrowheads="1"/>
                  </p:cNvSpPr>
                  <p:nvPr/>
                </p:nvSpPr>
                <p:spPr bwMode="auto">
                  <a:xfrm>
                    <a:off x="-5955517" y="3339162"/>
                    <a:ext cx="2032226" cy="307777"/>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108563"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108560" name="TextBox 51"/>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108558" name="TextBox 49"/>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108552" name="Group 22"/>
            <p:cNvGrpSpPr>
              <a:grpSpLocks/>
            </p:cNvGrpSpPr>
            <p:nvPr/>
          </p:nvGrpSpPr>
          <p:grpSpPr bwMode="auto">
            <a:xfrm>
              <a:off x="-6379936" y="-58058"/>
              <a:ext cx="6903462" cy="523222"/>
              <a:chOff x="-6379936" y="-58058"/>
              <a:chExt cx="6903462" cy="523222"/>
            </a:xfrm>
          </p:grpSpPr>
          <p:sp>
            <p:nvSpPr>
              <p:cNvPr id="108553" name="TextBox 44"/>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108554" name="TextBox 45"/>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r>
                  <a:rPr lang="en-US" sz="1400"/>
                  <a:t>(c)  Accumulated   </a:t>
                </a:r>
              </a:p>
              <a:p>
                <a:r>
                  <a:rPr lang="en-US" sz="1400"/>
                  <a:t>      Depreciation  -$400</a:t>
                </a:r>
              </a:p>
            </p:txBody>
          </p:sp>
          <p:sp>
            <p:nvSpPr>
              <p:cNvPr id="108555" name="TextBox 46"/>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108556" name="TextBox 47"/>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a:t>Depreciation Expense</a:t>
                </a:r>
              </a:p>
              <a:p>
                <a:r>
                  <a:rPr lang="en-US" sz="1400"/>
                  <a:t>       -$400</a:t>
                </a:r>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47888"/>
            <a:ext cx="8534400" cy="1123712"/>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M4-6 Recording Adjusting Journal Entries</a:t>
            </a:r>
          </a:p>
          <a:p>
            <a:pPr>
              <a:defRPr/>
            </a:pPr>
            <a:r>
              <a:rPr lang="en-US" sz="2000" dirty="0"/>
              <a:t>Using the information in M4-5, prepare the adjusting journal entries required on December 31, 2012.</a:t>
            </a:r>
          </a:p>
        </p:txBody>
      </p:sp>
      <p:sp>
        <p:nvSpPr>
          <p:cNvPr id="4" name="TextBox 3"/>
          <p:cNvSpPr txBox="1">
            <a:spLocks noChangeArrowheads="1"/>
          </p:cNvSpPr>
          <p:nvPr/>
        </p:nvSpPr>
        <p:spPr bwMode="auto">
          <a:xfrm>
            <a:off x="381000" y="1981200"/>
            <a:ext cx="8382000" cy="3478213"/>
          </a:xfrm>
          <a:prstGeom prst="rect">
            <a:avLst/>
          </a:prstGeom>
          <a:solidFill>
            <a:srgbClr val="FFFFCC"/>
          </a:solidFill>
          <a:ln w="9525">
            <a:solidFill>
              <a:srgbClr val="0033CC"/>
            </a:solidFill>
            <a:miter lim="800000"/>
            <a:headEnd/>
            <a:tailEnd/>
          </a:ln>
        </p:spPr>
        <p:txBody>
          <a:bodyPr>
            <a:spAutoFit/>
          </a:bodyPr>
          <a:lstStyle/>
          <a:p>
            <a:r>
              <a:rPr lang="en-US" sz="2000" b="1" i="1">
                <a:solidFill>
                  <a:srgbClr val="0033CC"/>
                </a:solidFill>
              </a:rPr>
              <a:t>a.  dr </a:t>
            </a:r>
            <a:r>
              <a:rPr lang="en-US" sz="2000" b="1">
                <a:solidFill>
                  <a:srgbClr val="0033CC"/>
                </a:solidFill>
              </a:rPr>
              <a:t> Unearned Rent Revenue (</a:t>
            </a:r>
            <a:r>
              <a:rPr lang="en-US" sz="2000" b="1">
                <a:solidFill>
                  <a:srgbClr val="0033CC"/>
                </a:solidFill>
                <a:sym typeface="Symbol" pitchFamily="18" charset="2"/>
              </a:rPr>
              <a:t></a:t>
            </a:r>
            <a:r>
              <a:rPr lang="en-US" sz="2000" b="1">
                <a:solidFill>
                  <a:srgbClr val="0033CC"/>
                </a:solidFill>
              </a:rPr>
              <a:t>L)		800</a:t>
            </a:r>
          </a:p>
          <a:p>
            <a:r>
              <a:rPr lang="en-US" sz="2000" b="1">
                <a:solidFill>
                  <a:srgbClr val="0033CC"/>
                </a:solidFill>
              </a:rPr>
              <a:t>       	 </a:t>
            </a:r>
            <a:r>
              <a:rPr lang="en-US" sz="2000" b="1" i="1">
                <a:solidFill>
                  <a:srgbClr val="0033CC"/>
                </a:solidFill>
              </a:rPr>
              <a:t>cr </a:t>
            </a:r>
            <a:r>
              <a:rPr lang="en-US" sz="2000" b="1">
                <a:solidFill>
                  <a:srgbClr val="0033CC"/>
                </a:solidFill>
              </a:rPr>
              <a:t> Rent Revenue (+R, +SE)			 800</a:t>
            </a:r>
          </a:p>
          <a:p>
            <a:r>
              <a:rPr lang="en-US" sz="2000" b="1" i="1">
                <a:solidFill>
                  <a:srgbClr val="0033CC"/>
                </a:solidFill>
              </a:rPr>
              <a:t>          </a:t>
            </a:r>
            <a:r>
              <a:rPr lang="en-US" sz="2000" b="1">
                <a:solidFill>
                  <a:srgbClr val="0033CC"/>
                </a:solidFill>
              </a:rPr>
              <a:t>($800 = 1/3 x $2,400)</a:t>
            </a:r>
          </a:p>
          <a:p>
            <a:r>
              <a:rPr lang="en-US" sz="2000" b="1">
                <a:solidFill>
                  <a:srgbClr val="0033CC"/>
                </a:solidFill>
              </a:rPr>
              <a:t> </a:t>
            </a:r>
          </a:p>
          <a:p>
            <a:r>
              <a:rPr lang="en-US" sz="2000" b="1">
                <a:solidFill>
                  <a:srgbClr val="0033CC"/>
                </a:solidFill>
              </a:rPr>
              <a:t> </a:t>
            </a:r>
            <a:r>
              <a:rPr lang="en-US" sz="2000" b="1" i="1">
                <a:solidFill>
                  <a:srgbClr val="0033CC"/>
                </a:solidFill>
              </a:rPr>
              <a:t>b. </a:t>
            </a:r>
            <a:r>
              <a:rPr lang="fr-FR" sz="2000" b="1" i="1">
                <a:solidFill>
                  <a:srgbClr val="0033CC"/>
                </a:solidFill>
              </a:rPr>
              <a:t>dr </a:t>
            </a:r>
            <a:r>
              <a:rPr lang="fr-FR" sz="2000" b="1">
                <a:solidFill>
                  <a:srgbClr val="0033CC"/>
                </a:solidFill>
              </a:rPr>
              <a:t> Insurance Expense (+E, </a:t>
            </a:r>
            <a:r>
              <a:rPr lang="en-US" sz="2000" b="1">
                <a:solidFill>
                  <a:srgbClr val="0033CC"/>
                </a:solidFill>
                <a:sym typeface="Symbol" pitchFamily="18" charset="2"/>
              </a:rPr>
              <a:t></a:t>
            </a:r>
            <a:r>
              <a:rPr lang="fr-FR" sz="2000" b="1">
                <a:solidFill>
                  <a:srgbClr val="0033CC"/>
                </a:solidFill>
              </a:rPr>
              <a:t>SE)		5</a:t>
            </a:r>
            <a:r>
              <a:rPr lang="en-US" sz="2000" b="1">
                <a:solidFill>
                  <a:srgbClr val="0033CC"/>
                </a:solidFill>
              </a:rPr>
              <a:t>0</a:t>
            </a:r>
          </a:p>
          <a:p>
            <a:r>
              <a:rPr lang="en-US" sz="2000" b="1">
                <a:solidFill>
                  <a:srgbClr val="0033CC"/>
                </a:solidFill>
              </a:rPr>
              <a:t> 	</a:t>
            </a:r>
            <a:r>
              <a:rPr lang="en-US" sz="2000" b="1" i="1">
                <a:solidFill>
                  <a:srgbClr val="0033CC"/>
                </a:solidFill>
              </a:rPr>
              <a:t>cr </a:t>
            </a:r>
            <a:r>
              <a:rPr lang="en-US" sz="2000" b="1">
                <a:solidFill>
                  <a:srgbClr val="0033CC"/>
                </a:solidFill>
              </a:rPr>
              <a:t> Prepaid Insurance (</a:t>
            </a:r>
            <a:r>
              <a:rPr lang="en-US" sz="2000" b="1">
                <a:solidFill>
                  <a:srgbClr val="0033CC"/>
                </a:solidFill>
                <a:sym typeface="Symbol" pitchFamily="18" charset="2"/>
              </a:rPr>
              <a:t></a:t>
            </a:r>
            <a:r>
              <a:rPr lang="en-US" sz="2000" b="1">
                <a:solidFill>
                  <a:srgbClr val="0033CC"/>
                </a:solidFill>
              </a:rPr>
              <a:t>A)			50</a:t>
            </a:r>
          </a:p>
          <a:p>
            <a:r>
              <a:rPr lang="en-US" sz="2000" b="1" i="1">
                <a:solidFill>
                  <a:srgbClr val="0033CC"/>
                </a:solidFill>
              </a:rPr>
              <a:t>          </a:t>
            </a:r>
            <a:r>
              <a:rPr lang="en-US" sz="2000" b="1">
                <a:solidFill>
                  <a:srgbClr val="0033CC"/>
                </a:solidFill>
              </a:rPr>
              <a:t>($50 = 1/24 x $1,200)</a:t>
            </a:r>
          </a:p>
          <a:p>
            <a:r>
              <a:rPr lang="en-US" sz="2000" b="1">
                <a:solidFill>
                  <a:srgbClr val="0033CC"/>
                </a:solidFill>
              </a:rPr>
              <a:t> </a:t>
            </a:r>
          </a:p>
          <a:p>
            <a:r>
              <a:rPr lang="en-US" sz="2000" b="1" i="1">
                <a:solidFill>
                  <a:srgbClr val="0033CC"/>
                </a:solidFill>
              </a:rPr>
              <a:t>c. dr </a:t>
            </a:r>
            <a:r>
              <a:rPr lang="en-US" sz="2000" b="1">
                <a:solidFill>
                  <a:srgbClr val="0033CC"/>
                </a:solidFill>
              </a:rPr>
              <a:t> Depreciation Expense (+E, </a:t>
            </a:r>
            <a:r>
              <a:rPr lang="en-US" sz="2000" b="1">
                <a:solidFill>
                  <a:srgbClr val="0033CC"/>
                </a:solidFill>
                <a:sym typeface="Symbol" pitchFamily="18" charset="2"/>
              </a:rPr>
              <a:t></a:t>
            </a:r>
            <a:r>
              <a:rPr lang="en-US" sz="2000" b="1">
                <a:solidFill>
                  <a:srgbClr val="0033CC"/>
                </a:solidFill>
              </a:rPr>
              <a:t>SE)	 	400</a:t>
            </a:r>
            <a:r>
              <a:rPr lang="en-US" sz="2000" b="1" i="1">
                <a:solidFill>
                  <a:srgbClr val="0033CC"/>
                </a:solidFill>
              </a:rPr>
              <a:t> </a:t>
            </a:r>
            <a:endParaRPr lang="en-US" sz="2000" b="1">
              <a:solidFill>
                <a:srgbClr val="0033CC"/>
              </a:solidFill>
            </a:endParaRPr>
          </a:p>
          <a:p>
            <a:r>
              <a:rPr lang="en-US" sz="2000" b="1">
                <a:solidFill>
                  <a:srgbClr val="0033CC"/>
                </a:solidFill>
              </a:rPr>
              <a:t>  	</a:t>
            </a:r>
            <a:r>
              <a:rPr lang="en-US" sz="2000" b="1" i="1">
                <a:solidFill>
                  <a:srgbClr val="0033CC"/>
                </a:solidFill>
              </a:rPr>
              <a:t>cr </a:t>
            </a:r>
            <a:r>
              <a:rPr lang="en-US" sz="2000" b="1">
                <a:solidFill>
                  <a:srgbClr val="0033CC"/>
                </a:solidFill>
              </a:rPr>
              <a:t> Accumulated Depreciation (+xA, </a:t>
            </a:r>
            <a:r>
              <a:rPr lang="en-US" sz="2000" b="1">
                <a:solidFill>
                  <a:srgbClr val="0033CC"/>
                </a:solidFill>
                <a:sym typeface="Symbol" pitchFamily="18" charset="2"/>
              </a:rPr>
              <a:t></a:t>
            </a:r>
            <a:r>
              <a:rPr lang="en-US" sz="2000" b="1">
                <a:solidFill>
                  <a:srgbClr val="0033CC"/>
                </a:solidFill>
              </a:rPr>
              <a:t>A)	400</a:t>
            </a:r>
          </a:p>
          <a:p>
            <a:r>
              <a:rPr lang="en-US" sz="2000" b="1">
                <a:solidFill>
                  <a:srgbClr val="0033CC"/>
                </a:solidFill>
              </a:rPr>
              <a:t>          ($400 =1/12 x $4,800)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left)">
                                      <p:cBhvr>
                                        <p:cTn id="18" dur="500"/>
                                        <p:tgtEl>
                                          <p:spTgt spid="4">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left)">
                                      <p:cBhvr>
                                        <p:cTn id="21" dur="500"/>
                                        <p:tgtEl>
                                          <p:spTgt spid="4">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wipe(left)">
                                      <p:cBhvr>
                                        <p:cTn id="29" dur="500"/>
                                        <p:tgtEl>
                                          <p:spTgt spid="4">
                                            <p:txEl>
                                              <p:pRg st="8" end="8"/>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left)">
                                      <p:cBhvr>
                                        <p:cTn id="32" dur="500"/>
                                        <p:tgtEl>
                                          <p:spTgt spid="4">
                                            <p:txEl>
                                              <p:pRg st="9" end="9"/>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wipe(left)">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62176"/>
            <a:ext cx="8534400" cy="5550456"/>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M4-9 Preparing Journal Entries for Deferral Transactions and Adjustments</a:t>
            </a:r>
          </a:p>
          <a:p>
            <a:pPr>
              <a:defRPr/>
            </a:pPr>
            <a:r>
              <a:rPr lang="en-US" sz="2000" dirty="0"/>
              <a:t>For each of the following independent situations, prepare journal entries to record the initial transaction on September 30 and the adjustment required on October 31.</a:t>
            </a:r>
          </a:p>
          <a:p>
            <a:pPr marL="457200" indent="-457200">
              <a:buFont typeface="+mj-lt"/>
              <a:buAutoNum type="alphaLcPeriod"/>
              <a:defRPr/>
            </a:pPr>
            <a:r>
              <a:rPr lang="en-US" sz="2000" dirty="0"/>
              <a:t>Hockey Helpers paid $4,000 cash on September 30, to rent an arena for the months of October and November.</a:t>
            </a:r>
          </a:p>
          <a:p>
            <a:pPr>
              <a:defRPr/>
            </a:pPr>
            <a:endParaRPr lang="en-US" sz="2000" dirty="0"/>
          </a:p>
          <a:p>
            <a:pPr>
              <a:defRPr/>
            </a:pPr>
            <a:r>
              <a:rPr lang="en-US" sz="2000" dirty="0"/>
              <a:t>September 30:  </a:t>
            </a:r>
          </a:p>
          <a:p>
            <a:pPr>
              <a:defRPr/>
            </a:pPr>
            <a:endParaRPr lang="en-US" sz="2000" dirty="0"/>
          </a:p>
          <a:p>
            <a:pPr>
              <a:defRPr/>
            </a:pPr>
            <a:endParaRPr lang="en-US" sz="2000" dirty="0"/>
          </a:p>
          <a:p>
            <a:pPr>
              <a:defRPr/>
            </a:pPr>
            <a:endParaRPr lang="en-US" sz="2000" dirty="0"/>
          </a:p>
          <a:p>
            <a:pPr>
              <a:defRPr/>
            </a:pPr>
            <a:r>
              <a:rPr lang="en-US" sz="2000" dirty="0"/>
              <a:t>October 31 AJE:</a:t>
            </a:r>
          </a:p>
          <a:p>
            <a:pPr>
              <a:defRPr/>
            </a:pPr>
            <a:endParaRPr lang="en-US" sz="2000" dirty="0"/>
          </a:p>
          <a:p>
            <a:pPr>
              <a:defRPr/>
            </a:pPr>
            <a:endParaRPr lang="en-US" sz="2000" dirty="0"/>
          </a:p>
          <a:p>
            <a:pPr>
              <a:defRPr/>
            </a:pPr>
            <a:endParaRPr lang="en-US" sz="2000" dirty="0"/>
          </a:p>
        </p:txBody>
      </p:sp>
      <p:sp>
        <p:nvSpPr>
          <p:cNvPr id="6" name="TextBox 5"/>
          <p:cNvSpPr txBox="1">
            <a:spLocks noChangeArrowheads="1"/>
          </p:cNvSpPr>
          <p:nvPr/>
        </p:nvSpPr>
        <p:spPr bwMode="auto">
          <a:xfrm>
            <a:off x="914400" y="3429000"/>
            <a:ext cx="6781800" cy="646113"/>
          </a:xfrm>
          <a:prstGeom prst="rect">
            <a:avLst/>
          </a:prstGeom>
          <a:noFill/>
          <a:ln w="9525">
            <a:noFill/>
            <a:miter lim="800000"/>
            <a:headEnd/>
            <a:tailEnd/>
          </a:ln>
        </p:spPr>
        <p:txBody>
          <a:bodyPr>
            <a:spAutoFit/>
          </a:bodyPr>
          <a:lstStyle/>
          <a:p>
            <a:r>
              <a:rPr lang="en-US" b="1">
                <a:solidFill>
                  <a:srgbClr val="0033CC"/>
                </a:solidFill>
              </a:rPr>
              <a:t>dr  Prepaid Rent (+A)		4,000</a:t>
            </a:r>
          </a:p>
          <a:p>
            <a:r>
              <a:rPr lang="en-US" b="1">
                <a:solidFill>
                  <a:srgbClr val="0033CC"/>
                </a:solidFill>
              </a:rPr>
              <a:t>      cr Cash (-A)				4,000</a:t>
            </a:r>
          </a:p>
        </p:txBody>
      </p:sp>
      <p:sp>
        <p:nvSpPr>
          <p:cNvPr id="7" name="TextBox 6"/>
          <p:cNvSpPr txBox="1">
            <a:spLocks noChangeArrowheads="1"/>
          </p:cNvSpPr>
          <p:nvPr/>
        </p:nvSpPr>
        <p:spPr bwMode="auto">
          <a:xfrm>
            <a:off x="914400" y="4572000"/>
            <a:ext cx="6781800" cy="923925"/>
          </a:xfrm>
          <a:prstGeom prst="rect">
            <a:avLst/>
          </a:prstGeom>
          <a:noFill/>
          <a:ln w="9525">
            <a:noFill/>
            <a:miter lim="800000"/>
            <a:headEnd/>
            <a:tailEnd/>
          </a:ln>
        </p:spPr>
        <p:txBody>
          <a:bodyPr>
            <a:spAutoFit/>
          </a:bodyPr>
          <a:lstStyle/>
          <a:p>
            <a:r>
              <a:rPr lang="en-US" b="1">
                <a:solidFill>
                  <a:srgbClr val="0033CC"/>
                </a:solidFill>
              </a:rPr>
              <a:t>dr Rent Expense (+E, -SE)	2,000</a:t>
            </a:r>
          </a:p>
          <a:p>
            <a:r>
              <a:rPr lang="en-US" b="1">
                <a:solidFill>
                  <a:srgbClr val="0033CC"/>
                </a:solidFill>
              </a:rPr>
              <a:t>      cr Prepaid Rent (-A)			2,000</a:t>
            </a:r>
          </a:p>
          <a:p>
            <a:r>
              <a:rPr lang="en-US" b="1">
                <a:solidFill>
                  <a:srgbClr val="0033CC"/>
                </a:solidFill>
              </a:rPr>
              <a:t>    ($4,000/2=$2,000 per month)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62176"/>
            <a:ext cx="8534400" cy="4869418"/>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M4-9 Preparing Journal Entries for Deferral Transactions and Adjustments</a:t>
            </a:r>
          </a:p>
          <a:p>
            <a:pPr marL="457200" indent="-457200">
              <a:buFont typeface="+mj-lt"/>
              <a:buAutoNum type="alphaLcPeriod" startAt="2"/>
              <a:defRPr/>
            </a:pPr>
            <a:r>
              <a:rPr lang="en-US" sz="2000" dirty="0"/>
              <a:t>Super Stage Shows received $16,000 on September 30, for season tickets that admit patrons to a theatre event that will be held twice (on October 31 and November 30).</a:t>
            </a:r>
          </a:p>
          <a:p>
            <a:pPr>
              <a:defRPr/>
            </a:pPr>
            <a:endParaRPr lang="en-US" sz="2000" dirty="0"/>
          </a:p>
          <a:p>
            <a:pPr>
              <a:defRPr/>
            </a:pPr>
            <a:r>
              <a:rPr lang="en-US" sz="2000" dirty="0"/>
              <a:t>September 30:  </a:t>
            </a:r>
          </a:p>
          <a:p>
            <a:pPr>
              <a:defRPr/>
            </a:pPr>
            <a:endParaRPr lang="en-US" sz="2000" dirty="0"/>
          </a:p>
          <a:p>
            <a:pPr>
              <a:defRPr/>
            </a:pPr>
            <a:endParaRPr lang="en-US" sz="2000" dirty="0"/>
          </a:p>
          <a:p>
            <a:pPr>
              <a:defRPr/>
            </a:pPr>
            <a:endParaRPr lang="en-US" sz="2000" dirty="0"/>
          </a:p>
          <a:p>
            <a:pPr>
              <a:defRPr/>
            </a:pPr>
            <a:r>
              <a:rPr lang="en-US" sz="2000" dirty="0"/>
              <a:t>October 31 AJE:</a:t>
            </a:r>
          </a:p>
          <a:p>
            <a:pPr>
              <a:defRPr/>
            </a:pPr>
            <a:endParaRPr lang="en-US" sz="2000" dirty="0"/>
          </a:p>
          <a:p>
            <a:pPr>
              <a:defRPr/>
            </a:pPr>
            <a:endParaRPr lang="en-US" sz="2000" dirty="0"/>
          </a:p>
          <a:p>
            <a:pPr>
              <a:defRPr/>
            </a:pPr>
            <a:endParaRPr lang="en-US" sz="2000" dirty="0"/>
          </a:p>
        </p:txBody>
      </p:sp>
      <p:sp>
        <p:nvSpPr>
          <p:cNvPr id="6" name="TextBox 5"/>
          <p:cNvSpPr txBox="1">
            <a:spLocks noChangeArrowheads="1"/>
          </p:cNvSpPr>
          <p:nvPr/>
        </p:nvSpPr>
        <p:spPr bwMode="auto">
          <a:xfrm>
            <a:off x="914400" y="2743200"/>
            <a:ext cx="6781800" cy="646113"/>
          </a:xfrm>
          <a:prstGeom prst="rect">
            <a:avLst/>
          </a:prstGeom>
          <a:noFill/>
          <a:ln w="9525">
            <a:noFill/>
            <a:miter lim="800000"/>
            <a:headEnd/>
            <a:tailEnd/>
          </a:ln>
        </p:spPr>
        <p:txBody>
          <a:bodyPr>
            <a:spAutoFit/>
          </a:bodyPr>
          <a:lstStyle/>
          <a:p>
            <a:r>
              <a:rPr lang="en-US" b="1">
                <a:solidFill>
                  <a:srgbClr val="0033CC"/>
                </a:solidFill>
              </a:rPr>
              <a:t>dr  Cash (+A)				16,000</a:t>
            </a:r>
          </a:p>
          <a:p>
            <a:r>
              <a:rPr lang="en-US" b="1">
                <a:solidFill>
                  <a:srgbClr val="0033CC"/>
                </a:solidFill>
              </a:rPr>
              <a:t>      cr Unearned Revenue (+L)			16,000</a:t>
            </a:r>
          </a:p>
        </p:txBody>
      </p:sp>
      <p:sp>
        <p:nvSpPr>
          <p:cNvPr id="7" name="TextBox 6"/>
          <p:cNvSpPr txBox="1">
            <a:spLocks noChangeArrowheads="1"/>
          </p:cNvSpPr>
          <p:nvPr/>
        </p:nvSpPr>
        <p:spPr bwMode="auto">
          <a:xfrm>
            <a:off x="914400" y="3886200"/>
            <a:ext cx="6781800" cy="923925"/>
          </a:xfrm>
          <a:prstGeom prst="rect">
            <a:avLst/>
          </a:prstGeom>
          <a:noFill/>
          <a:ln w="9525">
            <a:noFill/>
            <a:miter lim="800000"/>
            <a:headEnd/>
            <a:tailEnd/>
          </a:ln>
        </p:spPr>
        <p:txBody>
          <a:bodyPr>
            <a:spAutoFit/>
          </a:bodyPr>
          <a:lstStyle/>
          <a:p>
            <a:r>
              <a:rPr lang="en-US" b="1">
                <a:solidFill>
                  <a:srgbClr val="0033CC"/>
                </a:solidFill>
              </a:rPr>
              <a:t>dr Unearned Revenue (-L)		8,000</a:t>
            </a:r>
          </a:p>
          <a:p>
            <a:r>
              <a:rPr lang="en-US" b="1">
                <a:solidFill>
                  <a:srgbClr val="0033CC"/>
                </a:solidFill>
              </a:rPr>
              <a:t>      cr Admissions Revenue (+R, +SE)		8,000</a:t>
            </a:r>
          </a:p>
          <a:p>
            <a:r>
              <a:rPr lang="en-US" b="1">
                <a:solidFill>
                  <a:srgbClr val="0033CC"/>
                </a:solidFill>
              </a:rPr>
              <a:t>    ($16,000/2=$8,000 per month)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62176"/>
            <a:ext cx="8534400" cy="4528899"/>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M4-9 Preparing Journal Entries for Deferral Transactions and Adjustments</a:t>
            </a:r>
          </a:p>
          <a:p>
            <a:pPr marL="457200" indent="-457200">
              <a:buFont typeface="+mj-lt"/>
              <a:buAutoNum type="alphaLcPeriod" startAt="3"/>
              <a:defRPr/>
            </a:pPr>
            <a:r>
              <a:rPr lang="en-US" sz="2000" dirty="0"/>
              <a:t>Risky Ventures paid $3,000 on September 30, for insurance coverage for the months of October, November, and December.</a:t>
            </a:r>
          </a:p>
          <a:p>
            <a:pPr>
              <a:defRPr/>
            </a:pPr>
            <a:endParaRPr lang="en-US" sz="2000" dirty="0"/>
          </a:p>
          <a:p>
            <a:pPr>
              <a:defRPr/>
            </a:pPr>
            <a:r>
              <a:rPr lang="en-US" sz="2000" dirty="0"/>
              <a:t>September 30:  </a:t>
            </a:r>
          </a:p>
          <a:p>
            <a:pPr>
              <a:defRPr/>
            </a:pPr>
            <a:endParaRPr lang="en-US" sz="2000" dirty="0"/>
          </a:p>
          <a:p>
            <a:pPr>
              <a:defRPr/>
            </a:pPr>
            <a:endParaRPr lang="en-US" sz="2000" dirty="0"/>
          </a:p>
          <a:p>
            <a:pPr>
              <a:defRPr/>
            </a:pPr>
            <a:endParaRPr lang="en-US" sz="2000" dirty="0"/>
          </a:p>
          <a:p>
            <a:pPr>
              <a:defRPr/>
            </a:pPr>
            <a:r>
              <a:rPr lang="en-US" sz="2000" dirty="0"/>
              <a:t>October 31 AJE:</a:t>
            </a:r>
          </a:p>
          <a:p>
            <a:pPr>
              <a:defRPr/>
            </a:pPr>
            <a:endParaRPr lang="en-US" sz="2000" dirty="0"/>
          </a:p>
          <a:p>
            <a:pPr>
              <a:defRPr/>
            </a:pPr>
            <a:endParaRPr lang="en-US" sz="2000" dirty="0"/>
          </a:p>
          <a:p>
            <a:pPr>
              <a:defRPr/>
            </a:pPr>
            <a:endParaRPr lang="en-US" sz="2000" dirty="0"/>
          </a:p>
        </p:txBody>
      </p:sp>
      <p:sp>
        <p:nvSpPr>
          <p:cNvPr id="6" name="TextBox 5"/>
          <p:cNvSpPr txBox="1">
            <a:spLocks noChangeArrowheads="1"/>
          </p:cNvSpPr>
          <p:nvPr/>
        </p:nvSpPr>
        <p:spPr bwMode="auto">
          <a:xfrm>
            <a:off x="914400" y="2514600"/>
            <a:ext cx="6781800" cy="646113"/>
          </a:xfrm>
          <a:prstGeom prst="rect">
            <a:avLst/>
          </a:prstGeom>
          <a:noFill/>
          <a:ln w="9525">
            <a:noFill/>
            <a:miter lim="800000"/>
            <a:headEnd/>
            <a:tailEnd/>
          </a:ln>
        </p:spPr>
        <p:txBody>
          <a:bodyPr>
            <a:spAutoFit/>
          </a:bodyPr>
          <a:lstStyle/>
          <a:p>
            <a:r>
              <a:rPr lang="en-US" b="1">
                <a:solidFill>
                  <a:srgbClr val="0033CC"/>
                </a:solidFill>
              </a:rPr>
              <a:t>dr  Prepaid Insurance (+A) 		3,000</a:t>
            </a:r>
          </a:p>
          <a:p>
            <a:r>
              <a:rPr lang="en-US" b="1">
                <a:solidFill>
                  <a:srgbClr val="0033CC"/>
                </a:solidFill>
              </a:rPr>
              <a:t>      cr Cash (-A)					3,000</a:t>
            </a:r>
          </a:p>
        </p:txBody>
      </p:sp>
      <p:sp>
        <p:nvSpPr>
          <p:cNvPr id="7" name="TextBox 6"/>
          <p:cNvSpPr txBox="1">
            <a:spLocks noChangeArrowheads="1"/>
          </p:cNvSpPr>
          <p:nvPr/>
        </p:nvSpPr>
        <p:spPr bwMode="auto">
          <a:xfrm>
            <a:off x="914400" y="3657600"/>
            <a:ext cx="6781800" cy="923925"/>
          </a:xfrm>
          <a:prstGeom prst="rect">
            <a:avLst/>
          </a:prstGeom>
          <a:noFill/>
          <a:ln w="9525">
            <a:noFill/>
            <a:miter lim="800000"/>
            <a:headEnd/>
            <a:tailEnd/>
          </a:ln>
        </p:spPr>
        <p:txBody>
          <a:bodyPr>
            <a:spAutoFit/>
          </a:bodyPr>
          <a:lstStyle/>
          <a:p>
            <a:r>
              <a:rPr lang="en-US" b="1">
                <a:solidFill>
                  <a:srgbClr val="0033CC"/>
                </a:solidFill>
              </a:rPr>
              <a:t>dr Insurance Expense (+E, -SE)		1,000</a:t>
            </a:r>
          </a:p>
          <a:p>
            <a:r>
              <a:rPr lang="en-US" b="1">
                <a:solidFill>
                  <a:srgbClr val="0033CC"/>
                </a:solidFill>
              </a:rPr>
              <a:t>      cr Prepaid Insurance (-A)			1,000</a:t>
            </a:r>
          </a:p>
          <a:p>
            <a:r>
              <a:rPr lang="en-US" b="1">
                <a:solidFill>
                  <a:srgbClr val="0033CC"/>
                </a:solidFill>
              </a:rPr>
              <a:t>    ($3,000/3=$1,000 per month)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title"/>
          </p:nvPr>
        </p:nvSpPr>
        <p:spPr/>
        <p:txBody>
          <a:bodyPr/>
          <a:lstStyle/>
          <a:p>
            <a:pPr eaLnBrk="1" hangingPunct="1"/>
            <a:r>
              <a:rPr lang="en-US" smtClean="0"/>
              <a:t>Why Adjustments Are Needed</a:t>
            </a:r>
          </a:p>
        </p:txBody>
      </p:sp>
      <p:sp>
        <p:nvSpPr>
          <p:cNvPr id="7" name="Rounded Rectangle 6"/>
          <p:cNvSpPr/>
          <p:nvPr/>
        </p:nvSpPr>
        <p:spPr>
          <a:xfrm>
            <a:off x="381000" y="1219200"/>
            <a:ext cx="373380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800" b="1" u="sng" dirty="0"/>
              <a:t>Income Statement</a:t>
            </a:r>
          </a:p>
          <a:p>
            <a:pPr algn="ctr">
              <a:defRPr/>
            </a:pPr>
            <a:endParaRPr lang="en-US" sz="2400" b="1" dirty="0"/>
          </a:p>
          <a:p>
            <a:pPr>
              <a:defRPr/>
            </a:pPr>
            <a:r>
              <a:rPr lang="en-US" sz="2400" b="1" dirty="0"/>
              <a:t>Revenues are recorded when earned.</a:t>
            </a:r>
          </a:p>
          <a:p>
            <a:pPr>
              <a:defRPr/>
            </a:pPr>
            <a:endParaRPr lang="en-US" sz="2400" b="1" dirty="0"/>
          </a:p>
          <a:p>
            <a:pPr>
              <a:defRPr/>
            </a:pPr>
            <a:r>
              <a:rPr lang="en-US" sz="2400" b="1" dirty="0"/>
              <a:t>Expenses are recorded in the same period as the revenues to which they relate.</a:t>
            </a:r>
          </a:p>
        </p:txBody>
      </p:sp>
      <p:sp>
        <p:nvSpPr>
          <p:cNvPr id="8" name="Rounded Rectangle 7"/>
          <p:cNvSpPr/>
          <p:nvPr/>
        </p:nvSpPr>
        <p:spPr>
          <a:xfrm>
            <a:off x="4953000" y="1219200"/>
            <a:ext cx="373380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800" b="1" u="sng" dirty="0"/>
              <a:t>Balance Sheet</a:t>
            </a:r>
          </a:p>
          <a:p>
            <a:pPr>
              <a:defRPr/>
            </a:pPr>
            <a:r>
              <a:rPr lang="en-US" sz="2400" b="1" dirty="0"/>
              <a:t/>
            </a:r>
            <a:br>
              <a:rPr lang="en-US" sz="2400" b="1" dirty="0"/>
            </a:br>
            <a:r>
              <a:rPr lang="en-US" sz="2400" b="1" dirty="0"/>
              <a:t>Assets are reported at amounts representing the economic benefits that remain at the end of the period. </a:t>
            </a:r>
          </a:p>
          <a:p>
            <a:pPr>
              <a:defRPr/>
            </a:pPr>
            <a:endParaRPr lang="en-US" sz="2400" b="1" dirty="0"/>
          </a:p>
          <a:p>
            <a:pPr>
              <a:defRPr/>
            </a:pPr>
            <a:r>
              <a:rPr lang="en-US" sz="2400" b="1" dirty="0"/>
              <a:t>Liabilities are reported at amounts owed at the end of the period.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Effect transition="in" filter="wipe(left)">
                                      <p:cBhvr>
                                        <p:cTn id="11" dur="500"/>
                                        <p:tgtEl>
                                          <p:spTgt spid="7">
                                            <p:txEl>
                                              <p:pRg st="4" end="4"/>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62176"/>
            <a:ext cx="8534400" cy="5890974"/>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M4-10 Preparing Journal Entries for Deferral Transactions and Adjustments</a:t>
            </a:r>
          </a:p>
          <a:p>
            <a:pPr>
              <a:defRPr/>
            </a:pPr>
            <a:r>
              <a:rPr lang="en-US" sz="2000" dirty="0"/>
              <a:t>For each of the following independent situations, prepare journal entries to record the initial transaction on December 31 and the adjustment required on January 31.</a:t>
            </a:r>
          </a:p>
          <a:p>
            <a:pPr marL="457200" indent="-457200">
              <a:buFont typeface="+mj-lt"/>
              <a:buAutoNum type="alphaLcPeriod"/>
              <a:defRPr/>
            </a:pPr>
            <a:r>
              <a:rPr lang="en-US" sz="2000" dirty="0"/>
              <a:t>Magnificent Magazines received $12,000 on December 30, 2013, for subscriptions to magazines that will be published and distributed in January through December 2014.</a:t>
            </a:r>
          </a:p>
          <a:p>
            <a:pPr marL="457200" indent="-457200">
              <a:defRPr/>
            </a:pPr>
            <a:endParaRPr lang="en-US" sz="2000" dirty="0"/>
          </a:p>
          <a:p>
            <a:pPr>
              <a:defRPr/>
            </a:pPr>
            <a:r>
              <a:rPr lang="en-US" sz="2000" dirty="0"/>
              <a:t>December 30, 2013:  </a:t>
            </a:r>
          </a:p>
          <a:p>
            <a:pPr>
              <a:defRPr/>
            </a:pPr>
            <a:endParaRPr lang="en-US" sz="2000" dirty="0"/>
          </a:p>
          <a:p>
            <a:pPr>
              <a:defRPr/>
            </a:pPr>
            <a:endParaRPr lang="en-US" sz="2000" dirty="0"/>
          </a:p>
          <a:p>
            <a:pPr>
              <a:defRPr/>
            </a:pPr>
            <a:endParaRPr lang="en-US" sz="2000" dirty="0"/>
          </a:p>
          <a:p>
            <a:pPr>
              <a:defRPr/>
            </a:pPr>
            <a:r>
              <a:rPr lang="en-US" sz="2000" dirty="0"/>
              <a:t>January 31, 2014 AJE:</a:t>
            </a:r>
          </a:p>
          <a:p>
            <a:pPr>
              <a:defRPr/>
            </a:pPr>
            <a:endParaRPr lang="en-US" sz="2000" dirty="0"/>
          </a:p>
          <a:p>
            <a:pPr>
              <a:defRPr/>
            </a:pPr>
            <a:endParaRPr lang="en-US" sz="2000" dirty="0"/>
          </a:p>
          <a:p>
            <a:pPr>
              <a:defRPr/>
            </a:pPr>
            <a:endParaRPr lang="en-US" sz="2000" dirty="0"/>
          </a:p>
        </p:txBody>
      </p:sp>
      <p:sp>
        <p:nvSpPr>
          <p:cNvPr id="6" name="TextBox 5"/>
          <p:cNvSpPr txBox="1">
            <a:spLocks noChangeArrowheads="1"/>
          </p:cNvSpPr>
          <p:nvPr/>
        </p:nvSpPr>
        <p:spPr bwMode="auto">
          <a:xfrm>
            <a:off x="914400" y="3724275"/>
            <a:ext cx="6781800" cy="647700"/>
          </a:xfrm>
          <a:prstGeom prst="rect">
            <a:avLst/>
          </a:prstGeom>
          <a:noFill/>
          <a:ln w="9525">
            <a:noFill/>
            <a:miter lim="800000"/>
            <a:headEnd/>
            <a:tailEnd/>
          </a:ln>
        </p:spPr>
        <p:txBody>
          <a:bodyPr>
            <a:spAutoFit/>
          </a:bodyPr>
          <a:lstStyle/>
          <a:p>
            <a:r>
              <a:rPr lang="en-US" b="1">
                <a:solidFill>
                  <a:srgbClr val="0033CC"/>
                </a:solidFill>
              </a:rPr>
              <a:t>dr  Cash (+A)				12,000</a:t>
            </a:r>
          </a:p>
          <a:p>
            <a:r>
              <a:rPr lang="en-US" b="1">
                <a:solidFill>
                  <a:srgbClr val="0033CC"/>
                </a:solidFill>
              </a:rPr>
              <a:t>      cr Unearned Revenue (+L) 			12,000</a:t>
            </a:r>
          </a:p>
        </p:txBody>
      </p:sp>
      <p:sp>
        <p:nvSpPr>
          <p:cNvPr id="7" name="TextBox 6"/>
          <p:cNvSpPr txBox="1">
            <a:spLocks noChangeArrowheads="1"/>
          </p:cNvSpPr>
          <p:nvPr/>
        </p:nvSpPr>
        <p:spPr bwMode="auto">
          <a:xfrm>
            <a:off x="914400" y="4867275"/>
            <a:ext cx="6781800" cy="923925"/>
          </a:xfrm>
          <a:prstGeom prst="rect">
            <a:avLst/>
          </a:prstGeom>
          <a:noFill/>
          <a:ln w="9525">
            <a:noFill/>
            <a:miter lim="800000"/>
            <a:headEnd/>
            <a:tailEnd/>
          </a:ln>
        </p:spPr>
        <p:txBody>
          <a:bodyPr>
            <a:spAutoFit/>
          </a:bodyPr>
          <a:lstStyle/>
          <a:p>
            <a:r>
              <a:rPr lang="en-US" b="1">
                <a:solidFill>
                  <a:srgbClr val="0033CC"/>
                </a:solidFill>
              </a:rPr>
              <a:t>dr Unearned Revenue (-L)		1,000</a:t>
            </a:r>
          </a:p>
          <a:p>
            <a:r>
              <a:rPr lang="en-US" b="1">
                <a:solidFill>
                  <a:srgbClr val="0033CC"/>
                </a:solidFill>
              </a:rPr>
              <a:t>      cr Subscriptions Revenue (+R, +SE)		  1,000</a:t>
            </a:r>
          </a:p>
          <a:p>
            <a:r>
              <a:rPr lang="en-US" b="1">
                <a:solidFill>
                  <a:srgbClr val="0033CC"/>
                </a:solidFill>
              </a:rPr>
              <a:t>    ($12,000/12=$1,000 per month)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62176"/>
            <a:ext cx="8534400" cy="4869418"/>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M4-10 Preparing Journal Entries for Deferral Transactions and Adjustments</a:t>
            </a:r>
          </a:p>
          <a:p>
            <a:pPr marL="457200" indent="-457200">
              <a:buFont typeface="+mj-lt"/>
              <a:buAutoNum type="alphaLcPeriod" startAt="2"/>
              <a:defRPr/>
            </a:pPr>
            <a:r>
              <a:rPr lang="en-US" sz="2000" dirty="0"/>
              <a:t>Walker Window Washing paid $1,200 cash for supplies on December 30, 2013. As of January 31, 2014, $200 of these supplies had been used up.</a:t>
            </a:r>
          </a:p>
          <a:p>
            <a:pPr marL="457200" indent="-457200">
              <a:defRPr/>
            </a:pPr>
            <a:endParaRPr lang="en-US" sz="2000" dirty="0"/>
          </a:p>
          <a:p>
            <a:pPr>
              <a:defRPr/>
            </a:pPr>
            <a:r>
              <a:rPr lang="en-US" sz="2000" dirty="0"/>
              <a:t>December 30, 2013:  </a:t>
            </a:r>
          </a:p>
          <a:p>
            <a:pPr>
              <a:defRPr/>
            </a:pPr>
            <a:endParaRPr lang="en-US" sz="2000" dirty="0"/>
          </a:p>
          <a:p>
            <a:pPr>
              <a:defRPr/>
            </a:pPr>
            <a:endParaRPr lang="en-US" sz="2000" dirty="0"/>
          </a:p>
          <a:p>
            <a:pPr>
              <a:defRPr/>
            </a:pPr>
            <a:endParaRPr lang="en-US" sz="2000" dirty="0"/>
          </a:p>
          <a:p>
            <a:pPr>
              <a:defRPr/>
            </a:pPr>
            <a:r>
              <a:rPr lang="en-US" sz="2000" dirty="0"/>
              <a:t>January 31, 2014 AJE:</a:t>
            </a:r>
          </a:p>
          <a:p>
            <a:pPr>
              <a:defRPr/>
            </a:pPr>
            <a:endParaRPr lang="en-US" sz="2000" dirty="0"/>
          </a:p>
          <a:p>
            <a:pPr>
              <a:defRPr/>
            </a:pPr>
            <a:endParaRPr lang="en-US" sz="2000" dirty="0"/>
          </a:p>
          <a:p>
            <a:pPr>
              <a:defRPr/>
            </a:pPr>
            <a:endParaRPr lang="en-US" sz="2000" dirty="0"/>
          </a:p>
        </p:txBody>
      </p:sp>
      <p:sp>
        <p:nvSpPr>
          <p:cNvPr id="6" name="TextBox 5"/>
          <p:cNvSpPr txBox="1">
            <a:spLocks noChangeArrowheads="1"/>
          </p:cNvSpPr>
          <p:nvPr/>
        </p:nvSpPr>
        <p:spPr bwMode="auto">
          <a:xfrm>
            <a:off x="914400" y="2743200"/>
            <a:ext cx="6781800" cy="646113"/>
          </a:xfrm>
          <a:prstGeom prst="rect">
            <a:avLst/>
          </a:prstGeom>
          <a:noFill/>
          <a:ln w="9525">
            <a:noFill/>
            <a:miter lim="800000"/>
            <a:headEnd/>
            <a:tailEnd/>
          </a:ln>
        </p:spPr>
        <p:txBody>
          <a:bodyPr>
            <a:spAutoFit/>
          </a:bodyPr>
          <a:lstStyle/>
          <a:p>
            <a:r>
              <a:rPr lang="en-US" b="1">
                <a:solidFill>
                  <a:srgbClr val="0033CC"/>
                </a:solidFill>
              </a:rPr>
              <a:t>dr  Supplies (+A)				1,200</a:t>
            </a:r>
          </a:p>
          <a:p>
            <a:r>
              <a:rPr lang="en-US" b="1">
                <a:solidFill>
                  <a:srgbClr val="0033CC"/>
                </a:solidFill>
              </a:rPr>
              <a:t>      cr Cash (-A)					1,200</a:t>
            </a:r>
          </a:p>
        </p:txBody>
      </p:sp>
      <p:sp>
        <p:nvSpPr>
          <p:cNvPr id="7" name="TextBox 6"/>
          <p:cNvSpPr txBox="1">
            <a:spLocks noChangeArrowheads="1"/>
          </p:cNvSpPr>
          <p:nvPr/>
        </p:nvSpPr>
        <p:spPr bwMode="auto">
          <a:xfrm>
            <a:off x="914400" y="3886200"/>
            <a:ext cx="6781800" cy="646113"/>
          </a:xfrm>
          <a:prstGeom prst="rect">
            <a:avLst/>
          </a:prstGeom>
          <a:noFill/>
          <a:ln w="9525">
            <a:noFill/>
            <a:miter lim="800000"/>
            <a:headEnd/>
            <a:tailEnd/>
          </a:ln>
        </p:spPr>
        <p:txBody>
          <a:bodyPr>
            <a:spAutoFit/>
          </a:bodyPr>
          <a:lstStyle/>
          <a:p>
            <a:r>
              <a:rPr lang="en-US" b="1">
                <a:solidFill>
                  <a:srgbClr val="0033CC"/>
                </a:solidFill>
              </a:rPr>
              <a:t>dr Supplies Expense (+E, -SE)		   200</a:t>
            </a:r>
          </a:p>
          <a:p>
            <a:r>
              <a:rPr lang="en-US" b="1">
                <a:solidFill>
                  <a:srgbClr val="0033CC"/>
                </a:solidFill>
              </a:rPr>
              <a:t>      cr Supplies (-A)				   200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62176"/>
            <a:ext cx="8534400" cy="4869418"/>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M4-10 Preparing Journal Entries for Deferral Transactions and Adjustments</a:t>
            </a:r>
          </a:p>
          <a:p>
            <a:pPr marL="457200" indent="-457200">
              <a:buFont typeface="+mj-lt"/>
              <a:buAutoNum type="alphaLcPeriod" startAt="3"/>
              <a:defRPr/>
            </a:pPr>
            <a:r>
              <a:rPr lang="en-US" sz="2000" dirty="0"/>
              <a:t>Indoor Raceway received $3,000 on December 30, 2013, from race participants for three races. One race is held January 31, 2014, and the other two will be held in March 2014. </a:t>
            </a:r>
          </a:p>
          <a:p>
            <a:pPr>
              <a:defRPr/>
            </a:pPr>
            <a:endParaRPr lang="en-US" sz="2000" dirty="0"/>
          </a:p>
          <a:p>
            <a:pPr>
              <a:defRPr/>
            </a:pPr>
            <a:r>
              <a:rPr lang="en-US" sz="2000" dirty="0"/>
              <a:t>December 30, 2013:  </a:t>
            </a:r>
          </a:p>
          <a:p>
            <a:pPr>
              <a:defRPr/>
            </a:pPr>
            <a:endParaRPr lang="en-US" sz="2000" dirty="0"/>
          </a:p>
          <a:p>
            <a:pPr>
              <a:defRPr/>
            </a:pPr>
            <a:endParaRPr lang="en-US" sz="2000" dirty="0"/>
          </a:p>
          <a:p>
            <a:pPr>
              <a:defRPr/>
            </a:pPr>
            <a:endParaRPr lang="en-US" sz="2000" dirty="0"/>
          </a:p>
          <a:p>
            <a:pPr>
              <a:defRPr/>
            </a:pPr>
            <a:r>
              <a:rPr lang="en-US" sz="2000" dirty="0"/>
              <a:t>January 31, 2014 AJE:</a:t>
            </a:r>
          </a:p>
          <a:p>
            <a:pPr>
              <a:defRPr/>
            </a:pPr>
            <a:endParaRPr lang="en-US" sz="2000" dirty="0"/>
          </a:p>
          <a:p>
            <a:pPr>
              <a:defRPr/>
            </a:pPr>
            <a:endParaRPr lang="en-US" sz="2000" dirty="0"/>
          </a:p>
          <a:p>
            <a:pPr>
              <a:defRPr/>
            </a:pPr>
            <a:endParaRPr lang="en-US" sz="2000" dirty="0"/>
          </a:p>
        </p:txBody>
      </p:sp>
      <p:sp>
        <p:nvSpPr>
          <p:cNvPr id="6" name="TextBox 5"/>
          <p:cNvSpPr txBox="1">
            <a:spLocks noChangeArrowheads="1"/>
          </p:cNvSpPr>
          <p:nvPr/>
        </p:nvSpPr>
        <p:spPr bwMode="auto">
          <a:xfrm>
            <a:off x="914400" y="2809875"/>
            <a:ext cx="6781800" cy="647700"/>
          </a:xfrm>
          <a:prstGeom prst="rect">
            <a:avLst/>
          </a:prstGeom>
          <a:noFill/>
          <a:ln w="9525">
            <a:noFill/>
            <a:miter lim="800000"/>
            <a:headEnd/>
            <a:tailEnd/>
          </a:ln>
        </p:spPr>
        <p:txBody>
          <a:bodyPr>
            <a:spAutoFit/>
          </a:bodyPr>
          <a:lstStyle/>
          <a:p>
            <a:r>
              <a:rPr lang="en-US" b="1">
                <a:solidFill>
                  <a:srgbClr val="0033CC"/>
                </a:solidFill>
              </a:rPr>
              <a:t>dr  Cash (+A) 				3,000</a:t>
            </a:r>
          </a:p>
          <a:p>
            <a:r>
              <a:rPr lang="en-US" b="1">
                <a:solidFill>
                  <a:srgbClr val="0033CC"/>
                </a:solidFill>
              </a:rPr>
              <a:t>      cr Unearned Revenue (+L)			3,000</a:t>
            </a:r>
          </a:p>
        </p:txBody>
      </p:sp>
      <p:sp>
        <p:nvSpPr>
          <p:cNvPr id="7" name="TextBox 6"/>
          <p:cNvSpPr txBox="1">
            <a:spLocks noChangeArrowheads="1"/>
          </p:cNvSpPr>
          <p:nvPr/>
        </p:nvSpPr>
        <p:spPr bwMode="auto">
          <a:xfrm>
            <a:off x="914400" y="3952875"/>
            <a:ext cx="6781800" cy="923925"/>
          </a:xfrm>
          <a:prstGeom prst="rect">
            <a:avLst/>
          </a:prstGeom>
          <a:noFill/>
          <a:ln w="9525">
            <a:noFill/>
            <a:miter lim="800000"/>
            <a:headEnd/>
            <a:tailEnd/>
          </a:ln>
        </p:spPr>
        <p:txBody>
          <a:bodyPr>
            <a:spAutoFit/>
          </a:bodyPr>
          <a:lstStyle/>
          <a:p>
            <a:r>
              <a:rPr lang="en-US" b="1">
                <a:solidFill>
                  <a:srgbClr val="0033CC"/>
                </a:solidFill>
              </a:rPr>
              <a:t>dr Unearned Revenue (-L)		1,000</a:t>
            </a:r>
          </a:p>
          <a:p>
            <a:r>
              <a:rPr lang="en-US" b="1">
                <a:solidFill>
                  <a:srgbClr val="0033CC"/>
                </a:solidFill>
              </a:rPr>
              <a:t>      cr Racing Revenue (+R, +SE)			1,000</a:t>
            </a:r>
          </a:p>
          <a:p>
            <a:r>
              <a:rPr lang="en-US" b="1">
                <a:solidFill>
                  <a:srgbClr val="0033CC"/>
                </a:solidFill>
              </a:rPr>
              <a:t>    ($3,000/3=$1,000 per race)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57427"/>
            <a:ext cx="8534400" cy="2485787"/>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M4-20 Preparing and Posting Adjusting Journal Entries</a:t>
            </a:r>
          </a:p>
          <a:p>
            <a:pPr>
              <a:defRPr/>
            </a:pPr>
            <a:r>
              <a:rPr lang="en-US" sz="2000" dirty="0"/>
              <a:t>At December 31, the unadjusted trial balance of H&amp;R Tacks reports Prepaid Insurance of $7,200 and Insurance Expense of $0. The insurance was purchased on July 1 and provides coverage for 12 months. Prepare the adjusting journal entry on December 31. In separate T-accounts for each account, enter the unadjusted balances, post the adjusting journal entry, and report the adjusted balance.</a:t>
            </a:r>
          </a:p>
        </p:txBody>
      </p:sp>
      <p:sp>
        <p:nvSpPr>
          <p:cNvPr id="8" name="TextBox 7"/>
          <p:cNvSpPr txBox="1">
            <a:spLocks noChangeArrowheads="1"/>
          </p:cNvSpPr>
          <p:nvPr/>
        </p:nvSpPr>
        <p:spPr bwMode="auto">
          <a:xfrm>
            <a:off x="1295400" y="3048000"/>
            <a:ext cx="6477000" cy="1477963"/>
          </a:xfrm>
          <a:prstGeom prst="rect">
            <a:avLst/>
          </a:prstGeom>
          <a:solidFill>
            <a:srgbClr val="FFFFCC"/>
          </a:solidFill>
          <a:ln w="9525">
            <a:solidFill>
              <a:srgbClr val="0033CC"/>
            </a:solidFill>
            <a:miter lim="800000"/>
            <a:headEnd/>
            <a:tailEnd/>
          </a:ln>
        </p:spPr>
        <p:txBody>
          <a:bodyPr>
            <a:spAutoFit/>
          </a:bodyPr>
          <a:lstStyle/>
          <a:p>
            <a:r>
              <a:rPr lang="en-US" b="1" i="1">
                <a:solidFill>
                  <a:srgbClr val="0033CC"/>
                </a:solidFill>
              </a:rPr>
              <a:t> </a:t>
            </a:r>
            <a:endParaRPr lang="en-US" b="1">
              <a:solidFill>
                <a:srgbClr val="0033CC"/>
              </a:solidFill>
            </a:endParaRPr>
          </a:p>
          <a:p>
            <a:r>
              <a:rPr lang="en-US" b="1" i="1">
                <a:solidFill>
                  <a:srgbClr val="0033CC"/>
                </a:solidFill>
              </a:rPr>
              <a:t>dr </a:t>
            </a:r>
            <a:r>
              <a:rPr lang="en-US" b="1">
                <a:solidFill>
                  <a:srgbClr val="0033CC"/>
                </a:solidFill>
              </a:rPr>
              <a:t> Insurance Expense (</a:t>
            </a:r>
            <a:r>
              <a:rPr lang="fr-FR" b="1">
                <a:solidFill>
                  <a:srgbClr val="0033CC"/>
                </a:solidFill>
              </a:rPr>
              <a:t>+E, </a:t>
            </a:r>
            <a:r>
              <a:rPr lang="en-US" b="1">
                <a:solidFill>
                  <a:srgbClr val="0033CC"/>
                </a:solidFill>
                <a:sym typeface="Symbol" pitchFamily="18" charset="2"/>
              </a:rPr>
              <a:t></a:t>
            </a:r>
            <a:r>
              <a:rPr lang="fr-FR" b="1">
                <a:solidFill>
                  <a:srgbClr val="0033CC"/>
                </a:solidFill>
              </a:rPr>
              <a:t>SE)		</a:t>
            </a:r>
            <a:r>
              <a:rPr lang="en-US" b="1">
                <a:solidFill>
                  <a:srgbClr val="0033CC"/>
                </a:solidFill>
              </a:rPr>
              <a:t>3,600</a:t>
            </a:r>
          </a:p>
          <a:p>
            <a:r>
              <a:rPr lang="en-US" b="1">
                <a:solidFill>
                  <a:srgbClr val="0033CC"/>
                </a:solidFill>
              </a:rPr>
              <a:t>           </a:t>
            </a:r>
            <a:r>
              <a:rPr lang="en-US" b="1" i="1">
                <a:solidFill>
                  <a:srgbClr val="0033CC"/>
                </a:solidFill>
              </a:rPr>
              <a:t>cr </a:t>
            </a:r>
            <a:r>
              <a:rPr lang="en-US" b="1">
                <a:solidFill>
                  <a:srgbClr val="0033CC"/>
                </a:solidFill>
              </a:rPr>
              <a:t> Prepaid Insurance (</a:t>
            </a:r>
            <a:r>
              <a:rPr lang="en-US" b="1">
                <a:solidFill>
                  <a:srgbClr val="0033CC"/>
                </a:solidFill>
                <a:sym typeface="Symbol" pitchFamily="18" charset="2"/>
              </a:rPr>
              <a:t></a:t>
            </a:r>
            <a:r>
              <a:rPr lang="en-US" b="1">
                <a:solidFill>
                  <a:srgbClr val="0033CC"/>
                </a:solidFill>
              </a:rPr>
              <a:t>A)			3,600</a:t>
            </a:r>
          </a:p>
          <a:p>
            <a:r>
              <a:rPr lang="en-US" b="1">
                <a:solidFill>
                  <a:srgbClr val="0033CC"/>
                </a:solidFill>
              </a:rPr>
              <a:t>     ($7,200 x </a:t>
            </a:r>
            <a:r>
              <a:rPr lang="en-US" b="1" baseline="30000">
                <a:solidFill>
                  <a:srgbClr val="0033CC"/>
                </a:solidFill>
              </a:rPr>
              <a:t>6</a:t>
            </a:r>
            <a:r>
              <a:rPr lang="en-US" b="1">
                <a:solidFill>
                  <a:srgbClr val="0033CC"/>
                </a:solidFill>
              </a:rPr>
              <a:t>/</a:t>
            </a:r>
            <a:r>
              <a:rPr lang="en-US" b="1" baseline="-25000">
                <a:solidFill>
                  <a:srgbClr val="0033CC"/>
                </a:solidFill>
              </a:rPr>
              <a:t>12</a:t>
            </a:r>
            <a:r>
              <a:rPr lang="en-US" b="1">
                <a:solidFill>
                  <a:srgbClr val="0033CC"/>
                </a:solidFill>
              </a:rPr>
              <a:t> = $3,600 used)</a:t>
            </a:r>
          </a:p>
          <a:p>
            <a:endParaRPr lang="en-US" b="1">
              <a:solidFill>
                <a:srgbClr val="0033CC"/>
              </a:solidFill>
            </a:endParaRPr>
          </a:p>
        </p:txBody>
      </p:sp>
      <p:grpSp>
        <p:nvGrpSpPr>
          <p:cNvPr id="51" name="Group 50"/>
          <p:cNvGrpSpPr>
            <a:grpSpLocks/>
          </p:cNvGrpSpPr>
          <p:nvPr/>
        </p:nvGrpSpPr>
        <p:grpSpPr bwMode="auto">
          <a:xfrm>
            <a:off x="1190625" y="5113338"/>
            <a:ext cx="7191375" cy="1160462"/>
            <a:chOff x="1190171" y="5113110"/>
            <a:chExt cx="7191829" cy="1160325"/>
          </a:xfrm>
        </p:grpSpPr>
        <p:grpSp>
          <p:nvGrpSpPr>
            <p:cNvPr id="124934" name="Group 5"/>
            <p:cNvGrpSpPr>
              <a:grpSpLocks/>
            </p:cNvGrpSpPr>
            <p:nvPr/>
          </p:nvGrpSpPr>
          <p:grpSpPr bwMode="auto">
            <a:xfrm>
              <a:off x="1190171" y="5113110"/>
              <a:ext cx="7191829" cy="1160325"/>
              <a:chOff x="1190171" y="5113110"/>
              <a:chExt cx="7180586" cy="1160325"/>
            </a:xfrm>
          </p:grpSpPr>
          <p:grpSp>
            <p:nvGrpSpPr>
              <p:cNvPr id="124936" name="Group 164"/>
              <p:cNvGrpSpPr>
                <a:grpSpLocks/>
              </p:cNvGrpSpPr>
              <p:nvPr/>
            </p:nvGrpSpPr>
            <p:grpSpPr bwMode="auto">
              <a:xfrm>
                <a:off x="1190171" y="5113110"/>
                <a:ext cx="7180586" cy="1160325"/>
                <a:chOff x="1190171" y="5113110"/>
                <a:chExt cx="7180586" cy="1160325"/>
              </a:xfrm>
            </p:grpSpPr>
            <p:grpSp>
              <p:nvGrpSpPr>
                <p:cNvPr id="124938" name="Group 148"/>
                <p:cNvGrpSpPr>
                  <a:grpSpLocks/>
                </p:cNvGrpSpPr>
                <p:nvPr/>
              </p:nvGrpSpPr>
              <p:grpSpPr bwMode="auto">
                <a:xfrm>
                  <a:off x="1190171" y="5113110"/>
                  <a:ext cx="7180586" cy="1160325"/>
                  <a:chOff x="1190171" y="5113110"/>
                  <a:chExt cx="7180586" cy="1160325"/>
                </a:xfrm>
              </p:grpSpPr>
              <p:grpSp>
                <p:nvGrpSpPr>
                  <p:cNvPr id="124940" name="Group 103"/>
                  <p:cNvGrpSpPr>
                    <a:grpSpLocks/>
                  </p:cNvGrpSpPr>
                  <p:nvPr/>
                </p:nvGrpSpPr>
                <p:grpSpPr bwMode="auto">
                  <a:xfrm>
                    <a:off x="1190171" y="5113110"/>
                    <a:ext cx="7180586" cy="1160325"/>
                    <a:chOff x="1175657" y="5624283"/>
                    <a:chExt cx="7180586" cy="1160325"/>
                  </a:xfrm>
                </p:grpSpPr>
                <p:grpSp>
                  <p:nvGrpSpPr>
                    <p:cNvPr id="124943" name="Group 73"/>
                    <p:cNvGrpSpPr>
                      <a:grpSpLocks/>
                    </p:cNvGrpSpPr>
                    <p:nvPr/>
                  </p:nvGrpSpPr>
                  <p:grpSpPr bwMode="auto">
                    <a:xfrm>
                      <a:off x="1175657" y="5624283"/>
                      <a:ext cx="3374572" cy="1160325"/>
                      <a:chOff x="9564914" y="3751941"/>
                      <a:chExt cx="3374572" cy="1160325"/>
                    </a:xfrm>
                  </p:grpSpPr>
                  <p:sp>
                    <p:nvSpPr>
                      <p:cNvPr id="124956" name="TextBox 28"/>
                      <p:cNvSpPr txBox="1">
                        <a:spLocks noChangeArrowheads="1"/>
                      </p:cNvSpPr>
                      <p:nvPr/>
                    </p:nvSpPr>
                    <p:spPr bwMode="auto">
                      <a:xfrm>
                        <a:off x="9597571" y="4096658"/>
                        <a:ext cx="1625600" cy="815608"/>
                      </a:xfrm>
                      <a:prstGeom prst="rect">
                        <a:avLst/>
                      </a:prstGeom>
                      <a:noFill/>
                      <a:ln w="9525">
                        <a:noFill/>
                        <a:miter lim="800000"/>
                        <a:headEnd/>
                        <a:tailEnd/>
                      </a:ln>
                    </p:spPr>
                    <p:txBody>
                      <a:bodyPr>
                        <a:spAutoFit/>
                      </a:bodyPr>
                      <a:lstStyle/>
                      <a:p>
                        <a:r>
                          <a:rPr lang="en-US" sz="1400"/>
                          <a:t>Bal.</a:t>
                        </a:r>
                      </a:p>
                      <a:p>
                        <a:endParaRPr lang="en-US" sz="1400">
                          <a:solidFill>
                            <a:srgbClr val="0033CC"/>
                          </a:solidFill>
                        </a:endParaRPr>
                      </a:p>
                      <a:p>
                        <a:pPr>
                          <a:spcBef>
                            <a:spcPts val="600"/>
                          </a:spcBef>
                        </a:pPr>
                        <a:r>
                          <a:rPr lang="en-US" sz="1400"/>
                          <a:t>End</a:t>
                        </a:r>
                      </a:p>
                    </p:txBody>
                  </p:sp>
                  <p:sp>
                    <p:nvSpPr>
                      <p:cNvPr id="124957" name="TextBox 29"/>
                      <p:cNvSpPr txBox="1">
                        <a:spLocks noChangeArrowheads="1"/>
                      </p:cNvSpPr>
                      <p:nvPr/>
                    </p:nvSpPr>
                    <p:spPr bwMode="auto">
                      <a:xfrm>
                        <a:off x="11292115" y="4078515"/>
                        <a:ext cx="1647371" cy="815608"/>
                      </a:xfrm>
                      <a:prstGeom prst="rect">
                        <a:avLst/>
                      </a:prstGeom>
                      <a:noFill/>
                      <a:ln w="9525">
                        <a:noFill/>
                        <a:miter lim="800000"/>
                        <a:headEnd/>
                        <a:tailEnd/>
                      </a:ln>
                    </p:spPr>
                    <p:txBody>
                      <a:bodyPr>
                        <a:spAutoFit/>
                      </a:bodyPr>
                      <a:lstStyle/>
                      <a:p>
                        <a:pPr algn="r"/>
                        <a:endParaRPr lang="en-US" sz="1400"/>
                      </a:p>
                      <a:p>
                        <a:pPr algn="r"/>
                        <a:r>
                          <a:rPr lang="en-US" sz="1400"/>
                          <a:t>AJE</a:t>
                        </a:r>
                      </a:p>
                      <a:p>
                        <a:pPr algn="r">
                          <a:spcBef>
                            <a:spcPts val="600"/>
                          </a:spcBef>
                        </a:pPr>
                        <a:endParaRPr lang="en-US" sz="1400"/>
                      </a:p>
                    </p:txBody>
                  </p:sp>
                  <p:grpSp>
                    <p:nvGrpSpPr>
                      <p:cNvPr id="124958" name="Group 67"/>
                      <p:cNvGrpSpPr>
                        <a:grpSpLocks/>
                      </p:cNvGrpSpPr>
                      <p:nvPr/>
                    </p:nvGrpSpPr>
                    <p:grpSpPr bwMode="auto">
                      <a:xfrm>
                        <a:off x="9564914" y="3751941"/>
                        <a:ext cx="3309257" cy="326574"/>
                        <a:chOff x="9564914" y="3751941"/>
                        <a:chExt cx="3309257" cy="326574"/>
                      </a:xfrm>
                    </p:grpSpPr>
                    <p:grpSp>
                      <p:nvGrpSpPr>
                        <p:cNvPr id="124962" name="Group 56"/>
                        <p:cNvGrpSpPr>
                          <a:grpSpLocks/>
                        </p:cNvGrpSpPr>
                        <p:nvPr/>
                      </p:nvGrpSpPr>
                      <p:grpSpPr bwMode="auto">
                        <a:xfrm>
                          <a:off x="9579427" y="3751941"/>
                          <a:ext cx="3294744" cy="315036"/>
                          <a:chOff x="9724570" y="3635827"/>
                          <a:chExt cx="3294744" cy="315036"/>
                        </a:xfrm>
                      </p:grpSpPr>
                      <p:sp>
                        <p:nvSpPr>
                          <p:cNvPr id="37" name="TextBox 36"/>
                          <p:cNvSpPr txBox="1"/>
                          <p:nvPr/>
                        </p:nvSpPr>
                        <p:spPr>
                          <a:xfrm>
                            <a:off x="9724323" y="3643763"/>
                            <a:ext cx="3295461" cy="309526"/>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Prepaid Insurance (A)</a:t>
                            </a:r>
                          </a:p>
                        </p:txBody>
                      </p:sp>
                      <p:sp>
                        <p:nvSpPr>
                          <p:cNvPr id="124965" name="TextBox 37"/>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a:t>
                            </a:r>
                          </a:p>
                        </p:txBody>
                      </p:sp>
                      <p:sp>
                        <p:nvSpPr>
                          <p:cNvPr id="124966" name="TextBox 38"/>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a:t>
                            </a:r>
                          </a:p>
                        </p:txBody>
                      </p:sp>
                    </p:grpSp>
                    <p:cxnSp>
                      <p:nvCxnSpPr>
                        <p:cNvPr id="36" name="Straight Connector 35"/>
                        <p:cNvCxnSpPr/>
                        <p:nvPr/>
                      </p:nvCxnSpPr>
                      <p:spPr>
                        <a:xfrm flipV="1">
                          <a:off x="9564914" y="4078927"/>
                          <a:ext cx="3309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a:off x="11226118" y="4082102"/>
                        <a:ext cx="6340" cy="7952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960" name="TextBox 32"/>
                      <p:cNvSpPr txBox="1">
                        <a:spLocks noChangeArrowheads="1"/>
                      </p:cNvSpPr>
                      <p:nvPr/>
                    </p:nvSpPr>
                    <p:spPr bwMode="auto">
                      <a:xfrm>
                        <a:off x="10363200" y="4093028"/>
                        <a:ext cx="827314" cy="815608"/>
                      </a:xfrm>
                      <a:prstGeom prst="rect">
                        <a:avLst/>
                      </a:prstGeom>
                      <a:noFill/>
                      <a:ln w="9525">
                        <a:noFill/>
                        <a:miter lim="800000"/>
                        <a:headEnd/>
                        <a:tailEnd/>
                      </a:ln>
                    </p:spPr>
                    <p:txBody>
                      <a:bodyPr>
                        <a:spAutoFit/>
                      </a:bodyPr>
                      <a:lstStyle/>
                      <a:p>
                        <a:pPr algn="r"/>
                        <a:r>
                          <a:rPr lang="en-US" sz="1400"/>
                          <a:t>7,200</a:t>
                        </a:r>
                      </a:p>
                      <a:p>
                        <a:pPr algn="r"/>
                        <a:endParaRPr lang="en-US" sz="1400">
                          <a:solidFill>
                            <a:srgbClr val="0033CC"/>
                          </a:solidFill>
                        </a:endParaRPr>
                      </a:p>
                      <a:p>
                        <a:pPr algn="r">
                          <a:spcBef>
                            <a:spcPts val="600"/>
                          </a:spcBef>
                        </a:pPr>
                        <a:r>
                          <a:rPr lang="en-US" sz="1400" u="sng"/>
                          <a:t>3,600</a:t>
                        </a:r>
                      </a:p>
                    </p:txBody>
                  </p:sp>
                  <p:sp>
                    <p:nvSpPr>
                      <p:cNvPr id="124961" name="TextBox 33"/>
                      <p:cNvSpPr txBox="1">
                        <a:spLocks noChangeArrowheads="1"/>
                      </p:cNvSpPr>
                      <p:nvPr/>
                    </p:nvSpPr>
                    <p:spPr bwMode="auto">
                      <a:xfrm>
                        <a:off x="11099800" y="4070802"/>
                        <a:ext cx="827314" cy="815608"/>
                      </a:xfrm>
                      <a:prstGeom prst="rect">
                        <a:avLst/>
                      </a:prstGeom>
                      <a:noFill/>
                      <a:ln w="9525">
                        <a:noFill/>
                        <a:miter lim="800000"/>
                        <a:headEnd/>
                        <a:tailEnd/>
                      </a:ln>
                    </p:spPr>
                    <p:txBody>
                      <a:bodyPr>
                        <a:spAutoFit/>
                      </a:bodyPr>
                      <a:lstStyle/>
                      <a:p>
                        <a:pPr algn="r"/>
                        <a:endParaRPr lang="en-US" sz="1400"/>
                      </a:p>
                      <a:p>
                        <a:pPr algn="r"/>
                        <a:r>
                          <a:rPr lang="en-US" sz="1400"/>
                          <a:t>3,600</a:t>
                        </a:r>
                      </a:p>
                      <a:p>
                        <a:pPr algn="r">
                          <a:spcBef>
                            <a:spcPts val="600"/>
                          </a:spcBef>
                        </a:pPr>
                        <a:endParaRPr lang="en-US" sz="1400" u="sng"/>
                      </a:p>
                    </p:txBody>
                  </p:sp>
                </p:grpSp>
                <p:grpSp>
                  <p:nvGrpSpPr>
                    <p:cNvPr id="124944" name="Group 75"/>
                    <p:cNvGrpSpPr>
                      <a:grpSpLocks/>
                    </p:cNvGrpSpPr>
                    <p:nvPr/>
                  </p:nvGrpSpPr>
                  <p:grpSpPr bwMode="auto">
                    <a:xfrm>
                      <a:off x="5046987" y="5631540"/>
                      <a:ext cx="3309256" cy="1138098"/>
                      <a:chOff x="9793158" y="3751941"/>
                      <a:chExt cx="3309256" cy="1138098"/>
                    </a:xfrm>
                  </p:grpSpPr>
                  <p:sp>
                    <p:nvSpPr>
                      <p:cNvPr id="124945" name="TextBox 17"/>
                      <p:cNvSpPr txBox="1">
                        <a:spLocks noChangeArrowheads="1"/>
                      </p:cNvSpPr>
                      <p:nvPr/>
                    </p:nvSpPr>
                    <p:spPr bwMode="auto">
                      <a:xfrm>
                        <a:off x="9803034" y="4064001"/>
                        <a:ext cx="1625601" cy="815608"/>
                      </a:xfrm>
                      <a:prstGeom prst="rect">
                        <a:avLst/>
                      </a:prstGeom>
                      <a:noFill/>
                      <a:ln w="9525">
                        <a:noFill/>
                        <a:miter lim="800000"/>
                        <a:headEnd/>
                        <a:tailEnd/>
                      </a:ln>
                    </p:spPr>
                    <p:txBody>
                      <a:bodyPr>
                        <a:spAutoFit/>
                      </a:bodyPr>
                      <a:lstStyle/>
                      <a:p>
                        <a:r>
                          <a:rPr lang="en-US" sz="1400"/>
                          <a:t>Bal.</a:t>
                        </a:r>
                      </a:p>
                      <a:p>
                        <a:r>
                          <a:rPr lang="en-US" sz="1400"/>
                          <a:t>AJE</a:t>
                        </a:r>
                      </a:p>
                      <a:p>
                        <a:pPr>
                          <a:spcBef>
                            <a:spcPts val="600"/>
                          </a:spcBef>
                        </a:pPr>
                        <a:r>
                          <a:rPr lang="en-US" sz="1400"/>
                          <a:t>End</a:t>
                        </a:r>
                      </a:p>
                    </p:txBody>
                  </p:sp>
                  <p:sp>
                    <p:nvSpPr>
                      <p:cNvPr id="124946" name="TextBox 18"/>
                      <p:cNvSpPr txBox="1">
                        <a:spLocks noChangeArrowheads="1"/>
                      </p:cNvSpPr>
                      <p:nvPr/>
                    </p:nvSpPr>
                    <p:spPr bwMode="auto">
                      <a:xfrm>
                        <a:off x="11186886" y="40603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nvGrpSpPr>
                      <p:cNvPr id="124947" name="Group 67"/>
                      <p:cNvGrpSpPr>
                        <a:grpSpLocks/>
                      </p:cNvGrpSpPr>
                      <p:nvPr/>
                    </p:nvGrpSpPr>
                    <p:grpSpPr bwMode="auto">
                      <a:xfrm>
                        <a:off x="9793158" y="3751941"/>
                        <a:ext cx="3309256" cy="326574"/>
                        <a:chOff x="9793158" y="3751941"/>
                        <a:chExt cx="3309256" cy="326574"/>
                      </a:xfrm>
                    </p:grpSpPr>
                    <p:grpSp>
                      <p:nvGrpSpPr>
                        <p:cNvPr id="124951" name="Group 56"/>
                        <p:cNvGrpSpPr>
                          <a:grpSpLocks/>
                        </p:cNvGrpSpPr>
                        <p:nvPr/>
                      </p:nvGrpSpPr>
                      <p:grpSpPr bwMode="auto">
                        <a:xfrm>
                          <a:off x="9807672" y="3751941"/>
                          <a:ext cx="3294742" cy="315036"/>
                          <a:chOff x="9952815" y="3635827"/>
                          <a:chExt cx="3294742" cy="315036"/>
                        </a:xfrm>
                      </p:grpSpPr>
                      <p:sp>
                        <p:nvSpPr>
                          <p:cNvPr id="26" name="TextBox 25"/>
                          <p:cNvSpPr txBox="1"/>
                          <p:nvPr/>
                        </p:nvSpPr>
                        <p:spPr>
                          <a:xfrm>
                            <a:off x="9952096" y="3644443"/>
                            <a:ext cx="3295461" cy="309526"/>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Insurance Expense (E)</a:t>
                            </a:r>
                          </a:p>
                        </p:txBody>
                      </p:sp>
                      <p:sp>
                        <p:nvSpPr>
                          <p:cNvPr id="124954" name="TextBox 26"/>
                          <p:cNvSpPr txBox="1">
                            <a:spLocks noChangeArrowheads="1"/>
                          </p:cNvSpPr>
                          <p:nvPr/>
                        </p:nvSpPr>
                        <p:spPr bwMode="auto">
                          <a:xfrm>
                            <a:off x="9971617" y="3643085"/>
                            <a:ext cx="537029" cy="307777"/>
                          </a:xfrm>
                          <a:prstGeom prst="rect">
                            <a:avLst/>
                          </a:prstGeom>
                          <a:noFill/>
                          <a:ln w="9525">
                            <a:noFill/>
                            <a:miter lim="800000"/>
                            <a:headEnd/>
                            <a:tailEnd/>
                          </a:ln>
                        </p:spPr>
                        <p:txBody>
                          <a:bodyPr>
                            <a:spAutoFit/>
                          </a:bodyPr>
                          <a:lstStyle/>
                          <a:p>
                            <a:r>
                              <a:rPr lang="en-US" sz="1400"/>
                              <a:t>+</a:t>
                            </a:r>
                          </a:p>
                        </p:txBody>
                      </p:sp>
                      <p:sp>
                        <p:nvSpPr>
                          <p:cNvPr id="124955" name="TextBox 27"/>
                          <p:cNvSpPr txBox="1">
                            <a:spLocks noChangeArrowheads="1"/>
                          </p:cNvSpPr>
                          <p:nvPr/>
                        </p:nvSpPr>
                        <p:spPr bwMode="auto">
                          <a:xfrm>
                            <a:off x="12710528" y="3635827"/>
                            <a:ext cx="537029" cy="307777"/>
                          </a:xfrm>
                          <a:prstGeom prst="rect">
                            <a:avLst/>
                          </a:prstGeom>
                          <a:noFill/>
                          <a:ln w="9525">
                            <a:noFill/>
                            <a:miter lim="800000"/>
                            <a:headEnd/>
                            <a:tailEnd/>
                          </a:ln>
                        </p:spPr>
                        <p:txBody>
                          <a:bodyPr>
                            <a:spAutoFit/>
                          </a:bodyPr>
                          <a:lstStyle/>
                          <a:p>
                            <a:pPr algn="r"/>
                            <a:r>
                              <a:rPr lang="en-US" sz="1400"/>
                              <a:t>-</a:t>
                            </a:r>
                          </a:p>
                        </p:txBody>
                      </p:sp>
                    </p:grpSp>
                    <p:cxnSp>
                      <p:nvCxnSpPr>
                        <p:cNvPr id="25" name="Straight Connector 24"/>
                        <p:cNvCxnSpPr/>
                        <p:nvPr/>
                      </p:nvCxnSpPr>
                      <p:spPr>
                        <a:xfrm flipV="1">
                          <a:off x="9792687" y="4081195"/>
                          <a:ext cx="3309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11422188" y="4066908"/>
                        <a:ext cx="6340" cy="814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949" name="TextBox 21"/>
                      <p:cNvSpPr txBox="1">
                        <a:spLocks noChangeArrowheads="1"/>
                      </p:cNvSpPr>
                      <p:nvPr/>
                    </p:nvSpPr>
                    <p:spPr bwMode="auto">
                      <a:xfrm>
                        <a:off x="10601321" y="4074431"/>
                        <a:ext cx="827314" cy="815608"/>
                      </a:xfrm>
                      <a:prstGeom prst="rect">
                        <a:avLst/>
                      </a:prstGeom>
                      <a:noFill/>
                      <a:ln w="9525">
                        <a:noFill/>
                        <a:miter lim="800000"/>
                        <a:headEnd/>
                        <a:tailEnd/>
                      </a:ln>
                    </p:spPr>
                    <p:txBody>
                      <a:bodyPr>
                        <a:spAutoFit/>
                      </a:bodyPr>
                      <a:lstStyle/>
                      <a:p>
                        <a:pPr algn="r"/>
                        <a:r>
                          <a:rPr lang="en-US" sz="1400"/>
                          <a:t>0</a:t>
                        </a:r>
                      </a:p>
                      <a:p>
                        <a:pPr algn="r"/>
                        <a:r>
                          <a:rPr lang="en-US" sz="1400"/>
                          <a:t>3,600</a:t>
                        </a:r>
                      </a:p>
                      <a:p>
                        <a:pPr algn="r">
                          <a:spcBef>
                            <a:spcPts val="600"/>
                          </a:spcBef>
                        </a:pPr>
                        <a:r>
                          <a:rPr lang="en-US" sz="1400" u="sng"/>
                          <a:t>3,600</a:t>
                        </a:r>
                      </a:p>
                    </p:txBody>
                  </p:sp>
                  <p:sp>
                    <p:nvSpPr>
                      <p:cNvPr id="124950" name="TextBox 22"/>
                      <p:cNvSpPr txBox="1">
                        <a:spLocks noChangeArrowheads="1"/>
                      </p:cNvSpPr>
                      <p:nvPr/>
                    </p:nvSpPr>
                    <p:spPr bwMode="auto">
                      <a:xfrm>
                        <a:off x="11438211" y="407443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grpSp>
              <p:cxnSp>
                <p:nvCxnSpPr>
                  <p:cNvPr id="13" name="Straight Connector 12"/>
                  <p:cNvCxnSpPr/>
                  <p:nvPr/>
                </p:nvCxnSpPr>
                <p:spPr>
                  <a:xfrm flipV="1">
                    <a:off x="1191757" y="5946449"/>
                    <a:ext cx="3309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061030" y="5946449"/>
                    <a:ext cx="3309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2253786" y="6241689"/>
                  <a:ext cx="456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a:off x="6164272" y="6227403"/>
                <a:ext cx="456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a:xfrm>
              <a:off x="4571759" y="5790892"/>
              <a:ext cx="4572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a:grpSpLocks/>
          </p:cNvGrpSpPr>
          <p:nvPr/>
        </p:nvGrpSpPr>
        <p:grpSpPr bwMode="auto">
          <a:xfrm>
            <a:off x="1295400" y="3276600"/>
            <a:ext cx="6400800" cy="3232150"/>
            <a:chOff x="1219200" y="3276600"/>
            <a:chExt cx="6400800" cy="3231654"/>
          </a:xfrm>
        </p:grpSpPr>
        <p:sp>
          <p:nvSpPr>
            <p:cNvPr id="127013" name="TextBox 5"/>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27014" name="Group 39"/>
            <p:cNvGrpSpPr>
              <a:grpSpLocks/>
            </p:cNvGrpSpPr>
            <p:nvPr/>
          </p:nvGrpSpPr>
          <p:grpSpPr bwMode="auto">
            <a:xfrm>
              <a:off x="1600200" y="3276600"/>
              <a:ext cx="6019800" cy="3200400"/>
              <a:chOff x="1600200" y="3276600"/>
              <a:chExt cx="6019800" cy="3200400"/>
            </a:xfrm>
          </p:grpSpPr>
          <p:sp>
            <p:nvSpPr>
              <p:cNvPr id="127015" name="TextBox 6"/>
              <p:cNvSpPr txBox="1">
                <a:spLocks noChangeArrowheads="1"/>
              </p:cNvSpPr>
              <p:nvPr/>
            </p:nvSpPr>
            <p:spPr bwMode="auto">
              <a:xfrm>
                <a:off x="1600200" y="3276600"/>
                <a:ext cx="6019800" cy="646331"/>
              </a:xfrm>
              <a:prstGeom prst="rect">
                <a:avLst/>
              </a:prstGeom>
              <a:noFill/>
              <a:ln w="19050">
                <a:solidFill>
                  <a:schemeClr val="tx1"/>
                </a:solidFill>
                <a:miter lim="800000"/>
                <a:headEnd/>
                <a:tailEnd/>
              </a:ln>
            </p:spPr>
            <p:txBody>
              <a:bodyPr>
                <a:spAutoFit/>
              </a:bodyPr>
              <a:lstStyle/>
              <a:p>
                <a:r>
                  <a:rPr lang="en-US" sz="1200"/>
                  <a:t>On January 31, 2012, MSM received $24,000 cash from customers for one-year subscriptions (for the period from February 2012 – January 2013). Assume it is currently January 31, 2012. </a:t>
                </a:r>
              </a:p>
            </p:txBody>
          </p:sp>
          <p:grpSp>
            <p:nvGrpSpPr>
              <p:cNvPr id="127016" name="Group 29"/>
              <p:cNvGrpSpPr>
                <a:grpSpLocks/>
              </p:cNvGrpSpPr>
              <p:nvPr/>
            </p:nvGrpSpPr>
            <p:grpSpPr bwMode="auto">
              <a:xfrm>
                <a:off x="1609725" y="4045405"/>
                <a:ext cx="5850617" cy="748253"/>
                <a:chOff x="-6378976" y="-366414"/>
                <a:chExt cx="6893950" cy="748253"/>
              </a:xfrm>
            </p:grpSpPr>
            <p:grpSp>
              <p:nvGrpSpPr>
                <p:cNvPr id="127030" name="Group 16"/>
                <p:cNvGrpSpPr>
                  <a:grpSpLocks/>
                </p:cNvGrpSpPr>
                <p:nvPr/>
              </p:nvGrpSpPr>
              <p:grpSpPr bwMode="auto">
                <a:xfrm>
                  <a:off x="-6378976" y="-366414"/>
                  <a:ext cx="6891280" cy="279719"/>
                  <a:chOff x="-6378976" y="-366414"/>
                  <a:chExt cx="6891280" cy="279719"/>
                </a:xfrm>
              </p:grpSpPr>
              <p:grpSp>
                <p:nvGrpSpPr>
                  <p:cNvPr id="127036" name="Group 14"/>
                  <p:cNvGrpSpPr>
                    <a:grpSpLocks/>
                  </p:cNvGrpSpPr>
                  <p:nvPr/>
                </p:nvGrpSpPr>
                <p:grpSpPr bwMode="auto">
                  <a:xfrm>
                    <a:off x="-6378976" y="-366414"/>
                    <a:ext cx="6891280" cy="279719"/>
                    <a:chOff x="-6378976" y="-366414"/>
                    <a:chExt cx="6891280" cy="279719"/>
                  </a:xfrm>
                </p:grpSpPr>
                <p:grpSp>
                  <p:nvGrpSpPr>
                    <p:cNvPr id="127038" name="Group 13"/>
                    <p:cNvGrpSpPr>
                      <a:grpSpLocks/>
                    </p:cNvGrpSpPr>
                    <p:nvPr/>
                  </p:nvGrpSpPr>
                  <p:grpSpPr bwMode="auto">
                    <a:xfrm>
                      <a:off x="-6378976" y="-366414"/>
                      <a:ext cx="6891280" cy="279719"/>
                      <a:chOff x="-5959876" y="3336668"/>
                      <a:chExt cx="6891280" cy="279719"/>
                    </a:xfrm>
                  </p:grpSpPr>
                  <p:sp>
                    <p:nvSpPr>
                      <p:cNvPr id="127040" name="TextBox 18"/>
                      <p:cNvSpPr txBox="1">
                        <a:spLocks noChangeArrowheads="1"/>
                      </p:cNvSpPr>
                      <p:nvPr/>
                    </p:nvSpPr>
                    <p:spPr bwMode="auto">
                      <a:xfrm>
                        <a:off x="-5958918" y="3336668"/>
                        <a:ext cx="6890322" cy="276999"/>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27041" name="TextBox 19"/>
                      <p:cNvSpPr txBox="1">
                        <a:spLocks noChangeArrowheads="1"/>
                      </p:cNvSpPr>
                      <p:nvPr/>
                    </p:nvSpPr>
                    <p:spPr bwMode="auto">
                      <a:xfrm>
                        <a:off x="-5959876" y="3339388"/>
                        <a:ext cx="20453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27042" name="TextBox 8"/>
                      <p:cNvSpPr txBox="1">
                        <a:spLocks noChangeArrowheads="1"/>
                      </p:cNvSpPr>
                      <p:nvPr/>
                    </p:nvSpPr>
                    <p:spPr bwMode="auto">
                      <a:xfrm>
                        <a:off x="-3917184" y="3339388"/>
                        <a:ext cx="331910"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27039" name="TextBox 17"/>
                    <p:cNvSpPr txBox="1">
                      <a:spLocks noChangeArrowheads="1"/>
                    </p:cNvSpPr>
                    <p:nvPr/>
                  </p:nvSpPr>
                  <p:spPr bwMode="auto">
                    <a:xfrm>
                      <a:off x="-1676295" y="-363694"/>
                      <a:ext cx="2183727" cy="276999"/>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27037" name="TextBox 15"/>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27031" name="Group 22"/>
                <p:cNvGrpSpPr>
                  <a:grpSpLocks/>
                </p:cNvGrpSpPr>
                <p:nvPr/>
              </p:nvGrpSpPr>
              <p:grpSpPr bwMode="auto">
                <a:xfrm>
                  <a:off x="-6378976" y="-87469"/>
                  <a:ext cx="6893950" cy="469308"/>
                  <a:chOff x="-6378976" y="-87469"/>
                  <a:chExt cx="6893950" cy="469308"/>
                </a:xfrm>
              </p:grpSpPr>
              <p:sp>
                <p:nvSpPr>
                  <p:cNvPr id="127032" name="TextBox 10"/>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27033" name="TextBox 11"/>
                  <p:cNvSpPr txBox="1">
                    <a:spLocks noChangeArrowheads="1"/>
                  </p:cNvSpPr>
                  <p:nvPr/>
                </p:nvSpPr>
                <p:spPr bwMode="auto">
                  <a:xfrm>
                    <a:off x="-6378976" y="-86562"/>
                    <a:ext cx="2047055" cy="461665"/>
                  </a:xfrm>
                  <a:prstGeom prst="rect">
                    <a:avLst/>
                  </a:prstGeom>
                  <a:noFill/>
                  <a:ln w="19050">
                    <a:solidFill>
                      <a:schemeClr val="tx1"/>
                    </a:solidFill>
                    <a:miter lim="800000"/>
                    <a:headEnd/>
                    <a:tailEnd/>
                  </a:ln>
                </p:spPr>
                <p:txBody>
                  <a:bodyPr>
                    <a:spAutoFit/>
                  </a:bodyPr>
                  <a:lstStyle/>
                  <a:p>
                    <a:r>
                      <a:rPr lang="en-US" sz="1200"/>
                      <a:t>Cash  +$24,000  </a:t>
                    </a:r>
                  </a:p>
                  <a:p>
                    <a:endParaRPr lang="en-US" sz="1200"/>
                  </a:p>
                </p:txBody>
              </p:sp>
              <p:sp>
                <p:nvSpPr>
                  <p:cNvPr id="127034" name="TextBox 12"/>
                  <p:cNvSpPr txBox="1">
                    <a:spLocks noChangeArrowheads="1"/>
                  </p:cNvSpPr>
                  <p:nvPr/>
                </p:nvSpPr>
                <p:spPr bwMode="auto">
                  <a:xfrm>
                    <a:off x="-4003868" y="-87469"/>
                    <a:ext cx="1997632" cy="469308"/>
                  </a:xfrm>
                  <a:prstGeom prst="rect">
                    <a:avLst/>
                  </a:prstGeom>
                  <a:noFill/>
                  <a:ln w="19050">
                    <a:solidFill>
                      <a:schemeClr val="tx1"/>
                    </a:solidFill>
                    <a:miter lim="800000"/>
                    <a:headEnd/>
                    <a:tailEnd/>
                  </a:ln>
                </p:spPr>
                <p:txBody>
                  <a:bodyPr>
                    <a:spAutoFit/>
                  </a:bodyPr>
                  <a:lstStyle/>
                  <a:p>
                    <a:r>
                      <a:rPr lang="en-US" sz="1200"/>
                      <a:t>Unearned</a:t>
                    </a:r>
                  </a:p>
                  <a:p>
                    <a:r>
                      <a:rPr lang="en-US" sz="1200"/>
                      <a:t>Revenue  +$24,000</a:t>
                    </a:r>
                  </a:p>
                </p:txBody>
              </p:sp>
              <p:sp>
                <p:nvSpPr>
                  <p:cNvPr id="127035" name="TextBox 13"/>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grpSp>
          </p:grpSp>
          <p:sp>
            <p:nvSpPr>
              <p:cNvPr id="127017" name="TextBox 21"/>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r>
                  <a:rPr lang="en-US" sz="1200"/>
                  <a:t>Cash (+A)</a:t>
                </a:r>
              </a:p>
              <a:p>
                <a:r>
                  <a:rPr lang="en-US" sz="1200"/>
                  <a:t>   Unearned Revenue  (+L)</a:t>
                </a:r>
              </a:p>
            </p:txBody>
          </p:sp>
          <p:sp>
            <p:nvSpPr>
              <p:cNvPr id="127018" name="TextBox 23"/>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r>
                  <a:rPr lang="en-US" sz="1200"/>
                  <a:t>24,000</a:t>
                </a:r>
              </a:p>
              <a:p>
                <a:endParaRPr lang="en-US" sz="1200"/>
              </a:p>
            </p:txBody>
          </p:sp>
          <p:sp>
            <p:nvSpPr>
              <p:cNvPr id="127019" name="TextBox 24"/>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r>
                  <a:rPr lang="en-US" sz="1200"/>
                  <a:t>24,000</a:t>
                </a:r>
              </a:p>
            </p:txBody>
          </p:sp>
          <p:sp>
            <p:nvSpPr>
              <p:cNvPr id="127020" name="TextBox 25"/>
              <p:cNvSpPr txBox="1">
                <a:spLocks noChangeArrowheads="1"/>
              </p:cNvSpPr>
              <p:nvPr/>
            </p:nvSpPr>
            <p:spPr bwMode="auto">
              <a:xfrm>
                <a:off x="2209800" y="5867400"/>
                <a:ext cx="1447800" cy="276999"/>
              </a:xfrm>
              <a:prstGeom prst="rect">
                <a:avLst/>
              </a:prstGeom>
              <a:noFill/>
              <a:ln w="9525">
                <a:noFill/>
                <a:miter lim="800000"/>
                <a:headEnd/>
                <a:tailEnd/>
              </a:ln>
            </p:spPr>
            <p:txBody>
              <a:bodyPr>
                <a:spAutoFit/>
              </a:bodyPr>
              <a:lstStyle/>
              <a:p>
                <a:pPr algn="ctr"/>
                <a:r>
                  <a:rPr lang="en-US" sz="1200"/>
                  <a:t>Cash</a:t>
                </a:r>
              </a:p>
            </p:txBody>
          </p:sp>
          <p:sp>
            <p:nvSpPr>
              <p:cNvPr id="127021" name="TextBox 26"/>
              <p:cNvSpPr txBox="1">
                <a:spLocks noChangeArrowheads="1"/>
              </p:cNvSpPr>
              <p:nvPr/>
            </p:nvSpPr>
            <p:spPr bwMode="auto">
              <a:xfrm>
                <a:off x="5029200" y="5867400"/>
                <a:ext cx="1600200" cy="276999"/>
              </a:xfrm>
              <a:prstGeom prst="rect">
                <a:avLst/>
              </a:prstGeom>
              <a:noFill/>
              <a:ln w="9525">
                <a:noFill/>
                <a:miter lim="800000"/>
                <a:headEnd/>
                <a:tailEnd/>
              </a:ln>
            </p:spPr>
            <p:txBody>
              <a:bodyPr>
                <a:spAutoFit/>
              </a:bodyPr>
              <a:lstStyle/>
              <a:p>
                <a:pPr algn="ctr"/>
                <a:r>
                  <a:rPr lang="en-US" sz="1200"/>
                  <a:t>Unearned Revenue</a:t>
                </a:r>
              </a:p>
            </p:txBody>
          </p:sp>
          <p:cxnSp>
            <p:nvCxnSpPr>
              <p:cNvPr id="29" name="Straight Connector 28"/>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026" name="TextBox 35"/>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r>
                  <a:rPr lang="en-US" sz="1200"/>
                  <a:t>24,000</a:t>
                </a:r>
              </a:p>
            </p:txBody>
          </p:sp>
          <p:sp>
            <p:nvSpPr>
              <p:cNvPr id="127027" name="TextBox 36"/>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endParaRPr lang="en-US" sz="1200"/>
              </a:p>
            </p:txBody>
          </p:sp>
          <p:sp>
            <p:nvSpPr>
              <p:cNvPr id="127028" name="TextBox 37"/>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endParaRPr lang="en-US" sz="1200"/>
              </a:p>
            </p:txBody>
          </p:sp>
          <p:sp>
            <p:nvSpPr>
              <p:cNvPr id="127029" name="TextBox 38"/>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r>
                  <a:rPr lang="en-US" sz="1200"/>
                  <a:t>24,000</a:t>
                </a:r>
              </a:p>
            </p:txBody>
          </p:sp>
        </p:grpSp>
      </p:grpSp>
      <p:grpSp>
        <p:nvGrpSpPr>
          <p:cNvPr id="42" name="Group 41"/>
          <p:cNvGrpSpPr>
            <a:grpSpLocks/>
          </p:cNvGrpSpPr>
          <p:nvPr/>
        </p:nvGrpSpPr>
        <p:grpSpPr bwMode="auto">
          <a:xfrm>
            <a:off x="1295400" y="3276600"/>
            <a:ext cx="6400800" cy="3232150"/>
            <a:chOff x="1219200" y="3276600"/>
            <a:chExt cx="6400800" cy="3231654"/>
          </a:xfrm>
        </p:grpSpPr>
        <p:sp>
          <p:nvSpPr>
            <p:cNvPr id="126983" name="TextBox 42"/>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26984" name="Group 39"/>
            <p:cNvGrpSpPr>
              <a:grpSpLocks/>
            </p:cNvGrpSpPr>
            <p:nvPr/>
          </p:nvGrpSpPr>
          <p:grpSpPr bwMode="auto">
            <a:xfrm>
              <a:off x="1600200" y="3276600"/>
              <a:ext cx="6019800" cy="3200400"/>
              <a:chOff x="1600200" y="3276600"/>
              <a:chExt cx="6019800" cy="3200400"/>
            </a:xfrm>
          </p:grpSpPr>
          <p:sp>
            <p:nvSpPr>
              <p:cNvPr id="126985" name="TextBox 44"/>
              <p:cNvSpPr txBox="1">
                <a:spLocks noChangeArrowheads="1"/>
              </p:cNvSpPr>
              <p:nvPr/>
            </p:nvSpPr>
            <p:spPr bwMode="auto">
              <a:xfrm>
                <a:off x="1600200" y="3276600"/>
                <a:ext cx="6019800" cy="646331"/>
              </a:xfrm>
              <a:prstGeom prst="rect">
                <a:avLst/>
              </a:prstGeom>
              <a:noFill/>
              <a:ln w="19050">
                <a:solidFill>
                  <a:schemeClr val="tx1"/>
                </a:solidFill>
                <a:miter lim="800000"/>
                <a:headEnd/>
                <a:tailEnd/>
              </a:ln>
            </p:spPr>
            <p:txBody>
              <a:bodyPr>
                <a:spAutoFit/>
              </a:bodyPr>
              <a:lstStyle/>
              <a:p>
                <a:r>
                  <a:rPr lang="en-US" sz="1200"/>
                  <a:t>On January 31, 2012, MSM received $24,000 cash from customers for one-year subscriptions (for the period from February 2012 – January 2013). Assume it is currently January 31, 2012. </a:t>
                </a:r>
              </a:p>
            </p:txBody>
          </p:sp>
          <p:grpSp>
            <p:nvGrpSpPr>
              <p:cNvPr id="126986" name="Group 29"/>
              <p:cNvGrpSpPr>
                <a:grpSpLocks/>
              </p:cNvGrpSpPr>
              <p:nvPr/>
            </p:nvGrpSpPr>
            <p:grpSpPr bwMode="auto">
              <a:xfrm>
                <a:off x="1610537" y="4045405"/>
                <a:ext cx="5849805" cy="748252"/>
                <a:chOff x="-6378019" y="-366414"/>
                <a:chExt cx="6892993" cy="748252"/>
              </a:xfrm>
            </p:grpSpPr>
            <p:grpSp>
              <p:nvGrpSpPr>
                <p:cNvPr id="127000" name="Group 16"/>
                <p:cNvGrpSpPr>
                  <a:grpSpLocks/>
                </p:cNvGrpSpPr>
                <p:nvPr/>
              </p:nvGrpSpPr>
              <p:grpSpPr bwMode="auto">
                <a:xfrm>
                  <a:off x="-6378019" y="-366414"/>
                  <a:ext cx="6888718" cy="279852"/>
                  <a:chOff x="-6378019" y="-366414"/>
                  <a:chExt cx="6888718" cy="279852"/>
                </a:xfrm>
              </p:grpSpPr>
              <p:grpSp>
                <p:nvGrpSpPr>
                  <p:cNvPr id="127006" name="Group 14"/>
                  <p:cNvGrpSpPr>
                    <a:grpSpLocks/>
                  </p:cNvGrpSpPr>
                  <p:nvPr/>
                </p:nvGrpSpPr>
                <p:grpSpPr bwMode="auto">
                  <a:xfrm>
                    <a:off x="-6378019" y="-366414"/>
                    <a:ext cx="6888718" cy="279852"/>
                    <a:chOff x="-6378019" y="-366414"/>
                    <a:chExt cx="6888718" cy="279852"/>
                  </a:xfrm>
                </p:grpSpPr>
                <p:grpSp>
                  <p:nvGrpSpPr>
                    <p:cNvPr id="127008" name="Group 13"/>
                    <p:cNvGrpSpPr>
                      <a:grpSpLocks/>
                    </p:cNvGrpSpPr>
                    <p:nvPr/>
                  </p:nvGrpSpPr>
                  <p:grpSpPr bwMode="auto">
                    <a:xfrm>
                      <a:off x="-6378019" y="-366414"/>
                      <a:ext cx="6888717" cy="279852"/>
                      <a:chOff x="-5958919" y="3336668"/>
                      <a:chExt cx="6888717" cy="279852"/>
                    </a:xfrm>
                  </p:grpSpPr>
                  <p:sp>
                    <p:nvSpPr>
                      <p:cNvPr id="127010" name="TextBox 69"/>
                      <p:cNvSpPr txBox="1">
                        <a:spLocks noChangeArrowheads="1"/>
                      </p:cNvSpPr>
                      <p:nvPr/>
                    </p:nvSpPr>
                    <p:spPr bwMode="auto">
                      <a:xfrm>
                        <a:off x="-5958919" y="3336668"/>
                        <a:ext cx="6888717" cy="279852"/>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27011" name="TextBox 19"/>
                      <p:cNvSpPr txBox="1">
                        <a:spLocks noChangeArrowheads="1"/>
                      </p:cNvSpPr>
                      <p:nvPr/>
                    </p:nvSpPr>
                    <p:spPr bwMode="auto">
                      <a:xfrm>
                        <a:off x="-5948652" y="3339387"/>
                        <a:ext cx="20298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27012" name="TextBox 8"/>
                      <p:cNvSpPr txBox="1">
                        <a:spLocks noChangeArrowheads="1"/>
                      </p:cNvSpPr>
                      <p:nvPr/>
                    </p:nvSpPr>
                    <p:spPr bwMode="auto">
                      <a:xfrm>
                        <a:off x="-3917184" y="3339388"/>
                        <a:ext cx="340968"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27009" name="TextBox 68"/>
                    <p:cNvSpPr txBox="1">
                      <a:spLocks noChangeArrowheads="1"/>
                    </p:cNvSpPr>
                    <p:nvPr/>
                  </p:nvSpPr>
                  <p:spPr bwMode="auto">
                    <a:xfrm>
                      <a:off x="-1676295" y="-366414"/>
                      <a:ext cx="2186994" cy="279852"/>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27007" name="TextBox 66"/>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27001" name="Group 22"/>
                <p:cNvGrpSpPr>
                  <a:grpSpLocks/>
                </p:cNvGrpSpPr>
                <p:nvPr/>
              </p:nvGrpSpPr>
              <p:grpSpPr bwMode="auto">
                <a:xfrm>
                  <a:off x="-6377372" y="-87469"/>
                  <a:ext cx="6892346" cy="469307"/>
                  <a:chOff x="-6377372" y="-87469"/>
                  <a:chExt cx="6892346" cy="469307"/>
                </a:xfrm>
              </p:grpSpPr>
              <p:sp>
                <p:nvSpPr>
                  <p:cNvPr id="127002" name="TextBox 61"/>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27003" name="TextBox 62"/>
                  <p:cNvSpPr txBox="1">
                    <a:spLocks noChangeArrowheads="1"/>
                  </p:cNvSpPr>
                  <p:nvPr/>
                </p:nvSpPr>
                <p:spPr bwMode="auto">
                  <a:xfrm>
                    <a:off x="-6373097" y="-86562"/>
                    <a:ext cx="2041176" cy="461665"/>
                  </a:xfrm>
                  <a:prstGeom prst="rect">
                    <a:avLst/>
                  </a:prstGeom>
                  <a:noFill/>
                  <a:ln w="19050">
                    <a:solidFill>
                      <a:schemeClr val="tx1"/>
                    </a:solidFill>
                    <a:miter lim="800000"/>
                    <a:headEnd/>
                    <a:tailEnd/>
                  </a:ln>
                </p:spPr>
                <p:txBody>
                  <a:bodyPr>
                    <a:spAutoFit/>
                  </a:bodyPr>
                  <a:lstStyle/>
                  <a:p>
                    <a:r>
                      <a:rPr lang="en-US" sz="1200"/>
                      <a:t>   </a:t>
                    </a:r>
                  </a:p>
                  <a:p>
                    <a:endParaRPr lang="en-US" sz="1200"/>
                  </a:p>
                </p:txBody>
              </p:sp>
              <p:sp>
                <p:nvSpPr>
                  <p:cNvPr id="127004" name="TextBox 63"/>
                  <p:cNvSpPr txBox="1">
                    <a:spLocks noChangeArrowheads="1"/>
                  </p:cNvSpPr>
                  <p:nvPr/>
                </p:nvSpPr>
                <p:spPr bwMode="auto">
                  <a:xfrm>
                    <a:off x="-4003868" y="-87469"/>
                    <a:ext cx="1997632" cy="469307"/>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27005" name="TextBox 64"/>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grpSp>
          </p:grpSp>
          <p:sp>
            <p:nvSpPr>
              <p:cNvPr id="126987" name="TextBox 46"/>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endParaRPr lang="en-US" sz="1200"/>
              </a:p>
              <a:p>
                <a:endParaRPr lang="en-US" sz="1200"/>
              </a:p>
            </p:txBody>
          </p:sp>
          <p:sp>
            <p:nvSpPr>
              <p:cNvPr id="126988" name="TextBox 47"/>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endParaRPr lang="en-US" sz="1200"/>
              </a:p>
              <a:p>
                <a:endParaRPr lang="en-US" sz="1200"/>
              </a:p>
            </p:txBody>
          </p:sp>
          <p:sp>
            <p:nvSpPr>
              <p:cNvPr id="126989" name="TextBox 48"/>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endParaRPr lang="en-US" sz="1200"/>
              </a:p>
            </p:txBody>
          </p:sp>
          <p:sp>
            <p:nvSpPr>
              <p:cNvPr id="126990" name="TextBox 49"/>
              <p:cNvSpPr txBox="1">
                <a:spLocks noChangeArrowheads="1"/>
              </p:cNvSpPr>
              <p:nvPr/>
            </p:nvSpPr>
            <p:spPr bwMode="auto">
              <a:xfrm>
                <a:off x="2209800" y="5867400"/>
                <a:ext cx="1447800" cy="276999"/>
              </a:xfrm>
              <a:prstGeom prst="rect">
                <a:avLst/>
              </a:prstGeom>
              <a:noFill/>
              <a:ln w="9525">
                <a:noFill/>
                <a:miter lim="800000"/>
                <a:headEnd/>
                <a:tailEnd/>
              </a:ln>
            </p:spPr>
            <p:txBody>
              <a:bodyPr>
                <a:spAutoFit/>
              </a:bodyPr>
              <a:lstStyle/>
              <a:p>
                <a:pPr algn="ctr"/>
                <a:endParaRPr lang="en-US" sz="1200"/>
              </a:p>
            </p:txBody>
          </p:sp>
          <p:sp>
            <p:nvSpPr>
              <p:cNvPr id="126991" name="TextBox 50"/>
              <p:cNvSpPr txBox="1">
                <a:spLocks noChangeArrowheads="1"/>
              </p:cNvSpPr>
              <p:nvPr/>
            </p:nvSpPr>
            <p:spPr bwMode="auto">
              <a:xfrm>
                <a:off x="5105400" y="5867400"/>
                <a:ext cx="1447800" cy="276999"/>
              </a:xfrm>
              <a:prstGeom prst="rect">
                <a:avLst/>
              </a:prstGeom>
              <a:noFill/>
              <a:ln w="9525">
                <a:noFill/>
                <a:miter lim="800000"/>
                <a:headEnd/>
                <a:tailEnd/>
              </a:ln>
            </p:spPr>
            <p:txBody>
              <a:bodyPr>
                <a:spAutoFit/>
              </a:bodyPr>
              <a:lstStyle/>
              <a:p>
                <a:pPr algn="ctr"/>
                <a:endParaRPr lang="en-US" sz="1200"/>
              </a:p>
            </p:txBody>
          </p:sp>
          <p:cxnSp>
            <p:nvCxnSpPr>
              <p:cNvPr id="52" name="Straight Connector 51"/>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996" name="TextBox 55"/>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endParaRPr lang="en-US" sz="1200"/>
              </a:p>
            </p:txBody>
          </p:sp>
          <p:sp>
            <p:nvSpPr>
              <p:cNvPr id="126997" name="TextBox 56"/>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endParaRPr lang="en-US" sz="1200"/>
              </a:p>
            </p:txBody>
          </p:sp>
          <p:sp>
            <p:nvSpPr>
              <p:cNvPr id="126998" name="TextBox 57"/>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endParaRPr lang="en-US" sz="1200"/>
              </a:p>
            </p:txBody>
          </p:sp>
          <p:sp>
            <p:nvSpPr>
              <p:cNvPr id="126999" name="TextBox 58"/>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endParaRPr lang="en-US" sz="1200"/>
              </a:p>
            </p:txBody>
          </p:sp>
        </p:grpSp>
      </p:grpSp>
      <p:sp>
        <p:nvSpPr>
          <p:cNvPr id="126979" name="TextBox 5"/>
          <p:cNvSpPr txBox="1">
            <a:spLocks noChangeArrowheads="1"/>
          </p:cNvSpPr>
          <p:nvPr/>
        </p:nvSpPr>
        <p:spPr bwMode="auto">
          <a:xfrm>
            <a:off x="152400" y="3276600"/>
            <a:ext cx="1371600" cy="381000"/>
          </a:xfrm>
          <a:prstGeom prst="rect">
            <a:avLst/>
          </a:prstGeom>
          <a:noFill/>
          <a:ln w="9525">
            <a:noFill/>
            <a:miter lim="800000"/>
            <a:headEnd/>
            <a:tailEnd/>
          </a:ln>
        </p:spPr>
        <p:txBody>
          <a:bodyPr>
            <a:spAutoFit/>
          </a:bodyPr>
          <a:lstStyle/>
          <a:p>
            <a:r>
              <a:rPr lang="en-US" b="1"/>
              <a:t>Event a:</a:t>
            </a:r>
          </a:p>
        </p:txBody>
      </p:sp>
      <p:sp>
        <p:nvSpPr>
          <p:cNvPr id="73" name="TextBox 72"/>
          <p:cNvSpPr txBox="1"/>
          <p:nvPr/>
        </p:nvSpPr>
        <p:spPr>
          <a:xfrm>
            <a:off x="304800" y="262176"/>
            <a:ext cx="8534400" cy="2928461"/>
          </a:xfrm>
          <a:prstGeom prst="roundRect">
            <a:avLst/>
          </a:prstGeom>
          <a:solidFill>
            <a:srgbClr val="E1E1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E4-18 Analyzing, Recording, and Summarizing Business Activities and Adjustments</a:t>
            </a:r>
          </a:p>
          <a:p>
            <a:pPr>
              <a:defRPr/>
            </a:pPr>
            <a:r>
              <a:rPr lang="en-US" dirty="0"/>
              <a:t>The following transactions relate to a magazine company called My Style </a:t>
            </a:r>
            <a:r>
              <a:rPr lang="en-US" dirty="0" err="1"/>
              <a:t>Mag</a:t>
            </a:r>
            <a:r>
              <a:rPr lang="en-US" dirty="0"/>
              <a:t> (MSM). </a:t>
            </a:r>
          </a:p>
          <a:p>
            <a:pPr>
              <a:defRPr/>
            </a:pPr>
            <a:endParaRPr lang="en-US" dirty="0"/>
          </a:p>
          <a:p>
            <a:pPr>
              <a:defRPr/>
            </a:pPr>
            <a:r>
              <a:rPr lang="en-US" b="1" dirty="0"/>
              <a:t>Required:</a:t>
            </a:r>
          </a:p>
          <a:p>
            <a:pPr>
              <a:defRPr/>
            </a:pPr>
            <a:r>
              <a:rPr lang="en-US" dirty="0"/>
              <a:t>For each event a–f, complete the three missing items using your understanding of the relationships among: (1) business activities, (2) accounting equation effects, (3) journal entries, and (4) T-accounts.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p:cNvGrpSpPr>
            <a:grpSpLocks/>
          </p:cNvGrpSpPr>
          <p:nvPr/>
        </p:nvGrpSpPr>
        <p:grpSpPr bwMode="auto">
          <a:xfrm>
            <a:off x="1295400" y="3276600"/>
            <a:ext cx="6400800" cy="3232150"/>
            <a:chOff x="1219200" y="3276600"/>
            <a:chExt cx="6400800" cy="3231654"/>
          </a:xfrm>
        </p:grpSpPr>
        <p:sp>
          <p:nvSpPr>
            <p:cNvPr id="129061" name="TextBox 130"/>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29062" name="Group 39"/>
            <p:cNvGrpSpPr>
              <a:grpSpLocks/>
            </p:cNvGrpSpPr>
            <p:nvPr/>
          </p:nvGrpSpPr>
          <p:grpSpPr bwMode="auto">
            <a:xfrm>
              <a:off x="1600200" y="3276600"/>
              <a:ext cx="6019800" cy="3200400"/>
              <a:chOff x="1600200" y="3276600"/>
              <a:chExt cx="6019800" cy="3200400"/>
            </a:xfrm>
          </p:grpSpPr>
          <p:sp>
            <p:nvSpPr>
              <p:cNvPr id="129063" name="TextBox 132"/>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r>
                  <a:rPr lang="en-US" sz="1200"/>
                  <a:t>MSM owes $3,000 for utilities used during the period.</a:t>
                </a:r>
              </a:p>
            </p:txBody>
          </p:sp>
          <p:grpSp>
            <p:nvGrpSpPr>
              <p:cNvPr id="129064" name="Group 29"/>
              <p:cNvGrpSpPr>
                <a:grpSpLocks/>
              </p:cNvGrpSpPr>
              <p:nvPr/>
            </p:nvGrpSpPr>
            <p:grpSpPr bwMode="auto">
              <a:xfrm>
                <a:off x="1609725" y="4045405"/>
                <a:ext cx="5850617" cy="748253"/>
                <a:chOff x="-6378976" y="-366414"/>
                <a:chExt cx="6893950" cy="748253"/>
              </a:xfrm>
            </p:grpSpPr>
            <p:grpSp>
              <p:nvGrpSpPr>
                <p:cNvPr id="129078" name="Group 16"/>
                <p:cNvGrpSpPr>
                  <a:grpSpLocks/>
                </p:cNvGrpSpPr>
                <p:nvPr/>
              </p:nvGrpSpPr>
              <p:grpSpPr bwMode="auto">
                <a:xfrm>
                  <a:off x="-6378976" y="-366414"/>
                  <a:ext cx="6891280" cy="279719"/>
                  <a:chOff x="-6378976" y="-366414"/>
                  <a:chExt cx="6891280" cy="279719"/>
                </a:xfrm>
              </p:grpSpPr>
              <p:grpSp>
                <p:nvGrpSpPr>
                  <p:cNvPr id="129084" name="Group 14"/>
                  <p:cNvGrpSpPr>
                    <a:grpSpLocks/>
                  </p:cNvGrpSpPr>
                  <p:nvPr/>
                </p:nvGrpSpPr>
                <p:grpSpPr bwMode="auto">
                  <a:xfrm>
                    <a:off x="-6378976" y="-366414"/>
                    <a:ext cx="6891280" cy="279719"/>
                    <a:chOff x="-6378976" y="-366414"/>
                    <a:chExt cx="6891280" cy="279719"/>
                  </a:xfrm>
                </p:grpSpPr>
                <p:grpSp>
                  <p:nvGrpSpPr>
                    <p:cNvPr id="129086" name="Group 13"/>
                    <p:cNvGrpSpPr>
                      <a:grpSpLocks/>
                    </p:cNvGrpSpPr>
                    <p:nvPr/>
                  </p:nvGrpSpPr>
                  <p:grpSpPr bwMode="auto">
                    <a:xfrm>
                      <a:off x="-6378976" y="-366414"/>
                      <a:ext cx="6891280" cy="279719"/>
                      <a:chOff x="-5959876" y="3336668"/>
                      <a:chExt cx="6891280" cy="279719"/>
                    </a:xfrm>
                  </p:grpSpPr>
                  <p:sp>
                    <p:nvSpPr>
                      <p:cNvPr id="129088" name="TextBox 157"/>
                      <p:cNvSpPr txBox="1">
                        <a:spLocks noChangeArrowheads="1"/>
                      </p:cNvSpPr>
                      <p:nvPr/>
                    </p:nvSpPr>
                    <p:spPr bwMode="auto">
                      <a:xfrm>
                        <a:off x="-5958918" y="3336668"/>
                        <a:ext cx="6890322" cy="276999"/>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29089" name="TextBox 19"/>
                      <p:cNvSpPr txBox="1">
                        <a:spLocks noChangeArrowheads="1"/>
                      </p:cNvSpPr>
                      <p:nvPr/>
                    </p:nvSpPr>
                    <p:spPr bwMode="auto">
                      <a:xfrm>
                        <a:off x="-5959876" y="3339388"/>
                        <a:ext cx="20453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29090" name="TextBox 8"/>
                      <p:cNvSpPr txBox="1">
                        <a:spLocks noChangeArrowheads="1"/>
                      </p:cNvSpPr>
                      <p:nvPr/>
                    </p:nvSpPr>
                    <p:spPr bwMode="auto">
                      <a:xfrm>
                        <a:off x="-3917184" y="3339388"/>
                        <a:ext cx="331910"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29087" name="TextBox 156"/>
                    <p:cNvSpPr txBox="1">
                      <a:spLocks noChangeArrowheads="1"/>
                    </p:cNvSpPr>
                    <p:nvPr/>
                  </p:nvSpPr>
                  <p:spPr bwMode="auto">
                    <a:xfrm>
                      <a:off x="-1676295" y="-363694"/>
                      <a:ext cx="2183727" cy="276999"/>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29085" name="TextBox 154"/>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29079" name="Group 22"/>
                <p:cNvGrpSpPr>
                  <a:grpSpLocks/>
                </p:cNvGrpSpPr>
                <p:nvPr/>
              </p:nvGrpSpPr>
              <p:grpSpPr bwMode="auto">
                <a:xfrm>
                  <a:off x="-6378976" y="-87469"/>
                  <a:ext cx="6893950" cy="469308"/>
                  <a:chOff x="-6378976" y="-87469"/>
                  <a:chExt cx="6893950" cy="469308"/>
                </a:xfrm>
              </p:grpSpPr>
              <p:sp>
                <p:nvSpPr>
                  <p:cNvPr id="129080" name="TextBox 149"/>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29081" name="TextBox 150"/>
                  <p:cNvSpPr txBox="1">
                    <a:spLocks noChangeArrowheads="1"/>
                  </p:cNvSpPr>
                  <p:nvPr/>
                </p:nvSpPr>
                <p:spPr bwMode="auto">
                  <a:xfrm>
                    <a:off x="-6378976" y="-86562"/>
                    <a:ext cx="2047055" cy="461665"/>
                  </a:xfrm>
                  <a:prstGeom prst="rect">
                    <a:avLst/>
                  </a:prstGeom>
                  <a:noFill/>
                  <a:ln w="19050">
                    <a:solidFill>
                      <a:schemeClr val="tx1"/>
                    </a:solidFill>
                    <a:miter lim="800000"/>
                    <a:headEnd/>
                    <a:tailEnd/>
                  </a:ln>
                </p:spPr>
                <p:txBody>
                  <a:bodyPr>
                    <a:spAutoFit/>
                  </a:bodyPr>
                  <a:lstStyle/>
                  <a:p>
                    <a:r>
                      <a:rPr lang="en-US" sz="1200"/>
                      <a:t>  </a:t>
                    </a:r>
                  </a:p>
                  <a:p>
                    <a:endParaRPr lang="en-US" sz="1200"/>
                  </a:p>
                </p:txBody>
              </p:sp>
              <p:sp>
                <p:nvSpPr>
                  <p:cNvPr id="129082" name="TextBox 151"/>
                  <p:cNvSpPr txBox="1">
                    <a:spLocks noChangeArrowheads="1"/>
                  </p:cNvSpPr>
                  <p:nvPr/>
                </p:nvSpPr>
                <p:spPr bwMode="auto">
                  <a:xfrm>
                    <a:off x="-4003868" y="-87469"/>
                    <a:ext cx="1997632" cy="469308"/>
                  </a:xfrm>
                  <a:prstGeom prst="rect">
                    <a:avLst/>
                  </a:prstGeom>
                  <a:noFill/>
                  <a:ln w="19050">
                    <a:solidFill>
                      <a:schemeClr val="tx1"/>
                    </a:solidFill>
                    <a:miter lim="800000"/>
                    <a:headEnd/>
                    <a:tailEnd/>
                  </a:ln>
                </p:spPr>
                <p:txBody>
                  <a:bodyPr>
                    <a:spAutoFit/>
                  </a:bodyPr>
                  <a:lstStyle/>
                  <a:p>
                    <a:r>
                      <a:rPr lang="en-US" sz="1200"/>
                      <a:t>Accounts Payable</a:t>
                    </a:r>
                  </a:p>
                  <a:p>
                    <a:r>
                      <a:rPr lang="en-US" sz="1200"/>
                      <a:t>      +$3,000</a:t>
                    </a:r>
                  </a:p>
                </p:txBody>
              </p:sp>
              <p:sp>
                <p:nvSpPr>
                  <p:cNvPr id="129083" name="TextBox 152"/>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r>
                      <a:rPr lang="en-US" sz="1200"/>
                      <a:t>Utilities Expense (+E)</a:t>
                    </a:r>
                  </a:p>
                  <a:p>
                    <a:r>
                      <a:rPr lang="en-US" sz="1200"/>
                      <a:t>      -$3,000</a:t>
                    </a:r>
                  </a:p>
                </p:txBody>
              </p:sp>
            </p:grpSp>
          </p:grpSp>
          <p:sp>
            <p:nvSpPr>
              <p:cNvPr id="129065" name="TextBox 134"/>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r>
                  <a:rPr lang="en-US" sz="1200"/>
                  <a:t>Utilities Expense (+E, -SE)</a:t>
                </a:r>
              </a:p>
              <a:p>
                <a:r>
                  <a:rPr lang="en-US" sz="1200"/>
                  <a:t>   Accounts Payable (+L)</a:t>
                </a:r>
              </a:p>
            </p:txBody>
          </p:sp>
          <p:sp>
            <p:nvSpPr>
              <p:cNvPr id="129066" name="TextBox 135"/>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r>
                  <a:rPr lang="en-US" sz="1200"/>
                  <a:t>3,000</a:t>
                </a:r>
              </a:p>
              <a:p>
                <a:endParaRPr lang="en-US" sz="1200"/>
              </a:p>
            </p:txBody>
          </p:sp>
          <p:sp>
            <p:nvSpPr>
              <p:cNvPr id="129067" name="TextBox 136"/>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r>
                  <a:rPr lang="en-US" sz="1200"/>
                  <a:t>3,000</a:t>
                </a:r>
              </a:p>
            </p:txBody>
          </p:sp>
          <p:sp>
            <p:nvSpPr>
              <p:cNvPr id="129068" name="TextBox 137"/>
              <p:cNvSpPr txBox="1">
                <a:spLocks noChangeArrowheads="1"/>
              </p:cNvSpPr>
              <p:nvPr/>
            </p:nvSpPr>
            <p:spPr bwMode="auto">
              <a:xfrm>
                <a:off x="2209800" y="5867400"/>
                <a:ext cx="1447800" cy="276999"/>
              </a:xfrm>
              <a:prstGeom prst="rect">
                <a:avLst/>
              </a:prstGeom>
              <a:noFill/>
              <a:ln w="9525">
                <a:noFill/>
                <a:miter lim="800000"/>
                <a:headEnd/>
                <a:tailEnd/>
              </a:ln>
            </p:spPr>
            <p:txBody>
              <a:bodyPr>
                <a:spAutoFit/>
              </a:bodyPr>
              <a:lstStyle/>
              <a:p>
                <a:pPr algn="ctr"/>
                <a:r>
                  <a:rPr lang="en-US" sz="1200"/>
                  <a:t>Accounts Payable</a:t>
                </a:r>
              </a:p>
            </p:txBody>
          </p:sp>
          <p:sp>
            <p:nvSpPr>
              <p:cNvPr id="129069" name="TextBox 138"/>
              <p:cNvSpPr txBox="1">
                <a:spLocks noChangeArrowheads="1"/>
              </p:cNvSpPr>
              <p:nvPr/>
            </p:nvSpPr>
            <p:spPr bwMode="auto">
              <a:xfrm>
                <a:off x="5029200" y="5867400"/>
                <a:ext cx="1600200" cy="276999"/>
              </a:xfrm>
              <a:prstGeom prst="rect">
                <a:avLst/>
              </a:prstGeom>
              <a:noFill/>
              <a:ln w="9525">
                <a:noFill/>
                <a:miter lim="800000"/>
                <a:headEnd/>
                <a:tailEnd/>
              </a:ln>
            </p:spPr>
            <p:txBody>
              <a:bodyPr>
                <a:spAutoFit/>
              </a:bodyPr>
              <a:lstStyle/>
              <a:p>
                <a:pPr algn="ctr"/>
                <a:r>
                  <a:rPr lang="en-US" sz="1200"/>
                  <a:t>Utilities Expense</a:t>
                </a:r>
              </a:p>
            </p:txBody>
          </p:sp>
          <p:cxnSp>
            <p:nvCxnSpPr>
              <p:cNvPr id="140" name="Straight Connector 139"/>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074" name="TextBox 143"/>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endParaRPr lang="en-US" sz="1200"/>
              </a:p>
            </p:txBody>
          </p:sp>
          <p:sp>
            <p:nvSpPr>
              <p:cNvPr id="129075" name="TextBox 144"/>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r>
                  <a:rPr lang="en-US" sz="1200"/>
                  <a:t>3,000</a:t>
                </a:r>
              </a:p>
            </p:txBody>
          </p:sp>
          <p:sp>
            <p:nvSpPr>
              <p:cNvPr id="129076" name="TextBox 145"/>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r>
                  <a:rPr lang="en-US" sz="1200"/>
                  <a:t>3,000</a:t>
                </a:r>
              </a:p>
            </p:txBody>
          </p:sp>
          <p:sp>
            <p:nvSpPr>
              <p:cNvPr id="129077" name="TextBox 146"/>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endParaRPr lang="en-US" sz="1200"/>
              </a:p>
            </p:txBody>
          </p:sp>
        </p:grpSp>
      </p:grpSp>
      <p:sp>
        <p:nvSpPr>
          <p:cNvPr id="5" name="TextBox 4"/>
          <p:cNvSpPr txBox="1"/>
          <p:nvPr/>
        </p:nvSpPr>
        <p:spPr>
          <a:xfrm>
            <a:off x="304800" y="262176"/>
            <a:ext cx="8534400" cy="2928461"/>
          </a:xfrm>
          <a:prstGeom prst="roundRect">
            <a:avLst/>
          </a:prstGeom>
          <a:solidFill>
            <a:srgbClr val="E1E1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E4-18 Analyzing, Recording, and Summarizing Business Activities and Adjustments</a:t>
            </a:r>
          </a:p>
          <a:p>
            <a:pPr>
              <a:defRPr/>
            </a:pPr>
            <a:r>
              <a:rPr lang="en-US" dirty="0"/>
              <a:t>The following transactions relate to a magazine company called My Style </a:t>
            </a:r>
            <a:r>
              <a:rPr lang="en-US" dirty="0" err="1"/>
              <a:t>Mag</a:t>
            </a:r>
            <a:r>
              <a:rPr lang="en-US" dirty="0"/>
              <a:t> (MSM). </a:t>
            </a:r>
          </a:p>
          <a:p>
            <a:pPr>
              <a:defRPr/>
            </a:pPr>
            <a:endParaRPr lang="en-US" dirty="0"/>
          </a:p>
          <a:p>
            <a:pPr>
              <a:defRPr/>
            </a:pPr>
            <a:r>
              <a:rPr lang="en-US" b="1" dirty="0"/>
              <a:t>Required:</a:t>
            </a:r>
          </a:p>
          <a:p>
            <a:pPr>
              <a:defRPr/>
            </a:pPr>
            <a:r>
              <a:rPr lang="en-US" dirty="0"/>
              <a:t>For each event a–f, complete the three missing items using your understanding of the relationships among: (1) business activities, (2) accounting equation effects, (3) journal entries, and (4) T-accounts.</a:t>
            </a:r>
          </a:p>
        </p:txBody>
      </p:sp>
      <p:sp>
        <p:nvSpPr>
          <p:cNvPr id="129029" name="TextBox 5"/>
          <p:cNvSpPr txBox="1">
            <a:spLocks noChangeArrowheads="1"/>
          </p:cNvSpPr>
          <p:nvPr/>
        </p:nvSpPr>
        <p:spPr bwMode="auto">
          <a:xfrm>
            <a:off x="152400" y="3276600"/>
            <a:ext cx="1371600" cy="381000"/>
          </a:xfrm>
          <a:prstGeom prst="rect">
            <a:avLst/>
          </a:prstGeom>
          <a:noFill/>
          <a:ln w="9525">
            <a:noFill/>
            <a:miter lim="800000"/>
            <a:headEnd/>
            <a:tailEnd/>
          </a:ln>
        </p:spPr>
        <p:txBody>
          <a:bodyPr>
            <a:spAutoFit/>
          </a:bodyPr>
          <a:lstStyle/>
          <a:p>
            <a:r>
              <a:rPr lang="en-US" b="1"/>
              <a:t>Event b:</a:t>
            </a:r>
          </a:p>
        </p:txBody>
      </p:sp>
      <p:grpSp>
        <p:nvGrpSpPr>
          <p:cNvPr id="68" name="Group 67"/>
          <p:cNvGrpSpPr>
            <a:grpSpLocks/>
          </p:cNvGrpSpPr>
          <p:nvPr/>
        </p:nvGrpSpPr>
        <p:grpSpPr bwMode="auto">
          <a:xfrm>
            <a:off x="1295400" y="3276600"/>
            <a:ext cx="6400800" cy="3232150"/>
            <a:chOff x="1219200" y="3276600"/>
            <a:chExt cx="6400800" cy="3231654"/>
          </a:xfrm>
        </p:grpSpPr>
        <p:sp>
          <p:nvSpPr>
            <p:cNvPr id="129031" name="TextBox 68"/>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29032" name="Group 39"/>
            <p:cNvGrpSpPr>
              <a:grpSpLocks/>
            </p:cNvGrpSpPr>
            <p:nvPr/>
          </p:nvGrpSpPr>
          <p:grpSpPr bwMode="auto">
            <a:xfrm>
              <a:off x="1600200" y="3276600"/>
              <a:ext cx="6019800" cy="3200400"/>
              <a:chOff x="1600200" y="3276600"/>
              <a:chExt cx="6019800" cy="3200400"/>
            </a:xfrm>
          </p:grpSpPr>
          <p:sp>
            <p:nvSpPr>
              <p:cNvPr id="129033" name="TextBox 70"/>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endParaRPr lang="en-US" sz="1200"/>
              </a:p>
            </p:txBody>
          </p:sp>
          <p:grpSp>
            <p:nvGrpSpPr>
              <p:cNvPr id="129034" name="Group 29"/>
              <p:cNvGrpSpPr>
                <a:grpSpLocks/>
              </p:cNvGrpSpPr>
              <p:nvPr/>
            </p:nvGrpSpPr>
            <p:grpSpPr bwMode="auto">
              <a:xfrm>
                <a:off x="1609725" y="4045405"/>
                <a:ext cx="5850617" cy="748252"/>
                <a:chOff x="-6378976" y="-366414"/>
                <a:chExt cx="6893950" cy="748252"/>
              </a:xfrm>
            </p:grpSpPr>
            <p:grpSp>
              <p:nvGrpSpPr>
                <p:cNvPr id="129048" name="Group 16"/>
                <p:cNvGrpSpPr>
                  <a:grpSpLocks/>
                </p:cNvGrpSpPr>
                <p:nvPr/>
              </p:nvGrpSpPr>
              <p:grpSpPr bwMode="auto">
                <a:xfrm>
                  <a:off x="-6378976" y="-366414"/>
                  <a:ext cx="6889675" cy="279852"/>
                  <a:chOff x="-6378976" y="-366414"/>
                  <a:chExt cx="6889675" cy="279852"/>
                </a:xfrm>
              </p:grpSpPr>
              <p:grpSp>
                <p:nvGrpSpPr>
                  <p:cNvPr id="129054" name="Group 14"/>
                  <p:cNvGrpSpPr>
                    <a:grpSpLocks/>
                  </p:cNvGrpSpPr>
                  <p:nvPr/>
                </p:nvGrpSpPr>
                <p:grpSpPr bwMode="auto">
                  <a:xfrm>
                    <a:off x="-6378976" y="-366414"/>
                    <a:ext cx="6889675" cy="279852"/>
                    <a:chOff x="-6378976" y="-366414"/>
                    <a:chExt cx="6889675" cy="279852"/>
                  </a:xfrm>
                </p:grpSpPr>
                <p:grpSp>
                  <p:nvGrpSpPr>
                    <p:cNvPr id="129056" name="Group 13"/>
                    <p:cNvGrpSpPr>
                      <a:grpSpLocks/>
                    </p:cNvGrpSpPr>
                    <p:nvPr/>
                  </p:nvGrpSpPr>
                  <p:grpSpPr bwMode="auto">
                    <a:xfrm>
                      <a:off x="-6378976" y="-366414"/>
                      <a:ext cx="6889674" cy="279852"/>
                      <a:chOff x="-5959876" y="3336668"/>
                      <a:chExt cx="6889674" cy="279852"/>
                    </a:xfrm>
                  </p:grpSpPr>
                  <p:sp>
                    <p:nvSpPr>
                      <p:cNvPr id="129058" name="TextBox 95"/>
                      <p:cNvSpPr txBox="1">
                        <a:spLocks noChangeArrowheads="1"/>
                      </p:cNvSpPr>
                      <p:nvPr/>
                    </p:nvSpPr>
                    <p:spPr bwMode="auto">
                      <a:xfrm>
                        <a:off x="-5958919" y="3336668"/>
                        <a:ext cx="6888717" cy="279852"/>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29059" name="TextBox 19"/>
                      <p:cNvSpPr txBox="1">
                        <a:spLocks noChangeArrowheads="1"/>
                      </p:cNvSpPr>
                      <p:nvPr/>
                    </p:nvSpPr>
                    <p:spPr bwMode="auto">
                      <a:xfrm>
                        <a:off x="-5959876" y="3339387"/>
                        <a:ext cx="2041088"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29060" name="TextBox 8"/>
                      <p:cNvSpPr txBox="1">
                        <a:spLocks noChangeArrowheads="1"/>
                      </p:cNvSpPr>
                      <p:nvPr/>
                    </p:nvSpPr>
                    <p:spPr bwMode="auto">
                      <a:xfrm>
                        <a:off x="-3917184" y="3339388"/>
                        <a:ext cx="340968"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29057" name="TextBox 94"/>
                    <p:cNvSpPr txBox="1">
                      <a:spLocks noChangeArrowheads="1"/>
                    </p:cNvSpPr>
                    <p:nvPr/>
                  </p:nvSpPr>
                  <p:spPr bwMode="auto">
                    <a:xfrm>
                      <a:off x="-1676295" y="-366414"/>
                      <a:ext cx="2186994" cy="279852"/>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29055" name="TextBox 92"/>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29049" name="Group 22"/>
                <p:cNvGrpSpPr>
                  <a:grpSpLocks/>
                </p:cNvGrpSpPr>
                <p:nvPr/>
              </p:nvGrpSpPr>
              <p:grpSpPr bwMode="auto">
                <a:xfrm>
                  <a:off x="-6378976" y="-87469"/>
                  <a:ext cx="6893950" cy="469307"/>
                  <a:chOff x="-6378976" y="-87469"/>
                  <a:chExt cx="6893950" cy="469307"/>
                </a:xfrm>
              </p:grpSpPr>
              <p:sp>
                <p:nvSpPr>
                  <p:cNvPr id="129050" name="TextBox 87"/>
                  <p:cNvSpPr txBox="1">
                    <a:spLocks noChangeArrowheads="1"/>
                  </p:cNvSpPr>
                  <p:nvPr/>
                </p:nvSpPr>
                <p:spPr bwMode="auto">
                  <a:xfrm>
                    <a:off x="-6378976" y="-83457"/>
                    <a:ext cx="6893950"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29051" name="TextBox 88"/>
                  <p:cNvSpPr txBox="1">
                    <a:spLocks noChangeArrowheads="1"/>
                  </p:cNvSpPr>
                  <p:nvPr/>
                </p:nvSpPr>
                <p:spPr bwMode="auto">
                  <a:xfrm>
                    <a:off x="-6378976" y="-86562"/>
                    <a:ext cx="2047055" cy="461665"/>
                  </a:xfrm>
                  <a:prstGeom prst="rect">
                    <a:avLst/>
                  </a:prstGeom>
                  <a:noFill/>
                  <a:ln w="19050">
                    <a:solidFill>
                      <a:schemeClr val="tx1"/>
                    </a:solidFill>
                    <a:miter lim="800000"/>
                    <a:headEnd/>
                    <a:tailEnd/>
                  </a:ln>
                </p:spPr>
                <p:txBody>
                  <a:bodyPr>
                    <a:spAutoFit/>
                  </a:bodyPr>
                  <a:lstStyle/>
                  <a:p>
                    <a:r>
                      <a:rPr lang="en-US" sz="1200"/>
                      <a:t>   </a:t>
                    </a:r>
                  </a:p>
                  <a:p>
                    <a:endParaRPr lang="en-US" sz="1200"/>
                  </a:p>
                </p:txBody>
              </p:sp>
              <p:sp>
                <p:nvSpPr>
                  <p:cNvPr id="129052" name="TextBox 89"/>
                  <p:cNvSpPr txBox="1">
                    <a:spLocks noChangeArrowheads="1"/>
                  </p:cNvSpPr>
                  <p:nvPr/>
                </p:nvSpPr>
                <p:spPr bwMode="auto">
                  <a:xfrm>
                    <a:off x="-4003868" y="-87469"/>
                    <a:ext cx="1997632" cy="469307"/>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29053" name="TextBox 90"/>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grpSp>
          </p:grpSp>
          <p:sp>
            <p:nvSpPr>
              <p:cNvPr id="129035" name="TextBox 72"/>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r>
                  <a:rPr lang="en-US" sz="1200"/>
                  <a:t>Utilities Expense (+E, -SE)</a:t>
                </a:r>
              </a:p>
              <a:p>
                <a:r>
                  <a:rPr lang="en-US" sz="1200"/>
                  <a:t>    Accounts Payable (+L)</a:t>
                </a:r>
              </a:p>
            </p:txBody>
          </p:sp>
          <p:sp>
            <p:nvSpPr>
              <p:cNvPr id="129036" name="TextBox 73"/>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r>
                  <a:rPr lang="en-US" sz="1200"/>
                  <a:t>3,000</a:t>
                </a:r>
              </a:p>
              <a:p>
                <a:endParaRPr lang="en-US" sz="1200"/>
              </a:p>
            </p:txBody>
          </p:sp>
          <p:sp>
            <p:nvSpPr>
              <p:cNvPr id="129037" name="TextBox 74"/>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r>
                  <a:rPr lang="en-US" sz="1200"/>
                  <a:t>3,000</a:t>
                </a:r>
              </a:p>
            </p:txBody>
          </p:sp>
          <p:sp>
            <p:nvSpPr>
              <p:cNvPr id="129038" name="TextBox 75"/>
              <p:cNvSpPr txBox="1">
                <a:spLocks noChangeArrowheads="1"/>
              </p:cNvSpPr>
              <p:nvPr/>
            </p:nvSpPr>
            <p:spPr bwMode="auto">
              <a:xfrm>
                <a:off x="2209800" y="5867400"/>
                <a:ext cx="1447800" cy="276999"/>
              </a:xfrm>
              <a:prstGeom prst="rect">
                <a:avLst/>
              </a:prstGeom>
              <a:noFill/>
              <a:ln w="9525">
                <a:noFill/>
                <a:miter lim="800000"/>
                <a:headEnd/>
                <a:tailEnd/>
              </a:ln>
            </p:spPr>
            <p:txBody>
              <a:bodyPr>
                <a:spAutoFit/>
              </a:bodyPr>
              <a:lstStyle/>
              <a:p>
                <a:pPr algn="ctr"/>
                <a:endParaRPr lang="en-US" sz="1200"/>
              </a:p>
            </p:txBody>
          </p:sp>
          <p:sp>
            <p:nvSpPr>
              <p:cNvPr id="129039" name="TextBox 76"/>
              <p:cNvSpPr txBox="1">
                <a:spLocks noChangeArrowheads="1"/>
              </p:cNvSpPr>
              <p:nvPr/>
            </p:nvSpPr>
            <p:spPr bwMode="auto">
              <a:xfrm>
                <a:off x="5105400" y="5867400"/>
                <a:ext cx="1447800" cy="276999"/>
              </a:xfrm>
              <a:prstGeom prst="rect">
                <a:avLst/>
              </a:prstGeom>
              <a:noFill/>
              <a:ln w="9525">
                <a:noFill/>
                <a:miter lim="800000"/>
                <a:headEnd/>
                <a:tailEnd/>
              </a:ln>
            </p:spPr>
            <p:txBody>
              <a:bodyPr>
                <a:spAutoFit/>
              </a:bodyPr>
              <a:lstStyle/>
              <a:p>
                <a:pPr algn="ctr"/>
                <a:endParaRPr lang="en-US" sz="1200"/>
              </a:p>
            </p:txBody>
          </p:sp>
          <p:cxnSp>
            <p:nvCxnSpPr>
              <p:cNvPr id="78" name="Straight Connector 77"/>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044" name="TextBox 81"/>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endParaRPr lang="en-US" sz="1200"/>
              </a:p>
            </p:txBody>
          </p:sp>
          <p:sp>
            <p:nvSpPr>
              <p:cNvPr id="129045" name="TextBox 82"/>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endParaRPr lang="en-US" sz="1200"/>
              </a:p>
            </p:txBody>
          </p:sp>
          <p:sp>
            <p:nvSpPr>
              <p:cNvPr id="129046" name="TextBox 83"/>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endParaRPr lang="en-US" sz="1200"/>
              </a:p>
            </p:txBody>
          </p:sp>
          <p:sp>
            <p:nvSpPr>
              <p:cNvPr id="129047" name="TextBox 84"/>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endParaRPr lang="en-US" sz="1200"/>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wipe(up)">
                                      <p:cBhvr>
                                        <p:cTn id="1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p:cNvGrpSpPr>
            <a:grpSpLocks/>
          </p:cNvGrpSpPr>
          <p:nvPr/>
        </p:nvGrpSpPr>
        <p:grpSpPr bwMode="auto">
          <a:xfrm>
            <a:off x="1295400" y="3276600"/>
            <a:ext cx="6400800" cy="3232150"/>
            <a:chOff x="1219200" y="3276600"/>
            <a:chExt cx="6400800" cy="3231654"/>
          </a:xfrm>
        </p:grpSpPr>
        <p:sp>
          <p:nvSpPr>
            <p:cNvPr id="131109" name="TextBox 130"/>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31110" name="Group 39"/>
            <p:cNvGrpSpPr>
              <a:grpSpLocks/>
            </p:cNvGrpSpPr>
            <p:nvPr/>
          </p:nvGrpSpPr>
          <p:grpSpPr bwMode="auto">
            <a:xfrm>
              <a:off x="1600200" y="3276600"/>
              <a:ext cx="6019800" cy="3200400"/>
              <a:chOff x="1600200" y="3276600"/>
              <a:chExt cx="6019800" cy="3200400"/>
            </a:xfrm>
          </p:grpSpPr>
          <p:sp>
            <p:nvSpPr>
              <p:cNvPr id="131111" name="TextBox 132"/>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r>
                  <a:rPr lang="en-US" sz="1200"/>
                  <a:t>MSM provided $2,000 of subscriptions for which they previously received payment for.</a:t>
                </a:r>
              </a:p>
            </p:txBody>
          </p:sp>
          <p:grpSp>
            <p:nvGrpSpPr>
              <p:cNvPr id="131112" name="Group 29"/>
              <p:cNvGrpSpPr>
                <a:grpSpLocks/>
              </p:cNvGrpSpPr>
              <p:nvPr/>
            </p:nvGrpSpPr>
            <p:grpSpPr bwMode="auto">
              <a:xfrm>
                <a:off x="1609725" y="4045405"/>
                <a:ext cx="5850617" cy="748253"/>
                <a:chOff x="-6378976" y="-366414"/>
                <a:chExt cx="6893950" cy="748253"/>
              </a:xfrm>
            </p:grpSpPr>
            <p:grpSp>
              <p:nvGrpSpPr>
                <p:cNvPr id="131126" name="Group 16"/>
                <p:cNvGrpSpPr>
                  <a:grpSpLocks/>
                </p:cNvGrpSpPr>
                <p:nvPr/>
              </p:nvGrpSpPr>
              <p:grpSpPr bwMode="auto">
                <a:xfrm>
                  <a:off x="-6378976" y="-366414"/>
                  <a:ext cx="6891280" cy="279719"/>
                  <a:chOff x="-6378976" y="-366414"/>
                  <a:chExt cx="6891280" cy="279719"/>
                </a:xfrm>
              </p:grpSpPr>
              <p:grpSp>
                <p:nvGrpSpPr>
                  <p:cNvPr id="131132" name="Group 14"/>
                  <p:cNvGrpSpPr>
                    <a:grpSpLocks/>
                  </p:cNvGrpSpPr>
                  <p:nvPr/>
                </p:nvGrpSpPr>
                <p:grpSpPr bwMode="auto">
                  <a:xfrm>
                    <a:off x="-6378976" y="-366414"/>
                    <a:ext cx="6891280" cy="279719"/>
                    <a:chOff x="-6378976" y="-366414"/>
                    <a:chExt cx="6891280" cy="279719"/>
                  </a:xfrm>
                </p:grpSpPr>
                <p:grpSp>
                  <p:nvGrpSpPr>
                    <p:cNvPr id="131134" name="Group 13"/>
                    <p:cNvGrpSpPr>
                      <a:grpSpLocks/>
                    </p:cNvGrpSpPr>
                    <p:nvPr/>
                  </p:nvGrpSpPr>
                  <p:grpSpPr bwMode="auto">
                    <a:xfrm>
                      <a:off x="-6378976" y="-366414"/>
                      <a:ext cx="6891280" cy="279719"/>
                      <a:chOff x="-5959876" y="3336668"/>
                      <a:chExt cx="6891280" cy="279719"/>
                    </a:xfrm>
                  </p:grpSpPr>
                  <p:sp>
                    <p:nvSpPr>
                      <p:cNvPr id="131136" name="TextBox 157"/>
                      <p:cNvSpPr txBox="1">
                        <a:spLocks noChangeArrowheads="1"/>
                      </p:cNvSpPr>
                      <p:nvPr/>
                    </p:nvSpPr>
                    <p:spPr bwMode="auto">
                      <a:xfrm>
                        <a:off x="-5958918" y="3336668"/>
                        <a:ext cx="6890322" cy="276999"/>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31137" name="TextBox 19"/>
                      <p:cNvSpPr txBox="1">
                        <a:spLocks noChangeArrowheads="1"/>
                      </p:cNvSpPr>
                      <p:nvPr/>
                    </p:nvSpPr>
                    <p:spPr bwMode="auto">
                      <a:xfrm>
                        <a:off x="-5959876" y="3339388"/>
                        <a:ext cx="20453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31138" name="TextBox 8"/>
                      <p:cNvSpPr txBox="1">
                        <a:spLocks noChangeArrowheads="1"/>
                      </p:cNvSpPr>
                      <p:nvPr/>
                    </p:nvSpPr>
                    <p:spPr bwMode="auto">
                      <a:xfrm>
                        <a:off x="-3917184" y="3339388"/>
                        <a:ext cx="331910"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31135" name="TextBox 156"/>
                    <p:cNvSpPr txBox="1">
                      <a:spLocks noChangeArrowheads="1"/>
                    </p:cNvSpPr>
                    <p:nvPr/>
                  </p:nvSpPr>
                  <p:spPr bwMode="auto">
                    <a:xfrm>
                      <a:off x="-1676295" y="-363694"/>
                      <a:ext cx="2183727" cy="276999"/>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31133" name="TextBox 154"/>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31127" name="Group 22"/>
                <p:cNvGrpSpPr>
                  <a:grpSpLocks/>
                </p:cNvGrpSpPr>
                <p:nvPr/>
              </p:nvGrpSpPr>
              <p:grpSpPr bwMode="auto">
                <a:xfrm>
                  <a:off x="-6378976" y="-87469"/>
                  <a:ext cx="6893950" cy="469308"/>
                  <a:chOff x="-6378976" y="-87469"/>
                  <a:chExt cx="6893950" cy="469308"/>
                </a:xfrm>
              </p:grpSpPr>
              <p:sp>
                <p:nvSpPr>
                  <p:cNvPr id="131128" name="TextBox 149"/>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1129" name="TextBox 150"/>
                  <p:cNvSpPr txBox="1">
                    <a:spLocks noChangeArrowheads="1"/>
                  </p:cNvSpPr>
                  <p:nvPr/>
                </p:nvSpPr>
                <p:spPr bwMode="auto">
                  <a:xfrm>
                    <a:off x="-6378976" y="-86562"/>
                    <a:ext cx="2047055" cy="461665"/>
                  </a:xfrm>
                  <a:prstGeom prst="rect">
                    <a:avLst/>
                  </a:prstGeom>
                  <a:noFill/>
                  <a:ln w="19050">
                    <a:solidFill>
                      <a:schemeClr val="tx1"/>
                    </a:solidFill>
                    <a:miter lim="800000"/>
                    <a:headEnd/>
                    <a:tailEnd/>
                  </a:ln>
                </p:spPr>
                <p:txBody>
                  <a:bodyPr>
                    <a:spAutoFit/>
                  </a:bodyPr>
                  <a:lstStyle/>
                  <a:p>
                    <a:r>
                      <a:rPr lang="en-US" sz="1200"/>
                      <a:t>  </a:t>
                    </a:r>
                  </a:p>
                  <a:p>
                    <a:endParaRPr lang="en-US" sz="1200"/>
                  </a:p>
                </p:txBody>
              </p:sp>
              <p:sp>
                <p:nvSpPr>
                  <p:cNvPr id="131130" name="TextBox 151"/>
                  <p:cNvSpPr txBox="1">
                    <a:spLocks noChangeArrowheads="1"/>
                  </p:cNvSpPr>
                  <p:nvPr/>
                </p:nvSpPr>
                <p:spPr bwMode="auto">
                  <a:xfrm>
                    <a:off x="-4003868" y="-87469"/>
                    <a:ext cx="1997632" cy="469308"/>
                  </a:xfrm>
                  <a:prstGeom prst="rect">
                    <a:avLst/>
                  </a:prstGeom>
                  <a:noFill/>
                  <a:ln w="19050">
                    <a:solidFill>
                      <a:schemeClr val="tx1"/>
                    </a:solidFill>
                    <a:miter lim="800000"/>
                    <a:headEnd/>
                    <a:tailEnd/>
                  </a:ln>
                </p:spPr>
                <p:txBody>
                  <a:bodyPr>
                    <a:spAutoFit/>
                  </a:bodyPr>
                  <a:lstStyle/>
                  <a:p>
                    <a:r>
                      <a:rPr lang="en-US" sz="1200"/>
                      <a:t>Unearned</a:t>
                    </a:r>
                  </a:p>
                  <a:p>
                    <a:r>
                      <a:rPr lang="en-US" sz="1200"/>
                      <a:t>Revenue  -$2,000</a:t>
                    </a:r>
                  </a:p>
                </p:txBody>
              </p:sp>
              <p:sp>
                <p:nvSpPr>
                  <p:cNvPr id="131131" name="TextBox 152"/>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r>
                      <a:rPr lang="en-US" sz="1200"/>
                      <a:t>Subscription</a:t>
                    </a:r>
                  </a:p>
                  <a:p>
                    <a:r>
                      <a:rPr lang="en-US" sz="1200"/>
                      <a:t>Revenue (+R) +$2,000</a:t>
                    </a:r>
                  </a:p>
                </p:txBody>
              </p:sp>
            </p:grpSp>
          </p:grpSp>
          <p:sp>
            <p:nvSpPr>
              <p:cNvPr id="131113" name="TextBox 134"/>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r>
                  <a:rPr lang="en-US" sz="1200"/>
                  <a:t>Unearned Revenue (-L)</a:t>
                </a:r>
              </a:p>
              <a:p>
                <a:r>
                  <a:rPr lang="en-US" sz="1200"/>
                  <a:t>   Subscrip. Rev.  (+R, +SE)</a:t>
                </a:r>
              </a:p>
            </p:txBody>
          </p:sp>
          <p:sp>
            <p:nvSpPr>
              <p:cNvPr id="131114" name="TextBox 135"/>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r>
                  <a:rPr lang="en-US" sz="1200"/>
                  <a:t>2,000</a:t>
                </a:r>
              </a:p>
              <a:p>
                <a:endParaRPr lang="en-US" sz="1200"/>
              </a:p>
            </p:txBody>
          </p:sp>
          <p:sp>
            <p:nvSpPr>
              <p:cNvPr id="131115" name="TextBox 136"/>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r>
                  <a:rPr lang="en-US" sz="1200"/>
                  <a:t>2,000</a:t>
                </a:r>
              </a:p>
            </p:txBody>
          </p:sp>
          <p:sp>
            <p:nvSpPr>
              <p:cNvPr id="131116" name="TextBox 137"/>
              <p:cNvSpPr txBox="1">
                <a:spLocks noChangeArrowheads="1"/>
              </p:cNvSpPr>
              <p:nvPr/>
            </p:nvSpPr>
            <p:spPr bwMode="auto">
              <a:xfrm>
                <a:off x="2133600" y="5867400"/>
                <a:ext cx="1676400" cy="276999"/>
              </a:xfrm>
              <a:prstGeom prst="rect">
                <a:avLst/>
              </a:prstGeom>
              <a:noFill/>
              <a:ln w="9525">
                <a:noFill/>
                <a:miter lim="800000"/>
                <a:headEnd/>
                <a:tailEnd/>
              </a:ln>
            </p:spPr>
            <p:txBody>
              <a:bodyPr>
                <a:spAutoFit/>
              </a:bodyPr>
              <a:lstStyle/>
              <a:p>
                <a:pPr algn="ctr"/>
                <a:r>
                  <a:rPr lang="en-US" sz="1200"/>
                  <a:t>Unearned Revenue</a:t>
                </a:r>
              </a:p>
            </p:txBody>
          </p:sp>
          <p:sp>
            <p:nvSpPr>
              <p:cNvPr id="131117" name="TextBox 138"/>
              <p:cNvSpPr txBox="1">
                <a:spLocks noChangeArrowheads="1"/>
              </p:cNvSpPr>
              <p:nvPr/>
            </p:nvSpPr>
            <p:spPr bwMode="auto">
              <a:xfrm>
                <a:off x="5029200" y="5867400"/>
                <a:ext cx="1676400" cy="276999"/>
              </a:xfrm>
              <a:prstGeom prst="rect">
                <a:avLst/>
              </a:prstGeom>
              <a:noFill/>
              <a:ln w="9525">
                <a:noFill/>
                <a:miter lim="800000"/>
                <a:headEnd/>
                <a:tailEnd/>
              </a:ln>
            </p:spPr>
            <p:txBody>
              <a:bodyPr>
                <a:spAutoFit/>
              </a:bodyPr>
              <a:lstStyle/>
              <a:p>
                <a:pPr algn="ctr"/>
                <a:r>
                  <a:rPr lang="en-US" sz="1200"/>
                  <a:t>Subscription Revenue</a:t>
                </a:r>
              </a:p>
            </p:txBody>
          </p:sp>
          <p:cxnSp>
            <p:nvCxnSpPr>
              <p:cNvPr id="140" name="Straight Connector 139"/>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122" name="TextBox 143"/>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r>
                  <a:rPr lang="en-US" sz="1200"/>
                  <a:t>2,000</a:t>
                </a:r>
              </a:p>
            </p:txBody>
          </p:sp>
          <p:sp>
            <p:nvSpPr>
              <p:cNvPr id="131123" name="TextBox 144"/>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endParaRPr lang="en-US" sz="1200"/>
              </a:p>
            </p:txBody>
          </p:sp>
          <p:sp>
            <p:nvSpPr>
              <p:cNvPr id="131124" name="TextBox 145"/>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endParaRPr lang="en-US" sz="1200"/>
              </a:p>
            </p:txBody>
          </p:sp>
          <p:sp>
            <p:nvSpPr>
              <p:cNvPr id="131125" name="TextBox 146"/>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r>
                  <a:rPr lang="en-US" sz="1200"/>
                  <a:t>2,000</a:t>
                </a:r>
              </a:p>
            </p:txBody>
          </p:sp>
        </p:grpSp>
      </p:grpSp>
      <p:sp>
        <p:nvSpPr>
          <p:cNvPr id="5" name="TextBox 4"/>
          <p:cNvSpPr txBox="1"/>
          <p:nvPr/>
        </p:nvSpPr>
        <p:spPr>
          <a:xfrm>
            <a:off x="304800" y="262176"/>
            <a:ext cx="8534400" cy="2928461"/>
          </a:xfrm>
          <a:prstGeom prst="roundRect">
            <a:avLst/>
          </a:prstGeom>
          <a:solidFill>
            <a:srgbClr val="E1E1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E4-18 Analyzing, Recording, and Summarizing Business Activities and Adjustments</a:t>
            </a:r>
          </a:p>
          <a:p>
            <a:pPr>
              <a:defRPr/>
            </a:pPr>
            <a:r>
              <a:rPr lang="en-US" dirty="0"/>
              <a:t>The following transactions relate to a magazine company called My Style </a:t>
            </a:r>
            <a:r>
              <a:rPr lang="en-US" dirty="0" err="1"/>
              <a:t>Mag</a:t>
            </a:r>
            <a:r>
              <a:rPr lang="en-US" dirty="0"/>
              <a:t> (MSM). </a:t>
            </a:r>
          </a:p>
          <a:p>
            <a:pPr>
              <a:defRPr/>
            </a:pPr>
            <a:endParaRPr lang="en-US" dirty="0"/>
          </a:p>
          <a:p>
            <a:pPr>
              <a:defRPr/>
            </a:pPr>
            <a:r>
              <a:rPr lang="en-US" b="1" dirty="0"/>
              <a:t>Required:</a:t>
            </a:r>
          </a:p>
          <a:p>
            <a:pPr>
              <a:defRPr/>
            </a:pPr>
            <a:r>
              <a:rPr lang="en-US" dirty="0"/>
              <a:t>For each event a–f, complete the three missing items using your understanding of the relationships among: (1) business activities, (2) accounting equation effects, (3) journal entries, and (4) T-accounts.</a:t>
            </a:r>
          </a:p>
        </p:txBody>
      </p:sp>
      <p:sp>
        <p:nvSpPr>
          <p:cNvPr id="131077" name="TextBox 5"/>
          <p:cNvSpPr txBox="1">
            <a:spLocks noChangeArrowheads="1"/>
          </p:cNvSpPr>
          <p:nvPr/>
        </p:nvSpPr>
        <p:spPr bwMode="auto">
          <a:xfrm>
            <a:off x="152400" y="3276600"/>
            <a:ext cx="1371600" cy="381000"/>
          </a:xfrm>
          <a:prstGeom prst="rect">
            <a:avLst/>
          </a:prstGeom>
          <a:noFill/>
          <a:ln w="9525">
            <a:noFill/>
            <a:miter lim="800000"/>
            <a:headEnd/>
            <a:tailEnd/>
          </a:ln>
        </p:spPr>
        <p:txBody>
          <a:bodyPr>
            <a:spAutoFit/>
          </a:bodyPr>
          <a:lstStyle/>
          <a:p>
            <a:r>
              <a:rPr lang="en-US" b="1"/>
              <a:t>Event c:</a:t>
            </a:r>
          </a:p>
        </p:txBody>
      </p:sp>
      <p:grpSp>
        <p:nvGrpSpPr>
          <p:cNvPr id="68" name="Group 67"/>
          <p:cNvGrpSpPr>
            <a:grpSpLocks/>
          </p:cNvGrpSpPr>
          <p:nvPr/>
        </p:nvGrpSpPr>
        <p:grpSpPr bwMode="auto">
          <a:xfrm>
            <a:off x="1295400" y="3276600"/>
            <a:ext cx="6400800" cy="3232150"/>
            <a:chOff x="1219200" y="3276600"/>
            <a:chExt cx="6400800" cy="3231654"/>
          </a:xfrm>
        </p:grpSpPr>
        <p:sp>
          <p:nvSpPr>
            <p:cNvPr id="131079" name="TextBox 68"/>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31080" name="Group 39"/>
            <p:cNvGrpSpPr>
              <a:grpSpLocks/>
            </p:cNvGrpSpPr>
            <p:nvPr/>
          </p:nvGrpSpPr>
          <p:grpSpPr bwMode="auto">
            <a:xfrm>
              <a:off x="1600200" y="3276600"/>
              <a:ext cx="6019800" cy="3200400"/>
              <a:chOff x="1600200" y="3276600"/>
              <a:chExt cx="6019800" cy="3200400"/>
            </a:xfrm>
          </p:grpSpPr>
          <p:sp>
            <p:nvSpPr>
              <p:cNvPr id="131081" name="TextBox 70"/>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endParaRPr lang="en-US" sz="1200"/>
              </a:p>
            </p:txBody>
          </p:sp>
          <p:grpSp>
            <p:nvGrpSpPr>
              <p:cNvPr id="131082" name="Group 29"/>
              <p:cNvGrpSpPr>
                <a:grpSpLocks/>
              </p:cNvGrpSpPr>
              <p:nvPr/>
            </p:nvGrpSpPr>
            <p:grpSpPr bwMode="auto">
              <a:xfrm>
                <a:off x="1610537" y="4045405"/>
                <a:ext cx="5849805" cy="748252"/>
                <a:chOff x="-6378019" y="-366414"/>
                <a:chExt cx="6892993" cy="748252"/>
              </a:xfrm>
            </p:grpSpPr>
            <p:grpSp>
              <p:nvGrpSpPr>
                <p:cNvPr id="131096" name="Group 16"/>
                <p:cNvGrpSpPr>
                  <a:grpSpLocks/>
                </p:cNvGrpSpPr>
                <p:nvPr/>
              </p:nvGrpSpPr>
              <p:grpSpPr bwMode="auto">
                <a:xfrm>
                  <a:off x="-6378019" y="-366414"/>
                  <a:ext cx="6888718" cy="279852"/>
                  <a:chOff x="-6378019" y="-366414"/>
                  <a:chExt cx="6888718" cy="279852"/>
                </a:xfrm>
              </p:grpSpPr>
              <p:grpSp>
                <p:nvGrpSpPr>
                  <p:cNvPr id="131102" name="Group 14"/>
                  <p:cNvGrpSpPr>
                    <a:grpSpLocks/>
                  </p:cNvGrpSpPr>
                  <p:nvPr/>
                </p:nvGrpSpPr>
                <p:grpSpPr bwMode="auto">
                  <a:xfrm>
                    <a:off x="-6378019" y="-366414"/>
                    <a:ext cx="6888718" cy="279852"/>
                    <a:chOff x="-6378019" y="-366414"/>
                    <a:chExt cx="6888718" cy="279852"/>
                  </a:xfrm>
                </p:grpSpPr>
                <p:grpSp>
                  <p:nvGrpSpPr>
                    <p:cNvPr id="131104" name="Group 13"/>
                    <p:cNvGrpSpPr>
                      <a:grpSpLocks/>
                    </p:cNvGrpSpPr>
                    <p:nvPr/>
                  </p:nvGrpSpPr>
                  <p:grpSpPr bwMode="auto">
                    <a:xfrm>
                      <a:off x="-6378019" y="-366414"/>
                      <a:ext cx="6888717" cy="279852"/>
                      <a:chOff x="-5958919" y="3336668"/>
                      <a:chExt cx="6888717" cy="279852"/>
                    </a:xfrm>
                  </p:grpSpPr>
                  <p:sp>
                    <p:nvSpPr>
                      <p:cNvPr id="131106" name="TextBox 95"/>
                      <p:cNvSpPr txBox="1">
                        <a:spLocks noChangeArrowheads="1"/>
                      </p:cNvSpPr>
                      <p:nvPr/>
                    </p:nvSpPr>
                    <p:spPr bwMode="auto">
                      <a:xfrm>
                        <a:off x="-5958919" y="3336668"/>
                        <a:ext cx="6888717" cy="279852"/>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31107" name="TextBox 19"/>
                      <p:cNvSpPr txBox="1">
                        <a:spLocks noChangeArrowheads="1"/>
                      </p:cNvSpPr>
                      <p:nvPr/>
                    </p:nvSpPr>
                    <p:spPr bwMode="auto">
                      <a:xfrm>
                        <a:off x="-5948652" y="3339387"/>
                        <a:ext cx="20298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31108" name="TextBox 8"/>
                      <p:cNvSpPr txBox="1">
                        <a:spLocks noChangeArrowheads="1"/>
                      </p:cNvSpPr>
                      <p:nvPr/>
                    </p:nvSpPr>
                    <p:spPr bwMode="auto">
                      <a:xfrm>
                        <a:off x="-3917184" y="3339388"/>
                        <a:ext cx="340968"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31105" name="TextBox 94"/>
                    <p:cNvSpPr txBox="1">
                      <a:spLocks noChangeArrowheads="1"/>
                    </p:cNvSpPr>
                    <p:nvPr/>
                  </p:nvSpPr>
                  <p:spPr bwMode="auto">
                    <a:xfrm>
                      <a:off x="-1676295" y="-366414"/>
                      <a:ext cx="2186994" cy="279852"/>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31103" name="TextBox 92"/>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31097" name="Group 22"/>
                <p:cNvGrpSpPr>
                  <a:grpSpLocks/>
                </p:cNvGrpSpPr>
                <p:nvPr/>
              </p:nvGrpSpPr>
              <p:grpSpPr bwMode="auto">
                <a:xfrm>
                  <a:off x="-6377372" y="-87469"/>
                  <a:ext cx="6892346" cy="469307"/>
                  <a:chOff x="-6377372" y="-87469"/>
                  <a:chExt cx="6892346" cy="469307"/>
                </a:xfrm>
              </p:grpSpPr>
              <p:sp>
                <p:nvSpPr>
                  <p:cNvPr id="131098" name="TextBox 87"/>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1099" name="TextBox 88"/>
                  <p:cNvSpPr txBox="1">
                    <a:spLocks noChangeArrowheads="1"/>
                  </p:cNvSpPr>
                  <p:nvPr/>
                </p:nvSpPr>
                <p:spPr bwMode="auto">
                  <a:xfrm>
                    <a:off x="-6373097" y="-86562"/>
                    <a:ext cx="2041176" cy="461665"/>
                  </a:xfrm>
                  <a:prstGeom prst="rect">
                    <a:avLst/>
                  </a:prstGeom>
                  <a:noFill/>
                  <a:ln w="19050">
                    <a:solidFill>
                      <a:schemeClr val="tx1"/>
                    </a:solidFill>
                    <a:miter lim="800000"/>
                    <a:headEnd/>
                    <a:tailEnd/>
                  </a:ln>
                </p:spPr>
                <p:txBody>
                  <a:bodyPr>
                    <a:spAutoFit/>
                  </a:bodyPr>
                  <a:lstStyle/>
                  <a:p>
                    <a:r>
                      <a:rPr lang="en-US" sz="1200"/>
                      <a:t>   </a:t>
                    </a:r>
                  </a:p>
                  <a:p>
                    <a:endParaRPr lang="en-US" sz="1200"/>
                  </a:p>
                </p:txBody>
              </p:sp>
              <p:sp>
                <p:nvSpPr>
                  <p:cNvPr id="131100" name="TextBox 89"/>
                  <p:cNvSpPr txBox="1">
                    <a:spLocks noChangeArrowheads="1"/>
                  </p:cNvSpPr>
                  <p:nvPr/>
                </p:nvSpPr>
                <p:spPr bwMode="auto">
                  <a:xfrm>
                    <a:off x="-4003868" y="-87469"/>
                    <a:ext cx="1997632" cy="469307"/>
                  </a:xfrm>
                  <a:prstGeom prst="rect">
                    <a:avLst/>
                  </a:prstGeom>
                  <a:noFill/>
                  <a:ln w="19050">
                    <a:solidFill>
                      <a:schemeClr val="tx1"/>
                    </a:solidFill>
                    <a:miter lim="800000"/>
                    <a:headEnd/>
                    <a:tailEnd/>
                  </a:ln>
                </p:spPr>
                <p:txBody>
                  <a:bodyPr>
                    <a:spAutoFit/>
                  </a:bodyPr>
                  <a:lstStyle/>
                  <a:p>
                    <a:r>
                      <a:rPr lang="en-US" sz="1200"/>
                      <a:t>Unearned Revenue</a:t>
                    </a:r>
                  </a:p>
                  <a:p>
                    <a:r>
                      <a:rPr lang="en-US" sz="1200"/>
                      <a:t>      -$2,000</a:t>
                    </a:r>
                  </a:p>
                </p:txBody>
              </p:sp>
              <p:sp>
                <p:nvSpPr>
                  <p:cNvPr id="131101" name="TextBox 90"/>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r>
                      <a:rPr lang="en-US" sz="1200"/>
                      <a:t>Subscription</a:t>
                    </a:r>
                  </a:p>
                  <a:p>
                    <a:r>
                      <a:rPr lang="en-US" sz="1200"/>
                      <a:t> Revenue (+R) +$2,000</a:t>
                    </a:r>
                  </a:p>
                </p:txBody>
              </p:sp>
            </p:grpSp>
          </p:grpSp>
          <p:sp>
            <p:nvSpPr>
              <p:cNvPr id="131083" name="TextBox 72"/>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endParaRPr lang="en-US" sz="1200"/>
              </a:p>
              <a:p>
                <a:endParaRPr lang="en-US" sz="1200"/>
              </a:p>
            </p:txBody>
          </p:sp>
          <p:sp>
            <p:nvSpPr>
              <p:cNvPr id="131084" name="TextBox 73"/>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endParaRPr lang="en-US" sz="1200"/>
              </a:p>
              <a:p>
                <a:endParaRPr lang="en-US" sz="1200"/>
              </a:p>
            </p:txBody>
          </p:sp>
          <p:sp>
            <p:nvSpPr>
              <p:cNvPr id="131085" name="TextBox 74"/>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endParaRPr lang="en-US" sz="1200"/>
              </a:p>
            </p:txBody>
          </p:sp>
          <p:sp>
            <p:nvSpPr>
              <p:cNvPr id="131086" name="TextBox 75"/>
              <p:cNvSpPr txBox="1">
                <a:spLocks noChangeArrowheads="1"/>
              </p:cNvSpPr>
              <p:nvPr/>
            </p:nvSpPr>
            <p:spPr bwMode="auto">
              <a:xfrm>
                <a:off x="2209800" y="5867400"/>
                <a:ext cx="1447800" cy="276999"/>
              </a:xfrm>
              <a:prstGeom prst="rect">
                <a:avLst/>
              </a:prstGeom>
              <a:noFill/>
              <a:ln w="9525">
                <a:noFill/>
                <a:miter lim="800000"/>
                <a:headEnd/>
                <a:tailEnd/>
              </a:ln>
            </p:spPr>
            <p:txBody>
              <a:bodyPr>
                <a:spAutoFit/>
              </a:bodyPr>
              <a:lstStyle/>
              <a:p>
                <a:pPr algn="ctr"/>
                <a:endParaRPr lang="en-US" sz="1200"/>
              </a:p>
            </p:txBody>
          </p:sp>
          <p:sp>
            <p:nvSpPr>
              <p:cNvPr id="131087" name="TextBox 76"/>
              <p:cNvSpPr txBox="1">
                <a:spLocks noChangeArrowheads="1"/>
              </p:cNvSpPr>
              <p:nvPr/>
            </p:nvSpPr>
            <p:spPr bwMode="auto">
              <a:xfrm>
                <a:off x="5105400" y="5867400"/>
                <a:ext cx="1447800" cy="276999"/>
              </a:xfrm>
              <a:prstGeom prst="rect">
                <a:avLst/>
              </a:prstGeom>
              <a:noFill/>
              <a:ln w="9525">
                <a:noFill/>
                <a:miter lim="800000"/>
                <a:headEnd/>
                <a:tailEnd/>
              </a:ln>
            </p:spPr>
            <p:txBody>
              <a:bodyPr>
                <a:spAutoFit/>
              </a:bodyPr>
              <a:lstStyle/>
              <a:p>
                <a:pPr algn="ctr"/>
                <a:endParaRPr lang="en-US" sz="1200"/>
              </a:p>
            </p:txBody>
          </p:sp>
          <p:cxnSp>
            <p:nvCxnSpPr>
              <p:cNvPr id="78" name="Straight Connector 77"/>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092" name="TextBox 81"/>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endParaRPr lang="en-US" sz="1200"/>
              </a:p>
            </p:txBody>
          </p:sp>
          <p:sp>
            <p:nvSpPr>
              <p:cNvPr id="131093" name="TextBox 82"/>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endParaRPr lang="en-US" sz="1200"/>
              </a:p>
            </p:txBody>
          </p:sp>
          <p:sp>
            <p:nvSpPr>
              <p:cNvPr id="131094" name="TextBox 83"/>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endParaRPr lang="en-US" sz="1200"/>
              </a:p>
            </p:txBody>
          </p:sp>
          <p:sp>
            <p:nvSpPr>
              <p:cNvPr id="131095" name="TextBox 84"/>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endParaRPr lang="en-US" sz="1200"/>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wipe(up)">
                                      <p:cBhvr>
                                        <p:cTn id="1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p:cNvGrpSpPr>
            <a:grpSpLocks/>
          </p:cNvGrpSpPr>
          <p:nvPr/>
        </p:nvGrpSpPr>
        <p:grpSpPr bwMode="auto">
          <a:xfrm>
            <a:off x="1295400" y="3276600"/>
            <a:ext cx="6400800" cy="3232150"/>
            <a:chOff x="1219200" y="3276600"/>
            <a:chExt cx="6400800" cy="3231654"/>
          </a:xfrm>
        </p:grpSpPr>
        <p:sp>
          <p:nvSpPr>
            <p:cNvPr id="133157" name="TextBox 130"/>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33158" name="Group 39"/>
            <p:cNvGrpSpPr>
              <a:grpSpLocks/>
            </p:cNvGrpSpPr>
            <p:nvPr/>
          </p:nvGrpSpPr>
          <p:grpSpPr bwMode="auto">
            <a:xfrm>
              <a:off x="1600200" y="3276600"/>
              <a:ext cx="6019800" cy="3200400"/>
              <a:chOff x="1600200" y="3276600"/>
              <a:chExt cx="6019800" cy="3200400"/>
            </a:xfrm>
          </p:grpSpPr>
          <p:sp>
            <p:nvSpPr>
              <p:cNvPr id="133159" name="TextBox 132"/>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r>
                  <a:rPr lang="en-US" sz="1200"/>
                  <a:t>MSM recorded an adjusting entry for this month’s depreciation of $10,000.</a:t>
                </a:r>
              </a:p>
            </p:txBody>
          </p:sp>
          <p:grpSp>
            <p:nvGrpSpPr>
              <p:cNvPr id="133160" name="Group 29"/>
              <p:cNvGrpSpPr>
                <a:grpSpLocks/>
              </p:cNvGrpSpPr>
              <p:nvPr/>
            </p:nvGrpSpPr>
            <p:grpSpPr bwMode="auto">
              <a:xfrm>
                <a:off x="1609725" y="4045405"/>
                <a:ext cx="5850617" cy="744622"/>
                <a:chOff x="-6378976" y="-366414"/>
                <a:chExt cx="6893950" cy="744622"/>
              </a:xfrm>
            </p:grpSpPr>
            <p:grpSp>
              <p:nvGrpSpPr>
                <p:cNvPr id="133174" name="Group 16"/>
                <p:cNvGrpSpPr>
                  <a:grpSpLocks/>
                </p:cNvGrpSpPr>
                <p:nvPr/>
              </p:nvGrpSpPr>
              <p:grpSpPr bwMode="auto">
                <a:xfrm>
                  <a:off x="-6378976" y="-366414"/>
                  <a:ext cx="6891280" cy="279719"/>
                  <a:chOff x="-6378976" y="-366414"/>
                  <a:chExt cx="6891280" cy="279719"/>
                </a:xfrm>
              </p:grpSpPr>
              <p:grpSp>
                <p:nvGrpSpPr>
                  <p:cNvPr id="133180" name="Group 14"/>
                  <p:cNvGrpSpPr>
                    <a:grpSpLocks/>
                  </p:cNvGrpSpPr>
                  <p:nvPr/>
                </p:nvGrpSpPr>
                <p:grpSpPr bwMode="auto">
                  <a:xfrm>
                    <a:off x="-6378976" y="-366414"/>
                    <a:ext cx="6891280" cy="279719"/>
                    <a:chOff x="-6378976" y="-366414"/>
                    <a:chExt cx="6891280" cy="279719"/>
                  </a:xfrm>
                </p:grpSpPr>
                <p:grpSp>
                  <p:nvGrpSpPr>
                    <p:cNvPr id="133182" name="Group 13"/>
                    <p:cNvGrpSpPr>
                      <a:grpSpLocks/>
                    </p:cNvGrpSpPr>
                    <p:nvPr/>
                  </p:nvGrpSpPr>
                  <p:grpSpPr bwMode="auto">
                    <a:xfrm>
                      <a:off x="-6378976" y="-366414"/>
                      <a:ext cx="6891280" cy="279719"/>
                      <a:chOff x="-5959876" y="3336668"/>
                      <a:chExt cx="6891280" cy="279719"/>
                    </a:xfrm>
                  </p:grpSpPr>
                  <p:sp>
                    <p:nvSpPr>
                      <p:cNvPr id="133184" name="TextBox 157"/>
                      <p:cNvSpPr txBox="1">
                        <a:spLocks noChangeArrowheads="1"/>
                      </p:cNvSpPr>
                      <p:nvPr/>
                    </p:nvSpPr>
                    <p:spPr bwMode="auto">
                      <a:xfrm>
                        <a:off x="-5958918" y="3336668"/>
                        <a:ext cx="6890322" cy="276999"/>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33185" name="TextBox 19"/>
                      <p:cNvSpPr txBox="1">
                        <a:spLocks noChangeArrowheads="1"/>
                      </p:cNvSpPr>
                      <p:nvPr/>
                    </p:nvSpPr>
                    <p:spPr bwMode="auto">
                      <a:xfrm>
                        <a:off x="-5959876" y="3339388"/>
                        <a:ext cx="20453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33186" name="TextBox 8"/>
                      <p:cNvSpPr txBox="1">
                        <a:spLocks noChangeArrowheads="1"/>
                      </p:cNvSpPr>
                      <p:nvPr/>
                    </p:nvSpPr>
                    <p:spPr bwMode="auto">
                      <a:xfrm>
                        <a:off x="-3917184" y="3339388"/>
                        <a:ext cx="331910"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33183" name="TextBox 156"/>
                    <p:cNvSpPr txBox="1">
                      <a:spLocks noChangeArrowheads="1"/>
                    </p:cNvSpPr>
                    <p:nvPr/>
                  </p:nvSpPr>
                  <p:spPr bwMode="auto">
                    <a:xfrm>
                      <a:off x="-1676295" y="-363694"/>
                      <a:ext cx="2183727" cy="276999"/>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33181" name="TextBox 154"/>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33175" name="Group 22"/>
                <p:cNvGrpSpPr>
                  <a:grpSpLocks/>
                </p:cNvGrpSpPr>
                <p:nvPr/>
              </p:nvGrpSpPr>
              <p:grpSpPr bwMode="auto">
                <a:xfrm>
                  <a:off x="-6378976" y="-87469"/>
                  <a:ext cx="6893950" cy="465677"/>
                  <a:chOff x="-6378976" y="-87469"/>
                  <a:chExt cx="6893950" cy="465677"/>
                </a:xfrm>
              </p:grpSpPr>
              <p:sp>
                <p:nvSpPr>
                  <p:cNvPr id="133176" name="TextBox 149"/>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3177" name="TextBox 150"/>
                  <p:cNvSpPr txBox="1">
                    <a:spLocks noChangeArrowheads="1"/>
                  </p:cNvSpPr>
                  <p:nvPr/>
                </p:nvSpPr>
                <p:spPr bwMode="auto">
                  <a:xfrm>
                    <a:off x="-6378976" y="-86562"/>
                    <a:ext cx="2047055" cy="461665"/>
                  </a:xfrm>
                  <a:prstGeom prst="rect">
                    <a:avLst/>
                  </a:prstGeom>
                  <a:noFill/>
                  <a:ln w="19050">
                    <a:solidFill>
                      <a:schemeClr val="tx1"/>
                    </a:solidFill>
                    <a:miter lim="800000"/>
                    <a:headEnd/>
                    <a:tailEnd/>
                  </a:ln>
                </p:spPr>
                <p:txBody>
                  <a:bodyPr>
                    <a:spAutoFit/>
                  </a:bodyPr>
                  <a:lstStyle/>
                  <a:p>
                    <a:r>
                      <a:rPr lang="en-US" sz="1200"/>
                      <a:t>Accumulated </a:t>
                    </a:r>
                  </a:p>
                  <a:p>
                    <a:r>
                      <a:rPr lang="en-US" sz="1200"/>
                      <a:t>Depr. (+xA) -$10,000</a:t>
                    </a:r>
                  </a:p>
                </p:txBody>
              </p:sp>
              <p:sp>
                <p:nvSpPr>
                  <p:cNvPr id="133178" name="TextBox 151"/>
                  <p:cNvSpPr txBox="1">
                    <a:spLocks noChangeArrowheads="1"/>
                  </p:cNvSpPr>
                  <p:nvPr/>
                </p:nvSpPr>
                <p:spPr bwMode="auto">
                  <a:xfrm>
                    <a:off x="-4003868" y="-87469"/>
                    <a:ext cx="199763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3179" name="TextBox 152"/>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r>
                      <a:rPr lang="en-US" sz="1200"/>
                      <a:t>Depreciation</a:t>
                    </a:r>
                  </a:p>
                  <a:p>
                    <a:r>
                      <a:rPr lang="en-US" sz="1200"/>
                      <a:t>Expense (+E) -$10,000</a:t>
                    </a:r>
                  </a:p>
                </p:txBody>
              </p:sp>
            </p:grpSp>
          </p:grpSp>
          <p:sp>
            <p:nvSpPr>
              <p:cNvPr id="133161" name="TextBox 134"/>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r>
                  <a:rPr lang="en-US" sz="1200"/>
                  <a:t>Depr. Expense (+E, -SE)</a:t>
                </a:r>
              </a:p>
              <a:p>
                <a:r>
                  <a:rPr lang="en-US" sz="1200"/>
                  <a:t>   Accum. Depr.  (+xA, -A)</a:t>
                </a:r>
              </a:p>
            </p:txBody>
          </p:sp>
          <p:sp>
            <p:nvSpPr>
              <p:cNvPr id="133162" name="TextBox 135"/>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r>
                  <a:rPr lang="en-US" sz="1200"/>
                  <a:t>10,000</a:t>
                </a:r>
              </a:p>
              <a:p>
                <a:endParaRPr lang="en-US" sz="1200"/>
              </a:p>
            </p:txBody>
          </p:sp>
          <p:sp>
            <p:nvSpPr>
              <p:cNvPr id="133163" name="TextBox 136"/>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r>
                  <a:rPr lang="en-US" sz="1200"/>
                  <a:t>10,000</a:t>
                </a:r>
              </a:p>
            </p:txBody>
          </p:sp>
          <p:sp>
            <p:nvSpPr>
              <p:cNvPr id="133164" name="TextBox 137"/>
              <p:cNvSpPr txBox="1">
                <a:spLocks noChangeArrowheads="1"/>
              </p:cNvSpPr>
              <p:nvPr/>
            </p:nvSpPr>
            <p:spPr bwMode="auto">
              <a:xfrm>
                <a:off x="1828800" y="5867400"/>
                <a:ext cx="2133600" cy="276999"/>
              </a:xfrm>
              <a:prstGeom prst="rect">
                <a:avLst/>
              </a:prstGeom>
              <a:noFill/>
              <a:ln w="9525">
                <a:noFill/>
                <a:miter lim="800000"/>
                <a:headEnd/>
                <a:tailEnd/>
              </a:ln>
            </p:spPr>
            <p:txBody>
              <a:bodyPr>
                <a:spAutoFit/>
              </a:bodyPr>
              <a:lstStyle/>
              <a:p>
                <a:pPr algn="ctr"/>
                <a:r>
                  <a:rPr lang="en-US" sz="1200"/>
                  <a:t>Accumulated Depreciation</a:t>
                </a:r>
              </a:p>
            </p:txBody>
          </p:sp>
          <p:sp>
            <p:nvSpPr>
              <p:cNvPr id="133165" name="TextBox 138"/>
              <p:cNvSpPr txBox="1">
                <a:spLocks noChangeArrowheads="1"/>
              </p:cNvSpPr>
              <p:nvPr/>
            </p:nvSpPr>
            <p:spPr bwMode="auto">
              <a:xfrm>
                <a:off x="4953000" y="5867400"/>
                <a:ext cx="1828800" cy="276999"/>
              </a:xfrm>
              <a:prstGeom prst="rect">
                <a:avLst/>
              </a:prstGeom>
              <a:noFill/>
              <a:ln w="9525">
                <a:noFill/>
                <a:miter lim="800000"/>
                <a:headEnd/>
                <a:tailEnd/>
              </a:ln>
            </p:spPr>
            <p:txBody>
              <a:bodyPr>
                <a:spAutoFit/>
              </a:bodyPr>
              <a:lstStyle/>
              <a:p>
                <a:pPr algn="ctr"/>
                <a:r>
                  <a:rPr lang="en-US" sz="1200"/>
                  <a:t>Depreciation Expense</a:t>
                </a:r>
              </a:p>
            </p:txBody>
          </p:sp>
          <p:cxnSp>
            <p:nvCxnSpPr>
              <p:cNvPr id="140" name="Straight Connector 139"/>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170" name="TextBox 143"/>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endParaRPr lang="en-US" sz="1200"/>
              </a:p>
            </p:txBody>
          </p:sp>
          <p:sp>
            <p:nvSpPr>
              <p:cNvPr id="133171" name="TextBox 144"/>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endParaRPr lang="en-US" sz="1200"/>
              </a:p>
            </p:txBody>
          </p:sp>
          <p:sp>
            <p:nvSpPr>
              <p:cNvPr id="133172" name="TextBox 145"/>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r>
                  <a:rPr lang="en-US" sz="1200"/>
                  <a:t>10,000</a:t>
                </a:r>
              </a:p>
            </p:txBody>
          </p:sp>
          <p:sp>
            <p:nvSpPr>
              <p:cNvPr id="133173" name="TextBox 146"/>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r>
                  <a:rPr lang="en-US" sz="1200"/>
                  <a:t>10,000</a:t>
                </a:r>
              </a:p>
            </p:txBody>
          </p:sp>
        </p:grpSp>
      </p:grpSp>
      <p:sp>
        <p:nvSpPr>
          <p:cNvPr id="5" name="TextBox 4"/>
          <p:cNvSpPr txBox="1"/>
          <p:nvPr/>
        </p:nvSpPr>
        <p:spPr>
          <a:xfrm>
            <a:off x="304800" y="262176"/>
            <a:ext cx="8534400" cy="2928461"/>
          </a:xfrm>
          <a:prstGeom prst="roundRect">
            <a:avLst/>
          </a:prstGeom>
          <a:solidFill>
            <a:srgbClr val="E1E1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E4-18 Analyzing, Recording, and Summarizing Business Activities and Adjustments</a:t>
            </a:r>
          </a:p>
          <a:p>
            <a:pPr>
              <a:defRPr/>
            </a:pPr>
            <a:r>
              <a:rPr lang="en-US" dirty="0"/>
              <a:t>The following transactions relate to a magazine company called My Style </a:t>
            </a:r>
            <a:r>
              <a:rPr lang="en-US" dirty="0" err="1"/>
              <a:t>Mag</a:t>
            </a:r>
            <a:r>
              <a:rPr lang="en-US" dirty="0"/>
              <a:t> (MSM). </a:t>
            </a:r>
          </a:p>
          <a:p>
            <a:pPr>
              <a:defRPr/>
            </a:pPr>
            <a:endParaRPr lang="en-US" dirty="0"/>
          </a:p>
          <a:p>
            <a:pPr>
              <a:defRPr/>
            </a:pPr>
            <a:r>
              <a:rPr lang="en-US" b="1" dirty="0"/>
              <a:t>Required:</a:t>
            </a:r>
          </a:p>
          <a:p>
            <a:pPr>
              <a:defRPr/>
            </a:pPr>
            <a:r>
              <a:rPr lang="en-US" dirty="0"/>
              <a:t>For each event a–f, complete the three missing items using your understanding of the relationships among: (1) business activities, (2) accounting equation effects, (3) journal entries, and (4) T-accounts.</a:t>
            </a:r>
          </a:p>
        </p:txBody>
      </p:sp>
      <p:sp>
        <p:nvSpPr>
          <p:cNvPr id="133125" name="TextBox 5"/>
          <p:cNvSpPr txBox="1">
            <a:spLocks noChangeArrowheads="1"/>
          </p:cNvSpPr>
          <p:nvPr/>
        </p:nvSpPr>
        <p:spPr bwMode="auto">
          <a:xfrm>
            <a:off x="152400" y="3276600"/>
            <a:ext cx="1371600" cy="381000"/>
          </a:xfrm>
          <a:prstGeom prst="rect">
            <a:avLst/>
          </a:prstGeom>
          <a:noFill/>
          <a:ln w="9525">
            <a:noFill/>
            <a:miter lim="800000"/>
            <a:headEnd/>
            <a:tailEnd/>
          </a:ln>
        </p:spPr>
        <p:txBody>
          <a:bodyPr>
            <a:spAutoFit/>
          </a:bodyPr>
          <a:lstStyle/>
          <a:p>
            <a:r>
              <a:rPr lang="en-US" b="1"/>
              <a:t>Event d:</a:t>
            </a:r>
          </a:p>
        </p:txBody>
      </p:sp>
      <p:grpSp>
        <p:nvGrpSpPr>
          <p:cNvPr id="68" name="Group 67"/>
          <p:cNvGrpSpPr>
            <a:grpSpLocks/>
          </p:cNvGrpSpPr>
          <p:nvPr/>
        </p:nvGrpSpPr>
        <p:grpSpPr bwMode="auto">
          <a:xfrm>
            <a:off x="1295400" y="3276600"/>
            <a:ext cx="6400800" cy="3232150"/>
            <a:chOff x="1219200" y="3276600"/>
            <a:chExt cx="6400800" cy="3231654"/>
          </a:xfrm>
        </p:grpSpPr>
        <p:sp>
          <p:nvSpPr>
            <p:cNvPr id="133127" name="TextBox 68"/>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33128" name="Group 39"/>
            <p:cNvGrpSpPr>
              <a:grpSpLocks/>
            </p:cNvGrpSpPr>
            <p:nvPr/>
          </p:nvGrpSpPr>
          <p:grpSpPr bwMode="auto">
            <a:xfrm>
              <a:off x="1600200" y="3276600"/>
              <a:ext cx="6019800" cy="3200400"/>
              <a:chOff x="1600200" y="3276600"/>
              <a:chExt cx="6019800" cy="3200400"/>
            </a:xfrm>
          </p:grpSpPr>
          <p:sp>
            <p:nvSpPr>
              <p:cNvPr id="133129" name="TextBox 70"/>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r>
                  <a:rPr lang="en-US" sz="1200"/>
                  <a:t>MSM recorded an adjusting entry for this month’s depreciation of $10,000.</a:t>
                </a:r>
              </a:p>
            </p:txBody>
          </p:sp>
          <p:grpSp>
            <p:nvGrpSpPr>
              <p:cNvPr id="133130" name="Group 29"/>
              <p:cNvGrpSpPr>
                <a:grpSpLocks/>
              </p:cNvGrpSpPr>
              <p:nvPr/>
            </p:nvGrpSpPr>
            <p:grpSpPr bwMode="auto">
              <a:xfrm>
                <a:off x="1610537" y="4045405"/>
                <a:ext cx="5849805" cy="748252"/>
                <a:chOff x="-6378019" y="-366414"/>
                <a:chExt cx="6892993" cy="748252"/>
              </a:xfrm>
            </p:grpSpPr>
            <p:grpSp>
              <p:nvGrpSpPr>
                <p:cNvPr id="133144" name="Group 16"/>
                <p:cNvGrpSpPr>
                  <a:grpSpLocks/>
                </p:cNvGrpSpPr>
                <p:nvPr/>
              </p:nvGrpSpPr>
              <p:grpSpPr bwMode="auto">
                <a:xfrm>
                  <a:off x="-6378019" y="-366414"/>
                  <a:ext cx="6888718" cy="279852"/>
                  <a:chOff x="-6378019" y="-366414"/>
                  <a:chExt cx="6888718" cy="279852"/>
                </a:xfrm>
              </p:grpSpPr>
              <p:grpSp>
                <p:nvGrpSpPr>
                  <p:cNvPr id="133150" name="Group 14"/>
                  <p:cNvGrpSpPr>
                    <a:grpSpLocks/>
                  </p:cNvGrpSpPr>
                  <p:nvPr/>
                </p:nvGrpSpPr>
                <p:grpSpPr bwMode="auto">
                  <a:xfrm>
                    <a:off x="-6378019" y="-366414"/>
                    <a:ext cx="6888718" cy="279852"/>
                    <a:chOff x="-6378019" y="-366414"/>
                    <a:chExt cx="6888718" cy="279852"/>
                  </a:xfrm>
                </p:grpSpPr>
                <p:grpSp>
                  <p:nvGrpSpPr>
                    <p:cNvPr id="133152" name="Group 13"/>
                    <p:cNvGrpSpPr>
                      <a:grpSpLocks/>
                    </p:cNvGrpSpPr>
                    <p:nvPr/>
                  </p:nvGrpSpPr>
                  <p:grpSpPr bwMode="auto">
                    <a:xfrm>
                      <a:off x="-6378019" y="-366414"/>
                      <a:ext cx="6888717" cy="279852"/>
                      <a:chOff x="-5958919" y="3336668"/>
                      <a:chExt cx="6888717" cy="279852"/>
                    </a:xfrm>
                  </p:grpSpPr>
                  <p:sp>
                    <p:nvSpPr>
                      <p:cNvPr id="133154" name="TextBox 95"/>
                      <p:cNvSpPr txBox="1">
                        <a:spLocks noChangeArrowheads="1"/>
                      </p:cNvSpPr>
                      <p:nvPr/>
                    </p:nvSpPr>
                    <p:spPr bwMode="auto">
                      <a:xfrm>
                        <a:off x="-5958919" y="3336668"/>
                        <a:ext cx="6888717" cy="279852"/>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33155" name="TextBox 19"/>
                      <p:cNvSpPr txBox="1">
                        <a:spLocks noChangeArrowheads="1"/>
                      </p:cNvSpPr>
                      <p:nvPr/>
                    </p:nvSpPr>
                    <p:spPr bwMode="auto">
                      <a:xfrm>
                        <a:off x="-5948652" y="3339387"/>
                        <a:ext cx="20298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33156" name="TextBox 8"/>
                      <p:cNvSpPr txBox="1">
                        <a:spLocks noChangeArrowheads="1"/>
                      </p:cNvSpPr>
                      <p:nvPr/>
                    </p:nvSpPr>
                    <p:spPr bwMode="auto">
                      <a:xfrm>
                        <a:off x="-3917184" y="3339388"/>
                        <a:ext cx="340968"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33153" name="TextBox 94"/>
                    <p:cNvSpPr txBox="1">
                      <a:spLocks noChangeArrowheads="1"/>
                    </p:cNvSpPr>
                    <p:nvPr/>
                  </p:nvSpPr>
                  <p:spPr bwMode="auto">
                    <a:xfrm>
                      <a:off x="-1676295" y="-366414"/>
                      <a:ext cx="2186994" cy="279852"/>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33151" name="TextBox 92"/>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33145" name="Group 22"/>
                <p:cNvGrpSpPr>
                  <a:grpSpLocks/>
                </p:cNvGrpSpPr>
                <p:nvPr/>
              </p:nvGrpSpPr>
              <p:grpSpPr bwMode="auto">
                <a:xfrm>
                  <a:off x="-6377372" y="-87469"/>
                  <a:ext cx="6892346" cy="469307"/>
                  <a:chOff x="-6377372" y="-87469"/>
                  <a:chExt cx="6892346" cy="469307"/>
                </a:xfrm>
              </p:grpSpPr>
              <p:sp>
                <p:nvSpPr>
                  <p:cNvPr id="133146" name="TextBox 87"/>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3147" name="TextBox 88"/>
                  <p:cNvSpPr txBox="1">
                    <a:spLocks noChangeArrowheads="1"/>
                  </p:cNvSpPr>
                  <p:nvPr/>
                </p:nvSpPr>
                <p:spPr bwMode="auto">
                  <a:xfrm>
                    <a:off x="-6373097" y="-86562"/>
                    <a:ext cx="2041176" cy="461665"/>
                  </a:xfrm>
                  <a:prstGeom prst="rect">
                    <a:avLst/>
                  </a:prstGeom>
                  <a:noFill/>
                  <a:ln w="19050">
                    <a:solidFill>
                      <a:schemeClr val="tx1"/>
                    </a:solidFill>
                    <a:miter lim="800000"/>
                    <a:headEnd/>
                    <a:tailEnd/>
                  </a:ln>
                </p:spPr>
                <p:txBody>
                  <a:bodyPr>
                    <a:spAutoFit/>
                  </a:bodyPr>
                  <a:lstStyle/>
                  <a:p>
                    <a:r>
                      <a:rPr lang="en-US" sz="1200"/>
                      <a:t>   </a:t>
                    </a:r>
                  </a:p>
                  <a:p>
                    <a:endParaRPr lang="en-US" sz="1200"/>
                  </a:p>
                </p:txBody>
              </p:sp>
              <p:sp>
                <p:nvSpPr>
                  <p:cNvPr id="133148" name="TextBox 89"/>
                  <p:cNvSpPr txBox="1">
                    <a:spLocks noChangeArrowheads="1"/>
                  </p:cNvSpPr>
                  <p:nvPr/>
                </p:nvSpPr>
                <p:spPr bwMode="auto">
                  <a:xfrm>
                    <a:off x="-4003868" y="-87469"/>
                    <a:ext cx="1997632" cy="469307"/>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3149" name="TextBox 90"/>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grpSp>
          </p:grpSp>
          <p:sp>
            <p:nvSpPr>
              <p:cNvPr id="133131" name="TextBox 72"/>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endParaRPr lang="en-US" sz="1200"/>
              </a:p>
              <a:p>
                <a:endParaRPr lang="en-US" sz="1200"/>
              </a:p>
            </p:txBody>
          </p:sp>
          <p:sp>
            <p:nvSpPr>
              <p:cNvPr id="133132" name="TextBox 73"/>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endParaRPr lang="en-US" sz="1200"/>
              </a:p>
              <a:p>
                <a:endParaRPr lang="en-US" sz="1200"/>
              </a:p>
            </p:txBody>
          </p:sp>
          <p:sp>
            <p:nvSpPr>
              <p:cNvPr id="133133" name="TextBox 74"/>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endParaRPr lang="en-US" sz="1200"/>
              </a:p>
            </p:txBody>
          </p:sp>
          <p:sp>
            <p:nvSpPr>
              <p:cNvPr id="133134" name="TextBox 75"/>
              <p:cNvSpPr txBox="1">
                <a:spLocks noChangeArrowheads="1"/>
              </p:cNvSpPr>
              <p:nvPr/>
            </p:nvSpPr>
            <p:spPr bwMode="auto">
              <a:xfrm>
                <a:off x="2209800" y="5867400"/>
                <a:ext cx="1447800" cy="276999"/>
              </a:xfrm>
              <a:prstGeom prst="rect">
                <a:avLst/>
              </a:prstGeom>
              <a:noFill/>
              <a:ln w="9525">
                <a:noFill/>
                <a:miter lim="800000"/>
                <a:headEnd/>
                <a:tailEnd/>
              </a:ln>
            </p:spPr>
            <p:txBody>
              <a:bodyPr>
                <a:spAutoFit/>
              </a:bodyPr>
              <a:lstStyle/>
              <a:p>
                <a:pPr algn="ctr"/>
                <a:endParaRPr lang="en-US" sz="1200"/>
              </a:p>
            </p:txBody>
          </p:sp>
          <p:sp>
            <p:nvSpPr>
              <p:cNvPr id="133135" name="TextBox 76"/>
              <p:cNvSpPr txBox="1">
                <a:spLocks noChangeArrowheads="1"/>
              </p:cNvSpPr>
              <p:nvPr/>
            </p:nvSpPr>
            <p:spPr bwMode="auto">
              <a:xfrm>
                <a:off x="5105400" y="5867400"/>
                <a:ext cx="1447800" cy="276999"/>
              </a:xfrm>
              <a:prstGeom prst="rect">
                <a:avLst/>
              </a:prstGeom>
              <a:noFill/>
              <a:ln w="9525">
                <a:noFill/>
                <a:miter lim="800000"/>
                <a:headEnd/>
                <a:tailEnd/>
              </a:ln>
            </p:spPr>
            <p:txBody>
              <a:bodyPr>
                <a:spAutoFit/>
              </a:bodyPr>
              <a:lstStyle/>
              <a:p>
                <a:pPr algn="ctr"/>
                <a:endParaRPr lang="en-US" sz="1200"/>
              </a:p>
            </p:txBody>
          </p:sp>
          <p:cxnSp>
            <p:nvCxnSpPr>
              <p:cNvPr id="78" name="Straight Connector 77"/>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140" name="TextBox 81"/>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endParaRPr lang="en-US" sz="1200"/>
              </a:p>
            </p:txBody>
          </p:sp>
          <p:sp>
            <p:nvSpPr>
              <p:cNvPr id="133141" name="TextBox 82"/>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endParaRPr lang="en-US" sz="1200"/>
              </a:p>
            </p:txBody>
          </p:sp>
          <p:sp>
            <p:nvSpPr>
              <p:cNvPr id="133142" name="TextBox 83"/>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endParaRPr lang="en-US" sz="1200"/>
              </a:p>
            </p:txBody>
          </p:sp>
          <p:sp>
            <p:nvSpPr>
              <p:cNvPr id="133143" name="TextBox 84"/>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endParaRPr lang="en-US" sz="1200"/>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wipe(up)">
                                      <p:cBhvr>
                                        <p:cTn id="1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p:cNvGrpSpPr>
            <a:grpSpLocks/>
          </p:cNvGrpSpPr>
          <p:nvPr/>
        </p:nvGrpSpPr>
        <p:grpSpPr bwMode="auto">
          <a:xfrm>
            <a:off x="1295400" y="3276600"/>
            <a:ext cx="6400800" cy="3232150"/>
            <a:chOff x="1219200" y="3276600"/>
            <a:chExt cx="6400800" cy="3231654"/>
          </a:xfrm>
        </p:grpSpPr>
        <p:sp>
          <p:nvSpPr>
            <p:cNvPr id="135205" name="TextBox 130"/>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35206" name="Group 39"/>
            <p:cNvGrpSpPr>
              <a:grpSpLocks/>
            </p:cNvGrpSpPr>
            <p:nvPr/>
          </p:nvGrpSpPr>
          <p:grpSpPr bwMode="auto">
            <a:xfrm>
              <a:off x="1600200" y="3276600"/>
              <a:ext cx="6019800" cy="3200400"/>
              <a:chOff x="1600200" y="3276600"/>
              <a:chExt cx="6019800" cy="3200400"/>
            </a:xfrm>
          </p:grpSpPr>
          <p:sp>
            <p:nvSpPr>
              <p:cNvPr id="135207" name="TextBox 132"/>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r>
                  <a:rPr lang="en-US" sz="1200"/>
                  <a:t>MSM paid $5,000 rent in advance of obtaining its benefits.</a:t>
                </a:r>
              </a:p>
            </p:txBody>
          </p:sp>
          <p:grpSp>
            <p:nvGrpSpPr>
              <p:cNvPr id="135208" name="Group 29"/>
              <p:cNvGrpSpPr>
                <a:grpSpLocks/>
              </p:cNvGrpSpPr>
              <p:nvPr/>
            </p:nvGrpSpPr>
            <p:grpSpPr bwMode="auto">
              <a:xfrm>
                <a:off x="1609725" y="4045405"/>
                <a:ext cx="5850617" cy="744622"/>
                <a:chOff x="-6378976" y="-366414"/>
                <a:chExt cx="6893950" cy="744622"/>
              </a:xfrm>
            </p:grpSpPr>
            <p:grpSp>
              <p:nvGrpSpPr>
                <p:cNvPr id="135222" name="Group 16"/>
                <p:cNvGrpSpPr>
                  <a:grpSpLocks/>
                </p:cNvGrpSpPr>
                <p:nvPr/>
              </p:nvGrpSpPr>
              <p:grpSpPr bwMode="auto">
                <a:xfrm>
                  <a:off x="-6378976" y="-366414"/>
                  <a:ext cx="6891280" cy="279719"/>
                  <a:chOff x="-6378976" y="-366414"/>
                  <a:chExt cx="6891280" cy="279719"/>
                </a:xfrm>
              </p:grpSpPr>
              <p:grpSp>
                <p:nvGrpSpPr>
                  <p:cNvPr id="135228" name="Group 14"/>
                  <p:cNvGrpSpPr>
                    <a:grpSpLocks/>
                  </p:cNvGrpSpPr>
                  <p:nvPr/>
                </p:nvGrpSpPr>
                <p:grpSpPr bwMode="auto">
                  <a:xfrm>
                    <a:off x="-6378976" y="-366414"/>
                    <a:ext cx="6891280" cy="279719"/>
                    <a:chOff x="-6378976" y="-366414"/>
                    <a:chExt cx="6891280" cy="279719"/>
                  </a:xfrm>
                </p:grpSpPr>
                <p:grpSp>
                  <p:nvGrpSpPr>
                    <p:cNvPr id="135230" name="Group 13"/>
                    <p:cNvGrpSpPr>
                      <a:grpSpLocks/>
                    </p:cNvGrpSpPr>
                    <p:nvPr/>
                  </p:nvGrpSpPr>
                  <p:grpSpPr bwMode="auto">
                    <a:xfrm>
                      <a:off x="-6378976" y="-366414"/>
                      <a:ext cx="6891280" cy="279719"/>
                      <a:chOff x="-5959876" y="3336668"/>
                      <a:chExt cx="6891280" cy="279719"/>
                    </a:xfrm>
                  </p:grpSpPr>
                  <p:sp>
                    <p:nvSpPr>
                      <p:cNvPr id="135232" name="TextBox 157"/>
                      <p:cNvSpPr txBox="1">
                        <a:spLocks noChangeArrowheads="1"/>
                      </p:cNvSpPr>
                      <p:nvPr/>
                    </p:nvSpPr>
                    <p:spPr bwMode="auto">
                      <a:xfrm>
                        <a:off x="-5958918" y="3336668"/>
                        <a:ext cx="6890322" cy="276999"/>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35233" name="TextBox 19"/>
                      <p:cNvSpPr txBox="1">
                        <a:spLocks noChangeArrowheads="1"/>
                      </p:cNvSpPr>
                      <p:nvPr/>
                    </p:nvSpPr>
                    <p:spPr bwMode="auto">
                      <a:xfrm>
                        <a:off x="-5959876" y="3339388"/>
                        <a:ext cx="20453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35234" name="TextBox 8"/>
                      <p:cNvSpPr txBox="1">
                        <a:spLocks noChangeArrowheads="1"/>
                      </p:cNvSpPr>
                      <p:nvPr/>
                    </p:nvSpPr>
                    <p:spPr bwMode="auto">
                      <a:xfrm>
                        <a:off x="-3917184" y="3339388"/>
                        <a:ext cx="331910"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35231" name="TextBox 156"/>
                    <p:cNvSpPr txBox="1">
                      <a:spLocks noChangeArrowheads="1"/>
                    </p:cNvSpPr>
                    <p:nvPr/>
                  </p:nvSpPr>
                  <p:spPr bwMode="auto">
                    <a:xfrm>
                      <a:off x="-1676295" y="-363694"/>
                      <a:ext cx="2183727" cy="276999"/>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35229" name="TextBox 154"/>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35223" name="Group 22"/>
                <p:cNvGrpSpPr>
                  <a:grpSpLocks/>
                </p:cNvGrpSpPr>
                <p:nvPr/>
              </p:nvGrpSpPr>
              <p:grpSpPr bwMode="auto">
                <a:xfrm>
                  <a:off x="-6378976" y="-87469"/>
                  <a:ext cx="6893950" cy="465677"/>
                  <a:chOff x="-6378976" y="-87469"/>
                  <a:chExt cx="6893950" cy="465677"/>
                </a:xfrm>
              </p:grpSpPr>
              <p:sp>
                <p:nvSpPr>
                  <p:cNvPr id="135224" name="TextBox 149"/>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5225" name="TextBox 150"/>
                  <p:cNvSpPr txBox="1">
                    <a:spLocks noChangeArrowheads="1"/>
                  </p:cNvSpPr>
                  <p:nvPr/>
                </p:nvSpPr>
                <p:spPr bwMode="auto">
                  <a:xfrm>
                    <a:off x="-6378976" y="-86562"/>
                    <a:ext cx="2047055" cy="461665"/>
                  </a:xfrm>
                  <a:prstGeom prst="rect">
                    <a:avLst/>
                  </a:prstGeom>
                  <a:noFill/>
                  <a:ln w="19050">
                    <a:solidFill>
                      <a:schemeClr val="tx1"/>
                    </a:solidFill>
                    <a:miter lim="800000"/>
                    <a:headEnd/>
                    <a:tailEnd/>
                  </a:ln>
                </p:spPr>
                <p:txBody>
                  <a:bodyPr>
                    <a:spAutoFit/>
                  </a:bodyPr>
                  <a:lstStyle/>
                  <a:p>
                    <a:r>
                      <a:rPr lang="en-US" sz="1200"/>
                      <a:t>Cash  -$5,000  </a:t>
                    </a:r>
                  </a:p>
                  <a:p>
                    <a:r>
                      <a:rPr lang="en-US" sz="1200"/>
                      <a:t>Prepaid Rent +$5,000</a:t>
                    </a:r>
                  </a:p>
                </p:txBody>
              </p:sp>
              <p:sp>
                <p:nvSpPr>
                  <p:cNvPr id="135226" name="TextBox 151"/>
                  <p:cNvSpPr txBox="1">
                    <a:spLocks noChangeArrowheads="1"/>
                  </p:cNvSpPr>
                  <p:nvPr/>
                </p:nvSpPr>
                <p:spPr bwMode="auto">
                  <a:xfrm>
                    <a:off x="-4003868" y="-87469"/>
                    <a:ext cx="199763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5227" name="TextBox 152"/>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grpSp>
          </p:grpSp>
          <p:sp>
            <p:nvSpPr>
              <p:cNvPr id="135209" name="TextBox 134"/>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r>
                  <a:rPr lang="en-US" sz="1200"/>
                  <a:t>Prepaid Rent (+A)</a:t>
                </a:r>
              </a:p>
              <a:p>
                <a:r>
                  <a:rPr lang="en-US" sz="1200"/>
                  <a:t>   Cash (-A)</a:t>
                </a:r>
              </a:p>
            </p:txBody>
          </p:sp>
          <p:sp>
            <p:nvSpPr>
              <p:cNvPr id="135210" name="TextBox 135"/>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r>
                  <a:rPr lang="en-US" sz="1200"/>
                  <a:t>5,000</a:t>
                </a:r>
              </a:p>
              <a:p>
                <a:endParaRPr lang="en-US" sz="1200"/>
              </a:p>
            </p:txBody>
          </p:sp>
          <p:sp>
            <p:nvSpPr>
              <p:cNvPr id="135211" name="TextBox 136"/>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r>
                  <a:rPr lang="en-US" sz="1200"/>
                  <a:t>5,000</a:t>
                </a:r>
              </a:p>
            </p:txBody>
          </p:sp>
          <p:sp>
            <p:nvSpPr>
              <p:cNvPr id="135212" name="TextBox 137"/>
              <p:cNvSpPr txBox="1">
                <a:spLocks noChangeArrowheads="1"/>
              </p:cNvSpPr>
              <p:nvPr/>
            </p:nvSpPr>
            <p:spPr bwMode="auto">
              <a:xfrm>
                <a:off x="2209800" y="5867400"/>
                <a:ext cx="1447800" cy="276999"/>
              </a:xfrm>
              <a:prstGeom prst="rect">
                <a:avLst/>
              </a:prstGeom>
              <a:noFill/>
              <a:ln w="9525">
                <a:noFill/>
                <a:miter lim="800000"/>
                <a:headEnd/>
                <a:tailEnd/>
              </a:ln>
            </p:spPr>
            <p:txBody>
              <a:bodyPr>
                <a:spAutoFit/>
              </a:bodyPr>
              <a:lstStyle/>
              <a:p>
                <a:pPr algn="ctr"/>
                <a:r>
                  <a:rPr lang="en-US" sz="1200"/>
                  <a:t>Cash</a:t>
                </a:r>
              </a:p>
            </p:txBody>
          </p:sp>
          <p:sp>
            <p:nvSpPr>
              <p:cNvPr id="135213" name="TextBox 138"/>
              <p:cNvSpPr txBox="1">
                <a:spLocks noChangeArrowheads="1"/>
              </p:cNvSpPr>
              <p:nvPr/>
            </p:nvSpPr>
            <p:spPr bwMode="auto">
              <a:xfrm>
                <a:off x="5029200" y="5867400"/>
                <a:ext cx="1600200" cy="276999"/>
              </a:xfrm>
              <a:prstGeom prst="rect">
                <a:avLst/>
              </a:prstGeom>
              <a:noFill/>
              <a:ln w="9525">
                <a:noFill/>
                <a:miter lim="800000"/>
                <a:headEnd/>
                <a:tailEnd/>
              </a:ln>
            </p:spPr>
            <p:txBody>
              <a:bodyPr>
                <a:spAutoFit/>
              </a:bodyPr>
              <a:lstStyle/>
              <a:p>
                <a:pPr algn="ctr"/>
                <a:r>
                  <a:rPr lang="en-US" sz="1200"/>
                  <a:t>Prepaid Rent</a:t>
                </a:r>
              </a:p>
            </p:txBody>
          </p:sp>
          <p:cxnSp>
            <p:nvCxnSpPr>
              <p:cNvPr id="140" name="Straight Connector 139"/>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218" name="TextBox 143"/>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endParaRPr lang="en-US" sz="1200"/>
              </a:p>
            </p:txBody>
          </p:sp>
          <p:sp>
            <p:nvSpPr>
              <p:cNvPr id="135219" name="TextBox 144"/>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r>
                  <a:rPr lang="en-US" sz="1200"/>
                  <a:t>5,000</a:t>
                </a:r>
              </a:p>
            </p:txBody>
          </p:sp>
          <p:sp>
            <p:nvSpPr>
              <p:cNvPr id="135220" name="TextBox 145"/>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r>
                  <a:rPr lang="en-US" sz="1200"/>
                  <a:t>5,000</a:t>
                </a:r>
              </a:p>
            </p:txBody>
          </p:sp>
          <p:sp>
            <p:nvSpPr>
              <p:cNvPr id="135221" name="TextBox 146"/>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endParaRPr lang="en-US" sz="1200"/>
              </a:p>
            </p:txBody>
          </p:sp>
        </p:grpSp>
      </p:grpSp>
      <p:grpSp>
        <p:nvGrpSpPr>
          <p:cNvPr id="68" name="Group 67"/>
          <p:cNvGrpSpPr>
            <a:grpSpLocks/>
          </p:cNvGrpSpPr>
          <p:nvPr/>
        </p:nvGrpSpPr>
        <p:grpSpPr bwMode="auto">
          <a:xfrm>
            <a:off x="1295400" y="3276600"/>
            <a:ext cx="6400800" cy="3232150"/>
            <a:chOff x="1219200" y="3276600"/>
            <a:chExt cx="6400800" cy="3231654"/>
          </a:xfrm>
        </p:grpSpPr>
        <p:sp>
          <p:nvSpPr>
            <p:cNvPr id="135175" name="TextBox 68"/>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35176" name="Group 39"/>
            <p:cNvGrpSpPr>
              <a:grpSpLocks/>
            </p:cNvGrpSpPr>
            <p:nvPr/>
          </p:nvGrpSpPr>
          <p:grpSpPr bwMode="auto">
            <a:xfrm>
              <a:off x="1600200" y="3276600"/>
              <a:ext cx="6019800" cy="3200400"/>
              <a:chOff x="1600200" y="3276600"/>
              <a:chExt cx="6019800" cy="3200400"/>
            </a:xfrm>
          </p:grpSpPr>
          <p:sp>
            <p:nvSpPr>
              <p:cNvPr id="135177" name="TextBox 70"/>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endParaRPr lang="en-US" sz="1200"/>
              </a:p>
            </p:txBody>
          </p:sp>
          <p:grpSp>
            <p:nvGrpSpPr>
              <p:cNvPr id="135178" name="Group 29"/>
              <p:cNvGrpSpPr>
                <a:grpSpLocks/>
              </p:cNvGrpSpPr>
              <p:nvPr/>
            </p:nvGrpSpPr>
            <p:grpSpPr bwMode="auto">
              <a:xfrm>
                <a:off x="1610537" y="4045405"/>
                <a:ext cx="5849805" cy="748252"/>
                <a:chOff x="-6378019" y="-366414"/>
                <a:chExt cx="6892993" cy="748252"/>
              </a:xfrm>
            </p:grpSpPr>
            <p:grpSp>
              <p:nvGrpSpPr>
                <p:cNvPr id="135192" name="Group 16"/>
                <p:cNvGrpSpPr>
                  <a:grpSpLocks/>
                </p:cNvGrpSpPr>
                <p:nvPr/>
              </p:nvGrpSpPr>
              <p:grpSpPr bwMode="auto">
                <a:xfrm>
                  <a:off x="-6378019" y="-366414"/>
                  <a:ext cx="6888718" cy="279852"/>
                  <a:chOff x="-6378019" y="-366414"/>
                  <a:chExt cx="6888718" cy="279852"/>
                </a:xfrm>
              </p:grpSpPr>
              <p:grpSp>
                <p:nvGrpSpPr>
                  <p:cNvPr id="135198" name="Group 14"/>
                  <p:cNvGrpSpPr>
                    <a:grpSpLocks/>
                  </p:cNvGrpSpPr>
                  <p:nvPr/>
                </p:nvGrpSpPr>
                <p:grpSpPr bwMode="auto">
                  <a:xfrm>
                    <a:off x="-6378019" y="-366414"/>
                    <a:ext cx="6888718" cy="279852"/>
                    <a:chOff x="-6378019" y="-366414"/>
                    <a:chExt cx="6888718" cy="279852"/>
                  </a:xfrm>
                </p:grpSpPr>
                <p:grpSp>
                  <p:nvGrpSpPr>
                    <p:cNvPr id="135200" name="Group 13"/>
                    <p:cNvGrpSpPr>
                      <a:grpSpLocks/>
                    </p:cNvGrpSpPr>
                    <p:nvPr/>
                  </p:nvGrpSpPr>
                  <p:grpSpPr bwMode="auto">
                    <a:xfrm>
                      <a:off x="-6378019" y="-366414"/>
                      <a:ext cx="6888717" cy="279852"/>
                      <a:chOff x="-5958919" y="3336668"/>
                      <a:chExt cx="6888717" cy="279852"/>
                    </a:xfrm>
                  </p:grpSpPr>
                  <p:sp>
                    <p:nvSpPr>
                      <p:cNvPr id="135202" name="TextBox 95"/>
                      <p:cNvSpPr txBox="1">
                        <a:spLocks noChangeArrowheads="1"/>
                      </p:cNvSpPr>
                      <p:nvPr/>
                    </p:nvSpPr>
                    <p:spPr bwMode="auto">
                      <a:xfrm>
                        <a:off x="-5958919" y="3336668"/>
                        <a:ext cx="6888717" cy="279852"/>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35203" name="TextBox 19"/>
                      <p:cNvSpPr txBox="1">
                        <a:spLocks noChangeArrowheads="1"/>
                      </p:cNvSpPr>
                      <p:nvPr/>
                    </p:nvSpPr>
                    <p:spPr bwMode="auto">
                      <a:xfrm>
                        <a:off x="-5948652" y="3339387"/>
                        <a:ext cx="20298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35204" name="TextBox 8"/>
                      <p:cNvSpPr txBox="1">
                        <a:spLocks noChangeArrowheads="1"/>
                      </p:cNvSpPr>
                      <p:nvPr/>
                    </p:nvSpPr>
                    <p:spPr bwMode="auto">
                      <a:xfrm>
                        <a:off x="-3917184" y="3339388"/>
                        <a:ext cx="340968"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35201" name="TextBox 94"/>
                    <p:cNvSpPr txBox="1">
                      <a:spLocks noChangeArrowheads="1"/>
                    </p:cNvSpPr>
                    <p:nvPr/>
                  </p:nvSpPr>
                  <p:spPr bwMode="auto">
                    <a:xfrm>
                      <a:off x="-1676295" y="-366414"/>
                      <a:ext cx="2186994" cy="279852"/>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35199" name="TextBox 92"/>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35193" name="Group 22"/>
                <p:cNvGrpSpPr>
                  <a:grpSpLocks/>
                </p:cNvGrpSpPr>
                <p:nvPr/>
              </p:nvGrpSpPr>
              <p:grpSpPr bwMode="auto">
                <a:xfrm>
                  <a:off x="-6377372" y="-87469"/>
                  <a:ext cx="6892346" cy="469307"/>
                  <a:chOff x="-6377372" y="-87469"/>
                  <a:chExt cx="6892346" cy="469307"/>
                </a:xfrm>
              </p:grpSpPr>
              <p:sp>
                <p:nvSpPr>
                  <p:cNvPr id="135194" name="TextBox 87"/>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5195" name="TextBox 88"/>
                  <p:cNvSpPr txBox="1">
                    <a:spLocks noChangeArrowheads="1"/>
                  </p:cNvSpPr>
                  <p:nvPr/>
                </p:nvSpPr>
                <p:spPr bwMode="auto">
                  <a:xfrm>
                    <a:off x="-6373097" y="-86562"/>
                    <a:ext cx="2041176" cy="461665"/>
                  </a:xfrm>
                  <a:prstGeom prst="rect">
                    <a:avLst/>
                  </a:prstGeom>
                  <a:noFill/>
                  <a:ln w="19050">
                    <a:solidFill>
                      <a:schemeClr val="tx1"/>
                    </a:solidFill>
                    <a:miter lim="800000"/>
                    <a:headEnd/>
                    <a:tailEnd/>
                  </a:ln>
                </p:spPr>
                <p:txBody>
                  <a:bodyPr>
                    <a:spAutoFit/>
                  </a:bodyPr>
                  <a:lstStyle/>
                  <a:p>
                    <a:r>
                      <a:rPr lang="en-US" sz="1200"/>
                      <a:t>   </a:t>
                    </a:r>
                  </a:p>
                  <a:p>
                    <a:endParaRPr lang="en-US" sz="1200"/>
                  </a:p>
                </p:txBody>
              </p:sp>
              <p:sp>
                <p:nvSpPr>
                  <p:cNvPr id="135196" name="TextBox 89"/>
                  <p:cNvSpPr txBox="1">
                    <a:spLocks noChangeArrowheads="1"/>
                  </p:cNvSpPr>
                  <p:nvPr/>
                </p:nvSpPr>
                <p:spPr bwMode="auto">
                  <a:xfrm>
                    <a:off x="-4003868" y="-87469"/>
                    <a:ext cx="1997632" cy="469307"/>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5197" name="TextBox 90"/>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grpSp>
          </p:grpSp>
          <p:sp>
            <p:nvSpPr>
              <p:cNvPr id="135179" name="TextBox 72"/>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endParaRPr lang="en-US" sz="1200"/>
              </a:p>
              <a:p>
                <a:endParaRPr lang="en-US" sz="1200"/>
              </a:p>
            </p:txBody>
          </p:sp>
          <p:sp>
            <p:nvSpPr>
              <p:cNvPr id="135180" name="TextBox 73"/>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endParaRPr lang="en-US" sz="1200"/>
              </a:p>
              <a:p>
                <a:endParaRPr lang="en-US" sz="1200"/>
              </a:p>
            </p:txBody>
          </p:sp>
          <p:sp>
            <p:nvSpPr>
              <p:cNvPr id="135181" name="TextBox 74"/>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endParaRPr lang="en-US" sz="1200"/>
              </a:p>
            </p:txBody>
          </p:sp>
          <p:sp>
            <p:nvSpPr>
              <p:cNvPr id="135182" name="TextBox 75"/>
              <p:cNvSpPr txBox="1">
                <a:spLocks noChangeArrowheads="1"/>
              </p:cNvSpPr>
              <p:nvPr/>
            </p:nvSpPr>
            <p:spPr bwMode="auto">
              <a:xfrm>
                <a:off x="2209800" y="5867400"/>
                <a:ext cx="1447800" cy="276999"/>
              </a:xfrm>
              <a:prstGeom prst="rect">
                <a:avLst/>
              </a:prstGeom>
              <a:noFill/>
              <a:ln w="9525">
                <a:noFill/>
                <a:miter lim="800000"/>
                <a:headEnd/>
                <a:tailEnd/>
              </a:ln>
            </p:spPr>
            <p:txBody>
              <a:bodyPr>
                <a:spAutoFit/>
              </a:bodyPr>
              <a:lstStyle/>
              <a:p>
                <a:pPr algn="ctr"/>
                <a:r>
                  <a:rPr lang="en-US" sz="1200"/>
                  <a:t>Cash</a:t>
                </a:r>
              </a:p>
            </p:txBody>
          </p:sp>
          <p:sp>
            <p:nvSpPr>
              <p:cNvPr id="135183" name="TextBox 76"/>
              <p:cNvSpPr txBox="1">
                <a:spLocks noChangeArrowheads="1"/>
              </p:cNvSpPr>
              <p:nvPr/>
            </p:nvSpPr>
            <p:spPr bwMode="auto">
              <a:xfrm>
                <a:off x="5105400" y="5867400"/>
                <a:ext cx="1447800" cy="276999"/>
              </a:xfrm>
              <a:prstGeom prst="rect">
                <a:avLst/>
              </a:prstGeom>
              <a:noFill/>
              <a:ln w="9525">
                <a:noFill/>
                <a:miter lim="800000"/>
                <a:headEnd/>
                <a:tailEnd/>
              </a:ln>
            </p:spPr>
            <p:txBody>
              <a:bodyPr>
                <a:spAutoFit/>
              </a:bodyPr>
              <a:lstStyle/>
              <a:p>
                <a:pPr algn="ctr"/>
                <a:r>
                  <a:rPr lang="en-US" sz="1200"/>
                  <a:t>Prepaid Rent</a:t>
                </a:r>
              </a:p>
            </p:txBody>
          </p:sp>
          <p:cxnSp>
            <p:nvCxnSpPr>
              <p:cNvPr id="78" name="Straight Connector 77"/>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188" name="TextBox 81"/>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endParaRPr lang="en-US" sz="1200"/>
              </a:p>
            </p:txBody>
          </p:sp>
          <p:sp>
            <p:nvSpPr>
              <p:cNvPr id="135189" name="TextBox 82"/>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r>
                  <a:rPr lang="en-US" sz="1200"/>
                  <a:t>5,000</a:t>
                </a:r>
              </a:p>
            </p:txBody>
          </p:sp>
          <p:sp>
            <p:nvSpPr>
              <p:cNvPr id="135190" name="TextBox 83"/>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r>
                  <a:rPr lang="en-US" sz="1200"/>
                  <a:t>5,000</a:t>
                </a:r>
              </a:p>
            </p:txBody>
          </p:sp>
          <p:sp>
            <p:nvSpPr>
              <p:cNvPr id="135191" name="TextBox 84"/>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endParaRPr lang="en-US" sz="1200"/>
              </a:p>
            </p:txBody>
          </p:sp>
        </p:grpSp>
      </p:grpSp>
      <p:sp>
        <p:nvSpPr>
          <p:cNvPr id="5" name="TextBox 4"/>
          <p:cNvSpPr txBox="1"/>
          <p:nvPr/>
        </p:nvSpPr>
        <p:spPr>
          <a:xfrm>
            <a:off x="304800" y="262176"/>
            <a:ext cx="8534400" cy="2928461"/>
          </a:xfrm>
          <a:prstGeom prst="roundRect">
            <a:avLst/>
          </a:prstGeom>
          <a:solidFill>
            <a:srgbClr val="E1E1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E4-18 Analyzing, Recording, and Summarizing Business Activities and Adjustments</a:t>
            </a:r>
          </a:p>
          <a:p>
            <a:pPr>
              <a:defRPr/>
            </a:pPr>
            <a:r>
              <a:rPr lang="en-US" dirty="0"/>
              <a:t>The following transactions relate to a magazine company called My Style </a:t>
            </a:r>
            <a:r>
              <a:rPr lang="en-US" dirty="0" err="1"/>
              <a:t>Mag</a:t>
            </a:r>
            <a:r>
              <a:rPr lang="en-US" dirty="0"/>
              <a:t> (MSM). </a:t>
            </a:r>
          </a:p>
          <a:p>
            <a:pPr>
              <a:defRPr/>
            </a:pPr>
            <a:endParaRPr lang="en-US" dirty="0"/>
          </a:p>
          <a:p>
            <a:pPr>
              <a:defRPr/>
            </a:pPr>
            <a:r>
              <a:rPr lang="en-US" b="1" dirty="0"/>
              <a:t>Required:</a:t>
            </a:r>
          </a:p>
          <a:p>
            <a:pPr>
              <a:defRPr/>
            </a:pPr>
            <a:r>
              <a:rPr lang="en-US" dirty="0"/>
              <a:t>For each event a–f, complete the three missing items using your understanding of the relationships among: (1) business activities, (2) accounting equation effects, (3) journal entries, and (4) T-accounts.</a:t>
            </a:r>
          </a:p>
        </p:txBody>
      </p:sp>
      <p:sp>
        <p:nvSpPr>
          <p:cNvPr id="135174" name="TextBox 5"/>
          <p:cNvSpPr txBox="1">
            <a:spLocks noChangeArrowheads="1"/>
          </p:cNvSpPr>
          <p:nvPr/>
        </p:nvSpPr>
        <p:spPr bwMode="auto">
          <a:xfrm>
            <a:off x="152400" y="3276600"/>
            <a:ext cx="1371600" cy="381000"/>
          </a:xfrm>
          <a:prstGeom prst="rect">
            <a:avLst/>
          </a:prstGeom>
          <a:noFill/>
          <a:ln w="9525">
            <a:noFill/>
            <a:miter lim="800000"/>
            <a:headEnd/>
            <a:tailEnd/>
          </a:ln>
        </p:spPr>
        <p:txBody>
          <a:bodyPr>
            <a:spAutoFit/>
          </a:bodyPr>
          <a:lstStyle/>
          <a:p>
            <a:r>
              <a:rPr lang="en-US" b="1"/>
              <a:t>Event 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wipe(up)">
                                      <p:cBhvr>
                                        <p:cTn id="1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p:cNvGrpSpPr>
            <a:grpSpLocks/>
          </p:cNvGrpSpPr>
          <p:nvPr/>
        </p:nvGrpSpPr>
        <p:grpSpPr bwMode="auto">
          <a:xfrm>
            <a:off x="1295400" y="3276600"/>
            <a:ext cx="6400800" cy="3232150"/>
            <a:chOff x="1219200" y="3276600"/>
            <a:chExt cx="6400800" cy="3231654"/>
          </a:xfrm>
        </p:grpSpPr>
        <p:sp>
          <p:nvSpPr>
            <p:cNvPr id="137253" name="TextBox 130"/>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37254" name="Group 39"/>
            <p:cNvGrpSpPr>
              <a:grpSpLocks/>
            </p:cNvGrpSpPr>
            <p:nvPr/>
          </p:nvGrpSpPr>
          <p:grpSpPr bwMode="auto">
            <a:xfrm>
              <a:off x="1600200" y="3276600"/>
              <a:ext cx="6019800" cy="3200400"/>
              <a:chOff x="1600200" y="3276600"/>
              <a:chExt cx="6019800" cy="3200400"/>
            </a:xfrm>
          </p:grpSpPr>
          <p:sp>
            <p:nvSpPr>
              <p:cNvPr id="137255" name="TextBox 132"/>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r>
                  <a:rPr lang="en-US" sz="1200"/>
                  <a:t>MSM provided $10,000 of advertising services to customers on account.</a:t>
                </a:r>
              </a:p>
            </p:txBody>
          </p:sp>
          <p:grpSp>
            <p:nvGrpSpPr>
              <p:cNvPr id="137256" name="Group 29"/>
              <p:cNvGrpSpPr>
                <a:grpSpLocks/>
              </p:cNvGrpSpPr>
              <p:nvPr/>
            </p:nvGrpSpPr>
            <p:grpSpPr bwMode="auto">
              <a:xfrm>
                <a:off x="1609725" y="4045405"/>
                <a:ext cx="5850617" cy="744622"/>
                <a:chOff x="-6378976" y="-366414"/>
                <a:chExt cx="6893950" cy="744622"/>
              </a:xfrm>
            </p:grpSpPr>
            <p:grpSp>
              <p:nvGrpSpPr>
                <p:cNvPr id="137270" name="Group 16"/>
                <p:cNvGrpSpPr>
                  <a:grpSpLocks/>
                </p:cNvGrpSpPr>
                <p:nvPr/>
              </p:nvGrpSpPr>
              <p:grpSpPr bwMode="auto">
                <a:xfrm>
                  <a:off x="-6378976" y="-366414"/>
                  <a:ext cx="6891280" cy="279719"/>
                  <a:chOff x="-6378976" y="-366414"/>
                  <a:chExt cx="6891280" cy="279719"/>
                </a:xfrm>
              </p:grpSpPr>
              <p:grpSp>
                <p:nvGrpSpPr>
                  <p:cNvPr id="137276" name="Group 14"/>
                  <p:cNvGrpSpPr>
                    <a:grpSpLocks/>
                  </p:cNvGrpSpPr>
                  <p:nvPr/>
                </p:nvGrpSpPr>
                <p:grpSpPr bwMode="auto">
                  <a:xfrm>
                    <a:off x="-6378976" y="-366414"/>
                    <a:ext cx="6891280" cy="279719"/>
                    <a:chOff x="-6378976" y="-366414"/>
                    <a:chExt cx="6891280" cy="279719"/>
                  </a:xfrm>
                </p:grpSpPr>
                <p:grpSp>
                  <p:nvGrpSpPr>
                    <p:cNvPr id="137278" name="Group 13"/>
                    <p:cNvGrpSpPr>
                      <a:grpSpLocks/>
                    </p:cNvGrpSpPr>
                    <p:nvPr/>
                  </p:nvGrpSpPr>
                  <p:grpSpPr bwMode="auto">
                    <a:xfrm>
                      <a:off x="-6378976" y="-366414"/>
                      <a:ext cx="6891280" cy="279719"/>
                      <a:chOff x="-5959876" y="3336668"/>
                      <a:chExt cx="6891280" cy="279719"/>
                    </a:xfrm>
                  </p:grpSpPr>
                  <p:sp>
                    <p:nvSpPr>
                      <p:cNvPr id="137280" name="TextBox 157"/>
                      <p:cNvSpPr txBox="1">
                        <a:spLocks noChangeArrowheads="1"/>
                      </p:cNvSpPr>
                      <p:nvPr/>
                    </p:nvSpPr>
                    <p:spPr bwMode="auto">
                      <a:xfrm>
                        <a:off x="-5958918" y="3336668"/>
                        <a:ext cx="6890322" cy="276999"/>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37281" name="TextBox 19"/>
                      <p:cNvSpPr txBox="1">
                        <a:spLocks noChangeArrowheads="1"/>
                      </p:cNvSpPr>
                      <p:nvPr/>
                    </p:nvSpPr>
                    <p:spPr bwMode="auto">
                      <a:xfrm>
                        <a:off x="-5959876" y="3339388"/>
                        <a:ext cx="20453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37282" name="TextBox 8"/>
                      <p:cNvSpPr txBox="1">
                        <a:spLocks noChangeArrowheads="1"/>
                      </p:cNvSpPr>
                      <p:nvPr/>
                    </p:nvSpPr>
                    <p:spPr bwMode="auto">
                      <a:xfrm>
                        <a:off x="-3917184" y="3339388"/>
                        <a:ext cx="331910"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37279" name="TextBox 156"/>
                    <p:cNvSpPr txBox="1">
                      <a:spLocks noChangeArrowheads="1"/>
                    </p:cNvSpPr>
                    <p:nvPr/>
                  </p:nvSpPr>
                  <p:spPr bwMode="auto">
                    <a:xfrm>
                      <a:off x="-1676295" y="-363694"/>
                      <a:ext cx="2183727" cy="276999"/>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37277" name="TextBox 154"/>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37271" name="Group 22"/>
                <p:cNvGrpSpPr>
                  <a:grpSpLocks/>
                </p:cNvGrpSpPr>
                <p:nvPr/>
              </p:nvGrpSpPr>
              <p:grpSpPr bwMode="auto">
                <a:xfrm>
                  <a:off x="-6378976" y="-87469"/>
                  <a:ext cx="6893950" cy="465677"/>
                  <a:chOff x="-6378976" y="-87469"/>
                  <a:chExt cx="6893950" cy="465677"/>
                </a:xfrm>
              </p:grpSpPr>
              <p:sp>
                <p:nvSpPr>
                  <p:cNvPr id="137272" name="TextBox 149"/>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7273" name="TextBox 150"/>
                  <p:cNvSpPr txBox="1">
                    <a:spLocks noChangeArrowheads="1"/>
                  </p:cNvSpPr>
                  <p:nvPr/>
                </p:nvSpPr>
                <p:spPr bwMode="auto">
                  <a:xfrm>
                    <a:off x="-6378976" y="-86562"/>
                    <a:ext cx="2047055" cy="461665"/>
                  </a:xfrm>
                  <a:prstGeom prst="rect">
                    <a:avLst/>
                  </a:prstGeom>
                  <a:noFill/>
                  <a:ln w="19050">
                    <a:solidFill>
                      <a:schemeClr val="tx1"/>
                    </a:solidFill>
                    <a:miter lim="800000"/>
                    <a:headEnd/>
                    <a:tailEnd/>
                  </a:ln>
                </p:spPr>
                <p:txBody>
                  <a:bodyPr>
                    <a:spAutoFit/>
                  </a:bodyPr>
                  <a:lstStyle/>
                  <a:p>
                    <a:r>
                      <a:rPr lang="en-US" sz="1200"/>
                      <a:t>Accounts Receivable  </a:t>
                    </a:r>
                  </a:p>
                  <a:p>
                    <a:r>
                      <a:rPr lang="en-US" sz="1200"/>
                      <a:t>      +$10,000</a:t>
                    </a:r>
                  </a:p>
                </p:txBody>
              </p:sp>
              <p:sp>
                <p:nvSpPr>
                  <p:cNvPr id="137274" name="TextBox 151"/>
                  <p:cNvSpPr txBox="1">
                    <a:spLocks noChangeArrowheads="1"/>
                  </p:cNvSpPr>
                  <p:nvPr/>
                </p:nvSpPr>
                <p:spPr bwMode="auto">
                  <a:xfrm>
                    <a:off x="-4003868" y="-87469"/>
                    <a:ext cx="199763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7275" name="TextBox 152"/>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r>
                      <a:rPr lang="en-US" sz="1200"/>
                      <a:t>Advertising</a:t>
                    </a:r>
                  </a:p>
                  <a:p>
                    <a:r>
                      <a:rPr lang="en-US" sz="1200"/>
                      <a:t>Revenue (+R) +$10,000</a:t>
                    </a:r>
                  </a:p>
                </p:txBody>
              </p:sp>
            </p:grpSp>
          </p:grpSp>
          <p:sp>
            <p:nvSpPr>
              <p:cNvPr id="137257" name="TextBox 134"/>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r>
                  <a:rPr lang="en-US" sz="1200"/>
                  <a:t>Accounts Receivable (+A)</a:t>
                </a:r>
              </a:p>
              <a:p>
                <a:r>
                  <a:rPr lang="en-US" sz="1200"/>
                  <a:t> Advertising Rev. (+R, +SE)</a:t>
                </a:r>
              </a:p>
            </p:txBody>
          </p:sp>
          <p:sp>
            <p:nvSpPr>
              <p:cNvPr id="137258" name="TextBox 135"/>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r>
                  <a:rPr lang="en-US" sz="1200"/>
                  <a:t>10,000</a:t>
                </a:r>
              </a:p>
              <a:p>
                <a:endParaRPr lang="en-US" sz="1200"/>
              </a:p>
            </p:txBody>
          </p:sp>
          <p:sp>
            <p:nvSpPr>
              <p:cNvPr id="137259" name="TextBox 136"/>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r>
                  <a:rPr lang="en-US" sz="1200"/>
                  <a:t>10,000</a:t>
                </a:r>
              </a:p>
            </p:txBody>
          </p:sp>
          <p:sp>
            <p:nvSpPr>
              <p:cNvPr id="137260" name="TextBox 137"/>
              <p:cNvSpPr txBox="1">
                <a:spLocks noChangeArrowheads="1"/>
              </p:cNvSpPr>
              <p:nvPr/>
            </p:nvSpPr>
            <p:spPr bwMode="auto">
              <a:xfrm>
                <a:off x="2057400" y="5867400"/>
                <a:ext cx="1676400" cy="276999"/>
              </a:xfrm>
              <a:prstGeom prst="rect">
                <a:avLst/>
              </a:prstGeom>
              <a:noFill/>
              <a:ln w="9525">
                <a:noFill/>
                <a:miter lim="800000"/>
                <a:headEnd/>
                <a:tailEnd/>
              </a:ln>
            </p:spPr>
            <p:txBody>
              <a:bodyPr>
                <a:spAutoFit/>
              </a:bodyPr>
              <a:lstStyle/>
              <a:p>
                <a:pPr algn="ctr"/>
                <a:r>
                  <a:rPr lang="en-US" sz="1200"/>
                  <a:t>Accounts Receivable</a:t>
                </a:r>
              </a:p>
            </p:txBody>
          </p:sp>
          <p:sp>
            <p:nvSpPr>
              <p:cNvPr id="137261" name="TextBox 138"/>
              <p:cNvSpPr txBox="1">
                <a:spLocks noChangeArrowheads="1"/>
              </p:cNvSpPr>
              <p:nvPr/>
            </p:nvSpPr>
            <p:spPr bwMode="auto">
              <a:xfrm>
                <a:off x="5029200" y="5867400"/>
                <a:ext cx="1600200" cy="276999"/>
              </a:xfrm>
              <a:prstGeom prst="rect">
                <a:avLst/>
              </a:prstGeom>
              <a:noFill/>
              <a:ln w="9525">
                <a:noFill/>
                <a:miter lim="800000"/>
                <a:headEnd/>
                <a:tailEnd/>
              </a:ln>
            </p:spPr>
            <p:txBody>
              <a:bodyPr>
                <a:spAutoFit/>
              </a:bodyPr>
              <a:lstStyle/>
              <a:p>
                <a:pPr algn="ctr"/>
                <a:r>
                  <a:rPr lang="en-US" sz="1200"/>
                  <a:t>Advertising Revenue</a:t>
                </a:r>
              </a:p>
            </p:txBody>
          </p:sp>
          <p:cxnSp>
            <p:nvCxnSpPr>
              <p:cNvPr id="140" name="Straight Connector 139"/>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7266" name="TextBox 143"/>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r>
                  <a:rPr lang="en-US" sz="1200"/>
                  <a:t>10,000</a:t>
                </a:r>
              </a:p>
            </p:txBody>
          </p:sp>
          <p:sp>
            <p:nvSpPr>
              <p:cNvPr id="137267" name="TextBox 144"/>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endParaRPr lang="en-US" sz="1200"/>
              </a:p>
            </p:txBody>
          </p:sp>
          <p:sp>
            <p:nvSpPr>
              <p:cNvPr id="137268" name="TextBox 145"/>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endParaRPr lang="en-US" sz="1200"/>
              </a:p>
            </p:txBody>
          </p:sp>
          <p:sp>
            <p:nvSpPr>
              <p:cNvPr id="137269" name="TextBox 146"/>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r>
                  <a:rPr lang="en-US" sz="1200"/>
                  <a:t>10,000</a:t>
                </a:r>
              </a:p>
            </p:txBody>
          </p:sp>
        </p:grpSp>
      </p:grpSp>
      <p:grpSp>
        <p:nvGrpSpPr>
          <p:cNvPr id="68" name="Group 67"/>
          <p:cNvGrpSpPr>
            <a:grpSpLocks/>
          </p:cNvGrpSpPr>
          <p:nvPr/>
        </p:nvGrpSpPr>
        <p:grpSpPr bwMode="auto">
          <a:xfrm>
            <a:off x="1295400" y="3276600"/>
            <a:ext cx="6400800" cy="3232150"/>
            <a:chOff x="1219200" y="3276600"/>
            <a:chExt cx="6400800" cy="3231654"/>
          </a:xfrm>
        </p:grpSpPr>
        <p:sp>
          <p:nvSpPr>
            <p:cNvPr id="137223" name="TextBox 68"/>
            <p:cNvSpPr txBox="1">
              <a:spLocks noChangeArrowheads="1"/>
            </p:cNvSpPr>
            <p:nvPr/>
          </p:nvSpPr>
          <p:spPr bwMode="auto">
            <a:xfrm>
              <a:off x="1219200" y="3276600"/>
              <a:ext cx="6400800" cy="3231654"/>
            </a:xfrm>
            <a:prstGeom prst="rect">
              <a:avLst/>
            </a:prstGeom>
            <a:solidFill>
              <a:srgbClr val="FFFFCC"/>
            </a:solidFill>
            <a:ln w="9525">
              <a:noFill/>
              <a:miter lim="800000"/>
              <a:headEnd/>
              <a:tailEnd/>
            </a:ln>
          </p:spPr>
          <p:txBody>
            <a:bodyPr>
              <a:spAutoFit/>
            </a:bodyPr>
            <a:lstStyle/>
            <a:p>
              <a:r>
                <a:rPr lang="en-US" sz="1200"/>
                <a:t>1)</a:t>
              </a:r>
            </a:p>
            <a:p>
              <a:endParaRPr lang="en-US" sz="1200"/>
            </a:p>
            <a:p>
              <a:endParaRPr lang="en-US" sz="1200"/>
            </a:p>
            <a:p>
              <a:endParaRPr lang="en-US" sz="1200"/>
            </a:p>
            <a:p>
              <a:r>
                <a:rPr lang="en-US" sz="1200"/>
                <a:t>(2)</a:t>
              </a:r>
            </a:p>
            <a:p>
              <a:endParaRPr lang="en-US" sz="1200"/>
            </a:p>
            <a:p>
              <a:endParaRPr lang="en-US" sz="1200"/>
            </a:p>
            <a:p>
              <a:endParaRPr lang="en-US" sz="1200"/>
            </a:p>
            <a:p>
              <a:endParaRPr lang="en-US" sz="1200"/>
            </a:p>
            <a:p>
              <a:r>
                <a:rPr lang="en-US" sz="1200"/>
                <a:t>(3)</a:t>
              </a:r>
            </a:p>
            <a:p>
              <a:endParaRPr lang="en-US" sz="1200"/>
            </a:p>
            <a:p>
              <a:endParaRPr lang="en-US" sz="1200"/>
            </a:p>
            <a:p>
              <a:endParaRPr lang="en-US" sz="1200"/>
            </a:p>
            <a:p>
              <a:endParaRPr lang="en-US" sz="1200"/>
            </a:p>
            <a:p>
              <a:r>
                <a:rPr lang="en-US" sz="1200"/>
                <a:t>(4)</a:t>
              </a:r>
            </a:p>
            <a:p>
              <a:endParaRPr lang="en-US" sz="1200"/>
            </a:p>
            <a:p>
              <a:endParaRPr lang="en-US" sz="1200"/>
            </a:p>
          </p:txBody>
        </p:sp>
        <p:grpSp>
          <p:nvGrpSpPr>
            <p:cNvPr id="137224" name="Group 39"/>
            <p:cNvGrpSpPr>
              <a:grpSpLocks/>
            </p:cNvGrpSpPr>
            <p:nvPr/>
          </p:nvGrpSpPr>
          <p:grpSpPr bwMode="auto">
            <a:xfrm>
              <a:off x="1600200" y="3276600"/>
              <a:ext cx="6019800" cy="3200400"/>
              <a:chOff x="1600200" y="3276600"/>
              <a:chExt cx="6019800" cy="3200400"/>
            </a:xfrm>
          </p:grpSpPr>
          <p:sp>
            <p:nvSpPr>
              <p:cNvPr id="137225" name="TextBox 70"/>
              <p:cNvSpPr txBox="1">
                <a:spLocks noChangeArrowheads="1"/>
              </p:cNvSpPr>
              <p:nvPr/>
            </p:nvSpPr>
            <p:spPr bwMode="auto">
              <a:xfrm>
                <a:off x="1600200" y="3276600"/>
                <a:ext cx="6019800" cy="276999"/>
              </a:xfrm>
              <a:prstGeom prst="rect">
                <a:avLst/>
              </a:prstGeom>
              <a:noFill/>
              <a:ln w="19050">
                <a:solidFill>
                  <a:schemeClr val="tx1"/>
                </a:solidFill>
                <a:miter lim="800000"/>
                <a:headEnd/>
                <a:tailEnd/>
              </a:ln>
            </p:spPr>
            <p:txBody>
              <a:bodyPr>
                <a:spAutoFit/>
              </a:bodyPr>
              <a:lstStyle/>
              <a:p>
                <a:endParaRPr lang="en-US" sz="1200"/>
              </a:p>
            </p:txBody>
          </p:sp>
          <p:grpSp>
            <p:nvGrpSpPr>
              <p:cNvPr id="137226" name="Group 29"/>
              <p:cNvGrpSpPr>
                <a:grpSpLocks/>
              </p:cNvGrpSpPr>
              <p:nvPr/>
            </p:nvGrpSpPr>
            <p:grpSpPr bwMode="auto">
              <a:xfrm>
                <a:off x="1610537" y="4045405"/>
                <a:ext cx="5849805" cy="748252"/>
                <a:chOff x="-6378019" y="-366414"/>
                <a:chExt cx="6892993" cy="748252"/>
              </a:xfrm>
            </p:grpSpPr>
            <p:grpSp>
              <p:nvGrpSpPr>
                <p:cNvPr id="137240" name="Group 16"/>
                <p:cNvGrpSpPr>
                  <a:grpSpLocks/>
                </p:cNvGrpSpPr>
                <p:nvPr/>
              </p:nvGrpSpPr>
              <p:grpSpPr bwMode="auto">
                <a:xfrm>
                  <a:off x="-6378019" y="-366414"/>
                  <a:ext cx="6888718" cy="279852"/>
                  <a:chOff x="-6378019" y="-366414"/>
                  <a:chExt cx="6888718" cy="279852"/>
                </a:xfrm>
              </p:grpSpPr>
              <p:grpSp>
                <p:nvGrpSpPr>
                  <p:cNvPr id="137246" name="Group 14"/>
                  <p:cNvGrpSpPr>
                    <a:grpSpLocks/>
                  </p:cNvGrpSpPr>
                  <p:nvPr/>
                </p:nvGrpSpPr>
                <p:grpSpPr bwMode="auto">
                  <a:xfrm>
                    <a:off x="-6378019" y="-366414"/>
                    <a:ext cx="6888718" cy="279852"/>
                    <a:chOff x="-6378019" y="-366414"/>
                    <a:chExt cx="6888718" cy="279852"/>
                  </a:xfrm>
                </p:grpSpPr>
                <p:grpSp>
                  <p:nvGrpSpPr>
                    <p:cNvPr id="137248" name="Group 13"/>
                    <p:cNvGrpSpPr>
                      <a:grpSpLocks/>
                    </p:cNvGrpSpPr>
                    <p:nvPr/>
                  </p:nvGrpSpPr>
                  <p:grpSpPr bwMode="auto">
                    <a:xfrm>
                      <a:off x="-6378019" y="-366414"/>
                      <a:ext cx="6888717" cy="279852"/>
                      <a:chOff x="-5958919" y="3336668"/>
                      <a:chExt cx="6888717" cy="279852"/>
                    </a:xfrm>
                  </p:grpSpPr>
                  <p:sp>
                    <p:nvSpPr>
                      <p:cNvPr id="137250" name="TextBox 95"/>
                      <p:cNvSpPr txBox="1">
                        <a:spLocks noChangeArrowheads="1"/>
                      </p:cNvSpPr>
                      <p:nvPr/>
                    </p:nvSpPr>
                    <p:spPr bwMode="auto">
                      <a:xfrm>
                        <a:off x="-5958919" y="3336668"/>
                        <a:ext cx="6888717" cy="279852"/>
                      </a:xfrm>
                      <a:prstGeom prst="rect">
                        <a:avLst/>
                      </a:prstGeom>
                      <a:noFill/>
                      <a:ln w="19050">
                        <a:solidFill>
                          <a:schemeClr val="tx1"/>
                        </a:solidFill>
                        <a:miter lim="800000"/>
                        <a:headEnd/>
                        <a:tailEnd/>
                      </a:ln>
                    </p:spPr>
                    <p:txBody>
                      <a:bodyPr>
                        <a:spAutoFit/>
                      </a:bodyPr>
                      <a:lstStyle/>
                      <a:p>
                        <a:pPr algn="ctr"/>
                        <a:r>
                          <a:rPr lang="en-US" sz="1200" b="1"/>
                          <a:t>Liabilities</a:t>
                        </a:r>
                      </a:p>
                    </p:txBody>
                  </p:sp>
                  <p:sp>
                    <p:nvSpPr>
                      <p:cNvPr id="137251" name="TextBox 19"/>
                      <p:cNvSpPr txBox="1">
                        <a:spLocks noChangeArrowheads="1"/>
                      </p:cNvSpPr>
                      <p:nvPr/>
                    </p:nvSpPr>
                    <p:spPr bwMode="auto">
                      <a:xfrm>
                        <a:off x="-5948652" y="3339387"/>
                        <a:ext cx="2029864" cy="276999"/>
                      </a:xfrm>
                      <a:prstGeom prst="rect">
                        <a:avLst/>
                      </a:prstGeom>
                      <a:noFill/>
                      <a:ln w="19050">
                        <a:solidFill>
                          <a:schemeClr val="tx1"/>
                        </a:solidFill>
                        <a:miter lim="800000"/>
                        <a:headEnd/>
                        <a:tailEnd/>
                      </a:ln>
                    </p:spPr>
                    <p:txBody>
                      <a:bodyPr>
                        <a:spAutoFit/>
                      </a:bodyPr>
                      <a:lstStyle/>
                      <a:p>
                        <a:pPr algn="ctr"/>
                        <a:r>
                          <a:rPr lang="en-US" sz="1200" b="1"/>
                          <a:t>Assets</a:t>
                        </a:r>
                      </a:p>
                    </p:txBody>
                  </p:sp>
                  <p:sp>
                    <p:nvSpPr>
                      <p:cNvPr id="137252" name="TextBox 8"/>
                      <p:cNvSpPr txBox="1">
                        <a:spLocks noChangeArrowheads="1"/>
                      </p:cNvSpPr>
                      <p:nvPr/>
                    </p:nvSpPr>
                    <p:spPr bwMode="auto">
                      <a:xfrm>
                        <a:off x="-3917184" y="3339388"/>
                        <a:ext cx="340968" cy="276999"/>
                      </a:xfrm>
                      <a:prstGeom prst="rect">
                        <a:avLst/>
                      </a:prstGeom>
                      <a:noFill/>
                      <a:ln w="19050">
                        <a:solidFill>
                          <a:schemeClr val="tx1"/>
                        </a:solidFill>
                        <a:miter lim="800000"/>
                        <a:headEnd/>
                        <a:tailEnd/>
                      </a:ln>
                    </p:spPr>
                    <p:txBody>
                      <a:bodyPr>
                        <a:spAutoFit/>
                      </a:bodyPr>
                      <a:lstStyle/>
                      <a:p>
                        <a:pPr algn="ctr"/>
                        <a:r>
                          <a:rPr lang="en-US" sz="1200" b="1"/>
                          <a:t>=</a:t>
                        </a:r>
                      </a:p>
                    </p:txBody>
                  </p:sp>
                </p:grpSp>
                <p:sp>
                  <p:nvSpPr>
                    <p:cNvPr id="137249" name="TextBox 94"/>
                    <p:cNvSpPr txBox="1">
                      <a:spLocks noChangeArrowheads="1"/>
                    </p:cNvSpPr>
                    <p:nvPr/>
                  </p:nvSpPr>
                  <p:spPr bwMode="auto">
                    <a:xfrm>
                      <a:off x="-1676295" y="-366414"/>
                      <a:ext cx="2186994" cy="279852"/>
                    </a:xfrm>
                    <a:prstGeom prst="rect">
                      <a:avLst/>
                    </a:prstGeom>
                    <a:noFill/>
                    <a:ln w="19050">
                      <a:solidFill>
                        <a:schemeClr val="tx1"/>
                      </a:solidFill>
                      <a:miter lim="800000"/>
                      <a:headEnd/>
                      <a:tailEnd/>
                    </a:ln>
                  </p:spPr>
                  <p:txBody>
                    <a:bodyPr>
                      <a:spAutoFit/>
                    </a:bodyPr>
                    <a:lstStyle/>
                    <a:p>
                      <a:pPr algn="ctr"/>
                      <a:r>
                        <a:rPr lang="en-US" sz="1200" b="1"/>
                        <a:t>Stockholders’ Equity</a:t>
                      </a:r>
                    </a:p>
                  </p:txBody>
                </p:sp>
              </p:grpSp>
              <p:sp>
                <p:nvSpPr>
                  <p:cNvPr id="137247" name="TextBox 92"/>
                  <p:cNvSpPr txBox="1">
                    <a:spLocks noChangeArrowheads="1"/>
                  </p:cNvSpPr>
                  <p:nvPr/>
                </p:nvSpPr>
                <p:spPr bwMode="auto">
                  <a:xfrm>
                    <a:off x="-2001779" y="-363694"/>
                    <a:ext cx="323849" cy="276999"/>
                  </a:xfrm>
                  <a:prstGeom prst="rect">
                    <a:avLst/>
                  </a:prstGeom>
                  <a:noFill/>
                  <a:ln w="19050">
                    <a:solidFill>
                      <a:schemeClr val="tx1"/>
                    </a:solidFill>
                    <a:miter lim="800000"/>
                    <a:headEnd/>
                    <a:tailEnd/>
                  </a:ln>
                </p:spPr>
                <p:txBody>
                  <a:bodyPr>
                    <a:spAutoFit/>
                  </a:bodyPr>
                  <a:lstStyle/>
                  <a:p>
                    <a:pPr algn="ctr"/>
                    <a:r>
                      <a:rPr lang="en-US" sz="1200" b="1"/>
                      <a:t>+</a:t>
                    </a:r>
                  </a:p>
                </p:txBody>
              </p:sp>
            </p:grpSp>
            <p:grpSp>
              <p:nvGrpSpPr>
                <p:cNvPr id="137241" name="Group 22"/>
                <p:cNvGrpSpPr>
                  <a:grpSpLocks/>
                </p:cNvGrpSpPr>
                <p:nvPr/>
              </p:nvGrpSpPr>
              <p:grpSpPr bwMode="auto">
                <a:xfrm>
                  <a:off x="-6377372" y="-87469"/>
                  <a:ext cx="6892346" cy="469307"/>
                  <a:chOff x="-6377372" y="-87469"/>
                  <a:chExt cx="6892346" cy="469307"/>
                </a:xfrm>
              </p:grpSpPr>
              <p:sp>
                <p:nvSpPr>
                  <p:cNvPr id="137242" name="TextBox 87"/>
                  <p:cNvSpPr txBox="1">
                    <a:spLocks noChangeArrowheads="1"/>
                  </p:cNvSpPr>
                  <p:nvPr/>
                </p:nvSpPr>
                <p:spPr bwMode="auto">
                  <a:xfrm>
                    <a:off x="-6377372" y="-83457"/>
                    <a:ext cx="6892346"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7243" name="TextBox 88"/>
                  <p:cNvSpPr txBox="1">
                    <a:spLocks noChangeArrowheads="1"/>
                  </p:cNvSpPr>
                  <p:nvPr/>
                </p:nvSpPr>
                <p:spPr bwMode="auto">
                  <a:xfrm>
                    <a:off x="-6373097" y="-86562"/>
                    <a:ext cx="2041176" cy="461665"/>
                  </a:xfrm>
                  <a:prstGeom prst="rect">
                    <a:avLst/>
                  </a:prstGeom>
                  <a:noFill/>
                  <a:ln w="19050">
                    <a:solidFill>
                      <a:schemeClr val="tx1"/>
                    </a:solidFill>
                    <a:miter lim="800000"/>
                    <a:headEnd/>
                    <a:tailEnd/>
                  </a:ln>
                </p:spPr>
                <p:txBody>
                  <a:bodyPr>
                    <a:spAutoFit/>
                  </a:bodyPr>
                  <a:lstStyle/>
                  <a:p>
                    <a:r>
                      <a:rPr lang="en-US" sz="1200"/>
                      <a:t>   </a:t>
                    </a:r>
                  </a:p>
                  <a:p>
                    <a:endParaRPr lang="en-US" sz="1200"/>
                  </a:p>
                </p:txBody>
              </p:sp>
              <p:sp>
                <p:nvSpPr>
                  <p:cNvPr id="137244" name="TextBox 89"/>
                  <p:cNvSpPr txBox="1">
                    <a:spLocks noChangeArrowheads="1"/>
                  </p:cNvSpPr>
                  <p:nvPr/>
                </p:nvSpPr>
                <p:spPr bwMode="auto">
                  <a:xfrm>
                    <a:off x="-4003868" y="-87469"/>
                    <a:ext cx="1997632" cy="469307"/>
                  </a:xfrm>
                  <a:prstGeom prst="rect">
                    <a:avLst/>
                  </a:prstGeom>
                  <a:noFill/>
                  <a:ln w="19050">
                    <a:solidFill>
                      <a:schemeClr val="tx1"/>
                    </a:solidFill>
                    <a:miter lim="800000"/>
                    <a:headEnd/>
                    <a:tailEnd/>
                  </a:ln>
                </p:spPr>
                <p:txBody>
                  <a:bodyPr>
                    <a:spAutoFit/>
                  </a:bodyPr>
                  <a:lstStyle/>
                  <a:p>
                    <a:endParaRPr lang="en-US" sz="1200"/>
                  </a:p>
                  <a:p>
                    <a:endParaRPr lang="en-US" sz="1200"/>
                  </a:p>
                </p:txBody>
              </p:sp>
              <p:sp>
                <p:nvSpPr>
                  <p:cNvPr id="137245" name="TextBox 90"/>
                  <p:cNvSpPr txBox="1">
                    <a:spLocks noChangeArrowheads="1"/>
                  </p:cNvSpPr>
                  <p:nvPr/>
                </p:nvSpPr>
                <p:spPr bwMode="auto">
                  <a:xfrm>
                    <a:off x="-1674158" y="-86562"/>
                    <a:ext cx="2182822" cy="461665"/>
                  </a:xfrm>
                  <a:prstGeom prst="rect">
                    <a:avLst/>
                  </a:prstGeom>
                  <a:noFill/>
                  <a:ln w="19050">
                    <a:solidFill>
                      <a:schemeClr val="tx1"/>
                    </a:solidFill>
                    <a:miter lim="800000"/>
                    <a:headEnd/>
                    <a:tailEnd/>
                  </a:ln>
                </p:spPr>
                <p:txBody>
                  <a:bodyPr>
                    <a:spAutoFit/>
                  </a:bodyPr>
                  <a:lstStyle/>
                  <a:p>
                    <a:endParaRPr lang="en-US" sz="1200"/>
                  </a:p>
                  <a:p>
                    <a:endParaRPr lang="en-US" sz="1200"/>
                  </a:p>
                </p:txBody>
              </p:sp>
            </p:grpSp>
          </p:grpSp>
          <p:sp>
            <p:nvSpPr>
              <p:cNvPr id="137227" name="TextBox 72"/>
              <p:cNvSpPr txBox="1">
                <a:spLocks noChangeArrowheads="1"/>
              </p:cNvSpPr>
              <p:nvPr/>
            </p:nvSpPr>
            <p:spPr bwMode="auto">
              <a:xfrm>
                <a:off x="1600200" y="5029200"/>
                <a:ext cx="2057400" cy="646331"/>
              </a:xfrm>
              <a:prstGeom prst="rect">
                <a:avLst/>
              </a:prstGeom>
              <a:noFill/>
              <a:ln w="19050">
                <a:solidFill>
                  <a:schemeClr val="tx1"/>
                </a:solidFill>
                <a:miter lim="800000"/>
                <a:headEnd/>
                <a:tailEnd/>
              </a:ln>
            </p:spPr>
            <p:txBody>
              <a:bodyPr>
                <a:spAutoFit/>
              </a:bodyPr>
              <a:lstStyle/>
              <a:p>
                <a:pPr algn="ctr"/>
                <a:r>
                  <a:rPr lang="en-US" sz="1200" u="sng"/>
                  <a:t>Account Names</a:t>
                </a:r>
              </a:p>
              <a:p>
                <a:endParaRPr lang="en-US" sz="1200"/>
              </a:p>
              <a:p>
                <a:endParaRPr lang="en-US" sz="1200"/>
              </a:p>
            </p:txBody>
          </p:sp>
          <p:sp>
            <p:nvSpPr>
              <p:cNvPr id="137228" name="TextBox 73"/>
              <p:cNvSpPr txBox="1">
                <a:spLocks noChangeArrowheads="1"/>
              </p:cNvSpPr>
              <p:nvPr/>
            </p:nvSpPr>
            <p:spPr bwMode="auto">
              <a:xfrm>
                <a:off x="3657600" y="5029200"/>
                <a:ext cx="1828800" cy="646331"/>
              </a:xfrm>
              <a:prstGeom prst="rect">
                <a:avLst/>
              </a:prstGeom>
              <a:noFill/>
              <a:ln w="19050">
                <a:solidFill>
                  <a:schemeClr val="tx1"/>
                </a:solidFill>
                <a:miter lim="800000"/>
                <a:headEnd/>
                <a:tailEnd/>
              </a:ln>
            </p:spPr>
            <p:txBody>
              <a:bodyPr>
                <a:spAutoFit/>
              </a:bodyPr>
              <a:lstStyle/>
              <a:p>
                <a:pPr algn="ctr"/>
                <a:r>
                  <a:rPr lang="en-US" sz="1200" u="sng"/>
                  <a:t>Debit</a:t>
                </a:r>
              </a:p>
              <a:p>
                <a:pPr algn="r"/>
                <a:endParaRPr lang="en-US" sz="1200"/>
              </a:p>
              <a:p>
                <a:endParaRPr lang="en-US" sz="1200"/>
              </a:p>
            </p:txBody>
          </p:sp>
          <p:sp>
            <p:nvSpPr>
              <p:cNvPr id="137229" name="TextBox 74"/>
              <p:cNvSpPr txBox="1">
                <a:spLocks noChangeArrowheads="1"/>
              </p:cNvSpPr>
              <p:nvPr/>
            </p:nvSpPr>
            <p:spPr bwMode="auto">
              <a:xfrm>
                <a:off x="5486400" y="5029200"/>
                <a:ext cx="1828800" cy="646331"/>
              </a:xfrm>
              <a:prstGeom prst="rect">
                <a:avLst/>
              </a:prstGeom>
              <a:noFill/>
              <a:ln w="19050">
                <a:solidFill>
                  <a:schemeClr val="tx1"/>
                </a:solidFill>
                <a:miter lim="800000"/>
                <a:headEnd/>
                <a:tailEnd/>
              </a:ln>
            </p:spPr>
            <p:txBody>
              <a:bodyPr>
                <a:spAutoFit/>
              </a:bodyPr>
              <a:lstStyle/>
              <a:p>
                <a:pPr algn="ctr"/>
                <a:r>
                  <a:rPr lang="en-US" sz="1200" u="sng"/>
                  <a:t>Credit</a:t>
                </a:r>
              </a:p>
              <a:p>
                <a:endParaRPr lang="en-US" sz="1200"/>
              </a:p>
              <a:p>
                <a:pPr algn="r"/>
                <a:endParaRPr lang="en-US" sz="1200"/>
              </a:p>
            </p:txBody>
          </p:sp>
          <p:sp>
            <p:nvSpPr>
              <p:cNvPr id="137230" name="TextBox 75"/>
              <p:cNvSpPr txBox="1">
                <a:spLocks noChangeArrowheads="1"/>
              </p:cNvSpPr>
              <p:nvPr/>
            </p:nvSpPr>
            <p:spPr bwMode="auto">
              <a:xfrm>
                <a:off x="2057400" y="5867400"/>
                <a:ext cx="1676400" cy="276999"/>
              </a:xfrm>
              <a:prstGeom prst="rect">
                <a:avLst/>
              </a:prstGeom>
              <a:noFill/>
              <a:ln w="9525">
                <a:noFill/>
                <a:miter lim="800000"/>
                <a:headEnd/>
                <a:tailEnd/>
              </a:ln>
            </p:spPr>
            <p:txBody>
              <a:bodyPr>
                <a:spAutoFit/>
              </a:bodyPr>
              <a:lstStyle/>
              <a:p>
                <a:pPr algn="ctr"/>
                <a:r>
                  <a:rPr lang="en-US" sz="1200"/>
                  <a:t>Accounts Receivable</a:t>
                </a:r>
              </a:p>
            </p:txBody>
          </p:sp>
          <p:sp>
            <p:nvSpPr>
              <p:cNvPr id="137231" name="TextBox 76"/>
              <p:cNvSpPr txBox="1">
                <a:spLocks noChangeArrowheads="1"/>
              </p:cNvSpPr>
              <p:nvPr/>
            </p:nvSpPr>
            <p:spPr bwMode="auto">
              <a:xfrm>
                <a:off x="5029200" y="5867400"/>
                <a:ext cx="1600200" cy="276999"/>
              </a:xfrm>
              <a:prstGeom prst="rect">
                <a:avLst/>
              </a:prstGeom>
              <a:noFill/>
              <a:ln w="9525">
                <a:noFill/>
                <a:miter lim="800000"/>
                <a:headEnd/>
                <a:tailEnd/>
              </a:ln>
            </p:spPr>
            <p:txBody>
              <a:bodyPr>
                <a:spAutoFit/>
              </a:bodyPr>
              <a:lstStyle/>
              <a:p>
                <a:pPr algn="ctr"/>
                <a:r>
                  <a:rPr lang="en-US" sz="1200"/>
                  <a:t>Advertising Revenue</a:t>
                </a:r>
              </a:p>
            </p:txBody>
          </p:sp>
          <p:cxnSp>
            <p:nvCxnSpPr>
              <p:cNvPr id="78" name="Straight Connector 77"/>
              <p:cNvCxnSpPr/>
              <p:nvPr/>
            </p:nvCxnSpPr>
            <p:spPr>
              <a:xfrm>
                <a:off x="16002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72000" y="6095568"/>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8674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71800" y="6095568"/>
                <a:ext cx="0" cy="38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7236" name="TextBox 81"/>
              <p:cNvSpPr txBox="1">
                <a:spLocks noChangeArrowheads="1"/>
              </p:cNvSpPr>
              <p:nvPr/>
            </p:nvSpPr>
            <p:spPr bwMode="auto">
              <a:xfrm>
                <a:off x="1828800" y="6096000"/>
                <a:ext cx="1143000" cy="276999"/>
              </a:xfrm>
              <a:prstGeom prst="rect">
                <a:avLst/>
              </a:prstGeom>
              <a:noFill/>
              <a:ln w="9525">
                <a:noFill/>
                <a:miter lim="800000"/>
                <a:headEnd/>
                <a:tailEnd/>
              </a:ln>
            </p:spPr>
            <p:txBody>
              <a:bodyPr>
                <a:spAutoFit/>
              </a:bodyPr>
              <a:lstStyle/>
              <a:p>
                <a:pPr algn="r"/>
                <a:r>
                  <a:rPr lang="en-US" sz="1200"/>
                  <a:t>10,000</a:t>
                </a:r>
              </a:p>
            </p:txBody>
          </p:sp>
          <p:sp>
            <p:nvSpPr>
              <p:cNvPr id="137237" name="TextBox 82"/>
              <p:cNvSpPr txBox="1">
                <a:spLocks noChangeArrowheads="1"/>
              </p:cNvSpPr>
              <p:nvPr/>
            </p:nvSpPr>
            <p:spPr bwMode="auto">
              <a:xfrm>
                <a:off x="4724400" y="6096000"/>
                <a:ext cx="1143000" cy="276999"/>
              </a:xfrm>
              <a:prstGeom prst="rect">
                <a:avLst/>
              </a:prstGeom>
              <a:noFill/>
              <a:ln w="9525">
                <a:noFill/>
                <a:miter lim="800000"/>
                <a:headEnd/>
                <a:tailEnd/>
              </a:ln>
            </p:spPr>
            <p:txBody>
              <a:bodyPr>
                <a:spAutoFit/>
              </a:bodyPr>
              <a:lstStyle/>
              <a:p>
                <a:pPr algn="r"/>
                <a:endParaRPr lang="en-US" sz="1200"/>
              </a:p>
            </p:txBody>
          </p:sp>
          <p:sp>
            <p:nvSpPr>
              <p:cNvPr id="137238" name="TextBox 83"/>
              <p:cNvSpPr txBox="1">
                <a:spLocks noChangeArrowheads="1"/>
              </p:cNvSpPr>
              <p:nvPr/>
            </p:nvSpPr>
            <p:spPr bwMode="auto">
              <a:xfrm>
                <a:off x="2971800" y="6096000"/>
                <a:ext cx="1143000" cy="276999"/>
              </a:xfrm>
              <a:prstGeom prst="rect">
                <a:avLst/>
              </a:prstGeom>
              <a:noFill/>
              <a:ln w="9525">
                <a:noFill/>
                <a:miter lim="800000"/>
                <a:headEnd/>
                <a:tailEnd/>
              </a:ln>
            </p:spPr>
            <p:txBody>
              <a:bodyPr>
                <a:spAutoFit/>
              </a:bodyPr>
              <a:lstStyle/>
              <a:p>
                <a:endParaRPr lang="en-US" sz="1200"/>
              </a:p>
            </p:txBody>
          </p:sp>
          <p:sp>
            <p:nvSpPr>
              <p:cNvPr id="137239" name="TextBox 84"/>
              <p:cNvSpPr txBox="1">
                <a:spLocks noChangeArrowheads="1"/>
              </p:cNvSpPr>
              <p:nvPr/>
            </p:nvSpPr>
            <p:spPr bwMode="auto">
              <a:xfrm>
                <a:off x="5867400" y="6096000"/>
                <a:ext cx="1143000" cy="276999"/>
              </a:xfrm>
              <a:prstGeom prst="rect">
                <a:avLst/>
              </a:prstGeom>
              <a:noFill/>
              <a:ln w="9525">
                <a:noFill/>
                <a:miter lim="800000"/>
                <a:headEnd/>
                <a:tailEnd/>
              </a:ln>
            </p:spPr>
            <p:txBody>
              <a:bodyPr>
                <a:spAutoFit/>
              </a:bodyPr>
              <a:lstStyle/>
              <a:p>
                <a:r>
                  <a:rPr lang="en-US" sz="1200"/>
                  <a:t>10,000</a:t>
                </a:r>
              </a:p>
            </p:txBody>
          </p:sp>
        </p:grpSp>
      </p:grpSp>
      <p:sp>
        <p:nvSpPr>
          <p:cNvPr id="5" name="TextBox 4"/>
          <p:cNvSpPr txBox="1"/>
          <p:nvPr/>
        </p:nvSpPr>
        <p:spPr>
          <a:xfrm>
            <a:off x="304800" y="262176"/>
            <a:ext cx="8534400" cy="2928461"/>
          </a:xfrm>
          <a:prstGeom prst="roundRect">
            <a:avLst/>
          </a:prstGeom>
          <a:solidFill>
            <a:srgbClr val="E1E1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E4-18 Analyzing, Recording, and Summarizing Business Activities and Adjustments</a:t>
            </a:r>
          </a:p>
          <a:p>
            <a:pPr>
              <a:defRPr/>
            </a:pPr>
            <a:r>
              <a:rPr lang="en-US" dirty="0"/>
              <a:t>The following transactions relate to a magazine company called My Style </a:t>
            </a:r>
            <a:r>
              <a:rPr lang="en-US" dirty="0" err="1"/>
              <a:t>Mag</a:t>
            </a:r>
            <a:r>
              <a:rPr lang="en-US" dirty="0"/>
              <a:t> (MSM). </a:t>
            </a:r>
          </a:p>
          <a:p>
            <a:pPr>
              <a:defRPr/>
            </a:pPr>
            <a:endParaRPr lang="en-US" dirty="0"/>
          </a:p>
          <a:p>
            <a:pPr>
              <a:defRPr/>
            </a:pPr>
            <a:r>
              <a:rPr lang="en-US" b="1" dirty="0"/>
              <a:t>Required:</a:t>
            </a:r>
          </a:p>
          <a:p>
            <a:pPr>
              <a:defRPr/>
            </a:pPr>
            <a:r>
              <a:rPr lang="en-US" dirty="0"/>
              <a:t>For each event a–f, complete the three missing items using your understanding of the relationships among: (1) business activities, (2) accounting equation effects, (3) journal entries, and (4) T-accounts.</a:t>
            </a:r>
          </a:p>
        </p:txBody>
      </p:sp>
      <p:sp>
        <p:nvSpPr>
          <p:cNvPr id="137222" name="TextBox 5"/>
          <p:cNvSpPr txBox="1">
            <a:spLocks noChangeArrowheads="1"/>
          </p:cNvSpPr>
          <p:nvPr/>
        </p:nvSpPr>
        <p:spPr bwMode="auto">
          <a:xfrm>
            <a:off x="152400" y="3276600"/>
            <a:ext cx="1371600" cy="381000"/>
          </a:xfrm>
          <a:prstGeom prst="rect">
            <a:avLst/>
          </a:prstGeom>
          <a:noFill/>
          <a:ln w="9525">
            <a:noFill/>
            <a:miter lim="800000"/>
            <a:headEnd/>
            <a:tailEnd/>
          </a:ln>
        </p:spPr>
        <p:txBody>
          <a:bodyPr>
            <a:spAutoFit/>
          </a:bodyPr>
          <a:lstStyle/>
          <a:p>
            <a:r>
              <a:rPr lang="en-US" b="1"/>
              <a:t>Event f</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wipe(up)">
                                      <p:cBhvr>
                                        <p:cTn id="1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9"/>
          <p:cNvSpPr>
            <a:spLocks noGrp="1"/>
          </p:cNvSpPr>
          <p:nvPr>
            <p:ph type="title"/>
          </p:nvPr>
        </p:nvSpPr>
        <p:spPr/>
        <p:txBody>
          <a:bodyPr/>
          <a:lstStyle/>
          <a:p>
            <a:r>
              <a:rPr lang="en-US" smtClean="0"/>
              <a:t>1. Deferral Adjustments</a:t>
            </a:r>
          </a:p>
        </p:txBody>
      </p:sp>
      <p:sp>
        <p:nvSpPr>
          <p:cNvPr id="28674" name="TextBox 12"/>
          <p:cNvSpPr txBox="1">
            <a:spLocks noChangeArrowheads="1"/>
          </p:cNvSpPr>
          <p:nvPr/>
        </p:nvSpPr>
        <p:spPr bwMode="auto">
          <a:xfrm>
            <a:off x="381000" y="1066800"/>
            <a:ext cx="8305800" cy="1200150"/>
          </a:xfrm>
          <a:prstGeom prst="rect">
            <a:avLst/>
          </a:prstGeom>
          <a:solidFill>
            <a:srgbClr val="FFFFCC"/>
          </a:solidFill>
          <a:ln w="9525">
            <a:solidFill>
              <a:srgbClr val="C00000"/>
            </a:solidFill>
            <a:miter lim="800000"/>
            <a:headEnd/>
            <a:tailEnd/>
          </a:ln>
        </p:spPr>
        <p:txBody>
          <a:bodyPr>
            <a:spAutoFit/>
          </a:bodyPr>
          <a:lstStyle/>
          <a:p>
            <a:pPr algn="ctr"/>
            <a:r>
              <a:rPr lang="en-US" sz="2400" b="1">
                <a:solidFill>
                  <a:srgbClr val="C00000"/>
                </a:solidFill>
              </a:rPr>
              <a:t>An expense or revenue has been </a:t>
            </a:r>
            <a:r>
              <a:rPr lang="en-US" sz="2400" b="1"/>
              <a:t>deferred</a:t>
            </a:r>
            <a:r>
              <a:rPr lang="en-US" sz="2400" b="1">
                <a:solidFill>
                  <a:srgbClr val="C00000"/>
                </a:solidFill>
              </a:rPr>
              <a:t> if we have postponed reporting it on the income statement until a later period.</a:t>
            </a:r>
          </a:p>
        </p:txBody>
      </p:sp>
      <p:cxnSp>
        <p:nvCxnSpPr>
          <p:cNvPr id="15" name="Straight Arrow Connector 14"/>
          <p:cNvCxnSpPr/>
          <p:nvPr/>
        </p:nvCxnSpPr>
        <p:spPr>
          <a:xfrm>
            <a:off x="1371600" y="3322638"/>
            <a:ext cx="6705600" cy="158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057401" y="3321050"/>
            <a:ext cx="609600" cy="31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942807" y="3321844"/>
            <a:ext cx="609600" cy="15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676400" y="2636838"/>
            <a:ext cx="1447800" cy="381000"/>
          </a:xfrm>
          <a:prstGeom prst="rect">
            <a:avLst/>
          </a:prstGeom>
          <a:noFill/>
          <a:ln w="9525">
            <a:noFill/>
            <a:miter lim="800000"/>
            <a:headEnd/>
            <a:tailEnd/>
          </a:ln>
        </p:spPr>
        <p:txBody>
          <a:bodyPr>
            <a:spAutoFit/>
          </a:bodyPr>
          <a:lstStyle/>
          <a:p>
            <a:pPr algn="ctr"/>
            <a:r>
              <a:rPr lang="en-US" b="1">
                <a:solidFill>
                  <a:srgbClr val="0070C0"/>
                </a:solidFill>
              </a:rPr>
              <a:t>Sept. 1</a:t>
            </a:r>
          </a:p>
        </p:txBody>
      </p:sp>
      <p:sp>
        <p:nvSpPr>
          <p:cNvPr id="20" name="TextBox 19"/>
          <p:cNvSpPr txBox="1">
            <a:spLocks noChangeArrowheads="1"/>
          </p:cNvSpPr>
          <p:nvPr/>
        </p:nvSpPr>
        <p:spPr bwMode="auto">
          <a:xfrm>
            <a:off x="5543550" y="2636838"/>
            <a:ext cx="1447800" cy="381000"/>
          </a:xfrm>
          <a:prstGeom prst="rect">
            <a:avLst/>
          </a:prstGeom>
          <a:noFill/>
          <a:ln w="9525">
            <a:noFill/>
            <a:miter lim="800000"/>
            <a:headEnd/>
            <a:tailEnd/>
          </a:ln>
        </p:spPr>
        <p:txBody>
          <a:bodyPr>
            <a:spAutoFit/>
          </a:bodyPr>
          <a:lstStyle/>
          <a:p>
            <a:pPr algn="ctr"/>
            <a:r>
              <a:rPr lang="en-US" b="1">
                <a:solidFill>
                  <a:srgbClr val="0070C0"/>
                </a:solidFill>
              </a:rPr>
              <a:t>Sept. 30</a:t>
            </a:r>
          </a:p>
        </p:txBody>
      </p:sp>
      <p:sp>
        <p:nvSpPr>
          <p:cNvPr id="21" name="TextBox 20"/>
          <p:cNvSpPr txBox="1">
            <a:spLocks noChangeArrowheads="1"/>
          </p:cNvSpPr>
          <p:nvPr/>
        </p:nvSpPr>
        <p:spPr bwMode="auto">
          <a:xfrm>
            <a:off x="3619500" y="2674938"/>
            <a:ext cx="1600200" cy="646112"/>
          </a:xfrm>
          <a:prstGeom prst="rect">
            <a:avLst/>
          </a:prstGeom>
          <a:noFill/>
          <a:ln w="9525">
            <a:noFill/>
            <a:miter lim="800000"/>
            <a:headEnd/>
            <a:tailEnd/>
          </a:ln>
        </p:spPr>
        <p:txBody>
          <a:bodyPr>
            <a:spAutoFit/>
          </a:bodyPr>
          <a:lstStyle/>
          <a:p>
            <a:pPr algn="ctr"/>
            <a:r>
              <a:rPr lang="en-US" b="1">
                <a:solidFill>
                  <a:srgbClr val="0070C0"/>
                </a:solidFill>
              </a:rPr>
              <a:t>Use-up rent benefits</a:t>
            </a:r>
          </a:p>
        </p:txBody>
      </p:sp>
      <p:sp>
        <p:nvSpPr>
          <p:cNvPr id="22" name="TextBox 21"/>
          <p:cNvSpPr txBox="1">
            <a:spLocks noChangeArrowheads="1"/>
          </p:cNvSpPr>
          <p:nvPr/>
        </p:nvSpPr>
        <p:spPr bwMode="auto">
          <a:xfrm>
            <a:off x="1295400" y="3609975"/>
            <a:ext cx="2057400" cy="646113"/>
          </a:xfrm>
          <a:prstGeom prst="rect">
            <a:avLst/>
          </a:prstGeom>
          <a:noFill/>
          <a:ln w="9525">
            <a:noFill/>
            <a:miter lim="800000"/>
            <a:headEnd/>
            <a:tailEnd/>
          </a:ln>
        </p:spPr>
        <p:txBody>
          <a:bodyPr>
            <a:spAutoFit/>
          </a:bodyPr>
          <a:lstStyle/>
          <a:p>
            <a:pPr algn="ctr"/>
            <a:r>
              <a:rPr lang="en-US" b="1">
                <a:solidFill>
                  <a:srgbClr val="00B050"/>
                </a:solidFill>
              </a:rPr>
              <a:t>Cash paid </a:t>
            </a:r>
            <a:r>
              <a:rPr lang="en-US" b="1">
                <a:solidFill>
                  <a:srgbClr val="0070C0"/>
                </a:solidFill>
              </a:rPr>
              <a:t>for rent in advance</a:t>
            </a:r>
          </a:p>
        </p:txBody>
      </p:sp>
      <p:sp>
        <p:nvSpPr>
          <p:cNvPr id="23" name="TextBox 22"/>
          <p:cNvSpPr txBox="1">
            <a:spLocks noChangeArrowheads="1"/>
          </p:cNvSpPr>
          <p:nvPr/>
        </p:nvSpPr>
        <p:spPr bwMode="auto">
          <a:xfrm>
            <a:off x="5257800" y="3627438"/>
            <a:ext cx="2057400" cy="646112"/>
          </a:xfrm>
          <a:prstGeom prst="rect">
            <a:avLst/>
          </a:prstGeom>
          <a:noFill/>
          <a:ln w="9525">
            <a:noFill/>
            <a:miter lim="800000"/>
            <a:headEnd/>
            <a:tailEnd/>
          </a:ln>
        </p:spPr>
        <p:txBody>
          <a:bodyPr>
            <a:spAutoFit/>
          </a:bodyPr>
          <a:lstStyle/>
          <a:p>
            <a:pPr algn="ctr"/>
            <a:r>
              <a:rPr lang="en-US" b="1">
                <a:solidFill>
                  <a:srgbClr val="FF0000"/>
                </a:solidFill>
              </a:rPr>
              <a:t>Adjustment needed</a:t>
            </a:r>
          </a:p>
        </p:txBody>
      </p:sp>
      <p:cxnSp>
        <p:nvCxnSpPr>
          <p:cNvPr id="25" name="Straight Arrow Connector 24"/>
          <p:cNvCxnSpPr/>
          <p:nvPr/>
        </p:nvCxnSpPr>
        <p:spPr>
          <a:xfrm>
            <a:off x="1371600" y="5267325"/>
            <a:ext cx="67056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057401" y="5265737"/>
            <a:ext cx="609600" cy="31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942807" y="5266531"/>
            <a:ext cx="609600" cy="15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1676400" y="4581525"/>
            <a:ext cx="1447800" cy="381000"/>
          </a:xfrm>
          <a:prstGeom prst="rect">
            <a:avLst/>
          </a:prstGeom>
          <a:noFill/>
          <a:ln w="9525">
            <a:noFill/>
            <a:miter lim="800000"/>
            <a:headEnd/>
            <a:tailEnd/>
          </a:ln>
        </p:spPr>
        <p:txBody>
          <a:bodyPr>
            <a:spAutoFit/>
          </a:bodyPr>
          <a:lstStyle/>
          <a:p>
            <a:pPr algn="ctr"/>
            <a:r>
              <a:rPr lang="en-US" b="1">
                <a:solidFill>
                  <a:srgbClr val="0070C0"/>
                </a:solidFill>
              </a:rPr>
              <a:t>Jan. 1</a:t>
            </a:r>
          </a:p>
        </p:txBody>
      </p:sp>
      <p:sp>
        <p:nvSpPr>
          <p:cNvPr id="29" name="TextBox 28"/>
          <p:cNvSpPr txBox="1">
            <a:spLocks noChangeArrowheads="1"/>
          </p:cNvSpPr>
          <p:nvPr/>
        </p:nvSpPr>
        <p:spPr bwMode="auto">
          <a:xfrm>
            <a:off x="5543550" y="4581525"/>
            <a:ext cx="1447800" cy="381000"/>
          </a:xfrm>
          <a:prstGeom prst="rect">
            <a:avLst/>
          </a:prstGeom>
          <a:noFill/>
          <a:ln w="9525">
            <a:noFill/>
            <a:miter lim="800000"/>
            <a:headEnd/>
            <a:tailEnd/>
          </a:ln>
        </p:spPr>
        <p:txBody>
          <a:bodyPr>
            <a:spAutoFit/>
          </a:bodyPr>
          <a:lstStyle/>
          <a:p>
            <a:pPr algn="ctr"/>
            <a:r>
              <a:rPr lang="en-US" b="1">
                <a:solidFill>
                  <a:srgbClr val="0070C0"/>
                </a:solidFill>
              </a:rPr>
              <a:t>Jan. 31</a:t>
            </a:r>
          </a:p>
        </p:txBody>
      </p:sp>
      <p:sp>
        <p:nvSpPr>
          <p:cNvPr id="30" name="TextBox 29"/>
          <p:cNvSpPr txBox="1">
            <a:spLocks noChangeArrowheads="1"/>
          </p:cNvSpPr>
          <p:nvPr/>
        </p:nvSpPr>
        <p:spPr bwMode="auto">
          <a:xfrm>
            <a:off x="3352800" y="4389438"/>
            <a:ext cx="2133600" cy="922337"/>
          </a:xfrm>
          <a:prstGeom prst="rect">
            <a:avLst/>
          </a:prstGeom>
          <a:noFill/>
          <a:ln w="9525">
            <a:noFill/>
            <a:miter lim="800000"/>
            <a:headEnd/>
            <a:tailEnd/>
          </a:ln>
        </p:spPr>
        <p:txBody>
          <a:bodyPr>
            <a:spAutoFit/>
          </a:bodyPr>
          <a:lstStyle/>
          <a:p>
            <a:pPr algn="ctr"/>
            <a:r>
              <a:rPr lang="en-US" b="1">
                <a:solidFill>
                  <a:srgbClr val="0070C0"/>
                </a:solidFill>
              </a:rPr>
              <a:t>Deliver subscription service</a:t>
            </a:r>
          </a:p>
        </p:txBody>
      </p:sp>
      <p:sp>
        <p:nvSpPr>
          <p:cNvPr id="31" name="TextBox 30"/>
          <p:cNvSpPr txBox="1">
            <a:spLocks noChangeArrowheads="1"/>
          </p:cNvSpPr>
          <p:nvPr/>
        </p:nvSpPr>
        <p:spPr bwMode="auto">
          <a:xfrm>
            <a:off x="1295400" y="5553075"/>
            <a:ext cx="2057400" cy="923925"/>
          </a:xfrm>
          <a:prstGeom prst="rect">
            <a:avLst/>
          </a:prstGeom>
          <a:noFill/>
          <a:ln w="9525">
            <a:noFill/>
            <a:miter lim="800000"/>
            <a:headEnd/>
            <a:tailEnd/>
          </a:ln>
        </p:spPr>
        <p:txBody>
          <a:bodyPr>
            <a:spAutoFit/>
          </a:bodyPr>
          <a:lstStyle/>
          <a:p>
            <a:pPr algn="ctr"/>
            <a:r>
              <a:rPr lang="en-US" b="1">
                <a:solidFill>
                  <a:srgbClr val="00B050"/>
                </a:solidFill>
              </a:rPr>
              <a:t>Cash received </a:t>
            </a:r>
            <a:r>
              <a:rPr lang="en-US" b="1">
                <a:solidFill>
                  <a:srgbClr val="0070C0"/>
                </a:solidFill>
              </a:rPr>
              <a:t>for subscription in advance</a:t>
            </a:r>
          </a:p>
        </p:txBody>
      </p:sp>
      <p:sp>
        <p:nvSpPr>
          <p:cNvPr id="32" name="TextBox 31"/>
          <p:cNvSpPr txBox="1">
            <a:spLocks noChangeArrowheads="1"/>
          </p:cNvSpPr>
          <p:nvPr/>
        </p:nvSpPr>
        <p:spPr bwMode="auto">
          <a:xfrm>
            <a:off x="5257800" y="5572125"/>
            <a:ext cx="2057400" cy="646113"/>
          </a:xfrm>
          <a:prstGeom prst="rect">
            <a:avLst/>
          </a:prstGeom>
          <a:noFill/>
          <a:ln w="9525">
            <a:noFill/>
            <a:miter lim="800000"/>
            <a:headEnd/>
            <a:tailEnd/>
          </a:ln>
        </p:spPr>
        <p:txBody>
          <a:bodyPr>
            <a:spAutoFit/>
          </a:bodyPr>
          <a:lstStyle/>
          <a:p>
            <a:pPr algn="ctr"/>
            <a:r>
              <a:rPr lang="en-US" b="1">
                <a:solidFill>
                  <a:srgbClr val="FF0000"/>
                </a:solidFill>
              </a:rPr>
              <a:t>Adjustment needed</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par>
                          <p:cTn id="45" fill="hold" nodeType="afterGroup">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up)">
                                      <p:cBhvr>
                                        <p:cTn id="48" dur="500"/>
                                        <p:tgtEl>
                                          <p:spTgt spid="2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nodeType="afterGroup">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nodeType="afterGroup">
                            <p:stCondLst>
                              <p:cond delay="1500"/>
                            </p:stCondLst>
                            <p:childTnLst>
                              <p:par>
                                <p:cTn id="57" presetID="22" presetClass="entr" presetSubtype="1"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up)">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Grp="1" noChangeArrowheads="1"/>
          </p:cNvSpPr>
          <p:nvPr>
            <p:ph type="title" idx="4294967295"/>
          </p:nvPr>
        </p:nvSpPr>
        <p:spPr>
          <a:xfrm>
            <a:off x="2390775" y="2944813"/>
            <a:ext cx="4343400" cy="788987"/>
          </a:xfrm>
        </p:spPr>
        <p:txBody>
          <a:bodyPr/>
          <a:lstStyle/>
          <a:p>
            <a:pPr eaLnBrk="1" hangingPunct="1"/>
            <a:r>
              <a:rPr lang="en-US" smtClean="0"/>
              <a:t>End of Chapter 4</a:t>
            </a: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9"/>
          <p:cNvSpPr>
            <a:spLocks noGrp="1"/>
          </p:cNvSpPr>
          <p:nvPr>
            <p:ph type="title"/>
          </p:nvPr>
        </p:nvSpPr>
        <p:spPr/>
        <p:txBody>
          <a:bodyPr/>
          <a:lstStyle/>
          <a:p>
            <a:r>
              <a:rPr lang="en-US" smtClean="0"/>
              <a:t>1. Deferral Adjustments</a:t>
            </a:r>
          </a:p>
        </p:txBody>
      </p:sp>
      <p:sp>
        <p:nvSpPr>
          <p:cNvPr id="24" name="Rounded Rectangle 23"/>
          <p:cNvSpPr/>
          <p:nvPr/>
        </p:nvSpPr>
        <p:spPr>
          <a:xfrm>
            <a:off x="400050" y="1371600"/>
            <a:ext cx="3962400" cy="2438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rPr>
              <a:t>Deferral adjustments are used to decrease balance sheet accounts and increase corresponding income statement accounts. </a:t>
            </a:r>
          </a:p>
        </p:txBody>
      </p:sp>
      <p:sp>
        <p:nvSpPr>
          <p:cNvPr id="33" name="Rounded Rectangle 32"/>
          <p:cNvSpPr/>
          <p:nvPr/>
        </p:nvSpPr>
        <p:spPr>
          <a:xfrm>
            <a:off x="4743450" y="1371600"/>
            <a:ext cx="3962400" cy="2438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rPr>
              <a:t>Each deferral adjustment involves one asset and one expense account, or one liability and one revenue account.</a:t>
            </a:r>
          </a:p>
        </p:txBody>
      </p:sp>
      <p:pic>
        <p:nvPicPr>
          <p:cNvPr id="30724" name="Picture 8"/>
          <p:cNvPicPr>
            <a:picLocks noChangeAspect="1" noChangeArrowheads="1"/>
          </p:cNvPicPr>
          <p:nvPr/>
        </p:nvPicPr>
        <p:blipFill>
          <a:blip r:embed="rId3"/>
          <a:srcRect/>
          <a:stretch>
            <a:fillRect/>
          </a:stretch>
        </p:blipFill>
        <p:spPr bwMode="auto">
          <a:xfrm>
            <a:off x="2257425" y="4095750"/>
            <a:ext cx="4629150" cy="2381250"/>
          </a:xfrm>
          <a:prstGeom prst="rect">
            <a:avLst/>
          </a:prstGeom>
          <a:noFill/>
          <a:ln w="38100">
            <a:solidFill>
              <a:schemeClr val="tx1"/>
            </a:solidFill>
            <a:miter lim="800000"/>
            <a:headEnd/>
            <a:tailEnd/>
          </a:ln>
        </p:spPr>
      </p:pic>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9"/>
          <p:cNvSpPr>
            <a:spLocks noGrp="1"/>
          </p:cNvSpPr>
          <p:nvPr>
            <p:ph type="title"/>
          </p:nvPr>
        </p:nvSpPr>
        <p:spPr/>
        <p:txBody>
          <a:bodyPr/>
          <a:lstStyle/>
          <a:p>
            <a:r>
              <a:rPr lang="en-US" smtClean="0"/>
              <a:t>2. Accrual Adjustments</a:t>
            </a:r>
          </a:p>
        </p:txBody>
      </p:sp>
      <p:sp>
        <p:nvSpPr>
          <p:cNvPr id="32770" name="TextBox 12"/>
          <p:cNvSpPr txBox="1">
            <a:spLocks noChangeArrowheads="1"/>
          </p:cNvSpPr>
          <p:nvPr/>
        </p:nvSpPr>
        <p:spPr bwMode="auto">
          <a:xfrm>
            <a:off x="381000" y="1066800"/>
            <a:ext cx="8305800" cy="1570038"/>
          </a:xfrm>
          <a:prstGeom prst="rect">
            <a:avLst/>
          </a:prstGeom>
          <a:solidFill>
            <a:srgbClr val="FFFFCC"/>
          </a:solidFill>
          <a:ln w="9525">
            <a:solidFill>
              <a:srgbClr val="C00000"/>
            </a:solidFill>
            <a:miter lim="800000"/>
            <a:headEnd/>
            <a:tailEnd/>
          </a:ln>
        </p:spPr>
        <p:txBody>
          <a:bodyPr>
            <a:spAutoFit/>
          </a:bodyPr>
          <a:lstStyle/>
          <a:p>
            <a:pPr algn="ctr"/>
            <a:r>
              <a:rPr lang="en-US" sz="2400" b="1">
                <a:solidFill>
                  <a:srgbClr val="C00000"/>
                </a:solidFill>
              </a:rPr>
              <a:t>Accrual adjustments are needed when a company has earned revenue or incurred an expense in the current period but </a:t>
            </a:r>
            <a:r>
              <a:rPr lang="en-US" sz="2400" b="1"/>
              <a:t>has not yet recorded </a:t>
            </a:r>
            <a:r>
              <a:rPr lang="en-US" sz="2400" b="1">
                <a:solidFill>
                  <a:srgbClr val="C00000"/>
                </a:solidFill>
              </a:rPr>
              <a:t>it because the related cash will not be received or paid until a later period.</a:t>
            </a:r>
          </a:p>
        </p:txBody>
      </p:sp>
      <p:cxnSp>
        <p:nvCxnSpPr>
          <p:cNvPr id="15" name="Straight Arrow Connector 14"/>
          <p:cNvCxnSpPr/>
          <p:nvPr/>
        </p:nvCxnSpPr>
        <p:spPr>
          <a:xfrm>
            <a:off x="1352550" y="3398838"/>
            <a:ext cx="6705600" cy="158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447801" y="3397250"/>
            <a:ext cx="609600" cy="31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333207" y="3398044"/>
            <a:ext cx="609600" cy="15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066800" y="2713038"/>
            <a:ext cx="1447800" cy="381000"/>
          </a:xfrm>
          <a:prstGeom prst="rect">
            <a:avLst/>
          </a:prstGeom>
          <a:noFill/>
          <a:ln w="9525">
            <a:noFill/>
            <a:miter lim="800000"/>
            <a:headEnd/>
            <a:tailEnd/>
          </a:ln>
        </p:spPr>
        <p:txBody>
          <a:bodyPr>
            <a:spAutoFit/>
          </a:bodyPr>
          <a:lstStyle/>
          <a:p>
            <a:pPr algn="ctr"/>
            <a:r>
              <a:rPr lang="en-US" b="1">
                <a:solidFill>
                  <a:srgbClr val="0070C0"/>
                </a:solidFill>
              </a:rPr>
              <a:t>Sept. 1</a:t>
            </a:r>
          </a:p>
        </p:txBody>
      </p:sp>
      <p:sp>
        <p:nvSpPr>
          <p:cNvPr id="20" name="TextBox 19"/>
          <p:cNvSpPr txBox="1">
            <a:spLocks noChangeArrowheads="1"/>
          </p:cNvSpPr>
          <p:nvPr/>
        </p:nvSpPr>
        <p:spPr bwMode="auto">
          <a:xfrm>
            <a:off x="4933950" y="2713038"/>
            <a:ext cx="1447800" cy="381000"/>
          </a:xfrm>
          <a:prstGeom prst="rect">
            <a:avLst/>
          </a:prstGeom>
          <a:noFill/>
          <a:ln w="9525">
            <a:noFill/>
            <a:miter lim="800000"/>
            <a:headEnd/>
            <a:tailEnd/>
          </a:ln>
        </p:spPr>
        <p:txBody>
          <a:bodyPr>
            <a:spAutoFit/>
          </a:bodyPr>
          <a:lstStyle/>
          <a:p>
            <a:pPr algn="ctr"/>
            <a:r>
              <a:rPr lang="en-US" b="1">
                <a:solidFill>
                  <a:srgbClr val="0070C0"/>
                </a:solidFill>
              </a:rPr>
              <a:t>Sept. 30</a:t>
            </a:r>
          </a:p>
        </p:txBody>
      </p:sp>
      <p:sp>
        <p:nvSpPr>
          <p:cNvPr id="21" name="TextBox 20"/>
          <p:cNvSpPr txBox="1">
            <a:spLocks noChangeArrowheads="1"/>
          </p:cNvSpPr>
          <p:nvPr/>
        </p:nvSpPr>
        <p:spPr bwMode="auto">
          <a:xfrm>
            <a:off x="2686050" y="2751138"/>
            <a:ext cx="1924050" cy="646112"/>
          </a:xfrm>
          <a:prstGeom prst="rect">
            <a:avLst/>
          </a:prstGeom>
          <a:noFill/>
          <a:ln w="9525">
            <a:noFill/>
            <a:miter lim="800000"/>
            <a:headEnd/>
            <a:tailEnd/>
          </a:ln>
        </p:spPr>
        <p:txBody>
          <a:bodyPr>
            <a:spAutoFit/>
          </a:bodyPr>
          <a:lstStyle/>
          <a:p>
            <a:pPr algn="ctr"/>
            <a:r>
              <a:rPr lang="en-US" b="1">
                <a:solidFill>
                  <a:srgbClr val="0070C0"/>
                </a:solidFill>
              </a:rPr>
              <a:t>Incur income taxes</a:t>
            </a:r>
          </a:p>
        </p:txBody>
      </p:sp>
      <p:sp>
        <p:nvSpPr>
          <p:cNvPr id="23" name="TextBox 22"/>
          <p:cNvSpPr txBox="1">
            <a:spLocks noChangeArrowheads="1"/>
          </p:cNvSpPr>
          <p:nvPr/>
        </p:nvSpPr>
        <p:spPr bwMode="auto">
          <a:xfrm>
            <a:off x="4648200" y="3703638"/>
            <a:ext cx="2057400" cy="646112"/>
          </a:xfrm>
          <a:prstGeom prst="rect">
            <a:avLst/>
          </a:prstGeom>
          <a:noFill/>
          <a:ln w="9525">
            <a:noFill/>
            <a:miter lim="800000"/>
            <a:headEnd/>
            <a:tailEnd/>
          </a:ln>
        </p:spPr>
        <p:txBody>
          <a:bodyPr>
            <a:spAutoFit/>
          </a:bodyPr>
          <a:lstStyle/>
          <a:p>
            <a:pPr algn="ctr"/>
            <a:r>
              <a:rPr lang="en-US" b="1">
                <a:solidFill>
                  <a:srgbClr val="FF0000"/>
                </a:solidFill>
              </a:rPr>
              <a:t>Adjustment needed</a:t>
            </a:r>
          </a:p>
        </p:txBody>
      </p:sp>
      <p:cxnSp>
        <p:nvCxnSpPr>
          <p:cNvPr id="25" name="Straight Arrow Connector 24"/>
          <p:cNvCxnSpPr/>
          <p:nvPr/>
        </p:nvCxnSpPr>
        <p:spPr>
          <a:xfrm>
            <a:off x="1352550" y="5343525"/>
            <a:ext cx="67056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447801" y="5341937"/>
            <a:ext cx="609600" cy="31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33207" y="5342731"/>
            <a:ext cx="609600" cy="15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1066800" y="4657725"/>
            <a:ext cx="1447800" cy="381000"/>
          </a:xfrm>
          <a:prstGeom prst="rect">
            <a:avLst/>
          </a:prstGeom>
          <a:noFill/>
          <a:ln w="9525">
            <a:noFill/>
            <a:miter lim="800000"/>
            <a:headEnd/>
            <a:tailEnd/>
          </a:ln>
        </p:spPr>
        <p:txBody>
          <a:bodyPr>
            <a:spAutoFit/>
          </a:bodyPr>
          <a:lstStyle/>
          <a:p>
            <a:pPr algn="ctr"/>
            <a:r>
              <a:rPr lang="en-US" b="1">
                <a:solidFill>
                  <a:srgbClr val="0070C0"/>
                </a:solidFill>
              </a:rPr>
              <a:t>Jan. 1</a:t>
            </a:r>
          </a:p>
        </p:txBody>
      </p:sp>
      <p:sp>
        <p:nvSpPr>
          <p:cNvPr id="29" name="TextBox 28"/>
          <p:cNvSpPr txBox="1">
            <a:spLocks noChangeArrowheads="1"/>
          </p:cNvSpPr>
          <p:nvPr/>
        </p:nvSpPr>
        <p:spPr bwMode="auto">
          <a:xfrm>
            <a:off x="4933950" y="4657725"/>
            <a:ext cx="1447800" cy="381000"/>
          </a:xfrm>
          <a:prstGeom prst="rect">
            <a:avLst/>
          </a:prstGeom>
          <a:noFill/>
          <a:ln w="9525">
            <a:noFill/>
            <a:miter lim="800000"/>
            <a:headEnd/>
            <a:tailEnd/>
          </a:ln>
        </p:spPr>
        <p:txBody>
          <a:bodyPr>
            <a:spAutoFit/>
          </a:bodyPr>
          <a:lstStyle/>
          <a:p>
            <a:pPr algn="ctr"/>
            <a:r>
              <a:rPr lang="en-US" b="1">
                <a:solidFill>
                  <a:srgbClr val="0070C0"/>
                </a:solidFill>
              </a:rPr>
              <a:t>Jan. 31</a:t>
            </a:r>
          </a:p>
        </p:txBody>
      </p:sp>
      <p:sp>
        <p:nvSpPr>
          <p:cNvPr id="30" name="TextBox 29"/>
          <p:cNvSpPr txBox="1">
            <a:spLocks noChangeArrowheads="1"/>
          </p:cNvSpPr>
          <p:nvPr/>
        </p:nvSpPr>
        <p:spPr bwMode="auto">
          <a:xfrm>
            <a:off x="2895600" y="4687888"/>
            <a:ext cx="1447800" cy="646112"/>
          </a:xfrm>
          <a:prstGeom prst="rect">
            <a:avLst/>
          </a:prstGeom>
          <a:noFill/>
          <a:ln w="9525">
            <a:noFill/>
            <a:miter lim="800000"/>
            <a:headEnd/>
            <a:tailEnd/>
          </a:ln>
        </p:spPr>
        <p:txBody>
          <a:bodyPr>
            <a:spAutoFit/>
          </a:bodyPr>
          <a:lstStyle/>
          <a:p>
            <a:pPr algn="ctr"/>
            <a:r>
              <a:rPr lang="en-US" b="1">
                <a:solidFill>
                  <a:srgbClr val="0070C0"/>
                </a:solidFill>
              </a:rPr>
              <a:t>Earn interest</a:t>
            </a:r>
          </a:p>
        </p:txBody>
      </p:sp>
      <p:sp>
        <p:nvSpPr>
          <p:cNvPr id="32" name="TextBox 31"/>
          <p:cNvSpPr txBox="1">
            <a:spLocks noChangeArrowheads="1"/>
          </p:cNvSpPr>
          <p:nvPr/>
        </p:nvSpPr>
        <p:spPr bwMode="auto">
          <a:xfrm>
            <a:off x="4648200" y="5648325"/>
            <a:ext cx="2057400" cy="646113"/>
          </a:xfrm>
          <a:prstGeom prst="rect">
            <a:avLst/>
          </a:prstGeom>
          <a:noFill/>
          <a:ln w="9525">
            <a:noFill/>
            <a:miter lim="800000"/>
            <a:headEnd/>
            <a:tailEnd/>
          </a:ln>
        </p:spPr>
        <p:txBody>
          <a:bodyPr>
            <a:spAutoFit/>
          </a:bodyPr>
          <a:lstStyle/>
          <a:p>
            <a:pPr algn="ctr"/>
            <a:r>
              <a:rPr lang="en-US" b="1">
                <a:solidFill>
                  <a:srgbClr val="FF0000"/>
                </a:solidFill>
              </a:rPr>
              <a:t>Adjustment needed</a:t>
            </a:r>
          </a:p>
        </p:txBody>
      </p:sp>
      <p:cxnSp>
        <p:nvCxnSpPr>
          <p:cNvPr id="24" name="Straight Connector 23"/>
          <p:cNvCxnSpPr/>
          <p:nvPr/>
        </p:nvCxnSpPr>
        <p:spPr>
          <a:xfrm rot="5400000">
            <a:off x="6933407" y="3391694"/>
            <a:ext cx="609600" cy="15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6534150" y="2706688"/>
            <a:ext cx="1447800" cy="381000"/>
          </a:xfrm>
          <a:prstGeom prst="rect">
            <a:avLst/>
          </a:prstGeom>
          <a:noFill/>
          <a:ln w="9525">
            <a:noFill/>
            <a:miter lim="800000"/>
            <a:headEnd/>
            <a:tailEnd/>
          </a:ln>
        </p:spPr>
        <p:txBody>
          <a:bodyPr>
            <a:spAutoFit/>
          </a:bodyPr>
          <a:lstStyle/>
          <a:p>
            <a:pPr algn="ctr"/>
            <a:r>
              <a:rPr lang="en-US" b="1">
                <a:solidFill>
                  <a:srgbClr val="0070C0"/>
                </a:solidFill>
              </a:rPr>
              <a:t>Dec. 31</a:t>
            </a:r>
          </a:p>
        </p:txBody>
      </p:sp>
      <p:sp>
        <p:nvSpPr>
          <p:cNvPr id="34" name="TextBox 33"/>
          <p:cNvSpPr txBox="1">
            <a:spLocks noChangeArrowheads="1"/>
          </p:cNvSpPr>
          <p:nvPr/>
        </p:nvSpPr>
        <p:spPr bwMode="auto">
          <a:xfrm>
            <a:off x="6248400" y="3697288"/>
            <a:ext cx="2057400" cy="646112"/>
          </a:xfrm>
          <a:prstGeom prst="rect">
            <a:avLst/>
          </a:prstGeom>
          <a:noFill/>
          <a:ln w="9525">
            <a:noFill/>
            <a:miter lim="800000"/>
            <a:headEnd/>
            <a:tailEnd/>
          </a:ln>
        </p:spPr>
        <p:txBody>
          <a:bodyPr>
            <a:spAutoFit/>
          </a:bodyPr>
          <a:lstStyle/>
          <a:p>
            <a:pPr algn="ctr"/>
            <a:r>
              <a:rPr lang="en-US" b="1">
                <a:solidFill>
                  <a:srgbClr val="00B050"/>
                </a:solidFill>
              </a:rPr>
              <a:t>Cash paid </a:t>
            </a:r>
            <a:r>
              <a:rPr lang="en-US" b="1">
                <a:solidFill>
                  <a:srgbClr val="0070C0"/>
                </a:solidFill>
              </a:rPr>
              <a:t>for income taxes</a:t>
            </a:r>
          </a:p>
        </p:txBody>
      </p:sp>
      <p:cxnSp>
        <p:nvCxnSpPr>
          <p:cNvPr id="35" name="Straight Connector 34"/>
          <p:cNvCxnSpPr/>
          <p:nvPr/>
        </p:nvCxnSpPr>
        <p:spPr>
          <a:xfrm rot="5400000">
            <a:off x="6934201" y="5353050"/>
            <a:ext cx="609600" cy="31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6553200" y="4667250"/>
            <a:ext cx="1447800" cy="381000"/>
          </a:xfrm>
          <a:prstGeom prst="rect">
            <a:avLst/>
          </a:prstGeom>
          <a:noFill/>
          <a:ln w="9525">
            <a:noFill/>
            <a:miter lim="800000"/>
            <a:headEnd/>
            <a:tailEnd/>
          </a:ln>
        </p:spPr>
        <p:txBody>
          <a:bodyPr>
            <a:spAutoFit/>
          </a:bodyPr>
          <a:lstStyle/>
          <a:p>
            <a:pPr algn="ctr"/>
            <a:r>
              <a:rPr lang="en-US" b="1">
                <a:solidFill>
                  <a:srgbClr val="0070C0"/>
                </a:solidFill>
              </a:rPr>
              <a:t>Mar. 31</a:t>
            </a:r>
          </a:p>
        </p:txBody>
      </p:sp>
      <p:sp>
        <p:nvSpPr>
          <p:cNvPr id="37" name="TextBox 36"/>
          <p:cNvSpPr txBox="1">
            <a:spLocks noChangeArrowheads="1"/>
          </p:cNvSpPr>
          <p:nvPr/>
        </p:nvSpPr>
        <p:spPr bwMode="auto">
          <a:xfrm>
            <a:off x="6172200" y="5640388"/>
            <a:ext cx="2057400" cy="646112"/>
          </a:xfrm>
          <a:prstGeom prst="rect">
            <a:avLst/>
          </a:prstGeom>
          <a:noFill/>
          <a:ln w="9525">
            <a:noFill/>
            <a:miter lim="800000"/>
            <a:headEnd/>
            <a:tailEnd/>
          </a:ln>
        </p:spPr>
        <p:txBody>
          <a:bodyPr>
            <a:spAutoFit/>
          </a:bodyPr>
          <a:lstStyle/>
          <a:p>
            <a:pPr algn="ctr"/>
            <a:r>
              <a:rPr lang="en-US" b="1">
                <a:solidFill>
                  <a:srgbClr val="00B050"/>
                </a:solidFill>
              </a:rPr>
              <a:t>Cash received </a:t>
            </a:r>
            <a:r>
              <a:rPr lang="en-US" b="1">
                <a:solidFill>
                  <a:srgbClr val="0070C0"/>
                </a:solidFill>
              </a:rPr>
              <a:t>for interest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up)">
                                      <p:cBhvr>
                                        <p:cTn id="40" dur="500"/>
                                        <p:tgtEl>
                                          <p:spTgt spid="3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8"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8"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nodeType="afterGroup">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nodeType="afterGroup">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par>
                          <p:cTn id="63" fill="hold" nodeType="afterGroup">
                            <p:stCondLst>
                              <p:cond delay="1500"/>
                            </p:stCondLst>
                            <p:childTnLst>
                              <p:par>
                                <p:cTn id="64" presetID="22" presetClass="entr" presetSubtype="1"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up)">
                                      <p:cBhvr>
                                        <p:cTn id="66" dur="500"/>
                                        <p:tgtEl>
                                          <p:spTgt spid="2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par>
                          <p:cTn id="70" fill="hold" nodeType="afterGroup">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up)">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8" grpId="0"/>
      <p:bldP spid="29" grpId="0"/>
      <p:bldP spid="30" grpId="0"/>
      <p:bldP spid="32" grpId="0"/>
      <p:bldP spid="33" grpId="0"/>
      <p:bldP spid="34"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9"/>
          <p:cNvSpPr>
            <a:spLocks noGrp="1"/>
          </p:cNvSpPr>
          <p:nvPr>
            <p:ph type="title"/>
          </p:nvPr>
        </p:nvSpPr>
        <p:spPr/>
        <p:txBody>
          <a:bodyPr/>
          <a:lstStyle/>
          <a:p>
            <a:r>
              <a:rPr lang="en-US" smtClean="0"/>
              <a:t>2. Accrual Adjustments</a:t>
            </a:r>
          </a:p>
        </p:txBody>
      </p:sp>
      <p:sp>
        <p:nvSpPr>
          <p:cNvPr id="24" name="Rounded Rectangle 23"/>
          <p:cNvSpPr/>
          <p:nvPr/>
        </p:nvSpPr>
        <p:spPr>
          <a:xfrm>
            <a:off x="400050" y="1143000"/>
            <a:ext cx="3962400" cy="2971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rPr>
              <a:t>Accrual adjustments are used to record revenue or expenses when they occur prior to receiving or paying cash, and to adjust corresponding balance sheet accounts.  </a:t>
            </a:r>
          </a:p>
        </p:txBody>
      </p:sp>
      <p:sp>
        <p:nvSpPr>
          <p:cNvPr id="33" name="Rounded Rectangle 32"/>
          <p:cNvSpPr/>
          <p:nvPr/>
        </p:nvSpPr>
        <p:spPr>
          <a:xfrm>
            <a:off x="4743450" y="1143000"/>
            <a:ext cx="3962400" cy="2971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rPr>
              <a:t>Each accrual adjustment involves one asset and one revenue account, or one liability and one expense account.</a:t>
            </a:r>
          </a:p>
        </p:txBody>
      </p:sp>
      <p:pic>
        <p:nvPicPr>
          <p:cNvPr id="34820" name="Picture 6"/>
          <p:cNvPicPr>
            <a:picLocks noChangeAspect="1" noChangeArrowheads="1"/>
          </p:cNvPicPr>
          <p:nvPr/>
        </p:nvPicPr>
        <p:blipFill>
          <a:blip r:embed="rId3"/>
          <a:srcRect/>
          <a:stretch>
            <a:fillRect/>
          </a:stretch>
        </p:blipFill>
        <p:spPr bwMode="auto">
          <a:xfrm>
            <a:off x="2257425" y="4200525"/>
            <a:ext cx="4629150" cy="2352675"/>
          </a:xfrm>
          <a:prstGeom prst="rect">
            <a:avLst/>
          </a:prstGeom>
          <a:noFill/>
          <a:ln w="38100">
            <a:solidFill>
              <a:schemeClr val="tx1"/>
            </a:solidFill>
            <a:miter lim="800000"/>
            <a:headEnd/>
            <a:tailEnd/>
          </a:ln>
        </p:spPr>
      </p:pic>
    </p:spTree>
  </p:cSld>
  <p:clrMapOvr>
    <a:masterClrMapping/>
  </p:clrMapOvr>
  <p:transition>
    <p:blinds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hapter 4&amp;quot;&quot;/&gt;&lt;property id=&quot;20307&quot; value=&quot;304&quot;/&gt;&lt;/object&gt;&lt;object type=&quot;3&quot; unique_id=&quot;10004&quot;&gt;&lt;property id=&quot;20148&quot; value=&quot;5&quot;/&gt;&lt;property id=&quot;20300&quot; value=&quot;Slide 2 - &amp;quot;Learning Objective 1&amp;quot;&quot;/&gt;&lt;property id=&quot;20307&quot; value=&quot;387&quot;/&gt;&lt;/object&gt;&lt;object type=&quot;3&quot; unique_id=&quot;10005&quot;&gt;&lt;property id=&quot;20148&quot; value=&quot;5&quot;/&gt;&lt;property id=&quot;20300&quot; value=&quot;Slide 3 - &amp;quot;Why Adjustments Are Needed&amp;quot;&quot;/&gt;&lt;property id=&quot;20307&quot; value=&quot;416&quot;/&gt;&lt;/object&gt;&lt;object type=&quot;3&quot; unique_id=&quot;10006&quot;&gt;&lt;property id=&quot;20148&quot; value=&quot;5&quot;/&gt;&lt;property id=&quot;20300&quot; value=&quot;Slide 4 - &amp;quot;Why Adjustments Are Needed&amp;quot;&quot;/&gt;&lt;property id=&quot;20307&quot; value=&quot;523&quot;/&gt;&lt;/object&gt;&lt;object type=&quot;3&quot; unique_id=&quot;10007&quot;&gt;&lt;property id=&quot;20148&quot; value=&quot;5&quot;/&gt;&lt;property id=&quot;20300&quot; value=&quot;Slide 5 - &amp;quot;Why Adjustments Are Needed&amp;quot;&quot;/&gt;&lt;property id=&quot;20307&quot; value=&quot;417&quot;/&gt;&lt;/object&gt;&lt;object type=&quot;3&quot; unique_id=&quot;10008&quot;&gt;&lt;property id=&quot;20148&quot; value=&quot;5&quot;/&gt;&lt;property id=&quot;20300&quot; value=&quot;Slide 6 - &amp;quot;1. Deferral Adjustments&amp;quot;&quot;/&gt;&lt;property id=&quot;20307&quot; value=&quot;418&quot;/&gt;&lt;/object&gt;&lt;object type=&quot;3&quot; unique_id=&quot;10009&quot;&gt;&lt;property id=&quot;20148&quot; value=&quot;5&quot;/&gt;&lt;property id=&quot;20300&quot; value=&quot;Slide 7 - &amp;quot;1. Deferral Adjustments&amp;quot;&quot;/&gt;&lt;property id=&quot;20307&quot; value=&quot;464&quot;/&gt;&lt;/object&gt;&lt;object type=&quot;3&quot; unique_id=&quot;10010&quot;&gt;&lt;property id=&quot;20148&quot; value=&quot;5&quot;/&gt;&lt;property id=&quot;20300&quot; value=&quot;Slide 8 - &amp;quot;2. Accrual Adjustments&amp;quot;&quot;/&gt;&lt;property id=&quot;20307&quot; value=&quot;465&quot;/&gt;&lt;/object&gt;&lt;object type=&quot;3&quot; unique_id=&quot;10011&quot;&gt;&lt;property id=&quot;20148&quot; value=&quot;5&quot;/&gt;&lt;property id=&quot;20300&quot; value=&quot;Slide 9 - &amp;quot;2. Accrual Adjustments&amp;quot;&quot;/&gt;&lt;property id=&quot;20307&quot; value=&quot;466&quot;/&gt;&lt;/object&gt;&lt;object type=&quot;3&quot; unique_id=&quot;10012&quot;&gt;&lt;property id=&quot;20148&quot; value=&quot;5&quot;/&gt;&lt;property id=&quot;20300&quot; value=&quot;Slide 10 - &amp;quot;Learning Objective 2&amp;quot;&quot;/&gt;&lt;property id=&quot;20307&quot; value=&quot;467&quot;/&gt;&lt;/object&gt;&lt;object type=&quot;3&quot; unique_id=&quot;10013&quot;&gt;&lt;property id=&quot;20148&quot; value=&quot;5&quot;/&gt;&lt;property id=&quot;20300&quot; value=&quot;Slide 11 - &amp;quot;Making Required Adjustments&amp;quot;&quot;/&gt;&lt;property id=&quot;20307&quot; value=&quot;422&quot;/&gt;&lt;/object&gt;&lt;object type=&quot;3&quot; unique_id=&quot;10014&quot;&gt;&lt;property id=&quot;20148&quot; value=&quot;5&quot;/&gt;&lt;property id=&quot;20300&quot; value=&quot;Slide 12 - &amp;quot;Adjustment Analysis, Recording and Summarizing&amp;quot;&quot;/&gt;&lt;property id=&quot;20307&quot; value=&quot;468&quot;/&gt;&lt;/object&gt;&lt;object type=&quot;3&quot; unique_id=&quot;10015&quot;&gt;&lt;property id=&quot;20148&quot; value=&quot;5&quot;/&gt;&lt;property id=&quot;20300&quot; value=&quot;Slide 13&quot;/&gt;&lt;property id=&quot;20307&quot; value=&quot;469&quot;/&gt;&lt;/object&gt;&lt;object type=&quot;3&quot; unique_id=&quot;10016&quot;&gt;&lt;property id=&quot;20148&quot; value=&quot;5&quot;/&gt;&lt;property id=&quot;20300&quot; value=&quot;Slide 14 - &amp;quot;Deferral Adjustments&amp;quot;&quot;/&gt;&lt;property id=&quot;20307&quot; value=&quot;500&quot;/&gt;&lt;/object&gt;&lt;object type=&quot;3&quot; unique_id=&quot;10017&quot;&gt;&lt;property id=&quot;20148&quot; value=&quot;5&quot;/&gt;&lt;property id=&quot;20300&quot; value=&quot;Slide 15 - &amp;quot;Financial Statement Effects&amp;quot;&quot;/&gt;&lt;property id=&quot;20307&quot; value=&quot;499&quot;/&gt;&lt;/object&gt;&lt;object type=&quot;3&quot; unique_id=&quot;10018&quot;&gt;&lt;property id=&quot;20148&quot; value=&quot;5&quot;/&gt;&lt;property id=&quot;20300&quot; value=&quot;Slide 16 - &amp;quot;Deferral Adjustments&amp;quot;&quot;/&gt;&lt;property id=&quot;20307&quot; value=&quot;471&quot;/&gt;&lt;/object&gt;&lt;object type=&quot;3&quot; unique_id=&quot;10019&quot;&gt;&lt;property id=&quot;20148&quot; value=&quot;5&quot;/&gt;&lt;property id=&quot;20300&quot; value=&quot;Slide 17 - &amp;quot;Deferral Adjustments&amp;quot;&quot;/&gt;&lt;property id=&quot;20307&quot; value=&quot;501&quot;/&gt;&lt;/object&gt;&lt;object type=&quot;3&quot; unique_id=&quot;10020&quot;&gt;&lt;property id=&quot;20148&quot; value=&quot;5&quot;/&gt;&lt;property id=&quot;20300&quot; value=&quot;Slide 18 - &amp;quot;Deferral Adjustments&amp;quot;&quot;/&gt;&lt;property id=&quot;20307&quot; value=&quot;473&quot;/&gt;&lt;/object&gt;&lt;object type=&quot;3&quot; unique_id=&quot;10021&quot;&gt;&lt;property id=&quot;20148&quot; value=&quot;5&quot;/&gt;&lt;property id=&quot;20300&quot; value=&quot;Slide 19 - &amp;quot;Deferral Adjustments&amp;quot;&quot;/&gt;&lt;property id=&quot;20307&quot; value=&quot;502&quot;/&gt;&lt;/object&gt;&lt;object type=&quot;3&quot; unique_id=&quot;10022&quot;&gt;&lt;property id=&quot;20148&quot; value=&quot;5&quot;/&gt;&lt;property id=&quot;20300&quot; value=&quot;Slide 20 - &amp;quot;Depreciation&amp;quot;&quot;/&gt;&lt;property id=&quot;20307&quot; value=&quot;474&quot;/&gt;&lt;/object&gt;&lt;object type=&quot;3&quot; unique_id=&quot;10023&quot;&gt;&lt;property id=&quot;20148&quot; value=&quot;5&quot;/&gt;&lt;property id=&quot;20300&quot; value=&quot;Slide 21 - &amp;quot;Deferral Adjustments&amp;quot;&quot;/&gt;&lt;property id=&quot;20307&quot; value=&quot;503&quot;/&gt;&lt;/object&gt;&lt;object type=&quot;3&quot; unique_id=&quot;10024&quot;&gt;&lt;property id=&quot;20148&quot; value=&quot;5&quot;/&gt;&lt;property id=&quot;20300&quot; value=&quot;Slide 22 - &amp;quot;Accrual Adjustments&amp;quot;&quot;/&gt;&lt;property id=&quot;20307&quot; value=&quot;504&quot;/&gt;&lt;/object&gt;&lt;object type=&quot;3&quot; unique_id=&quot;10025&quot;&gt;&lt;property id=&quot;20148&quot; value=&quot;5&quot;/&gt;&lt;property id=&quot;20300&quot; value=&quot;Slide 23 - &amp;quot;Accrual Adjustments&amp;quot;&quot;/&gt;&lt;property id=&quot;20307&quot; value=&quot;505&quot;/&gt;&lt;/object&gt;&lt;object type=&quot;3&quot; unique_id=&quot;10026&quot;&gt;&lt;property id=&quot;20148&quot; value=&quot;5&quot;/&gt;&lt;property id=&quot;20300&quot; value=&quot;Slide 24 - &amp;quot;Accrual Adjustments&amp;quot;&quot;/&gt;&lt;property id=&quot;20307&quot; value=&quot;506&quot;/&gt;&lt;/object&gt;&lt;object type=&quot;3&quot; unique_id=&quot;10027&quot;&gt;&lt;property id=&quot;20148&quot; value=&quot;5&quot;/&gt;&lt;property id=&quot;20300&quot; value=&quot;Slide 25 - &amp;quot;Accrual Adjustments&amp;quot;&quot;/&gt;&lt;property id=&quot;20307&quot; value=&quot;507&quot;/&gt;&lt;/object&gt;&lt;object type=&quot;3&quot; unique_id=&quot;10028&quot;&gt;&lt;property id=&quot;20148&quot; value=&quot;5&quot;/&gt;&lt;property id=&quot;20300&quot; value=&quot;Slide 26 - &amp;quot;Accrual Adjustments&amp;quot;&quot;/&gt;&lt;property id=&quot;20307&quot; value=&quot;522&quot;/&gt;&lt;/object&gt;&lt;object type=&quot;3&quot; unique_id=&quot;10029&quot;&gt;&lt;property id=&quot;20148&quot; value=&quot;5&quot;/&gt;&lt;property id=&quot;20300&quot; value=&quot;Slide 27 - &amp;quot;Additional Comments&amp;quot;&quot;/&gt;&lt;property id=&quot;20307&quot; value=&quot;482&quot;/&gt;&lt;/object&gt;&lt;object type=&quot;3&quot; unique_id=&quot;10030&quot;&gt;&lt;property id=&quot;20148&quot; value=&quot;5&quot;/&gt;&lt;property id=&quot;20300&quot; value=&quot;Slide 28 - &amp;quot;Pizza Aroma’s Accounting Records&amp;quot;&quot;/&gt;&lt;property id=&quot;20307&quot; value=&quot;508&quot;/&gt;&lt;/object&gt;&lt;object type=&quot;3&quot; unique_id=&quot;10031&quot;&gt;&lt;property id=&quot;20148&quot; value=&quot;5&quot;/&gt;&lt;property id=&quot;20300&quot; value=&quot;Slide 29 - &amp;quot;Learning Objective 3&amp;quot;&quot;/&gt;&lt;property id=&quot;20307&quot; value=&quot;483&quot;/&gt;&lt;/object&gt;&lt;object type=&quot;3&quot; unique_id=&quot;10032&quot;&gt;&lt;property id=&quot;20148&quot; value=&quot;5&quot;/&gt;&lt;property id=&quot;20300&quot; value=&quot;Slide 30&quot;/&gt;&lt;property id=&quot;20307&quot; value=&quot;509&quot;/&gt;&lt;/object&gt;&lt;object type=&quot;3&quot; unique_id=&quot;10033&quot;&gt;&lt;property id=&quot;20148&quot; value=&quot;5&quot;/&gt;&lt;property id=&quot;20300&quot; value=&quot;Slide 31 - &amp;quot;Learning Objective 4&amp;quot;&quot;/&gt;&lt;property id=&quot;20307&quot; value=&quot;484&quot;/&gt;&lt;/object&gt;&lt;object type=&quot;3&quot; unique_id=&quot;10034&quot;&gt;&lt;property id=&quot;20148&quot; value=&quot;5&quot;/&gt;&lt;property id=&quot;20300&quot; value=&quot;Slide 32&quot;/&gt;&lt;property id=&quot;20307&quot; value=&quot;510&quot;/&gt;&lt;/object&gt;&lt;object type=&quot;3&quot; unique_id=&quot;10035&quot;&gt;&lt;property id=&quot;20148&quot; value=&quot;5&quot;/&gt;&lt;property id=&quot;20300&quot; value=&quot;Slide 33&quot;/&gt;&lt;property id=&quot;20307&quot; value=&quot;511&quot;/&gt;&lt;/object&gt;&lt;object type=&quot;3&quot; unique_id=&quot;10036&quot;&gt;&lt;property id=&quot;20148&quot; value=&quot;5&quot;/&gt;&lt;property id=&quot;20300&quot; value=&quot;Slide 34 - &amp;quot;Learning Objective 5&amp;quot;&quot;/&gt;&lt;property id=&quot;20307&quot; value=&quot;487&quot;/&gt;&lt;/object&gt;&lt;object type=&quot;3&quot; unique_id=&quot;10037&quot;&gt;&lt;property id=&quot;20148&quot; value=&quot;5&quot;/&gt;&lt;property id=&quot;20300&quot; value=&quot;Slide 35 - &amp;quot;Closing Temporary Accounts&amp;quot;&quot;/&gt;&lt;property id=&quot;20307&quot; value=&quot;452&quot;/&gt;&lt;/object&gt;&lt;object type=&quot;3&quot; unique_id=&quot;10038&quot;&gt;&lt;property id=&quot;20148&quot; value=&quot;5&quot;/&gt;&lt;property id=&quot;20300&quot; value=&quot;Slide 36 - &amp;quot;Closing Temporary Accounts&amp;quot;&quot;/&gt;&lt;property id=&quot;20307&quot; value=&quot;453&quot;/&gt;&lt;/object&gt;&lt;object type=&quot;3&quot; unique_id=&quot;10039&quot;&gt;&lt;property id=&quot;20148&quot; value=&quot;5&quot;/&gt;&lt;property id=&quot;20300&quot; value=&quot;Slide 37 - &amp;quot;Closing Temporary Accounts&amp;quot;&quot;/&gt;&lt;property id=&quot;20307&quot; value=&quot;524&quot;/&gt;&lt;/object&gt;&lt;object type=&quot;3&quot; unique_id=&quot;10040&quot;&gt;&lt;property id=&quot;20148&quot; value=&quot;5&quot;/&gt;&lt;property id=&quot;20300&quot; value=&quot;Slide 38 - &amp;quot;Closing Temporary Accounts&amp;quot;&quot;/&gt;&lt;property id=&quot;20307&quot; value=&quot;454&quot;/&gt;&lt;/object&gt;&lt;object type=&quot;3&quot; unique_id=&quot;10041&quot;&gt;&lt;property id=&quot;20148&quot; value=&quot;5&quot;/&gt;&lt;property id=&quot;20300&quot; value=&quot;Slide 39&quot;/&gt;&lt;property id=&quot;20307&quot; value=&quot;512&quot;/&gt;&lt;/object&gt;&lt;object type=&quot;3&quot; unique_id=&quot;10042&quot;&gt;&lt;property id=&quot;20148&quot; value=&quot;5&quot;/&gt;&lt;property id=&quot;20300&quot; value=&quot;Slide 40 - &amp;quot;Closing Temporary Accounts&amp;quot;&quot;/&gt;&lt;property id=&quot;20307&quot; value=&quot;513&quot;/&gt;&lt;/object&gt;&lt;object type=&quot;3&quot; unique_id=&quot;10043&quot;&gt;&lt;property id=&quot;20148&quot; value=&quot;5&quot;/&gt;&lt;property id=&quot;20300&quot; value=&quot;Slide 41 - &amp;quot;Post-Closing Trial Balance&amp;quot;&quot;/&gt;&lt;property id=&quot;20307&quot; value=&quot;457&quot;/&gt;&lt;/object&gt;&lt;object type=&quot;3&quot; unique_id=&quot;10044&quot;&gt;&lt;property id=&quot;20148&quot; value=&quot;5&quot;/&gt;&lt;property id=&quot;20300&quot; value=&quot;Slide 42 - &amp;quot;Learning Objective 6&amp;quot;&quot;/&gt;&lt;property id=&quot;20307&quot; value=&quot;488&quot;/&gt;&lt;/object&gt;&lt;object type=&quot;3&quot; unique_id=&quot;10045&quot;&gt;&lt;property id=&quot;20148&quot; value=&quot;5&quot;/&gt;&lt;property id=&quot;20300&quot; value=&quot;Slide 43 - &amp;quot;Adjusted Financial Results&amp;quot;&quot;/&gt;&lt;property id=&quot;20307&quot; value=&quot;459&quot;/&gt;&lt;/object&gt;&lt;object type=&quot;3&quot; unique_id=&quot;10046&quot;&gt;&lt;property id=&quot;20148&quot; value=&quot;5&quot;/&gt;&lt;property id=&quot;20300&quot; value=&quot;Slide 44 - &amp;quot;Chapter 4&amp;#x0D;&amp;#x0A;Solved Exercises&amp;#x0D;&amp;#x0A;&amp;quot;&quot;/&gt;&lt;property id=&quot;20307&quot; value=&quot;391&quot;/&gt;&lt;/object&gt;&lt;object type=&quot;3&quot; unique_id=&quot;10047&quot;&gt;&lt;property id=&quot;20148&quot; value=&quot;5&quot;/&gt;&lt;property id=&quot;20300&quot; value=&quot;Slide 45&quot;/&gt;&lt;property id=&quot;20307&quot; value=&quot;514&quot;/&gt;&lt;/object&gt;&lt;object type=&quot;3&quot; unique_id=&quot;10048&quot;&gt;&lt;property id=&quot;20148&quot; value=&quot;5&quot;/&gt;&lt;property id=&quot;20300&quot; value=&quot;Slide 46&quot;/&gt;&lt;property id=&quot;20307&quot; value=&quot;397&quot;/&gt;&lt;/object&gt;&lt;object type=&quot;3&quot; unique_id=&quot;10049&quot;&gt;&lt;property id=&quot;20148&quot; value=&quot;5&quot;/&gt;&lt;property id=&quot;20300&quot; value=&quot;Slide 47&quot;/&gt;&lt;property id=&quot;20307&quot; value=&quot;400&quot;/&gt;&lt;/object&gt;&lt;object type=&quot;3&quot; unique_id=&quot;10050&quot;&gt;&lt;property id=&quot;20148&quot; value=&quot;5&quot;/&gt;&lt;property id=&quot;20300&quot; value=&quot;Slide 48&quot;/&gt;&lt;property id=&quot;20307&quot; value=&quot;489&quot;/&gt;&lt;/object&gt;&lt;object type=&quot;3&quot; unique_id=&quot;10051&quot;&gt;&lt;property id=&quot;20148&quot; value=&quot;5&quot;/&gt;&lt;property id=&quot;20300&quot; value=&quot;Slide 49&quot;/&gt;&lt;property id=&quot;20307&quot; value=&quot;490&quot;/&gt;&lt;/object&gt;&lt;object type=&quot;3&quot; unique_id=&quot;10052&quot;&gt;&lt;property id=&quot;20148&quot; value=&quot;5&quot;/&gt;&lt;property id=&quot;20300&quot; value=&quot;Slide 50&quot;/&gt;&lt;property id=&quot;20307&quot; value=&quot;491&quot;/&gt;&lt;/object&gt;&lt;object type=&quot;3&quot; unique_id=&quot;10053&quot;&gt;&lt;property id=&quot;20148&quot; value=&quot;5&quot;/&gt;&lt;property id=&quot;20300&quot; value=&quot;Slide 51&quot;/&gt;&lt;property id=&quot;20307&quot; value=&quot;492&quot;/&gt;&lt;/object&gt;&lt;object type=&quot;3&quot; unique_id=&quot;10054&quot;&gt;&lt;property id=&quot;20148&quot; value=&quot;5&quot;/&gt;&lt;property id=&quot;20300&quot; value=&quot;Slide 52&quot;/&gt;&lt;property id=&quot;20307&quot; value=&quot;493&quot;/&gt;&lt;/object&gt;&lt;object type=&quot;3&quot; unique_id=&quot;10055&quot;&gt;&lt;property id=&quot;20148&quot; value=&quot;5&quot;/&gt;&lt;property id=&quot;20300&quot; value=&quot;Slide 53&quot;/&gt;&lt;property id=&quot;20307&quot; value=&quot;515&quot;/&gt;&lt;/object&gt;&lt;object type=&quot;3&quot; unique_id=&quot;10056&quot;&gt;&lt;property id=&quot;20148&quot; value=&quot;5&quot;/&gt;&lt;property id=&quot;20300&quot; value=&quot;Slide 54&quot;/&gt;&lt;property id=&quot;20307&quot; value=&quot;516&quot;/&gt;&lt;/object&gt;&lt;object type=&quot;3&quot; unique_id=&quot;10057&quot;&gt;&lt;property id=&quot;20148&quot; value=&quot;5&quot;/&gt;&lt;property id=&quot;20300&quot; value=&quot;Slide 55&quot;/&gt;&lt;property id=&quot;20307&quot; value=&quot;517&quot;/&gt;&lt;/object&gt;&lt;object type=&quot;3&quot; unique_id=&quot;10058&quot;&gt;&lt;property id=&quot;20148&quot; value=&quot;5&quot;/&gt;&lt;property id=&quot;20300&quot; value=&quot;Slide 56&quot;/&gt;&lt;property id=&quot;20307&quot; value=&quot;518&quot;/&gt;&lt;/object&gt;&lt;object type=&quot;3&quot; unique_id=&quot;10059&quot;&gt;&lt;property id=&quot;20148&quot; value=&quot;5&quot;/&gt;&lt;property id=&quot;20300&quot; value=&quot;Slide 57&quot;/&gt;&lt;property id=&quot;20307&quot; value=&quot;519&quot;/&gt;&lt;/object&gt;&lt;object type=&quot;3&quot; unique_id=&quot;10060&quot;&gt;&lt;property id=&quot;20148&quot; value=&quot;5&quot;/&gt;&lt;property id=&quot;20300&quot; value=&quot;Slide 58&quot;/&gt;&lt;property id=&quot;20307&quot; value=&quot;520&quot;/&gt;&lt;/object&gt;&lt;object type=&quot;3&quot; unique_id=&quot;10061&quot;&gt;&lt;property id=&quot;20148&quot; value=&quot;5&quot;/&gt;&lt;property id=&quot;20300&quot; value=&quot;Slide 59&quot;/&gt;&lt;property id=&quot;20307&quot; value=&quot;521&quot;/&gt;&lt;/object&gt;&lt;object type=&quot;3&quot; unique_id=&quot;10062&quot;&gt;&lt;property id=&quot;20148&quot; value=&quot;5&quot;/&gt;&lt;property id=&quot;20300&quot; value=&quot;Slide 60 - &amp;quot;End of Chapter 4&amp;quot;&quot;/&gt;&lt;property id=&quot;20307&quot; value=&quot;259&quot;/&gt;&lt;/object&gt;&lt;/object&gt;&lt;object type=&quot;8&quot; unique_id=&quot;10124&quot;&gt;&lt;/object&gt;&lt;/object&gt;&lt;/database&gt;"/>
  <p:tag name="MMPROD_NEXTUNIQUEID" val="10009"/>
  <p:tag name="SECTOMILLISECCONVERTED" val="1"/>
</p:tagLst>
</file>

<file path=ppt/theme/theme1.xml><?xml version="1.0" encoding="utf-8"?>
<a:theme xmlns:a="http://schemas.openxmlformats.org/drawingml/2006/main" name="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3664</TotalTime>
  <Words>11969</Words>
  <Application>Microsoft Office PowerPoint</Application>
  <PresentationFormat>On-screen Show (4:3)</PresentationFormat>
  <Paragraphs>2184</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Edge</vt:lpstr>
      <vt:lpstr>Chapter 4</vt:lpstr>
      <vt:lpstr>Learning Objective 4-1</vt:lpstr>
      <vt:lpstr>Why Adjustments Are Needed</vt:lpstr>
      <vt:lpstr>Why Adjustments Are Needed</vt:lpstr>
      <vt:lpstr>Why Adjustments Are Needed</vt:lpstr>
      <vt:lpstr>1. Deferral Adjustments</vt:lpstr>
      <vt:lpstr>1. Deferral Adjustments</vt:lpstr>
      <vt:lpstr>2. Accrual Adjustments</vt:lpstr>
      <vt:lpstr>2. Accrual Adjustments</vt:lpstr>
      <vt:lpstr>Learning Objective 4-2</vt:lpstr>
      <vt:lpstr>Making Required Adjustments</vt:lpstr>
      <vt:lpstr>Adjustment Analysis, Recording and Summarizing</vt:lpstr>
      <vt:lpstr>PowerPoint Presentation</vt:lpstr>
      <vt:lpstr>Deferral Adjustments</vt:lpstr>
      <vt:lpstr>Financial Statement Effects</vt:lpstr>
      <vt:lpstr>Deferral Adjustments</vt:lpstr>
      <vt:lpstr>Deferral Adjustments</vt:lpstr>
      <vt:lpstr>Deferral Adjustments</vt:lpstr>
      <vt:lpstr>Deferral Adjustments</vt:lpstr>
      <vt:lpstr>Depreciation</vt:lpstr>
      <vt:lpstr>Deferral Adjustments</vt:lpstr>
      <vt:lpstr>Accrual Adjustments</vt:lpstr>
      <vt:lpstr>Accrual Adjustments</vt:lpstr>
      <vt:lpstr>Accrual Adjustments</vt:lpstr>
      <vt:lpstr>Accrual Adjustments</vt:lpstr>
      <vt:lpstr>Accrual Adjustments</vt:lpstr>
      <vt:lpstr>Additional Comments</vt:lpstr>
      <vt:lpstr>Transaction—not an adjustment!</vt:lpstr>
      <vt:lpstr>Learning Objective 4-3</vt:lpstr>
      <vt:lpstr>PowerPoint Presentation</vt:lpstr>
      <vt:lpstr>Learning Objective 4-4</vt:lpstr>
      <vt:lpstr>PowerPoint Presentation</vt:lpstr>
      <vt:lpstr>PowerPoint Presentation</vt:lpstr>
      <vt:lpstr>Learning Objective 4-5</vt:lpstr>
      <vt:lpstr>Closing Temporary Accounts</vt:lpstr>
      <vt:lpstr>Closing Temporary Accounts</vt:lpstr>
      <vt:lpstr>Closing Temporary Accounts</vt:lpstr>
      <vt:lpstr>Closing Temporary Accounts</vt:lpstr>
      <vt:lpstr>PowerPoint Presentation</vt:lpstr>
      <vt:lpstr>Closing Temporary Accounts</vt:lpstr>
      <vt:lpstr>Post-Closing Trial Balance</vt:lpstr>
      <vt:lpstr>Learning Objective 4-6</vt:lpstr>
      <vt:lpstr>Adjusted Financial Results</vt:lpstr>
      <vt:lpstr>Chapter 4 Solved Exercises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 4</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Whitten, Linda</cp:lastModifiedBy>
  <cp:revision>529</cp:revision>
  <dcterms:created xsi:type="dcterms:W3CDTF">2004-06-28T16:23:55Z</dcterms:created>
  <dcterms:modified xsi:type="dcterms:W3CDTF">2013-09-11T23:45:59Z</dcterms:modified>
</cp:coreProperties>
</file>