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56"/>
  </p:notesMasterIdLst>
  <p:handoutMasterIdLst>
    <p:handoutMasterId r:id="rId57"/>
  </p:handoutMasterIdLst>
  <p:sldIdLst>
    <p:sldId id="304" r:id="rId2"/>
    <p:sldId id="537" r:id="rId3"/>
    <p:sldId id="635" r:id="rId4"/>
    <p:sldId id="567" r:id="rId5"/>
    <p:sldId id="538" r:id="rId6"/>
    <p:sldId id="636" r:id="rId7"/>
    <p:sldId id="570" r:id="rId8"/>
    <p:sldId id="607" r:id="rId9"/>
    <p:sldId id="606" r:id="rId10"/>
    <p:sldId id="571" r:id="rId11"/>
    <p:sldId id="609" r:id="rId12"/>
    <p:sldId id="637" r:id="rId13"/>
    <p:sldId id="612" r:id="rId14"/>
    <p:sldId id="613" r:id="rId15"/>
    <p:sldId id="540" r:id="rId16"/>
    <p:sldId id="573" r:id="rId17"/>
    <p:sldId id="615" r:id="rId18"/>
    <p:sldId id="574" r:id="rId19"/>
    <p:sldId id="575" r:id="rId20"/>
    <p:sldId id="617" r:id="rId21"/>
    <p:sldId id="618" r:id="rId22"/>
    <p:sldId id="619" r:id="rId23"/>
    <p:sldId id="541" r:id="rId24"/>
    <p:sldId id="583" r:id="rId25"/>
    <p:sldId id="620" r:id="rId26"/>
    <p:sldId id="584" r:id="rId27"/>
    <p:sldId id="585" r:id="rId28"/>
    <p:sldId id="544" r:id="rId29"/>
    <p:sldId id="587" r:id="rId30"/>
    <p:sldId id="621" r:id="rId31"/>
    <p:sldId id="638" r:id="rId32"/>
    <p:sldId id="628" r:id="rId33"/>
    <p:sldId id="639" r:id="rId34"/>
    <p:sldId id="630" r:id="rId35"/>
    <p:sldId id="640" r:id="rId36"/>
    <p:sldId id="641" r:id="rId37"/>
    <p:sldId id="625" r:id="rId38"/>
    <p:sldId id="545" r:id="rId39"/>
    <p:sldId id="603" r:id="rId40"/>
    <p:sldId id="633" r:id="rId41"/>
    <p:sldId id="391" r:id="rId42"/>
    <p:sldId id="642" r:id="rId43"/>
    <p:sldId id="643" r:id="rId44"/>
    <p:sldId id="490" r:id="rId45"/>
    <p:sldId id="644" r:id="rId46"/>
    <p:sldId id="645" r:id="rId47"/>
    <p:sldId id="646" r:id="rId48"/>
    <p:sldId id="647" r:id="rId49"/>
    <p:sldId id="648" r:id="rId50"/>
    <p:sldId id="649" r:id="rId51"/>
    <p:sldId id="650" r:id="rId52"/>
    <p:sldId id="651" r:id="rId53"/>
    <p:sldId id="652" r:id="rId54"/>
    <p:sldId id="259" r:id="rId5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D9"/>
    <a:srgbClr val="D6E3BB"/>
    <a:srgbClr val="E6EED6"/>
    <a:srgbClr val="E2EBD1"/>
    <a:srgbClr val="DCE7C7"/>
    <a:srgbClr val="E1EACE"/>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48" autoAdjust="0"/>
    <p:restoredTop sz="77778" autoAdjust="0"/>
  </p:normalViewPr>
  <p:slideViewPr>
    <p:cSldViewPr>
      <p:cViewPr>
        <p:scale>
          <a:sx n="50" d="100"/>
          <a:sy n="50" d="100"/>
        </p:scale>
        <p:origin x="-1230" y="-246"/>
      </p:cViewPr>
      <p:guideLst>
        <p:guide orient="horz" pos="2544"/>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00" d="100"/>
        <a:sy n="100" d="100"/>
      </p:scale>
      <p:origin x="0" y="0"/>
    </p:cViewPr>
  </p:notesTextViewPr>
  <p:sorterViewPr>
    <p:cViewPr>
      <p:scale>
        <a:sx n="50" d="100"/>
        <a:sy n="50" d="100"/>
      </p:scale>
      <p:origin x="0" y="2700"/>
    </p:cViewPr>
  </p:sorterViewPr>
  <p:notesViewPr>
    <p:cSldViewPr>
      <p:cViewPr>
        <p:scale>
          <a:sx n="66" d="100"/>
          <a:sy n="66" d="100"/>
        </p:scale>
        <p:origin x="-3125" y="-139"/>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5.xml"/><Relationship Id="rId13" Type="http://schemas.openxmlformats.org/officeDocument/2006/relationships/slide" Target="slides/slide23.xml"/><Relationship Id="rId3" Type="http://schemas.openxmlformats.org/officeDocument/2006/relationships/slide" Target="slides/slide9.xml"/><Relationship Id="rId7" Type="http://schemas.openxmlformats.org/officeDocument/2006/relationships/slide" Target="slides/slide14.xml"/><Relationship Id="rId12" Type="http://schemas.openxmlformats.org/officeDocument/2006/relationships/slide" Target="slides/slide22.xml"/><Relationship Id="rId2" Type="http://schemas.openxmlformats.org/officeDocument/2006/relationships/slide" Target="slides/slide5.xml"/><Relationship Id="rId16" Type="http://schemas.openxmlformats.org/officeDocument/2006/relationships/slide" Target="slides/slide38.xml"/><Relationship Id="rId1" Type="http://schemas.openxmlformats.org/officeDocument/2006/relationships/slide" Target="slides/slide2.xml"/><Relationship Id="rId6" Type="http://schemas.openxmlformats.org/officeDocument/2006/relationships/slide" Target="slides/slide13.xml"/><Relationship Id="rId11" Type="http://schemas.openxmlformats.org/officeDocument/2006/relationships/slide" Target="slides/slide21.xml"/><Relationship Id="rId5" Type="http://schemas.openxmlformats.org/officeDocument/2006/relationships/slide" Target="slides/slide11.xml"/><Relationship Id="rId15" Type="http://schemas.openxmlformats.org/officeDocument/2006/relationships/slide" Target="slides/slide30.xml"/><Relationship Id="rId10" Type="http://schemas.openxmlformats.org/officeDocument/2006/relationships/slide" Target="slides/slide20.xml"/><Relationship Id="rId4" Type="http://schemas.openxmlformats.org/officeDocument/2006/relationships/slide" Target="slides/slide10.xml"/><Relationship Id="rId9" Type="http://schemas.openxmlformats.org/officeDocument/2006/relationships/slide" Target="slides/slide19.xml"/><Relationship Id="rId14"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82" name="Text Box 6"/>
          <p:cNvSpPr txBox="1">
            <a:spLocks noChangeArrowheads="1"/>
          </p:cNvSpPr>
          <p:nvPr/>
        </p:nvSpPr>
        <p:spPr bwMode="auto">
          <a:xfrm>
            <a:off x="5562600" y="0"/>
            <a:ext cx="1295400" cy="274638"/>
          </a:xfrm>
          <a:prstGeom prst="rect">
            <a:avLst/>
          </a:prstGeom>
          <a:noFill/>
          <a:ln w="9525">
            <a:noFill/>
            <a:miter lim="800000"/>
            <a:headEnd/>
            <a:tailEnd/>
          </a:ln>
          <a:effectLst/>
        </p:spPr>
        <p:txBody>
          <a:bodyPr>
            <a:spAutoFit/>
          </a:bodyPr>
          <a:lstStyle/>
          <a:p>
            <a:pPr algn="r">
              <a:spcBef>
                <a:spcPct val="50000"/>
              </a:spcBef>
              <a:defRPr/>
            </a:pPr>
            <a:r>
              <a:rPr lang="en-US" sz="1200" dirty="0"/>
              <a:t>6-</a:t>
            </a:r>
            <a:fld id="{90EB431B-57D3-4DCB-A2E5-E4822C08A061}" type="slidenum">
              <a:rPr lang="en-US" sz="1200"/>
              <a:pPr algn="r">
                <a:spcBef>
                  <a:spcPct val="50000"/>
                </a:spcBef>
                <a:defRPr/>
              </a:pPr>
              <a:t>‹#›</a:t>
            </a:fld>
            <a:endParaRPr lang="en-US" sz="1200" dirty="0"/>
          </a:p>
        </p:txBody>
      </p:sp>
    </p:spTree>
    <p:extLst>
      <p:ext uri="{BB962C8B-B14F-4D97-AF65-F5344CB8AC3E}">
        <p14:creationId xmlns:p14="http://schemas.microsoft.com/office/powerpoint/2010/main" val="685542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 name="TextBox 7"/>
          <p:cNvSpPr txBox="1"/>
          <p:nvPr/>
        </p:nvSpPr>
        <p:spPr>
          <a:xfrm>
            <a:off x="4495800" y="0"/>
            <a:ext cx="2362200" cy="276225"/>
          </a:xfrm>
          <a:prstGeom prst="rect">
            <a:avLst/>
          </a:prstGeom>
          <a:noFill/>
        </p:spPr>
        <p:txBody>
          <a:bodyPr>
            <a:spAutoFit/>
          </a:bodyPr>
          <a:lstStyle/>
          <a:p>
            <a:pPr algn="r">
              <a:defRPr/>
            </a:pPr>
            <a:r>
              <a:rPr lang="en-US" sz="1200" dirty="0"/>
              <a:t>6-</a:t>
            </a:r>
            <a:fld id="{9EA17D68-2B5A-4703-A811-1E5A29C49C5A}" type="slidenum">
              <a:rPr lang="en-US" sz="1200"/>
              <a:pPr algn="r">
                <a:defRPr/>
              </a:pPr>
              <a:t>‹#›</a:t>
            </a:fld>
            <a:endParaRPr lang="en-US" sz="1200" dirty="0"/>
          </a:p>
        </p:txBody>
      </p:sp>
    </p:spTree>
    <p:extLst>
      <p:ext uri="{BB962C8B-B14F-4D97-AF65-F5344CB8AC3E}">
        <p14:creationId xmlns:p14="http://schemas.microsoft.com/office/powerpoint/2010/main" val="40000248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solidFill>
            <a:srgbClr val="FFFFFF"/>
          </a:solidFill>
          <a:ln/>
        </p:spPr>
      </p:sp>
      <p:sp>
        <p:nvSpPr>
          <p:cNvPr id="1843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Chapter 6:  Internal Control and Financial Reporting for Cash and Merchandise Sales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xfrm>
            <a:off x="1144588" y="685800"/>
            <a:ext cx="4572000" cy="3429000"/>
          </a:xfrm>
          <a:ln/>
        </p:spPr>
      </p:sp>
      <p:sp>
        <p:nvSpPr>
          <p:cNvPr id="36866" name="Rectangle 3"/>
          <p:cNvSpPr>
            <a:spLocks noGrp="1" noChangeArrowheads="1"/>
          </p:cNvSpPr>
          <p:nvPr>
            <p:ph type="body" idx="1"/>
          </p:nvPr>
        </p:nvSpPr>
        <p:spPr>
          <a:noFill/>
          <a:ln>
            <a:solidFill>
              <a:schemeClr val="tx1"/>
            </a:solidFill>
          </a:ln>
        </p:spPr>
        <p:txBody>
          <a:bodyPr/>
          <a:lstStyle/>
          <a:p>
            <a:r>
              <a:rPr lang="en-US" smtClean="0"/>
              <a:t>Internal control of cash is important to any organization for two main reasons. First, because the volume of transactions affecting cash is enormous, any errors that are made in handling cash can quickly add up. Second, because cash is valuable, portable, and “owned” by the person who possesses it, thieves often target it. The Association of Certified Fraud Examiners reports that 85 percent of all known asset thefts involve cash.</a:t>
            </a:r>
          </a:p>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xfrm>
            <a:off x="1144588" y="685800"/>
            <a:ext cx="4572000" cy="3429000"/>
          </a:xfrm>
          <a:ln/>
        </p:spPr>
      </p:sp>
      <p:sp>
        <p:nvSpPr>
          <p:cNvPr id="38914" name="Rectangle 3"/>
          <p:cNvSpPr>
            <a:spLocks noGrp="1" noChangeArrowheads="1"/>
          </p:cNvSpPr>
          <p:nvPr>
            <p:ph type="body" idx="1"/>
          </p:nvPr>
        </p:nvSpPr>
        <p:spPr>
          <a:noFill/>
          <a:ln>
            <a:solidFill>
              <a:schemeClr val="tx1"/>
            </a:solidFill>
          </a:ln>
        </p:spPr>
        <p:txBody>
          <a:bodyPr/>
          <a:lstStyle/>
          <a:p>
            <a:r>
              <a:rPr lang="en-US" smtClean="0"/>
              <a:t>Businesses can receive cash in two different ways. They can receive it in person at the time of a sale, or they can receive it from a remote source as payment on an account.  First, let’s discuss cash received in person. </a:t>
            </a:r>
          </a:p>
          <a:p>
            <a:endParaRPr lang="en-US" smtClean="0"/>
          </a:p>
          <a:p>
            <a:r>
              <a:rPr lang="en-US" smtClean="0"/>
              <a:t>To properly segregate duties involving cash receipts, specific responsibilities are established and usually assigned to three different employees. First, a cashier is responsible for collecting cash and issuing a receipt at the point of sale. Second, a supervisor is responsible for taking custody of the cash at the end of each cashier’s shift and depositing it in the bank. Third, members of the accounting staff are responsible for ensuring that the receipts from cash sales are properly recorded in the accounting system. If this segregation of duties did not exist, employees could steal the cash and cover up the theft by changing the accounting records. Segregating the duties ensures that those who handle the cash (the cashiers and supervisor) do not have access to those who record it (the accounting staff).</a:t>
            </a:r>
          </a:p>
          <a:p>
            <a:endParaRPr lang="en-US" smtClean="0"/>
          </a:p>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ln/>
        </p:spPr>
      </p:sp>
      <p:sp>
        <p:nvSpPr>
          <p:cNvPr id="40962" name="Notes Placeholder 2"/>
          <p:cNvSpPr>
            <a:spLocks noGrp="1"/>
          </p:cNvSpPr>
          <p:nvPr>
            <p:ph type="body" idx="1"/>
          </p:nvPr>
        </p:nvSpPr>
        <p:spPr>
          <a:noFill/>
          <a:ln/>
        </p:spPr>
        <p:txBody>
          <a:bodyPr/>
          <a:lstStyle/>
          <a:p>
            <a:r>
              <a:rPr lang="en-CA" smtClean="0"/>
              <a:t>Part I</a:t>
            </a:r>
          </a:p>
          <a:p>
            <a:r>
              <a:rPr lang="en-CA" smtClean="0"/>
              <a:t>This slide shows, specific responsibilities are assigned to each employee. For example, boxes 1–3 indicate that the cashier uses the cash register and its accompanying point-of-sale accounting system to perform three important functions: (1) document the amount charged for each item sold, (2) restrict access to cash, and (3) summarize the total cash sales. In documenting each item sold (both on screen and on a paper receipt), the cash register reduces errors by allowing customers to dispute any overcharges. By restricting access, the cash register reduces the risk of cash being lost or stolen. By summarizing the total cash sales, the cash register provides an independent record of the amount of cash the cashier should have collected and passed on for deposit at the bank. The cashier uses this information when completing a cash count sheet at the end of each shift. The cash count sheet documents the amount of cash the cashier received and determines any cash short or over that occurred during the shift.</a:t>
            </a:r>
          </a:p>
          <a:p>
            <a:endParaRPr lang="en-CA" smtClean="0"/>
          </a:p>
          <a:p>
            <a:r>
              <a:rPr lang="en-CA" smtClean="0"/>
              <a:t>Part II</a:t>
            </a:r>
          </a:p>
          <a:p>
            <a:r>
              <a:rPr lang="en-CA" smtClean="0"/>
              <a:t>This slide also shows, in boxes 4–6, that the supervisor performs important controls such as independently verifying each cashier’s count sheet, a copy of which is sent to the accounting department. The supervisor is also responsible for placing the cash in a locked vault until it is taken to the bank for deposit. At that time, a deposit slip listing the amounts included in the deposit is prepared and presented to the bank for a teller to verify. After verifying and receiving the funds, the bank teller stamps the deposit slip, which is then forwarded to the company’s accounting department.</a:t>
            </a:r>
          </a:p>
          <a:p>
            <a:endParaRPr lang="en-CA" smtClean="0"/>
          </a:p>
          <a:p>
            <a:r>
              <a:rPr lang="en-CA" smtClean="0"/>
              <a:t>Part III</a:t>
            </a:r>
          </a:p>
          <a:p>
            <a:r>
              <a:rPr lang="en-CA" smtClean="0"/>
              <a:t>The accounting department compares the record of cash sales maintained by the cash register with the count sheet prepared by the cashier and the stamped bank deposit slip returned by the bank. This comparison provides independent verification that the amount of cash rung up at the time of sale was deposited into the bank account. Based on this information, a journal entry is prepared to record Sales Revenue at the amount rung up by the cash register and Cash at the amount deposited in the bank. Any difference between the two amounts is recorded in a Cash Shortage (or Overage) account, which is reported on the income statement as a miscellaneous expense (or revenue).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xfrm>
            <a:off x="1144588" y="685800"/>
            <a:ext cx="4572000" cy="3429000"/>
          </a:xfrm>
          <a:ln/>
        </p:spPr>
      </p:sp>
      <p:sp>
        <p:nvSpPr>
          <p:cNvPr id="43010" name="Rectangle 3"/>
          <p:cNvSpPr>
            <a:spLocks noGrp="1" noChangeArrowheads="1"/>
          </p:cNvSpPr>
          <p:nvPr>
            <p:ph type="body" idx="1"/>
          </p:nvPr>
        </p:nvSpPr>
        <p:spPr>
          <a:noFill/>
          <a:ln>
            <a:solidFill>
              <a:schemeClr val="tx1"/>
            </a:solidFill>
          </a:ln>
        </p:spPr>
        <p:txBody>
          <a:bodyPr/>
          <a:lstStyle/>
          <a:p>
            <a:r>
              <a:rPr lang="en-US" smtClean="0"/>
              <a:t>Businesses receive checks in the mail when customers pay on account. Because this cash is not received in the form of currency and coins, a cashier is not needed to enter these amounts into a cash register. Instead, the clerk who opens the mail performs this function. In fact, to visualize the following description, you need only glance back at the previous slide and replace the cash register with a mail clerk.</a:t>
            </a:r>
          </a:p>
          <a:p>
            <a:endParaRPr lang="en-US" smtClean="0"/>
          </a:p>
          <a:p>
            <a:r>
              <a:rPr lang="en-US" smtClean="0"/>
              <a:t>Businesses also receive payments from customers via electronic funds transfer (EFT). An EFT occurs when a customer electronically transfers funds from its bank account to the company’s bank account. Most businesses encourage customers to use EFTs because they speed up collections. A company may not receive mailed payments for five to seven days, but it receives EFTs immediately. And because these payments are deposited directly into the company’s bank account, EFTs eliminate the need for some internal controls. To process an EFT, the accounting department merely records journal entries to debit Cash and credit each customer’s account receivable.</a:t>
            </a:r>
          </a:p>
          <a:p>
            <a:endParaRPr lang="en-US" smtClean="0"/>
          </a:p>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xfrm>
            <a:off x="1144588" y="685800"/>
            <a:ext cx="4572000" cy="3429000"/>
          </a:xfrm>
          <a:ln/>
        </p:spPr>
      </p:sp>
      <p:sp>
        <p:nvSpPr>
          <p:cNvPr id="45058" name="Rectangle 3"/>
          <p:cNvSpPr>
            <a:spLocks noGrp="1" noChangeArrowheads="1"/>
          </p:cNvSpPr>
          <p:nvPr>
            <p:ph type="body" idx="1"/>
          </p:nvPr>
        </p:nvSpPr>
        <p:spPr>
          <a:noFill/>
          <a:ln>
            <a:solidFill>
              <a:schemeClr val="tx1"/>
            </a:solidFill>
          </a:ln>
        </p:spPr>
        <p:txBody>
          <a:bodyPr/>
          <a:lstStyle/>
          <a:p>
            <a:r>
              <a:rPr lang="en-US" smtClean="0"/>
              <a:t>Part I</a:t>
            </a:r>
          </a:p>
          <a:p>
            <a:r>
              <a:rPr lang="en-US" smtClean="0"/>
              <a:t>Companies rarely use dollar bills and coins to pay for purchases. Instead, most cash payments involve (1) writing a check to a supplier, or (2) paying employees via EFT. The primary goal of internal controls for cash payments is to ensure that the business pays only for properly authorized transactions. </a:t>
            </a:r>
          </a:p>
          <a:p>
            <a:endParaRPr lang="en-US" smtClean="0"/>
          </a:p>
          <a:p>
            <a:r>
              <a:rPr lang="en-US" smtClean="0"/>
              <a:t>Part II</a:t>
            </a:r>
          </a:p>
          <a:p>
            <a:r>
              <a:rPr lang="en-US" smtClean="0"/>
              <a:t>Most businesses purchase goods and services on account and pay for them later by check. Many companies rely on a voucher system to control these transactions. A voucher system is a process for approving and documenting all purchases and payments made on account. The voucher includes the documents prepared at each step in the system.</a:t>
            </a:r>
          </a:p>
          <a:p>
            <a:endParaRPr lang="en-US" smtClean="0"/>
          </a:p>
          <a:p>
            <a:r>
              <a:rPr lang="en-US" smtClean="0"/>
              <a:t>Part III</a:t>
            </a:r>
          </a:p>
          <a:p>
            <a:r>
              <a:rPr lang="en-US" smtClean="0"/>
              <a:t>Most companies pay cash to their employees through EFTs, which are known by employees as direct deposits. The company initiates the EFT when it instructs its bank to transfer the net pay due each employee directly from the company’s bank account to each employee’s checking account.</a:t>
            </a:r>
          </a:p>
          <a:p>
            <a:endParaRPr lang="en-US" smtClean="0"/>
          </a:p>
          <a:p>
            <a:endParaRPr lang="en-US" smtClean="0"/>
          </a:p>
          <a:p>
            <a:endParaRPr lang="en-US" smtClean="0"/>
          </a:p>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solidFill>
            <a:srgbClr val="FFFFFF"/>
          </a:solidFill>
          <a:ln/>
        </p:spPr>
      </p:sp>
      <p:sp>
        <p:nvSpPr>
          <p:cNvPr id="47106" name="Rectangle 3"/>
          <p:cNvSpPr>
            <a:spLocks noGrp="1" noChangeArrowheads="1"/>
          </p:cNvSpPr>
          <p:nvPr>
            <p:ph type="body" idx="1"/>
          </p:nvPr>
        </p:nvSpPr>
        <p:spPr>
          <a:solidFill>
            <a:srgbClr val="FFFFFF"/>
          </a:solidFill>
          <a:ln>
            <a:solidFill>
              <a:srgbClr val="000000"/>
            </a:solidFill>
          </a:ln>
        </p:spPr>
        <p:txBody>
          <a:bodyPr/>
          <a:lstStyle/>
          <a:p>
            <a:r>
              <a:rPr lang="en-US" smtClean="0"/>
              <a:t>Learning objective 6-4 is to perform the key control of reconciling cash to bank statements.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1144588" y="685800"/>
            <a:ext cx="4572000" cy="3429000"/>
          </a:xfrm>
          <a:ln/>
        </p:spPr>
      </p:sp>
      <p:sp>
        <p:nvSpPr>
          <p:cNvPr id="88068" name="Rectangle 3"/>
          <p:cNvSpPr>
            <a:spLocks noGrp="1" noChangeArrowheads="1"/>
          </p:cNvSpPr>
          <p:nvPr>
            <p:ph type="body" idx="1"/>
          </p:nvPr>
        </p:nvSpPr>
        <p:spPr>
          <a:xfrm>
            <a:off x="228600" y="4343400"/>
            <a:ext cx="6400800" cy="4343400"/>
          </a:xfrm>
          <a:ln>
            <a:solidFill>
              <a:schemeClr val="tx1"/>
            </a:solidFill>
          </a:ln>
        </p:spPr>
        <p:txBody>
          <a:bodyPr/>
          <a:lstStyle/>
          <a:p>
            <a:pPr>
              <a:defRPr/>
            </a:pPr>
            <a:r>
              <a:rPr lang="en-US" sz="1100" dirty="0" smtClean="0"/>
              <a:t>Part I</a:t>
            </a:r>
          </a:p>
          <a:p>
            <a:pPr>
              <a:defRPr/>
            </a:pPr>
            <a:r>
              <a:rPr lang="en-US" sz="1100" dirty="0" smtClean="0"/>
              <a:t>Banks provide important services to individuals and businesses. They accept deposits, process payments to others, and provide statements that account for these and other transactions. Their services help businesses to control cash in several ways:</a:t>
            </a:r>
          </a:p>
          <a:p>
            <a:pPr marL="228600" indent="-228600">
              <a:buFont typeface="+mj-lt"/>
              <a:buAutoNum type="arabicPeriod"/>
              <a:defRPr/>
            </a:pPr>
            <a:r>
              <a:rPr lang="en-US" sz="1100" dirty="0" smtClean="0"/>
              <a:t>Restricting access. Because banks provide a secure place to deposit cash, businesses need to keep only a limited amount of cash on hand, which reduces the risk that it will be stolen or misplaced.</a:t>
            </a:r>
          </a:p>
          <a:p>
            <a:pPr marL="228600" indent="-228600">
              <a:buFont typeface="+mj-lt"/>
              <a:buAutoNum type="arabicPeriod"/>
              <a:defRPr/>
            </a:pPr>
            <a:r>
              <a:rPr lang="en-US" sz="1100" dirty="0" smtClean="0"/>
              <a:t>Documenting procedures. By processing payments made by check or EFT, banks facilitate and document business transactions.</a:t>
            </a:r>
          </a:p>
          <a:p>
            <a:pPr marL="228600" indent="-228600">
              <a:buFont typeface="+mj-lt"/>
              <a:buAutoNum type="arabicPeriod"/>
              <a:defRPr/>
            </a:pPr>
            <a:r>
              <a:rPr lang="en-US" sz="1100" dirty="0" smtClean="0"/>
              <a:t>Independently verifying. Company accountants can use the statement of account prepared by the bank to double-check the accuracy of the cash records. By comparing these two sets of records and investigating any differences, they can verify that the company’s records are accurate or identify necessary adjustments.</a:t>
            </a:r>
          </a:p>
          <a:p>
            <a:pPr>
              <a:defRPr/>
            </a:pPr>
            <a:endParaRPr lang="en-US" sz="1100" dirty="0" smtClean="0">
              <a:latin typeface="Arial" pitchFamily="34" charset="0"/>
            </a:endParaRPr>
          </a:p>
          <a:p>
            <a:pPr>
              <a:defRPr/>
            </a:pPr>
            <a:r>
              <a:rPr lang="en-US" sz="1100" dirty="0" smtClean="0">
                <a:latin typeface="Arial" pitchFamily="34" charset="0"/>
              </a:rPr>
              <a:t>Part II</a:t>
            </a:r>
          </a:p>
          <a:p>
            <a:pPr>
              <a:defRPr/>
            </a:pPr>
            <a:r>
              <a:rPr lang="en-US" sz="1100" dirty="0" smtClean="0"/>
              <a:t>The process of comparing two sets of records is called reconciling. Thus, the internal accounting report that compares the company’s cash records with the bank’s is a bank reconciliation. A bank reconciliation is a key internal control because it provides independent verification of all cash transactions that the bank has processed for the company. This procedure is done monthly, ideally by a company employee whose duties are segregated from recording and handling cash. You should prepare a bank reconciliation in your own life too, every month. To prepare a bank reconciliation, you must first understand the items on the bank’s statement of account.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xfrm>
            <a:off x="1144588" y="685800"/>
            <a:ext cx="4572000" cy="3429000"/>
          </a:xfrm>
          <a:ln/>
        </p:spPr>
      </p:sp>
      <p:sp>
        <p:nvSpPr>
          <p:cNvPr id="51202" name="Rectangle 3"/>
          <p:cNvSpPr>
            <a:spLocks noGrp="1" noChangeArrowheads="1"/>
          </p:cNvSpPr>
          <p:nvPr>
            <p:ph type="body" idx="1"/>
          </p:nvPr>
        </p:nvSpPr>
        <p:spPr>
          <a:xfrm>
            <a:off x="0" y="4343400"/>
            <a:ext cx="6858000" cy="4419600"/>
          </a:xfrm>
          <a:noFill/>
          <a:ln>
            <a:solidFill>
              <a:schemeClr val="tx1"/>
            </a:solidFill>
          </a:ln>
        </p:spPr>
        <p:txBody>
          <a:bodyPr/>
          <a:lstStyle/>
          <a:p>
            <a:r>
              <a:rPr lang="en-US" sz="1000" smtClean="0"/>
              <a:t>Large businesses such as Wal-Mart can have many bank accounts. For each account a business opens, the bank generates a monthly statement of account that it either mails to the business or makes available online. The format varies from bank to bank, but the statement on this slide is typical. This statement, prepared by Texas Commerce Bank for one of the accounts opened by Wonderful Merchandise and Things (WMT), provides an overall summary of the activity in the account (labeled 1). </a:t>
            </a:r>
          </a:p>
          <a:p>
            <a:endParaRPr lang="en-US" sz="1000" smtClean="0"/>
          </a:p>
          <a:p>
            <a:r>
              <a:rPr lang="en-US" sz="1000" smtClean="0"/>
              <a:t>The summary is followed by a list of specific transactions posted to the account (labeled 2 through 4). </a:t>
            </a:r>
          </a:p>
          <a:p>
            <a:endParaRPr lang="en-US" sz="1000" smtClean="0"/>
          </a:p>
          <a:p>
            <a:r>
              <a:rPr lang="en-US" sz="1000" smtClean="0"/>
              <a:t>Checks are listed on the bank statement in the order in which they clear the bank. Look closely at column 2 and you will see that four checks cleared the bank in June. Because WMT’s checks are used in their prenumbered order, the bank statement provides a hint that check 103 did not clear the bank this month. (This fact will be important later when we prepare the bank reconciliation.)</a:t>
            </a:r>
          </a:p>
          <a:p>
            <a:endParaRPr lang="en-US" sz="1000" smtClean="0"/>
          </a:p>
          <a:p>
            <a:r>
              <a:rPr lang="en-US" sz="1000" smtClean="0"/>
              <a:t>Deposits are listed on the bank statement in the order in which the bank processes them. If you make a deposit after the bank closes (using an ATM or a night deposit chute), it will not appear on the bank statement until the bank processes it the following business day. Knowing this detail will help you to prepare the bank reconciliation.</a:t>
            </a:r>
          </a:p>
          <a:p>
            <a:endParaRPr lang="en-US" sz="1000" smtClean="0"/>
          </a:p>
          <a:p>
            <a:r>
              <a:rPr lang="en-US" sz="1000" smtClean="0"/>
              <a:t>Column 4 shows that the balance in a bank account can change for a variety of reasons other than checks and deposits.</a:t>
            </a:r>
          </a:p>
          <a:p>
            <a:endParaRPr lang="en-US" sz="1000" smtClean="0"/>
          </a:p>
          <a:p>
            <a:r>
              <a:rPr lang="en-US" sz="1000" smtClean="0"/>
              <a:t>Finally, column 5 provides a running balance in the account. </a:t>
            </a:r>
          </a:p>
          <a:p>
            <a:endParaRPr lang="en-US" sz="1000" smtClean="0"/>
          </a:p>
          <a:p>
            <a:endParaRPr lang="en-US" sz="1000" smtClean="0"/>
          </a:p>
          <a:p>
            <a:endParaRPr lang="en-US" sz="1000" smtClean="0"/>
          </a:p>
          <a:p>
            <a:endParaRPr lang="en-US" sz="1000" smtClean="0"/>
          </a:p>
          <a:p>
            <a:endParaRPr lang="en-US" sz="1000" smtClean="0"/>
          </a:p>
          <a:p>
            <a:endParaRPr lang="en-US" sz="9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a:noFill/>
          <a:ln>
            <a:solidFill>
              <a:schemeClr val="tx1"/>
            </a:solidFill>
          </a:ln>
        </p:spPr>
        <p:txBody>
          <a:bodyPr/>
          <a:lstStyle/>
          <a:p>
            <a:r>
              <a:rPr lang="en-US" smtClean="0"/>
              <a:t>A bank reconciliation involves comparing the company’s records to the bank’s statement of account to determine whether they agree. The company’s records can differ from the bank’s records for two basic reasons: (1) the company has recorded some items that the bank doesn’t know about at the time it prepares the statement of account or (2) the bank has recorded some items that the company doesn’t know about until the bank statement arrives.</a:t>
            </a:r>
          </a:p>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xfrm>
            <a:off x="1144588" y="685800"/>
            <a:ext cx="4572000" cy="3429000"/>
          </a:xfrm>
          <a:ln/>
        </p:spPr>
      </p:sp>
      <p:sp>
        <p:nvSpPr>
          <p:cNvPr id="55298" name="Rectangle 3"/>
          <p:cNvSpPr>
            <a:spLocks noGrp="1" noChangeArrowheads="1"/>
          </p:cNvSpPr>
          <p:nvPr>
            <p:ph type="body" idx="1"/>
          </p:nvPr>
        </p:nvSpPr>
        <p:spPr>
          <a:noFill/>
          <a:ln>
            <a:solidFill>
              <a:schemeClr val="tx1"/>
            </a:solidFill>
          </a:ln>
        </p:spPr>
        <p:txBody>
          <a:bodyPr/>
          <a:lstStyle/>
          <a:p>
            <a:r>
              <a:rPr lang="en-US" smtClean="0"/>
              <a:t>Notice that WMT’s ending cash balance of $11,391.40 differs from the $10,638.40 ending cash balance shown on the bank statement. To determine the appropriate cash balance, these balances need to be reconciled.</a:t>
            </a:r>
          </a:p>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solidFill>
            <a:srgbClr val="FFFFFF"/>
          </a:solidFill>
          <a:ln/>
        </p:spPr>
      </p:sp>
      <p:sp>
        <p:nvSpPr>
          <p:cNvPr id="20482" name="Rectangle 3"/>
          <p:cNvSpPr>
            <a:spLocks noGrp="1" noChangeArrowheads="1"/>
          </p:cNvSpPr>
          <p:nvPr>
            <p:ph type="body" idx="1"/>
          </p:nvPr>
        </p:nvSpPr>
        <p:spPr>
          <a:solidFill>
            <a:srgbClr val="FFFFFF"/>
          </a:solidFill>
          <a:ln>
            <a:solidFill>
              <a:srgbClr val="000000"/>
            </a:solidFill>
          </a:ln>
        </p:spPr>
        <p:txBody>
          <a:bodyPr/>
          <a:lstStyle/>
          <a:p>
            <a:r>
              <a:rPr lang="en-US" smtClean="0"/>
              <a:t>Learning objective 6-1 is to distinguish among service, merchandising, and manufacturing operations.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xfrm>
            <a:off x="1144588" y="685800"/>
            <a:ext cx="4572000" cy="3429000"/>
          </a:xfrm>
          <a:ln/>
        </p:spPr>
      </p:sp>
      <p:sp>
        <p:nvSpPr>
          <p:cNvPr id="94211" name="Rectangle 3"/>
          <p:cNvSpPr>
            <a:spLocks noGrp="1" noChangeArrowheads="1"/>
          </p:cNvSpPr>
          <p:nvPr>
            <p:ph type="body" idx="1"/>
          </p:nvPr>
        </p:nvSpPr>
        <p:spPr>
          <a:xfrm>
            <a:off x="304800" y="4343400"/>
            <a:ext cx="6172200" cy="4495800"/>
          </a:xfrm>
          <a:ln>
            <a:solidFill>
              <a:schemeClr val="tx1"/>
            </a:solidFill>
          </a:ln>
        </p:spPr>
        <p:txBody>
          <a:bodyPr/>
          <a:lstStyle/>
          <a:p>
            <a:pPr>
              <a:defRPr/>
            </a:pPr>
            <a:r>
              <a:rPr lang="en-US" sz="1100" dirty="0" smtClean="0"/>
              <a:t>Here is the bank reconciliation prepared by WMT for the month of June. The completed reconciliation finds that the up-to-date cash balance is $11,478.40, an amount that differs from both the bank’s statement and WMT’s accounting records. This balance is the amount that WMT will report as Cash on its balance sheet after adjusting its records with the journal entries that we present later. To prepare the bank reconciliation, WMT compared the entries in its Cash account to the bank statement with the following goals:</a:t>
            </a:r>
          </a:p>
          <a:p>
            <a:pPr>
              <a:defRPr/>
            </a:pPr>
            <a:endParaRPr lang="en-US" sz="1100" dirty="0" smtClean="0"/>
          </a:p>
          <a:p>
            <a:pPr marL="228600" indent="-228600">
              <a:buFontTx/>
              <a:buAutoNum type="arabicPeriod"/>
              <a:defRPr/>
            </a:pPr>
            <a:r>
              <a:rPr lang="en-US" sz="1100" dirty="0" smtClean="0"/>
              <a:t>Identify the deposits in transit. </a:t>
            </a:r>
          </a:p>
          <a:p>
            <a:pPr marL="228600" indent="-228600">
              <a:buFontTx/>
              <a:buAutoNum type="arabicPeriod"/>
              <a:defRPr/>
            </a:pPr>
            <a:r>
              <a:rPr lang="en-US" sz="1100" dirty="0" smtClean="0"/>
              <a:t>Identify the outstanding checks. </a:t>
            </a:r>
          </a:p>
          <a:p>
            <a:pPr marL="228600" indent="-228600">
              <a:buFontTx/>
              <a:buAutoNum type="arabicPeriod"/>
              <a:defRPr/>
            </a:pPr>
            <a:r>
              <a:rPr lang="en-US" sz="1100" dirty="0" smtClean="0"/>
              <a:t>Record other transactions on the bank statement.</a:t>
            </a:r>
          </a:p>
          <a:p>
            <a:pPr marL="685800" lvl="1" indent="-228600">
              <a:buFontTx/>
              <a:buAutoNum type="alphaLcPeriod"/>
              <a:defRPr/>
            </a:pPr>
            <a:r>
              <a:rPr lang="en-US" sz="1100" dirty="0" smtClean="0"/>
              <a:t>Interest received from the bank.</a:t>
            </a:r>
          </a:p>
          <a:p>
            <a:pPr marL="685800" lvl="1" indent="-228600">
              <a:buFontTx/>
              <a:buAutoNum type="alphaLcPeriod"/>
              <a:defRPr/>
            </a:pPr>
            <a:r>
              <a:rPr lang="en-US" sz="1100" dirty="0" smtClean="0"/>
              <a:t>Electronic funds transfer received from customer.</a:t>
            </a:r>
          </a:p>
          <a:p>
            <a:pPr marL="685800" lvl="1" indent="-228600">
              <a:buFontTx/>
              <a:buAutoNum type="alphaLcPeriod"/>
              <a:defRPr/>
            </a:pPr>
            <a:r>
              <a:rPr lang="en-US" sz="1100" dirty="0" smtClean="0"/>
              <a:t>NSF check rejected.</a:t>
            </a:r>
          </a:p>
          <a:p>
            <a:pPr marL="685800" lvl="1" indent="-228600">
              <a:buFontTx/>
              <a:buAutoNum type="alphaLcPeriod"/>
              <a:defRPr/>
            </a:pPr>
            <a:r>
              <a:rPr lang="en-US" sz="1100" dirty="0" smtClean="0"/>
              <a:t>Service charges. </a:t>
            </a:r>
          </a:p>
          <a:p>
            <a:pPr>
              <a:defRPr/>
            </a:pPr>
            <a:r>
              <a:rPr lang="en-US" sz="1100" dirty="0" smtClean="0"/>
              <a:t>4. Determine the impact of errors.</a:t>
            </a:r>
          </a:p>
          <a:p>
            <a:pPr>
              <a:defRPr/>
            </a:pPr>
            <a:endParaRPr lang="en-US" sz="1100" dirty="0" smtClean="0"/>
          </a:p>
          <a:p>
            <a:pPr>
              <a:defRPr/>
            </a:pPr>
            <a:r>
              <a:rPr lang="en-US" sz="1100" dirty="0" smtClean="0"/>
              <a:t>Now that we know the up-to-date cash balance is $11,478.40, we need to prepare and record journal entries that will bring the Cash account to that balance. Remember that the entries on the Bank Statement side of the bank reconciliation do not need to be adjusted by WMT because they will work out automatically when the bank processes them next month. Only the items on the Company’s Books side of the bank reconciliation need to be recorded in the company’s records.</a:t>
            </a:r>
          </a:p>
          <a:p>
            <a:pPr>
              <a:defRPr/>
            </a:pPr>
            <a:endParaRPr lang="en-US" sz="1100" dirty="0" smtClean="0"/>
          </a:p>
          <a:p>
            <a:pPr>
              <a:defRPr/>
            </a:pPr>
            <a:endParaRPr lang="en-US" sz="1100" dirty="0" smtClean="0"/>
          </a:p>
          <a:p>
            <a:pPr>
              <a:defRPr/>
            </a:pPr>
            <a:endParaRPr lang="en-US" sz="1100" dirty="0"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xfrm>
            <a:off x="1144588" y="685800"/>
            <a:ext cx="4572000" cy="3429000"/>
          </a:xfrm>
          <a:ln/>
        </p:spPr>
      </p:sp>
      <p:sp>
        <p:nvSpPr>
          <p:cNvPr id="59394" name="Rectangle 3"/>
          <p:cNvSpPr>
            <a:spLocks noGrp="1" noChangeArrowheads="1"/>
          </p:cNvSpPr>
          <p:nvPr>
            <p:ph type="body" idx="1"/>
          </p:nvPr>
        </p:nvSpPr>
        <p:spPr>
          <a:xfrm>
            <a:off x="304800" y="4343400"/>
            <a:ext cx="6172200" cy="4495800"/>
          </a:xfrm>
          <a:noFill/>
          <a:ln>
            <a:solidFill>
              <a:schemeClr val="tx1"/>
            </a:solidFill>
          </a:ln>
        </p:spPr>
        <p:txBody>
          <a:bodyPr/>
          <a:lstStyle/>
          <a:p>
            <a:r>
              <a:rPr lang="en-US" sz="1000" smtClean="0"/>
              <a:t>Part I</a:t>
            </a:r>
          </a:p>
          <a:p>
            <a:r>
              <a:rPr lang="en-US" sz="1000" smtClean="0"/>
              <a:t>The $20 interest received from the bank is an addition to the book balance because it’s included in the bank balance but not yet in the company’s books.  The entry is to debit Cash and credit Interest Revenue $20.</a:t>
            </a:r>
          </a:p>
          <a:p>
            <a:endParaRPr lang="en-US" sz="1000" smtClean="0"/>
          </a:p>
          <a:p>
            <a:r>
              <a:rPr lang="en-US" sz="1000" smtClean="0"/>
              <a:t>Part II</a:t>
            </a:r>
          </a:p>
          <a:p>
            <a:r>
              <a:rPr lang="en-US" sz="1000" smtClean="0"/>
              <a:t>The $100 electronic funds transfer received from a customer is an addition to the book balance because it’s included in the bank balance but not yet in the company’s books.  The entry is to debit Cash and credit Accounts Receivable $100.</a:t>
            </a:r>
          </a:p>
          <a:p>
            <a:endParaRPr lang="en-US" sz="1000" smtClean="0"/>
          </a:p>
          <a:p>
            <a:r>
              <a:rPr lang="en-US" sz="1000" smtClean="0"/>
              <a:t>Part III</a:t>
            </a:r>
          </a:p>
          <a:p>
            <a:r>
              <a:rPr lang="en-US" sz="1000" smtClean="0"/>
              <a:t>The $18 NSF check is a deduction from the book balance because it was deducted from the bank statement balance but not yet deducted from the company’s cash records. The entry is a debit to Accounts Receivable and a credit to Cash for $18. </a:t>
            </a:r>
          </a:p>
          <a:p>
            <a:endParaRPr lang="en-US" sz="1000" smtClean="0"/>
          </a:p>
          <a:p>
            <a:r>
              <a:rPr lang="en-US" sz="1000" smtClean="0"/>
              <a:t>Part IV</a:t>
            </a:r>
          </a:p>
          <a:p>
            <a:r>
              <a:rPr lang="en-US" sz="1000" smtClean="0"/>
              <a:t>The $6 service charges is a deduction from the book balance because it has been deducted from the bank balance but not yet removed from the Cash account in the company’s books.  The entry is a debit to Office Expense and a credit to Cash $6.</a:t>
            </a:r>
          </a:p>
          <a:p>
            <a:endParaRPr lang="en-US" sz="1000" smtClean="0"/>
          </a:p>
          <a:p>
            <a:r>
              <a:rPr lang="en-US" sz="1000" smtClean="0"/>
              <a:t>Part V</a:t>
            </a:r>
          </a:p>
          <a:p>
            <a:r>
              <a:rPr lang="en-US" sz="1000" smtClean="0"/>
              <a:t>Upon checking the journal entries made during the month, WMT found that Check 104 was recorded in the company’s accounts as $56 when, in fact, the check had been written  for $65 (in payment of Accounts Payable). To correct its own error, WMT must deduct $9 ($65 minus $56) from the company’s books side of the bank reconciliation.  The entry is to debit Accounts Receivable and credit Cash $9. </a:t>
            </a:r>
          </a:p>
          <a:p>
            <a:endParaRPr lang="en-US" sz="1000" smtClean="0"/>
          </a:p>
          <a:p>
            <a:endParaRPr lang="en-US" sz="9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xfrm>
            <a:off x="1144588" y="685800"/>
            <a:ext cx="4572000" cy="3429000"/>
          </a:xfrm>
          <a:ln/>
        </p:spPr>
      </p:sp>
      <p:sp>
        <p:nvSpPr>
          <p:cNvPr id="61442" name="Rectangle 3"/>
          <p:cNvSpPr>
            <a:spLocks noGrp="1" noChangeArrowheads="1"/>
          </p:cNvSpPr>
          <p:nvPr>
            <p:ph type="body" idx="1"/>
          </p:nvPr>
        </p:nvSpPr>
        <p:spPr>
          <a:xfrm>
            <a:off x="674688" y="4343400"/>
            <a:ext cx="5486400" cy="4114800"/>
          </a:xfrm>
          <a:noFill/>
          <a:ln>
            <a:solidFill>
              <a:schemeClr val="tx1"/>
            </a:solidFill>
          </a:ln>
        </p:spPr>
        <p:txBody>
          <a:bodyPr/>
          <a:lstStyle/>
          <a:p>
            <a:r>
              <a:rPr lang="en-US" smtClean="0"/>
              <a:t>The account called Cash on the balance sheet includes cash deposited with banks as well as cash on hand (also called petty cash) and cash equivalents. Cash equivalents are short-term, highly liquid investments purchased within three months of maturity. They are considered equivalent to cash because they are both readily convertible to known amounts of cash and so near to maturity that there is little risk their value will change. In your personal life, cash equivalents could include certificates of deposit (CDs) you’ve purchased within three months of maturity.</a:t>
            </a:r>
          </a:p>
          <a:p>
            <a:endParaRPr lang="en-US" sz="10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ChangeArrowheads="1" noTextEdit="1"/>
          </p:cNvSpPr>
          <p:nvPr>
            <p:ph type="sldImg"/>
          </p:nvPr>
        </p:nvSpPr>
        <p:spPr>
          <a:solidFill>
            <a:srgbClr val="FFFFFF"/>
          </a:solidFill>
          <a:ln/>
        </p:spPr>
      </p:sp>
      <p:sp>
        <p:nvSpPr>
          <p:cNvPr id="63490" name="Rectangle 3"/>
          <p:cNvSpPr>
            <a:spLocks noGrp="1" noChangeArrowheads="1"/>
          </p:cNvSpPr>
          <p:nvPr>
            <p:ph type="body" idx="1"/>
          </p:nvPr>
        </p:nvSpPr>
        <p:spPr>
          <a:solidFill>
            <a:srgbClr val="FFFFFF"/>
          </a:solidFill>
          <a:ln>
            <a:solidFill>
              <a:srgbClr val="000000"/>
            </a:solidFill>
          </a:ln>
        </p:spPr>
        <p:txBody>
          <a:bodyPr/>
          <a:lstStyle/>
          <a:p>
            <a:r>
              <a:rPr lang="en-US" smtClean="0"/>
              <a:t>Learning objective 6-5 is to explain the use of a perpetual inventory system as a control.</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ChangeArrowheads="1" noTextEdit="1"/>
          </p:cNvSpPr>
          <p:nvPr>
            <p:ph type="sldImg"/>
          </p:nvPr>
        </p:nvSpPr>
        <p:spPr>
          <a:xfrm>
            <a:off x="1144588" y="685800"/>
            <a:ext cx="4572000" cy="3429000"/>
          </a:xfrm>
          <a:ln/>
        </p:spPr>
      </p:sp>
      <p:sp>
        <p:nvSpPr>
          <p:cNvPr id="102403" name="Rectangle 3"/>
          <p:cNvSpPr>
            <a:spLocks noGrp="1" noChangeArrowheads="1"/>
          </p:cNvSpPr>
          <p:nvPr>
            <p:ph type="body" idx="1"/>
          </p:nvPr>
        </p:nvSpPr>
        <p:spPr>
          <a:ln>
            <a:solidFill>
              <a:schemeClr val="tx1"/>
            </a:solidFill>
          </a:ln>
        </p:spPr>
        <p:txBody>
          <a:bodyPr/>
          <a:lstStyle/>
          <a:p>
            <a:pPr>
              <a:defRPr/>
            </a:pPr>
            <a:r>
              <a:rPr lang="en-US" dirty="0" smtClean="0"/>
              <a:t>Part I</a:t>
            </a:r>
          </a:p>
          <a:p>
            <a:pPr>
              <a:defRPr/>
            </a:pPr>
            <a:r>
              <a:rPr lang="en-US" dirty="0" smtClean="0"/>
              <a:t>The success of all merchandisers depends on their ability to sell large quantities of merchandise at prices that significantly exceed their cost. Knowing this, merchandisers spend a great deal of time and money tracking their inventory transactions. A strong accounting system plays three roles in this process:</a:t>
            </a:r>
          </a:p>
          <a:p>
            <a:pPr marL="228600" indent="-228600">
              <a:buFont typeface="+mj-lt"/>
              <a:buAutoNum type="arabicPeriod"/>
              <a:defRPr/>
            </a:pPr>
            <a:r>
              <a:rPr lang="en-US" dirty="0" smtClean="0"/>
              <a:t>It provides information on inventory quantities so that managers can control inventory levels.</a:t>
            </a:r>
          </a:p>
          <a:p>
            <a:pPr marL="228600" indent="-228600">
              <a:buFont typeface="+mj-lt"/>
              <a:buAutoNum type="arabicPeriod"/>
              <a:defRPr/>
            </a:pPr>
            <a:r>
              <a:rPr lang="en-US" dirty="0" smtClean="0"/>
              <a:t>It provides information on inventory costs so that managers can set appropriate selling prices.</a:t>
            </a:r>
          </a:p>
          <a:p>
            <a:pPr marL="228600" indent="-228600">
              <a:buFont typeface="+mj-lt"/>
              <a:buAutoNum type="arabicPeriod"/>
              <a:defRPr/>
            </a:pPr>
            <a:r>
              <a:rPr lang="en-US" dirty="0" smtClean="0"/>
              <a:t>It provides information for preparing financial statements, which can be used to evaluate the amount of profit generated from merchandise sales in the current period.</a:t>
            </a:r>
          </a:p>
          <a:p>
            <a:pPr marL="228600" indent="-228600">
              <a:buFont typeface="+mj-lt"/>
              <a:buAutoNum type="arabicPeriod"/>
              <a:defRPr/>
            </a:pPr>
            <a:endParaRPr lang="en-US" dirty="0" smtClean="0"/>
          </a:p>
          <a:p>
            <a:pPr>
              <a:spcBef>
                <a:spcPts val="0"/>
              </a:spcBef>
              <a:buFont typeface="+mj-lt"/>
              <a:buNone/>
              <a:defRPr/>
            </a:pPr>
            <a:r>
              <a:rPr lang="en-US" dirty="0" smtClean="0"/>
              <a:t>Part II</a:t>
            </a:r>
          </a:p>
          <a:p>
            <a:pPr>
              <a:spcBef>
                <a:spcPts val="0"/>
              </a:spcBef>
              <a:buFont typeface="+mj-lt"/>
              <a:buNone/>
              <a:defRPr/>
            </a:pPr>
            <a:r>
              <a:rPr lang="en-US" dirty="0" smtClean="0"/>
              <a:t>Until inventory is sold, it is an asset reported at its cost on the balance sheet. After inventory is sold, its cost is removed from the balance sheet and reported on the income statement as an expense, called Cost of Goods Sold. The difference between the selling price (reported as Sales Revenue) and the Cost of Goods Sold is the gross profit earned by the merchandiser.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xfrm>
            <a:off x="1144588" y="685800"/>
            <a:ext cx="4572000" cy="3429000"/>
          </a:xfrm>
          <a:ln/>
        </p:spPr>
      </p:sp>
      <p:sp>
        <p:nvSpPr>
          <p:cNvPr id="67586" name="Rectangle 3"/>
          <p:cNvSpPr>
            <a:spLocks noGrp="1" noChangeArrowheads="1"/>
          </p:cNvSpPr>
          <p:nvPr>
            <p:ph type="body" idx="1"/>
          </p:nvPr>
        </p:nvSpPr>
        <p:spPr>
          <a:noFill/>
          <a:ln>
            <a:solidFill>
              <a:schemeClr val="tx1"/>
            </a:solidFill>
          </a:ln>
        </p:spPr>
        <p:txBody>
          <a:bodyPr/>
          <a:lstStyle/>
          <a:p>
            <a:r>
              <a:rPr lang="en-US" smtClean="0"/>
              <a:t>A perpetual inventory system updates inventory records every time an item is bought, sold or returned. You may not realize it, but the bar-code readers at Wal-Mart’s checkouts serve two purposes: (1) they calculate and record the sales revenue for each product you’re buying, and (2) they remove the product and its cost from Wal-Mart’s inventory records. Similar scanners are used back in the “employees only” part of the store, where products are unloaded from the trucks or returned to suppliers. As a result of this continuous, or “perpetual,” updating, the balances in Wal-Mart’s Inventory and Cost of Goods Sold accounts are always up to date.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xfrm>
            <a:off x="1144588" y="685800"/>
            <a:ext cx="4572000" cy="3429000"/>
          </a:xfrm>
          <a:ln/>
        </p:spPr>
      </p:sp>
      <p:sp>
        <p:nvSpPr>
          <p:cNvPr id="69634" name="Rectangle 3"/>
          <p:cNvSpPr>
            <a:spLocks noGrp="1" noChangeArrowheads="1"/>
          </p:cNvSpPr>
          <p:nvPr>
            <p:ph type="body" idx="1"/>
          </p:nvPr>
        </p:nvSpPr>
        <p:spPr>
          <a:noFill/>
          <a:ln>
            <a:solidFill>
              <a:schemeClr val="tx1"/>
            </a:solidFill>
          </a:ln>
        </p:spPr>
        <p:txBody>
          <a:bodyPr/>
          <a:lstStyle/>
          <a:p>
            <a:r>
              <a:rPr lang="en-US" smtClean="0"/>
              <a:t>Unlike a perpetual system, which updates the inventory records immediately after each purchase, sale, and return of merchandise, a periodic inventory system updates the inventory records only at the end of the accounting period. Although simple to maintain, a major drawback of a periodic system is that accurate records of the inventory on hand and the inventory that has been sold are unavailable. To determine these amounts, employees must physically count the inventory, which they do at the end of the period, when the store is “closed for inventory.” This inventory count is then used to adjust the balances for Inventory and Cost of Goods Sold.</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ChangeArrowheads="1" noTextEdit="1"/>
          </p:cNvSpPr>
          <p:nvPr>
            <p:ph type="sldImg"/>
          </p:nvPr>
        </p:nvSpPr>
        <p:spPr>
          <a:ln/>
        </p:spPr>
      </p:sp>
      <p:sp>
        <p:nvSpPr>
          <p:cNvPr id="71682" name="Rectangle 3"/>
          <p:cNvSpPr>
            <a:spLocks noGrp="1" noChangeArrowheads="1"/>
          </p:cNvSpPr>
          <p:nvPr>
            <p:ph type="body" idx="1"/>
          </p:nvPr>
        </p:nvSpPr>
        <p:spPr>
          <a:noFill/>
          <a:ln>
            <a:solidFill>
              <a:schemeClr val="tx1"/>
            </a:solidFill>
          </a:ln>
        </p:spPr>
        <p:txBody>
          <a:bodyPr/>
          <a:lstStyle/>
          <a:p>
            <a:r>
              <a:rPr lang="en-US" smtClean="0"/>
              <a:t>A perpetual inventory system’s continuous tracking of transactions allows companies to keep just the right quantity of products on the shelves for just the right amount of time. Doing so saves companies a great deal of money in financing and storage charges. It also benefits consumers, who pay less for the products they buy.</a:t>
            </a:r>
          </a:p>
          <a:p>
            <a:endParaRPr lang="en-US" smtClean="0"/>
          </a:p>
          <a:p>
            <a:r>
              <a:rPr lang="en-US" smtClean="0"/>
              <a:t>Another benefit of a perpetual inventory system is that it allows managers to estimate shrinkage, the politically correct term for loss of inventory from theft, fraud, and error.</a:t>
            </a:r>
          </a:p>
          <a:p>
            <a:endParaRPr lang="en-US" smtClean="0"/>
          </a:p>
          <a:p>
            <a:r>
              <a:rPr lang="en-US" smtClean="0"/>
              <a:t>Because a perpetual inventory system records all goods purchased and sold, the ending inventory in the company’s perpetual records indicates how many units should be on hand.</a:t>
            </a:r>
          </a:p>
          <a:p>
            <a:endParaRPr lang="en-US" smtClean="0"/>
          </a:p>
          <a:p>
            <a:r>
              <a:rPr lang="en-US" smtClean="0"/>
              <a:t>Notice that you can’t do this kind of detective work with a periodic inventory system because it doesn’t provide an up-to-date record of the inventory that should be on hand when you count it. Also note that, even if you’re using a perpetual inventory system, you still need to count the inventory occasionally (at least yearly) to ensure the accounting records are accurate and that any shrinkage is detected.</a:t>
            </a:r>
          </a:p>
          <a:p>
            <a:endParaRPr lang="en-US" smtClean="0"/>
          </a:p>
          <a:p>
            <a:endParaRPr lang="en-US" smtClean="0"/>
          </a:p>
          <a:p>
            <a:endParaRPr lang="en-US" smtClean="0"/>
          </a:p>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solidFill>
            <a:srgbClr val="FFFFFF"/>
          </a:solidFill>
          <a:ln/>
        </p:spPr>
      </p:sp>
      <p:sp>
        <p:nvSpPr>
          <p:cNvPr id="73730" name="Rectangle 3"/>
          <p:cNvSpPr>
            <a:spLocks noGrp="1" noChangeArrowheads="1"/>
          </p:cNvSpPr>
          <p:nvPr>
            <p:ph type="body" idx="1"/>
          </p:nvPr>
        </p:nvSpPr>
        <p:spPr>
          <a:solidFill>
            <a:srgbClr val="FFFFFF"/>
          </a:solidFill>
          <a:ln>
            <a:solidFill>
              <a:srgbClr val="000000"/>
            </a:solidFill>
          </a:ln>
        </p:spPr>
        <p:txBody>
          <a:bodyPr/>
          <a:lstStyle/>
          <a:p>
            <a:r>
              <a:rPr lang="en-US" smtClean="0"/>
              <a:t>Learning objective 6-6 is to analyze sales transactions under a perpetual inventory system.</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xfrm>
            <a:off x="1144588" y="685800"/>
            <a:ext cx="4572000" cy="3429000"/>
          </a:xfrm>
          <a:ln/>
        </p:spPr>
      </p:sp>
      <p:sp>
        <p:nvSpPr>
          <p:cNvPr id="102403" name="Rectangle 3"/>
          <p:cNvSpPr>
            <a:spLocks noGrp="1" noChangeArrowheads="1"/>
          </p:cNvSpPr>
          <p:nvPr>
            <p:ph type="body" idx="1"/>
          </p:nvPr>
        </p:nvSpPr>
        <p:spPr>
          <a:ln>
            <a:solidFill>
              <a:schemeClr val="tx1"/>
            </a:solidFill>
          </a:ln>
        </p:spPr>
        <p:txBody>
          <a:bodyPr/>
          <a:lstStyle/>
          <a:p>
            <a:pPr>
              <a:defRPr/>
            </a:pPr>
            <a:r>
              <a:rPr lang="en-US" dirty="0" smtClean="0"/>
              <a:t>Part I</a:t>
            </a:r>
          </a:p>
          <a:p>
            <a:pPr>
              <a:defRPr/>
            </a:pPr>
            <a:r>
              <a:rPr lang="en-US" dirty="0" smtClean="0"/>
              <a:t>As required by the revenue principle, merchandisers record revenue when it is earned. Merchandisers earn revenues by making a “sale,” which means transferring ownership of merchandise to a customer, either for cash or on credit. </a:t>
            </a:r>
          </a:p>
          <a:p>
            <a:pPr>
              <a:defRPr/>
            </a:pPr>
            <a:endParaRPr lang="en-US" dirty="0" smtClean="0"/>
          </a:p>
          <a:p>
            <a:pPr>
              <a:defRPr/>
            </a:pPr>
            <a:r>
              <a:rPr lang="en-US" dirty="0" smtClean="0"/>
              <a:t>Part II</a:t>
            </a:r>
          </a:p>
          <a:p>
            <a:pPr>
              <a:defRPr/>
            </a:pPr>
            <a:r>
              <a:rPr lang="en-US" dirty="0" smtClean="0"/>
              <a:t>For a retail merchandiser like Wal-Mart, this transfer of ownership occurs when a customer buys and takes possession of the goods at checkout. For a wholesale merchandiser who is shipping goods to a customer, the transfer of ownership occurs at a time stated in the written sales agreement. The sales agreement will specify one of two possible times:</a:t>
            </a:r>
          </a:p>
          <a:p>
            <a:pPr marL="228600" indent="-228600">
              <a:buFont typeface="+mj-lt"/>
              <a:buAutoNum type="arabicPeriod"/>
              <a:defRPr/>
            </a:pPr>
            <a:r>
              <a:rPr lang="en-US" dirty="0" smtClean="0"/>
              <a:t>FOB shipping point —the sale is recorded when the goods leave the seller’s shipping department.</a:t>
            </a:r>
          </a:p>
          <a:p>
            <a:pPr marL="228600" indent="-228600">
              <a:buFont typeface="+mj-lt"/>
              <a:buAutoNum type="arabicPeriod"/>
              <a:defRPr/>
            </a:pPr>
            <a:r>
              <a:rPr lang="en-US" dirty="0" smtClean="0"/>
              <a:t>FOB destination —the sale is recorded when the goods reach their destination (the customer).</a:t>
            </a:r>
          </a:p>
          <a:p>
            <a:pPr>
              <a:defRPr/>
            </a:pPr>
            <a:endParaRPr lang="en-US" dirty="0" smtClean="0"/>
          </a:p>
          <a:p>
            <a:pPr>
              <a:defRPr/>
            </a:pPr>
            <a:r>
              <a:rPr lang="en-US" dirty="0" smtClean="0"/>
              <a:t>Unless otherwise indicated, the examples in this book assume that ownership transfers when goods are shipped (FOB shipping point), which usually means the buyer pays for all transportation costs.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r>
              <a:rPr lang="en-US" smtClean="0"/>
              <a:t>A service company sells its services, usually measured in time, bills its customers and receives cash. The company incurs operating expenses relating to the services rendered and starts the process all over again with another client. </a:t>
            </a:r>
          </a:p>
          <a:p>
            <a:endParaRPr lang="en-CA" smtClean="0"/>
          </a:p>
          <a:p>
            <a:r>
              <a:rPr lang="en-US" smtClean="0"/>
              <a:t>A merchandising company, the subject of this chapter, sells products to customers. The customers are billed for the products and the company eventually receives cash for the products sold. A merchandising company incurs operating expenses in connection with promoting and selling its products. The company purchases additional products, usually from a manufacturer, and starts the sales cycle over again.</a:t>
            </a:r>
          </a:p>
          <a:p>
            <a:endParaRPr lang="en-CA"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spect="1" noChangeArrowheads="1" noTextEdit="1"/>
          </p:cNvSpPr>
          <p:nvPr>
            <p:ph type="sldImg"/>
          </p:nvPr>
        </p:nvSpPr>
        <p:spPr>
          <a:xfrm>
            <a:off x="1144588" y="685800"/>
            <a:ext cx="4572000" cy="3429000"/>
          </a:xfrm>
          <a:ln/>
        </p:spPr>
      </p:sp>
      <p:sp>
        <p:nvSpPr>
          <p:cNvPr id="112643" name="Rectangle 3"/>
          <p:cNvSpPr>
            <a:spLocks noGrp="1" noChangeArrowheads="1"/>
          </p:cNvSpPr>
          <p:nvPr>
            <p:ph type="body" idx="1"/>
          </p:nvPr>
        </p:nvSpPr>
        <p:spPr>
          <a:ln>
            <a:solidFill>
              <a:schemeClr val="tx1"/>
            </a:solidFill>
          </a:ln>
        </p:spPr>
        <p:txBody>
          <a:bodyPr/>
          <a:lstStyle/>
          <a:p>
            <a:pPr>
              <a:defRPr/>
            </a:pPr>
            <a:r>
              <a:rPr lang="en-US" dirty="0" smtClean="0"/>
              <a:t>Part I</a:t>
            </a:r>
          </a:p>
          <a:p>
            <a:pPr>
              <a:defRPr/>
            </a:pPr>
            <a:r>
              <a:rPr lang="en-US" dirty="0" smtClean="0"/>
              <a:t>Every merchandise sale has two components, and in a perpetual inventory system, each of these two components require an entry.</a:t>
            </a:r>
          </a:p>
          <a:p>
            <a:pPr>
              <a:defRPr/>
            </a:pPr>
            <a:endParaRPr lang="en-US" dirty="0" smtClean="0"/>
          </a:p>
          <a:p>
            <a:pPr>
              <a:defRPr/>
            </a:pPr>
            <a:r>
              <a:rPr lang="en-US" dirty="0" smtClean="0"/>
              <a:t>Part II</a:t>
            </a:r>
          </a:p>
          <a:p>
            <a:pPr marL="228600" indent="-228600">
              <a:buFont typeface="+mj-lt"/>
              <a:buAutoNum type="arabicPeriod"/>
              <a:defRPr/>
            </a:pPr>
            <a:r>
              <a:rPr lang="en-US" dirty="0" smtClean="0"/>
              <a:t>Selling price. Wal-Mart’s sales price is recorded as an increase in Sales Revenue and a corresponding increase in either Cash (for a cash sale) or Accounts Receivable (for a credit sale).</a:t>
            </a:r>
          </a:p>
          <a:p>
            <a:pPr>
              <a:spcBef>
                <a:spcPts val="0"/>
              </a:spcBef>
              <a:buFont typeface="+mj-lt"/>
              <a:buNone/>
              <a:defRPr/>
            </a:pPr>
            <a:r>
              <a:rPr lang="en-US" dirty="0" smtClean="0"/>
              <a:t/>
            </a:r>
            <a:br>
              <a:rPr lang="en-US" dirty="0" smtClean="0"/>
            </a:br>
            <a:r>
              <a:rPr lang="en-US" dirty="0" smtClean="0"/>
              <a:t/>
            </a:r>
            <a:br>
              <a:rPr lang="en-US" dirty="0" smtClean="0"/>
            </a:br>
            <a:r>
              <a:rPr lang="en-US" dirty="0" smtClean="0"/>
              <a:t>Part III</a:t>
            </a:r>
          </a:p>
          <a:p>
            <a:pPr marL="228600" indent="-228600">
              <a:buFont typeface="+mj-lt"/>
              <a:buAutoNum type="arabicPeriod" startAt="2"/>
              <a:defRPr/>
            </a:pPr>
            <a:r>
              <a:rPr lang="en-US" dirty="0" smtClean="0"/>
              <a:t>Cost. The cost that Wal-Mart incurred to initially buy the merchandise is removed from Inventory and reported as an expense called Cost of Goods Sold (CGS).</a:t>
            </a:r>
          </a:p>
          <a:p>
            <a:pPr>
              <a:defRPr/>
            </a:pPr>
            <a:endParaRPr lang="en-US" dirty="0"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a:ln/>
        </p:spPr>
      </p:sp>
      <p:sp>
        <p:nvSpPr>
          <p:cNvPr id="79874" name="Notes Placeholder 2"/>
          <p:cNvSpPr>
            <a:spLocks noGrp="1"/>
          </p:cNvSpPr>
          <p:nvPr>
            <p:ph type="body" idx="1"/>
          </p:nvPr>
        </p:nvSpPr>
        <p:spPr>
          <a:noFill/>
          <a:ln>
            <a:solidFill>
              <a:schemeClr val="tx1"/>
            </a:solidFill>
          </a:ln>
        </p:spPr>
        <p:txBody>
          <a:bodyPr/>
          <a:lstStyle/>
          <a:p>
            <a:r>
              <a:rPr lang="en-US" smtClean="0"/>
              <a:t>Part I</a:t>
            </a:r>
          </a:p>
          <a:p>
            <a:r>
              <a:rPr lang="en-US" smtClean="0"/>
              <a:t>Assume Wal-Mart sells two Schwinn mountain bikes for $400 cash. The bikes had previously been recorded in Wal-Mart’s Inventory at a total cost of $350.</a:t>
            </a:r>
          </a:p>
          <a:p>
            <a:endParaRPr lang="en-US" smtClean="0"/>
          </a:p>
          <a:p>
            <a:r>
              <a:rPr lang="en-US" smtClean="0"/>
              <a:t>Part II</a:t>
            </a:r>
          </a:p>
          <a:p>
            <a:r>
              <a:rPr lang="en-US" smtClean="0"/>
              <a:t>In this transaction, Cash, an asset, increased by $400, and Sales Revenue, a subcategory of Stockholders’ Equity, increased by the same amount.  Also, Inventory, an asset, decreased by $350 and Cost of Goods Sold, a subcategory of Stockholders’ Equity, increased by $350, which ultimately reduces Stockholders’ Equity. </a:t>
            </a:r>
          </a:p>
          <a:p>
            <a:endParaRPr lang="en-US" smtClean="0"/>
          </a:p>
          <a:p>
            <a:r>
              <a:rPr lang="en-US" smtClean="0"/>
              <a:t>Part III</a:t>
            </a:r>
          </a:p>
          <a:p>
            <a:r>
              <a:rPr lang="en-US" smtClean="0"/>
              <a:t>The general journal entries are a debit to Cash and a credit to Sales Revenue for $400, and a debit to Cost of Goods Sold and a credit to Inventory for $350. </a:t>
            </a:r>
          </a:p>
          <a:p>
            <a:endParaRPr lang="en-US" smtClean="0"/>
          </a:p>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a:ln/>
        </p:spPr>
      </p:sp>
      <p:sp>
        <p:nvSpPr>
          <p:cNvPr id="81922" name="Notes Placeholder 2"/>
          <p:cNvSpPr>
            <a:spLocks noGrp="1"/>
          </p:cNvSpPr>
          <p:nvPr>
            <p:ph type="body" idx="1"/>
          </p:nvPr>
        </p:nvSpPr>
        <p:spPr>
          <a:noFill/>
          <a:ln>
            <a:solidFill>
              <a:schemeClr val="tx1"/>
            </a:solidFill>
          </a:ln>
        </p:spPr>
        <p:txBody>
          <a:bodyPr/>
          <a:lstStyle/>
          <a:p>
            <a:r>
              <a:rPr lang="en-US" smtClean="0"/>
              <a:t>When goods sold to a customer arrive in damaged condition or are otherwise unsatisfactory, the customer can (1) return them for a full refund or (2) keep them and ask for a reduction in the selling price, called an allowance. These sales returns and allowances require Wal-Mart to revise the previously recorded sale and, in the case of returns, to revise the previously recorded inventory reduction and cost of goods sold.</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a:ln/>
        </p:spPr>
      </p:sp>
      <p:sp>
        <p:nvSpPr>
          <p:cNvPr id="83970" name="Notes Placeholder 2"/>
          <p:cNvSpPr>
            <a:spLocks noGrp="1"/>
          </p:cNvSpPr>
          <p:nvPr>
            <p:ph type="body" idx="1"/>
          </p:nvPr>
        </p:nvSpPr>
        <p:spPr>
          <a:noFill/>
          <a:ln>
            <a:solidFill>
              <a:schemeClr val="tx1"/>
            </a:solidFill>
          </a:ln>
        </p:spPr>
        <p:txBody>
          <a:bodyPr/>
          <a:lstStyle/>
          <a:p>
            <a:r>
              <a:rPr lang="en-US" smtClean="0"/>
              <a:t>Part I</a:t>
            </a:r>
          </a:p>
          <a:p>
            <a:r>
              <a:rPr lang="en-US" smtClean="0"/>
              <a:t>Suppose that after Wal-Mart sold the two Schwinn mountain bikes, the customer returned one to Wal-Mart. Assuming that the bike is still like new, Wal-Mart would refund the $200 selling price to the customer and take the bike back into inventory.</a:t>
            </a:r>
          </a:p>
          <a:p>
            <a:endParaRPr lang="en-US" smtClean="0"/>
          </a:p>
          <a:p>
            <a:r>
              <a:rPr lang="en-US" smtClean="0"/>
              <a:t>Part II</a:t>
            </a:r>
          </a:p>
          <a:p>
            <a:r>
              <a:rPr lang="en-US" smtClean="0"/>
              <a:t>In this transaction, Cash, an asset, decreased by $200, and Sales Returns and Allowances, a contra-revenue account, increased by the same amount which ultimately reduces stockholders’ equity.  Also, Inventory, an asset, increased by $175 and Cost of Goods Sold, a subcategory of Stockholders’ Equity, decreased by $175, which ultimately increases Stockholders’ Equity. </a:t>
            </a:r>
          </a:p>
          <a:p>
            <a:endParaRPr lang="en-US" smtClean="0"/>
          </a:p>
          <a:p>
            <a:r>
              <a:rPr lang="en-US" smtClean="0"/>
              <a:t>Part III</a:t>
            </a:r>
          </a:p>
          <a:p>
            <a:r>
              <a:rPr lang="en-US" smtClean="0"/>
              <a:t>The general journal entries are a debit to Sales Returns and Allowances and credit to Cash for $200, and a debit to Inventory and a credit to Cost of Goods Sold for $175. </a:t>
            </a:r>
          </a:p>
          <a:p>
            <a:endParaRPr lang="en-US" smtClean="0"/>
          </a:p>
          <a:p>
            <a:r>
              <a:rPr lang="en-CA" smtClean="0"/>
              <a:t>Using a contra-revenue account instead of directly reducing the Sales account allows Walmart to track the value of goods returned, providing clues about whether customers are happy with the quality and price of Walmart ’s products.</a:t>
            </a:r>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a:ln/>
        </p:spPr>
      </p:sp>
      <p:sp>
        <p:nvSpPr>
          <p:cNvPr id="86018" name="Notes Placeholder 2"/>
          <p:cNvSpPr>
            <a:spLocks noGrp="1"/>
          </p:cNvSpPr>
          <p:nvPr>
            <p:ph type="body" idx="1"/>
          </p:nvPr>
        </p:nvSpPr>
        <p:spPr>
          <a:noFill/>
          <a:ln>
            <a:solidFill>
              <a:schemeClr val="tx1"/>
            </a:solidFill>
          </a:ln>
        </p:spPr>
        <p:txBody>
          <a:bodyPr/>
          <a:lstStyle/>
          <a:p>
            <a:r>
              <a:rPr lang="en-US" smtClean="0"/>
              <a:t>When a merchandiser makes a sale on account, it gives up its inventory but receives only a promise of being paid cash later. To encourage customers to make these payments promptly, a merchandiser often specifies payment terms such as “2/10, n/30.” The “2/10” means that if the customer pays within 10 days of the sale date, a 2 percent sales discount will be deducted from the selling price. The “n/30” part means that if payment is not made within the 10-day discount period, the full amount will be due 30 days after the date of sale.</a:t>
            </a:r>
          </a:p>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noTextEdit="1"/>
          </p:cNvSpPr>
          <p:nvPr>
            <p:ph type="sldImg"/>
          </p:nvPr>
        </p:nvSpPr>
        <p:spPr>
          <a:ln/>
        </p:spPr>
      </p:sp>
      <p:sp>
        <p:nvSpPr>
          <p:cNvPr id="88066" name="Notes Placeholder 2"/>
          <p:cNvSpPr>
            <a:spLocks noGrp="1"/>
          </p:cNvSpPr>
          <p:nvPr>
            <p:ph type="body" idx="1"/>
          </p:nvPr>
        </p:nvSpPr>
        <p:spPr>
          <a:noFill/>
          <a:ln>
            <a:solidFill>
              <a:schemeClr val="tx1"/>
            </a:solidFill>
          </a:ln>
        </p:spPr>
        <p:txBody>
          <a:bodyPr/>
          <a:lstStyle/>
          <a:p>
            <a:r>
              <a:rPr lang="en-US" smtClean="0"/>
              <a:t>Part I</a:t>
            </a:r>
          </a:p>
          <a:p>
            <a:r>
              <a:rPr lang="en-US" smtClean="0"/>
              <a:t>Suppose Wal-Mart’s warehouse store (Sam’s Club) sells printer paper on account to a local business for $1,000 with payment terms of 2/10, n/30. The paper cost Sam’s Club $700.</a:t>
            </a:r>
          </a:p>
          <a:p>
            <a:endParaRPr lang="en-US" smtClean="0"/>
          </a:p>
          <a:p>
            <a:r>
              <a:rPr lang="en-US" smtClean="0"/>
              <a:t>Part II</a:t>
            </a:r>
          </a:p>
          <a:p>
            <a:r>
              <a:rPr lang="en-US" smtClean="0"/>
              <a:t>In this transaction, Accounts Receivable, an asset, increased by $1,000, and Sales Revenue, a subcategory of Stockholders’ Equity, increased by the same amount.  Also, Inventory, an asset, decreased by $700 and Cost of Goods Sold, a subcategory of Stockholders’ Equity, increased by $700, which ultimately reduces Stockholders’ Equity. </a:t>
            </a:r>
          </a:p>
          <a:p>
            <a:endParaRPr lang="en-US" smtClean="0"/>
          </a:p>
          <a:p>
            <a:r>
              <a:rPr lang="en-US" smtClean="0"/>
              <a:t>Part III</a:t>
            </a:r>
          </a:p>
          <a:p>
            <a:r>
              <a:rPr lang="en-US" smtClean="0"/>
              <a:t>The general journal entries are a debit to Accounts Receivable and credit to Sales Revenue for $1,000, and a debit to Cost of Goods Sold and a credit to Inventory for $700. </a:t>
            </a:r>
          </a:p>
          <a:p>
            <a:endParaRPr lang="en-US" smtClean="0"/>
          </a:p>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noTextEdit="1"/>
          </p:cNvSpPr>
          <p:nvPr>
            <p:ph type="sldImg"/>
          </p:nvPr>
        </p:nvSpPr>
        <p:spPr>
          <a:ln/>
        </p:spPr>
      </p:sp>
      <p:sp>
        <p:nvSpPr>
          <p:cNvPr id="90114" name="Notes Placeholder 2"/>
          <p:cNvSpPr>
            <a:spLocks noGrp="1"/>
          </p:cNvSpPr>
          <p:nvPr>
            <p:ph type="body" idx="1"/>
          </p:nvPr>
        </p:nvSpPr>
        <p:spPr>
          <a:noFill/>
          <a:ln>
            <a:solidFill>
              <a:schemeClr val="tx1"/>
            </a:solidFill>
          </a:ln>
        </p:spPr>
        <p:txBody>
          <a:bodyPr/>
          <a:lstStyle/>
          <a:p>
            <a:r>
              <a:rPr lang="en-US" smtClean="0"/>
              <a:t>Part I</a:t>
            </a:r>
          </a:p>
          <a:p>
            <a:r>
              <a:rPr lang="en-US" smtClean="0"/>
              <a:t>To take advantage of this 2% discount, the customer must pay Wal-Mart within 10 days. If the customer does so, it will deduct the $20 discount (2% times $1,000) from the total owed ($1,000), and then pay $980 to Wal-Mart.</a:t>
            </a:r>
          </a:p>
          <a:p>
            <a:endParaRPr lang="en-US" smtClean="0"/>
          </a:p>
          <a:p>
            <a:r>
              <a:rPr lang="en-US" smtClean="0"/>
              <a:t>Part II</a:t>
            </a:r>
          </a:p>
          <a:p>
            <a:r>
              <a:rPr lang="en-US" smtClean="0"/>
              <a:t>In this transaction, Cash, an asset, increased by $980, Accounts Receivable, an asset, decreased by $1,000, and Sales Discounts, a contra-revenue account, increased by $20, which ultimately reduces Stockholders’ Equity.  </a:t>
            </a:r>
          </a:p>
          <a:p>
            <a:endParaRPr lang="en-US" smtClean="0"/>
          </a:p>
          <a:p>
            <a:r>
              <a:rPr lang="en-US" smtClean="0"/>
              <a:t>Part III</a:t>
            </a:r>
          </a:p>
          <a:p>
            <a:r>
              <a:rPr lang="en-US" smtClean="0"/>
              <a:t>The general journal entry is a debit to Cash for $980, a debit to Sales Discounts for $20, and a credit to Accounts Receivable for $1,000. </a:t>
            </a:r>
          </a:p>
          <a:p>
            <a:endParaRPr lang="en-US" smtClean="0"/>
          </a:p>
          <a:p>
            <a:r>
              <a:rPr lang="en-US" smtClean="0"/>
              <a:t>If the customer doesn’t pay by the end of the discount period, Wal-Mart would not allow the customer to take a discount for early payment. Instead, the customer would have to pay the full $1,000, which Wal-Mart would record as an increase in Cash (debit) and a decrease in Accounts Receivable (credit).</a:t>
            </a:r>
          </a:p>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xfrm>
            <a:off x="1144588" y="685800"/>
            <a:ext cx="4572000" cy="3429000"/>
          </a:xfrm>
          <a:ln/>
        </p:spPr>
      </p:sp>
      <p:sp>
        <p:nvSpPr>
          <p:cNvPr id="92162" name="Rectangle 3"/>
          <p:cNvSpPr>
            <a:spLocks noGrp="1" noChangeArrowheads="1"/>
          </p:cNvSpPr>
          <p:nvPr>
            <p:ph type="body" idx="1"/>
          </p:nvPr>
        </p:nvSpPr>
        <p:spPr>
          <a:noFill/>
          <a:ln>
            <a:solidFill>
              <a:schemeClr val="tx1"/>
            </a:solidFill>
          </a:ln>
        </p:spPr>
        <p:txBody>
          <a:bodyPr/>
          <a:lstStyle/>
          <a:p>
            <a:r>
              <a:rPr lang="en-US" smtClean="0"/>
              <a:t>The sales returns and allowances and sales discounts introduced in this section were recorded using contra-revenue accounts. This slide summarizes their effects on sales reporting. The documentation procedure involving contra-revenue accounts allows managers to monitor and control how sales discounts, returns, and allowances affect the company’s revenues. For example, frequent returns of defective products would show up as an increase in the Sales Returns and Allowances account. In response to such an increase, Wal-Mart’s managers might decide to discontinue the product or find a new supplier.  </a:t>
            </a:r>
          </a:p>
          <a:p>
            <a:endParaRPr lang="en-US" smtClean="0"/>
          </a:p>
          <a:p>
            <a:r>
              <a:rPr lang="en-US" smtClean="0"/>
              <a:t>Detailed information relating to sales discounts and returns is a key part of a merchandiser’s business operations. To avoid revealing these secrets to competitors, most companies report these contra-accounts only on their internal financial statements. Externally reported income statements almost never include contra-revenue accounts. Instead, externally reported income statements begin with Net Sales.</a:t>
            </a:r>
          </a:p>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ChangeArrowheads="1" noTextEdit="1"/>
          </p:cNvSpPr>
          <p:nvPr>
            <p:ph type="sldImg"/>
          </p:nvPr>
        </p:nvSpPr>
        <p:spPr>
          <a:solidFill>
            <a:srgbClr val="FFFFFF"/>
          </a:solidFill>
          <a:ln/>
        </p:spPr>
      </p:sp>
      <p:sp>
        <p:nvSpPr>
          <p:cNvPr id="94210" name="Rectangle 3"/>
          <p:cNvSpPr>
            <a:spLocks noGrp="1" noChangeArrowheads="1"/>
          </p:cNvSpPr>
          <p:nvPr>
            <p:ph type="body" idx="1"/>
          </p:nvPr>
        </p:nvSpPr>
        <p:spPr>
          <a:solidFill>
            <a:srgbClr val="FFFFFF"/>
          </a:solidFill>
          <a:ln>
            <a:solidFill>
              <a:srgbClr val="000000"/>
            </a:solidFill>
          </a:ln>
        </p:spPr>
        <p:txBody>
          <a:bodyPr/>
          <a:lstStyle/>
          <a:p>
            <a:r>
              <a:rPr lang="en-US" smtClean="0"/>
              <a:t>Learning objective 6-7 is to analyze a merchandiser’s multistep income statement.</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Rot="1" noChangeAspect="1" noChangeArrowheads="1" noTextEdit="1"/>
          </p:cNvSpPr>
          <p:nvPr>
            <p:ph type="sldImg"/>
          </p:nvPr>
        </p:nvSpPr>
        <p:spPr>
          <a:xfrm>
            <a:off x="1144588" y="685800"/>
            <a:ext cx="4572000" cy="3429000"/>
          </a:xfrm>
          <a:ln/>
        </p:spPr>
      </p:sp>
      <p:sp>
        <p:nvSpPr>
          <p:cNvPr id="96258" name="Rectangle 3"/>
          <p:cNvSpPr>
            <a:spLocks noGrp="1" noChangeArrowheads="1"/>
          </p:cNvSpPr>
          <p:nvPr>
            <p:ph type="body" idx="1"/>
          </p:nvPr>
        </p:nvSpPr>
        <p:spPr>
          <a:noFill/>
          <a:ln>
            <a:solidFill>
              <a:schemeClr val="tx1"/>
            </a:solidFill>
          </a:ln>
        </p:spPr>
        <p:txBody>
          <a:bodyPr/>
          <a:lstStyle/>
          <a:p>
            <a:r>
              <a:rPr lang="en-US" smtClean="0"/>
              <a:t>Part I</a:t>
            </a:r>
          </a:p>
          <a:p>
            <a:r>
              <a:rPr lang="en-US" smtClean="0"/>
              <a:t>Gross profit (also called gross margin or simply margin) is Net Sales minus Cost of Goods Sold. It is a subtotal, not an account.</a:t>
            </a:r>
          </a:p>
          <a:p>
            <a:endParaRPr lang="en-US" smtClean="0"/>
          </a:p>
          <a:p>
            <a:r>
              <a:rPr lang="en-US" smtClean="0"/>
              <a:t>Part II</a:t>
            </a:r>
            <a:br>
              <a:rPr lang="en-US" smtClean="0"/>
            </a:br>
            <a:r>
              <a:rPr lang="en-US" smtClean="0"/>
              <a:t>The gross profit percentage is gross profit (which is Net Sales minus Cost of Goods Sold) divided by Net Sales, which is then multiplied by 100. The gross profit percentage measures the percentage of gross profit earned on each dollar of sales. This ratio is used (1) to analyze changes in the company’s operations over time, (2) to compare one company to another, and (3) to determine whether a company is earning enough on each sale to cover its operating expenses. A higher gross profit percentage means that the company is selling products for a greater markup over its cost.</a:t>
            </a:r>
          </a:p>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026"/>
          <p:cNvSpPr>
            <a:spLocks noGrp="1" noRot="1" noChangeAspect="1" noChangeArrowheads="1" noTextEdit="1"/>
          </p:cNvSpPr>
          <p:nvPr>
            <p:ph type="sldImg"/>
          </p:nvPr>
        </p:nvSpPr>
        <p:spPr>
          <a:xfrm>
            <a:off x="1144588" y="685800"/>
            <a:ext cx="4572000" cy="3429000"/>
          </a:xfrm>
          <a:ln/>
        </p:spPr>
      </p:sp>
      <p:sp>
        <p:nvSpPr>
          <p:cNvPr id="24578" name="Rectangle 1027"/>
          <p:cNvSpPr>
            <a:spLocks noGrp="1" noChangeArrowheads="1"/>
          </p:cNvSpPr>
          <p:nvPr>
            <p:ph type="body" idx="1"/>
          </p:nvPr>
        </p:nvSpPr>
        <p:spPr>
          <a:noFill/>
          <a:ln>
            <a:solidFill>
              <a:schemeClr val="tx1"/>
            </a:solidFill>
          </a:ln>
        </p:spPr>
        <p:txBody>
          <a:bodyPr/>
          <a:lstStyle/>
          <a:p>
            <a:r>
              <a:rPr lang="en-US" smtClean="0"/>
              <a:t>A manufacturer also sells products. The customer is billed, and the manufacturer eventually receives cash payment for the sale. The company incurs a variety of expenses in connection with making and selling the product. A manufacturer purchases raw materials and makes its product. Once the product is complete, it is ready for sale.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a:xfrm>
            <a:off x="1144588" y="685800"/>
            <a:ext cx="4572000" cy="3429000"/>
          </a:xfrm>
          <a:ln/>
        </p:spPr>
      </p:sp>
      <p:sp>
        <p:nvSpPr>
          <p:cNvPr id="98306" name="Rectangle 3"/>
          <p:cNvSpPr>
            <a:spLocks noGrp="1" noChangeArrowheads="1"/>
          </p:cNvSpPr>
          <p:nvPr>
            <p:ph type="body" idx="1"/>
          </p:nvPr>
        </p:nvSpPr>
        <p:spPr>
          <a:noFill/>
          <a:ln>
            <a:solidFill>
              <a:schemeClr val="tx1"/>
            </a:solidFill>
          </a:ln>
        </p:spPr>
        <p:txBody>
          <a:bodyPr/>
          <a:lstStyle/>
          <a:p>
            <a:r>
              <a:rPr lang="en-US" smtClean="0"/>
              <a:t>Part I</a:t>
            </a:r>
          </a:p>
          <a:p>
            <a:r>
              <a:rPr lang="en-US" smtClean="0"/>
              <a:t>Be aware that gross profit percentages can vary greatly between companies. Wal-Mart’s gross profit percentage of 24.7 percent is characteristic of its slogan of  “Saving people money so they can live better.” Wal-Mart’s strategy is to earn a relatively small amount of profit on each dollar of sales, but to compensate by generating a huge volume of sales. </a:t>
            </a:r>
          </a:p>
          <a:p>
            <a:endParaRPr lang="en-US" smtClean="0"/>
          </a:p>
          <a:p>
            <a:r>
              <a:rPr lang="en-US" smtClean="0"/>
              <a:t>Part II</a:t>
            </a:r>
          </a:p>
          <a:p>
            <a:r>
              <a:rPr lang="en-US" smtClean="0"/>
              <a:t>In contrast, high-end department stores carry fashions with high-end prices, resulting in fewer sales, but more profit on each sale. In 2011, Sak’s reported a 40.1 percent gross profit percentage. Gross profit percentages can vary across industries too.  As seen in this slide, gas stations compared to florists have a much lower gross profit percentage.  Another example is oil and gas exploration companies which recently reported an average gross profit percentage of 63.5 percent, which they need to cover their research and exploration expenses.</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Rot="1" noChangeAspect="1" noChangeArrowheads="1" noTextEdit="1"/>
          </p:cNvSpPr>
          <p:nvPr>
            <p:ph type="sldImg"/>
          </p:nvPr>
        </p:nvSpPr>
        <p:spPr>
          <a:solidFill>
            <a:srgbClr val="FFFFFF"/>
          </a:solidFill>
          <a:ln/>
        </p:spPr>
      </p:sp>
      <p:sp>
        <p:nvSpPr>
          <p:cNvPr id="10035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Chapter 6 Solved Exercises:  M6-10, M6-19, E6-5, E6-7, E6-10, E6-17</a:t>
            </a:r>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xfrm>
            <a:off x="609600" y="4343400"/>
            <a:ext cx="5638800" cy="4495800"/>
          </a:xfrm>
          <a:ln>
            <a:solidFill>
              <a:schemeClr val="tx1"/>
            </a:solidFill>
          </a:ln>
        </p:spPr>
        <p:txBody>
          <a:bodyPr/>
          <a:lstStyle/>
          <a:p>
            <a:pPr>
              <a:defRPr/>
            </a:pPr>
            <a:r>
              <a:rPr lang="en-US" dirty="0" smtClean="0"/>
              <a:t>Part I</a:t>
            </a:r>
          </a:p>
          <a:p>
            <a:pPr>
              <a:defRPr/>
            </a:pPr>
            <a:r>
              <a:rPr lang="en-US" dirty="0" smtClean="0"/>
              <a:t>M6-10 Calculating Shrinkage in a Perpetual Inventory System</a:t>
            </a:r>
          </a:p>
          <a:p>
            <a:pPr>
              <a:defRPr/>
            </a:pPr>
            <a:endParaRPr lang="en-US" b="1" dirty="0" smtClean="0"/>
          </a:p>
          <a:p>
            <a:pPr>
              <a:defRPr/>
            </a:pPr>
            <a:r>
              <a:rPr lang="en-US" dirty="0" smtClean="0"/>
              <a:t>Corey’s Campus Store has $4,000 of inventory on hand at the beginning of the month. During the month, the company buys $41,000 of merchandise and sells merchandise that had cost $30,000. At the end of the month, $13,000 of inventory is on hand. How much shrinkage occurred during the month?</a:t>
            </a:r>
          </a:p>
          <a:p>
            <a:pPr>
              <a:defRPr/>
            </a:pPr>
            <a:endParaRPr lang="en-US" dirty="0" smtClean="0"/>
          </a:p>
          <a:p>
            <a:pPr>
              <a:defRPr/>
            </a:pPr>
            <a:r>
              <a:rPr lang="en-US" dirty="0" smtClean="0"/>
              <a:t>Part II</a:t>
            </a:r>
          </a:p>
          <a:p>
            <a:pPr>
              <a:defRPr/>
            </a:pPr>
            <a:r>
              <a:rPr lang="en-US" dirty="0" smtClean="0"/>
              <a:t>The shrinkage for the month is $2,000 and is calculated as shown on this slide.</a:t>
            </a:r>
          </a:p>
          <a:p>
            <a:pPr marL="457200" indent="-457200">
              <a:buFont typeface="+mj-lt"/>
              <a:buNone/>
              <a:defRPr/>
            </a:pPr>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noTextEdit="1"/>
          </p:cNvSpPr>
          <p:nvPr>
            <p:ph type="sldImg"/>
          </p:nvPr>
        </p:nvSpPr>
        <p:spPr>
          <a:ln/>
        </p:spPr>
      </p:sp>
      <p:sp>
        <p:nvSpPr>
          <p:cNvPr id="104450" name="Notes Placeholder 2"/>
          <p:cNvSpPr>
            <a:spLocks noGrp="1"/>
          </p:cNvSpPr>
          <p:nvPr>
            <p:ph type="body" idx="1"/>
          </p:nvPr>
        </p:nvSpPr>
        <p:spPr>
          <a:noFill/>
          <a:ln>
            <a:solidFill>
              <a:schemeClr val="tx1"/>
            </a:solidFill>
          </a:ln>
        </p:spPr>
        <p:txBody>
          <a:bodyPr/>
          <a:lstStyle/>
          <a:p>
            <a:r>
              <a:rPr lang="en-US" smtClean="0"/>
              <a:t>Part I</a:t>
            </a:r>
          </a:p>
          <a:p>
            <a:r>
              <a:rPr lang="en-US" smtClean="0"/>
              <a:t>M6-19 Calculating the Impact of Changes in Gross Profit Percentage on Operating Income</a:t>
            </a:r>
          </a:p>
          <a:p>
            <a:endParaRPr lang="en-US" smtClean="0"/>
          </a:p>
          <a:p>
            <a:r>
              <a:rPr lang="en-US" smtClean="0"/>
              <a:t>Luxottica Group, the Italian company that sells Ray Ban and Killer Loop sunglasses, reported a gross profit percentage of 66.4 percent in 2008 and 65.4 percent in 2009. In each of these two years, the company’s net sales was fairly steady at approximately 5 million euro. Assuming that Luxottica’s operating expenses were 2.6 million euro in each year, how much more (or less) income from operations did Luxottica report in 2009 than in 2008?</a:t>
            </a:r>
          </a:p>
          <a:p>
            <a:endParaRPr lang="en-US" smtClean="0"/>
          </a:p>
          <a:p>
            <a:r>
              <a:rPr lang="en-US" smtClean="0"/>
              <a:t>Part II</a:t>
            </a:r>
          </a:p>
          <a:p>
            <a:r>
              <a:rPr lang="en-US" smtClean="0"/>
              <a:t>First, we need to determine Luxxotica’s gross profit for each year.  In 2008 the gross profit was </a:t>
            </a:r>
            <a:r>
              <a:rPr lang="en-US" smtClean="0">
                <a:solidFill>
                  <a:srgbClr val="FF0000"/>
                </a:solidFill>
              </a:rPr>
              <a:t>3,320,000</a:t>
            </a:r>
            <a:r>
              <a:rPr lang="en-US" smtClean="0"/>
              <a:t> euro, and in 2009 the gross profit was 3,270,000 euro.  From the gross profit, subtract the 2,600,000 euro in operating expenses to arrive at income from operations.  From this analysis, we can see that Luxxotica earned 50,000 euro less in income from operations 2009 than in 2008.  </a:t>
            </a:r>
          </a:p>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a:ln/>
        </p:spPr>
      </p:sp>
      <p:sp>
        <p:nvSpPr>
          <p:cNvPr id="106498" name="Notes Placeholder 2"/>
          <p:cNvSpPr>
            <a:spLocks noGrp="1"/>
          </p:cNvSpPr>
          <p:nvPr>
            <p:ph type="body" idx="1"/>
          </p:nvPr>
        </p:nvSpPr>
        <p:spPr>
          <a:xfrm>
            <a:off x="674688" y="4343400"/>
            <a:ext cx="5486400" cy="4114800"/>
          </a:xfrm>
          <a:noFill/>
          <a:ln>
            <a:solidFill>
              <a:schemeClr val="tx1"/>
            </a:solidFill>
          </a:ln>
        </p:spPr>
        <p:txBody>
          <a:bodyPr/>
          <a:lstStyle/>
          <a:p>
            <a:r>
              <a:rPr lang="en-US" smtClean="0"/>
              <a:t>E6-5 Preparing a Bank Reconciliation and Journal Entries, and Reporting Cash</a:t>
            </a:r>
          </a:p>
          <a:p>
            <a:endParaRPr lang="en-US" smtClean="0"/>
          </a:p>
          <a:p>
            <a:r>
              <a:rPr lang="en-US" smtClean="0"/>
              <a:t>Hills Company’s June 30, 2013, bank statement and the June ledger account for cash are summarized on this slide. </a:t>
            </a:r>
          </a:p>
          <a:p>
            <a:endParaRPr lang="en-US" smtClean="0"/>
          </a:p>
          <a:p>
            <a:r>
              <a:rPr lang="en-US" smtClean="0"/>
              <a:t>Required:</a:t>
            </a:r>
          </a:p>
          <a:p>
            <a:r>
              <a:rPr lang="en-US" smtClean="0"/>
              <a:t>1. Prepare a bank reconciliation. A comparison of the checks written with the checks that have cleared the bank shows outstanding checks of $700. Some of the checks that cleared in June were written prior to June. No deposits in transit were noted in May, but a deposit is in transit at the end of June.</a:t>
            </a:r>
          </a:p>
          <a:p>
            <a:endParaRPr lang="en-US" smtClean="0"/>
          </a:p>
          <a:p>
            <a:endParaRPr lang="en-US" smtClean="0"/>
          </a:p>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noTextEdit="1"/>
          </p:cNvSpPr>
          <p:nvPr>
            <p:ph type="sldImg"/>
          </p:nvPr>
        </p:nvSpPr>
        <p:spPr>
          <a:ln/>
        </p:spPr>
      </p:sp>
      <p:sp>
        <p:nvSpPr>
          <p:cNvPr id="108546" name="Notes Placeholder 2"/>
          <p:cNvSpPr>
            <a:spLocks noGrp="1"/>
          </p:cNvSpPr>
          <p:nvPr>
            <p:ph type="body" idx="1"/>
          </p:nvPr>
        </p:nvSpPr>
        <p:spPr>
          <a:xfrm>
            <a:off x="685800" y="4343400"/>
            <a:ext cx="5486400" cy="4419600"/>
          </a:xfrm>
          <a:noFill/>
          <a:ln>
            <a:solidFill>
              <a:schemeClr val="tx1"/>
            </a:solidFill>
          </a:ln>
        </p:spPr>
        <p:txBody>
          <a:bodyPr/>
          <a:lstStyle/>
          <a:p>
            <a:pPr>
              <a:spcBef>
                <a:spcPct val="0"/>
              </a:spcBef>
              <a:buFont typeface="+mj-lt"/>
              <a:buNone/>
            </a:pPr>
            <a:r>
              <a:rPr lang="en-US" smtClean="0"/>
              <a:t>Part I</a:t>
            </a:r>
          </a:p>
          <a:p>
            <a:pPr>
              <a:spcBef>
                <a:spcPct val="0"/>
              </a:spcBef>
              <a:buFont typeface="+mj-lt"/>
              <a:buNone/>
            </a:pPr>
            <a:r>
              <a:rPr lang="en-US" smtClean="0"/>
              <a:t>On the bank statement side of the bank reconciliation, we start with $6,070 as the ending balance per the bank statement and make adjustments for the $1,000 deposit in transit and $700 in outstanding checks.  The up-to-date cash balance is $6,370.</a:t>
            </a:r>
          </a:p>
          <a:p>
            <a:pPr>
              <a:spcBef>
                <a:spcPct val="0"/>
              </a:spcBef>
              <a:buFont typeface="+mj-lt"/>
              <a:buNone/>
            </a:pPr>
            <a:endParaRPr lang="en-US" smtClean="0"/>
          </a:p>
          <a:p>
            <a:pPr>
              <a:spcBef>
                <a:spcPct val="0"/>
              </a:spcBef>
              <a:buFont typeface="+mj-lt"/>
              <a:buNone/>
            </a:pPr>
            <a:r>
              <a:rPr lang="en-US" smtClean="0"/>
              <a:t>Part II</a:t>
            </a:r>
          </a:p>
          <a:p>
            <a:pPr>
              <a:spcBef>
                <a:spcPct val="0"/>
              </a:spcBef>
              <a:buFont typeface="+mj-lt"/>
              <a:buNone/>
            </a:pPr>
            <a:r>
              <a:rPr lang="en-US" smtClean="0"/>
              <a:t>On the company’s side of the bank reconciliation, we start with $6,400 as the ending balance per the company’s cash account and subtract the $30 bank service charge. The up-to-date cash balance is $6,370.</a:t>
            </a:r>
          </a:p>
          <a:p>
            <a:pPr>
              <a:spcBef>
                <a:spcPct val="0"/>
              </a:spcBef>
              <a:buFont typeface="+mj-lt"/>
              <a:buNone/>
            </a:pPr>
            <a:endParaRPr lang="en-US" smtClean="0"/>
          </a:p>
          <a:p>
            <a:pPr>
              <a:spcBef>
                <a:spcPct val="0"/>
              </a:spcBef>
              <a:buFont typeface="+mj-lt"/>
              <a:buNone/>
            </a:pPr>
            <a:endParaRPr lang="en-US" smtClean="0"/>
          </a:p>
          <a:p>
            <a:pPr>
              <a:spcBef>
                <a:spcPct val="0"/>
              </a:spcBef>
              <a:buFont typeface="+mj-lt"/>
              <a:buNone/>
            </a:pPr>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noTextEdit="1"/>
          </p:cNvSpPr>
          <p:nvPr>
            <p:ph type="sldImg"/>
          </p:nvPr>
        </p:nvSpPr>
        <p:spPr>
          <a:ln/>
        </p:spPr>
      </p:sp>
      <p:sp>
        <p:nvSpPr>
          <p:cNvPr id="22532" name="Notes Placeholder 2"/>
          <p:cNvSpPr>
            <a:spLocks noGrp="1"/>
          </p:cNvSpPr>
          <p:nvPr>
            <p:ph type="body" idx="1"/>
          </p:nvPr>
        </p:nvSpPr>
        <p:spPr>
          <a:xfrm>
            <a:off x="685800" y="4343400"/>
            <a:ext cx="5486400" cy="4419600"/>
          </a:xfrm>
          <a:ln>
            <a:solidFill>
              <a:schemeClr val="tx1"/>
            </a:solidFill>
          </a:ln>
        </p:spPr>
        <p:txBody>
          <a:bodyPr/>
          <a:lstStyle/>
          <a:p>
            <a:pPr>
              <a:spcBef>
                <a:spcPts val="0"/>
              </a:spcBef>
              <a:buFont typeface="+mj-lt"/>
              <a:buNone/>
              <a:defRPr/>
            </a:pPr>
            <a:r>
              <a:rPr lang="en-US" dirty="0" smtClean="0"/>
              <a:t>Part I</a:t>
            </a:r>
          </a:p>
          <a:p>
            <a:pPr>
              <a:spcBef>
                <a:spcPts val="0"/>
              </a:spcBef>
              <a:buFont typeface="+mj-lt"/>
              <a:buNone/>
              <a:defRPr/>
            </a:pPr>
            <a:r>
              <a:rPr lang="en-US" dirty="0" smtClean="0"/>
              <a:t>2. Give any journal entries that should be made as a result of the bank reconciliation.</a:t>
            </a:r>
          </a:p>
          <a:p>
            <a:pPr>
              <a:spcBef>
                <a:spcPts val="0"/>
              </a:spcBef>
              <a:buFont typeface="+mj-lt"/>
              <a:buNone/>
              <a:defRPr/>
            </a:pPr>
            <a:endParaRPr lang="en-US" dirty="0" smtClean="0"/>
          </a:p>
          <a:p>
            <a:pPr>
              <a:spcBef>
                <a:spcPts val="0"/>
              </a:spcBef>
              <a:buFont typeface="+mj-lt"/>
              <a:buNone/>
              <a:defRPr/>
            </a:pPr>
            <a:r>
              <a:rPr lang="en-US" dirty="0" smtClean="0"/>
              <a:t>Part II</a:t>
            </a:r>
          </a:p>
          <a:p>
            <a:pPr>
              <a:spcBef>
                <a:spcPts val="0"/>
              </a:spcBef>
              <a:buFont typeface="+mj-lt"/>
              <a:buNone/>
              <a:defRPr/>
            </a:pPr>
            <a:r>
              <a:rPr lang="en-US" dirty="0" smtClean="0"/>
              <a:t>The entry needed is debit Office Expense and credit Cash for $30.</a:t>
            </a:r>
          </a:p>
          <a:p>
            <a:pPr>
              <a:spcBef>
                <a:spcPts val="0"/>
              </a:spcBef>
              <a:buFont typeface="+mj-lt"/>
              <a:buNone/>
              <a:defRPr/>
            </a:pPr>
            <a:endParaRPr lang="en-US" dirty="0" smtClean="0"/>
          </a:p>
          <a:p>
            <a:pPr marL="228600" indent="-228600">
              <a:spcBef>
                <a:spcPts val="0"/>
              </a:spcBef>
              <a:buFont typeface="+mj-lt"/>
              <a:buAutoNum type="arabicPeriod" startAt="3"/>
              <a:defRPr/>
            </a:pPr>
            <a:r>
              <a:rPr lang="en-US" dirty="0" smtClean="0"/>
              <a:t>What is the balance in the Cash account after the reconciliation entries?</a:t>
            </a:r>
          </a:p>
          <a:p>
            <a:pPr marL="228600" indent="-228600">
              <a:spcBef>
                <a:spcPts val="0"/>
              </a:spcBef>
              <a:buFont typeface="+mj-lt"/>
              <a:buAutoNum type="arabicPeriod" startAt="3"/>
              <a:defRPr/>
            </a:pPr>
            <a:endParaRPr lang="en-US" dirty="0" smtClean="0"/>
          </a:p>
          <a:p>
            <a:pPr marL="228600" indent="-228600">
              <a:spcBef>
                <a:spcPts val="0"/>
              </a:spcBef>
              <a:buFont typeface="+mj-lt"/>
              <a:buNone/>
              <a:defRPr/>
            </a:pPr>
            <a:r>
              <a:rPr lang="en-US" dirty="0" smtClean="0"/>
              <a:t>Part III</a:t>
            </a:r>
          </a:p>
          <a:p>
            <a:pPr marL="228600" indent="-228600">
              <a:spcBef>
                <a:spcPts val="0"/>
              </a:spcBef>
              <a:buFont typeface="+mj-lt"/>
              <a:buNone/>
              <a:defRPr/>
            </a:pPr>
            <a:r>
              <a:rPr lang="en-US" dirty="0" smtClean="0"/>
              <a:t>The up-to-date Cash balance is $6,370.</a:t>
            </a:r>
          </a:p>
          <a:p>
            <a:pPr marL="228600" indent="-228600">
              <a:spcBef>
                <a:spcPts val="0"/>
              </a:spcBef>
              <a:buFont typeface="+mj-lt"/>
              <a:buNone/>
              <a:defRPr/>
            </a:pPr>
            <a:endParaRPr lang="en-US" dirty="0" smtClean="0"/>
          </a:p>
          <a:p>
            <a:pPr marL="228600" indent="-228600">
              <a:spcBef>
                <a:spcPts val="0"/>
              </a:spcBef>
              <a:buFont typeface="+mj-lt"/>
              <a:buAutoNum type="arabicPeriod" startAt="4"/>
              <a:defRPr/>
            </a:pPr>
            <a:r>
              <a:rPr lang="en-US" dirty="0" smtClean="0"/>
              <a:t>In addition to the balance in its bank account, Hills Company also has $300 cash on hand. This amount is recorded in a separate T-account called Cash on Hand. What is the total amount of cash that should be reported on the balance sheet at June 30?</a:t>
            </a:r>
          </a:p>
          <a:p>
            <a:pPr marL="228600" indent="-228600">
              <a:spcBef>
                <a:spcPts val="0"/>
              </a:spcBef>
              <a:buFont typeface="+mj-lt"/>
              <a:buNone/>
              <a:defRPr/>
            </a:pPr>
            <a:endParaRPr lang="en-US" dirty="0" smtClean="0"/>
          </a:p>
          <a:p>
            <a:pPr marL="228600" indent="-228600">
              <a:spcBef>
                <a:spcPts val="0"/>
              </a:spcBef>
              <a:buFont typeface="+mj-lt"/>
              <a:buNone/>
              <a:defRPr/>
            </a:pPr>
            <a:r>
              <a:rPr lang="en-US" dirty="0" smtClean="0"/>
              <a:t>Part IV</a:t>
            </a:r>
          </a:p>
          <a:p>
            <a:pPr marL="228600" indent="-228600">
              <a:spcBef>
                <a:spcPts val="0"/>
              </a:spcBef>
              <a:buFont typeface="+mj-lt"/>
              <a:buNone/>
              <a:defRPr/>
            </a:pPr>
            <a:r>
              <a:rPr lang="en-US" dirty="0" smtClean="0"/>
              <a:t>The Cash balance on the balance sheet would be $6,670 ($6,370 + $300).</a:t>
            </a:r>
          </a:p>
          <a:p>
            <a:pPr marL="228600" indent="-228600">
              <a:spcBef>
                <a:spcPts val="0"/>
              </a:spcBef>
              <a:buFont typeface="+mj-lt"/>
              <a:buNone/>
              <a:defRPr/>
            </a:pPr>
            <a:endParaRPr lang="en-US" dirty="0" smtClean="0"/>
          </a:p>
          <a:p>
            <a:pPr>
              <a:spcBef>
                <a:spcPts val="0"/>
              </a:spcBef>
              <a:buFont typeface="+mj-lt"/>
              <a:buNone/>
              <a:defRPr/>
            </a:pPr>
            <a:endParaRPr lang="en-US" dirty="0" smtClean="0"/>
          </a:p>
          <a:p>
            <a:pPr>
              <a:spcBef>
                <a:spcPts val="0"/>
              </a:spcBef>
              <a:buFont typeface="+mj-lt"/>
              <a:buNone/>
              <a:defRPr/>
            </a:pPr>
            <a:endParaRPr lang="en-US" dirty="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xfrm>
            <a:off x="547688" y="4343400"/>
            <a:ext cx="5759450" cy="4572000"/>
          </a:xfrm>
          <a:ln>
            <a:solidFill>
              <a:schemeClr val="tx1"/>
            </a:solidFill>
          </a:ln>
        </p:spPr>
        <p:txBody>
          <a:bodyPr/>
          <a:lstStyle/>
          <a:p>
            <a:pPr>
              <a:defRPr/>
            </a:pPr>
            <a:r>
              <a:rPr lang="en-US" sz="850" dirty="0" smtClean="0">
                <a:latin typeface="Arial" pitchFamily="34" charset="0"/>
              </a:rPr>
              <a:t>Part I</a:t>
            </a:r>
          </a:p>
          <a:p>
            <a:pPr>
              <a:defRPr/>
            </a:pPr>
            <a:r>
              <a:rPr lang="en-US" sz="900" dirty="0" smtClean="0"/>
              <a:t>E6-7 Identifying Shrinkage and Other Missing Inventory Information</a:t>
            </a:r>
          </a:p>
          <a:p>
            <a:pPr>
              <a:defRPr/>
            </a:pPr>
            <a:endParaRPr lang="en-US" sz="900" dirty="0" smtClean="0"/>
          </a:p>
          <a:p>
            <a:pPr>
              <a:defRPr/>
            </a:pPr>
            <a:r>
              <a:rPr lang="en-US" sz="900" dirty="0" smtClean="0"/>
              <a:t>Calculate the missing information for each of the following independent cases:</a:t>
            </a:r>
          </a:p>
          <a:p>
            <a:pPr>
              <a:defRPr/>
            </a:pPr>
            <a:endParaRPr lang="en-US" sz="850" dirty="0" smtClean="0">
              <a:latin typeface="Arial" pitchFamily="34" charset="0"/>
            </a:endParaRPr>
          </a:p>
          <a:p>
            <a:pPr>
              <a:defRPr/>
            </a:pPr>
            <a:r>
              <a:rPr lang="en-US" sz="850" dirty="0" smtClean="0">
                <a:latin typeface="Arial" pitchFamily="34" charset="0"/>
              </a:rPr>
              <a:t>A: Beginning Inventory, $100; Purchases, $700; Cost of Goods Sold, $300, and Ending Inventory as counted, $420.</a:t>
            </a:r>
          </a:p>
          <a:p>
            <a:pPr>
              <a:defRPr/>
            </a:pPr>
            <a:endParaRPr lang="en-US" sz="850" dirty="0" smtClean="0">
              <a:latin typeface="Arial" pitchFamily="34" charset="0"/>
            </a:endParaRPr>
          </a:p>
          <a:p>
            <a:pPr>
              <a:defRPr/>
            </a:pPr>
            <a:r>
              <a:rPr lang="en-US" sz="850" dirty="0" smtClean="0">
                <a:latin typeface="Arial" pitchFamily="34" charset="0"/>
              </a:rPr>
              <a:t>Part II</a:t>
            </a:r>
          </a:p>
          <a:p>
            <a:pPr>
              <a:defRPr/>
            </a:pPr>
            <a:r>
              <a:rPr lang="en-US" sz="850" dirty="0" smtClean="0">
                <a:latin typeface="Arial" pitchFamily="34" charset="0"/>
              </a:rPr>
              <a:t>The Ending Inventory per the perpetual records is $500, which leaves a shrinkage of $80.</a:t>
            </a:r>
          </a:p>
          <a:p>
            <a:pPr>
              <a:defRPr/>
            </a:pPr>
            <a:endParaRPr lang="en-US" sz="850" dirty="0" smtClean="0">
              <a:latin typeface="Arial" pitchFamily="34" charset="0"/>
            </a:endParaRPr>
          </a:p>
          <a:p>
            <a:pPr>
              <a:defRPr/>
            </a:pPr>
            <a:r>
              <a:rPr lang="en-US" sz="850" dirty="0" smtClean="0">
                <a:latin typeface="Arial" pitchFamily="34" charset="0"/>
              </a:rPr>
              <a:t>B: Beginning Inventory, $200; Purchases, $800; Ending Inventory per the perpetual records, $150; and Ending Inventory as counted, $150.</a:t>
            </a:r>
          </a:p>
          <a:p>
            <a:pPr>
              <a:defRPr/>
            </a:pPr>
            <a:endParaRPr lang="en-US" sz="850" dirty="0" smtClean="0">
              <a:latin typeface="Arial" pitchFamily="34" charset="0"/>
            </a:endParaRPr>
          </a:p>
          <a:p>
            <a:pPr>
              <a:defRPr/>
            </a:pPr>
            <a:r>
              <a:rPr lang="en-US" sz="850" dirty="0" smtClean="0">
                <a:latin typeface="Arial" pitchFamily="34" charset="0"/>
              </a:rPr>
              <a:t>Part III</a:t>
            </a:r>
          </a:p>
          <a:p>
            <a:pPr>
              <a:defRPr/>
            </a:pPr>
            <a:r>
              <a:rPr lang="en-US" sz="850" dirty="0" smtClean="0">
                <a:latin typeface="Arial" pitchFamily="34" charset="0"/>
              </a:rPr>
              <a:t>The Cost of Goods Sold is $850 and the shrinkage is $0.</a:t>
            </a:r>
          </a:p>
          <a:p>
            <a:pPr>
              <a:defRPr/>
            </a:pPr>
            <a:endParaRPr lang="en-US" sz="850" dirty="0" smtClean="0">
              <a:latin typeface="Arial" pitchFamily="34" charset="0"/>
            </a:endParaRPr>
          </a:p>
          <a:p>
            <a:pPr>
              <a:defRPr/>
            </a:pPr>
            <a:r>
              <a:rPr lang="en-US" sz="850" dirty="0" smtClean="0">
                <a:latin typeface="Arial" pitchFamily="34" charset="0"/>
              </a:rPr>
              <a:t>C: Beginning Inventory, $150; Purchases, $500; Cost of Goods Sold, $200; Ending Inventory per the perpetual records, $450; and Shrinkage, $10.</a:t>
            </a:r>
          </a:p>
          <a:p>
            <a:pPr>
              <a:defRPr/>
            </a:pPr>
            <a:endParaRPr lang="en-US" sz="850" dirty="0" smtClean="0">
              <a:latin typeface="Arial" pitchFamily="34" charset="0"/>
            </a:endParaRPr>
          </a:p>
          <a:p>
            <a:pPr>
              <a:defRPr/>
            </a:pPr>
            <a:r>
              <a:rPr lang="en-US" sz="850" dirty="0" smtClean="0">
                <a:latin typeface="Arial" pitchFamily="34" charset="0"/>
              </a:rPr>
              <a:t>Part IV</a:t>
            </a:r>
          </a:p>
          <a:p>
            <a:pPr>
              <a:defRPr/>
            </a:pPr>
            <a:r>
              <a:rPr lang="en-US" sz="850" dirty="0" smtClean="0">
                <a:latin typeface="Arial" pitchFamily="34" charset="0"/>
              </a:rPr>
              <a:t>The Ending Inventory as counted is $440.</a:t>
            </a:r>
          </a:p>
          <a:p>
            <a:pPr>
              <a:defRPr/>
            </a:pPr>
            <a:endParaRPr lang="en-US" sz="850" dirty="0" smtClean="0">
              <a:latin typeface="Arial" pitchFamily="34" charset="0"/>
            </a:endParaRPr>
          </a:p>
          <a:p>
            <a:pPr>
              <a:defRPr/>
            </a:pPr>
            <a:r>
              <a:rPr lang="en-US" sz="850" dirty="0" smtClean="0">
                <a:latin typeface="Arial" pitchFamily="34" charset="0"/>
              </a:rPr>
              <a:t>D: Beginning Inventory, $260; Cost of Goods Sold, $650; Ending Inventory per the perpetual records, $210; and Ending Inventory as counted, $200.</a:t>
            </a:r>
          </a:p>
          <a:p>
            <a:pPr>
              <a:defRPr/>
            </a:pPr>
            <a:endParaRPr lang="en-US" sz="850" dirty="0" smtClean="0">
              <a:latin typeface="Arial" pitchFamily="34" charset="0"/>
            </a:endParaRPr>
          </a:p>
          <a:p>
            <a:pPr>
              <a:defRPr/>
            </a:pPr>
            <a:r>
              <a:rPr lang="en-US" sz="850" dirty="0" smtClean="0">
                <a:latin typeface="Arial" pitchFamily="34" charset="0"/>
              </a:rPr>
              <a:t>Part V</a:t>
            </a:r>
          </a:p>
          <a:p>
            <a:pPr>
              <a:defRPr/>
            </a:pPr>
            <a:r>
              <a:rPr lang="en-US" sz="850" dirty="0" smtClean="0">
                <a:latin typeface="Arial" pitchFamily="34" charset="0"/>
              </a:rPr>
              <a:t>Inventory purchased is $600 and shrinkage is $10.</a:t>
            </a:r>
          </a:p>
          <a:p>
            <a:pPr>
              <a:defRPr/>
            </a:pPr>
            <a:endParaRPr lang="en-US" sz="850" dirty="0" smtClean="0">
              <a:latin typeface="Arial" pitchFamily="34" charset="0"/>
            </a:endParaRPr>
          </a:p>
          <a:p>
            <a:pPr>
              <a:defRPr/>
            </a:pPr>
            <a:endParaRPr lang="en-US" sz="850" dirty="0" smtClean="0">
              <a:latin typeface="Arial" pitchFamily="34" charset="0"/>
            </a:endParaRPr>
          </a:p>
          <a:p>
            <a:pPr>
              <a:defRPr/>
            </a:pPr>
            <a:r>
              <a:rPr lang="en-US" sz="850" dirty="0" smtClean="0">
                <a:latin typeface="Arial" pitchFamily="34" charset="0"/>
              </a:rPr>
              <a:t> </a:t>
            </a:r>
          </a:p>
          <a:p>
            <a:pPr>
              <a:defRPr/>
            </a:pPr>
            <a:endParaRPr lang="en-US" sz="850" dirty="0" smtClean="0">
              <a:latin typeface="Arial" pitchFamily="34" charset="0"/>
            </a:endParaRPr>
          </a:p>
          <a:p>
            <a:pPr>
              <a:defRPr/>
            </a:pPr>
            <a:endParaRPr lang="en-US" sz="850" dirty="0" smtClean="0">
              <a:latin typeface="Arial" pitchFamily="34" charset="0"/>
            </a:endParaRPr>
          </a:p>
          <a:p>
            <a:pPr>
              <a:defRPr/>
            </a:pPr>
            <a:endParaRPr lang="en-US" sz="850" dirty="0" smtClean="0">
              <a:latin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noTextEdit="1"/>
          </p:cNvSpPr>
          <p:nvPr>
            <p:ph type="sldImg"/>
          </p:nvPr>
        </p:nvSpPr>
        <p:spPr>
          <a:ln/>
        </p:spPr>
      </p:sp>
      <p:sp>
        <p:nvSpPr>
          <p:cNvPr id="22532" name="Notes Placeholder 2"/>
          <p:cNvSpPr>
            <a:spLocks noGrp="1"/>
          </p:cNvSpPr>
          <p:nvPr>
            <p:ph type="body" idx="1"/>
          </p:nvPr>
        </p:nvSpPr>
        <p:spPr>
          <a:xfrm>
            <a:off x="685800" y="4343400"/>
            <a:ext cx="5486400" cy="4419600"/>
          </a:xfrm>
          <a:ln>
            <a:solidFill>
              <a:schemeClr val="tx1"/>
            </a:solidFill>
          </a:ln>
        </p:spPr>
        <p:txBody>
          <a:bodyPr/>
          <a:lstStyle/>
          <a:p>
            <a:pPr>
              <a:defRPr/>
            </a:pPr>
            <a:r>
              <a:rPr lang="en-US" dirty="0" smtClean="0"/>
              <a:t>Part I</a:t>
            </a:r>
          </a:p>
          <a:p>
            <a:pPr>
              <a:defRPr/>
            </a:pPr>
            <a:r>
              <a:rPr lang="en-US" dirty="0" smtClean="0"/>
              <a:t>E6-10 Recording Journal Entries for Net Sales with Credit Sales and Sales Discounts</a:t>
            </a:r>
          </a:p>
          <a:p>
            <a:pPr>
              <a:defRPr/>
            </a:pPr>
            <a:endParaRPr lang="en-US" dirty="0" smtClean="0"/>
          </a:p>
          <a:p>
            <a:pPr>
              <a:defRPr/>
            </a:pPr>
            <a:r>
              <a:rPr lang="en-US" dirty="0" smtClean="0"/>
              <a:t>Using the information in E6-9, prepare journal entries to record the transactions, assuming </a:t>
            </a:r>
            <a:r>
              <a:rPr lang="en-US" dirty="0" err="1" smtClean="0"/>
              <a:t>Solitare</a:t>
            </a:r>
            <a:r>
              <a:rPr lang="en-US" dirty="0" smtClean="0"/>
              <a:t> uses a perpetual inventory system.</a:t>
            </a:r>
          </a:p>
          <a:p>
            <a:pPr>
              <a:defRPr/>
            </a:pPr>
            <a:endParaRPr lang="en-US" dirty="0" smtClean="0"/>
          </a:p>
          <a:p>
            <a:pPr>
              <a:defRPr/>
            </a:pPr>
            <a:r>
              <a:rPr lang="en-US" dirty="0" smtClean="0"/>
              <a:t>Jan. 6:  Sold goods for $100 to Wizard Inc. with terms 2/10, n/30. The goods cost </a:t>
            </a:r>
            <a:r>
              <a:rPr lang="en-US" dirty="0" err="1" smtClean="0"/>
              <a:t>Solitare</a:t>
            </a:r>
            <a:r>
              <a:rPr lang="en-US" dirty="0" smtClean="0"/>
              <a:t> $70.</a:t>
            </a:r>
          </a:p>
          <a:p>
            <a:pPr>
              <a:defRPr/>
            </a:pPr>
            <a:endParaRPr lang="en-US" dirty="0" smtClean="0"/>
          </a:p>
          <a:p>
            <a:pPr>
              <a:defRPr/>
            </a:pPr>
            <a:r>
              <a:rPr lang="en-US" dirty="0" smtClean="0"/>
              <a:t>Part II</a:t>
            </a:r>
          </a:p>
          <a:p>
            <a:pPr>
              <a:defRPr/>
            </a:pPr>
            <a:r>
              <a:rPr lang="en-US" dirty="0" smtClean="0"/>
              <a:t>The first entry is to debit Accounts Receivable and credit Sales Revenue for $100.  The second entry is to debit Cost of Goods Sold and credit Inventory for $70.</a:t>
            </a:r>
          </a:p>
          <a:p>
            <a:pPr>
              <a:defRPr/>
            </a:pPr>
            <a:endParaRPr lang="en-US" dirty="0" smtClean="0"/>
          </a:p>
          <a:p>
            <a:pPr>
              <a:defRPr/>
            </a:pPr>
            <a:endParaRPr lang="en-US" dirty="0" smtClean="0"/>
          </a:p>
          <a:p>
            <a:pPr marL="228600" indent="-228600">
              <a:spcBef>
                <a:spcPts val="0"/>
              </a:spcBef>
              <a:buFont typeface="Wingdings" pitchFamily="2" charset="2"/>
              <a:buAutoNum type="alphaLcParenBoth" startAt="8"/>
              <a:defRPr/>
            </a:pPr>
            <a:endParaRPr lang="en-US" dirty="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p:cNvSpPr>
            <a:spLocks noGrp="1" noRot="1" noChangeAspect="1" noTextEdit="1"/>
          </p:cNvSpPr>
          <p:nvPr>
            <p:ph type="sldImg"/>
          </p:nvPr>
        </p:nvSpPr>
        <p:spPr>
          <a:ln/>
        </p:spPr>
      </p:sp>
      <p:sp>
        <p:nvSpPr>
          <p:cNvPr id="22532" name="Notes Placeholder 2"/>
          <p:cNvSpPr>
            <a:spLocks noGrp="1"/>
          </p:cNvSpPr>
          <p:nvPr>
            <p:ph type="body" idx="1"/>
          </p:nvPr>
        </p:nvSpPr>
        <p:spPr>
          <a:xfrm>
            <a:off x="685800" y="4343400"/>
            <a:ext cx="5486400" cy="4419600"/>
          </a:xfrm>
          <a:ln>
            <a:solidFill>
              <a:schemeClr val="tx1"/>
            </a:solidFill>
          </a:ln>
        </p:spPr>
        <p:txBody>
          <a:bodyPr/>
          <a:lstStyle/>
          <a:p>
            <a:pPr>
              <a:defRPr/>
            </a:pPr>
            <a:r>
              <a:rPr lang="en-US" dirty="0" smtClean="0"/>
              <a:t>Part I</a:t>
            </a:r>
          </a:p>
          <a:p>
            <a:pPr>
              <a:defRPr/>
            </a:pPr>
            <a:r>
              <a:rPr lang="en-US" dirty="0" smtClean="0"/>
              <a:t>Jan. 6:  Sold goods for $100 to </a:t>
            </a:r>
            <a:r>
              <a:rPr lang="en-US" dirty="0" err="1" smtClean="0"/>
              <a:t>SpyderCorp</a:t>
            </a:r>
            <a:r>
              <a:rPr lang="en-US" dirty="0" smtClean="0"/>
              <a:t> for $80 with terms 2/10, n/30. The goods cost </a:t>
            </a:r>
            <a:r>
              <a:rPr lang="en-US" dirty="0" err="1" smtClean="0"/>
              <a:t>Solitare</a:t>
            </a:r>
            <a:r>
              <a:rPr lang="en-US" dirty="0" smtClean="0"/>
              <a:t> $60.</a:t>
            </a:r>
          </a:p>
          <a:p>
            <a:pPr>
              <a:defRPr/>
            </a:pPr>
            <a:endParaRPr lang="en-US" dirty="0" smtClean="0"/>
          </a:p>
          <a:p>
            <a:pPr>
              <a:defRPr/>
            </a:pPr>
            <a:r>
              <a:rPr lang="en-US" dirty="0" smtClean="0"/>
              <a:t>Part II</a:t>
            </a:r>
          </a:p>
          <a:p>
            <a:pPr>
              <a:defRPr/>
            </a:pPr>
            <a:r>
              <a:rPr lang="en-US" dirty="0" smtClean="0"/>
              <a:t>The first entry is to debit Accounts Receivable and credit Sales Revenue for $80.  The second entry is to debit Cost of Goods Sold and credit Inventory for $60.</a:t>
            </a:r>
          </a:p>
          <a:p>
            <a:pPr>
              <a:defRPr/>
            </a:pPr>
            <a:endParaRPr lang="en-US" dirty="0" smtClean="0"/>
          </a:p>
          <a:p>
            <a:pPr>
              <a:defRPr/>
            </a:pPr>
            <a:endParaRPr lang="en-US" dirty="0" smtClean="0"/>
          </a:p>
          <a:p>
            <a:pPr marL="228600" indent="-228600">
              <a:spcBef>
                <a:spcPts val="0"/>
              </a:spcBef>
              <a:buFont typeface="Wingdings" pitchFamily="2" charset="2"/>
              <a:buAutoNum type="alphaLcParenBoth" startAt="8"/>
              <a:defRPr/>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solidFill>
            <a:srgbClr val="FFFFFF"/>
          </a:solidFill>
          <a:ln/>
        </p:spPr>
      </p:sp>
      <p:sp>
        <p:nvSpPr>
          <p:cNvPr id="26626" name="Rectangle 3"/>
          <p:cNvSpPr>
            <a:spLocks noGrp="1" noChangeArrowheads="1"/>
          </p:cNvSpPr>
          <p:nvPr>
            <p:ph type="body" idx="1"/>
          </p:nvPr>
        </p:nvSpPr>
        <p:spPr>
          <a:solidFill>
            <a:srgbClr val="FFFFFF"/>
          </a:solidFill>
          <a:ln>
            <a:solidFill>
              <a:srgbClr val="000000"/>
            </a:solidFill>
          </a:ln>
        </p:spPr>
        <p:txBody>
          <a:bodyPr/>
          <a:lstStyle/>
          <a:p>
            <a:r>
              <a:rPr lang="en-US" smtClean="0"/>
              <a:t>Learning objective 6-2 is to explain common principles and limitations of internal control. </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p:cNvSpPr>
            <a:spLocks noGrp="1" noRot="1" noChangeAspect="1" noTextEdit="1"/>
          </p:cNvSpPr>
          <p:nvPr>
            <p:ph type="sldImg"/>
          </p:nvPr>
        </p:nvSpPr>
        <p:spPr>
          <a:ln/>
        </p:spPr>
      </p:sp>
      <p:sp>
        <p:nvSpPr>
          <p:cNvPr id="22532" name="Notes Placeholder 2"/>
          <p:cNvSpPr>
            <a:spLocks noGrp="1"/>
          </p:cNvSpPr>
          <p:nvPr>
            <p:ph type="body" idx="1"/>
          </p:nvPr>
        </p:nvSpPr>
        <p:spPr>
          <a:xfrm>
            <a:off x="685800" y="4343400"/>
            <a:ext cx="5486400" cy="4419600"/>
          </a:xfrm>
          <a:ln>
            <a:solidFill>
              <a:schemeClr val="tx1"/>
            </a:solidFill>
          </a:ln>
        </p:spPr>
        <p:txBody>
          <a:bodyPr/>
          <a:lstStyle/>
          <a:p>
            <a:pPr>
              <a:defRPr/>
            </a:pPr>
            <a:r>
              <a:rPr lang="en-US" dirty="0" smtClean="0"/>
              <a:t>Part I</a:t>
            </a:r>
          </a:p>
          <a:p>
            <a:pPr>
              <a:defRPr/>
            </a:pPr>
            <a:r>
              <a:rPr lang="en-US" dirty="0" smtClean="0"/>
              <a:t>Jan. 14:  Collected cash due from Wizard Inc.</a:t>
            </a:r>
          </a:p>
          <a:p>
            <a:pPr>
              <a:defRPr/>
            </a:pPr>
            <a:endParaRPr lang="en-US" dirty="0" smtClean="0"/>
          </a:p>
          <a:p>
            <a:pPr>
              <a:defRPr/>
            </a:pPr>
            <a:r>
              <a:rPr lang="en-US" dirty="0" smtClean="0"/>
              <a:t>Part II</a:t>
            </a:r>
          </a:p>
          <a:p>
            <a:pPr>
              <a:defRPr/>
            </a:pPr>
            <a:r>
              <a:rPr lang="en-US" dirty="0" smtClean="0"/>
              <a:t>Because Wizard Inc. paid within the discount period, the entry is to debit Cash $98, debit Sales Discounts $2, and credit Accounts Receivable $100.</a:t>
            </a:r>
          </a:p>
          <a:p>
            <a:pPr>
              <a:defRPr/>
            </a:pPr>
            <a:endParaRPr lang="en-US" dirty="0" smtClean="0"/>
          </a:p>
          <a:p>
            <a:pPr>
              <a:defRPr/>
            </a:pPr>
            <a:endParaRPr lang="en-US" dirty="0" smtClean="0"/>
          </a:p>
          <a:p>
            <a:pPr marL="228600" indent="-228600">
              <a:spcBef>
                <a:spcPts val="0"/>
              </a:spcBef>
              <a:buFont typeface="Wingdings" pitchFamily="2" charset="2"/>
              <a:buAutoNum type="alphaLcParenBoth" startAt="8"/>
              <a:defRPr/>
            </a:pPr>
            <a:endParaRPr lang="en-US" dirty="0"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p:cNvSpPr>
            <a:spLocks noGrp="1" noRot="1" noChangeAspect="1" noTextEdit="1"/>
          </p:cNvSpPr>
          <p:nvPr>
            <p:ph type="sldImg"/>
          </p:nvPr>
        </p:nvSpPr>
        <p:spPr>
          <a:ln/>
        </p:spPr>
      </p:sp>
      <p:sp>
        <p:nvSpPr>
          <p:cNvPr id="22532" name="Notes Placeholder 2"/>
          <p:cNvSpPr>
            <a:spLocks noGrp="1"/>
          </p:cNvSpPr>
          <p:nvPr>
            <p:ph type="body" idx="1"/>
          </p:nvPr>
        </p:nvSpPr>
        <p:spPr>
          <a:xfrm>
            <a:off x="685800" y="4343400"/>
            <a:ext cx="5486400" cy="4419600"/>
          </a:xfrm>
          <a:ln>
            <a:solidFill>
              <a:schemeClr val="tx1"/>
            </a:solidFill>
          </a:ln>
        </p:spPr>
        <p:txBody>
          <a:bodyPr/>
          <a:lstStyle/>
          <a:p>
            <a:pPr>
              <a:defRPr/>
            </a:pPr>
            <a:r>
              <a:rPr lang="en-US" dirty="0" smtClean="0"/>
              <a:t>Part I</a:t>
            </a:r>
          </a:p>
          <a:p>
            <a:pPr>
              <a:defRPr/>
            </a:pPr>
            <a:r>
              <a:rPr lang="en-US" dirty="0" smtClean="0"/>
              <a:t>Feb. 2: Collected cash due from </a:t>
            </a:r>
            <a:r>
              <a:rPr lang="en-US" dirty="0" err="1" smtClean="0"/>
              <a:t>SpyderCorp</a:t>
            </a:r>
            <a:r>
              <a:rPr lang="en-US" dirty="0" smtClean="0"/>
              <a:t>.</a:t>
            </a:r>
          </a:p>
          <a:p>
            <a:pPr>
              <a:defRPr/>
            </a:pPr>
            <a:endParaRPr lang="en-US" dirty="0" smtClean="0"/>
          </a:p>
          <a:p>
            <a:pPr>
              <a:defRPr/>
            </a:pPr>
            <a:r>
              <a:rPr lang="en-US" dirty="0" smtClean="0"/>
              <a:t>Part II</a:t>
            </a:r>
          </a:p>
          <a:p>
            <a:pPr>
              <a:defRPr/>
            </a:pPr>
            <a:r>
              <a:rPr lang="en-US" dirty="0" smtClean="0"/>
              <a:t>Because </a:t>
            </a:r>
            <a:r>
              <a:rPr lang="en-US" dirty="0" err="1" smtClean="0"/>
              <a:t>SpyderCorp</a:t>
            </a:r>
            <a:r>
              <a:rPr lang="en-US" dirty="0" smtClean="0"/>
              <a:t> paid outside of the discount period, the entry is to debit Cash and credit Accounts Receivable $80.</a:t>
            </a:r>
          </a:p>
          <a:p>
            <a:pPr>
              <a:defRPr/>
            </a:pPr>
            <a:endParaRPr lang="en-US" dirty="0" smtClean="0"/>
          </a:p>
          <a:p>
            <a:pPr>
              <a:defRPr/>
            </a:pPr>
            <a:endParaRPr lang="en-US" dirty="0" smtClean="0"/>
          </a:p>
          <a:p>
            <a:pPr marL="228600" indent="-228600">
              <a:spcBef>
                <a:spcPts val="0"/>
              </a:spcBef>
              <a:buFont typeface="Wingdings" pitchFamily="2" charset="2"/>
              <a:buAutoNum type="alphaLcParenBoth" startAt="8"/>
              <a:defRPr/>
            </a:pPr>
            <a:endParaRPr lang="en-US" dirty="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Image Placeholder 1"/>
          <p:cNvSpPr>
            <a:spLocks noGrp="1" noRot="1" noChangeAspect="1" noTextEdit="1"/>
          </p:cNvSpPr>
          <p:nvPr>
            <p:ph type="sldImg"/>
          </p:nvPr>
        </p:nvSpPr>
        <p:spPr>
          <a:ln/>
        </p:spPr>
      </p:sp>
      <p:sp>
        <p:nvSpPr>
          <p:cNvPr id="22532" name="Notes Placeholder 2"/>
          <p:cNvSpPr>
            <a:spLocks noGrp="1"/>
          </p:cNvSpPr>
          <p:nvPr>
            <p:ph type="body" idx="1"/>
          </p:nvPr>
        </p:nvSpPr>
        <p:spPr>
          <a:xfrm>
            <a:off x="685800" y="4343400"/>
            <a:ext cx="5486400" cy="4419600"/>
          </a:xfrm>
          <a:ln>
            <a:solidFill>
              <a:schemeClr val="tx1"/>
            </a:solidFill>
          </a:ln>
        </p:spPr>
        <p:txBody>
          <a:bodyPr/>
          <a:lstStyle/>
          <a:p>
            <a:pPr>
              <a:defRPr/>
            </a:pPr>
            <a:r>
              <a:rPr lang="en-US" dirty="0" smtClean="0"/>
              <a:t>Part I</a:t>
            </a:r>
          </a:p>
          <a:p>
            <a:pPr>
              <a:defRPr/>
            </a:pPr>
            <a:r>
              <a:rPr lang="en-US" dirty="0" smtClean="0"/>
              <a:t>Feb. 28: Sold goods for $50 to Bridges with terms 2/10, n/45. The goods cost </a:t>
            </a:r>
            <a:r>
              <a:rPr lang="en-US" dirty="0" err="1" smtClean="0"/>
              <a:t>Solitare</a:t>
            </a:r>
            <a:r>
              <a:rPr lang="en-US" dirty="0" smtClean="0"/>
              <a:t> $30.</a:t>
            </a:r>
          </a:p>
          <a:p>
            <a:pPr>
              <a:defRPr/>
            </a:pPr>
            <a:endParaRPr lang="en-US" dirty="0" smtClean="0"/>
          </a:p>
          <a:p>
            <a:pPr>
              <a:defRPr/>
            </a:pPr>
            <a:r>
              <a:rPr lang="en-US" dirty="0" smtClean="0"/>
              <a:t>Part II</a:t>
            </a:r>
          </a:p>
          <a:p>
            <a:pPr>
              <a:defRPr/>
            </a:pPr>
            <a:r>
              <a:rPr lang="en-US" dirty="0" smtClean="0"/>
              <a:t>The first entry is to debit Accounts Receivable and credit Sales Revenue for $50.  The second entry is to debit Cost of Goods Sold and credit Inventory for $30.</a:t>
            </a:r>
          </a:p>
          <a:p>
            <a:pPr>
              <a:defRPr/>
            </a:pPr>
            <a:endParaRPr lang="en-US" dirty="0" smtClean="0"/>
          </a:p>
          <a:p>
            <a:pPr>
              <a:defRPr/>
            </a:pPr>
            <a:endParaRPr lang="en-US" dirty="0" smtClean="0"/>
          </a:p>
          <a:p>
            <a:pPr marL="228600" indent="-228600">
              <a:spcBef>
                <a:spcPts val="0"/>
              </a:spcBef>
              <a:buFont typeface="Wingdings" pitchFamily="2" charset="2"/>
              <a:buAutoNum type="alphaLcParenBoth" startAt="8"/>
              <a:defRPr/>
            </a:pPr>
            <a:endParaRPr lang="en-US" dirty="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Slide Image Placeholder 1"/>
          <p:cNvSpPr>
            <a:spLocks noGrp="1" noRot="1" noChangeAspect="1" noTextEdit="1"/>
          </p:cNvSpPr>
          <p:nvPr>
            <p:ph type="sldImg"/>
          </p:nvPr>
        </p:nvSpPr>
        <p:spPr>
          <a:ln/>
        </p:spPr>
      </p:sp>
      <p:sp>
        <p:nvSpPr>
          <p:cNvPr id="124930" name="Notes Placeholder 2"/>
          <p:cNvSpPr>
            <a:spLocks noGrp="1"/>
          </p:cNvSpPr>
          <p:nvPr>
            <p:ph type="body" idx="1"/>
          </p:nvPr>
        </p:nvSpPr>
        <p:spPr>
          <a:noFill/>
          <a:ln>
            <a:solidFill>
              <a:schemeClr val="tx1"/>
            </a:solidFill>
          </a:ln>
        </p:spPr>
        <p:txBody>
          <a:bodyPr/>
          <a:lstStyle/>
          <a:p>
            <a:r>
              <a:rPr lang="en-US" smtClean="0"/>
              <a:t>Part I</a:t>
            </a:r>
          </a:p>
          <a:p>
            <a:r>
              <a:rPr lang="en-US" smtClean="0"/>
              <a:t>E6-17 Inferring Missing Amounts Based on Income Statement Relationships</a:t>
            </a:r>
          </a:p>
          <a:p>
            <a:endParaRPr lang="en-US" smtClean="0"/>
          </a:p>
          <a:p>
            <a:r>
              <a:rPr lang="en-US" smtClean="0"/>
              <a:t>Supply the missing dollar amounts for the income statement of Williamson Company for each of the following independent cases.  We will start with Case A. </a:t>
            </a:r>
          </a:p>
          <a:p>
            <a:endParaRPr lang="en-US" smtClean="0"/>
          </a:p>
          <a:p>
            <a:r>
              <a:rPr lang="en-US" smtClean="0"/>
              <a:t>Part II</a:t>
            </a:r>
          </a:p>
          <a:p>
            <a:r>
              <a:rPr lang="en-US" smtClean="0"/>
              <a:t>For Case A, Net Sales is $7,850 and Gross Profit is $2,100.</a:t>
            </a:r>
          </a:p>
          <a:p>
            <a:endParaRPr lang="en-US" smtClean="0"/>
          </a:p>
          <a:p>
            <a:r>
              <a:rPr lang="en-US" smtClean="0"/>
              <a:t>Part III</a:t>
            </a:r>
          </a:p>
          <a:p>
            <a:r>
              <a:rPr lang="en-US" smtClean="0"/>
              <a:t>For Case B, Sales Returns and Allowances is $500 and Net Sales is $5,500.</a:t>
            </a:r>
          </a:p>
          <a:p>
            <a:endParaRPr lang="en-US" smtClean="0"/>
          </a:p>
          <a:p>
            <a:r>
              <a:rPr lang="en-US" smtClean="0"/>
              <a:t>Part IV</a:t>
            </a:r>
          </a:p>
          <a:p>
            <a:r>
              <a:rPr lang="en-US" smtClean="0"/>
              <a:t>For Case C, Sales Revenue is $6,195 and Gross Profit is $520. </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Grp="1" noRot="1" noChangeAspect="1" noChangeArrowheads="1" noTextEdit="1"/>
          </p:cNvSpPr>
          <p:nvPr>
            <p:ph type="sldImg"/>
          </p:nvPr>
        </p:nvSpPr>
        <p:spPr>
          <a:ln/>
        </p:spPr>
      </p:sp>
      <p:sp>
        <p:nvSpPr>
          <p:cNvPr id="126978" name="Rectangle 3"/>
          <p:cNvSpPr>
            <a:spLocks noGrp="1" noChangeArrowheads="1"/>
          </p:cNvSpPr>
          <p:nvPr>
            <p:ph type="body" idx="1"/>
          </p:nvPr>
        </p:nvSpPr>
        <p:spPr>
          <a:noFill/>
          <a:ln>
            <a:solidFill>
              <a:schemeClr val="tx1"/>
            </a:solidFill>
          </a:ln>
        </p:spPr>
        <p:txBody>
          <a:bodyPr/>
          <a:lstStyle/>
          <a:p>
            <a:pPr eaLnBrk="1" hangingPunct="1"/>
            <a:r>
              <a:rPr lang="en-US" smtClean="0"/>
              <a:t>End of chapter 6.</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r>
              <a:rPr lang="en-US" smtClean="0"/>
              <a:t>Part I</a:t>
            </a:r>
          </a:p>
          <a:p>
            <a:r>
              <a:rPr lang="en-US" smtClean="0"/>
              <a:t>All large companies document policies and procedures designed to protect it from fraudulent financial reporting and to promote operational efficiency and effectiveness. Internal controls should alert management to the possible violation of laws and regulations.</a:t>
            </a:r>
          </a:p>
          <a:p>
            <a:endParaRPr lang="en-US" smtClean="0"/>
          </a:p>
          <a:p>
            <a:r>
              <a:rPr lang="en-CA" smtClean="0"/>
              <a:t>Part II</a:t>
            </a:r>
          </a:p>
          <a:p>
            <a:r>
              <a:rPr lang="en-CA" smtClean="0"/>
              <a:t>Internal control is important to all types and sizes of organizations, especially after the business failures and accounting scandals involving Enron and other companies in the early 2000s.</a:t>
            </a:r>
          </a:p>
          <a:p>
            <a:endParaRPr lang="en-CA" smtClean="0"/>
          </a:p>
          <a:p>
            <a:r>
              <a:rPr lang="en-CA" smtClean="0"/>
              <a:t>Part III</a:t>
            </a:r>
          </a:p>
          <a:p>
            <a:r>
              <a:rPr lang="en-CA" smtClean="0"/>
              <a:t>As you may recall from Chapter 5, the Sarbanes-Oxley (SOX) Act requires all public companies to assess the effectiveness of internal controls over financial reporting. </a:t>
            </a:r>
          </a:p>
          <a:p>
            <a:endParaRPr lang="en-CA" smtClean="0"/>
          </a:p>
          <a:p>
            <a:r>
              <a:rPr lang="en-CA" smtClean="0"/>
              <a:t>Part IV</a:t>
            </a:r>
          </a:p>
          <a:p>
            <a:r>
              <a:rPr lang="en-CA" smtClean="0"/>
              <a:t>Effective internal controls play an essential role in creating an ethical business environment, improving financial performance, and preventing fraud. </a:t>
            </a:r>
          </a:p>
          <a:p>
            <a:r>
              <a:rPr lang="en-CA" smtClean="0"/>
              <a:t>A 2010 report by the Association for Certified Fraud Examiners identifies a lack of internal controls as the </a:t>
            </a:r>
            <a:r>
              <a:rPr lang="en-CA" i="1" smtClean="0"/>
              <a:t>primary </a:t>
            </a:r>
            <a:r>
              <a:rPr lang="en-CA" smtClean="0"/>
              <a:t>factor in 38 percent of fraud cases.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a:solidFill>
              <a:schemeClr val="tx1"/>
            </a:solidFill>
          </a:ln>
        </p:spPr>
        <p:txBody>
          <a:bodyPr/>
          <a:lstStyle/>
          <a:p>
            <a:r>
              <a:rPr lang="en-US" smtClean="0"/>
              <a:t>Here are five basic principles of internal control. Establishing responsibility means assigning each task to only one person. We segregate duties so that one employee cannot make a mistake or commit a dishonest act without someone else knowing about it. It is always a good idea to restrict access to your valuable assets and computer systems. Documents serve as the beginning of the accounting process and are essential to successful business management. A manager reviews, or independently verifies, the work of others to make sure that work is proper.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a:solidFill>
              <a:schemeClr val="tx1"/>
            </a:solidFill>
          </a:ln>
        </p:spPr>
        <p:txBody>
          <a:bodyPr/>
          <a:lstStyle/>
          <a:p>
            <a:r>
              <a:rPr lang="en-US" smtClean="0"/>
              <a:t>Internal controls can never completely prevent and detect errors and fraud for two reasons. First, an organization will implement internal controls only to the extent that their benefits exceed their costs. Wal-Mart could nearly eliminate shoplifting by body searching every customer who leaves the store, but such an irritating policy would soon drive customers away. </a:t>
            </a:r>
            <a:r>
              <a:rPr lang="en-CA" smtClean="0"/>
              <a:t>For smaller companies, the cost of hiring additional employees to fully segregate duties exceeds the benefits.</a:t>
            </a:r>
            <a:r>
              <a:rPr lang="en-US" smtClean="0"/>
              <a:t>  A second limitation is that internal controls can fail as a result of human error or fraud. People do make simple mistakes in performing control procedures, especially if they are tired, careless, or confused. Criminally minded employees have been known to override (disarm) internal controls or collude (work together) to get around them.</a:t>
            </a:r>
          </a:p>
          <a:p>
            <a:endParaRPr lang="en-US" smtClean="0"/>
          </a:p>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solidFill>
            <a:srgbClr val="FFFFFF"/>
          </a:solidFill>
          <a:ln/>
        </p:spPr>
      </p:sp>
      <p:sp>
        <p:nvSpPr>
          <p:cNvPr id="34818" name="Rectangle 3"/>
          <p:cNvSpPr>
            <a:spLocks noGrp="1" noChangeArrowheads="1"/>
          </p:cNvSpPr>
          <p:nvPr>
            <p:ph type="body" idx="1"/>
          </p:nvPr>
        </p:nvSpPr>
        <p:spPr>
          <a:solidFill>
            <a:srgbClr val="FFFFFF"/>
          </a:solidFill>
          <a:ln>
            <a:solidFill>
              <a:srgbClr val="000000"/>
            </a:solidFill>
          </a:ln>
        </p:spPr>
        <p:txBody>
          <a:bodyPr/>
          <a:lstStyle/>
          <a:p>
            <a:r>
              <a:rPr lang="en-US" smtClean="0"/>
              <a:t>Learning objective 6-3 is to apply internal control principles to cash receipts and payments.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6" name="Rounded Rectangle 5"/>
          <p:cNvSpPr/>
          <p:nvPr userDrawn="1"/>
        </p:nvSpPr>
        <p:spPr>
          <a:xfrm>
            <a:off x="98425" y="84138"/>
            <a:ext cx="8929688" cy="6545262"/>
          </a:xfrm>
          <a:prstGeom prst="roundRect">
            <a:avLst>
              <a:gd name="adj" fmla="val 7223"/>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042" name="Rectangle 2"/>
          <p:cNvSpPr>
            <a:spLocks noGrp="1" noChangeArrowheads="1"/>
          </p:cNvSpPr>
          <p:nvPr>
            <p:ph type="ctrTitle"/>
          </p:nvPr>
        </p:nvSpPr>
        <p:spPr>
          <a:xfrm>
            <a:off x="838200" y="1447800"/>
            <a:ext cx="7623175" cy="1752600"/>
          </a:xfrm>
        </p:spPr>
        <p:txBody>
          <a:bodyPr/>
          <a:lstStyle>
            <a:lvl1pPr>
              <a:defRPr sz="5000"/>
            </a:lvl1pPr>
          </a:lstStyle>
          <a:p>
            <a:r>
              <a:rPr lang="en-US" altLang="en-US"/>
              <a:t>Click to edit Master title style</a:t>
            </a:r>
          </a:p>
        </p:txBody>
      </p:sp>
      <p:sp>
        <p:nvSpPr>
          <p:cNvPr id="21504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atin typeface="Arial Rounded MT Bold" pitchFamily="34" charset="0"/>
              </a:defRPr>
            </a:lvl1pPr>
          </a:lstStyle>
          <a:p>
            <a:r>
              <a:rPr lang="en-US" altLang="en-US"/>
              <a:t>Click to edit Master subtitle style</a:t>
            </a:r>
          </a:p>
        </p:txBody>
      </p:sp>
      <p:sp>
        <p:nvSpPr>
          <p:cNvPr id="8" name="Rectangle 7"/>
          <p:cNvSpPr/>
          <p:nvPr userDrawn="1"/>
        </p:nvSpPr>
        <p:spPr>
          <a:xfrm>
            <a:off x="457200" y="6596390"/>
            <a:ext cx="2514600" cy="261610"/>
          </a:xfrm>
          <a:prstGeom prst="rect">
            <a:avLst/>
          </a:prstGeom>
        </p:spPr>
        <p:txBody>
          <a:bodyPr wrap="square">
            <a:spAutoFit/>
          </a:bodyPr>
          <a:lstStyle/>
          <a:p>
            <a:pPr algn="l">
              <a:defRPr/>
            </a:pPr>
            <a:r>
              <a:rPr lang="en-CA" sz="1100" b="1" i="1" dirty="0" smtClean="0"/>
              <a:t>McGraw-Hill/Irwin</a:t>
            </a:r>
            <a:endParaRPr lang="en-US" sz="1100" b="1" i="1" dirty="0"/>
          </a:p>
        </p:txBody>
      </p:sp>
      <p:sp>
        <p:nvSpPr>
          <p:cNvPr id="9" name="Rectangle 8"/>
          <p:cNvSpPr/>
          <p:nvPr userDrawn="1"/>
        </p:nvSpPr>
        <p:spPr>
          <a:xfrm>
            <a:off x="228600" y="6596063"/>
            <a:ext cx="8686800" cy="261937"/>
          </a:xfrm>
          <a:prstGeom prst="rect">
            <a:avLst/>
          </a:prstGeom>
        </p:spPr>
        <p:txBody>
          <a:bodyPr>
            <a:spAutoFit/>
          </a:bodyPr>
          <a:lstStyle/>
          <a:p>
            <a:pPr algn="r">
              <a:defRPr/>
            </a:pPr>
            <a:r>
              <a:rPr lang="en-US" sz="1100" b="1" i="1" dirty="0" smtClean="0"/>
              <a:t>Copyright © 2013 by The McGraw-Hill Companies, Inc.  All rights reserved.</a:t>
            </a:r>
            <a:endParaRPr lang="en-US" sz="1100" b="1" i="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6275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6275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Rounded Rectangle 1"/>
          <p:cNvSpPr/>
          <p:nvPr userDrawn="1"/>
        </p:nvSpPr>
        <p:spPr>
          <a:xfrm>
            <a:off x="228600" y="241300"/>
            <a:ext cx="8686800" cy="11303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TextBox 5"/>
          <p:cNvSpPr txBox="1"/>
          <p:nvPr/>
        </p:nvSpPr>
        <p:spPr>
          <a:xfrm>
            <a:off x="0" y="6629400"/>
            <a:ext cx="1295400" cy="261938"/>
          </a:xfrm>
          <a:prstGeom prst="rect">
            <a:avLst/>
          </a:prstGeom>
          <a:noFill/>
        </p:spPr>
        <p:txBody>
          <a:bodyPr>
            <a:spAutoFit/>
          </a:bodyPr>
          <a:lstStyle/>
          <a:p>
            <a:pPr>
              <a:defRPr/>
            </a:pPr>
            <a:r>
              <a:rPr lang="en-US" sz="1100" dirty="0"/>
              <a:t>6-</a:t>
            </a:r>
            <a:fld id="{184261DB-5F81-4B77-A352-47EE82B490F1}" type="slidenum">
              <a:rPr lang="en-US" sz="1100"/>
              <a:pPr>
                <a:defRPr/>
              </a:pPr>
              <a:t>‹#›</a:t>
            </a:fld>
            <a:endParaRPr lang="en-US" sz="1100" dirty="0"/>
          </a:p>
        </p:txBody>
      </p:sp>
      <p:sp>
        <p:nvSpPr>
          <p:cNvPr id="8" name="Rounded Rectangle 7"/>
          <p:cNvSpPr/>
          <p:nvPr/>
        </p:nvSpPr>
        <p:spPr>
          <a:xfrm>
            <a:off x="98425" y="84138"/>
            <a:ext cx="8929688" cy="6545262"/>
          </a:xfrm>
          <a:prstGeom prst="roundRect">
            <a:avLst>
              <a:gd name="adj" fmla="val 7223"/>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12"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3" r:id="rId13"/>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0.xml"/><Relationship Id="rId1" Type="http://schemas.openxmlformats.org/officeDocument/2006/relationships/slideLayout" Target="../slideLayouts/slideLayout6.xml"/><Relationship Id="rId4" Type="http://schemas.openxmlformats.org/officeDocument/2006/relationships/image" Target="../media/image17.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4.xml"/><Relationship Id="rId1" Type="http://schemas.openxmlformats.org/officeDocument/2006/relationships/slideLayout" Target="../slideLayouts/slideLayout13.xml"/><Relationship Id="rId4" Type="http://schemas.openxmlformats.org/officeDocument/2006/relationships/image" Target="../media/image19.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p:txBody>
          <a:bodyPr/>
          <a:lstStyle/>
          <a:p>
            <a:pPr eaLnBrk="1" hangingPunct="1"/>
            <a:r>
              <a:rPr lang="en-US" smtClean="0"/>
              <a:t>Chapter 6</a:t>
            </a:r>
          </a:p>
        </p:txBody>
      </p:sp>
      <p:sp>
        <p:nvSpPr>
          <p:cNvPr id="17410" name="Rectangle 3"/>
          <p:cNvSpPr>
            <a:spLocks noGrp="1" noChangeArrowheads="1"/>
          </p:cNvSpPr>
          <p:nvPr>
            <p:ph type="subTitle" idx="1"/>
          </p:nvPr>
        </p:nvSpPr>
        <p:spPr>
          <a:xfrm>
            <a:off x="1981200" y="2438400"/>
            <a:ext cx="6553200" cy="1752600"/>
          </a:xfrm>
        </p:spPr>
        <p:txBody>
          <a:bodyPr/>
          <a:lstStyle/>
          <a:p>
            <a:pPr eaLnBrk="1" hangingPunct="1"/>
            <a:r>
              <a:rPr lang="en-US" dirty="0"/>
              <a:t>Internal Control, Cash, and Merchandise Sales</a:t>
            </a:r>
            <a:endParaRPr lang="en-US" dirty="0" smtClean="0"/>
          </a:p>
        </p:txBody>
      </p:sp>
      <p:sp>
        <p:nvSpPr>
          <p:cNvPr id="4" name="Rectangle 3"/>
          <p:cNvSpPr txBox="1">
            <a:spLocks noChangeArrowheads="1"/>
          </p:cNvSpPr>
          <p:nvPr/>
        </p:nvSpPr>
        <p:spPr bwMode="auto">
          <a:xfrm>
            <a:off x="1981200" y="4191000"/>
            <a:ext cx="6934200" cy="1752600"/>
          </a:xfrm>
          <a:prstGeom prst="rect">
            <a:avLst/>
          </a:prstGeom>
          <a:noFill/>
          <a:ln w="9525">
            <a:noFill/>
            <a:miter lim="800000"/>
            <a:headEnd/>
            <a:tailEnd/>
          </a:ln>
        </p:spPr>
        <p:txBody>
          <a:bodyPr/>
          <a:lstStyle/>
          <a:p>
            <a:pPr>
              <a:spcBef>
                <a:spcPct val="20000"/>
              </a:spcBef>
              <a:buClr>
                <a:schemeClr val="accent1"/>
              </a:buClr>
              <a:buSzPct val="65000"/>
              <a:buFont typeface="Wingdings" pitchFamily="2" charset="2"/>
              <a:buNone/>
              <a:defRPr/>
            </a:pPr>
            <a:r>
              <a:rPr lang="en-US" sz="2000" kern="0" dirty="0">
                <a:solidFill>
                  <a:srgbClr val="C00000"/>
                </a:solidFill>
                <a:latin typeface="Arial Rounded MT Bold" pitchFamily="34" charset="0"/>
              </a:rPr>
              <a:t>PowerPoint  Authors:</a:t>
            </a:r>
          </a:p>
          <a:p>
            <a:pPr marL="63500">
              <a:spcBef>
                <a:spcPts val="300"/>
              </a:spcBef>
              <a:buClr>
                <a:srgbClr val="A04DA3"/>
              </a:buClr>
              <a:buFont typeface="Georgia" pitchFamily="18" charset="0"/>
              <a:buNone/>
              <a:defRPr/>
            </a:pPr>
            <a:r>
              <a:rPr lang="en-US" sz="2000" kern="0" dirty="0">
                <a:solidFill>
                  <a:srgbClr val="C00000"/>
                </a:solidFill>
                <a:latin typeface="Arial Rounded MT Bold" pitchFamily="34" charset="0"/>
              </a:rPr>
              <a:t>	</a:t>
            </a:r>
            <a:r>
              <a:rPr lang="en-US" sz="2000" dirty="0">
                <a:solidFill>
                  <a:srgbClr val="C00000"/>
                </a:solidFill>
                <a:latin typeface="Arial Rounded MT Bold" pitchFamily="34" charset="0"/>
                <a:cs typeface="Arial" charset="0"/>
              </a:rPr>
              <a:t>Brandy Mackintosh</a:t>
            </a:r>
          </a:p>
          <a:p>
            <a:pPr marL="63500">
              <a:spcBef>
                <a:spcPts val="300"/>
              </a:spcBef>
              <a:buClr>
                <a:srgbClr val="A04DA3"/>
              </a:buClr>
              <a:buFont typeface="Georgia" pitchFamily="18" charset="0"/>
              <a:buNone/>
              <a:defRPr/>
            </a:pPr>
            <a:r>
              <a:rPr lang="en-US" sz="2000" dirty="0">
                <a:solidFill>
                  <a:srgbClr val="C00000"/>
                </a:solidFill>
                <a:latin typeface="Arial Rounded MT Bold" pitchFamily="34" charset="0"/>
                <a:cs typeface="Arial" charset="0"/>
              </a:rPr>
              <a:t>	Lindsay </a:t>
            </a:r>
            <a:r>
              <a:rPr lang="en-US" sz="2000" dirty="0" err="1">
                <a:solidFill>
                  <a:srgbClr val="C00000"/>
                </a:solidFill>
                <a:latin typeface="Arial Rounded MT Bold" pitchFamily="34" charset="0"/>
                <a:cs typeface="Arial" charset="0"/>
              </a:rPr>
              <a:t>Heiser</a:t>
            </a:r>
            <a:endParaRPr lang="en-US" sz="2000" dirty="0">
              <a:solidFill>
                <a:srgbClr val="C00000"/>
              </a:solidFill>
              <a:latin typeface="Arial Rounded MT Bold" pitchFamily="34" charset="0"/>
              <a:cs typeface="Arial" charset="0"/>
            </a:endParaRPr>
          </a:p>
        </p:txBody>
      </p:sp>
    </p:spTree>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Grp="1" noChangeArrowheads="1"/>
          </p:cNvSpPr>
          <p:nvPr>
            <p:ph type="title"/>
          </p:nvPr>
        </p:nvSpPr>
        <p:spPr/>
        <p:txBody>
          <a:bodyPr/>
          <a:lstStyle/>
          <a:p>
            <a:r>
              <a:rPr lang="en-US" smtClean="0"/>
              <a:t>Controlling and Reporting Cash</a:t>
            </a:r>
          </a:p>
        </p:txBody>
      </p:sp>
      <p:sp>
        <p:nvSpPr>
          <p:cNvPr id="35842" name="TextBox 5"/>
          <p:cNvSpPr txBox="1">
            <a:spLocks noChangeArrowheads="1"/>
          </p:cNvSpPr>
          <p:nvPr/>
        </p:nvSpPr>
        <p:spPr bwMode="auto">
          <a:xfrm>
            <a:off x="571500" y="1847850"/>
            <a:ext cx="8001000" cy="1200150"/>
          </a:xfrm>
          <a:prstGeom prst="rect">
            <a:avLst/>
          </a:prstGeom>
          <a:solidFill>
            <a:srgbClr val="FFFFCC"/>
          </a:solidFill>
          <a:ln w="9525">
            <a:solidFill>
              <a:srgbClr val="0033CC"/>
            </a:solidFill>
            <a:miter lim="800000"/>
            <a:headEnd/>
            <a:tailEnd/>
          </a:ln>
        </p:spPr>
        <p:txBody>
          <a:bodyPr>
            <a:spAutoFit/>
          </a:bodyPr>
          <a:lstStyle/>
          <a:p>
            <a:pPr algn="ctr"/>
            <a:r>
              <a:rPr lang="en-US" sz="3600" b="1">
                <a:solidFill>
                  <a:srgbClr val="0033CC"/>
                </a:solidFill>
              </a:rPr>
              <a:t>Internal control of cash is important to any organization.</a:t>
            </a:r>
          </a:p>
        </p:txBody>
      </p:sp>
      <p:sp>
        <p:nvSpPr>
          <p:cNvPr id="7" name="Rectangle 6"/>
          <p:cNvSpPr/>
          <p:nvPr/>
        </p:nvSpPr>
        <p:spPr>
          <a:xfrm>
            <a:off x="584200" y="3733800"/>
            <a:ext cx="3581400" cy="2057400"/>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solidFill>
                  <a:srgbClr val="FFFFCC"/>
                </a:solidFill>
              </a:rPr>
              <a:t>Volume of cash is enormous.</a:t>
            </a:r>
          </a:p>
        </p:txBody>
      </p:sp>
      <p:sp>
        <p:nvSpPr>
          <p:cNvPr id="8" name="Rectangle 7"/>
          <p:cNvSpPr/>
          <p:nvPr/>
        </p:nvSpPr>
        <p:spPr>
          <a:xfrm>
            <a:off x="5029200" y="3733800"/>
            <a:ext cx="3581400" cy="2057400"/>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solidFill>
                  <a:srgbClr val="FFFFCC"/>
                </a:solidFill>
              </a:rPr>
              <a:t>Cash is valuable and “owned” by person possessing it.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Grp="1" noChangeArrowheads="1"/>
          </p:cNvSpPr>
          <p:nvPr>
            <p:ph type="title"/>
          </p:nvPr>
        </p:nvSpPr>
        <p:spPr/>
        <p:txBody>
          <a:bodyPr/>
          <a:lstStyle/>
          <a:p>
            <a:r>
              <a:rPr lang="en-US" smtClean="0"/>
              <a:t>Cash Received in Person</a:t>
            </a:r>
          </a:p>
        </p:txBody>
      </p:sp>
      <p:sp>
        <p:nvSpPr>
          <p:cNvPr id="9" name="Rounded Rectangle 8"/>
          <p:cNvSpPr/>
          <p:nvPr/>
        </p:nvSpPr>
        <p:spPr>
          <a:xfrm>
            <a:off x="2743200" y="1371600"/>
            <a:ext cx="3657600" cy="14478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t>Segregate Duties</a:t>
            </a:r>
          </a:p>
        </p:txBody>
      </p:sp>
      <p:sp>
        <p:nvSpPr>
          <p:cNvPr id="11" name="Rounded Rectangle 10"/>
          <p:cNvSpPr/>
          <p:nvPr/>
        </p:nvSpPr>
        <p:spPr>
          <a:xfrm>
            <a:off x="457200" y="3505200"/>
            <a:ext cx="2743200" cy="12954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t>Cashier</a:t>
            </a:r>
          </a:p>
        </p:txBody>
      </p:sp>
      <p:sp>
        <p:nvSpPr>
          <p:cNvPr id="12" name="Rounded Rectangle 11"/>
          <p:cNvSpPr/>
          <p:nvPr/>
        </p:nvSpPr>
        <p:spPr>
          <a:xfrm>
            <a:off x="3200400" y="4876800"/>
            <a:ext cx="2743200" cy="12954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t>Custody</a:t>
            </a:r>
          </a:p>
        </p:txBody>
      </p:sp>
      <p:sp>
        <p:nvSpPr>
          <p:cNvPr id="13" name="Rounded Rectangle 12"/>
          <p:cNvSpPr/>
          <p:nvPr/>
        </p:nvSpPr>
        <p:spPr>
          <a:xfrm>
            <a:off x="5943600" y="3505200"/>
            <a:ext cx="2743200" cy="12954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t>Recording</a:t>
            </a:r>
          </a:p>
        </p:txBody>
      </p:sp>
      <p:cxnSp>
        <p:nvCxnSpPr>
          <p:cNvPr id="15" name="Straight Arrow Connector 14"/>
          <p:cNvCxnSpPr>
            <a:stCxn id="9" idx="2"/>
            <a:endCxn id="12" idx="0"/>
          </p:cNvCxnSpPr>
          <p:nvPr/>
        </p:nvCxnSpPr>
        <p:spPr>
          <a:xfrm rot="5400000">
            <a:off x="3543301" y="3848100"/>
            <a:ext cx="2057400" cy="317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2"/>
          </p:cNvCxnSpPr>
          <p:nvPr/>
        </p:nvCxnSpPr>
        <p:spPr>
          <a:xfrm rot="16200000" flipH="1">
            <a:off x="5676900" y="1714500"/>
            <a:ext cx="685800" cy="28956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2"/>
            <a:endCxn id="11" idx="0"/>
          </p:cNvCxnSpPr>
          <p:nvPr/>
        </p:nvCxnSpPr>
        <p:spPr>
          <a:xfrm rot="5400000">
            <a:off x="2857500" y="1790700"/>
            <a:ext cx="685800" cy="27432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lide(fromTop)">
                                      <p:cBhvr>
                                        <p:cTn id="7" dur="500"/>
                                        <p:tgtEl>
                                          <p:spTgt spid="19"/>
                                        </p:tgtEl>
                                      </p:cBhvr>
                                    </p:animEffect>
                                  </p:childTnLst>
                                </p:cTn>
                              </p:par>
                            </p:childTnLst>
                          </p:cTn>
                        </p:par>
                        <p:par>
                          <p:cTn id="8" fill="hold" nodeType="afterGroup">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lide(fromTop)">
                                      <p:cBhvr>
                                        <p:cTn id="11" dur="500"/>
                                        <p:tgtEl>
                                          <p:spTgt spid="11"/>
                                        </p:tgtEl>
                                      </p:cBhvr>
                                    </p:animEffect>
                                  </p:childTnLst>
                                </p:cTn>
                              </p:par>
                            </p:childTnLst>
                          </p:cTn>
                        </p:par>
                        <p:par>
                          <p:cTn id="12" fill="hold" nodeType="afterGroup">
                            <p:stCondLst>
                              <p:cond delay="1000"/>
                            </p:stCondLst>
                            <p:childTnLst>
                              <p:par>
                                <p:cTn id="13" presetID="12" presetClass="entr" presetSubtype="1"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slide(fromTop)">
                                      <p:cBhvr>
                                        <p:cTn id="15" dur="500"/>
                                        <p:tgtEl>
                                          <p:spTgt spid="15"/>
                                        </p:tgtEl>
                                      </p:cBhvr>
                                    </p:animEffect>
                                  </p:childTnLst>
                                </p:cTn>
                              </p:par>
                            </p:childTnLst>
                          </p:cTn>
                        </p:par>
                        <p:par>
                          <p:cTn id="16" fill="hold" nodeType="afterGroup">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slide(fromTop)">
                                      <p:cBhvr>
                                        <p:cTn id="19" dur="500"/>
                                        <p:tgtEl>
                                          <p:spTgt spid="12"/>
                                        </p:tgtEl>
                                      </p:cBhvr>
                                    </p:animEffect>
                                  </p:childTnLst>
                                </p:cTn>
                              </p:par>
                            </p:childTnLst>
                          </p:cTn>
                        </p:par>
                        <p:par>
                          <p:cTn id="20" fill="hold" nodeType="afterGroup">
                            <p:stCondLst>
                              <p:cond delay="2000"/>
                            </p:stCondLst>
                            <p:childTnLst>
                              <p:par>
                                <p:cTn id="21" presetID="12" presetClass="entr" presetSubtype="1"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slide(fromTop)">
                                      <p:cBhvr>
                                        <p:cTn id="23" dur="500"/>
                                        <p:tgtEl>
                                          <p:spTgt spid="17"/>
                                        </p:tgtEl>
                                      </p:cBhvr>
                                    </p:animEffect>
                                  </p:childTnLst>
                                </p:cTn>
                              </p:par>
                            </p:childTnLst>
                          </p:cTn>
                        </p:par>
                        <p:par>
                          <p:cTn id="24" fill="hold" nodeType="afterGroup">
                            <p:stCondLst>
                              <p:cond delay="2500"/>
                            </p:stCondLst>
                            <p:childTnLst>
                              <p:par>
                                <p:cTn id="25" presetID="12" presetClass="entr" presetSubtype="1"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slide(fromTop)">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CA" smtClean="0"/>
              <a:t>Cash Received in Person</a:t>
            </a:r>
          </a:p>
        </p:txBody>
      </p:sp>
      <p:pic>
        <p:nvPicPr>
          <p:cNvPr id="39938" name="Picture 2"/>
          <p:cNvPicPr>
            <a:picLocks noChangeAspect="1" noChangeArrowheads="1"/>
          </p:cNvPicPr>
          <p:nvPr/>
        </p:nvPicPr>
        <p:blipFill>
          <a:blip r:embed="rId3"/>
          <a:srcRect/>
          <a:stretch>
            <a:fillRect/>
          </a:stretch>
        </p:blipFill>
        <p:spPr bwMode="auto">
          <a:xfrm>
            <a:off x="304800" y="1143000"/>
            <a:ext cx="8278813" cy="4953000"/>
          </a:xfrm>
          <a:prstGeom prst="rect">
            <a:avLst/>
          </a:prstGeom>
          <a:noFill/>
          <a:ln w="9525">
            <a:noFill/>
            <a:miter lim="800000"/>
            <a:headEnd/>
            <a:tailEnd/>
          </a:ln>
        </p:spPr>
      </p:pic>
      <p:sp>
        <p:nvSpPr>
          <p:cNvPr id="3" name="TextBox 2"/>
          <p:cNvSpPr txBox="1">
            <a:spLocks noChangeArrowheads="1"/>
          </p:cNvSpPr>
          <p:nvPr/>
        </p:nvSpPr>
        <p:spPr bwMode="auto">
          <a:xfrm>
            <a:off x="3276600" y="3124200"/>
            <a:ext cx="2590800" cy="2586038"/>
          </a:xfrm>
          <a:prstGeom prst="rect">
            <a:avLst/>
          </a:prstGeom>
          <a:solidFill>
            <a:srgbClr val="FFFFD9"/>
          </a:solidFill>
          <a:ln w="9525">
            <a:noFill/>
            <a:miter lim="800000"/>
            <a:headEnd/>
            <a:tailEnd/>
          </a:ln>
        </p:spPr>
        <p:txBody>
          <a:bodyPr>
            <a:spAutoFit/>
          </a:bodyPr>
          <a:lstStyle/>
          <a:p>
            <a:endParaRPr lang="en-CA"/>
          </a:p>
          <a:p>
            <a:endParaRPr lang="en-CA"/>
          </a:p>
          <a:p>
            <a:endParaRPr lang="en-CA"/>
          </a:p>
          <a:p>
            <a:endParaRPr lang="en-CA"/>
          </a:p>
          <a:p>
            <a:endParaRPr lang="en-CA"/>
          </a:p>
          <a:p>
            <a:endParaRPr lang="en-CA"/>
          </a:p>
          <a:p>
            <a:endParaRPr lang="en-CA"/>
          </a:p>
          <a:p>
            <a:endParaRPr lang="en-CA"/>
          </a:p>
          <a:p>
            <a:endParaRPr lang="en-CA"/>
          </a:p>
        </p:txBody>
      </p:sp>
      <p:sp>
        <p:nvSpPr>
          <p:cNvPr id="5" name="TextBox 4"/>
          <p:cNvSpPr txBox="1">
            <a:spLocks noChangeArrowheads="1"/>
          </p:cNvSpPr>
          <p:nvPr/>
        </p:nvSpPr>
        <p:spPr bwMode="auto">
          <a:xfrm>
            <a:off x="5867400" y="3124200"/>
            <a:ext cx="2590800" cy="2586038"/>
          </a:xfrm>
          <a:prstGeom prst="rect">
            <a:avLst/>
          </a:prstGeom>
          <a:solidFill>
            <a:srgbClr val="FFFFD9"/>
          </a:solidFill>
          <a:ln w="9525">
            <a:noFill/>
            <a:miter lim="800000"/>
            <a:headEnd/>
            <a:tailEnd/>
          </a:ln>
        </p:spPr>
        <p:txBody>
          <a:bodyPr>
            <a:spAutoFit/>
          </a:bodyPr>
          <a:lstStyle/>
          <a:p>
            <a:endParaRPr lang="en-CA"/>
          </a:p>
          <a:p>
            <a:endParaRPr lang="en-CA"/>
          </a:p>
          <a:p>
            <a:endParaRPr lang="en-CA"/>
          </a:p>
          <a:p>
            <a:endParaRPr lang="en-CA"/>
          </a:p>
          <a:p>
            <a:endParaRPr lang="en-CA"/>
          </a:p>
          <a:p>
            <a:endParaRPr lang="en-CA"/>
          </a:p>
          <a:p>
            <a:endParaRPr lang="en-CA"/>
          </a:p>
          <a:p>
            <a:endParaRPr lang="en-CA"/>
          </a:p>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Grp="1" noChangeArrowheads="1"/>
          </p:cNvSpPr>
          <p:nvPr>
            <p:ph type="title"/>
          </p:nvPr>
        </p:nvSpPr>
        <p:spPr/>
        <p:txBody>
          <a:bodyPr/>
          <a:lstStyle/>
          <a:p>
            <a:r>
              <a:rPr lang="en-US" smtClean="0"/>
              <a:t>Cash Received from a Remote Source</a:t>
            </a:r>
          </a:p>
        </p:txBody>
      </p:sp>
      <p:sp>
        <p:nvSpPr>
          <p:cNvPr id="9" name="Rounded Rectangle 8"/>
          <p:cNvSpPr/>
          <p:nvPr/>
        </p:nvSpPr>
        <p:spPr>
          <a:xfrm>
            <a:off x="914400" y="2286000"/>
            <a:ext cx="3657600" cy="14478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t>Cash Received </a:t>
            </a:r>
            <a:br>
              <a:rPr lang="en-US" sz="2800" b="1" dirty="0"/>
            </a:br>
            <a:r>
              <a:rPr lang="en-US" sz="2800" b="1" dirty="0"/>
              <a:t>by Mail</a:t>
            </a:r>
          </a:p>
        </p:txBody>
      </p:sp>
      <p:sp>
        <p:nvSpPr>
          <p:cNvPr id="10" name="Rounded Rectangle 9"/>
          <p:cNvSpPr/>
          <p:nvPr/>
        </p:nvSpPr>
        <p:spPr>
          <a:xfrm>
            <a:off x="4572000" y="4267200"/>
            <a:ext cx="3657600" cy="14478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t>Cash Received </a:t>
            </a:r>
            <a:br>
              <a:rPr lang="en-US" sz="2800" b="1" dirty="0"/>
            </a:br>
            <a:r>
              <a:rPr lang="en-US" sz="2800" b="1" dirty="0"/>
              <a:t>Electronically</a:t>
            </a: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type="title"/>
          </p:nvPr>
        </p:nvSpPr>
        <p:spPr/>
        <p:txBody>
          <a:bodyPr/>
          <a:lstStyle/>
          <a:p>
            <a:r>
              <a:rPr lang="en-US" smtClean="0"/>
              <a:t>Cash Payments</a:t>
            </a:r>
          </a:p>
        </p:txBody>
      </p:sp>
      <p:sp>
        <p:nvSpPr>
          <p:cNvPr id="9" name="Rounded Rectangle 8"/>
          <p:cNvSpPr/>
          <p:nvPr/>
        </p:nvSpPr>
        <p:spPr>
          <a:xfrm>
            <a:off x="2743200" y="1371600"/>
            <a:ext cx="3657600" cy="14478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t>Cash Payments</a:t>
            </a:r>
          </a:p>
        </p:txBody>
      </p:sp>
      <p:sp>
        <p:nvSpPr>
          <p:cNvPr id="11" name="Rounded Rectangle 10"/>
          <p:cNvSpPr/>
          <p:nvPr/>
        </p:nvSpPr>
        <p:spPr>
          <a:xfrm>
            <a:off x="457200" y="3505200"/>
            <a:ext cx="2743200" cy="12954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t>Writing a Check</a:t>
            </a:r>
          </a:p>
        </p:txBody>
      </p:sp>
      <p:sp>
        <p:nvSpPr>
          <p:cNvPr id="13" name="Rounded Rectangle 12"/>
          <p:cNvSpPr/>
          <p:nvPr/>
        </p:nvSpPr>
        <p:spPr>
          <a:xfrm>
            <a:off x="5943600" y="3505200"/>
            <a:ext cx="2743200" cy="12954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t>Electronic Funds Transfer</a:t>
            </a:r>
          </a:p>
        </p:txBody>
      </p:sp>
      <p:cxnSp>
        <p:nvCxnSpPr>
          <p:cNvPr id="17" name="Straight Arrow Connector 16"/>
          <p:cNvCxnSpPr>
            <a:stCxn id="9" idx="2"/>
          </p:cNvCxnSpPr>
          <p:nvPr/>
        </p:nvCxnSpPr>
        <p:spPr>
          <a:xfrm rot="16200000" flipH="1">
            <a:off x="5676900" y="1714500"/>
            <a:ext cx="685800" cy="28956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2"/>
            <a:endCxn id="11" idx="0"/>
          </p:cNvCxnSpPr>
          <p:nvPr/>
        </p:nvCxnSpPr>
        <p:spPr>
          <a:xfrm rot="5400000">
            <a:off x="2857500" y="1790700"/>
            <a:ext cx="685800" cy="27432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685800" y="5105400"/>
            <a:ext cx="8001000" cy="1219200"/>
          </a:xfrm>
          <a:prstGeom prst="roundRect">
            <a:avLst/>
          </a:prstGeom>
          <a:solidFill>
            <a:srgbClr val="FFFFD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0033CC"/>
                </a:solidFill>
              </a:rPr>
              <a:t>A voucher system is a process for approving and documenting all purchases and payments on account.</a:t>
            </a:r>
          </a:p>
        </p:txBody>
      </p:sp>
      <p:sp>
        <p:nvSpPr>
          <p:cNvPr id="16" name="Rounded Rectangle 15"/>
          <p:cNvSpPr/>
          <p:nvPr/>
        </p:nvSpPr>
        <p:spPr>
          <a:xfrm>
            <a:off x="685800" y="5105400"/>
            <a:ext cx="8001000" cy="1371600"/>
          </a:xfrm>
          <a:prstGeom prst="roundRect">
            <a:avLst/>
          </a:prstGeom>
          <a:solidFill>
            <a:srgbClr val="FFFFD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C00000"/>
                </a:solidFill>
              </a:rPr>
              <a:t>Most companies pay cash to their employees through EFTs, which are known by employees as direct deposits.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lide(fromTop)">
                                      <p:cBhvr>
                                        <p:cTn id="7" dur="500"/>
                                        <p:tgtEl>
                                          <p:spTgt spid="19"/>
                                        </p:tgtEl>
                                      </p:cBhvr>
                                    </p:animEffect>
                                  </p:childTnLst>
                                </p:cTn>
                              </p:par>
                            </p:childTnLst>
                          </p:cTn>
                        </p:par>
                        <p:par>
                          <p:cTn id="8" fill="hold" nodeType="afterGroup">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lide(fromTop)">
                                      <p:cBhvr>
                                        <p:cTn id="11" dur="500"/>
                                        <p:tgtEl>
                                          <p:spTgt spid="11"/>
                                        </p:tgtEl>
                                      </p:cBhvr>
                                    </p:animEffect>
                                  </p:childTnLst>
                                </p:cTn>
                              </p:par>
                            </p:childTnLst>
                          </p:cTn>
                        </p:par>
                        <p:par>
                          <p:cTn id="12" fill="hold" nodeType="afterGroup">
                            <p:stCondLst>
                              <p:cond delay="1000"/>
                            </p:stCondLst>
                            <p:childTnLst>
                              <p:par>
                                <p:cTn id="13" presetID="12" presetClass="entr" presetSubtype="1"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slide(fromTop)">
                                      <p:cBhvr>
                                        <p:cTn id="15" dur="500"/>
                                        <p:tgtEl>
                                          <p:spTgt spid="17"/>
                                        </p:tgtEl>
                                      </p:cBhvr>
                                    </p:animEffect>
                                  </p:childTnLst>
                                </p:cTn>
                              </p:par>
                            </p:childTnLst>
                          </p:cTn>
                        </p:par>
                        <p:par>
                          <p:cTn id="16" fill="hold" nodeType="afterGroup">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slide(fromTop)">
                                      <p:cBhvr>
                                        <p:cTn id="19" dur="500"/>
                                        <p:tgtEl>
                                          <p:spTgt spid="1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up)">
                                      <p:cBhvr>
                                        <p:cTn id="24" dur="500"/>
                                        <p:tgtEl>
                                          <p:spTgt spid="1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xit" presetSubtype="1" fill="hold" grpId="1" nodeType="clickEffect">
                                  <p:stCondLst>
                                    <p:cond delay="0"/>
                                  </p:stCondLst>
                                  <p:childTnLst>
                                    <p:animEffect transition="out" filter="wipe(up)">
                                      <p:cBhvr>
                                        <p:cTn id="28" dur="500"/>
                                        <p:tgtEl>
                                          <p:spTgt spid="10"/>
                                        </p:tgtEl>
                                      </p:cBhvr>
                                    </p:animEffect>
                                    <p:set>
                                      <p:cBhvr>
                                        <p:cTn id="29" dur="1" fill="hold">
                                          <p:stCondLst>
                                            <p:cond delay="499"/>
                                          </p:stCondLst>
                                        </p:cTn>
                                        <p:tgtEl>
                                          <p:spTgt spid="10"/>
                                        </p:tgtEl>
                                        <p:attrNameLst>
                                          <p:attrName>style.visibility</p:attrName>
                                        </p:attrNameLst>
                                      </p:cBhvr>
                                      <p:to>
                                        <p:strVal val="hidden"/>
                                      </p:to>
                                    </p:set>
                                  </p:childTnLst>
                                </p:cTn>
                              </p:par>
                            </p:childTnLst>
                          </p:cTn>
                        </p:par>
                        <p:par>
                          <p:cTn id="30" fill="hold" nodeType="afterGroup">
                            <p:stCondLst>
                              <p:cond delay="500"/>
                            </p:stCondLst>
                            <p:childTnLst>
                              <p:par>
                                <p:cTn id="31" presetID="22" presetClass="entr" presetSubtype="1"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up)">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0" grpId="0" animBg="1"/>
      <p:bldP spid="10" grpId="1"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smtClean="0"/>
              <a:t>Learning Objective 6-4</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rPr>
              <a:t>Perform the key control of reconciling cash to bank statements.</a:t>
            </a:r>
          </a:p>
        </p:txBody>
      </p:sp>
    </p:spTree>
  </p:cSld>
  <p:clrMapOvr>
    <a:masterClrMapping/>
  </p:clrMapOvr>
  <p:transition>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smtClean="0"/>
              <a:t>Bank Procedures and Reconciliation</a:t>
            </a:r>
          </a:p>
        </p:txBody>
      </p:sp>
      <p:sp>
        <p:nvSpPr>
          <p:cNvPr id="5" name="TextBox 4"/>
          <p:cNvSpPr txBox="1"/>
          <p:nvPr/>
        </p:nvSpPr>
        <p:spPr>
          <a:xfrm>
            <a:off x="406400" y="1828800"/>
            <a:ext cx="8305800" cy="954088"/>
          </a:xfrm>
          <a:prstGeom prst="rect">
            <a:avLst/>
          </a:prstGeom>
          <a:solidFill>
            <a:srgbClr val="FFFFCC"/>
          </a:solidFill>
          <a:ln>
            <a:solidFill>
              <a:srgbClr val="C00000"/>
            </a:solidFill>
          </a:ln>
        </p:spPr>
        <p:txBody>
          <a:bodyPr>
            <a:spAutoFit/>
          </a:bodyPr>
          <a:lstStyle/>
          <a:p>
            <a:pPr algn="ctr">
              <a:defRPr/>
            </a:pPr>
            <a:r>
              <a:rPr lang="en-US" sz="2800" b="1" dirty="0">
                <a:solidFill>
                  <a:srgbClr val="C00000"/>
                </a:solidFill>
                <a:effectLst>
                  <a:outerShdw blurRad="38100" dist="38100" dir="2700000" algn="tl">
                    <a:srgbClr val="000000">
                      <a:alpha val="43137"/>
                    </a:srgbClr>
                  </a:outerShdw>
                </a:effectLst>
              </a:rPr>
              <a:t>Banks provide services that help businesses to control cash in several ways:</a:t>
            </a:r>
            <a:endParaRPr lang="en-US" sz="2800" b="1" dirty="0">
              <a:solidFill>
                <a:srgbClr val="C00000"/>
              </a:solidFill>
              <a:effectLst>
                <a:outerShdw blurRad="38100" dist="38100" dir="2700000" algn="tl">
                  <a:srgbClr val="000000">
                    <a:alpha val="43137"/>
                  </a:srgbClr>
                </a:outerShdw>
              </a:effectLst>
              <a:latin typeface="Arial" pitchFamily="34" charset="0"/>
            </a:endParaRPr>
          </a:p>
        </p:txBody>
      </p:sp>
      <p:sp>
        <p:nvSpPr>
          <p:cNvPr id="6" name="Oval 5"/>
          <p:cNvSpPr/>
          <p:nvPr/>
        </p:nvSpPr>
        <p:spPr>
          <a:xfrm>
            <a:off x="152400" y="2971800"/>
            <a:ext cx="2895600" cy="1143000"/>
          </a:xfrm>
          <a:prstGeom prst="ellipse">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rgbClr val="C00000"/>
                </a:solidFill>
                <a:effectLst>
                  <a:outerShdw blurRad="38100" dist="38100" dir="2700000" algn="tl">
                    <a:srgbClr val="000000">
                      <a:alpha val="43137"/>
                    </a:srgbClr>
                  </a:outerShdw>
                </a:effectLst>
              </a:rPr>
              <a:t>Restricting Access</a:t>
            </a:r>
          </a:p>
        </p:txBody>
      </p:sp>
      <p:sp>
        <p:nvSpPr>
          <p:cNvPr id="7" name="Oval 6"/>
          <p:cNvSpPr/>
          <p:nvPr/>
        </p:nvSpPr>
        <p:spPr>
          <a:xfrm>
            <a:off x="3124200" y="2971800"/>
            <a:ext cx="2895600" cy="1143000"/>
          </a:xfrm>
          <a:prstGeom prst="ellipse">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rgbClr val="C00000"/>
                </a:solidFill>
                <a:effectLst>
                  <a:outerShdw blurRad="38100" dist="38100" dir="2700000" algn="tl">
                    <a:srgbClr val="000000">
                      <a:alpha val="43137"/>
                    </a:srgbClr>
                  </a:outerShdw>
                </a:effectLst>
              </a:rPr>
              <a:t>Documenting Procedures</a:t>
            </a:r>
          </a:p>
        </p:txBody>
      </p:sp>
      <p:sp>
        <p:nvSpPr>
          <p:cNvPr id="8" name="Oval 7"/>
          <p:cNvSpPr/>
          <p:nvPr/>
        </p:nvSpPr>
        <p:spPr>
          <a:xfrm>
            <a:off x="6096000" y="2971800"/>
            <a:ext cx="2895600" cy="1143000"/>
          </a:xfrm>
          <a:prstGeom prst="ellipse">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rgbClr val="C00000"/>
                </a:solidFill>
                <a:effectLst>
                  <a:outerShdw blurRad="38100" dist="38100" dir="2700000" algn="tl">
                    <a:srgbClr val="000000">
                      <a:alpha val="43137"/>
                    </a:srgbClr>
                  </a:outerShdw>
                </a:effectLst>
              </a:rPr>
              <a:t>Independently Verifying</a:t>
            </a:r>
          </a:p>
        </p:txBody>
      </p:sp>
      <p:sp>
        <p:nvSpPr>
          <p:cNvPr id="10" name="TextBox 9"/>
          <p:cNvSpPr txBox="1"/>
          <p:nvPr/>
        </p:nvSpPr>
        <p:spPr>
          <a:xfrm>
            <a:off x="381000" y="4572000"/>
            <a:ext cx="8305800" cy="1816100"/>
          </a:xfrm>
          <a:prstGeom prst="rect">
            <a:avLst/>
          </a:prstGeom>
          <a:solidFill>
            <a:srgbClr val="C00000"/>
          </a:solidFill>
          <a:ln>
            <a:solidFill>
              <a:srgbClr val="C00000"/>
            </a:solidFill>
          </a:ln>
        </p:spPr>
        <p:txBody>
          <a:bodyPr>
            <a:spAutoFit/>
          </a:bodyPr>
          <a:lstStyle/>
          <a:p>
            <a:pPr algn="ctr">
              <a:defRPr/>
            </a:pPr>
            <a:r>
              <a:rPr lang="en-US" sz="2800" b="1" dirty="0">
                <a:solidFill>
                  <a:srgbClr val="FFFFCC"/>
                </a:solidFill>
                <a:effectLst>
                  <a:outerShdw blurRad="38100" dist="38100" dir="2700000" algn="tl">
                    <a:srgbClr val="000000">
                      <a:alpha val="43137"/>
                    </a:srgbClr>
                  </a:outerShdw>
                </a:effectLst>
                <a:latin typeface="Arial" pitchFamily="34" charset="0"/>
              </a:rPr>
              <a:t>A bank reconciliation is an internal report prepared to verify the accuracy of both the bank statement and the cash accounts of a business or individual.</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up)">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smtClean="0"/>
              <a:t>Bank Statement</a:t>
            </a:r>
          </a:p>
        </p:txBody>
      </p:sp>
      <p:pic>
        <p:nvPicPr>
          <p:cNvPr id="50178" name="Picture 2"/>
          <p:cNvPicPr>
            <a:picLocks noChangeAspect="1" noChangeArrowheads="1"/>
          </p:cNvPicPr>
          <p:nvPr/>
        </p:nvPicPr>
        <p:blipFill>
          <a:blip r:embed="rId3"/>
          <a:srcRect/>
          <a:stretch>
            <a:fillRect/>
          </a:stretch>
        </p:blipFill>
        <p:spPr bwMode="auto">
          <a:xfrm>
            <a:off x="1371600" y="1066800"/>
            <a:ext cx="6616700" cy="52578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4"/>
          <p:cNvSpPr>
            <a:spLocks noGrp="1" noChangeArrowheads="1"/>
          </p:cNvSpPr>
          <p:nvPr>
            <p:ph type="title"/>
          </p:nvPr>
        </p:nvSpPr>
        <p:spPr/>
        <p:txBody>
          <a:bodyPr/>
          <a:lstStyle/>
          <a:p>
            <a:r>
              <a:rPr lang="en-US" smtClean="0"/>
              <a:t>Reconciling Differences</a:t>
            </a:r>
          </a:p>
        </p:txBody>
      </p:sp>
      <p:pic>
        <p:nvPicPr>
          <p:cNvPr id="52226" name="Picture 15"/>
          <p:cNvPicPr>
            <a:picLocks noChangeAspect="1" noChangeArrowheads="1"/>
          </p:cNvPicPr>
          <p:nvPr/>
        </p:nvPicPr>
        <p:blipFill>
          <a:blip r:embed="rId3"/>
          <a:srcRect/>
          <a:stretch>
            <a:fillRect/>
          </a:stretch>
        </p:blipFill>
        <p:spPr bwMode="auto">
          <a:xfrm>
            <a:off x="304800" y="1905000"/>
            <a:ext cx="8610600" cy="2217738"/>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type="title"/>
          </p:nvPr>
        </p:nvSpPr>
        <p:spPr/>
        <p:txBody>
          <a:bodyPr/>
          <a:lstStyle/>
          <a:p>
            <a:r>
              <a:rPr lang="en-US" smtClean="0"/>
              <a:t>Bank Reconciliation</a:t>
            </a:r>
          </a:p>
        </p:txBody>
      </p:sp>
      <p:sp>
        <p:nvSpPr>
          <p:cNvPr id="54274" name="TextBox 6"/>
          <p:cNvSpPr txBox="1">
            <a:spLocks noChangeArrowheads="1"/>
          </p:cNvSpPr>
          <p:nvPr/>
        </p:nvSpPr>
        <p:spPr bwMode="auto">
          <a:xfrm>
            <a:off x="457200" y="1295400"/>
            <a:ext cx="8153400" cy="1570038"/>
          </a:xfrm>
          <a:prstGeom prst="rect">
            <a:avLst/>
          </a:prstGeom>
          <a:noFill/>
          <a:ln w="9525">
            <a:noFill/>
            <a:miter lim="800000"/>
            <a:headEnd/>
            <a:tailEnd/>
          </a:ln>
        </p:spPr>
        <p:txBody>
          <a:bodyPr>
            <a:spAutoFit/>
          </a:bodyPr>
          <a:lstStyle/>
          <a:p>
            <a:pPr algn="ctr"/>
            <a:r>
              <a:rPr lang="en-US" sz="3200" b="1">
                <a:solidFill>
                  <a:srgbClr val="C00000"/>
                </a:solidFill>
              </a:rPr>
              <a:t>To determine the appropriate cash balance, these balances need to be reconciled.</a:t>
            </a:r>
          </a:p>
        </p:txBody>
      </p:sp>
      <p:pic>
        <p:nvPicPr>
          <p:cNvPr id="54275" name="Picture 6"/>
          <p:cNvPicPr>
            <a:picLocks noChangeAspect="1" noChangeArrowheads="1"/>
          </p:cNvPicPr>
          <p:nvPr/>
        </p:nvPicPr>
        <p:blipFill>
          <a:blip r:embed="rId3"/>
          <a:srcRect/>
          <a:stretch>
            <a:fillRect/>
          </a:stretch>
        </p:blipFill>
        <p:spPr bwMode="auto">
          <a:xfrm>
            <a:off x="4572000" y="4073525"/>
            <a:ext cx="4365625" cy="1793875"/>
          </a:xfrm>
          <a:prstGeom prst="rect">
            <a:avLst/>
          </a:prstGeom>
          <a:noFill/>
          <a:ln w="9525">
            <a:noFill/>
            <a:miter lim="800000"/>
            <a:headEnd/>
            <a:tailEnd/>
          </a:ln>
        </p:spPr>
      </p:pic>
      <p:pic>
        <p:nvPicPr>
          <p:cNvPr id="54276" name="Picture 7"/>
          <p:cNvPicPr>
            <a:picLocks noChangeAspect="1" noChangeArrowheads="1"/>
          </p:cNvPicPr>
          <p:nvPr/>
        </p:nvPicPr>
        <p:blipFill>
          <a:blip r:embed="rId4"/>
          <a:srcRect/>
          <a:stretch>
            <a:fillRect/>
          </a:stretch>
        </p:blipFill>
        <p:spPr bwMode="auto">
          <a:xfrm>
            <a:off x="228600" y="2971800"/>
            <a:ext cx="4268788" cy="3429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smtClean="0"/>
              <a:t>Learning Objective 6-1</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rPr>
              <a:t>Distinguish among service, merchandising, and manufacturing</a:t>
            </a:r>
          </a:p>
          <a:p>
            <a:pPr algn="ctr">
              <a:defRPr/>
            </a:pPr>
            <a:r>
              <a:rPr lang="en-US" sz="4000" dirty="0">
                <a:solidFill>
                  <a:schemeClr val="tx1"/>
                </a:solidFill>
              </a:rPr>
              <a:t>operations.</a:t>
            </a:r>
          </a:p>
        </p:txBody>
      </p:sp>
    </p:spTree>
  </p:cSld>
  <p:clrMapOvr>
    <a:masterClrMapping/>
  </p:clrMapOvr>
  <p:transition>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3"/>
          <p:cNvSpPr>
            <a:spLocks noGrp="1" noChangeArrowheads="1"/>
          </p:cNvSpPr>
          <p:nvPr>
            <p:ph type="title"/>
          </p:nvPr>
        </p:nvSpPr>
        <p:spPr/>
        <p:txBody>
          <a:bodyPr/>
          <a:lstStyle/>
          <a:p>
            <a:r>
              <a:rPr lang="en-US" smtClean="0"/>
              <a:t>Bank Reconciliation</a:t>
            </a:r>
          </a:p>
        </p:txBody>
      </p:sp>
      <p:sp>
        <p:nvSpPr>
          <p:cNvPr id="56322" name="TextBox 7"/>
          <p:cNvSpPr txBox="1">
            <a:spLocks noChangeArrowheads="1"/>
          </p:cNvSpPr>
          <p:nvPr/>
        </p:nvSpPr>
        <p:spPr bwMode="auto">
          <a:xfrm>
            <a:off x="457200" y="4538663"/>
            <a:ext cx="8382000" cy="1938337"/>
          </a:xfrm>
          <a:prstGeom prst="rect">
            <a:avLst/>
          </a:prstGeom>
          <a:solidFill>
            <a:srgbClr val="FFFFCC"/>
          </a:solidFill>
          <a:ln w="9525">
            <a:solidFill>
              <a:srgbClr val="C00000"/>
            </a:solidFill>
            <a:miter lim="800000"/>
            <a:headEnd/>
            <a:tailEnd/>
          </a:ln>
        </p:spPr>
        <p:txBody>
          <a:bodyPr>
            <a:spAutoFit/>
          </a:bodyPr>
          <a:lstStyle/>
          <a:p>
            <a:pPr marL="228600" indent="-228600" algn="ctr"/>
            <a:r>
              <a:rPr lang="en-US" sz="2400" b="1" u="sng">
                <a:solidFill>
                  <a:srgbClr val="C00000"/>
                </a:solidFill>
              </a:rPr>
              <a:t>Bank Reconciliation Goals</a:t>
            </a:r>
          </a:p>
          <a:p>
            <a:pPr marL="228600" indent="-228600">
              <a:buFontTx/>
              <a:buAutoNum type="arabicPeriod"/>
            </a:pPr>
            <a:r>
              <a:rPr lang="en-US" sz="2400" b="1">
                <a:solidFill>
                  <a:srgbClr val="C00000"/>
                </a:solidFill>
              </a:rPr>
              <a:t>Identify the deposits in transit. </a:t>
            </a:r>
          </a:p>
          <a:p>
            <a:pPr marL="228600" indent="-228600">
              <a:buFontTx/>
              <a:buAutoNum type="arabicPeriod"/>
            </a:pPr>
            <a:r>
              <a:rPr lang="en-US" sz="2400" b="1">
                <a:solidFill>
                  <a:srgbClr val="C00000"/>
                </a:solidFill>
              </a:rPr>
              <a:t>Identify the outstanding checks. </a:t>
            </a:r>
          </a:p>
          <a:p>
            <a:pPr marL="228600" indent="-228600">
              <a:buFontTx/>
              <a:buAutoNum type="arabicPeriod"/>
            </a:pPr>
            <a:r>
              <a:rPr lang="en-US" sz="2400" b="1">
                <a:solidFill>
                  <a:srgbClr val="C00000"/>
                </a:solidFill>
              </a:rPr>
              <a:t>Record other transactions on the bank statement.</a:t>
            </a:r>
          </a:p>
          <a:p>
            <a:pPr marL="228600" indent="-228600">
              <a:buFontTx/>
              <a:buAutoNum type="arabicPeriod"/>
            </a:pPr>
            <a:r>
              <a:rPr lang="en-US" sz="2400" b="1">
                <a:solidFill>
                  <a:srgbClr val="C00000"/>
                </a:solidFill>
              </a:rPr>
              <a:t>Determine the impact of errors.</a:t>
            </a:r>
            <a:endParaRPr lang="en-US" sz="3600" b="1">
              <a:solidFill>
                <a:srgbClr val="C00000"/>
              </a:solidFill>
            </a:endParaRPr>
          </a:p>
        </p:txBody>
      </p:sp>
      <p:pic>
        <p:nvPicPr>
          <p:cNvPr id="56323" name="Picture 5"/>
          <p:cNvPicPr>
            <a:picLocks noChangeAspect="1" noChangeArrowheads="1"/>
          </p:cNvPicPr>
          <p:nvPr/>
        </p:nvPicPr>
        <p:blipFill>
          <a:blip r:embed="rId3"/>
          <a:srcRect/>
          <a:stretch>
            <a:fillRect/>
          </a:stretch>
        </p:blipFill>
        <p:spPr bwMode="auto">
          <a:xfrm>
            <a:off x="704850" y="1066800"/>
            <a:ext cx="7677150" cy="3048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type="title"/>
          </p:nvPr>
        </p:nvSpPr>
        <p:spPr/>
        <p:txBody>
          <a:bodyPr/>
          <a:lstStyle/>
          <a:p>
            <a:r>
              <a:rPr lang="en-US" smtClean="0"/>
              <a:t>Bank Reconciliation</a:t>
            </a:r>
          </a:p>
        </p:txBody>
      </p:sp>
      <p:pic>
        <p:nvPicPr>
          <p:cNvPr id="58370" name="Picture 2"/>
          <p:cNvPicPr>
            <a:picLocks noChangeAspect="1" noChangeArrowheads="1"/>
          </p:cNvPicPr>
          <p:nvPr/>
        </p:nvPicPr>
        <p:blipFill>
          <a:blip r:embed="rId3"/>
          <a:srcRect/>
          <a:stretch>
            <a:fillRect/>
          </a:stretch>
        </p:blipFill>
        <p:spPr bwMode="auto">
          <a:xfrm>
            <a:off x="1552575" y="1371600"/>
            <a:ext cx="6067425" cy="4905375"/>
          </a:xfrm>
          <a:prstGeom prst="rect">
            <a:avLst/>
          </a:prstGeom>
          <a:noFill/>
          <a:ln w="9525">
            <a:solidFill>
              <a:schemeClr val="tx1"/>
            </a:solidFill>
            <a:miter lim="800000"/>
            <a:headEnd/>
            <a:tailEnd/>
          </a:ln>
        </p:spPr>
      </p:pic>
      <p:sp>
        <p:nvSpPr>
          <p:cNvPr id="6" name="Rectangle 5"/>
          <p:cNvSpPr/>
          <p:nvPr/>
        </p:nvSpPr>
        <p:spPr>
          <a:xfrm>
            <a:off x="1143000" y="5334000"/>
            <a:ext cx="67818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990600" y="4343400"/>
            <a:ext cx="67818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990600" y="3352800"/>
            <a:ext cx="67818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990600" y="2362200"/>
            <a:ext cx="67818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xit" presetSubtype="1" fill="hold" grpId="0" nodeType="clickEffect">
                                  <p:stCondLst>
                                    <p:cond delay="0"/>
                                  </p:stCondLst>
                                  <p:childTnLst>
                                    <p:animEffect transition="out" filter="wipe(up)">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xit" presetSubtype="1" fill="hold" grpId="0" nodeType="clickEffect">
                                  <p:stCondLst>
                                    <p:cond delay="0"/>
                                  </p:stCondLst>
                                  <p:childTnLst>
                                    <p:animEffect transition="out" filter="wipe(up)">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xit" presetSubtype="1" fill="hold" grpId="0" nodeType="clickEffect">
                                  <p:stCondLst>
                                    <p:cond delay="0"/>
                                  </p:stCondLst>
                                  <p:childTnLst>
                                    <p:animEffect transition="out" filter="wipe(up)">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3"/>
          <p:cNvSpPr>
            <a:spLocks noGrp="1" noChangeArrowheads="1"/>
          </p:cNvSpPr>
          <p:nvPr>
            <p:ph type="title"/>
          </p:nvPr>
        </p:nvSpPr>
        <p:spPr/>
        <p:txBody>
          <a:bodyPr/>
          <a:lstStyle/>
          <a:p>
            <a:r>
              <a:rPr lang="en-US" smtClean="0"/>
              <a:t>Reporting Cash and Cash Equivalents</a:t>
            </a:r>
          </a:p>
        </p:txBody>
      </p:sp>
      <p:sp>
        <p:nvSpPr>
          <p:cNvPr id="8" name="Rounded Rectangle 7"/>
          <p:cNvSpPr/>
          <p:nvPr/>
        </p:nvSpPr>
        <p:spPr>
          <a:xfrm>
            <a:off x="533400" y="1752600"/>
            <a:ext cx="8001000" cy="25908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solidFill>
                  <a:srgbClr val="FFFFCC"/>
                </a:solidFill>
              </a:rPr>
              <a:t>Cash includes money or any instrument that banks will accept for deposit and immediate credit  to a company’s account, such as a check, money order, or bank draft.</a:t>
            </a:r>
          </a:p>
        </p:txBody>
      </p:sp>
      <p:sp>
        <p:nvSpPr>
          <p:cNvPr id="11" name="Rounded Rectangle 10"/>
          <p:cNvSpPr/>
          <p:nvPr/>
        </p:nvSpPr>
        <p:spPr>
          <a:xfrm>
            <a:off x="533400" y="4572000"/>
            <a:ext cx="8077200" cy="1524000"/>
          </a:xfrm>
          <a:prstGeom prst="roundRect">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solidFill>
                  <a:srgbClr val="C00000"/>
                </a:solidFill>
              </a:rPr>
              <a:t>Cash equivalents are short-term, highly liquid investments purchased within three months of maturity.</a:t>
            </a:r>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smtClean="0"/>
              <a:t>Learning Objective 6-5</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rPr>
              <a:t>Explain the use of a perpetual inventory system as a control.</a:t>
            </a:r>
          </a:p>
        </p:txBody>
      </p:sp>
    </p:spTree>
  </p:cSld>
  <p:clrMapOvr>
    <a:masterClrMapping/>
  </p:clrMapOvr>
  <p:transition>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r>
              <a:rPr lang="en-US" sz="4000" smtClean="0"/>
              <a:t>Controlling and Reporting Merchandise Sales</a:t>
            </a:r>
          </a:p>
        </p:txBody>
      </p:sp>
      <p:sp>
        <p:nvSpPr>
          <p:cNvPr id="6" name="Rounded Rectangle 5"/>
          <p:cNvSpPr/>
          <p:nvPr/>
        </p:nvSpPr>
        <p:spPr>
          <a:xfrm>
            <a:off x="228600" y="1752600"/>
            <a:ext cx="2743200" cy="1600200"/>
          </a:xfrm>
          <a:prstGeom prst="roundRect">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C00000"/>
                </a:solidFill>
              </a:rPr>
              <a:t>Inventory Quantities</a:t>
            </a:r>
          </a:p>
        </p:txBody>
      </p:sp>
      <p:sp>
        <p:nvSpPr>
          <p:cNvPr id="7" name="Rounded Rectangle 6"/>
          <p:cNvSpPr/>
          <p:nvPr/>
        </p:nvSpPr>
        <p:spPr>
          <a:xfrm>
            <a:off x="3200400" y="1752600"/>
            <a:ext cx="2743200" cy="1600200"/>
          </a:xfrm>
          <a:prstGeom prst="roundRect">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C00000"/>
                </a:solidFill>
              </a:rPr>
              <a:t>Inventory Costs</a:t>
            </a:r>
          </a:p>
        </p:txBody>
      </p:sp>
      <p:sp>
        <p:nvSpPr>
          <p:cNvPr id="8" name="Rounded Rectangle 7"/>
          <p:cNvSpPr/>
          <p:nvPr/>
        </p:nvSpPr>
        <p:spPr>
          <a:xfrm>
            <a:off x="6096000" y="1752600"/>
            <a:ext cx="2743200" cy="1600200"/>
          </a:xfrm>
          <a:prstGeom prst="roundRect">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C00000"/>
                </a:solidFill>
              </a:rPr>
              <a:t>Financial Statements</a:t>
            </a:r>
          </a:p>
        </p:txBody>
      </p:sp>
      <p:grpSp>
        <p:nvGrpSpPr>
          <p:cNvPr id="2" name="Group 16"/>
          <p:cNvGrpSpPr>
            <a:grpSpLocks/>
          </p:cNvGrpSpPr>
          <p:nvPr/>
        </p:nvGrpSpPr>
        <p:grpSpPr bwMode="auto">
          <a:xfrm>
            <a:off x="1219200" y="4114800"/>
            <a:ext cx="6477000" cy="838200"/>
            <a:chOff x="1219200" y="4267200"/>
            <a:chExt cx="6477000" cy="838200"/>
          </a:xfrm>
        </p:grpSpPr>
        <p:sp>
          <p:nvSpPr>
            <p:cNvPr id="9" name="Rounded Rectangle 8"/>
            <p:cNvSpPr/>
            <p:nvPr/>
          </p:nvSpPr>
          <p:spPr>
            <a:xfrm>
              <a:off x="1219200" y="4267200"/>
              <a:ext cx="2743200" cy="838200"/>
            </a:xfrm>
            <a:prstGeom prst="roundRect">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C00000"/>
                  </a:solidFill>
                </a:rPr>
                <a:t>Unsold Inventory</a:t>
              </a:r>
            </a:p>
          </p:txBody>
        </p:sp>
        <p:sp>
          <p:nvSpPr>
            <p:cNvPr id="11" name="Rounded Rectangle 10"/>
            <p:cNvSpPr/>
            <p:nvPr/>
          </p:nvSpPr>
          <p:spPr>
            <a:xfrm>
              <a:off x="4953000" y="4267200"/>
              <a:ext cx="2743200" cy="838200"/>
            </a:xfrm>
            <a:prstGeom prst="roundRect">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C00000"/>
                  </a:solidFill>
                </a:rPr>
                <a:t>Balance </a:t>
              </a:r>
              <a:br>
                <a:rPr lang="en-US" sz="2800" b="1" dirty="0">
                  <a:solidFill>
                    <a:srgbClr val="C00000"/>
                  </a:solidFill>
                </a:rPr>
              </a:br>
              <a:r>
                <a:rPr lang="en-US" sz="2800" b="1" dirty="0">
                  <a:solidFill>
                    <a:srgbClr val="C00000"/>
                  </a:solidFill>
                </a:rPr>
                <a:t>Sheet</a:t>
              </a:r>
            </a:p>
          </p:txBody>
        </p:sp>
        <p:cxnSp>
          <p:nvCxnSpPr>
            <p:cNvPr id="14" name="Straight Arrow Connector 13"/>
            <p:cNvCxnSpPr>
              <a:stCxn id="9" idx="3"/>
              <a:endCxn id="11" idx="1"/>
            </p:cNvCxnSpPr>
            <p:nvPr/>
          </p:nvCxnSpPr>
          <p:spPr>
            <a:xfrm>
              <a:off x="3962400" y="4686300"/>
              <a:ext cx="990600" cy="1588"/>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3" name="Group 17"/>
          <p:cNvGrpSpPr>
            <a:grpSpLocks/>
          </p:cNvGrpSpPr>
          <p:nvPr/>
        </p:nvGrpSpPr>
        <p:grpSpPr bwMode="auto">
          <a:xfrm>
            <a:off x="1219200" y="5334000"/>
            <a:ext cx="6477000" cy="838200"/>
            <a:chOff x="1219200" y="5334000"/>
            <a:chExt cx="6477000" cy="838200"/>
          </a:xfrm>
        </p:grpSpPr>
        <p:sp>
          <p:nvSpPr>
            <p:cNvPr id="10" name="Rounded Rectangle 9"/>
            <p:cNvSpPr/>
            <p:nvPr/>
          </p:nvSpPr>
          <p:spPr>
            <a:xfrm>
              <a:off x="1219200" y="5334000"/>
              <a:ext cx="2743200" cy="838200"/>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FFFFCC"/>
                  </a:solidFill>
                </a:rPr>
                <a:t>Sold </a:t>
              </a:r>
              <a:br>
                <a:rPr lang="en-US" sz="2800" b="1" dirty="0">
                  <a:solidFill>
                    <a:srgbClr val="FFFFCC"/>
                  </a:solidFill>
                </a:rPr>
              </a:br>
              <a:r>
                <a:rPr lang="en-US" sz="2800" b="1" dirty="0">
                  <a:solidFill>
                    <a:srgbClr val="FFFFCC"/>
                  </a:solidFill>
                </a:rPr>
                <a:t>Inventory</a:t>
              </a:r>
            </a:p>
          </p:txBody>
        </p:sp>
        <p:sp>
          <p:nvSpPr>
            <p:cNvPr id="12" name="Rounded Rectangle 11"/>
            <p:cNvSpPr/>
            <p:nvPr/>
          </p:nvSpPr>
          <p:spPr>
            <a:xfrm>
              <a:off x="4953000" y="5334000"/>
              <a:ext cx="2743200" cy="838200"/>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FFFFCC"/>
                  </a:solidFill>
                </a:rPr>
                <a:t>Income Statement</a:t>
              </a:r>
            </a:p>
          </p:txBody>
        </p:sp>
        <p:cxnSp>
          <p:nvCxnSpPr>
            <p:cNvPr id="16" name="Straight Arrow Connector 15"/>
            <p:cNvCxnSpPr>
              <a:stCxn id="10" idx="3"/>
              <a:endCxn id="12" idx="1"/>
            </p:cNvCxnSpPr>
            <p:nvPr/>
          </p:nvCxnSpPr>
          <p:spPr>
            <a:xfrm>
              <a:off x="3962400" y="5753100"/>
              <a:ext cx="990600" cy="1588"/>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childTnLst>
                          </p:cTn>
                        </p:par>
                        <p:par>
                          <p:cTn id="8" fill="hold" nodeType="afterGroup">
                            <p:stCondLst>
                              <p:cond delay="500"/>
                            </p:stCondLst>
                            <p:childTnLst>
                              <p:par>
                                <p:cTn id="9" presetID="1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lide(fromLeft)">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lstStyle/>
          <a:p>
            <a:r>
              <a:rPr lang="en-US" sz="4000" smtClean="0"/>
              <a:t>Perpetual Inventory System</a:t>
            </a:r>
          </a:p>
        </p:txBody>
      </p:sp>
      <p:sp>
        <p:nvSpPr>
          <p:cNvPr id="66562" name="TextBox 5"/>
          <p:cNvSpPr txBox="1">
            <a:spLocks noChangeArrowheads="1"/>
          </p:cNvSpPr>
          <p:nvPr/>
        </p:nvSpPr>
        <p:spPr bwMode="auto">
          <a:xfrm>
            <a:off x="381000" y="1752600"/>
            <a:ext cx="5181600" cy="3970338"/>
          </a:xfrm>
          <a:prstGeom prst="rect">
            <a:avLst/>
          </a:prstGeom>
          <a:noFill/>
          <a:ln w="9525">
            <a:noFill/>
            <a:miter lim="800000"/>
            <a:headEnd/>
            <a:tailEnd/>
          </a:ln>
        </p:spPr>
        <p:txBody>
          <a:bodyPr>
            <a:spAutoFit/>
          </a:bodyPr>
          <a:lstStyle/>
          <a:p>
            <a:pPr algn="ctr"/>
            <a:r>
              <a:rPr lang="en-US" sz="2800" b="1">
                <a:solidFill>
                  <a:srgbClr val="C00000"/>
                </a:solidFill>
              </a:rPr>
              <a:t>In a perpetual inventory system, the inventory records are updated “perpetually,” that is, every time inventory is bought, sold, or returned. Perpetual systems often are combined with bar codes and optical scanners.</a:t>
            </a:r>
          </a:p>
        </p:txBody>
      </p:sp>
      <p:pic>
        <p:nvPicPr>
          <p:cNvPr id="66563" name="Picture 2"/>
          <p:cNvPicPr>
            <a:picLocks noChangeAspect="1" noChangeArrowheads="1"/>
          </p:cNvPicPr>
          <p:nvPr/>
        </p:nvPicPr>
        <p:blipFill>
          <a:blip r:embed="rId3"/>
          <a:srcRect/>
          <a:stretch>
            <a:fillRect/>
          </a:stretch>
        </p:blipFill>
        <p:spPr bwMode="auto">
          <a:xfrm>
            <a:off x="5791200" y="1976438"/>
            <a:ext cx="2619375" cy="3514725"/>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p:txBody>
          <a:bodyPr/>
          <a:lstStyle/>
          <a:p>
            <a:r>
              <a:rPr lang="en-US" sz="4000" smtClean="0"/>
              <a:t>Periodic Inventory System</a:t>
            </a:r>
          </a:p>
        </p:txBody>
      </p:sp>
      <p:sp>
        <p:nvSpPr>
          <p:cNvPr id="68610" name="TextBox 5"/>
          <p:cNvSpPr txBox="1">
            <a:spLocks noChangeArrowheads="1"/>
          </p:cNvSpPr>
          <p:nvPr/>
        </p:nvSpPr>
        <p:spPr bwMode="auto">
          <a:xfrm>
            <a:off x="228600" y="1066800"/>
            <a:ext cx="8686800" cy="2678113"/>
          </a:xfrm>
          <a:prstGeom prst="rect">
            <a:avLst/>
          </a:prstGeom>
          <a:noFill/>
          <a:ln w="9525">
            <a:noFill/>
            <a:miter lim="800000"/>
            <a:headEnd/>
            <a:tailEnd/>
          </a:ln>
        </p:spPr>
        <p:txBody>
          <a:bodyPr>
            <a:spAutoFit/>
          </a:bodyPr>
          <a:lstStyle/>
          <a:p>
            <a:pPr algn="ctr"/>
            <a:r>
              <a:rPr lang="en-US" sz="2800" b="1">
                <a:solidFill>
                  <a:srgbClr val="C00000"/>
                </a:solidFill>
              </a:rPr>
              <a:t>In a periodic inventory system,</a:t>
            </a:r>
          </a:p>
          <a:p>
            <a:pPr algn="ctr"/>
            <a:r>
              <a:rPr lang="en-US" sz="2800" b="1">
                <a:solidFill>
                  <a:srgbClr val="C00000"/>
                </a:solidFill>
              </a:rPr>
              <a:t>the inventory records are updated “periodically,” that is, at the end of the accounting period. To determine how much merchandise has been sold, periodic systems require that inventory be physically counted at the end of the period.</a:t>
            </a:r>
          </a:p>
        </p:txBody>
      </p:sp>
      <p:pic>
        <p:nvPicPr>
          <p:cNvPr id="68611" name="Picture 6"/>
          <p:cNvPicPr>
            <a:picLocks noChangeAspect="1" noChangeArrowheads="1"/>
          </p:cNvPicPr>
          <p:nvPr/>
        </p:nvPicPr>
        <p:blipFill>
          <a:blip r:embed="rId3"/>
          <a:srcRect/>
          <a:stretch>
            <a:fillRect/>
          </a:stretch>
        </p:blipFill>
        <p:spPr bwMode="auto">
          <a:xfrm>
            <a:off x="2579688" y="3868738"/>
            <a:ext cx="3897312" cy="2608262"/>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rot="5400000">
            <a:off x="1866107" y="3771106"/>
            <a:ext cx="2209800" cy="1587"/>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0658" name="Rectangle 4"/>
          <p:cNvSpPr>
            <a:spLocks noGrp="1" noChangeArrowheads="1"/>
          </p:cNvSpPr>
          <p:nvPr>
            <p:ph type="title"/>
          </p:nvPr>
        </p:nvSpPr>
        <p:spPr/>
        <p:txBody>
          <a:bodyPr/>
          <a:lstStyle/>
          <a:p>
            <a:r>
              <a:rPr lang="en-US" smtClean="0"/>
              <a:t>Inventory Control</a:t>
            </a:r>
          </a:p>
        </p:txBody>
      </p:sp>
      <p:sp>
        <p:nvSpPr>
          <p:cNvPr id="5" name="Rounded Rectangle 4"/>
          <p:cNvSpPr/>
          <p:nvPr/>
        </p:nvSpPr>
        <p:spPr>
          <a:xfrm>
            <a:off x="1752600" y="1371600"/>
            <a:ext cx="24384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t>Perpetual Inventory System</a:t>
            </a:r>
          </a:p>
        </p:txBody>
      </p:sp>
      <p:sp>
        <p:nvSpPr>
          <p:cNvPr id="6" name="Rounded Rectangle 5"/>
          <p:cNvSpPr/>
          <p:nvPr/>
        </p:nvSpPr>
        <p:spPr>
          <a:xfrm>
            <a:off x="1752600" y="3086100"/>
            <a:ext cx="24384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t>Continuous Tracking</a:t>
            </a:r>
          </a:p>
        </p:txBody>
      </p:sp>
      <p:sp>
        <p:nvSpPr>
          <p:cNvPr id="7" name="Rounded Rectangle 6"/>
          <p:cNvSpPr/>
          <p:nvPr/>
        </p:nvSpPr>
        <p:spPr>
          <a:xfrm>
            <a:off x="1752600" y="4800600"/>
            <a:ext cx="24384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t>Can </a:t>
            </a:r>
            <a:br>
              <a:rPr lang="en-US" sz="2400" b="1" dirty="0"/>
            </a:br>
            <a:r>
              <a:rPr lang="en-US" sz="2400" b="1" dirty="0"/>
              <a:t>Estimate Shrinkage</a:t>
            </a:r>
          </a:p>
        </p:txBody>
      </p:sp>
      <p:cxnSp>
        <p:nvCxnSpPr>
          <p:cNvPr id="11" name="Straight Connector 10"/>
          <p:cNvCxnSpPr/>
          <p:nvPr/>
        </p:nvCxnSpPr>
        <p:spPr>
          <a:xfrm rot="5400000">
            <a:off x="4990307" y="3771106"/>
            <a:ext cx="2209800" cy="1587"/>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4876800" y="1371600"/>
            <a:ext cx="2438400" cy="14478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0033CC"/>
                </a:solidFill>
              </a:rPr>
              <a:t>Periodic Inventory System</a:t>
            </a:r>
          </a:p>
        </p:txBody>
      </p:sp>
      <p:sp>
        <p:nvSpPr>
          <p:cNvPr id="13" name="Rounded Rectangle 12"/>
          <p:cNvSpPr/>
          <p:nvPr/>
        </p:nvSpPr>
        <p:spPr>
          <a:xfrm>
            <a:off x="4876800" y="3086100"/>
            <a:ext cx="2438400" cy="14478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0033CC"/>
                </a:solidFill>
              </a:rPr>
              <a:t>No Up-to-Date Records</a:t>
            </a:r>
          </a:p>
        </p:txBody>
      </p:sp>
      <p:sp>
        <p:nvSpPr>
          <p:cNvPr id="14" name="Rounded Rectangle 13"/>
          <p:cNvSpPr/>
          <p:nvPr/>
        </p:nvSpPr>
        <p:spPr>
          <a:xfrm>
            <a:off x="4876800" y="4800600"/>
            <a:ext cx="2438400" cy="14478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0033CC"/>
                </a:solidFill>
              </a:rPr>
              <a:t>Can’t Estimate Shrinkage</a:t>
            </a:r>
          </a:p>
        </p:txBody>
      </p:sp>
    </p:spTree>
  </p:cSld>
  <p:clrMapOvr>
    <a:masterClrMapping/>
  </p:clrMapOvr>
  <p:transition>
    <p:check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p:txBody>
          <a:bodyPr/>
          <a:lstStyle/>
          <a:p>
            <a:pPr eaLnBrk="1" hangingPunct="1"/>
            <a:r>
              <a:rPr lang="en-US" smtClean="0"/>
              <a:t>Learning Objective 6-6</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rPr>
              <a:t>Analyze sales transactions under a perpetual inventory system.</a:t>
            </a:r>
          </a:p>
        </p:txBody>
      </p:sp>
    </p:spTree>
  </p:cSld>
  <p:clrMapOvr>
    <a:masterClrMapping/>
  </p:clrMapOvr>
  <p:transition>
    <p:blinds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4"/>
          <p:cNvSpPr>
            <a:spLocks noGrp="1" noChangeArrowheads="1"/>
          </p:cNvSpPr>
          <p:nvPr>
            <p:ph type="title"/>
          </p:nvPr>
        </p:nvSpPr>
        <p:spPr/>
        <p:txBody>
          <a:bodyPr/>
          <a:lstStyle/>
          <a:p>
            <a:r>
              <a:rPr lang="en-US" sz="4000" smtClean="0"/>
              <a:t>Sales Transactions</a:t>
            </a:r>
          </a:p>
        </p:txBody>
      </p:sp>
      <p:sp>
        <p:nvSpPr>
          <p:cNvPr id="74754" name="TextBox 4"/>
          <p:cNvSpPr txBox="1">
            <a:spLocks noChangeArrowheads="1"/>
          </p:cNvSpPr>
          <p:nvPr/>
        </p:nvSpPr>
        <p:spPr bwMode="auto">
          <a:xfrm>
            <a:off x="381000" y="1447800"/>
            <a:ext cx="8305800" cy="1384300"/>
          </a:xfrm>
          <a:prstGeom prst="rect">
            <a:avLst/>
          </a:prstGeom>
          <a:solidFill>
            <a:srgbClr val="FFFFCC"/>
          </a:solidFill>
          <a:ln w="9525">
            <a:solidFill>
              <a:srgbClr val="C00000"/>
            </a:solidFill>
            <a:miter lim="800000"/>
            <a:headEnd/>
            <a:tailEnd/>
          </a:ln>
        </p:spPr>
        <p:txBody>
          <a:bodyPr>
            <a:spAutoFit/>
          </a:bodyPr>
          <a:lstStyle/>
          <a:p>
            <a:pPr algn="ctr"/>
            <a:r>
              <a:rPr lang="en-US" sz="2800" b="1">
                <a:solidFill>
                  <a:srgbClr val="C00000"/>
                </a:solidFill>
              </a:rPr>
              <a:t>Merchandisers earn revenues by transferring ownership of merchandise to a customer, either for cash or on credit.</a:t>
            </a:r>
          </a:p>
        </p:txBody>
      </p:sp>
      <p:sp>
        <p:nvSpPr>
          <p:cNvPr id="7" name="TextBox 6"/>
          <p:cNvSpPr txBox="1"/>
          <p:nvPr/>
        </p:nvSpPr>
        <p:spPr>
          <a:xfrm>
            <a:off x="381000" y="3341688"/>
            <a:ext cx="8382000" cy="2678112"/>
          </a:xfrm>
          <a:prstGeom prst="rect">
            <a:avLst/>
          </a:prstGeom>
          <a:solidFill>
            <a:srgbClr val="C00000"/>
          </a:solidFill>
          <a:ln>
            <a:solidFill>
              <a:srgbClr val="C00000"/>
            </a:solidFill>
          </a:ln>
        </p:spPr>
        <p:txBody>
          <a:bodyPr>
            <a:spAutoFit/>
          </a:bodyPr>
          <a:lstStyle/>
          <a:p>
            <a:pPr>
              <a:defRPr/>
            </a:pPr>
            <a:r>
              <a:rPr lang="en-US" sz="2400" b="1" dirty="0">
                <a:solidFill>
                  <a:srgbClr val="FFFFCC"/>
                </a:solidFill>
              </a:rPr>
              <a:t>For a merchandiser who is shipping goods to a customer, the transfer of ownership occurs at one of two possible times:</a:t>
            </a:r>
          </a:p>
          <a:p>
            <a:pPr marL="228600" indent="-228600">
              <a:buFont typeface="+mj-lt"/>
              <a:buAutoNum type="arabicPeriod"/>
              <a:defRPr/>
            </a:pPr>
            <a:r>
              <a:rPr lang="en-US" sz="2400" b="1" dirty="0">
                <a:solidFill>
                  <a:srgbClr val="FFFF00"/>
                </a:solidFill>
              </a:rPr>
              <a:t> FOB shipping point </a:t>
            </a:r>
            <a:r>
              <a:rPr lang="en-US" sz="2400" b="1" dirty="0">
                <a:solidFill>
                  <a:srgbClr val="FFFFCC"/>
                </a:solidFill>
              </a:rPr>
              <a:t>—the sale is recorded when the</a:t>
            </a:r>
            <a:br>
              <a:rPr lang="en-US" sz="2400" b="1" dirty="0">
                <a:solidFill>
                  <a:srgbClr val="FFFFCC"/>
                </a:solidFill>
              </a:rPr>
            </a:br>
            <a:r>
              <a:rPr lang="en-US" sz="2400" b="1" dirty="0">
                <a:solidFill>
                  <a:srgbClr val="FFFFCC"/>
                </a:solidFill>
              </a:rPr>
              <a:t> goods leave the seller’s shipping department.</a:t>
            </a:r>
          </a:p>
          <a:p>
            <a:pPr marL="228600" indent="-228600">
              <a:buFont typeface="+mj-lt"/>
              <a:buAutoNum type="arabicPeriod"/>
              <a:defRPr/>
            </a:pPr>
            <a:r>
              <a:rPr lang="en-US" sz="2400" b="1" dirty="0">
                <a:solidFill>
                  <a:srgbClr val="FFFF00"/>
                </a:solidFill>
              </a:rPr>
              <a:t> FOB destination </a:t>
            </a:r>
            <a:r>
              <a:rPr lang="en-US" sz="2400" b="1" dirty="0">
                <a:solidFill>
                  <a:srgbClr val="FFFFCC"/>
                </a:solidFill>
              </a:rPr>
              <a:t>—the sale is recorded when the</a:t>
            </a:r>
            <a:br>
              <a:rPr lang="en-US" sz="2400" b="1" dirty="0">
                <a:solidFill>
                  <a:srgbClr val="FFFFCC"/>
                </a:solidFill>
              </a:rPr>
            </a:br>
            <a:r>
              <a:rPr lang="en-US" sz="2400" b="1" dirty="0">
                <a:solidFill>
                  <a:srgbClr val="FFFFCC"/>
                </a:solidFill>
              </a:rPr>
              <a:t> goods reach their destination (the customer).</a:t>
            </a:r>
            <a:endParaRPr lang="en-US" sz="2400" b="1" dirty="0">
              <a:solidFill>
                <a:srgbClr val="FFFFCC"/>
              </a:solidFill>
              <a:latin typeface="Arial"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CA" smtClean="0"/>
              <a:t>Operating Cycles</a:t>
            </a:r>
          </a:p>
        </p:txBody>
      </p:sp>
      <p:pic>
        <p:nvPicPr>
          <p:cNvPr id="21506" name="Picture 2"/>
          <p:cNvPicPr>
            <a:picLocks noChangeAspect="1" noChangeArrowheads="1"/>
          </p:cNvPicPr>
          <p:nvPr/>
        </p:nvPicPr>
        <p:blipFill>
          <a:blip r:embed="rId3"/>
          <a:srcRect/>
          <a:stretch>
            <a:fillRect/>
          </a:stretch>
        </p:blipFill>
        <p:spPr bwMode="auto">
          <a:xfrm>
            <a:off x="304800" y="2438400"/>
            <a:ext cx="8529638"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3"/>
          <p:cNvSpPr>
            <a:spLocks noGrp="1" noChangeArrowheads="1"/>
          </p:cNvSpPr>
          <p:nvPr>
            <p:ph type="title"/>
          </p:nvPr>
        </p:nvSpPr>
        <p:spPr/>
        <p:txBody>
          <a:bodyPr/>
          <a:lstStyle/>
          <a:p>
            <a:r>
              <a:rPr lang="en-US" sz="4400" smtClean="0"/>
              <a:t>Sales Transactions</a:t>
            </a:r>
          </a:p>
        </p:txBody>
      </p:sp>
      <p:pic>
        <p:nvPicPr>
          <p:cNvPr id="76802" name="Picture 4"/>
          <p:cNvPicPr>
            <a:picLocks noChangeAspect="1" noChangeArrowheads="1"/>
          </p:cNvPicPr>
          <p:nvPr/>
        </p:nvPicPr>
        <p:blipFill>
          <a:blip r:embed="rId3"/>
          <a:srcRect/>
          <a:stretch>
            <a:fillRect/>
          </a:stretch>
        </p:blipFill>
        <p:spPr bwMode="auto">
          <a:xfrm>
            <a:off x="1435100" y="3962400"/>
            <a:ext cx="6184900" cy="1295400"/>
          </a:xfrm>
          <a:prstGeom prst="rect">
            <a:avLst/>
          </a:prstGeom>
          <a:noFill/>
          <a:ln w="9525">
            <a:solidFill>
              <a:schemeClr val="tx1"/>
            </a:solidFill>
            <a:miter lim="800000"/>
            <a:headEnd/>
            <a:tailEnd/>
          </a:ln>
        </p:spPr>
      </p:pic>
      <p:sp>
        <p:nvSpPr>
          <p:cNvPr id="12" name="TextBox 11"/>
          <p:cNvSpPr txBox="1"/>
          <p:nvPr/>
        </p:nvSpPr>
        <p:spPr>
          <a:xfrm>
            <a:off x="457200" y="1447800"/>
            <a:ext cx="8153400" cy="1384300"/>
          </a:xfrm>
          <a:prstGeom prst="rect">
            <a:avLst/>
          </a:prstGeom>
          <a:noFill/>
        </p:spPr>
        <p:txBody>
          <a:bodyPr>
            <a:spAutoFit/>
          </a:bodyPr>
          <a:lstStyle/>
          <a:p>
            <a:pPr algn="ctr">
              <a:defRPr/>
            </a:pPr>
            <a:r>
              <a:rPr lang="en-US" sz="2800" b="1" dirty="0">
                <a:solidFill>
                  <a:schemeClr val="accent3">
                    <a:lumMod val="75000"/>
                  </a:schemeClr>
                </a:solidFill>
              </a:rPr>
              <a:t>Every merchandise sale has two components, each of which requires an entry in a perpetual inventory system.</a:t>
            </a:r>
            <a:endParaRPr lang="en-US" sz="2800" b="1" dirty="0">
              <a:solidFill>
                <a:schemeClr val="accent3">
                  <a:lumMod val="75000"/>
                </a:schemeClr>
              </a:solidFill>
              <a:latin typeface="Arial" pitchFamily="34" charset="0"/>
            </a:endParaRPr>
          </a:p>
        </p:txBody>
      </p:sp>
      <p:sp>
        <p:nvSpPr>
          <p:cNvPr id="13" name="Rounded Rectangular Callout 12"/>
          <p:cNvSpPr/>
          <p:nvPr/>
        </p:nvSpPr>
        <p:spPr>
          <a:xfrm>
            <a:off x="381000" y="2667000"/>
            <a:ext cx="2133600" cy="1066800"/>
          </a:xfrm>
          <a:prstGeom prst="wedgeRoundRectCallout">
            <a:avLst>
              <a:gd name="adj1" fmla="val 39881"/>
              <a:gd name="adj2" fmla="val 87500"/>
              <a:gd name="adj3" fmla="val 16667"/>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accent3">
                    <a:lumMod val="50000"/>
                  </a:schemeClr>
                </a:solidFill>
              </a:rPr>
              <a:t>Selling Price</a:t>
            </a:r>
          </a:p>
        </p:txBody>
      </p:sp>
      <p:sp>
        <p:nvSpPr>
          <p:cNvPr id="14" name="Rounded Rectangular Callout 13"/>
          <p:cNvSpPr/>
          <p:nvPr/>
        </p:nvSpPr>
        <p:spPr>
          <a:xfrm>
            <a:off x="228600" y="5334000"/>
            <a:ext cx="2133600" cy="1066800"/>
          </a:xfrm>
          <a:prstGeom prst="wedgeRoundRectCallout">
            <a:avLst>
              <a:gd name="adj1" fmla="val 44346"/>
              <a:gd name="adj2" fmla="val -91071"/>
              <a:gd name="adj3" fmla="val 16667"/>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accent3">
                    <a:lumMod val="50000"/>
                  </a:schemeClr>
                </a:solidFill>
              </a:rPr>
              <a:t>Cost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Top)">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slide(fromBottom)">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r>
              <a:rPr lang="en-US" sz="4000" smtClean="0"/>
              <a:t>Sales Transactions</a:t>
            </a:r>
          </a:p>
        </p:txBody>
      </p:sp>
      <p:sp>
        <p:nvSpPr>
          <p:cNvPr id="78850" name="TextBox 8"/>
          <p:cNvSpPr txBox="1">
            <a:spLocks noChangeArrowheads="1"/>
          </p:cNvSpPr>
          <p:nvPr/>
        </p:nvSpPr>
        <p:spPr bwMode="auto">
          <a:xfrm>
            <a:off x="257175" y="1371600"/>
            <a:ext cx="8610600" cy="646113"/>
          </a:xfrm>
          <a:prstGeom prst="rect">
            <a:avLst/>
          </a:prstGeom>
          <a:noFill/>
          <a:ln w="9525">
            <a:noFill/>
            <a:miter lim="800000"/>
            <a:headEnd/>
            <a:tailEnd/>
          </a:ln>
        </p:spPr>
        <p:txBody>
          <a:bodyPr>
            <a:spAutoFit/>
          </a:bodyPr>
          <a:lstStyle/>
          <a:p>
            <a:pPr algn="ctr"/>
            <a:r>
              <a:rPr lang="en-US"/>
              <a:t>Assume Wal-Mart sells two Schwinn mountain bikes for $400 cash. The bikes had previously been recorded in Wal-Mart’s Inventory at a total cost of $350.</a:t>
            </a:r>
          </a:p>
        </p:txBody>
      </p:sp>
      <p:grpSp>
        <p:nvGrpSpPr>
          <p:cNvPr id="20" name="Group 19"/>
          <p:cNvGrpSpPr>
            <a:grpSpLocks/>
          </p:cNvGrpSpPr>
          <p:nvPr/>
        </p:nvGrpSpPr>
        <p:grpSpPr bwMode="auto">
          <a:xfrm>
            <a:off x="638175" y="2182813"/>
            <a:ext cx="7972425" cy="1322387"/>
            <a:chOff x="623888" y="2611438"/>
            <a:chExt cx="7972198" cy="1322387"/>
          </a:xfrm>
        </p:grpSpPr>
        <p:grpSp>
          <p:nvGrpSpPr>
            <p:cNvPr id="78870" name="Group 21"/>
            <p:cNvGrpSpPr>
              <a:grpSpLocks/>
            </p:cNvGrpSpPr>
            <p:nvPr/>
          </p:nvGrpSpPr>
          <p:grpSpPr bwMode="auto">
            <a:xfrm>
              <a:off x="623888" y="2611438"/>
              <a:ext cx="7972198" cy="1322387"/>
              <a:chOff x="624114" y="2771779"/>
              <a:chExt cx="7747774" cy="1321250"/>
            </a:xfrm>
          </p:grpSpPr>
          <p:sp>
            <p:nvSpPr>
              <p:cNvPr id="38" name="Rounded Rectangle 37"/>
              <p:cNvSpPr/>
              <p:nvPr/>
            </p:nvSpPr>
            <p:spPr>
              <a:xfrm>
                <a:off x="624114" y="2844741"/>
                <a:ext cx="7747774" cy="1248288"/>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78886" name="Group 26"/>
              <p:cNvGrpSpPr>
                <a:grpSpLocks/>
              </p:cNvGrpSpPr>
              <p:nvPr/>
            </p:nvGrpSpPr>
            <p:grpSpPr bwMode="auto">
              <a:xfrm>
                <a:off x="649518" y="2771779"/>
                <a:ext cx="1905000" cy="381000"/>
                <a:chOff x="533400" y="3235975"/>
                <a:chExt cx="1905000" cy="381000"/>
              </a:xfrm>
            </p:grpSpPr>
            <p:grpSp>
              <p:nvGrpSpPr>
                <p:cNvPr id="78887" name="Group 16"/>
                <p:cNvGrpSpPr>
                  <a:grpSpLocks/>
                </p:cNvGrpSpPr>
                <p:nvPr/>
              </p:nvGrpSpPr>
              <p:grpSpPr bwMode="auto">
                <a:xfrm>
                  <a:off x="533400" y="3235975"/>
                  <a:ext cx="428172" cy="381000"/>
                  <a:chOff x="838200" y="3733800"/>
                  <a:chExt cx="428172" cy="381000"/>
                </a:xfrm>
              </p:grpSpPr>
              <p:sp>
                <p:nvSpPr>
                  <p:cNvPr id="42" name="Oval 41"/>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 name="TextBox 42"/>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41" name="TextBox 40"/>
                <p:cNvSpPr txBox="1"/>
                <p:nvPr/>
              </p:nvSpPr>
              <p:spPr>
                <a:xfrm>
                  <a:off x="913744" y="3242320"/>
                  <a:ext cx="1524253"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78871" name="Group 29"/>
            <p:cNvGrpSpPr>
              <a:grpSpLocks/>
            </p:cNvGrpSpPr>
            <p:nvPr/>
          </p:nvGrpSpPr>
          <p:grpSpPr bwMode="auto">
            <a:xfrm>
              <a:off x="1137455" y="2967038"/>
              <a:ext cx="7458631" cy="839970"/>
              <a:chOff x="-6379936" y="-374806"/>
              <a:chExt cx="7458631" cy="839970"/>
            </a:xfrm>
          </p:grpSpPr>
          <p:grpSp>
            <p:nvGrpSpPr>
              <p:cNvPr id="78872" name="Group 16"/>
              <p:cNvGrpSpPr>
                <a:grpSpLocks/>
              </p:cNvGrpSpPr>
              <p:nvPr/>
            </p:nvGrpSpPr>
            <p:grpSpPr bwMode="auto">
              <a:xfrm>
                <a:off x="-6379379" y="-374806"/>
                <a:ext cx="7458073" cy="320751"/>
                <a:chOff x="-6379379" y="-374806"/>
                <a:chExt cx="7458073" cy="320751"/>
              </a:xfrm>
            </p:grpSpPr>
            <p:grpSp>
              <p:nvGrpSpPr>
                <p:cNvPr id="78878" name="Group 14"/>
                <p:cNvGrpSpPr>
                  <a:grpSpLocks/>
                </p:cNvGrpSpPr>
                <p:nvPr/>
              </p:nvGrpSpPr>
              <p:grpSpPr bwMode="auto">
                <a:xfrm>
                  <a:off x="-6379379" y="-374806"/>
                  <a:ext cx="7458073" cy="320751"/>
                  <a:chOff x="-6379379" y="-374806"/>
                  <a:chExt cx="7458073" cy="320751"/>
                </a:xfrm>
              </p:grpSpPr>
              <p:grpSp>
                <p:nvGrpSpPr>
                  <p:cNvPr id="78880" name="Group 13"/>
                  <p:cNvGrpSpPr>
                    <a:grpSpLocks/>
                  </p:cNvGrpSpPr>
                  <p:nvPr/>
                </p:nvGrpSpPr>
                <p:grpSpPr bwMode="auto">
                  <a:xfrm>
                    <a:off x="-6379379" y="-374806"/>
                    <a:ext cx="6902903" cy="317332"/>
                    <a:chOff x="-5960279" y="3328276"/>
                    <a:chExt cx="6902903" cy="317332"/>
                  </a:xfrm>
                </p:grpSpPr>
                <p:sp>
                  <p:nvSpPr>
                    <p:cNvPr id="78882" name="TextBox 34"/>
                    <p:cNvSpPr txBox="1">
                      <a:spLocks noChangeArrowheads="1"/>
                    </p:cNvSpPr>
                    <p:nvPr/>
                  </p:nvSpPr>
                  <p:spPr bwMode="auto">
                    <a:xfrm>
                      <a:off x="-5950755" y="3328276"/>
                      <a:ext cx="6893379" cy="316169"/>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78883" name="TextBox 35"/>
                    <p:cNvSpPr txBox="1">
                      <a:spLocks noChangeArrowheads="1"/>
                    </p:cNvSpPr>
                    <p:nvPr/>
                  </p:nvSpPr>
                  <p:spPr bwMode="auto">
                    <a:xfrm>
                      <a:off x="-5960279" y="3329863"/>
                      <a:ext cx="2036988" cy="315745"/>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78884"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78881" name="TextBox 33"/>
                  <p:cNvSpPr txBox="1">
                    <a:spLocks noChangeArrowheads="1"/>
                  </p:cNvSpPr>
                  <p:nvPr/>
                </p:nvSpPr>
                <p:spPr bwMode="auto">
                  <a:xfrm>
                    <a:off x="-1685526" y="-370044"/>
                    <a:ext cx="2764220" cy="315989"/>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78879" name="TextBox 31"/>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78873" name="Group 22"/>
              <p:cNvGrpSpPr>
                <a:grpSpLocks/>
              </p:cNvGrpSpPr>
              <p:nvPr/>
            </p:nvGrpSpPr>
            <p:grpSpPr bwMode="auto">
              <a:xfrm>
                <a:off x="-6379936" y="-67111"/>
                <a:ext cx="7458631" cy="532275"/>
                <a:chOff x="-6379936" y="-67111"/>
                <a:chExt cx="7458631" cy="532275"/>
              </a:xfrm>
            </p:grpSpPr>
            <p:sp>
              <p:nvSpPr>
                <p:cNvPr id="78874" name="TextBox 26"/>
                <p:cNvSpPr txBox="1">
                  <a:spLocks noChangeArrowheads="1"/>
                </p:cNvSpPr>
                <p:nvPr/>
              </p:nvSpPr>
              <p:spPr bwMode="auto">
                <a:xfrm>
                  <a:off x="-6379936" y="-58058"/>
                  <a:ext cx="7458631" cy="523221"/>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78875" name="TextBox 27"/>
                <p:cNvSpPr txBox="1">
                  <a:spLocks noChangeArrowheads="1"/>
                </p:cNvSpPr>
                <p:nvPr/>
              </p:nvSpPr>
              <p:spPr bwMode="auto">
                <a:xfrm>
                  <a:off x="-6379936" y="-58058"/>
                  <a:ext cx="2041176" cy="523220"/>
                </a:xfrm>
                <a:prstGeom prst="rect">
                  <a:avLst/>
                </a:prstGeom>
                <a:noFill/>
                <a:ln w="19050">
                  <a:solidFill>
                    <a:schemeClr val="tx1"/>
                  </a:solidFill>
                  <a:miter lim="800000"/>
                  <a:headEnd/>
                  <a:tailEnd/>
                </a:ln>
              </p:spPr>
              <p:txBody>
                <a:bodyPr>
                  <a:spAutoFit/>
                </a:bodyPr>
                <a:lstStyle/>
                <a:p>
                  <a:r>
                    <a:rPr lang="en-US" sz="1400"/>
                    <a:t>Cash               +$400</a:t>
                  </a:r>
                </a:p>
                <a:p>
                  <a:r>
                    <a:rPr lang="en-US" sz="1400"/>
                    <a:t>Inventory         -$350</a:t>
                  </a:r>
                </a:p>
              </p:txBody>
            </p:sp>
            <p:sp>
              <p:nvSpPr>
                <p:cNvPr id="78876" name="TextBox 28"/>
                <p:cNvSpPr txBox="1">
                  <a:spLocks noChangeArrowheads="1"/>
                </p:cNvSpPr>
                <p:nvPr/>
              </p:nvSpPr>
              <p:spPr bwMode="auto">
                <a:xfrm>
                  <a:off x="-3999592" y="-58056"/>
                  <a:ext cx="1997632"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78877" name="TextBox 29"/>
                <p:cNvSpPr txBox="1">
                  <a:spLocks noChangeArrowheads="1"/>
                </p:cNvSpPr>
                <p:nvPr/>
              </p:nvSpPr>
              <p:spPr bwMode="auto">
                <a:xfrm>
                  <a:off x="-1676399" y="-67111"/>
                  <a:ext cx="2755094" cy="523220"/>
                </a:xfrm>
                <a:prstGeom prst="rect">
                  <a:avLst/>
                </a:prstGeom>
                <a:noFill/>
                <a:ln w="19050">
                  <a:solidFill>
                    <a:schemeClr val="tx1"/>
                  </a:solidFill>
                  <a:miter lim="800000"/>
                  <a:headEnd/>
                  <a:tailEnd/>
                </a:ln>
              </p:spPr>
              <p:txBody>
                <a:bodyPr>
                  <a:spAutoFit/>
                </a:bodyPr>
                <a:lstStyle/>
                <a:p>
                  <a:r>
                    <a:rPr lang="en-US" sz="1400"/>
                    <a:t>Sales Revenue (+R)    +$400</a:t>
                  </a:r>
                </a:p>
                <a:p>
                  <a:r>
                    <a:rPr lang="en-US" sz="1400"/>
                    <a:t>Cost of Goods Sold (+E) -$350</a:t>
                  </a:r>
                </a:p>
              </p:txBody>
            </p:sp>
          </p:grpSp>
        </p:grpSp>
      </p:grpSp>
      <p:grpSp>
        <p:nvGrpSpPr>
          <p:cNvPr id="44" name="Group 43"/>
          <p:cNvGrpSpPr>
            <a:grpSpLocks/>
          </p:cNvGrpSpPr>
          <p:nvPr/>
        </p:nvGrpSpPr>
        <p:grpSpPr bwMode="auto">
          <a:xfrm>
            <a:off x="666750" y="3595688"/>
            <a:ext cx="7943850" cy="1814512"/>
            <a:chOff x="652463" y="4016375"/>
            <a:chExt cx="7943620" cy="1814740"/>
          </a:xfrm>
        </p:grpSpPr>
        <p:grpSp>
          <p:nvGrpSpPr>
            <p:cNvPr id="78853" name="Group 24"/>
            <p:cNvGrpSpPr>
              <a:grpSpLocks/>
            </p:cNvGrpSpPr>
            <p:nvPr/>
          </p:nvGrpSpPr>
          <p:grpSpPr bwMode="auto">
            <a:xfrm>
              <a:off x="652463" y="4016375"/>
              <a:ext cx="7943620" cy="1814740"/>
              <a:chOff x="711199" y="4336108"/>
              <a:chExt cx="7749510" cy="1813109"/>
            </a:xfrm>
          </p:grpSpPr>
          <p:sp>
            <p:nvSpPr>
              <p:cNvPr id="53" name="Rounded Rectangle 52"/>
              <p:cNvSpPr/>
              <p:nvPr/>
            </p:nvSpPr>
            <p:spPr>
              <a:xfrm>
                <a:off x="740624" y="4412249"/>
                <a:ext cx="7720085" cy="173696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78861" name="Group 25"/>
              <p:cNvGrpSpPr>
                <a:grpSpLocks/>
              </p:cNvGrpSpPr>
              <p:nvPr/>
            </p:nvGrpSpPr>
            <p:grpSpPr bwMode="auto">
              <a:xfrm>
                <a:off x="711199" y="4336108"/>
                <a:ext cx="1905000" cy="387350"/>
                <a:chOff x="3505200" y="3232737"/>
                <a:chExt cx="1905000" cy="387476"/>
              </a:xfrm>
            </p:grpSpPr>
            <p:grpSp>
              <p:nvGrpSpPr>
                <p:cNvPr id="78862" name="Group 15"/>
                <p:cNvGrpSpPr>
                  <a:grpSpLocks/>
                </p:cNvGrpSpPr>
                <p:nvPr/>
              </p:nvGrpSpPr>
              <p:grpSpPr bwMode="auto">
                <a:xfrm>
                  <a:off x="3505200" y="3232737"/>
                  <a:ext cx="413658" cy="387476"/>
                  <a:chOff x="2133600" y="4870324"/>
                  <a:chExt cx="413658" cy="387476"/>
                </a:xfrm>
              </p:grpSpPr>
              <p:sp>
                <p:nvSpPr>
                  <p:cNvPr id="57"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8" name="TextBox 57"/>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78863"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78854" name="Group 44"/>
            <p:cNvGrpSpPr>
              <a:grpSpLocks/>
            </p:cNvGrpSpPr>
            <p:nvPr/>
          </p:nvGrpSpPr>
          <p:grpSpPr bwMode="auto">
            <a:xfrm>
              <a:off x="1128485" y="4389319"/>
              <a:ext cx="7242380" cy="1208838"/>
              <a:chOff x="5656941" y="3416862"/>
              <a:chExt cx="7242380" cy="1208838"/>
            </a:xfrm>
          </p:grpSpPr>
          <p:sp>
            <p:nvSpPr>
              <p:cNvPr id="47" name="TextBox 46"/>
              <p:cNvSpPr txBox="1"/>
              <p:nvPr/>
            </p:nvSpPr>
            <p:spPr>
              <a:xfrm>
                <a:off x="5660330" y="3424966"/>
                <a:ext cx="7235615" cy="1200301"/>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a:p>
                <a:pPr>
                  <a:defRPr/>
                </a:pPr>
                <a:endParaRPr lang="en-US" dirty="0">
                  <a:latin typeface="Arial" pitchFamily="34" charset="0"/>
                </a:endParaRPr>
              </a:p>
              <a:p>
                <a:pPr>
                  <a:defRPr/>
                </a:pPr>
                <a:endParaRPr lang="en-US" dirty="0">
                  <a:latin typeface="Arial" pitchFamily="34" charset="0"/>
                </a:endParaRPr>
              </a:p>
            </p:txBody>
          </p:sp>
          <p:grpSp>
            <p:nvGrpSpPr>
              <p:cNvPr id="78856" name="Group 73"/>
              <p:cNvGrpSpPr>
                <a:grpSpLocks/>
              </p:cNvGrpSpPr>
              <p:nvPr/>
            </p:nvGrpSpPr>
            <p:grpSpPr bwMode="auto">
              <a:xfrm>
                <a:off x="5656941" y="3416862"/>
                <a:ext cx="7242380" cy="1208838"/>
                <a:chOff x="5656941" y="2546005"/>
                <a:chExt cx="7242380" cy="1208838"/>
              </a:xfrm>
            </p:grpSpPr>
            <p:sp>
              <p:nvSpPr>
                <p:cNvPr id="78857" name="TextBox 49"/>
                <p:cNvSpPr txBox="1">
                  <a:spLocks noChangeArrowheads="1"/>
                </p:cNvSpPr>
                <p:nvPr/>
              </p:nvSpPr>
              <p:spPr bwMode="auto">
                <a:xfrm>
                  <a:off x="5656941" y="2554514"/>
                  <a:ext cx="5410200" cy="1200329"/>
                </a:xfrm>
                <a:prstGeom prst="rect">
                  <a:avLst/>
                </a:prstGeom>
                <a:noFill/>
                <a:ln w="9525">
                  <a:noFill/>
                  <a:miter lim="800000"/>
                  <a:headEnd/>
                  <a:tailEnd/>
                </a:ln>
              </p:spPr>
              <p:txBody>
                <a:bodyPr>
                  <a:spAutoFit/>
                </a:bodyPr>
                <a:lstStyle/>
                <a:p>
                  <a:r>
                    <a:rPr lang="en-US"/>
                    <a:t>dr    Cash (+A)</a:t>
                  </a:r>
                </a:p>
                <a:p>
                  <a:r>
                    <a:rPr lang="en-US"/>
                    <a:t>         cr    Sales Revenue (+R, +SE)</a:t>
                  </a:r>
                </a:p>
                <a:p>
                  <a:r>
                    <a:rPr lang="en-US"/>
                    <a:t>dr    Cost of Goods Sold (+E, -SE)</a:t>
                  </a:r>
                </a:p>
                <a:p>
                  <a:r>
                    <a:rPr lang="en-US"/>
                    <a:t>         cr    Inventory (-A)</a:t>
                  </a:r>
                </a:p>
              </p:txBody>
            </p:sp>
            <p:sp>
              <p:nvSpPr>
                <p:cNvPr id="78858" name="TextBox 50"/>
                <p:cNvSpPr txBox="1">
                  <a:spLocks noChangeArrowheads="1"/>
                </p:cNvSpPr>
                <p:nvPr/>
              </p:nvSpPr>
              <p:spPr bwMode="auto">
                <a:xfrm>
                  <a:off x="11810750" y="2551886"/>
                  <a:ext cx="1088571" cy="1200329"/>
                </a:xfrm>
                <a:prstGeom prst="rect">
                  <a:avLst/>
                </a:prstGeom>
                <a:noFill/>
                <a:ln w="9525">
                  <a:noFill/>
                  <a:miter lim="800000"/>
                  <a:headEnd/>
                  <a:tailEnd/>
                </a:ln>
              </p:spPr>
              <p:txBody>
                <a:bodyPr>
                  <a:spAutoFit/>
                </a:bodyPr>
                <a:lstStyle/>
                <a:p>
                  <a:pPr algn="r"/>
                  <a:endParaRPr lang="en-US"/>
                </a:p>
                <a:p>
                  <a:pPr algn="r"/>
                  <a:r>
                    <a:rPr lang="en-US"/>
                    <a:t>400</a:t>
                  </a:r>
                </a:p>
                <a:p>
                  <a:pPr algn="r"/>
                  <a:endParaRPr lang="en-US"/>
                </a:p>
                <a:p>
                  <a:pPr algn="r"/>
                  <a:r>
                    <a:rPr lang="en-US"/>
                    <a:t>350</a:t>
                  </a:r>
                </a:p>
              </p:txBody>
            </p:sp>
            <p:sp>
              <p:nvSpPr>
                <p:cNvPr id="78859" name="TextBox 51"/>
                <p:cNvSpPr txBox="1">
                  <a:spLocks noChangeArrowheads="1"/>
                </p:cNvSpPr>
                <p:nvPr/>
              </p:nvSpPr>
              <p:spPr bwMode="auto">
                <a:xfrm>
                  <a:off x="10804883" y="2546005"/>
                  <a:ext cx="1088571" cy="1200329"/>
                </a:xfrm>
                <a:prstGeom prst="rect">
                  <a:avLst/>
                </a:prstGeom>
                <a:noFill/>
                <a:ln w="9525">
                  <a:noFill/>
                  <a:miter lim="800000"/>
                  <a:headEnd/>
                  <a:tailEnd/>
                </a:ln>
              </p:spPr>
              <p:txBody>
                <a:bodyPr>
                  <a:spAutoFit/>
                </a:bodyPr>
                <a:lstStyle/>
                <a:p>
                  <a:pPr algn="r"/>
                  <a:r>
                    <a:rPr lang="en-US"/>
                    <a:t>400</a:t>
                  </a:r>
                </a:p>
                <a:p>
                  <a:pPr algn="r"/>
                  <a:endParaRPr lang="en-US"/>
                </a:p>
                <a:p>
                  <a:pPr algn="r"/>
                  <a:r>
                    <a:rPr lang="en-US"/>
                    <a:t>350</a:t>
                  </a:r>
                </a:p>
                <a:p>
                  <a:pPr algn="r"/>
                  <a:endParaRPr lang="en-US"/>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wipe(left)">
                                      <p:cBhvr>
                                        <p:cTn id="1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r>
              <a:rPr lang="en-US" sz="4000" smtClean="0"/>
              <a:t>Sales Returns and Allowances</a:t>
            </a:r>
          </a:p>
        </p:txBody>
      </p:sp>
      <p:sp>
        <p:nvSpPr>
          <p:cNvPr id="20" name="Rounded Rectangle 19"/>
          <p:cNvSpPr/>
          <p:nvPr/>
        </p:nvSpPr>
        <p:spPr>
          <a:xfrm>
            <a:off x="914400" y="2057400"/>
            <a:ext cx="7315200" cy="2971800"/>
          </a:xfrm>
          <a:prstGeom prst="roundRect">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C00000"/>
                </a:solidFill>
              </a:rPr>
              <a:t>When goods sold to a customer arrive in damaged condition or are otherwise unsatisfactory, the customer can </a:t>
            </a:r>
            <a:br>
              <a:rPr lang="en-US" sz="2800" b="1" dirty="0">
                <a:solidFill>
                  <a:srgbClr val="C00000"/>
                </a:solidFill>
              </a:rPr>
            </a:br>
            <a:r>
              <a:rPr lang="en-US" sz="2800" b="1" dirty="0">
                <a:solidFill>
                  <a:srgbClr val="C00000"/>
                </a:solidFill>
              </a:rPr>
              <a:t>(1) return them for a full refund or </a:t>
            </a:r>
            <a:br>
              <a:rPr lang="en-US" sz="2800" b="1" dirty="0">
                <a:solidFill>
                  <a:srgbClr val="C00000"/>
                </a:solidFill>
              </a:rPr>
            </a:br>
            <a:r>
              <a:rPr lang="en-US" sz="2800" b="1" dirty="0">
                <a:solidFill>
                  <a:srgbClr val="C00000"/>
                </a:solidFill>
              </a:rPr>
              <a:t>(2) keep them and ask for a reduction in the selling price, called an allowance.</a:t>
            </a:r>
          </a:p>
        </p:txBody>
      </p:sp>
    </p:spTree>
  </p:cSld>
  <p:clrMapOvr>
    <a:masterClrMapping/>
  </p:clrMapOvr>
  <p:transition>
    <p:strips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r>
              <a:rPr lang="en-US" sz="4000" smtClean="0"/>
              <a:t>Sales Returns and Allowances</a:t>
            </a:r>
          </a:p>
        </p:txBody>
      </p:sp>
      <p:sp>
        <p:nvSpPr>
          <p:cNvPr id="82946" name="TextBox 8"/>
          <p:cNvSpPr txBox="1">
            <a:spLocks noChangeArrowheads="1"/>
          </p:cNvSpPr>
          <p:nvPr/>
        </p:nvSpPr>
        <p:spPr bwMode="auto">
          <a:xfrm>
            <a:off x="257175" y="1371600"/>
            <a:ext cx="8610600" cy="923925"/>
          </a:xfrm>
          <a:prstGeom prst="rect">
            <a:avLst/>
          </a:prstGeom>
          <a:noFill/>
          <a:ln w="9525">
            <a:noFill/>
            <a:miter lim="800000"/>
            <a:headEnd/>
            <a:tailEnd/>
          </a:ln>
        </p:spPr>
        <p:txBody>
          <a:bodyPr>
            <a:spAutoFit/>
          </a:bodyPr>
          <a:lstStyle/>
          <a:p>
            <a:pPr algn="ctr"/>
            <a:r>
              <a:rPr lang="en-US"/>
              <a:t>Suppose that after Wal-Mart sold the two Schwinn mountain bikes, the customer returned one to Wal-Mart. Assuming that the bike is still like new, Wal-Mart would refund the $200 selling price to the customer and take the bike back into inventory.</a:t>
            </a:r>
          </a:p>
        </p:txBody>
      </p:sp>
      <p:grpSp>
        <p:nvGrpSpPr>
          <p:cNvPr id="22" name="Group 21"/>
          <p:cNvGrpSpPr>
            <a:grpSpLocks/>
          </p:cNvGrpSpPr>
          <p:nvPr/>
        </p:nvGrpSpPr>
        <p:grpSpPr bwMode="auto">
          <a:xfrm>
            <a:off x="638175" y="2563813"/>
            <a:ext cx="7972425" cy="1703387"/>
            <a:chOff x="623888" y="2611439"/>
            <a:chExt cx="7972198" cy="1703387"/>
          </a:xfrm>
        </p:grpSpPr>
        <p:grpSp>
          <p:nvGrpSpPr>
            <p:cNvPr id="82966" name="Group 21"/>
            <p:cNvGrpSpPr>
              <a:grpSpLocks/>
            </p:cNvGrpSpPr>
            <p:nvPr/>
          </p:nvGrpSpPr>
          <p:grpSpPr bwMode="auto">
            <a:xfrm>
              <a:off x="623888" y="2611439"/>
              <a:ext cx="7972198" cy="1703387"/>
              <a:chOff x="624114" y="2771779"/>
              <a:chExt cx="7747774" cy="1701922"/>
            </a:xfrm>
          </p:grpSpPr>
          <p:sp>
            <p:nvSpPr>
              <p:cNvPr id="39" name="Rounded Rectangle 38"/>
              <p:cNvSpPr/>
              <p:nvPr/>
            </p:nvSpPr>
            <p:spPr>
              <a:xfrm>
                <a:off x="624114" y="2844741"/>
                <a:ext cx="7747774" cy="1628960"/>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82982" name="Group 26"/>
              <p:cNvGrpSpPr>
                <a:grpSpLocks/>
              </p:cNvGrpSpPr>
              <p:nvPr/>
            </p:nvGrpSpPr>
            <p:grpSpPr bwMode="auto">
              <a:xfrm>
                <a:off x="649518" y="2771779"/>
                <a:ext cx="1905000" cy="381000"/>
                <a:chOff x="533400" y="3235975"/>
                <a:chExt cx="1905000" cy="381000"/>
              </a:xfrm>
            </p:grpSpPr>
            <p:grpSp>
              <p:nvGrpSpPr>
                <p:cNvPr id="82983" name="Group 16"/>
                <p:cNvGrpSpPr>
                  <a:grpSpLocks/>
                </p:cNvGrpSpPr>
                <p:nvPr/>
              </p:nvGrpSpPr>
              <p:grpSpPr bwMode="auto">
                <a:xfrm>
                  <a:off x="533400" y="3235975"/>
                  <a:ext cx="428172" cy="381000"/>
                  <a:chOff x="838200" y="3733800"/>
                  <a:chExt cx="428172" cy="381000"/>
                </a:xfrm>
              </p:grpSpPr>
              <p:sp>
                <p:nvSpPr>
                  <p:cNvPr id="43" name="Oval 42"/>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4" name="TextBox 43"/>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42" name="TextBox 41"/>
                <p:cNvSpPr txBox="1"/>
                <p:nvPr/>
              </p:nvSpPr>
              <p:spPr>
                <a:xfrm>
                  <a:off x="913744" y="3242320"/>
                  <a:ext cx="1524253"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82967" name="Group 29"/>
            <p:cNvGrpSpPr>
              <a:grpSpLocks/>
            </p:cNvGrpSpPr>
            <p:nvPr/>
          </p:nvGrpSpPr>
          <p:grpSpPr bwMode="auto">
            <a:xfrm>
              <a:off x="1137455" y="2967038"/>
              <a:ext cx="7458629" cy="1055996"/>
              <a:chOff x="-6379936" y="-374806"/>
              <a:chExt cx="7458629" cy="1055996"/>
            </a:xfrm>
          </p:grpSpPr>
          <p:grpSp>
            <p:nvGrpSpPr>
              <p:cNvPr id="82968" name="Group 16"/>
              <p:cNvGrpSpPr>
                <a:grpSpLocks/>
              </p:cNvGrpSpPr>
              <p:nvPr/>
            </p:nvGrpSpPr>
            <p:grpSpPr bwMode="auto">
              <a:xfrm>
                <a:off x="-6379379" y="-374806"/>
                <a:ext cx="7458072" cy="317332"/>
                <a:chOff x="-6379379" y="-374806"/>
                <a:chExt cx="7458072" cy="317332"/>
              </a:xfrm>
            </p:grpSpPr>
            <p:grpSp>
              <p:nvGrpSpPr>
                <p:cNvPr id="82974" name="Group 14"/>
                <p:cNvGrpSpPr>
                  <a:grpSpLocks/>
                </p:cNvGrpSpPr>
                <p:nvPr/>
              </p:nvGrpSpPr>
              <p:grpSpPr bwMode="auto">
                <a:xfrm>
                  <a:off x="-6379379" y="-374806"/>
                  <a:ext cx="7458072" cy="317332"/>
                  <a:chOff x="-6379379" y="-374806"/>
                  <a:chExt cx="7458072" cy="317332"/>
                </a:xfrm>
              </p:grpSpPr>
              <p:grpSp>
                <p:nvGrpSpPr>
                  <p:cNvPr id="82976" name="Group 13"/>
                  <p:cNvGrpSpPr>
                    <a:grpSpLocks/>
                  </p:cNvGrpSpPr>
                  <p:nvPr/>
                </p:nvGrpSpPr>
                <p:grpSpPr bwMode="auto">
                  <a:xfrm>
                    <a:off x="-6379379" y="-374806"/>
                    <a:ext cx="6902903" cy="317332"/>
                    <a:chOff x="-5960279" y="3328276"/>
                    <a:chExt cx="6902903" cy="317332"/>
                  </a:xfrm>
                </p:grpSpPr>
                <p:sp>
                  <p:nvSpPr>
                    <p:cNvPr id="82978" name="TextBox 35"/>
                    <p:cNvSpPr txBox="1">
                      <a:spLocks noChangeArrowheads="1"/>
                    </p:cNvSpPr>
                    <p:nvPr/>
                  </p:nvSpPr>
                  <p:spPr bwMode="auto">
                    <a:xfrm>
                      <a:off x="-5950755" y="3328276"/>
                      <a:ext cx="6893379" cy="316169"/>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82979" name="TextBox 36"/>
                    <p:cNvSpPr txBox="1">
                      <a:spLocks noChangeArrowheads="1"/>
                    </p:cNvSpPr>
                    <p:nvPr/>
                  </p:nvSpPr>
                  <p:spPr bwMode="auto">
                    <a:xfrm>
                      <a:off x="-5960279" y="3329863"/>
                      <a:ext cx="2036988" cy="315745"/>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82980"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82977" name="TextBox 34"/>
                  <p:cNvSpPr txBox="1">
                    <a:spLocks noChangeArrowheads="1"/>
                  </p:cNvSpPr>
                  <p:nvPr/>
                </p:nvSpPr>
                <p:spPr bwMode="auto">
                  <a:xfrm>
                    <a:off x="-1669268" y="-374806"/>
                    <a:ext cx="2747961" cy="313251"/>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82975" name="TextBox 32"/>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82969" name="Group 22"/>
              <p:cNvGrpSpPr>
                <a:grpSpLocks/>
              </p:cNvGrpSpPr>
              <p:nvPr/>
            </p:nvGrpSpPr>
            <p:grpSpPr bwMode="auto">
              <a:xfrm>
                <a:off x="-6379936" y="-58058"/>
                <a:ext cx="7458629" cy="739248"/>
                <a:chOff x="-6379936" y="-58058"/>
                <a:chExt cx="7458629" cy="739248"/>
              </a:xfrm>
            </p:grpSpPr>
            <p:sp>
              <p:nvSpPr>
                <p:cNvPr id="82970" name="TextBox 27"/>
                <p:cNvSpPr txBox="1">
                  <a:spLocks noChangeArrowheads="1"/>
                </p:cNvSpPr>
                <p:nvPr/>
              </p:nvSpPr>
              <p:spPr bwMode="auto">
                <a:xfrm>
                  <a:off x="-6379936" y="-58057"/>
                  <a:ext cx="7458629" cy="738663"/>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82971" name="TextBox 28"/>
                <p:cNvSpPr txBox="1">
                  <a:spLocks noChangeArrowheads="1"/>
                </p:cNvSpPr>
                <p:nvPr/>
              </p:nvSpPr>
              <p:spPr bwMode="auto">
                <a:xfrm>
                  <a:off x="-6379936" y="-58058"/>
                  <a:ext cx="2041176" cy="738664"/>
                </a:xfrm>
                <a:prstGeom prst="rect">
                  <a:avLst/>
                </a:prstGeom>
                <a:noFill/>
                <a:ln w="19050">
                  <a:solidFill>
                    <a:schemeClr val="tx1"/>
                  </a:solidFill>
                  <a:miter lim="800000"/>
                  <a:headEnd/>
                  <a:tailEnd/>
                </a:ln>
              </p:spPr>
              <p:txBody>
                <a:bodyPr>
                  <a:spAutoFit/>
                </a:bodyPr>
                <a:lstStyle/>
                <a:p>
                  <a:r>
                    <a:rPr lang="en-US" sz="1400"/>
                    <a:t>Cash              -$200</a:t>
                  </a:r>
                </a:p>
                <a:p>
                  <a:endParaRPr lang="en-US" sz="1400"/>
                </a:p>
                <a:p>
                  <a:r>
                    <a:rPr lang="en-US" sz="1400"/>
                    <a:t>Inventory       +$175</a:t>
                  </a:r>
                </a:p>
              </p:txBody>
            </p:sp>
            <p:sp>
              <p:nvSpPr>
                <p:cNvPr id="82972" name="TextBox 29"/>
                <p:cNvSpPr txBox="1">
                  <a:spLocks noChangeArrowheads="1"/>
                </p:cNvSpPr>
                <p:nvPr/>
              </p:nvSpPr>
              <p:spPr bwMode="auto">
                <a:xfrm>
                  <a:off x="-3999592" y="-58056"/>
                  <a:ext cx="199763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82973" name="TextBox 30"/>
                <p:cNvSpPr txBox="1">
                  <a:spLocks noChangeArrowheads="1"/>
                </p:cNvSpPr>
                <p:nvPr/>
              </p:nvSpPr>
              <p:spPr bwMode="auto">
                <a:xfrm>
                  <a:off x="-1676400" y="-57474"/>
                  <a:ext cx="2755093" cy="738664"/>
                </a:xfrm>
                <a:prstGeom prst="rect">
                  <a:avLst/>
                </a:prstGeom>
                <a:noFill/>
                <a:ln w="19050">
                  <a:solidFill>
                    <a:schemeClr val="tx1"/>
                  </a:solidFill>
                  <a:miter lim="800000"/>
                  <a:headEnd/>
                  <a:tailEnd/>
                </a:ln>
              </p:spPr>
              <p:txBody>
                <a:bodyPr>
                  <a:spAutoFit/>
                </a:bodyPr>
                <a:lstStyle/>
                <a:p>
                  <a:r>
                    <a:rPr lang="en-US" sz="1400"/>
                    <a:t>Sales Returns and</a:t>
                  </a:r>
                </a:p>
                <a:p>
                  <a:r>
                    <a:rPr lang="en-US" sz="1400"/>
                    <a:t>      Allowances (+xR)     -$200</a:t>
                  </a:r>
                </a:p>
                <a:p>
                  <a:r>
                    <a:rPr lang="en-US" sz="1400"/>
                    <a:t>Cost of Goods Sold (-E) +$175</a:t>
                  </a:r>
                </a:p>
              </p:txBody>
            </p:sp>
          </p:grpSp>
        </p:grpSp>
      </p:grpSp>
      <p:grpSp>
        <p:nvGrpSpPr>
          <p:cNvPr id="45" name="Group 44"/>
          <p:cNvGrpSpPr>
            <a:grpSpLocks/>
          </p:cNvGrpSpPr>
          <p:nvPr/>
        </p:nvGrpSpPr>
        <p:grpSpPr bwMode="auto">
          <a:xfrm>
            <a:off x="666750" y="4357688"/>
            <a:ext cx="7943850" cy="1814512"/>
            <a:chOff x="652463" y="4016375"/>
            <a:chExt cx="7943620" cy="1814740"/>
          </a:xfrm>
        </p:grpSpPr>
        <p:grpSp>
          <p:nvGrpSpPr>
            <p:cNvPr id="82949" name="Group 24"/>
            <p:cNvGrpSpPr>
              <a:grpSpLocks/>
            </p:cNvGrpSpPr>
            <p:nvPr/>
          </p:nvGrpSpPr>
          <p:grpSpPr bwMode="auto">
            <a:xfrm>
              <a:off x="652463" y="4016375"/>
              <a:ext cx="7943620" cy="1814740"/>
              <a:chOff x="711199" y="4336108"/>
              <a:chExt cx="7749510" cy="1813109"/>
            </a:xfrm>
          </p:grpSpPr>
          <p:sp>
            <p:nvSpPr>
              <p:cNvPr id="54" name="Rounded Rectangle 53"/>
              <p:cNvSpPr/>
              <p:nvPr/>
            </p:nvSpPr>
            <p:spPr>
              <a:xfrm>
                <a:off x="740624" y="4412249"/>
                <a:ext cx="7720085" cy="173696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82957" name="Group 25"/>
              <p:cNvGrpSpPr>
                <a:grpSpLocks/>
              </p:cNvGrpSpPr>
              <p:nvPr/>
            </p:nvGrpSpPr>
            <p:grpSpPr bwMode="auto">
              <a:xfrm>
                <a:off x="711199" y="4336108"/>
                <a:ext cx="1905000" cy="387350"/>
                <a:chOff x="3505200" y="3232737"/>
                <a:chExt cx="1905000" cy="387476"/>
              </a:xfrm>
            </p:grpSpPr>
            <p:grpSp>
              <p:nvGrpSpPr>
                <p:cNvPr id="82958" name="Group 15"/>
                <p:cNvGrpSpPr>
                  <a:grpSpLocks/>
                </p:cNvGrpSpPr>
                <p:nvPr/>
              </p:nvGrpSpPr>
              <p:grpSpPr bwMode="auto">
                <a:xfrm>
                  <a:off x="3505200" y="3232737"/>
                  <a:ext cx="413658" cy="387476"/>
                  <a:chOff x="2133600" y="4870324"/>
                  <a:chExt cx="413658" cy="387476"/>
                </a:xfrm>
              </p:grpSpPr>
              <p:sp>
                <p:nvSpPr>
                  <p:cNvPr id="58"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9" name="TextBox 58"/>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82959"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82950" name="Group 44"/>
            <p:cNvGrpSpPr>
              <a:grpSpLocks/>
            </p:cNvGrpSpPr>
            <p:nvPr/>
          </p:nvGrpSpPr>
          <p:grpSpPr bwMode="auto">
            <a:xfrm>
              <a:off x="1128485" y="4389319"/>
              <a:ext cx="7242380" cy="1208838"/>
              <a:chOff x="5656941" y="3416862"/>
              <a:chExt cx="7242380" cy="1208838"/>
            </a:xfrm>
          </p:grpSpPr>
          <p:sp>
            <p:nvSpPr>
              <p:cNvPr id="48" name="TextBox 47"/>
              <p:cNvSpPr txBox="1"/>
              <p:nvPr/>
            </p:nvSpPr>
            <p:spPr>
              <a:xfrm>
                <a:off x="5660330" y="3424966"/>
                <a:ext cx="7235615" cy="1200301"/>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a:p>
                <a:pPr>
                  <a:defRPr/>
                </a:pPr>
                <a:endParaRPr lang="en-US" dirty="0">
                  <a:latin typeface="Arial" pitchFamily="34" charset="0"/>
                </a:endParaRPr>
              </a:p>
              <a:p>
                <a:pPr>
                  <a:defRPr/>
                </a:pPr>
                <a:endParaRPr lang="en-US" dirty="0">
                  <a:latin typeface="Arial" pitchFamily="34" charset="0"/>
                </a:endParaRPr>
              </a:p>
            </p:txBody>
          </p:sp>
          <p:grpSp>
            <p:nvGrpSpPr>
              <p:cNvPr id="82952" name="Group 73"/>
              <p:cNvGrpSpPr>
                <a:grpSpLocks/>
              </p:cNvGrpSpPr>
              <p:nvPr/>
            </p:nvGrpSpPr>
            <p:grpSpPr bwMode="auto">
              <a:xfrm>
                <a:off x="5656941" y="3416862"/>
                <a:ext cx="7242380" cy="1208838"/>
                <a:chOff x="5656941" y="2546005"/>
                <a:chExt cx="7242380" cy="1208838"/>
              </a:xfrm>
            </p:grpSpPr>
            <p:sp>
              <p:nvSpPr>
                <p:cNvPr id="82953" name="TextBox 50"/>
                <p:cNvSpPr txBox="1">
                  <a:spLocks noChangeArrowheads="1"/>
                </p:cNvSpPr>
                <p:nvPr/>
              </p:nvSpPr>
              <p:spPr bwMode="auto">
                <a:xfrm>
                  <a:off x="5656941" y="2554514"/>
                  <a:ext cx="5410200" cy="1200329"/>
                </a:xfrm>
                <a:prstGeom prst="rect">
                  <a:avLst/>
                </a:prstGeom>
                <a:noFill/>
                <a:ln w="9525">
                  <a:noFill/>
                  <a:miter lim="800000"/>
                  <a:headEnd/>
                  <a:tailEnd/>
                </a:ln>
              </p:spPr>
              <p:txBody>
                <a:bodyPr>
                  <a:spAutoFit/>
                </a:bodyPr>
                <a:lstStyle/>
                <a:p>
                  <a:r>
                    <a:rPr lang="en-US"/>
                    <a:t>dr    Sales Returns &amp; Allowances (+xR, -SE)</a:t>
                  </a:r>
                </a:p>
                <a:p>
                  <a:r>
                    <a:rPr lang="en-US"/>
                    <a:t>         cr    Cash (-A)</a:t>
                  </a:r>
                </a:p>
                <a:p>
                  <a:r>
                    <a:rPr lang="en-US"/>
                    <a:t>dr    Inventory (+A)</a:t>
                  </a:r>
                </a:p>
                <a:p>
                  <a:r>
                    <a:rPr lang="en-US"/>
                    <a:t>         cr    Cost of Goods Sold (-E, +SE)</a:t>
                  </a:r>
                </a:p>
              </p:txBody>
            </p:sp>
            <p:sp>
              <p:nvSpPr>
                <p:cNvPr id="82954" name="TextBox 51"/>
                <p:cNvSpPr txBox="1">
                  <a:spLocks noChangeArrowheads="1"/>
                </p:cNvSpPr>
                <p:nvPr/>
              </p:nvSpPr>
              <p:spPr bwMode="auto">
                <a:xfrm>
                  <a:off x="11810750" y="2551886"/>
                  <a:ext cx="1088571" cy="1200329"/>
                </a:xfrm>
                <a:prstGeom prst="rect">
                  <a:avLst/>
                </a:prstGeom>
                <a:noFill/>
                <a:ln w="9525">
                  <a:noFill/>
                  <a:miter lim="800000"/>
                  <a:headEnd/>
                  <a:tailEnd/>
                </a:ln>
              </p:spPr>
              <p:txBody>
                <a:bodyPr>
                  <a:spAutoFit/>
                </a:bodyPr>
                <a:lstStyle/>
                <a:p>
                  <a:pPr algn="r"/>
                  <a:endParaRPr lang="en-US"/>
                </a:p>
                <a:p>
                  <a:pPr algn="r"/>
                  <a:r>
                    <a:rPr lang="en-US"/>
                    <a:t>200</a:t>
                  </a:r>
                </a:p>
                <a:p>
                  <a:pPr algn="r"/>
                  <a:endParaRPr lang="en-US"/>
                </a:p>
                <a:p>
                  <a:pPr algn="r"/>
                  <a:r>
                    <a:rPr lang="en-US"/>
                    <a:t>175</a:t>
                  </a:r>
                </a:p>
              </p:txBody>
            </p:sp>
            <p:sp>
              <p:nvSpPr>
                <p:cNvPr id="82955" name="TextBox 52"/>
                <p:cNvSpPr txBox="1">
                  <a:spLocks noChangeArrowheads="1"/>
                </p:cNvSpPr>
                <p:nvPr/>
              </p:nvSpPr>
              <p:spPr bwMode="auto">
                <a:xfrm>
                  <a:off x="10804883" y="2546005"/>
                  <a:ext cx="1088571" cy="1200329"/>
                </a:xfrm>
                <a:prstGeom prst="rect">
                  <a:avLst/>
                </a:prstGeom>
                <a:noFill/>
                <a:ln w="9525">
                  <a:noFill/>
                  <a:miter lim="800000"/>
                  <a:headEnd/>
                  <a:tailEnd/>
                </a:ln>
              </p:spPr>
              <p:txBody>
                <a:bodyPr>
                  <a:spAutoFit/>
                </a:bodyPr>
                <a:lstStyle/>
                <a:p>
                  <a:pPr algn="r"/>
                  <a:r>
                    <a:rPr lang="en-US"/>
                    <a:t>200</a:t>
                  </a:r>
                </a:p>
                <a:p>
                  <a:pPr algn="r"/>
                  <a:endParaRPr lang="en-US"/>
                </a:p>
                <a:p>
                  <a:pPr algn="r"/>
                  <a:r>
                    <a:rPr lang="en-US"/>
                    <a:t>175</a:t>
                  </a:r>
                </a:p>
                <a:p>
                  <a:pPr algn="r"/>
                  <a:endParaRPr lang="en-US"/>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wipe(left)">
                                      <p:cBhvr>
                                        <p:cTn id="1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lstStyle/>
          <a:p>
            <a:r>
              <a:rPr lang="en-US" sz="4000" smtClean="0"/>
              <a:t>Sales on Account and Sales Discounts</a:t>
            </a:r>
          </a:p>
        </p:txBody>
      </p:sp>
      <p:sp>
        <p:nvSpPr>
          <p:cNvPr id="84994" name="TextBox 3"/>
          <p:cNvSpPr txBox="1">
            <a:spLocks noChangeArrowheads="1"/>
          </p:cNvSpPr>
          <p:nvPr/>
        </p:nvSpPr>
        <p:spPr bwMode="auto">
          <a:xfrm>
            <a:off x="1143000" y="1752600"/>
            <a:ext cx="6858000" cy="1200150"/>
          </a:xfrm>
          <a:prstGeom prst="rect">
            <a:avLst/>
          </a:prstGeom>
          <a:solidFill>
            <a:srgbClr val="FFFFCC"/>
          </a:solidFill>
          <a:ln w="9525">
            <a:solidFill>
              <a:srgbClr val="C00000"/>
            </a:solidFill>
            <a:miter lim="800000"/>
            <a:headEnd/>
            <a:tailEnd/>
          </a:ln>
        </p:spPr>
        <p:txBody>
          <a:bodyPr>
            <a:spAutoFit/>
          </a:bodyPr>
          <a:lstStyle/>
          <a:p>
            <a:pPr algn="ctr"/>
            <a:r>
              <a:rPr lang="en-US" sz="2400" b="1">
                <a:solidFill>
                  <a:srgbClr val="C00000"/>
                </a:solidFill>
              </a:rPr>
              <a:t>A sales discount is a sales price reduction given to customers for prompt payment of their account balance.</a:t>
            </a:r>
          </a:p>
        </p:txBody>
      </p:sp>
      <p:pic>
        <p:nvPicPr>
          <p:cNvPr id="84995" name="Picture 5"/>
          <p:cNvPicPr>
            <a:picLocks noChangeAspect="1" noChangeArrowheads="1"/>
          </p:cNvPicPr>
          <p:nvPr/>
        </p:nvPicPr>
        <p:blipFill>
          <a:blip r:embed="rId3"/>
          <a:srcRect/>
          <a:stretch>
            <a:fillRect/>
          </a:stretch>
        </p:blipFill>
        <p:spPr bwMode="auto">
          <a:xfrm>
            <a:off x="1333500" y="3352800"/>
            <a:ext cx="6477000" cy="2867025"/>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p:txBody>
          <a:bodyPr/>
          <a:lstStyle/>
          <a:p>
            <a:r>
              <a:rPr lang="en-US" sz="4000" smtClean="0"/>
              <a:t>Sales on Account and Sales Discounts</a:t>
            </a:r>
          </a:p>
        </p:txBody>
      </p:sp>
      <p:sp>
        <p:nvSpPr>
          <p:cNvPr id="87042" name="TextBox 8"/>
          <p:cNvSpPr txBox="1">
            <a:spLocks noChangeArrowheads="1"/>
          </p:cNvSpPr>
          <p:nvPr/>
        </p:nvSpPr>
        <p:spPr bwMode="auto">
          <a:xfrm>
            <a:off x="257175" y="1514475"/>
            <a:ext cx="8610600" cy="923925"/>
          </a:xfrm>
          <a:prstGeom prst="rect">
            <a:avLst/>
          </a:prstGeom>
          <a:noFill/>
          <a:ln w="9525">
            <a:noFill/>
            <a:miter lim="800000"/>
            <a:headEnd/>
            <a:tailEnd/>
          </a:ln>
        </p:spPr>
        <p:txBody>
          <a:bodyPr>
            <a:spAutoFit/>
          </a:bodyPr>
          <a:lstStyle/>
          <a:p>
            <a:pPr algn="ctr"/>
            <a:r>
              <a:rPr lang="en-US"/>
              <a:t>Suppose Wal-Mart’s warehouse store (Sam’s Club) sells printer paper on account to a local business for $1,000 with payment terms of 2/10, n/30. The paper cost Sam’s Club $700.</a:t>
            </a:r>
          </a:p>
        </p:txBody>
      </p:sp>
      <p:grpSp>
        <p:nvGrpSpPr>
          <p:cNvPr id="45" name="Group 44"/>
          <p:cNvGrpSpPr>
            <a:grpSpLocks/>
          </p:cNvGrpSpPr>
          <p:nvPr/>
        </p:nvGrpSpPr>
        <p:grpSpPr bwMode="auto">
          <a:xfrm>
            <a:off x="457200" y="4191000"/>
            <a:ext cx="7943850" cy="1814513"/>
            <a:chOff x="652463" y="4016375"/>
            <a:chExt cx="7943620" cy="1814740"/>
          </a:xfrm>
        </p:grpSpPr>
        <p:grpSp>
          <p:nvGrpSpPr>
            <p:cNvPr id="87070" name="Group 24"/>
            <p:cNvGrpSpPr>
              <a:grpSpLocks/>
            </p:cNvGrpSpPr>
            <p:nvPr/>
          </p:nvGrpSpPr>
          <p:grpSpPr bwMode="auto">
            <a:xfrm>
              <a:off x="652463" y="4016375"/>
              <a:ext cx="7943620" cy="1814740"/>
              <a:chOff x="711199" y="4336108"/>
              <a:chExt cx="7749510" cy="1813109"/>
            </a:xfrm>
          </p:grpSpPr>
          <p:sp>
            <p:nvSpPr>
              <p:cNvPr id="53" name="Rounded Rectangle 52"/>
              <p:cNvSpPr/>
              <p:nvPr/>
            </p:nvSpPr>
            <p:spPr>
              <a:xfrm>
                <a:off x="740624" y="4412249"/>
                <a:ext cx="7720085" cy="173696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87078" name="Group 25"/>
              <p:cNvGrpSpPr>
                <a:grpSpLocks/>
              </p:cNvGrpSpPr>
              <p:nvPr/>
            </p:nvGrpSpPr>
            <p:grpSpPr bwMode="auto">
              <a:xfrm>
                <a:off x="711199" y="4336108"/>
                <a:ext cx="1905000" cy="387350"/>
                <a:chOff x="3505200" y="3232737"/>
                <a:chExt cx="1905000" cy="387476"/>
              </a:xfrm>
            </p:grpSpPr>
            <p:grpSp>
              <p:nvGrpSpPr>
                <p:cNvPr id="87079" name="Group 15"/>
                <p:cNvGrpSpPr>
                  <a:grpSpLocks/>
                </p:cNvGrpSpPr>
                <p:nvPr/>
              </p:nvGrpSpPr>
              <p:grpSpPr bwMode="auto">
                <a:xfrm>
                  <a:off x="3505200" y="3232737"/>
                  <a:ext cx="413658" cy="387476"/>
                  <a:chOff x="2133600" y="4870324"/>
                  <a:chExt cx="413658" cy="387476"/>
                </a:xfrm>
              </p:grpSpPr>
              <p:sp>
                <p:nvSpPr>
                  <p:cNvPr id="57"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8" name="TextBox 57"/>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87080"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87071" name="Group 44"/>
            <p:cNvGrpSpPr>
              <a:grpSpLocks/>
            </p:cNvGrpSpPr>
            <p:nvPr/>
          </p:nvGrpSpPr>
          <p:grpSpPr bwMode="auto">
            <a:xfrm>
              <a:off x="1128485" y="4389319"/>
              <a:ext cx="7242380" cy="1208838"/>
              <a:chOff x="5656941" y="3416862"/>
              <a:chExt cx="7242380" cy="1208838"/>
            </a:xfrm>
          </p:grpSpPr>
          <p:sp>
            <p:nvSpPr>
              <p:cNvPr id="48" name="TextBox 47"/>
              <p:cNvSpPr txBox="1"/>
              <p:nvPr/>
            </p:nvSpPr>
            <p:spPr>
              <a:xfrm>
                <a:off x="5660330" y="3424966"/>
                <a:ext cx="7235615" cy="1200300"/>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a:p>
                <a:pPr>
                  <a:defRPr/>
                </a:pPr>
                <a:endParaRPr lang="en-US" dirty="0">
                  <a:latin typeface="Arial" pitchFamily="34" charset="0"/>
                </a:endParaRPr>
              </a:p>
              <a:p>
                <a:pPr>
                  <a:defRPr/>
                </a:pPr>
                <a:endParaRPr lang="en-US" dirty="0">
                  <a:latin typeface="Arial" pitchFamily="34" charset="0"/>
                </a:endParaRPr>
              </a:p>
            </p:txBody>
          </p:sp>
          <p:grpSp>
            <p:nvGrpSpPr>
              <p:cNvPr id="87073" name="Group 73"/>
              <p:cNvGrpSpPr>
                <a:grpSpLocks/>
              </p:cNvGrpSpPr>
              <p:nvPr/>
            </p:nvGrpSpPr>
            <p:grpSpPr bwMode="auto">
              <a:xfrm>
                <a:off x="5656941" y="3416862"/>
                <a:ext cx="7242380" cy="1208838"/>
                <a:chOff x="5656941" y="2546005"/>
                <a:chExt cx="7242380" cy="1208838"/>
              </a:xfrm>
            </p:grpSpPr>
            <p:sp>
              <p:nvSpPr>
                <p:cNvPr id="87074" name="TextBox 49"/>
                <p:cNvSpPr txBox="1">
                  <a:spLocks noChangeArrowheads="1"/>
                </p:cNvSpPr>
                <p:nvPr/>
              </p:nvSpPr>
              <p:spPr bwMode="auto">
                <a:xfrm>
                  <a:off x="5656941" y="2554514"/>
                  <a:ext cx="5410200" cy="1200329"/>
                </a:xfrm>
                <a:prstGeom prst="rect">
                  <a:avLst/>
                </a:prstGeom>
                <a:noFill/>
                <a:ln w="9525">
                  <a:noFill/>
                  <a:miter lim="800000"/>
                  <a:headEnd/>
                  <a:tailEnd/>
                </a:ln>
              </p:spPr>
              <p:txBody>
                <a:bodyPr>
                  <a:spAutoFit/>
                </a:bodyPr>
                <a:lstStyle/>
                <a:p>
                  <a:r>
                    <a:rPr lang="en-US"/>
                    <a:t>dr    Accounts Receivable (+A)</a:t>
                  </a:r>
                </a:p>
                <a:p>
                  <a:r>
                    <a:rPr lang="en-US"/>
                    <a:t>         cr    Sales Revenue (+R, +SE)</a:t>
                  </a:r>
                </a:p>
                <a:p>
                  <a:r>
                    <a:rPr lang="en-US"/>
                    <a:t>dr    Cost of Goods Sold (+E, -SE)</a:t>
                  </a:r>
                </a:p>
                <a:p>
                  <a:r>
                    <a:rPr lang="en-US"/>
                    <a:t>         cr    Inventory (-A)</a:t>
                  </a:r>
                </a:p>
              </p:txBody>
            </p:sp>
            <p:sp>
              <p:nvSpPr>
                <p:cNvPr id="87075" name="TextBox 50"/>
                <p:cNvSpPr txBox="1">
                  <a:spLocks noChangeArrowheads="1"/>
                </p:cNvSpPr>
                <p:nvPr/>
              </p:nvSpPr>
              <p:spPr bwMode="auto">
                <a:xfrm>
                  <a:off x="11810750" y="2551886"/>
                  <a:ext cx="1088571" cy="1200329"/>
                </a:xfrm>
                <a:prstGeom prst="rect">
                  <a:avLst/>
                </a:prstGeom>
                <a:noFill/>
                <a:ln w="9525">
                  <a:noFill/>
                  <a:miter lim="800000"/>
                  <a:headEnd/>
                  <a:tailEnd/>
                </a:ln>
              </p:spPr>
              <p:txBody>
                <a:bodyPr>
                  <a:spAutoFit/>
                </a:bodyPr>
                <a:lstStyle/>
                <a:p>
                  <a:pPr algn="r"/>
                  <a:endParaRPr lang="en-US"/>
                </a:p>
                <a:p>
                  <a:pPr algn="r"/>
                  <a:r>
                    <a:rPr lang="en-US"/>
                    <a:t>1,000</a:t>
                  </a:r>
                </a:p>
                <a:p>
                  <a:pPr algn="r"/>
                  <a:endParaRPr lang="en-US"/>
                </a:p>
                <a:p>
                  <a:pPr algn="r"/>
                  <a:r>
                    <a:rPr lang="en-US"/>
                    <a:t>700</a:t>
                  </a:r>
                </a:p>
              </p:txBody>
            </p:sp>
            <p:sp>
              <p:nvSpPr>
                <p:cNvPr id="87076" name="TextBox 51"/>
                <p:cNvSpPr txBox="1">
                  <a:spLocks noChangeArrowheads="1"/>
                </p:cNvSpPr>
                <p:nvPr/>
              </p:nvSpPr>
              <p:spPr bwMode="auto">
                <a:xfrm>
                  <a:off x="10804883" y="2546005"/>
                  <a:ext cx="1088571" cy="1200329"/>
                </a:xfrm>
                <a:prstGeom prst="rect">
                  <a:avLst/>
                </a:prstGeom>
                <a:noFill/>
                <a:ln w="9525">
                  <a:noFill/>
                  <a:miter lim="800000"/>
                  <a:headEnd/>
                  <a:tailEnd/>
                </a:ln>
              </p:spPr>
              <p:txBody>
                <a:bodyPr>
                  <a:spAutoFit/>
                </a:bodyPr>
                <a:lstStyle/>
                <a:p>
                  <a:pPr algn="r"/>
                  <a:r>
                    <a:rPr lang="en-US"/>
                    <a:t>1,000</a:t>
                  </a:r>
                </a:p>
                <a:p>
                  <a:pPr algn="r"/>
                  <a:endParaRPr lang="en-US"/>
                </a:p>
                <a:p>
                  <a:pPr algn="r"/>
                  <a:r>
                    <a:rPr lang="en-US"/>
                    <a:t>700</a:t>
                  </a:r>
                </a:p>
                <a:p>
                  <a:pPr algn="r"/>
                  <a:endParaRPr lang="en-US"/>
                </a:p>
              </p:txBody>
            </p:sp>
          </p:grpSp>
        </p:grpSp>
      </p:grpSp>
      <p:grpSp>
        <p:nvGrpSpPr>
          <p:cNvPr id="86064" name="Group 48"/>
          <p:cNvGrpSpPr>
            <a:grpSpLocks/>
          </p:cNvGrpSpPr>
          <p:nvPr/>
        </p:nvGrpSpPr>
        <p:grpSpPr bwMode="auto">
          <a:xfrm>
            <a:off x="304800" y="2514600"/>
            <a:ext cx="8458200" cy="1600200"/>
            <a:chOff x="192" y="1584"/>
            <a:chExt cx="5328" cy="1008"/>
          </a:xfrm>
        </p:grpSpPr>
        <p:sp>
          <p:nvSpPr>
            <p:cNvPr id="75" name="Rounded Rectangle 74"/>
            <p:cNvSpPr/>
            <p:nvPr/>
          </p:nvSpPr>
          <p:spPr>
            <a:xfrm>
              <a:off x="255" y="1644"/>
              <a:ext cx="5265" cy="948"/>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87136" name="Group 26"/>
            <p:cNvGrpSpPr>
              <a:grpSpLocks/>
            </p:cNvGrpSpPr>
            <p:nvPr/>
          </p:nvGrpSpPr>
          <p:grpSpPr bwMode="auto">
            <a:xfrm>
              <a:off x="192" y="1584"/>
              <a:ext cx="1243" cy="265"/>
              <a:chOff x="160087" y="3214213"/>
              <a:chExt cx="1918269" cy="420262"/>
            </a:xfrm>
          </p:grpSpPr>
          <p:grpSp>
            <p:nvGrpSpPr>
              <p:cNvPr id="87137" name="Group 16"/>
              <p:cNvGrpSpPr>
                <a:grpSpLocks/>
              </p:cNvGrpSpPr>
              <p:nvPr/>
            </p:nvGrpSpPr>
            <p:grpSpPr bwMode="auto">
              <a:xfrm>
                <a:off x="160087" y="3214213"/>
                <a:ext cx="456179" cy="420262"/>
                <a:chOff x="464887" y="3712038"/>
                <a:chExt cx="456179" cy="420262"/>
              </a:xfrm>
            </p:grpSpPr>
            <p:sp>
              <p:nvSpPr>
                <p:cNvPr id="79" name="Oval 78"/>
                <p:cNvSpPr/>
                <p:nvPr/>
              </p:nvSpPr>
              <p:spPr>
                <a:xfrm>
                  <a:off x="488585" y="37338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0" name="TextBox 79"/>
                <p:cNvSpPr txBox="1"/>
                <p:nvPr/>
              </p:nvSpPr>
              <p:spPr>
                <a:xfrm>
                  <a:off x="529600" y="3733800"/>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78" name="TextBox 77"/>
              <p:cNvSpPr txBox="1"/>
              <p:nvPr/>
            </p:nvSpPr>
            <p:spPr>
              <a:xfrm>
                <a:off x="553618" y="3242759"/>
                <a:ext cx="1524738" cy="367927"/>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nvGrpSpPr>
            <p:cNvPr id="87145" name="Group 16"/>
            <p:cNvGrpSpPr>
              <a:grpSpLocks/>
            </p:cNvGrpSpPr>
            <p:nvPr/>
          </p:nvGrpSpPr>
          <p:grpSpPr bwMode="auto">
            <a:xfrm>
              <a:off x="434" y="1839"/>
              <a:ext cx="4990" cy="207"/>
              <a:chOff x="-6842588" y="-374806"/>
              <a:chExt cx="7921283" cy="327836"/>
            </a:xfrm>
          </p:grpSpPr>
          <p:grpSp>
            <p:nvGrpSpPr>
              <p:cNvPr id="87146" name="Group 14"/>
              <p:cNvGrpSpPr>
                <a:grpSpLocks/>
              </p:cNvGrpSpPr>
              <p:nvPr/>
            </p:nvGrpSpPr>
            <p:grpSpPr bwMode="auto">
              <a:xfrm>
                <a:off x="-6842588" y="-374806"/>
                <a:ext cx="7921283" cy="327235"/>
                <a:chOff x="-6842588" y="-374806"/>
                <a:chExt cx="7921283" cy="327235"/>
              </a:xfrm>
            </p:grpSpPr>
            <p:grpSp>
              <p:nvGrpSpPr>
                <p:cNvPr id="87147" name="Group 13"/>
                <p:cNvGrpSpPr>
                  <a:grpSpLocks/>
                </p:cNvGrpSpPr>
                <p:nvPr/>
              </p:nvGrpSpPr>
              <p:grpSpPr bwMode="auto">
                <a:xfrm>
                  <a:off x="-6842588" y="-374806"/>
                  <a:ext cx="7366112" cy="327235"/>
                  <a:chOff x="-6423488" y="3328276"/>
                  <a:chExt cx="7366112" cy="327235"/>
                </a:xfrm>
              </p:grpSpPr>
              <p:sp>
                <p:nvSpPr>
                  <p:cNvPr id="87148" name="TextBox 71"/>
                  <p:cNvSpPr txBox="1">
                    <a:spLocks noChangeArrowheads="1"/>
                  </p:cNvSpPr>
                  <p:nvPr/>
                </p:nvSpPr>
                <p:spPr bwMode="auto">
                  <a:xfrm>
                    <a:off x="-5950406" y="3328276"/>
                    <a:ext cx="6893030" cy="322492"/>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87149" name="TextBox 72"/>
                  <p:cNvSpPr txBox="1">
                    <a:spLocks noChangeArrowheads="1"/>
                  </p:cNvSpPr>
                  <p:nvPr/>
                </p:nvSpPr>
                <p:spPr bwMode="auto">
                  <a:xfrm>
                    <a:off x="-6423488" y="3329857"/>
                    <a:ext cx="2500351" cy="322492"/>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87150" name="TextBox 8"/>
                  <p:cNvSpPr txBox="1">
                    <a:spLocks noChangeArrowheads="1"/>
                  </p:cNvSpPr>
                  <p:nvPr/>
                </p:nvSpPr>
                <p:spPr bwMode="auto">
                  <a:xfrm>
                    <a:off x="-3923137" y="3333019"/>
                    <a:ext cx="342905" cy="322492"/>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87151" name="TextBox 70"/>
                <p:cNvSpPr txBox="1">
                  <a:spLocks noChangeArrowheads="1"/>
                </p:cNvSpPr>
                <p:nvPr/>
              </p:nvSpPr>
              <p:spPr bwMode="auto">
                <a:xfrm>
                  <a:off x="-1669149" y="-374806"/>
                  <a:ext cx="2747844" cy="323085"/>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87152" name="TextBox 68"/>
              <p:cNvSpPr txBox="1">
                <a:spLocks noChangeArrowheads="1"/>
              </p:cNvSpPr>
              <p:nvPr/>
            </p:nvSpPr>
            <p:spPr bwMode="auto">
              <a:xfrm>
                <a:off x="-2000922" y="-370055"/>
                <a:ext cx="323836" cy="323085"/>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87153" name="TextBox 63"/>
            <p:cNvSpPr txBox="1">
              <a:spLocks noChangeArrowheads="1"/>
            </p:cNvSpPr>
            <p:nvPr/>
          </p:nvSpPr>
          <p:spPr bwMode="auto">
            <a:xfrm>
              <a:off x="434" y="2039"/>
              <a:ext cx="4990" cy="472"/>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87154" name="TextBox 64"/>
            <p:cNvSpPr txBox="1">
              <a:spLocks noChangeArrowheads="1"/>
            </p:cNvSpPr>
            <p:nvPr/>
          </p:nvSpPr>
          <p:spPr bwMode="auto">
            <a:xfrm>
              <a:off x="438" y="2039"/>
              <a:ext cx="1573" cy="471"/>
            </a:xfrm>
            <a:prstGeom prst="rect">
              <a:avLst/>
            </a:prstGeom>
            <a:noFill/>
            <a:ln w="19050">
              <a:solidFill>
                <a:schemeClr val="tx1"/>
              </a:solidFill>
              <a:miter lim="800000"/>
              <a:headEnd/>
              <a:tailEnd/>
            </a:ln>
          </p:spPr>
          <p:txBody>
            <a:bodyPr>
              <a:spAutoFit/>
            </a:bodyPr>
            <a:lstStyle/>
            <a:p>
              <a:r>
                <a:rPr lang="en-US" sz="1400"/>
                <a:t>Accounts Receivable+$1,000</a:t>
              </a:r>
            </a:p>
            <a:p>
              <a:r>
                <a:rPr lang="en-US" sz="1400"/>
                <a:t>Inventory                      -$700</a:t>
              </a:r>
            </a:p>
          </p:txBody>
        </p:sp>
        <p:sp>
          <p:nvSpPr>
            <p:cNvPr id="87155" name="TextBox 65"/>
            <p:cNvSpPr txBox="1">
              <a:spLocks noChangeArrowheads="1"/>
            </p:cNvSpPr>
            <p:nvPr/>
          </p:nvSpPr>
          <p:spPr bwMode="auto">
            <a:xfrm>
              <a:off x="2225" y="2039"/>
              <a:ext cx="1258" cy="472"/>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87156" name="TextBox 66"/>
            <p:cNvSpPr txBox="1">
              <a:spLocks noChangeArrowheads="1"/>
            </p:cNvSpPr>
            <p:nvPr/>
          </p:nvSpPr>
          <p:spPr bwMode="auto">
            <a:xfrm>
              <a:off x="3693" y="2039"/>
              <a:ext cx="1735" cy="472"/>
            </a:xfrm>
            <a:prstGeom prst="rect">
              <a:avLst/>
            </a:prstGeom>
            <a:noFill/>
            <a:ln w="19050">
              <a:solidFill>
                <a:schemeClr val="tx1"/>
              </a:solidFill>
              <a:miter lim="800000"/>
              <a:headEnd/>
              <a:tailEnd/>
            </a:ln>
          </p:spPr>
          <p:txBody>
            <a:bodyPr>
              <a:spAutoFit/>
            </a:bodyPr>
            <a:lstStyle/>
            <a:p>
              <a:r>
                <a:rPr lang="en-US" sz="1400"/>
                <a:t>Sales Revenue (+R) +$1,000</a:t>
              </a:r>
            </a:p>
            <a:p>
              <a:r>
                <a:rPr lang="en-US" sz="1400"/>
                <a:t>Cost of Goods Sold (+E) -$700</a:t>
              </a:r>
            </a:p>
            <a:p>
              <a:endParaRPr lang="en-US" sz="1400"/>
            </a:p>
          </p:txBody>
        </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6064"/>
                                        </p:tgtEl>
                                        <p:attrNameLst>
                                          <p:attrName>style.visibility</p:attrName>
                                        </p:attrNameLst>
                                      </p:cBhvr>
                                      <p:to>
                                        <p:strVal val="visible"/>
                                      </p:to>
                                    </p:set>
                                    <p:animEffect transition="in" filter="wipe(left)">
                                      <p:cBhvr>
                                        <p:cTn id="7" dur="500"/>
                                        <p:tgtEl>
                                          <p:spTgt spid="8606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wipe(left)">
                                      <p:cBhvr>
                                        <p:cTn id="1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a:grpSpLocks/>
          </p:cNvGrpSpPr>
          <p:nvPr/>
        </p:nvGrpSpPr>
        <p:grpSpPr bwMode="auto">
          <a:xfrm>
            <a:off x="457200" y="4191000"/>
            <a:ext cx="7943850" cy="1524000"/>
            <a:chOff x="652463" y="4016376"/>
            <a:chExt cx="7943620" cy="1524001"/>
          </a:xfrm>
        </p:grpSpPr>
        <p:grpSp>
          <p:nvGrpSpPr>
            <p:cNvPr id="89121" name="Group 24"/>
            <p:cNvGrpSpPr>
              <a:grpSpLocks/>
            </p:cNvGrpSpPr>
            <p:nvPr/>
          </p:nvGrpSpPr>
          <p:grpSpPr bwMode="auto">
            <a:xfrm>
              <a:off x="652463" y="4016376"/>
              <a:ext cx="7943620" cy="1524001"/>
              <a:chOff x="711199" y="4336108"/>
              <a:chExt cx="7749510" cy="1522631"/>
            </a:xfrm>
          </p:grpSpPr>
          <p:sp>
            <p:nvSpPr>
              <p:cNvPr id="55" name="Rounded Rectangle 54"/>
              <p:cNvSpPr/>
              <p:nvPr/>
            </p:nvSpPr>
            <p:spPr>
              <a:xfrm>
                <a:off x="740624" y="4412240"/>
                <a:ext cx="7720085" cy="1446499"/>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89129" name="Group 25"/>
              <p:cNvGrpSpPr>
                <a:grpSpLocks/>
              </p:cNvGrpSpPr>
              <p:nvPr/>
            </p:nvGrpSpPr>
            <p:grpSpPr bwMode="auto">
              <a:xfrm>
                <a:off x="711199" y="4336108"/>
                <a:ext cx="1905000" cy="387350"/>
                <a:chOff x="3505200" y="3232737"/>
                <a:chExt cx="1905000" cy="387476"/>
              </a:xfrm>
            </p:grpSpPr>
            <p:grpSp>
              <p:nvGrpSpPr>
                <p:cNvPr id="89130" name="Group 15"/>
                <p:cNvGrpSpPr>
                  <a:grpSpLocks/>
                </p:cNvGrpSpPr>
                <p:nvPr/>
              </p:nvGrpSpPr>
              <p:grpSpPr bwMode="auto">
                <a:xfrm>
                  <a:off x="3505200" y="3232737"/>
                  <a:ext cx="413658" cy="387476"/>
                  <a:chOff x="2133600" y="4870324"/>
                  <a:chExt cx="413658" cy="387476"/>
                </a:xfrm>
              </p:grpSpPr>
              <p:sp>
                <p:nvSpPr>
                  <p:cNvPr id="59"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0" name="TextBox 59"/>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89131"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89122" name="Group 44"/>
            <p:cNvGrpSpPr>
              <a:grpSpLocks/>
            </p:cNvGrpSpPr>
            <p:nvPr/>
          </p:nvGrpSpPr>
          <p:grpSpPr bwMode="auto">
            <a:xfrm>
              <a:off x="1128485" y="4389319"/>
              <a:ext cx="7242380" cy="931839"/>
              <a:chOff x="5656941" y="3416862"/>
              <a:chExt cx="7242380" cy="931839"/>
            </a:xfrm>
          </p:grpSpPr>
          <p:sp>
            <p:nvSpPr>
              <p:cNvPr id="50" name="TextBox 49"/>
              <p:cNvSpPr txBox="1"/>
              <p:nvPr/>
            </p:nvSpPr>
            <p:spPr>
              <a:xfrm>
                <a:off x="5660330" y="3424919"/>
                <a:ext cx="7235615" cy="923926"/>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a:p>
                <a:pPr>
                  <a:defRPr/>
                </a:pPr>
                <a:endParaRPr lang="en-US" dirty="0">
                  <a:latin typeface="Arial" pitchFamily="34" charset="0"/>
                </a:endParaRPr>
              </a:p>
            </p:txBody>
          </p:sp>
          <p:grpSp>
            <p:nvGrpSpPr>
              <p:cNvPr id="89124" name="Group 73"/>
              <p:cNvGrpSpPr>
                <a:grpSpLocks/>
              </p:cNvGrpSpPr>
              <p:nvPr/>
            </p:nvGrpSpPr>
            <p:grpSpPr bwMode="auto">
              <a:xfrm>
                <a:off x="5656941" y="3416862"/>
                <a:ext cx="7242380" cy="931839"/>
                <a:chOff x="5656941" y="2546005"/>
                <a:chExt cx="7242380" cy="931839"/>
              </a:xfrm>
            </p:grpSpPr>
            <p:sp>
              <p:nvSpPr>
                <p:cNvPr id="89125" name="TextBox 51"/>
                <p:cNvSpPr txBox="1">
                  <a:spLocks noChangeArrowheads="1"/>
                </p:cNvSpPr>
                <p:nvPr/>
              </p:nvSpPr>
              <p:spPr bwMode="auto">
                <a:xfrm>
                  <a:off x="5656941" y="2554514"/>
                  <a:ext cx="5410200" cy="923330"/>
                </a:xfrm>
                <a:prstGeom prst="rect">
                  <a:avLst/>
                </a:prstGeom>
                <a:noFill/>
                <a:ln w="9525">
                  <a:noFill/>
                  <a:miter lim="800000"/>
                  <a:headEnd/>
                  <a:tailEnd/>
                </a:ln>
              </p:spPr>
              <p:txBody>
                <a:bodyPr>
                  <a:spAutoFit/>
                </a:bodyPr>
                <a:lstStyle/>
                <a:p>
                  <a:r>
                    <a:rPr lang="en-US"/>
                    <a:t>dr    Cash (+A)</a:t>
                  </a:r>
                </a:p>
                <a:p>
                  <a:r>
                    <a:rPr lang="en-US"/>
                    <a:t>dr    Sales Discounts (+xR, -SE)</a:t>
                  </a:r>
                </a:p>
                <a:p>
                  <a:r>
                    <a:rPr lang="en-US"/>
                    <a:t>        cr    Accounts Receivable (-A)</a:t>
                  </a:r>
                </a:p>
              </p:txBody>
            </p:sp>
            <p:sp>
              <p:nvSpPr>
                <p:cNvPr id="89126" name="TextBox 52"/>
                <p:cNvSpPr txBox="1">
                  <a:spLocks noChangeArrowheads="1"/>
                </p:cNvSpPr>
                <p:nvPr/>
              </p:nvSpPr>
              <p:spPr bwMode="auto">
                <a:xfrm>
                  <a:off x="11810750" y="2551886"/>
                  <a:ext cx="1088571" cy="923330"/>
                </a:xfrm>
                <a:prstGeom prst="rect">
                  <a:avLst/>
                </a:prstGeom>
                <a:noFill/>
                <a:ln w="9525">
                  <a:noFill/>
                  <a:miter lim="800000"/>
                  <a:headEnd/>
                  <a:tailEnd/>
                </a:ln>
              </p:spPr>
              <p:txBody>
                <a:bodyPr>
                  <a:spAutoFit/>
                </a:bodyPr>
                <a:lstStyle/>
                <a:p>
                  <a:pPr algn="r"/>
                  <a:endParaRPr lang="en-US"/>
                </a:p>
                <a:p>
                  <a:pPr algn="r"/>
                  <a:endParaRPr lang="en-US"/>
                </a:p>
                <a:p>
                  <a:pPr algn="r"/>
                  <a:r>
                    <a:rPr lang="en-US"/>
                    <a:t>1,000</a:t>
                  </a:r>
                </a:p>
              </p:txBody>
            </p:sp>
            <p:sp>
              <p:nvSpPr>
                <p:cNvPr id="89127" name="TextBox 53"/>
                <p:cNvSpPr txBox="1">
                  <a:spLocks noChangeArrowheads="1"/>
                </p:cNvSpPr>
                <p:nvPr/>
              </p:nvSpPr>
              <p:spPr bwMode="auto">
                <a:xfrm>
                  <a:off x="10804883" y="2546005"/>
                  <a:ext cx="1088571" cy="923330"/>
                </a:xfrm>
                <a:prstGeom prst="rect">
                  <a:avLst/>
                </a:prstGeom>
                <a:noFill/>
                <a:ln w="9525">
                  <a:noFill/>
                  <a:miter lim="800000"/>
                  <a:headEnd/>
                  <a:tailEnd/>
                </a:ln>
              </p:spPr>
              <p:txBody>
                <a:bodyPr>
                  <a:spAutoFit/>
                </a:bodyPr>
                <a:lstStyle/>
                <a:p>
                  <a:pPr algn="r"/>
                  <a:r>
                    <a:rPr lang="en-US"/>
                    <a:t>980</a:t>
                  </a:r>
                </a:p>
                <a:p>
                  <a:pPr algn="r"/>
                  <a:r>
                    <a:rPr lang="en-US"/>
                    <a:t>20</a:t>
                  </a:r>
                </a:p>
                <a:p>
                  <a:pPr algn="r"/>
                  <a:endParaRPr lang="en-US"/>
                </a:p>
              </p:txBody>
            </p:sp>
          </p:grpSp>
        </p:grpSp>
      </p:grpSp>
      <p:sp>
        <p:nvSpPr>
          <p:cNvPr id="89090" name="Title 1"/>
          <p:cNvSpPr>
            <a:spLocks noGrp="1"/>
          </p:cNvSpPr>
          <p:nvPr>
            <p:ph type="title"/>
          </p:nvPr>
        </p:nvSpPr>
        <p:spPr/>
        <p:txBody>
          <a:bodyPr/>
          <a:lstStyle/>
          <a:p>
            <a:r>
              <a:rPr lang="en-US" sz="4000" smtClean="0"/>
              <a:t>Sales on Account and Sales Discounts</a:t>
            </a:r>
          </a:p>
        </p:txBody>
      </p:sp>
      <p:sp>
        <p:nvSpPr>
          <p:cNvPr id="89091" name="TextBox 8"/>
          <p:cNvSpPr txBox="1">
            <a:spLocks noChangeArrowheads="1"/>
          </p:cNvSpPr>
          <p:nvPr/>
        </p:nvSpPr>
        <p:spPr bwMode="auto">
          <a:xfrm>
            <a:off x="257175" y="1514475"/>
            <a:ext cx="8610600" cy="923925"/>
          </a:xfrm>
          <a:prstGeom prst="rect">
            <a:avLst/>
          </a:prstGeom>
          <a:noFill/>
          <a:ln w="9525">
            <a:noFill/>
            <a:miter lim="800000"/>
            <a:headEnd/>
            <a:tailEnd/>
          </a:ln>
        </p:spPr>
        <p:txBody>
          <a:bodyPr>
            <a:spAutoFit/>
          </a:bodyPr>
          <a:lstStyle/>
          <a:p>
            <a:pPr algn="ctr"/>
            <a:r>
              <a:rPr lang="en-US"/>
              <a:t>To take advantage of this 2% discount, the customer must pay Wal-Mart within 10 days. If the customer does so, it will deduct the $20 discount (2%  $1,000) from the total owed ($1,000), and then pay $980 to Wal-Mart.</a:t>
            </a:r>
          </a:p>
        </p:txBody>
      </p:sp>
      <p:grpSp>
        <p:nvGrpSpPr>
          <p:cNvPr id="11" name="Group 26"/>
          <p:cNvGrpSpPr>
            <a:grpSpLocks/>
          </p:cNvGrpSpPr>
          <p:nvPr/>
        </p:nvGrpSpPr>
        <p:grpSpPr bwMode="auto">
          <a:xfrm>
            <a:off x="4038600" y="5105400"/>
            <a:ext cx="3581400" cy="1162050"/>
            <a:chOff x="4114800" y="4953004"/>
            <a:chExt cx="3581400" cy="1162106"/>
          </a:xfrm>
        </p:grpSpPr>
        <p:sp>
          <p:nvSpPr>
            <p:cNvPr id="89119" name="TextBox 22"/>
            <p:cNvSpPr txBox="1">
              <a:spLocks noChangeArrowheads="1"/>
            </p:cNvSpPr>
            <p:nvPr/>
          </p:nvSpPr>
          <p:spPr bwMode="auto">
            <a:xfrm>
              <a:off x="4114800" y="5715000"/>
              <a:ext cx="3581400" cy="400110"/>
            </a:xfrm>
            <a:prstGeom prst="rect">
              <a:avLst/>
            </a:prstGeom>
            <a:noFill/>
            <a:ln w="9525">
              <a:noFill/>
              <a:miter lim="800000"/>
              <a:headEnd/>
              <a:tailEnd/>
            </a:ln>
          </p:spPr>
          <p:txBody>
            <a:bodyPr>
              <a:spAutoFit/>
            </a:bodyPr>
            <a:lstStyle/>
            <a:p>
              <a:pPr algn="ctr"/>
              <a:r>
                <a:rPr lang="en-US" sz="2000" b="1">
                  <a:solidFill>
                    <a:srgbClr val="C00000"/>
                  </a:solidFill>
                </a:rPr>
                <a:t>(2% × $1,000) </a:t>
              </a:r>
            </a:p>
          </p:txBody>
        </p:sp>
        <p:cxnSp>
          <p:nvCxnSpPr>
            <p:cNvPr id="26" name="Straight Arrow Connector 25"/>
            <p:cNvCxnSpPr/>
            <p:nvPr/>
          </p:nvCxnSpPr>
          <p:spPr>
            <a:xfrm flipV="1">
              <a:off x="5867400" y="4953004"/>
              <a:ext cx="990600" cy="762037"/>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88115" name="Group 51"/>
          <p:cNvGrpSpPr>
            <a:grpSpLocks/>
          </p:cNvGrpSpPr>
          <p:nvPr/>
        </p:nvGrpSpPr>
        <p:grpSpPr bwMode="auto">
          <a:xfrm>
            <a:off x="280988" y="2541588"/>
            <a:ext cx="8329612" cy="1573212"/>
            <a:chOff x="177" y="1601"/>
            <a:chExt cx="5247" cy="991"/>
          </a:xfrm>
        </p:grpSpPr>
        <p:sp>
          <p:nvSpPr>
            <p:cNvPr id="41" name="Rounded Rectangle 40"/>
            <p:cNvSpPr/>
            <p:nvPr/>
          </p:nvSpPr>
          <p:spPr>
            <a:xfrm>
              <a:off x="240" y="1661"/>
              <a:ext cx="5184" cy="931"/>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89141" name="Group 26"/>
            <p:cNvGrpSpPr>
              <a:grpSpLocks/>
            </p:cNvGrpSpPr>
            <p:nvPr/>
          </p:nvGrpSpPr>
          <p:grpSpPr bwMode="auto">
            <a:xfrm>
              <a:off x="177" y="1601"/>
              <a:ext cx="1243" cy="265"/>
              <a:chOff x="160087" y="3214213"/>
              <a:chExt cx="1918269" cy="420262"/>
            </a:xfrm>
          </p:grpSpPr>
          <p:grpSp>
            <p:nvGrpSpPr>
              <p:cNvPr id="89142" name="Group 16"/>
              <p:cNvGrpSpPr>
                <a:grpSpLocks/>
              </p:cNvGrpSpPr>
              <p:nvPr/>
            </p:nvGrpSpPr>
            <p:grpSpPr bwMode="auto">
              <a:xfrm>
                <a:off x="160087" y="3214213"/>
                <a:ext cx="456179" cy="420262"/>
                <a:chOff x="464887" y="3712038"/>
                <a:chExt cx="456179" cy="420262"/>
              </a:xfrm>
            </p:grpSpPr>
            <p:sp>
              <p:nvSpPr>
                <p:cNvPr id="45" name="Oval 44"/>
                <p:cNvSpPr/>
                <p:nvPr/>
              </p:nvSpPr>
              <p:spPr>
                <a:xfrm>
                  <a:off x="488585" y="37338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 name="TextBox 45"/>
                <p:cNvSpPr txBox="1"/>
                <p:nvPr/>
              </p:nvSpPr>
              <p:spPr>
                <a:xfrm>
                  <a:off x="529600" y="3733800"/>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44" name="TextBox 43"/>
              <p:cNvSpPr txBox="1"/>
              <p:nvPr/>
            </p:nvSpPr>
            <p:spPr>
              <a:xfrm>
                <a:off x="553617" y="3242759"/>
                <a:ext cx="1524739" cy="367928"/>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nvGrpSpPr>
            <p:cNvPr id="89150" name="Group 16"/>
            <p:cNvGrpSpPr>
              <a:grpSpLocks/>
            </p:cNvGrpSpPr>
            <p:nvPr/>
          </p:nvGrpSpPr>
          <p:grpSpPr bwMode="auto">
            <a:xfrm>
              <a:off x="434" y="1839"/>
              <a:ext cx="4858" cy="207"/>
              <a:chOff x="-6842588" y="-374806"/>
              <a:chExt cx="7711733" cy="328879"/>
            </a:xfrm>
          </p:grpSpPr>
          <p:grpSp>
            <p:nvGrpSpPr>
              <p:cNvPr id="89151" name="Group 14"/>
              <p:cNvGrpSpPr>
                <a:grpSpLocks/>
              </p:cNvGrpSpPr>
              <p:nvPr/>
            </p:nvGrpSpPr>
            <p:grpSpPr bwMode="auto">
              <a:xfrm>
                <a:off x="-6842588" y="-374806"/>
                <a:ext cx="7711733" cy="328879"/>
                <a:chOff x="-6842588" y="-374806"/>
                <a:chExt cx="7711733" cy="328879"/>
              </a:xfrm>
            </p:grpSpPr>
            <p:grpSp>
              <p:nvGrpSpPr>
                <p:cNvPr id="89152" name="Group 13"/>
                <p:cNvGrpSpPr>
                  <a:grpSpLocks/>
                </p:cNvGrpSpPr>
                <p:nvPr/>
              </p:nvGrpSpPr>
              <p:grpSpPr bwMode="auto">
                <a:xfrm>
                  <a:off x="-6842588" y="-374806"/>
                  <a:ext cx="7366112" cy="328879"/>
                  <a:chOff x="-6423488" y="3328276"/>
                  <a:chExt cx="7366112" cy="328879"/>
                </a:xfrm>
              </p:grpSpPr>
              <p:sp>
                <p:nvSpPr>
                  <p:cNvPr id="89153" name="TextBox 37"/>
                  <p:cNvSpPr txBox="1">
                    <a:spLocks noChangeArrowheads="1"/>
                  </p:cNvSpPr>
                  <p:nvPr/>
                </p:nvSpPr>
                <p:spPr bwMode="auto">
                  <a:xfrm>
                    <a:off x="-5950406" y="3328276"/>
                    <a:ext cx="6893030" cy="324113"/>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89154" name="TextBox 38"/>
                  <p:cNvSpPr txBox="1">
                    <a:spLocks noChangeArrowheads="1"/>
                  </p:cNvSpPr>
                  <p:nvPr/>
                </p:nvSpPr>
                <p:spPr bwMode="auto">
                  <a:xfrm>
                    <a:off x="-6423488" y="3329865"/>
                    <a:ext cx="2500351" cy="324112"/>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89155" name="TextBox 8"/>
                  <p:cNvSpPr txBox="1">
                    <a:spLocks noChangeArrowheads="1"/>
                  </p:cNvSpPr>
                  <p:nvPr/>
                </p:nvSpPr>
                <p:spPr bwMode="auto">
                  <a:xfrm>
                    <a:off x="-3923137" y="3333042"/>
                    <a:ext cx="342905" cy="324113"/>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89156" name="TextBox 36"/>
                <p:cNvSpPr txBox="1">
                  <a:spLocks noChangeArrowheads="1"/>
                </p:cNvSpPr>
                <p:nvPr/>
              </p:nvSpPr>
              <p:spPr bwMode="auto">
                <a:xfrm>
                  <a:off x="-1669155" y="-374806"/>
                  <a:ext cx="2538300" cy="324113"/>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89157" name="TextBox 34"/>
              <p:cNvSpPr txBox="1">
                <a:spLocks noChangeArrowheads="1"/>
              </p:cNvSpPr>
              <p:nvPr/>
            </p:nvSpPr>
            <p:spPr bwMode="auto">
              <a:xfrm>
                <a:off x="-2000928" y="-370040"/>
                <a:ext cx="323836" cy="324113"/>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89158" name="TextBox 29"/>
            <p:cNvSpPr txBox="1">
              <a:spLocks noChangeArrowheads="1"/>
            </p:cNvSpPr>
            <p:nvPr/>
          </p:nvSpPr>
          <p:spPr bwMode="auto">
            <a:xfrm>
              <a:off x="434" y="2039"/>
              <a:ext cx="4859" cy="472"/>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89159" name="TextBox 30"/>
            <p:cNvSpPr txBox="1">
              <a:spLocks noChangeArrowheads="1"/>
            </p:cNvSpPr>
            <p:nvPr/>
          </p:nvSpPr>
          <p:spPr bwMode="auto">
            <a:xfrm>
              <a:off x="438" y="2039"/>
              <a:ext cx="1573" cy="472"/>
            </a:xfrm>
            <a:prstGeom prst="rect">
              <a:avLst/>
            </a:prstGeom>
            <a:noFill/>
            <a:ln w="19050">
              <a:solidFill>
                <a:schemeClr val="tx1"/>
              </a:solidFill>
              <a:miter lim="800000"/>
              <a:headEnd/>
              <a:tailEnd/>
            </a:ln>
          </p:spPr>
          <p:txBody>
            <a:bodyPr>
              <a:spAutoFit/>
            </a:bodyPr>
            <a:lstStyle/>
            <a:p>
              <a:r>
                <a:rPr lang="en-US" sz="1400"/>
                <a:t>Cash                           +$980</a:t>
              </a:r>
            </a:p>
            <a:p>
              <a:r>
                <a:rPr lang="en-US" sz="1400"/>
                <a:t>Accounts Receivable -$1,000</a:t>
              </a:r>
            </a:p>
          </p:txBody>
        </p:sp>
        <p:sp>
          <p:nvSpPr>
            <p:cNvPr id="89160" name="TextBox 31"/>
            <p:cNvSpPr txBox="1">
              <a:spLocks noChangeArrowheads="1"/>
            </p:cNvSpPr>
            <p:nvPr/>
          </p:nvSpPr>
          <p:spPr bwMode="auto">
            <a:xfrm>
              <a:off x="2225" y="2039"/>
              <a:ext cx="1258" cy="472"/>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89161" name="TextBox 32"/>
            <p:cNvSpPr txBox="1">
              <a:spLocks noChangeArrowheads="1"/>
            </p:cNvSpPr>
            <p:nvPr/>
          </p:nvSpPr>
          <p:spPr bwMode="auto">
            <a:xfrm>
              <a:off x="3688" y="2039"/>
              <a:ext cx="1605" cy="471"/>
            </a:xfrm>
            <a:prstGeom prst="rect">
              <a:avLst/>
            </a:prstGeom>
            <a:noFill/>
            <a:ln w="19050">
              <a:solidFill>
                <a:schemeClr val="tx1"/>
              </a:solidFill>
              <a:miter lim="800000"/>
              <a:headEnd/>
              <a:tailEnd/>
            </a:ln>
          </p:spPr>
          <p:txBody>
            <a:bodyPr>
              <a:spAutoFit/>
            </a:bodyPr>
            <a:lstStyle/>
            <a:p>
              <a:r>
                <a:rPr lang="en-US" sz="1400"/>
                <a:t>Sales Discounts (+xR)     -$20</a:t>
              </a:r>
            </a:p>
            <a:p>
              <a:endParaRPr lang="en-US" sz="1400"/>
            </a:p>
          </p:txBody>
        </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8115"/>
                                        </p:tgtEl>
                                        <p:attrNameLst>
                                          <p:attrName>style.visibility</p:attrName>
                                        </p:attrNameLst>
                                      </p:cBhvr>
                                      <p:to>
                                        <p:strVal val="visible"/>
                                      </p:to>
                                    </p:set>
                                    <p:animEffect transition="in" filter="wipe(left)">
                                      <p:cBhvr>
                                        <p:cTn id="7" dur="500"/>
                                        <p:tgtEl>
                                          <p:spTgt spid="881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wipe(left)">
                                      <p:cBhvr>
                                        <p:cTn id="12" dur="500"/>
                                        <p:tgtEl>
                                          <p:spTgt spid="47"/>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title"/>
          </p:nvPr>
        </p:nvSpPr>
        <p:spPr/>
        <p:txBody>
          <a:bodyPr/>
          <a:lstStyle/>
          <a:p>
            <a:r>
              <a:rPr lang="en-US" sz="4400" smtClean="0"/>
              <a:t>Summary of Sales-Related Transactions</a:t>
            </a:r>
          </a:p>
        </p:txBody>
      </p:sp>
      <p:sp>
        <p:nvSpPr>
          <p:cNvPr id="91138" name="TextBox 8"/>
          <p:cNvSpPr txBox="1">
            <a:spLocks noChangeArrowheads="1"/>
          </p:cNvSpPr>
          <p:nvPr/>
        </p:nvSpPr>
        <p:spPr bwMode="auto">
          <a:xfrm>
            <a:off x="762000" y="2057400"/>
            <a:ext cx="7620000" cy="1384300"/>
          </a:xfrm>
          <a:prstGeom prst="rect">
            <a:avLst/>
          </a:prstGeom>
          <a:noFill/>
          <a:ln w="9525">
            <a:noFill/>
            <a:miter lim="800000"/>
            <a:headEnd/>
            <a:tailEnd/>
          </a:ln>
        </p:spPr>
        <p:txBody>
          <a:bodyPr>
            <a:spAutoFit/>
          </a:bodyPr>
          <a:lstStyle/>
          <a:p>
            <a:pPr algn="ctr"/>
            <a:r>
              <a:rPr lang="en-US" sz="2800" b="1">
                <a:solidFill>
                  <a:srgbClr val="C00000"/>
                </a:solidFill>
              </a:rPr>
              <a:t>The sales returns and allowances and sales discounts introduced in this section were recorded using contra-revenue accounts. </a:t>
            </a:r>
          </a:p>
        </p:txBody>
      </p:sp>
      <p:pic>
        <p:nvPicPr>
          <p:cNvPr id="91139" name="Picture 2"/>
          <p:cNvPicPr>
            <a:picLocks noChangeAspect="1" noChangeArrowheads="1"/>
          </p:cNvPicPr>
          <p:nvPr/>
        </p:nvPicPr>
        <p:blipFill>
          <a:blip r:embed="rId3"/>
          <a:srcRect/>
          <a:stretch>
            <a:fillRect/>
          </a:stretch>
        </p:blipFill>
        <p:spPr bwMode="auto">
          <a:xfrm>
            <a:off x="304800" y="3657600"/>
            <a:ext cx="8408988" cy="1524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lstStyle/>
          <a:p>
            <a:pPr eaLnBrk="1" hangingPunct="1"/>
            <a:r>
              <a:rPr lang="en-US" smtClean="0"/>
              <a:t>Learning Objective 6-7</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rPr>
              <a:t>Analyze a merchandiser’s multistep income statement.</a:t>
            </a:r>
          </a:p>
        </p:txBody>
      </p:sp>
    </p:spTree>
  </p:cSld>
  <p:clrMapOvr>
    <a:masterClrMapping/>
  </p:clrMapOvr>
  <p:transition>
    <p:blinds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3" name="Picture 12"/>
          <p:cNvPicPr>
            <a:picLocks noChangeAspect="1" noChangeArrowheads="1"/>
          </p:cNvPicPr>
          <p:nvPr/>
        </p:nvPicPr>
        <p:blipFill>
          <a:blip r:embed="rId3"/>
          <a:srcRect/>
          <a:stretch>
            <a:fillRect/>
          </a:stretch>
        </p:blipFill>
        <p:spPr bwMode="auto">
          <a:xfrm>
            <a:off x="762000" y="1295400"/>
            <a:ext cx="7620000" cy="4149725"/>
          </a:xfrm>
          <a:prstGeom prst="rect">
            <a:avLst/>
          </a:prstGeom>
          <a:noFill/>
          <a:ln w="9525">
            <a:noFill/>
            <a:miter lim="800000"/>
            <a:headEnd/>
            <a:tailEnd/>
          </a:ln>
        </p:spPr>
      </p:pic>
      <p:sp>
        <p:nvSpPr>
          <p:cNvPr id="95234" name="Rectangle 2"/>
          <p:cNvSpPr>
            <a:spLocks noGrp="1" noChangeArrowheads="1"/>
          </p:cNvSpPr>
          <p:nvPr>
            <p:ph type="title"/>
          </p:nvPr>
        </p:nvSpPr>
        <p:spPr/>
        <p:txBody>
          <a:bodyPr/>
          <a:lstStyle/>
          <a:p>
            <a:r>
              <a:rPr lang="en-US" smtClean="0"/>
              <a:t>Gross Profit Percentage</a:t>
            </a:r>
          </a:p>
        </p:txBody>
      </p:sp>
      <p:grpSp>
        <p:nvGrpSpPr>
          <p:cNvPr id="2" name="Group 4"/>
          <p:cNvGrpSpPr>
            <a:grpSpLocks/>
          </p:cNvGrpSpPr>
          <p:nvPr/>
        </p:nvGrpSpPr>
        <p:grpSpPr bwMode="auto">
          <a:xfrm>
            <a:off x="1828800" y="5575300"/>
            <a:ext cx="5199063" cy="892175"/>
            <a:chOff x="783" y="3512"/>
            <a:chExt cx="3275" cy="562"/>
          </a:xfrm>
        </p:grpSpPr>
        <p:sp>
          <p:nvSpPr>
            <p:cNvPr id="95237" name="Text Box 5"/>
            <p:cNvSpPr txBox="1">
              <a:spLocks noChangeArrowheads="1"/>
            </p:cNvSpPr>
            <p:nvPr/>
          </p:nvSpPr>
          <p:spPr bwMode="auto">
            <a:xfrm>
              <a:off x="783" y="3512"/>
              <a:ext cx="912" cy="562"/>
            </a:xfrm>
            <a:prstGeom prst="rect">
              <a:avLst/>
            </a:prstGeom>
            <a:noFill/>
            <a:ln w="9525">
              <a:noFill/>
              <a:miter lim="800000"/>
              <a:headEnd/>
              <a:tailEnd/>
            </a:ln>
          </p:spPr>
          <p:txBody>
            <a:bodyPr>
              <a:spAutoFit/>
            </a:bodyPr>
            <a:lstStyle/>
            <a:p>
              <a:r>
                <a:rPr lang="en-US" sz="2600"/>
                <a:t>Gross</a:t>
              </a:r>
              <a:br>
                <a:rPr lang="en-US" sz="2600"/>
              </a:br>
              <a:r>
                <a:rPr lang="en-US" sz="2600"/>
                <a:t>Profit %</a:t>
              </a:r>
            </a:p>
          </p:txBody>
        </p:sp>
        <p:sp>
          <p:nvSpPr>
            <p:cNvPr id="95238" name="Text Box 6"/>
            <p:cNvSpPr txBox="1">
              <a:spLocks noChangeArrowheads="1"/>
            </p:cNvSpPr>
            <p:nvPr/>
          </p:nvSpPr>
          <p:spPr bwMode="auto">
            <a:xfrm>
              <a:off x="1670" y="3627"/>
              <a:ext cx="247" cy="327"/>
            </a:xfrm>
            <a:prstGeom prst="rect">
              <a:avLst/>
            </a:prstGeom>
            <a:noFill/>
            <a:ln w="9525">
              <a:noFill/>
              <a:miter lim="800000"/>
              <a:headEnd/>
              <a:tailEnd/>
            </a:ln>
          </p:spPr>
          <p:txBody>
            <a:bodyPr wrap="none">
              <a:spAutoFit/>
            </a:bodyPr>
            <a:lstStyle/>
            <a:p>
              <a:r>
                <a:rPr lang="en-US" sz="2800"/>
                <a:t>=</a:t>
              </a:r>
            </a:p>
          </p:txBody>
        </p:sp>
        <p:sp>
          <p:nvSpPr>
            <p:cNvPr id="95239" name="Text Box 7"/>
            <p:cNvSpPr txBox="1">
              <a:spLocks noChangeArrowheads="1"/>
            </p:cNvSpPr>
            <p:nvPr/>
          </p:nvSpPr>
          <p:spPr bwMode="auto">
            <a:xfrm>
              <a:off x="2006" y="3512"/>
              <a:ext cx="1215" cy="558"/>
            </a:xfrm>
            <a:prstGeom prst="rect">
              <a:avLst/>
            </a:prstGeom>
            <a:noFill/>
            <a:ln w="9525">
              <a:noFill/>
              <a:miter lim="800000"/>
              <a:headEnd/>
              <a:tailEnd/>
            </a:ln>
          </p:spPr>
          <p:txBody>
            <a:bodyPr wrap="none">
              <a:spAutoFit/>
            </a:bodyPr>
            <a:lstStyle/>
            <a:p>
              <a:pPr algn="ctr"/>
              <a:r>
                <a:rPr lang="en-US" sz="2600"/>
                <a:t>Gross Profit</a:t>
              </a:r>
              <a:br>
                <a:rPr lang="en-US" sz="2600"/>
              </a:br>
              <a:r>
                <a:rPr lang="en-US" sz="2600"/>
                <a:t>Net Sales</a:t>
              </a:r>
            </a:p>
          </p:txBody>
        </p:sp>
        <p:sp>
          <p:nvSpPr>
            <p:cNvPr id="95240" name="Text Box 8"/>
            <p:cNvSpPr txBox="1">
              <a:spLocks noChangeArrowheads="1"/>
            </p:cNvSpPr>
            <p:nvPr/>
          </p:nvSpPr>
          <p:spPr bwMode="auto">
            <a:xfrm>
              <a:off x="3302" y="3627"/>
              <a:ext cx="247" cy="327"/>
            </a:xfrm>
            <a:prstGeom prst="rect">
              <a:avLst/>
            </a:prstGeom>
            <a:noFill/>
            <a:ln w="9525">
              <a:noFill/>
              <a:miter lim="800000"/>
              <a:headEnd/>
              <a:tailEnd/>
            </a:ln>
          </p:spPr>
          <p:txBody>
            <a:bodyPr wrap="none">
              <a:spAutoFit/>
            </a:bodyPr>
            <a:lstStyle/>
            <a:p>
              <a:r>
                <a:rPr lang="en-US" sz="2800">
                  <a:cs typeface="Arial" charset="0"/>
                </a:rPr>
                <a:t>×</a:t>
              </a:r>
            </a:p>
          </p:txBody>
        </p:sp>
        <p:sp>
          <p:nvSpPr>
            <p:cNvPr id="95241" name="Text Box 9"/>
            <p:cNvSpPr txBox="1">
              <a:spLocks noChangeArrowheads="1"/>
            </p:cNvSpPr>
            <p:nvPr/>
          </p:nvSpPr>
          <p:spPr bwMode="auto">
            <a:xfrm>
              <a:off x="3590" y="3637"/>
              <a:ext cx="468" cy="310"/>
            </a:xfrm>
            <a:prstGeom prst="rect">
              <a:avLst/>
            </a:prstGeom>
            <a:noFill/>
            <a:ln w="9525">
              <a:noFill/>
              <a:miter lim="800000"/>
              <a:headEnd/>
              <a:tailEnd/>
            </a:ln>
          </p:spPr>
          <p:txBody>
            <a:bodyPr wrap="none">
              <a:spAutoFit/>
            </a:bodyPr>
            <a:lstStyle/>
            <a:p>
              <a:r>
                <a:rPr lang="en-US" sz="2600"/>
                <a:t>100</a:t>
              </a:r>
            </a:p>
          </p:txBody>
        </p:sp>
        <p:sp>
          <p:nvSpPr>
            <p:cNvPr id="95242" name="Line 10"/>
            <p:cNvSpPr>
              <a:spLocks noChangeShapeType="1"/>
            </p:cNvSpPr>
            <p:nvPr/>
          </p:nvSpPr>
          <p:spPr bwMode="auto">
            <a:xfrm>
              <a:off x="2007" y="3792"/>
              <a:ext cx="1248" cy="0"/>
            </a:xfrm>
            <a:prstGeom prst="line">
              <a:avLst/>
            </a:prstGeom>
            <a:noFill/>
            <a:ln w="28575">
              <a:solidFill>
                <a:schemeClr val="tx1"/>
              </a:solidFill>
              <a:round/>
              <a:headEnd/>
              <a:tailEnd/>
            </a:ln>
          </p:spPr>
          <p:txBody>
            <a:bodyPr/>
            <a:lstStyle/>
            <a:p>
              <a:endParaRPr lang="en-US"/>
            </a:p>
          </p:txBody>
        </p:sp>
      </p:grpSp>
      <p:sp>
        <p:nvSpPr>
          <p:cNvPr id="12" name="Rectangle 11"/>
          <p:cNvSpPr/>
          <p:nvPr/>
        </p:nvSpPr>
        <p:spPr>
          <a:xfrm>
            <a:off x="914400" y="2819400"/>
            <a:ext cx="7239000" cy="7620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en-US" sz="4000" smtClean="0"/>
              <a:t>Operating Cycles</a:t>
            </a:r>
          </a:p>
        </p:txBody>
      </p:sp>
      <p:sp>
        <p:nvSpPr>
          <p:cNvPr id="231427" name="Text Box 3"/>
          <p:cNvSpPr txBox="1">
            <a:spLocks noChangeArrowheads="1"/>
          </p:cNvSpPr>
          <p:nvPr/>
        </p:nvSpPr>
        <p:spPr bwMode="auto">
          <a:xfrm>
            <a:off x="3581400" y="1676400"/>
            <a:ext cx="1905000" cy="955675"/>
          </a:xfrm>
          <a:prstGeom prst="rect">
            <a:avLst/>
          </a:prstGeom>
          <a:solidFill>
            <a:schemeClr val="accent1"/>
          </a:solidFill>
          <a:ln w="9525">
            <a:solidFill>
              <a:schemeClr val="tx1"/>
            </a:solidFill>
            <a:miter lim="800000"/>
            <a:headEnd/>
            <a:tailEnd/>
          </a:ln>
          <a:effectLst>
            <a:outerShdw dist="53882" dir="2700000" algn="ctr" rotWithShape="0">
              <a:schemeClr val="tx1"/>
            </a:outerShdw>
          </a:effectLst>
        </p:spPr>
        <p:txBody>
          <a:bodyPr>
            <a:spAutoFit/>
          </a:bodyPr>
          <a:lstStyle/>
          <a:p>
            <a:pPr algn="ctr">
              <a:spcBef>
                <a:spcPct val="50000"/>
              </a:spcBef>
              <a:defRPr/>
            </a:pPr>
            <a:r>
              <a:rPr lang="en-US" sz="2800" b="1">
                <a:solidFill>
                  <a:schemeClr val="bg1"/>
                </a:solidFill>
                <a:effectLst>
                  <a:outerShdw blurRad="38100" dist="38100" dir="2700000" algn="tl">
                    <a:srgbClr val="000000"/>
                  </a:outerShdw>
                </a:effectLst>
                <a:latin typeface="Arial" pitchFamily="34" charset="0"/>
              </a:rPr>
              <a:t>Sell</a:t>
            </a:r>
            <a:br>
              <a:rPr lang="en-US" sz="2800" b="1">
                <a:solidFill>
                  <a:schemeClr val="bg1"/>
                </a:solidFill>
                <a:effectLst>
                  <a:outerShdw blurRad="38100" dist="38100" dir="2700000" algn="tl">
                    <a:srgbClr val="000000"/>
                  </a:outerShdw>
                </a:effectLst>
                <a:latin typeface="Arial" pitchFamily="34" charset="0"/>
              </a:rPr>
            </a:br>
            <a:r>
              <a:rPr lang="en-US" sz="2800" b="1">
                <a:solidFill>
                  <a:schemeClr val="bg1"/>
                </a:solidFill>
                <a:effectLst>
                  <a:outerShdw blurRad="38100" dist="38100" dir="2700000" algn="tl">
                    <a:srgbClr val="000000"/>
                  </a:outerShdw>
                </a:effectLst>
                <a:latin typeface="Arial" pitchFamily="34" charset="0"/>
              </a:rPr>
              <a:t>Products</a:t>
            </a:r>
          </a:p>
        </p:txBody>
      </p:sp>
      <p:grpSp>
        <p:nvGrpSpPr>
          <p:cNvPr id="2" name="Group 4"/>
          <p:cNvGrpSpPr>
            <a:grpSpLocks/>
          </p:cNvGrpSpPr>
          <p:nvPr/>
        </p:nvGrpSpPr>
        <p:grpSpPr bwMode="auto">
          <a:xfrm>
            <a:off x="5486400" y="2154238"/>
            <a:ext cx="2895600" cy="1960562"/>
            <a:chOff x="3600" y="1453"/>
            <a:chExt cx="1824" cy="1235"/>
          </a:xfrm>
        </p:grpSpPr>
        <p:cxnSp>
          <p:nvCxnSpPr>
            <p:cNvPr id="231429" name="AutoShape 5"/>
            <p:cNvCxnSpPr>
              <a:cxnSpLocks noChangeShapeType="1"/>
              <a:stCxn id="231427" idx="3"/>
              <a:endCxn id="231430" idx="0"/>
            </p:cNvCxnSpPr>
            <p:nvPr/>
          </p:nvCxnSpPr>
          <p:spPr bwMode="auto">
            <a:xfrm>
              <a:off x="3600" y="1453"/>
              <a:ext cx="1224" cy="634"/>
            </a:xfrm>
            <a:prstGeom prst="bentConnector2">
              <a:avLst/>
            </a:prstGeom>
            <a:noFill/>
            <a:ln w="38100">
              <a:solidFill>
                <a:srgbClr val="FF0000"/>
              </a:solidFill>
              <a:miter lim="800000"/>
              <a:headEnd/>
              <a:tailEnd type="triangle" w="med" len="med"/>
            </a:ln>
            <a:effectLst>
              <a:outerShdw dist="35921" dir="2700000" algn="ctr" rotWithShape="0">
                <a:schemeClr val="tx1"/>
              </a:outerShdw>
            </a:effectLst>
          </p:spPr>
        </p:cxnSp>
        <p:sp>
          <p:nvSpPr>
            <p:cNvPr id="231430" name="Text Box 6"/>
            <p:cNvSpPr txBox="1">
              <a:spLocks noChangeArrowheads="1"/>
            </p:cNvSpPr>
            <p:nvPr/>
          </p:nvSpPr>
          <p:spPr bwMode="auto">
            <a:xfrm>
              <a:off x="4224" y="2087"/>
              <a:ext cx="1200" cy="601"/>
            </a:xfrm>
            <a:prstGeom prst="rect">
              <a:avLst/>
            </a:prstGeom>
            <a:solidFill>
              <a:schemeClr val="accent1"/>
            </a:solidFill>
            <a:ln w="9525">
              <a:solidFill>
                <a:schemeClr val="tx1"/>
              </a:solidFill>
              <a:miter lim="800000"/>
              <a:headEnd/>
              <a:tailEnd/>
            </a:ln>
            <a:effectLst>
              <a:outerShdw dist="53882" dir="2700000" algn="ctr" rotWithShape="0">
                <a:schemeClr val="tx1"/>
              </a:outerShdw>
            </a:effectLst>
          </p:spPr>
          <p:txBody>
            <a:bodyPr>
              <a:spAutoFit/>
            </a:bodyPr>
            <a:lstStyle/>
            <a:p>
              <a:pPr algn="ctr">
                <a:spcBef>
                  <a:spcPct val="50000"/>
                </a:spcBef>
                <a:defRPr/>
              </a:pPr>
              <a:r>
                <a:rPr lang="en-US" sz="2800" b="1" dirty="0">
                  <a:solidFill>
                    <a:schemeClr val="bg1"/>
                  </a:solidFill>
                  <a:effectLst>
                    <a:outerShdw blurRad="38100" dist="38100" dir="2700000" algn="tl">
                      <a:srgbClr val="000000"/>
                    </a:outerShdw>
                  </a:effectLst>
                  <a:latin typeface="Arial" pitchFamily="34" charset="0"/>
                </a:rPr>
                <a:t>Collect</a:t>
              </a:r>
              <a:br>
                <a:rPr lang="en-US" sz="2800" b="1" dirty="0">
                  <a:solidFill>
                    <a:schemeClr val="bg1"/>
                  </a:solidFill>
                  <a:effectLst>
                    <a:outerShdw blurRad="38100" dist="38100" dir="2700000" algn="tl">
                      <a:srgbClr val="000000"/>
                    </a:outerShdw>
                  </a:effectLst>
                  <a:latin typeface="Arial" pitchFamily="34" charset="0"/>
                </a:rPr>
              </a:br>
              <a:r>
                <a:rPr lang="en-US" sz="2800" b="1" dirty="0">
                  <a:solidFill>
                    <a:schemeClr val="bg1"/>
                  </a:solidFill>
                  <a:effectLst>
                    <a:outerShdw blurRad="38100" dist="38100" dir="2700000" algn="tl">
                      <a:srgbClr val="000000"/>
                    </a:outerShdw>
                  </a:effectLst>
                  <a:latin typeface="Arial" pitchFamily="34" charset="0"/>
                </a:rPr>
                <a:t>Cash</a:t>
              </a:r>
            </a:p>
          </p:txBody>
        </p:sp>
      </p:grpSp>
      <p:grpSp>
        <p:nvGrpSpPr>
          <p:cNvPr id="3" name="Group 7"/>
          <p:cNvGrpSpPr>
            <a:grpSpLocks/>
          </p:cNvGrpSpPr>
          <p:nvPr/>
        </p:nvGrpSpPr>
        <p:grpSpPr bwMode="auto">
          <a:xfrm>
            <a:off x="4267200" y="4114800"/>
            <a:ext cx="3162300" cy="1935163"/>
            <a:chOff x="2832" y="2676"/>
            <a:chExt cx="1992" cy="1219"/>
          </a:xfrm>
        </p:grpSpPr>
        <p:cxnSp>
          <p:nvCxnSpPr>
            <p:cNvPr id="231432" name="AutoShape 8"/>
            <p:cNvCxnSpPr>
              <a:cxnSpLocks noChangeShapeType="1"/>
              <a:stCxn id="231430" idx="2"/>
              <a:endCxn id="231433" idx="3"/>
            </p:cNvCxnSpPr>
            <p:nvPr/>
          </p:nvCxnSpPr>
          <p:spPr bwMode="auto">
            <a:xfrm rot="5400000">
              <a:off x="4036" y="2672"/>
              <a:ext cx="783" cy="792"/>
            </a:xfrm>
            <a:prstGeom prst="bentConnector2">
              <a:avLst/>
            </a:prstGeom>
            <a:noFill/>
            <a:ln w="38100">
              <a:solidFill>
                <a:srgbClr val="FF0000"/>
              </a:solidFill>
              <a:miter lim="800000"/>
              <a:headEnd/>
              <a:tailEnd type="triangle" w="med" len="med"/>
            </a:ln>
            <a:effectLst>
              <a:outerShdw dist="35921" dir="2700000" algn="ctr" rotWithShape="0">
                <a:schemeClr val="tx1"/>
              </a:outerShdw>
            </a:effectLst>
          </p:spPr>
        </p:cxnSp>
        <p:sp>
          <p:nvSpPr>
            <p:cNvPr id="231433" name="Text Box 9"/>
            <p:cNvSpPr txBox="1">
              <a:spLocks noChangeArrowheads="1"/>
            </p:cNvSpPr>
            <p:nvPr/>
          </p:nvSpPr>
          <p:spPr bwMode="auto">
            <a:xfrm>
              <a:off x="2832" y="3024"/>
              <a:ext cx="1200" cy="871"/>
            </a:xfrm>
            <a:prstGeom prst="rect">
              <a:avLst/>
            </a:prstGeom>
            <a:solidFill>
              <a:schemeClr val="accent1"/>
            </a:solidFill>
            <a:ln w="9525">
              <a:solidFill>
                <a:schemeClr val="tx1"/>
              </a:solidFill>
              <a:miter lim="800000"/>
              <a:headEnd/>
              <a:tailEnd/>
            </a:ln>
            <a:effectLst>
              <a:outerShdw dist="53882" dir="2700000" algn="ctr" rotWithShape="0">
                <a:schemeClr val="tx1"/>
              </a:outerShdw>
            </a:effectLst>
          </p:spPr>
          <p:txBody>
            <a:bodyPr>
              <a:spAutoFit/>
            </a:bodyPr>
            <a:lstStyle/>
            <a:p>
              <a:pPr algn="ctr">
                <a:spcBef>
                  <a:spcPct val="50000"/>
                </a:spcBef>
                <a:defRPr/>
              </a:pPr>
              <a:r>
                <a:rPr lang="en-US" sz="2800" b="1">
                  <a:solidFill>
                    <a:schemeClr val="bg1"/>
                  </a:solidFill>
                  <a:effectLst>
                    <a:outerShdw blurRad="38100" dist="38100" dir="2700000" algn="tl">
                      <a:srgbClr val="000000"/>
                    </a:outerShdw>
                  </a:effectLst>
                  <a:latin typeface="Arial" pitchFamily="34" charset="0"/>
                </a:rPr>
                <a:t>Incur</a:t>
              </a:r>
              <a:br>
                <a:rPr lang="en-US" sz="2800" b="1">
                  <a:solidFill>
                    <a:schemeClr val="bg1"/>
                  </a:solidFill>
                  <a:effectLst>
                    <a:outerShdw blurRad="38100" dist="38100" dir="2700000" algn="tl">
                      <a:srgbClr val="000000"/>
                    </a:outerShdw>
                  </a:effectLst>
                  <a:latin typeface="Arial" pitchFamily="34" charset="0"/>
                </a:rPr>
              </a:br>
              <a:r>
                <a:rPr lang="en-US" sz="2800" b="1">
                  <a:solidFill>
                    <a:schemeClr val="bg1"/>
                  </a:solidFill>
                  <a:effectLst>
                    <a:outerShdw blurRad="38100" dist="38100" dir="2700000" algn="tl">
                      <a:srgbClr val="000000"/>
                    </a:outerShdw>
                  </a:effectLst>
                  <a:latin typeface="Arial" pitchFamily="34" charset="0"/>
                </a:rPr>
                <a:t>Operating</a:t>
              </a:r>
              <a:br>
                <a:rPr lang="en-US" sz="2800" b="1">
                  <a:solidFill>
                    <a:schemeClr val="bg1"/>
                  </a:solidFill>
                  <a:effectLst>
                    <a:outerShdw blurRad="38100" dist="38100" dir="2700000" algn="tl">
                      <a:srgbClr val="000000"/>
                    </a:outerShdw>
                  </a:effectLst>
                  <a:latin typeface="Arial" pitchFamily="34" charset="0"/>
                </a:rPr>
              </a:br>
              <a:r>
                <a:rPr lang="en-US" sz="2800" b="1">
                  <a:solidFill>
                    <a:schemeClr val="bg1"/>
                  </a:solidFill>
                  <a:effectLst>
                    <a:outerShdw blurRad="38100" dist="38100" dir="2700000" algn="tl">
                      <a:srgbClr val="000000"/>
                    </a:outerShdw>
                  </a:effectLst>
                  <a:latin typeface="Arial" pitchFamily="34" charset="0"/>
                </a:rPr>
                <a:t>Expenses</a:t>
              </a:r>
            </a:p>
          </p:txBody>
        </p:sp>
      </p:grpSp>
      <p:grpSp>
        <p:nvGrpSpPr>
          <p:cNvPr id="4" name="Group 10"/>
          <p:cNvGrpSpPr>
            <a:grpSpLocks/>
          </p:cNvGrpSpPr>
          <p:nvPr/>
        </p:nvGrpSpPr>
        <p:grpSpPr bwMode="auto">
          <a:xfrm>
            <a:off x="838200" y="4862513"/>
            <a:ext cx="3429000" cy="955675"/>
            <a:chOff x="672" y="3159"/>
            <a:chExt cx="2160" cy="602"/>
          </a:xfrm>
        </p:grpSpPr>
        <p:cxnSp>
          <p:nvCxnSpPr>
            <p:cNvPr id="231436" name="AutoShape 12"/>
            <p:cNvCxnSpPr>
              <a:cxnSpLocks noChangeShapeType="1"/>
              <a:stCxn id="231433" idx="1"/>
              <a:endCxn id="231435" idx="3"/>
            </p:cNvCxnSpPr>
            <p:nvPr/>
          </p:nvCxnSpPr>
          <p:spPr bwMode="auto">
            <a:xfrm rot="10800000">
              <a:off x="1872" y="3460"/>
              <a:ext cx="960" cy="12"/>
            </a:xfrm>
            <a:prstGeom prst="straightConnector1">
              <a:avLst/>
            </a:prstGeom>
            <a:noFill/>
            <a:ln w="38100">
              <a:solidFill>
                <a:srgbClr val="FF0000"/>
              </a:solidFill>
              <a:round/>
              <a:headEnd/>
              <a:tailEnd type="triangle" w="med" len="med"/>
            </a:ln>
            <a:effectLst>
              <a:outerShdw dist="35921" dir="2700000" algn="ctr" rotWithShape="0">
                <a:schemeClr val="tx1"/>
              </a:outerShdw>
            </a:effectLst>
          </p:spPr>
        </p:cxnSp>
        <p:sp>
          <p:nvSpPr>
            <p:cNvPr id="231435" name="Text Box 11"/>
            <p:cNvSpPr txBox="1">
              <a:spLocks noChangeArrowheads="1"/>
            </p:cNvSpPr>
            <p:nvPr/>
          </p:nvSpPr>
          <p:spPr bwMode="auto">
            <a:xfrm>
              <a:off x="672" y="3159"/>
              <a:ext cx="1200" cy="602"/>
            </a:xfrm>
            <a:prstGeom prst="rect">
              <a:avLst/>
            </a:prstGeom>
            <a:solidFill>
              <a:srgbClr val="FFFFCC"/>
            </a:solidFill>
            <a:ln w="9525">
              <a:solidFill>
                <a:schemeClr val="tx1"/>
              </a:solidFill>
              <a:miter lim="800000"/>
              <a:headEnd/>
              <a:tailEnd/>
            </a:ln>
            <a:effectLst>
              <a:outerShdw dist="53882" dir="2700000" algn="ctr" rotWithShape="0">
                <a:schemeClr val="tx1"/>
              </a:outerShdw>
            </a:effectLst>
          </p:spPr>
          <p:txBody>
            <a:bodyPr>
              <a:spAutoFit/>
            </a:bodyPr>
            <a:lstStyle/>
            <a:p>
              <a:pPr algn="ctr">
                <a:spcBef>
                  <a:spcPct val="50000"/>
                </a:spcBef>
                <a:defRPr/>
              </a:pPr>
              <a:r>
                <a:rPr lang="en-US" sz="2800" b="1" dirty="0">
                  <a:solidFill>
                    <a:srgbClr val="0033CC"/>
                  </a:solidFill>
                  <a:effectLst>
                    <a:outerShdw blurRad="38100" dist="38100" dir="2700000" algn="tl">
                      <a:srgbClr val="000000"/>
                    </a:outerShdw>
                  </a:effectLst>
                  <a:latin typeface="Arial" pitchFamily="34" charset="0"/>
                </a:rPr>
                <a:t>Buy Raw</a:t>
              </a:r>
              <a:br>
                <a:rPr lang="en-US" sz="2800" b="1" dirty="0">
                  <a:solidFill>
                    <a:srgbClr val="0033CC"/>
                  </a:solidFill>
                  <a:effectLst>
                    <a:outerShdw blurRad="38100" dist="38100" dir="2700000" algn="tl">
                      <a:srgbClr val="000000"/>
                    </a:outerShdw>
                  </a:effectLst>
                  <a:latin typeface="Arial" pitchFamily="34" charset="0"/>
                </a:rPr>
              </a:br>
              <a:r>
                <a:rPr lang="en-US" sz="2800" b="1" dirty="0">
                  <a:solidFill>
                    <a:srgbClr val="0033CC"/>
                  </a:solidFill>
                  <a:effectLst>
                    <a:outerShdw blurRad="38100" dist="38100" dir="2700000" algn="tl">
                      <a:srgbClr val="000000"/>
                    </a:outerShdw>
                  </a:effectLst>
                  <a:latin typeface="Arial" pitchFamily="34" charset="0"/>
                </a:rPr>
                <a:t>Materials</a:t>
              </a:r>
            </a:p>
          </p:txBody>
        </p:sp>
      </p:grpSp>
      <p:grpSp>
        <p:nvGrpSpPr>
          <p:cNvPr id="5" name="Group 13"/>
          <p:cNvGrpSpPr>
            <a:grpSpLocks/>
          </p:cNvGrpSpPr>
          <p:nvPr/>
        </p:nvGrpSpPr>
        <p:grpSpPr bwMode="auto">
          <a:xfrm>
            <a:off x="838200" y="3160713"/>
            <a:ext cx="1905000" cy="1703387"/>
            <a:chOff x="672" y="2087"/>
            <a:chExt cx="1200" cy="1017"/>
          </a:xfrm>
        </p:grpSpPr>
        <p:sp>
          <p:nvSpPr>
            <p:cNvPr id="231438" name="Text Box 14"/>
            <p:cNvSpPr txBox="1">
              <a:spLocks noChangeArrowheads="1"/>
            </p:cNvSpPr>
            <p:nvPr/>
          </p:nvSpPr>
          <p:spPr bwMode="auto">
            <a:xfrm>
              <a:off x="672" y="2087"/>
              <a:ext cx="1200" cy="570"/>
            </a:xfrm>
            <a:prstGeom prst="rect">
              <a:avLst/>
            </a:prstGeom>
            <a:solidFill>
              <a:srgbClr val="FFFFCC"/>
            </a:solidFill>
            <a:ln w="9525">
              <a:solidFill>
                <a:schemeClr val="tx1"/>
              </a:solidFill>
              <a:miter lim="800000"/>
              <a:headEnd/>
              <a:tailEnd/>
            </a:ln>
            <a:effectLst>
              <a:outerShdw dist="53882" dir="2700000" algn="ctr" rotWithShape="0">
                <a:schemeClr val="tx1"/>
              </a:outerShdw>
            </a:effectLst>
          </p:spPr>
          <p:txBody>
            <a:bodyPr>
              <a:spAutoFit/>
            </a:bodyPr>
            <a:lstStyle/>
            <a:p>
              <a:pPr algn="ctr">
                <a:spcBef>
                  <a:spcPct val="50000"/>
                </a:spcBef>
                <a:defRPr/>
              </a:pPr>
              <a:r>
                <a:rPr lang="en-US" sz="2800" b="1" dirty="0">
                  <a:solidFill>
                    <a:srgbClr val="0033CC"/>
                  </a:solidFill>
                  <a:effectLst>
                    <a:outerShdw blurRad="38100" dist="38100" dir="2700000" algn="tl">
                      <a:srgbClr val="000000"/>
                    </a:outerShdw>
                  </a:effectLst>
                  <a:latin typeface="Arial" pitchFamily="34" charset="0"/>
                </a:rPr>
                <a:t>Make</a:t>
              </a:r>
              <a:br>
                <a:rPr lang="en-US" sz="2800" b="1" dirty="0">
                  <a:solidFill>
                    <a:srgbClr val="0033CC"/>
                  </a:solidFill>
                  <a:effectLst>
                    <a:outerShdw blurRad="38100" dist="38100" dir="2700000" algn="tl">
                      <a:srgbClr val="000000"/>
                    </a:outerShdw>
                  </a:effectLst>
                  <a:latin typeface="Arial" pitchFamily="34" charset="0"/>
                </a:rPr>
              </a:br>
              <a:r>
                <a:rPr lang="en-US" sz="2800" b="1" dirty="0">
                  <a:solidFill>
                    <a:srgbClr val="0033CC"/>
                  </a:solidFill>
                  <a:effectLst>
                    <a:outerShdw blurRad="38100" dist="38100" dir="2700000" algn="tl">
                      <a:srgbClr val="000000"/>
                    </a:outerShdw>
                  </a:effectLst>
                  <a:latin typeface="Arial" pitchFamily="34" charset="0"/>
                </a:rPr>
                <a:t>Products</a:t>
              </a:r>
            </a:p>
          </p:txBody>
        </p:sp>
        <p:cxnSp>
          <p:nvCxnSpPr>
            <p:cNvPr id="231439" name="AutoShape 15"/>
            <p:cNvCxnSpPr>
              <a:cxnSpLocks noChangeShapeType="1"/>
              <a:stCxn id="231435" idx="0"/>
              <a:endCxn id="231438" idx="2"/>
            </p:cNvCxnSpPr>
            <p:nvPr/>
          </p:nvCxnSpPr>
          <p:spPr bwMode="auto">
            <a:xfrm rot="5400000" flipH="1" flipV="1">
              <a:off x="1049" y="2880"/>
              <a:ext cx="447" cy="1"/>
            </a:xfrm>
            <a:prstGeom prst="straightConnector1">
              <a:avLst/>
            </a:prstGeom>
            <a:noFill/>
            <a:ln w="38100">
              <a:solidFill>
                <a:srgbClr val="FF0000"/>
              </a:solidFill>
              <a:round/>
              <a:headEnd/>
              <a:tailEnd type="triangle" w="med" len="med"/>
            </a:ln>
            <a:effectLst>
              <a:outerShdw dist="35921" dir="2700000" algn="ctr" rotWithShape="0">
                <a:schemeClr val="tx1"/>
              </a:outerShdw>
            </a:effectLst>
          </p:spPr>
        </p:cxnSp>
      </p:grpSp>
      <p:cxnSp>
        <p:nvCxnSpPr>
          <p:cNvPr id="231440" name="AutoShape 16"/>
          <p:cNvCxnSpPr>
            <a:cxnSpLocks noChangeShapeType="1"/>
            <a:endCxn id="231427" idx="1"/>
          </p:cNvCxnSpPr>
          <p:nvPr/>
        </p:nvCxnSpPr>
        <p:spPr bwMode="auto">
          <a:xfrm rot="16200000">
            <a:off x="2182812" y="1762126"/>
            <a:ext cx="1006475" cy="1790700"/>
          </a:xfrm>
          <a:prstGeom prst="bentConnector2">
            <a:avLst/>
          </a:prstGeom>
          <a:noFill/>
          <a:ln w="38100">
            <a:solidFill>
              <a:srgbClr val="FF0000"/>
            </a:solidFill>
            <a:miter lim="800000"/>
            <a:headEnd/>
            <a:tailEnd type="triangle" w="med" len="med"/>
          </a:ln>
          <a:effectLst>
            <a:outerShdw dist="35921" dir="2700000" algn="ctr" rotWithShape="0">
              <a:schemeClr val="tx1"/>
            </a:outerShdw>
          </a:effectLst>
        </p:spPr>
      </p:cxnSp>
      <p:sp>
        <p:nvSpPr>
          <p:cNvPr id="231441" name="Text Box 17"/>
          <p:cNvSpPr txBox="1">
            <a:spLocks noChangeArrowheads="1"/>
          </p:cNvSpPr>
          <p:nvPr/>
        </p:nvSpPr>
        <p:spPr bwMode="auto">
          <a:xfrm>
            <a:off x="2762250" y="3048000"/>
            <a:ext cx="3717925" cy="1323975"/>
          </a:xfrm>
          <a:prstGeom prst="rect">
            <a:avLst/>
          </a:prstGeom>
          <a:noFill/>
          <a:ln w="9525">
            <a:noFill/>
            <a:miter lim="800000"/>
            <a:headEnd/>
            <a:tailEnd/>
          </a:ln>
          <a:effectLst/>
        </p:spPr>
        <p:txBody>
          <a:bodyPr wrap="none">
            <a:spAutoFit/>
          </a:bodyPr>
          <a:lstStyle/>
          <a:p>
            <a:pPr algn="ctr">
              <a:defRPr/>
            </a:pPr>
            <a:r>
              <a:rPr lang="en-US" sz="4000" b="1" dirty="0">
                <a:solidFill>
                  <a:srgbClr val="0033CC"/>
                </a:solidFill>
                <a:effectLst>
                  <a:outerShdw blurRad="38100" dist="38100" dir="2700000" algn="tl">
                    <a:srgbClr val="C0C0C0"/>
                  </a:outerShdw>
                </a:effectLst>
                <a:latin typeface="Arial" pitchFamily="34" charset="0"/>
              </a:rPr>
              <a:t>Manufacturing</a:t>
            </a:r>
            <a:br>
              <a:rPr lang="en-US" sz="4000" b="1" dirty="0">
                <a:solidFill>
                  <a:srgbClr val="0033CC"/>
                </a:solidFill>
                <a:effectLst>
                  <a:outerShdw blurRad="38100" dist="38100" dir="2700000" algn="tl">
                    <a:srgbClr val="C0C0C0"/>
                  </a:outerShdw>
                </a:effectLst>
                <a:latin typeface="Arial" pitchFamily="34" charset="0"/>
              </a:rPr>
            </a:br>
            <a:r>
              <a:rPr lang="en-US" sz="4000" b="1" dirty="0">
                <a:solidFill>
                  <a:srgbClr val="0033CC"/>
                </a:solidFill>
                <a:effectLst>
                  <a:outerShdw blurRad="38100" dist="38100" dir="2700000" algn="tl">
                    <a:srgbClr val="C0C0C0"/>
                  </a:outerShdw>
                </a:effectLst>
                <a:latin typeface="Arial" pitchFamily="34" charset="0"/>
              </a:rPr>
              <a:t>Company</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par>
                          <p:cTn id="8" fill="hold" nodeType="afterGroup">
                            <p:stCondLst>
                              <p:cond delay="500"/>
                            </p:stCondLst>
                            <p:childTnLst>
                              <p:par>
                                <p:cTn id="9" presetID="18" presetClass="entr" presetSubtype="1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trips(downLeft)">
                                      <p:cBhvr>
                                        <p:cTn id="11" dur="500"/>
                                        <p:tgtEl>
                                          <p:spTgt spid="3"/>
                                        </p:tgtEl>
                                      </p:cBhvr>
                                    </p:animEffect>
                                  </p:childTnLst>
                                </p:cTn>
                              </p:par>
                            </p:childTnLst>
                          </p:cTn>
                        </p:par>
                        <p:par>
                          <p:cTn id="12" fill="hold" nodeType="afterGroup">
                            <p:stCondLst>
                              <p:cond delay="1000"/>
                            </p:stCondLst>
                            <p:childTnLst>
                              <p:par>
                                <p:cTn id="13" presetID="22" presetClass="entr" presetSubtype="2"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right)">
                                      <p:cBhvr>
                                        <p:cTn id="15" dur="500"/>
                                        <p:tgtEl>
                                          <p:spTgt spid="4"/>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par>
                          <p:cTn id="20" fill="hold" nodeType="afterGroup">
                            <p:stCondLst>
                              <p:cond delay="2000"/>
                            </p:stCondLst>
                            <p:childTnLst>
                              <p:par>
                                <p:cTn id="21" presetID="18" presetClass="entr" presetSubtype="3" fill="hold" nodeType="afterEffect">
                                  <p:stCondLst>
                                    <p:cond delay="0"/>
                                  </p:stCondLst>
                                  <p:childTnLst>
                                    <p:set>
                                      <p:cBhvr>
                                        <p:cTn id="22" dur="1" fill="hold">
                                          <p:stCondLst>
                                            <p:cond delay="0"/>
                                          </p:stCondLst>
                                        </p:cTn>
                                        <p:tgtEl>
                                          <p:spTgt spid="231440"/>
                                        </p:tgtEl>
                                        <p:attrNameLst>
                                          <p:attrName>style.visibility</p:attrName>
                                        </p:attrNameLst>
                                      </p:cBhvr>
                                      <p:to>
                                        <p:strVal val="visible"/>
                                      </p:to>
                                    </p:set>
                                    <p:animEffect transition="in" filter="strips(upRight)">
                                      <p:cBhvr>
                                        <p:cTn id="23" dur="500"/>
                                        <p:tgtEl>
                                          <p:spTgt spid="231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p:txBody>
          <a:bodyPr/>
          <a:lstStyle/>
          <a:p>
            <a:r>
              <a:rPr lang="en-US" smtClean="0"/>
              <a:t>Comparing Operating Results Across Companies and Industries</a:t>
            </a:r>
          </a:p>
        </p:txBody>
      </p:sp>
      <p:pic>
        <p:nvPicPr>
          <p:cNvPr id="97282" name="Picture 14"/>
          <p:cNvPicPr>
            <a:picLocks noChangeAspect="1" noChangeArrowheads="1"/>
          </p:cNvPicPr>
          <p:nvPr/>
        </p:nvPicPr>
        <p:blipFill>
          <a:blip r:embed="rId3"/>
          <a:srcRect/>
          <a:stretch>
            <a:fillRect/>
          </a:stretch>
        </p:blipFill>
        <p:spPr bwMode="auto">
          <a:xfrm>
            <a:off x="381000" y="1905000"/>
            <a:ext cx="3705225" cy="2514600"/>
          </a:xfrm>
          <a:prstGeom prst="rect">
            <a:avLst/>
          </a:prstGeom>
          <a:noFill/>
          <a:ln w="9525">
            <a:noFill/>
            <a:miter lim="800000"/>
            <a:headEnd/>
            <a:tailEnd/>
          </a:ln>
        </p:spPr>
      </p:pic>
      <p:pic>
        <p:nvPicPr>
          <p:cNvPr id="7183" name="Picture 15"/>
          <p:cNvPicPr>
            <a:picLocks noChangeAspect="1" noChangeArrowheads="1"/>
          </p:cNvPicPr>
          <p:nvPr/>
        </p:nvPicPr>
        <p:blipFill>
          <a:blip r:embed="rId4"/>
          <a:srcRect/>
          <a:stretch>
            <a:fillRect/>
          </a:stretch>
        </p:blipFill>
        <p:spPr bwMode="auto">
          <a:xfrm>
            <a:off x="5486400" y="1905000"/>
            <a:ext cx="2827338" cy="3886200"/>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ctrTitle"/>
          </p:nvPr>
        </p:nvSpPr>
        <p:spPr/>
        <p:txBody>
          <a:bodyPr/>
          <a:lstStyle/>
          <a:p>
            <a:pPr eaLnBrk="1" hangingPunct="1"/>
            <a:r>
              <a:rPr lang="en-US" smtClean="0"/>
              <a:t>Chapter 6</a:t>
            </a:r>
            <a:br>
              <a:rPr lang="en-US" smtClean="0"/>
            </a:br>
            <a:r>
              <a:rPr lang="en-US" smtClean="0"/>
              <a:t>Solved Exercises</a:t>
            </a:r>
            <a:br>
              <a:rPr lang="en-US" smtClean="0"/>
            </a:br>
            <a:endParaRPr lang="en-US" smtClean="0"/>
          </a:p>
        </p:txBody>
      </p:sp>
      <p:sp>
        <p:nvSpPr>
          <p:cNvPr id="99330" name="Rectangle 3"/>
          <p:cNvSpPr>
            <a:spLocks noGrp="1" noChangeArrowheads="1"/>
          </p:cNvSpPr>
          <p:nvPr>
            <p:ph type="subTitle" idx="1"/>
          </p:nvPr>
        </p:nvSpPr>
        <p:spPr>
          <a:xfrm>
            <a:off x="1981200" y="3962400"/>
            <a:ext cx="6705600" cy="1752600"/>
          </a:xfrm>
        </p:spPr>
        <p:txBody>
          <a:bodyPr/>
          <a:lstStyle/>
          <a:p>
            <a:pPr eaLnBrk="1" hangingPunct="1"/>
            <a:r>
              <a:rPr lang="en-US" smtClean="0"/>
              <a:t>M6-10, M6-19, E6-5, E6-7, E6-10, </a:t>
            </a:r>
            <a:br>
              <a:rPr lang="en-US" smtClean="0"/>
            </a:br>
            <a:r>
              <a:rPr lang="en-US" smtClean="0"/>
              <a:t>E6-17</a:t>
            </a:r>
          </a:p>
        </p:txBody>
      </p:sp>
    </p:spTree>
  </p:cSld>
  <p:clrMapOvr>
    <a:masterClrMapping/>
  </p:clrMapOvr>
  <p:transition>
    <p:blinds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89322"/>
            <a:ext cx="8305800" cy="2145268"/>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M6-10 Calculating Shrinkage in a Perpetual Inventory System</a:t>
            </a:r>
          </a:p>
          <a:p>
            <a:pPr>
              <a:defRPr/>
            </a:pPr>
            <a:r>
              <a:rPr lang="en-US" sz="2000" dirty="0"/>
              <a:t>Corey’s Campus Store has $4,000 of inventory on hand at the beginning of the month. During the month, the company buys $41,000 of merchandise and sells merchandise that had cost $30,000. At the end of the month, $13,000 of inventory is on hand. How much shrinkage occurred during the month?</a:t>
            </a:r>
            <a:endParaRPr lang="en-US" dirty="0"/>
          </a:p>
        </p:txBody>
      </p:sp>
      <p:grpSp>
        <p:nvGrpSpPr>
          <p:cNvPr id="10" name="Group 9"/>
          <p:cNvGrpSpPr>
            <a:grpSpLocks/>
          </p:cNvGrpSpPr>
          <p:nvPr/>
        </p:nvGrpSpPr>
        <p:grpSpPr bwMode="auto">
          <a:xfrm>
            <a:off x="1371600" y="2895600"/>
            <a:ext cx="6019800" cy="3046413"/>
            <a:chOff x="1371600" y="2895600"/>
            <a:chExt cx="6019800" cy="3046988"/>
          </a:xfrm>
        </p:grpSpPr>
        <p:sp>
          <p:nvSpPr>
            <p:cNvPr id="101381" name="TextBox 5"/>
            <p:cNvSpPr txBox="1">
              <a:spLocks noChangeArrowheads="1"/>
            </p:cNvSpPr>
            <p:nvPr/>
          </p:nvSpPr>
          <p:spPr bwMode="auto">
            <a:xfrm>
              <a:off x="1371600" y="2895600"/>
              <a:ext cx="6019800" cy="3046988"/>
            </a:xfrm>
            <a:prstGeom prst="rect">
              <a:avLst/>
            </a:prstGeom>
            <a:solidFill>
              <a:srgbClr val="FFFFCC"/>
            </a:solidFill>
            <a:ln w="19050">
              <a:solidFill>
                <a:schemeClr val="tx1"/>
              </a:solidFill>
              <a:miter lim="800000"/>
              <a:headEnd/>
              <a:tailEnd/>
            </a:ln>
          </p:spPr>
          <p:txBody>
            <a:bodyPr>
              <a:spAutoFit/>
            </a:bodyPr>
            <a:lstStyle/>
            <a:p>
              <a:endParaRPr lang="en-US" sz="2400"/>
            </a:p>
            <a:p>
              <a:r>
                <a:rPr lang="en-US" sz="2400"/>
                <a:t>     Beginning inventory</a:t>
              </a:r>
            </a:p>
            <a:p>
              <a:r>
                <a:rPr lang="en-US" sz="2400"/>
                <a:t>     Purchases</a:t>
              </a:r>
            </a:p>
            <a:p>
              <a:r>
                <a:rPr lang="en-US" sz="2400"/>
                <a:t>     Cost of Goods Sold</a:t>
              </a:r>
            </a:p>
            <a:p>
              <a:r>
                <a:rPr lang="en-US" sz="2400"/>
                <a:t>     Ending balance</a:t>
              </a:r>
            </a:p>
            <a:p>
              <a:r>
                <a:rPr lang="en-US" sz="2400"/>
                <a:t>     Inventory count</a:t>
              </a:r>
            </a:p>
            <a:p>
              <a:r>
                <a:rPr lang="en-US" sz="2400"/>
                <a:t>     Shrinkage</a:t>
              </a:r>
            </a:p>
            <a:p>
              <a:endParaRPr lang="en-US" sz="2400"/>
            </a:p>
          </p:txBody>
        </p:sp>
        <p:sp>
          <p:nvSpPr>
            <p:cNvPr id="101382" name="TextBox 6"/>
            <p:cNvSpPr txBox="1">
              <a:spLocks noChangeArrowheads="1"/>
            </p:cNvSpPr>
            <p:nvPr/>
          </p:nvSpPr>
          <p:spPr bwMode="auto">
            <a:xfrm>
              <a:off x="4953000" y="2895600"/>
              <a:ext cx="2133600" cy="3046988"/>
            </a:xfrm>
            <a:prstGeom prst="rect">
              <a:avLst/>
            </a:prstGeom>
            <a:noFill/>
            <a:ln w="9525">
              <a:noFill/>
              <a:miter lim="800000"/>
              <a:headEnd/>
              <a:tailEnd/>
            </a:ln>
          </p:spPr>
          <p:txBody>
            <a:bodyPr>
              <a:spAutoFit/>
            </a:bodyPr>
            <a:lstStyle/>
            <a:p>
              <a:pPr algn="r"/>
              <a:endParaRPr lang="en-US" sz="2400"/>
            </a:p>
            <a:p>
              <a:pPr algn="r"/>
              <a:r>
                <a:rPr lang="en-US" sz="2400"/>
                <a:t>$  4,000</a:t>
              </a:r>
            </a:p>
            <a:p>
              <a:pPr algn="r"/>
              <a:r>
                <a:rPr lang="en-US" sz="2400"/>
                <a:t>+41,000</a:t>
              </a:r>
            </a:p>
            <a:p>
              <a:pPr algn="r"/>
              <a:r>
                <a:rPr lang="en-US" sz="2400" u="sng"/>
                <a:t>-30,000</a:t>
              </a:r>
            </a:p>
            <a:p>
              <a:pPr algn="r"/>
              <a:r>
                <a:rPr lang="en-US" sz="2400"/>
                <a:t>15,000</a:t>
              </a:r>
            </a:p>
            <a:p>
              <a:pPr algn="r"/>
              <a:r>
                <a:rPr lang="en-US" sz="2400" u="sng"/>
                <a:t>-13,000</a:t>
              </a:r>
            </a:p>
            <a:p>
              <a:pPr algn="r"/>
              <a:r>
                <a:rPr lang="en-US" sz="2400" u="sng"/>
                <a:t>$  2,000</a:t>
              </a:r>
            </a:p>
            <a:p>
              <a:pPr algn="r"/>
              <a:endParaRPr lang="en-US" sz="2400" u="sng"/>
            </a:p>
          </p:txBody>
        </p:sp>
        <p:cxnSp>
          <p:nvCxnSpPr>
            <p:cNvPr id="9" name="Straight Connector 8"/>
            <p:cNvCxnSpPr/>
            <p:nvPr/>
          </p:nvCxnSpPr>
          <p:spPr>
            <a:xfrm>
              <a:off x="5929313" y="5532936"/>
              <a:ext cx="10668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2176"/>
            <a:ext cx="8534400" cy="3166824"/>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M6-19 Calculating the Impact of Changes in Gross Profit Percentage on Operating Income</a:t>
            </a:r>
          </a:p>
          <a:p>
            <a:pPr>
              <a:defRPr/>
            </a:pPr>
            <a:r>
              <a:rPr lang="en-US" sz="2000" dirty="0"/>
              <a:t>Luxottica Group, the Italian company that sells Ray Ban and Killer Loop sunglasses, reported a gross profit percentage of 66.4 percent in 2008 and 65.4 percent in 2009. In each of these two years, the company’s net sales was fairly steady at approximately 5 million euro. Assuming that Luxottica’s operating expenses were 2.6 million euro in each year, how much more (or less) income from operations did Luxottica report in 2009 than in 2008?</a:t>
            </a:r>
          </a:p>
        </p:txBody>
      </p:sp>
      <p:grpSp>
        <p:nvGrpSpPr>
          <p:cNvPr id="11" name="Group 10"/>
          <p:cNvGrpSpPr>
            <a:grpSpLocks/>
          </p:cNvGrpSpPr>
          <p:nvPr/>
        </p:nvGrpSpPr>
        <p:grpSpPr bwMode="auto">
          <a:xfrm>
            <a:off x="1143000" y="3733800"/>
            <a:ext cx="6781800" cy="2586038"/>
            <a:chOff x="1143000" y="3733800"/>
            <a:chExt cx="6781800" cy="2585323"/>
          </a:xfrm>
        </p:grpSpPr>
        <p:sp>
          <p:nvSpPr>
            <p:cNvPr id="103429" name="TextBox 6"/>
            <p:cNvSpPr txBox="1">
              <a:spLocks noChangeArrowheads="1"/>
            </p:cNvSpPr>
            <p:nvPr/>
          </p:nvSpPr>
          <p:spPr bwMode="auto">
            <a:xfrm>
              <a:off x="1143000" y="3733800"/>
              <a:ext cx="6781800" cy="2585323"/>
            </a:xfrm>
            <a:prstGeom prst="rect">
              <a:avLst/>
            </a:prstGeom>
            <a:solidFill>
              <a:srgbClr val="FFFFCC"/>
            </a:solidFill>
            <a:ln w="9525">
              <a:solidFill>
                <a:schemeClr val="tx1"/>
              </a:solidFill>
              <a:miter lim="800000"/>
              <a:headEnd/>
              <a:tailEnd/>
            </a:ln>
          </p:spPr>
          <p:txBody>
            <a:bodyPr>
              <a:spAutoFit/>
            </a:bodyPr>
            <a:lstStyle/>
            <a:p>
              <a:endParaRPr lang="en-US"/>
            </a:p>
            <a:p>
              <a:endParaRPr lang="en-US"/>
            </a:p>
            <a:p>
              <a:r>
                <a:rPr lang="en-US"/>
                <a:t>Sales</a:t>
              </a:r>
            </a:p>
            <a:p>
              <a:r>
                <a:rPr lang="en-US"/>
                <a:t>Gross profit percentage</a:t>
              </a:r>
            </a:p>
            <a:p>
              <a:r>
                <a:rPr lang="en-US"/>
                <a:t>Gross Profit</a:t>
              </a:r>
            </a:p>
            <a:p>
              <a:r>
                <a:rPr lang="en-US"/>
                <a:t>Operating Expenses</a:t>
              </a:r>
            </a:p>
            <a:p>
              <a:r>
                <a:rPr lang="en-US"/>
                <a:t>Income from Operations</a:t>
              </a:r>
            </a:p>
            <a:p>
              <a:endParaRPr lang="en-US"/>
            </a:p>
            <a:p>
              <a:r>
                <a:rPr lang="en-US"/>
                <a:t>Luxottica earned € 50,000 less in 2009 than 2008.</a:t>
              </a:r>
            </a:p>
          </p:txBody>
        </p:sp>
        <p:sp>
          <p:nvSpPr>
            <p:cNvPr id="103430" name="TextBox 7"/>
            <p:cNvSpPr txBox="1">
              <a:spLocks noChangeArrowheads="1"/>
            </p:cNvSpPr>
            <p:nvPr/>
          </p:nvSpPr>
          <p:spPr bwMode="auto">
            <a:xfrm>
              <a:off x="6553200" y="3733800"/>
              <a:ext cx="1371600" cy="2031325"/>
            </a:xfrm>
            <a:prstGeom prst="rect">
              <a:avLst/>
            </a:prstGeom>
            <a:noFill/>
            <a:ln w="9525">
              <a:noFill/>
              <a:miter lim="800000"/>
              <a:headEnd/>
              <a:tailEnd/>
            </a:ln>
          </p:spPr>
          <p:txBody>
            <a:bodyPr>
              <a:spAutoFit/>
            </a:bodyPr>
            <a:lstStyle/>
            <a:p>
              <a:endParaRPr lang="en-US"/>
            </a:p>
            <a:p>
              <a:pPr algn="ctr"/>
              <a:r>
                <a:rPr lang="en-US" b="1"/>
                <a:t>2009</a:t>
              </a:r>
            </a:p>
            <a:p>
              <a:pPr algn="r"/>
              <a:r>
                <a:rPr lang="en-US"/>
                <a:t>€5,000,000</a:t>
              </a:r>
            </a:p>
            <a:p>
              <a:pPr algn="r"/>
              <a:r>
                <a:rPr lang="en-US" u="sng"/>
                <a:t>      x 0.654</a:t>
              </a:r>
            </a:p>
            <a:p>
              <a:pPr algn="r"/>
              <a:r>
                <a:rPr lang="en-US"/>
                <a:t>3,270,000</a:t>
              </a:r>
            </a:p>
            <a:p>
              <a:pPr algn="r"/>
              <a:r>
                <a:rPr lang="en-US" u="sng"/>
                <a:t>  2,600,000</a:t>
              </a:r>
            </a:p>
            <a:p>
              <a:pPr algn="r"/>
              <a:r>
                <a:rPr lang="en-US" u="sng"/>
                <a:t>€   670,000</a:t>
              </a:r>
            </a:p>
          </p:txBody>
        </p:sp>
        <p:sp>
          <p:nvSpPr>
            <p:cNvPr id="103431" name="TextBox 9"/>
            <p:cNvSpPr txBox="1">
              <a:spLocks noChangeArrowheads="1"/>
            </p:cNvSpPr>
            <p:nvPr/>
          </p:nvSpPr>
          <p:spPr bwMode="auto">
            <a:xfrm>
              <a:off x="5029200" y="3733800"/>
              <a:ext cx="1371600" cy="2031325"/>
            </a:xfrm>
            <a:prstGeom prst="rect">
              <a:avLst/>
            </a:prstGeom>
            <a:noFill/>
            <a:ln w="9525">
              <a:noFill/>
              <a:miter lim="800000"/>
              <a:headEnd/>
              <a:tailEnd/>
            </a:ln>
          </p:spPr>
          <p:txBody>
            <a:bodyPr>
              <a:spAutoFit/>
            </a:bodyPr>
            <a:lstStyle/>
            <a:p>
              <a:endParaRPr lang="en-US"/>
            </a:p>
            <a:p>
              <a:pPr algn="ctr"/>
              <a:r>
                <a:rPr lang="en-US" b="1"/>
                <a:t>2008</a:t>
              </a:r>
            </a:p>
            <a:p>
              <a:pPr algn="r"/>
              <a:r>
                <a:rPr lang="en-US"/>
                <a:t>€5,000,000</a:t>
              </a:r>
            </a:p>
            <a:p>
              <a:pPr algn="r"/>
              <a:r>
                <a:rPr lang="en-US" u="sng"/>
                <a:t>      x 0.664</a:t>
              </a:r>
            </a:p>
            <a:p>
              <a:pPr algn="r"/>
              <a:r>
                <a:rPr lang="en-US"/>
                <a:t>3,320,000</a:t>
              </a:r>
            </a:p>
            <a:p>
              <a:pPr algn="r"/>
              <a:r>
                <a:rPr lang="en-US" u="sng"/>
                <a:t>  2,600,000</a:t>
              </a:r>
            </a:p>
            <a:p>
              <a:pPr algn="r"/>
              <a:r>
                <a:rPr lang="en-US" u="sng"/>
                <a:t>€   720,000</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28827"/>
            <a:ext cx="8077200" cy="6503908"/>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sz="2000" b="1" dirty="0"/>
              <a:t>E6-5 Preparing a Bank Reconciliation and Journal Entries, and Reporting Cash</a:t>
            </a:r>
          </a:p>
          <a:p>
            <a:pPr>
              <a:defRPr/>
            </a:pPr>
            <a:r>
              <a:rPr lang="en-US" sz="2000" dirty="0"/>
              <a:t>Hills Company’s June 30, 2013, bank statement and the June ledger account for cash are summarized here:</a:t>
            </a:r>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r>
              <a:rPr lang="en-US" b="1" dirty="0"/>
              <a:t/>
            </a:r>
            <a:br>
              <a:rPr lang="en-US" b="1" dirty="0"/>
            </a:br>
            <a:endParaRPr lang="en-US" b="1" dirty="0"/>
          </a:p>
          <a:p>
            <a:pPr>
              <a:defRPr/>
            </a:pPr>
            <a:r>
              <a:rPr lang="en-US" sz="2000" b="1" dirty="0"/>
              <a:t>Required:</a:t>
            </a:r>
          </a:p>
          <a:p>
            <a:pPr>
              <a:defRPr/>
            </a:pPr>
            <a:r>
              <a:rPr lang="en-US" sz="2000" dirty="0"/>
              <a:t>1. Prepare a bank reconciliation. A comparison of the checks written with the checks that have cleared the bank shows outstanding checks of $700. Some of the checks that cleared in June were written prior to June. No deposits in transit were noted in May, but a deposit is in transit at the end of June.</a:t>
            </a:r>
          </a:p>
        </p:txBody>
      </p:sp>
      <p:pic>
        <p:nvPicPr>
          <p:cNvPr id="105476" name="Picture 7"/>
          <p:cNvPicPr>
            <a:picLocks noChangeAspect="1" noChangeArrowheads="1"/>
          </p:cNvPicPr>
          <p:nvPr/>
        </p:nvPicPr>
        <p:blipFill>
          <a:blip r:embed="rId3"/>
          <a:srcRect/>
          <a:stretch>
            <a:fillRect/>
          </a:stretch>
        </p:blipFill>
        <p:spPr bwMode="auto">
          <a:xfrm>
            <a:off x="1982788" y="1752600"/>
            <a:ext cx="5103812" cy="1447800"/>
          </a:xfrm>
          <a:prstGeom prst="rect">
            <a:avLst/>
          </a:prstGeom>
          <a:noFill/>
          <a:ln w="9525">
            <a:noFill/>
            <a:miter lim="800000"/>
            <a:headEnd/>
            <a:tailEnd/>
          </a:ln>
        </p:spPr>
      </p:pic>
      <p:pic>
        <p:nvPicPr>
          <p:cNvPr id="105477" name="Picture 8"/>
          <p:cNvPicPr>
            <a:picLocks noChangeAspect="1" noChangeArrowheads="1"/>
          </p:cNvPicPr>
          <p:nvPr/>
        </p:nvPicPr>
        <p:blipFill>
          <a:blip r:embed="rId4"/>
          <a:srcRect/>
          <a:stretch>
            <a:fillRect/>
          </a:stretch>
        </p:blipFill>
        <p:spPr bwMode="auto">
          <a:xfrm>
            <a:off x="1981200" y="3355975"/>
            <a:ext cx="5095875" cy="113982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7521" name="Group 16"/>
          <p:cNvGrpSpPr>
            <a:grpSpLocks/>
          </p:cNvGrpSpPr>
          <p:nvPr/>
        </p:nvGrpSpPr>
        <p:grpSpPr bwMode="auto">
          <a:xfrm>
            <a:off x="1066800" y="1752600"/>
            <a:ext cx="6781800" cy="4530725"/>
            <a:chOff x="1066800" y="1752600"/>
            <a:chExt cx="6781800" cy="4530030"/>
          </a:xfrm>
        </p:grpSpPr>
        <p:sp>
          <p:nvSpPr>
            <p:cNvPr id="107527" name="TextBox 6"/>
            <p:cNvSpPr txBox="1">
              <a:spLocks noChangeArrowheads="1"/>
            </p:cNvSpPr>
            <p:nvPr/>
          </p:nvSpPr>
          <p:spPr bwMode="auto">
            <a:xfrm>
              <a:off x="1066800" y="1752600"/>
              <a:ext cx="6781800" cy="4524315"/>
            </a:xfrm>
            <a:prstGeom prst="rect">
              <a:avLst/>
            </a:prstGeom>
            <a:solidFill>
              <a:srgbClr val="FFFFCC"/>
            </a:solidFill>
            <a:ln w="19050">
              <a:solidFill>
                <a:schemeClr val="tx1"/>
              </a:solidFill>
              <a:miter lim="800000"/>
              <a:headEnd/>
              <a:tailEnd/>
            </a:ln>
          </p:spPr>
          <p:txBody>
            <a:bodyPr>
              <a:spAutoFit/>
            </a:bodyPr>
            <a:lstStyle/>
            <a:p>
              <a:pPr algn="ctr"/>
              <a:r>
                <a:rPr lang="en-US" sz="1600"/>
                <a:t>HILLS COMPANY</a:t>
              </a:r>
            </a:p>
            <a:p>
              <a:pPr algn="ctr"/>
              <a:r>
                <a:rPr lang="en-US" sz="1600"/>
                <a:t>Bank Reconciliation</a:t>
              </a:r>
            </a:p>
            <a:p>
              <a:pPr algn="ctr"/>
              <a:r>
                <a:rPr lang="en-US" sz="1600"/>
                <a:t>June 30, 2013</a:t>
              </a:r>
            </a:p>
            <a:p>
              <a:pPr algn="ctr"/>
              <a:endParaRPr lang="en-US" sz="1600"/>
            </a:p>
            <a:p>
              <a:pPr algn="ctr"/>
              <a:endParaRPr lang="en-US" sz="1600"/>
            </a:p>
            <a:p>
              <a:pPr algn="ctr"/>
              <a:endParaRPr lang="en-US" sz="1600"/>
            </a:p>
            <a:p>
              <a:pPr algn="ctr"/>
              <a:endParaRPr lang="en-US" sz="1600"/>
            </a:p>
            <a:p>
              <a:pPr algn="ctr"/>
              <a:endParaRPr lang="en-US" sz="1600"/>
            </a:p>
            <a:p>
              <a:pPr algn="ctr"/>
              <a:endParaRPr lang="en-US" sz="1600"/>
            </a:p>
            <a:p>
              <a:pPr algn="ctr"/>
              <a:endParaRPr lang="en-US" sz="1600"/>
            </a:p>
            <a:p>
              <a:pPr algn="ctr"/>
              <a:endParaRPr lang="en-US" sz="1600"/>
            </a:p>
            <a:p>
              <a:pPr algn="ctr"/>
              <a:endParaRPr lang="en-US" sz="1600"/>
            </a:p>
            <a:p>
              <a:pPr algn="ctr"/>
              <a:endParaRPr lang="en-US" sz="1600"/>
            </a:p>
            <a:p>
              <a:pPr algn="ctr"/>
              <a:endParaRPr lang="en-US" sz="1600"/>
            </a:p>
            <a:p>
              <a:pPr algn="ctr"/>
              <a:endParaRPr lang="en-US" sz="1600"/>
            </a:p>
            <a:p>
              <a:pPr algn="ctr"/>
              <a:endParaRPr lang="en-US" sz="1600"/>
            </a:p>
            <a:p>
              <a:pPr algn="ctr"/>
              <a:endParaRPr lang="en-US" sz="1600"/>
            </a:p>
            <a:p>
              <a:pPr algn="ctr"/>
              <a:endParaRPr lang="en-US" sz="1600"/>
            </a:p>
          </p:txBody>
        </p:sp>
        <p:sp>
          <p:nvSpPr>
            <p:cNvPr id="107528" name="TextBox 7"/>
            <p:cNvSpPr txBox="1">
              <a:spLocks noChangeArrowheads="1"/>
            </p:cNvSpPr>
            <p:nvPr/>
          </p:nvSpPr>
          <p:spPr bwMode="auto">
            <a:xfrm>
              <a:off x="1066800" y="2743200"/>
              <a:ext cx="3429000" cy="3539430"/>
            </a:xfrm>
            <a:prstGeom prst="rect">
              <a:avLst/>
            </a:prstGeom>
            <a:noFill/>
            <a:ln w="9525">
              <a:noFill/>
              <a:miter lim="800000"/>
              <a:headEnd/>
              <a:tailEnd/>
            </a:ln>
          </p:spPr>
          <p:txBody>
            <a:bodyPr>
              <a:spAutoFit/>
            </a:bodyPr>
            <a:lstStyle/>
            <a:p>
              <a:r>
                <a:rPr lang="en-US" sz="1400" i="1"/>
                <a:t>Bank Statement</a:t>
              </a:r>
            </a:p>
            <a:p>
              <a:endParaRPr lang="en-US" sz="1400"/>
            </a:p>
            <a:p>
              <a:r>
                <a:rPr lang="en-US" sz="1400"/>
                <a:t>Ending balance per bank</a:t>
              </a:r>
            </a:p>
            <a:p>
              <a:r>
                <a:rPr lang="en-US" sz="1400"/>
                <a:t>      statement………………..</a:t>
              </a:r>
            </a:p>
            <a:p>
              <a:endParaRPr lang="en-US" sz="1400"/>
            </a:p>
            <a:p>
              <a:r>
                <a:rPr lang="en-US" sz="1400"/>
                <a:t>Additions:</a:t>
              </a:r>
            </a:p>
            <a:p>
              <a:endParaRPr lang="en-US" sz="1400"/>
            </a:p>
            <a:p>
              <a:r>
                <a:rPr lang="en-US" sz="1400"/>
                <a:t>Deposit in transit…………….</a:t>
              </a:r>
            </a:p>
            <a:p>
              <a:endParaRPr lang="en-US" sz="1400"/>
            </a:p>
            <a:p>
              <a:r>
                <a:rPr lang="en-US" sz="1400"/>
                <a:t>Deductions:</a:t>
              </a:r>
            </a:p>
            <a:p>
              <a:endParaRPr lang="en-US" sz="1400"/>
            </a:p>
            <a:p>
              <a:r>
                <a:rPr lang="en-US" sz="1400"/>
                <a:t>Outstanding checks………...</a:t>
              </a:r>
            </a:p>
            <a:p>
              <a:endParaRPr lang="en-US" sz="1400"/>
            </a:p>
            <a:p>
              <a:r>
                <a:rPr lang="en-US" sz="1400"/>
                <a:t>Up-to-date cash balance…...</a:t>
              </a:r>
            </a:p>
            <a:p>
              <a:endParaRPr lang="en-US" sz="1400"/>
            </a:p>
            <a:p>
              <a:r>
                <a:rPr lang="en-US" sz="1400"/>
                <a:t>*$19,000 - $18,000 = $1,000.</a:t>
              </a:r>
            </a:p>
          </p:txBody>
        </p:sp>
        <p:sp>
          <p:nvSpPr>
            <p:cNvPr id="107529" name="TextBox 9"/>
            <p:cNvSpPr txBox="1">
              <a:spLocks noChangeArrowheads="1"/>
            </p:cNvSpPr>
            <p:nvPr/>
          </p:nvSpPr>
          <p:spPr bwMode="auto">
            <a:xfrm rot="10800000" flipV="1">
              <a:off x="3124200" y="2743200"/>
              <a:ext cx="1295400" cy="3539430"/>
            </a:xfrm>
            <a:prstGeom prst="rect">
              <a:avLst/>
            </a:prstGeom>
            <a:noFill/>
            <a:ln w="9525">
              <a:noFill/>
              <a:miter lim="800000"/>
              <a:headEnd/>
              <a:tailEnd/>
            </a:ln>
          </p:spPr>
          <p:txBody>
            <a:bodyPr>
              <a:spAutoFit/>
            </a:bodyPr>
            <a:lstStyle/>
            <a:p>
              <a:pPr algn="r"/>
              <a:endParaRPr lang="en-US" sz="1400"/>
            </a:p>
            <a:p>
              <a:pPr algn="r"/>
              <a:endParaRPr lang="en-US" sz="1400"/>
            </a:p>
            <a:p>
              <a:pPr algn="r"/>
              <a:endParaRPr lang="en-US" sz="1400"/>
            </a:p>
            <a:p>
              <a:pPr algn="r"/>
              <a:r>
                <a:rPr lang="en-US" sz="1400"/>
                <a:t>$ 6,070</a:t>
              </a:r>
            </a:p>
            <a:p>
              <a:pPr algn="r"/>
              <a:endParaRPr lang="en-US" sz="1400"/>
            </a:p>
            <a:p>
              <a:pPr algn="r"/>
              <a:endParaRPr lang="en-US" sz="1400"/>
            </a:p>
            <a:p>
              <a:pPr algn="r"/>
              <a:endParaRPr lang="en-US" sz="1400"/>
            </a:p>
            <a:p>
              <a:pPr algn="r"/>
              <a:r>
                <a:rPr lang="en-US" sz="1400" u="sng"/>
                <a:t> *1,000</a:t>
              </a:r>
            </a:p>
            <a:p>
              <a:pPr algn="r"/>
              <a:r>
                <a:rPr lang="en-US" sz="1400"/>
                <a:t>7,070</a:t>
              </a:r>
            </a:p>
            <a:p>
              <a:pPr algn="r"/>
              <a:endParaRPr lang="en-US" sz="1400"/>
            </a:p>
            <a:p>
              <a:pPr algn="r"/>
              <a:endParaRPr lang="en-US" sz="1400"/>
            </a:p>
            <a:p>
              <a:pPr algn="r"/>
              <a:r>
                <a:rPr lang="en-US" sz="1400" u="sng"/>
                <a:t>     700</a:t>
              </a:r>
            </a:p>
            <a:p>
              <a:pPr algn="r"/>
              <a:endParaRPr lang="en-US" sz="1400" u="sng"/>
            </a:p>
            <a:p>
              <a:pPr algn="r"/>
              <a:r>
                <a:rPr lang="en-US" sz="1400" u="sng"/>
                <a:t>$6,370</a:t>
              </a:r>
            </a:p>
            <a:p>
              <a:pPr algn="r"/>
              <a:endParaRPr lang="en-US" sz="1400"/>
            </a:p>
            <a:p>
              <a:pPr algn="r"/>
              <a:endParaRPr lang="en-US" sz="1400"/>
            </a:p>
          </p:txBody>
        </p:sp>
        <p:cxnSp>
          <p:nvCxnSpPr>
            <p:cNvPr id="12" name="Straight Connector 11"/>
            <p:cNvCxnSpPr/>
            <p:nvPr/>
          </p:nvCxnSpPr>
          <p:spPr>
            <a:xfrm>
              <a:off x="3786188" y="5781057"/>
              <a:ext cx="533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07531" name="TextBox 12"/>
            <p:cNvSpPr txBox="1">
              <a:spLocks noChangeArrowheads="1"/>
            </p:cNvSpPr>
            <p:nvPr/>
          </p:nvSpPr>
          <p:spPr bwMode="auto">
            <a:xfrm>
              <a:off x="4419600" y="2743200"/>
              <a:ext cx="3429000" cy="3539430"/>
            </a:xfrm>
            <a:prstGeom prst="rect">
              <a:avLst/>
            </a:prstGeom>
            <a:noFill/>
            <a:ln w="9525">
              <a:noFill/>
              <a:miter lim="800000"/>
              <a:headEnd/>
              <a:tailEnd/>
            </a:ln>
          </p:spPr>
          <p:txBody>
            <a:bodyPr>
              <a:spAutoFit/>
            </a:bodyPr>
            <a:lstStyle/>
            <a:p>
              <a:r>
                <a:rPr lang="en-US" sz="1400" i="1"/>
                <a:t>Company’s Books</a:t>
              </a:r>
            </a:p>
            <a:p>
              <a:endParaRPr lang="en-US" sz="1400"/>
            </a:p>
            <a:p>
              <a:r>
                <a:rPr lang="en-US" sz="1400"/>
                <a:t>Ending balance per Cash</a:t>
              </a:r>
            </a:p>
            <a:p>
              <a:r>
                <a:rPr lang="en-US" sz="1400"/>
                <a:t>      account   ………………..</a:t>
              </a:r>
            </a:p>
            <a:p>
              <a:endParaRPr lang="en-US" sz="1400"/>
            </a:p>
            <a:p>
              <a:r>
                <a:rPr lang="en-US" sz="1400"/>
                <a:t>Additions:</a:t>
              </a:r>
            </a:p>
            <a:p>
              <a:endParaRPr lang="en-US" sz="1400"/>
            </a:p>
            <a:p>
              <a:r>
                <a:rPr lang="en-US" sz="1400"/>
                <a:t>None</a:t>
              </a:r>
            </a:p>
            <a:p>
              <a:endParaRPr lang="en-US" sz="1400"/>
            </a:p>
            <a:p>
              <a:r>
                <a:rPr lang="en-US" sz="1400"/>
                <a:t>Deductions:</a:t>
              </a:r>
            </a:p>
            <a:p>
              <a:endParaRPr lang="en-US" sz="1400"/>
            </a:p>
            <a:p>
              <a:r>
                <a:rPr lang="en-US" sz="1400"/>
                <a:t>Bank service charge...……...</a:t>
              </a:r>
            </a:p>
            <a:p>
              <a:endParaRPr lang="en-US" sz="1400"/>
            </a:p>
            <a:p>
              <a:r>
                <a:rPr lang="en-US" sz="1400"/>
                <a:t>Up-to-date cash balance…...</a:t>
              </a:r>
            </a:p>
            <a:p>
              <a:endParaRPr lang="en-US" sz="1400"/>
            </a:p>
            <a:p>
              <a:endParaRPr lang="en-US" sz="1400"/>
            </a:p>
          </p:txBody>
        </p:sp>
        <p:sp>
          <p:nvSpPr>
            <p:cNvPr id="107532" name="TextBox 13"/>
            <p:cNvSpPr txBox="1">
              <a:spLocks noChangeArrowheads="1"/>
            </p:cNvSpPr>
            <p:nvPr/>
          </p:nvSpPr>
          <p:spPr bwMode="auto">
            <a:xfrm rot="10800000" flipV="1">
              <a:off x="6553200" y="2743200"/>
              <a:ext cx="1295400" cy="3539430"/>
            </a:xfrm>
            <a:prstGeom prst="rect">
              <a:avLst/>
            </a:prstGeom>
            <a:noFill/>
            <a:ln w="9525">
              <a:noFill/>
              <a:miter lim="800000"/>
              <a:headEnd/>
              <a:tailEnd/>
            </a:ln>
          </p:spPr>
          <p:txBody>
            <a:bodyPr>
              <a:spAutoFit/>
            </a:bodyPr>
            <a:lstStyle/>
            <a:p>
              <a:pPr algn="r"/>
              <a:endParaRPr lang="en-US" sz="1400"/>
            </a:p>
            <a:p>
              <a:pPr algn="r"/>
              <a:endParaRPr lang="en-US" sz="1400"/>
            </a:p>
            <a:p>
              <a:pPr algn="r"/>
              <a:endParaRPr lang="en-US" sz="1400"/>
            </a:p>
            <a:p>
              <a:pPr algn="r"/>
              <a:r>
                <a:rPr lang="en-US" sz="1400"/>
                <a:t>$ 6,400</a:t>
              </a:r>
            </a:p>
            <a:p>
              <a:pPr algn="r"/>
              <a:endParaRPr lang="en-US" sz="1400"/>
            </a:p>
            <a:p>
              <a:pPr algn="r"/>
              <a:endParaRPr lang="en-US" sz="1400"/>
            </a:p>
            <a:p>
              <a:pPr algn="r"/>
              <a:endParaRPr lang="en-US" sz="1400"/>
            </a:p>
            <a:p>
              <a:pPr algn="r"/>
              <a:endParaRPr lang="en-US" sz="1400" u="sng"/>
            </a:p>
            <a:p>
              <a:pPr algn="r"/>
              <a:r>
                <a:rPr lang="en-US" sz="1400"/>
                <a:t>6,400</a:t>
              </a:r>
            </a:p>
            <a:p>
              <a:pPr algn="r"/>
              <a:endParaRPr lang="en-US" sz="1400"/>
            </a:p>
            <a:p>
              <a:pPr algn="r"/>
              <a:endParaRPr lang="en-US" sz="1400"/>
            </a:p>
            <a:p>
              <a:pPr algn="r"/>
              <a:r>
                <a:rPr lang="en-US" sz="1400" u="sng"/>
                <a:t>       30</a:t>
              </a:r>
            </a:p>
            <a:p>
              <a:pPr algn="r"/>
              <a:endParaRPr lang="en-US" sz="1400" u="sng"/>
            </a:p>
            <a:p>
              <a:pPr algn="r"/>
              <a:r>
                <a:rPr lang="en-US" sz="1400" u="sng"/>
                <a:t>$6,370</a:t>
              </a:r>
            </a:p>
            <a:p>
              <a:pPr algn="r"/>
              <a:endParaRPr lang="en-US" sz="1400"/>
            </a:p>
            <a:p>
              <a:pPr algn="r"/>
              <a:endParaRPr lang="en-US" sz="1400"/>
            </a:p>
          </p:txBody>
        </p:sp>
        <p:cxnSp>
          <p:nvCxnSpPr>
            <p:cNvPr id="15" name="Straight Connector 14"/>
            <p:cNvCxnSpPr/>
            <p:nvPr/>
          </p:nvCxnSpPr>
          <p:spPr>
            <a:xfrm>
              <a:off x="7205663" y="5785819"/>
              <a:ext cx="533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226300" y="4469983"/>
              <a:ext cx="533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304800" y="262176"/>
            <a:ext cx="8534400" cy="783193"/>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E6-5 Preparing a Bank Reconciliation and Journal Entries, and Reporting Cash</a:t>
            </a:r>
            <a:endParaRPr lang="en-US" sz="2000" dirty="0"/>
          </a:p>
        </p:txBody>
      </p:sp>
      <p:sp>
        <p:nvSpPr>
          <p:cNvPr id="9" name="Rectangle 8"/>
          <p:cNvSpPr/>
          <p:nvPr/>
        </p:nvSpPr>
        <p:spPr>
          <a:xfrm>
            <a:off x="4495800" y="2743200"/>
            <a:ext cx="3352800" cy="31242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7526" name="TextBox 1"/>
          <p:cNvSpPr txBox="1">
            <a:spLocks noChangeArrowheads="1"/>
          </p:cNvSpPr>
          <p:nvPr/>
        </p:nvSpPr>
        <p:spPr bwMode="auto">
          <a:xfrm>
            <a:off x="3429000" y="4038600"/>
            <a:ext cx="457200" cy="369888"/>
          </a:xfrm>
          <a:prstGeom prst="rect">
            <a:avLst/>
          </a:prstGeom>
          <a:solidFill>
            <a:srgbClr val="FFFFCC"/>
          </a:solidFill>
          <a:ln w="9525">
            <a:noFill/>
            <a:miter lim="800000"/>
            <a:headEnd/>
            <a:tailEnd/>
          </a:ln>
        </p:spPr>
        <p:txBody>
          <a:bodyPr>
            <a:spAutoFit/>
          </a:bodyP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8" fill="hold" grpId="0" nodeType="clickEffect">
                                  <p:stCondLst>
                                    <p:cond delay="0"/>
                                  </p:stCondLst>
                                  <p:childTnLst>
                                    <p:animEffect transition="out" filter="wipe(left)">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2176"/>
            <a:ext cx="8534400" cy="6231493"/>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E6-5 Preparing a Bank Reconciliation and Journal Entries, and Reporting Cash</a:t>
            </a:r>
          </a:p>
          <a:p>
            <a:pPr marL="457200" indent="-457200">
              <a:buFont typeface="+mj-lt"/>
              <a:buAutoNum type="arabicPeriod" startAt="2"/>
              <a:defRPr/>
            </a:pPr>
            <a:r>
              <a:rPr lang="en-US" sz="2000" dirty="0"/>
              <a:t>Give any journal entries that should be made as a result of the bank reconciliation.</a:t>
            </a:r>
            <a:br>
              <a:rPr lang="en-US" sz="2000" dirty="0"/>
            </a:br>
            <a:r>
              <a:rPr lang="en-US" sz="2000" dirty="0"/>
              <a:t/>
            </a:r>
            <a:br>
              <a:rPr lang="en-US" sz="2000" dirty="0"/>
            </a:br>
            <a:r>
              <a:rPr lang="en-US" sz="2000" dirty="0"/>
              <a:t/>
            </a:r>
            <a:br>
              <a:rPr lang="en-US" sz="2000" dirty="0"/>
            </a:br>
            <a:endParaRPr lang="en-US" sz="2000" dirty="0"/>
          </a:p>
          <a:p>
            <a:pPr marL="457200" indent="-457200">
              <a:buFont typeface="+mj-lt"/>
              <a:buAutoNum type="arabicPeriod" startAt="2"/>
              <a:defRPr/>
            </a:pPr>
            <a:r>
              <a:rPr lang="en-US" sz="2000" dirty="0"/>
              <a:t>What is the balance in the Cash account after the reconciliation entries?</a:t>
            </a:r>
            <a:br>
              <a:rPr lang="en-US" sz="2000" dirty="0"/>
            </a:br>
            <a:r>
              <a:rPr lang="en-US" sz="2000" dirty="0"/>
              <a:t/>
            </a:r>
            <a:br>
              <a:rPr lang="en-US" sz="2000" dirty="0"/>
            </a:br>
            <a:endParaRPr lang="en-US" sz="2000" dirty="0"/>
          </a:p>
          <a:p>
            <a:pPr marL="457200" indent="-457200">
              <a:buFont typeface="+mj-lt"/>
              <a:buAutoNum type="arabicPeriod" startAt="2"/>
              <a:defRPr/>
            </a:pPr>
            <a:r>
              <a:rPr lang="en-US" sz="2000" dirty="0"/>
              <a:t>In addition to the balance in its bank account, Hills Company also has $300 cash on hand. This amount is recorded in a separate T-account called Cash on Hand. What is the total amount of cash that should be reported on the balance sheet at June 30?</a:t>
            </a:r>
          </a:p>
          <a:p>
            <a:pPr marL="457200" indent="-457200">
              <a:buFont typeface="+mj-lt"/>
              <a:buAutoNum type="arabicPeriod" startAt="2"/>
              <a:defRPr/>
            </a:pPr>
            <a:endParaRPr lang="en-US" sz="2000" dirty="0"/>
          </a:p>
          <a:p>
            <a:pPr marL="457200" indent="-457200">
              <a:defRPr/>
            </a:pPr>
            <a:endParaRPr lang="en-US" sz="2000" dirty="0"/>
          </a:p>
        </p:txBody>
      </p:sp>
      <p:sp>
        <p:nvSpPr>
          <p:cNvPr id="13" name="TextBox 12"/>
          <p:cNvSpPr txBox="1">
            <a:spLocks noChangeArrowheads="1"/>
          </p:cNvSpPr>
          <p:nvPr/>
        </p:nvSpPr>
        <p:spPr bwMode="auto">
          <a:xfrm>
            <a:off x="2971800" y="3276600"/>
            <a:ext cx="2743200" cy="400050"/>
          </a:xfrm>
          <a:prstGeom prst="rect">
            <a:avLst/>
          </a:prstGeom>
          <a:solidFill>
            <a:srgbClr val="FFFFCC"/>
          </a:solidFill>
          <a:ln w="9525">
            <a:solidFill>
              <a:schemeClr val="tx1"/>
            </a:solidFill>
            <a:miter lim="800000"/>
            <a:headEnd/>
            <a:tailEnd/>
          </a:ln>
        </p:spPr>
        <p:txBody>
          <a:bodyPr>
            <a:spAutoFit/>
          </a:bodyPr>
          <a:lstStyle/>
          <a:p>
            <a:r>
              <a:rPr lang="en-US" sz="2000"/>
              <a:t>$6,370 ($6,400 - $30)</a:t>
            </a:r>
          </a:p>
        </p:txBody>
      </p:sp>
      <p:grpSp>
        <p:nvGrpSpPr>
          <p:cNvPr id="16" name="Group 15"/>
          <p:cNvGrpSpPr>
            <a:grpSpLocks/>
          </p:cNvGrpSpPr>
          <p:nvPr/>
        </p:nvGrpSpPr>
        <p:grpSpPr bwMode="auto">
          <a:xfrm>
            <a:off x="1447800" y="1905000"/>
            <a:ext cx="6477000" cy="738188"/>
            <a:chOff x="9601200" y="838200"/>
            <a:chExt cx="6477000" cy="738664"/>
          </a:xfrm>
        </p:grpSpPr>
        <p:sp>
          <p:nvSpPr>
            <p:cNvPr id="109577" name="TextBox 10"/>
            <p:cNvSpPr txBox="1">
              <a:spLocks noChangeArrowheads="1"/>
            </p:cNvSpPr>
            <p:nvPr/>
          </p:nvSpPr>
          <p:spPr bwMode="auto">
            <a:xfrm>
              <a:off x="9601200" y="838200"/>
              <a:ext cx="6477000" cy="738664"/>
            </a:xfrm>
            <a:prstGeom prst="rect">
              <a:avLst/>
            </a:prstGeom>
            <a:solidFill>
              <a:srgbClr val="FFFFCC"/>
            </a:solidFill>
            <a:ln w="19050">
              <a:solidFill>
                <a:schemeClr val="tx1"/>
              </a:solidFill>
              <a:miter lim="800000"/>
              <a:headEnd/>
              <a:tailEnd/>
            </a:ln>
          </p:spPr>
          <p:txBody>
            <a:bodyPr>
              <a:spAutoFit/>
            </a:bodyPr>
            <a:lstStyle/>
            <a:p>
              <a:r>
                <a:rPr lang="en-US" sz="1400"/>
                <a:t>dr    Office Expenses (+E, -SE)</a:t>
              </a:r>
            </a:p>
            <a:p>
              <a:r>
                <a:rPr lang="en-US" sz="1400"/>
                <a:t>            cr    Cash (-A)</a:t>
              </a:r>
            </a:p>
            <a:p>
              <a:r>
                <a:rPr lang="en-US" sz="1400"/>
                <a:t>    </a:t>
              </a:r>
              <a:r>
                <a:rPr lang="en-US" sz="1400" i="1"/>
                <a:t>To record bank service charges.</a:t>
              </a:r>
            </a:p>
          </p:txBody>
        </p:sp>
        <p:sp>
          <p:nvSpPr>
            <p:cNvPr id="109578" name="TextBox 11"/>
            <p:cNvSpPr txBox="1">
              <a:spLocks noChangeArrowheads="1"/>
            </p:cNvSpPr>
            <p:nvPr/>
          </p:nvSpPr>
          <p:spPr bwMode="auto">
            <a:xfrm>
              <a:off x="15392400" y="838200"/>
              <a:ext cx="685800" cy="523220"/>
            </a:xfrm>
            <a:prstGeom prst="rect">
              <a:avLst/>
            </a:prstGeom>
            <a:noFill/>
            <a:ln w="9525">
              <a:noFill/>
              <a:miter lim="800000"/>
              <a:headEnd/>
              <a:tailEnd/>
            </a:ln>
          </p:spPr>
          <p:txBody>
            <a:bodyPr>
              <a:spAutoFit/>
            </a:bodyPr>
            <a:lstStyle/>
            <a:p>
              <a:pPr algn="r"/>
              <a:endParaRPr lang="en-US" sz="1400"/>
            </a:p>
            <a:p>
              <a:pPr algn="r"/>
              <a:r>
                <a:rPr lang="en-US" sz="1400"/>
                <a:t>30</a:t>
              </a:r>
            </a:p>
          </p:txBody>
        </p:sp>
        <p:sp>
          <p:nvSpPr>
            <p:cNvPr id="109579" name="TextBox 14"/>
            <p:cNvSpPr txBox="1">
              <a:spLocks noChangeArrowheads="1"/>
            </p:cNvSpPr>
            <p:nvPr/>
          </p:nvSpPr>
          <p:spPr bwMode="auto">
            <a:xfrm>
              <a:off x="14697222" y="858129"/>
              <a:ext cx="685800" cy="523220"/>
            </a:xfrm>
            <a:prstGeom prst="rect">
              <a:avLst/>
            </a:prstGeom>
            <a:noFill/>
            <a:ln w="9525">
              <a:noFill/>
              <a:miter lim="800000"/>
              <a:headEnd/>
              <a:tailEnd/>
            </a:ln>
          </p:spPr>
          <p:txBody>
            <a:bodyPr>
              <a:spAutoFit/>
            </a:bodyPr>
            <a:lstStyle/>
            <a:p>
              <a:pPr algn="r"/>
              <a:r>
                <a:rPr lang="en-US" sz="1400"/>
                <a:t>30</a:t>
              </a:r>
            </a:p>
            <a:p>
              <a:pPr algn="r"/>
              <a:endParaRPr lang="en-US" sz="1400"/>
            </a:p>
          </p:txBody>
        </p:sp>
      </p:grpSp>
      <p:grpSp>
        <p:nvGrpSpPr>
          <p:cNvPr id="18" name="Group 17"/>
          <p:cNvGrpSpPr>
            <a:grpSpLocks/>
          </p:cNvGrpSpPr>
          <p:nvPr/>
        </p:nvGrpSpPr>
        <p:grpSpPr bwMode="auto">
          <a:xfrm>
            <a:off x="1447800" y="5562600"/>
            <a:ext cx="6477000" cy="738188"/>
            <a:chOff x="9601200" y="838200"/>
            <a:chExt cx="6477000" cy="738664"/>
          </a:xfrm>
        </p:grpSpPr>
        <p:sp>
          <p:nvSpPr>
            <p:cNvPr id="109575" name="TextBox 18"/>
            <p:cNvSpPr txBox="1">
              <a:spLocks noChangeArrowheads="1"/>
            </p:cNvSpPr>
            <p:nvPr/>
          </p:nvSpPr>
          <p:spPr bwMode="auto">
            <a:xfrm>
              <a:off x="9601200" y="838200"/>
              <a:ext cx="6477000" cy="738664"/>
            </a:xfrm>
            <a:prstGeom prst="rect">
              <a:avLst/>
            </a:prstGeom>
            <a:solidFill>
              <a:srgbClr val="FFFFCC"/>
            </a:solidFill>
            <a:ln w="19050">
              <a:solidFill>
                <a:schemeClr val="tx1"/>
              </a:solidFill>
              <a:miter lim="800000"/>
              <a:headEnd/>
              <a:tailEnd/>
            </a:ln>
          </p:spPr>
          <p:txBody>
            <a:bodyPr>
              <a:spAutoFit/>
            </a:bodyPr>
            <a:lstStyle/>
            <a:p>
              <a:r>
                <a:rPr lang="en-US" sz="1400"/>
                <a:t>Balance sheet (June 30, 2013):</a:t>
              </a:r>
            </a:p>
            <a:p>
              <a:r>
                <a:rPr lang="en-US" sz="1400"/>
                <a:t>            Current assets:</a:t>
              </a:r>
            </a:p>
            <a:p>
              <a:r>
                <a:rPr lang="en-US" sz="1400"/>
                <a:t>                        Cash ($6,370 + $300)</a:t>
              </a:r>
              <a:endParaRPr lang="en-US" sz="1400" i="1"/>
            </a:p>
          </p:txBody>
        </p:sp>
        <p:sp>
          <p:nvSpPr>
            <p:cNvPr id="109576" name="TextBox 19"/>
            <p:cNvSpPr txBox="1">
              <a:spLocks noChangeArrowheads="1"/>
            </p:cNvSpPr>
            <p:nvPr/>
          </p:nvSpPr>
          <p:spPr bwMode="auto">
            <a:xfrm>
              <a:off x="15240000" y="838200"/>
              <a:ext cx="838200" cy="738664"/>
            </a:xfrm>
            <a:prstGeom prst="rect">
              <a:avLst/>
            </a:prstGeom>
            <a:noFill/>
            <a:ln w="9525">
              <a:noFill/>
              <a:miter lim="800000"/>
              <a:headEnd/>
              <a:tailEnd/>
            </a:ln>
          </p:spPr>
          <p:txBody>
            <a:bodyPr>
              <a:spAutoFit/>
            </a:bodyPr>
            <a:lstStyle/>
            <a:p>
              <a:pPr algn="r"/>
              <a:endParaRPr lang="en-US" sz="1400"/>
            </a:p>
            <a:p>
              <a:pPr algn="r"/>
              <a:endParaRPr lang="en-US" sz="1400"/>
            </a:p>
            <a:p>
              <a:pPr algn="r"/>
              <a:r>
                <a:rPr lang="en-US" sz="1400"/>
                <a:t>$6,670</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2176"/>
            <a:ext cx="8534400" cy="4188381"/>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E6-7 Identifying Shrinkage and Other Missing Inventory Information</a:t>
            </a:r>
          </a:p>
          <a:p>
            <a:pPr>
              <a:defRPr/>
            </a:pPr>
            <a:r>
              <a:rPr lang="en-US" sz="2000" dirty="0"/>
              <a:t>Calculate the missing information for each of the following independent cases:</a:t>
            </a:r>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p:txBody>
      </p:sp>
      <p:grpSp>
        <p:nvGrpSpPr>
          <p:cNvPr id="111620" name="Group 27"/>
          <p:cNvGrpSpPr>
            <a:grpSpLocks/>
          </p:cNvGrpSpPr>
          <p:nvPr/>
        </p:nvGrpSpPr>
        <p:grpSpPr bwMode="auto">
          <a:xfrm>
            <a:off x="990600" y="1905000"/>
            <a:ext cx="7162800" cy="2052638"/>
            <a:chOff x="1219200" y="1905000"/>
            <a:chExt cx="7162800" cy="2052638"/>
          </a:xfrm>
        </p:grpSpPr>
        <p:sp>
          <p:nvSpPr>
            <p:cNvPr id="111631" name="TextBox 13"/>
            <p:cNvSpPr txBox="1">
              <a:spLocks noChangeArrowheads="1"/>
            </p:cNvSpPr>
            <p:nvPr/>
          </p:nvSpPr>
          <p:spPr bwMode="auto">
            <a:xfrm>
              <a:off x="1219200" y="1905000"/>
              <a:ext cx="685800" cy="738664"/>
            </a:xfrm>
            <a:prstGeom prst="rect">
              <a:avLst/>
            </a:prstGeom>
            <a:noFill/>
            <a:ln w="19050">
              <a:solidFill>
                <a:schemeClr val="tx1"/>
              </a:solidFill>
              <a:miter lim="800000"/>
              <a:headEnd/>
              <a:tailEnd/>
            </a:ln>
          </p:spPr>
          <p:txBody>
            <a:bodyPr>
              <a:spAutoFit/>
            </a:bodyPr>
            <a:lstStyle/>
            <a:p>
              <a:endParaRPr lang="en-US" sz="1400"/>
            </a:p>
            <a:p>
              <a:pPr algn="ctr"/>
              <a:r>
                <a:rPr lang="en-US" sz="1400"/>
                <a:t>Case</a:t>
              </a:r>
            </a:p>
            <a:p>
              <a:endParaRPr lang="en-US" sz="1400"/>
            </a:p>
          </p:txBody>
        </p:sp>
        <p:sp>
          <p:nvSpPr>
            <p:cNvPr id="111632" name="TextBox 14"/>
            <p:cNvSpPr txBox="1">
              <a:spLocks noChangeArrowheads="1"/>
            </p:cNvSpPr>
            <p:nvPr/>
          </p:nvSpPr>
          <p:spPr bwMode="auto">
            <a:xfrm>
              <a:off x="1219200" y="2643188"/>
              <a:ext cx="683602" cy="1314450"/>
            </a:xfrm>
            <a:prstGeom prst="rect">
              <a:avLst/>
            </a:prstGeom>
            <a:noFill/>
            <a:ln w="19050">
              <a:solidFill>
                <a:schemeClr val="tx1"/>
              </a:solidFill>
              <a:miter lim="800000"/>
              <a:headEnd/>
              <a:tailEnd/>
            </a:ln>
          </p:spPr>
          <p:txBody>
            <a:bodyPr>
              <a:spAutoFit/>
            </a:bodyPr>
            <a:lstStyle/>
            <a:p>
              <a:pPr algn="ctr">
                <a:spcBef>
                  <a:spcPts val="600"/>
                </a:spcBef>
              </a:pPr>
              <a:r>
                <a:rPr lang="en-US" sz="1600"/>
                <a:t>A</a:t>
              </a:r>
            </a:p>
            <a:p>
              <a:pPr algn="ctr">
                <a:spcBef>
                  <a:spcPts val="600"/>
                </a:spcBef>
              </a:pPr>
              <a:r>
                <a:rPr lang="en-US" sz="1600"/>
                <a:t>B</a:t>
              </a:r>
            </a:p>
            <a:p>
              <a:pPr algn="ctr">
                <a:spcBef>
                  <a:spcPts val="600"/>
                </a:spcBef>
              </a:pPr>
              <a:r>
                <a:rPr lang="en-US" sz="1600"/>
                <a:t>C</a:t>
              </a:r>
            </a:p>
            <a:p>
              <a:pPr algn="ctr">
                <a:spcBef>
                  <a:spcPts val="600"/>
                </a:spcBef>
              </a:pPr>
              <a:r>
                <a:rPr lang="en-US" sz="1600"/>
                <a:t>D</a:t>
              </a:r>
            </a:p>
          </p:txBody>
        </p:sp>
        <p:sp>
          <p:nvSpPr>
            <p:cNvPr id="111633" name="TextBox 15"/>
            <p:cNvSpPr txBox="1">
              <a:spLocks noChangeArrowheads="1"/>
            </p:cNvSpPr>
            <p:nvPr/>
          </p:nvSpPr>
          <p:spPr bwMode="auto">
            <a:xfrm>
              <a:off x="1905000" y="1905000"/>
              <a:ext cx="914400" cy="738664"/>
            </a:xfrm>
            <a:prstGeom prst="rect">
              <a:avLst/>
            </a:prstGeom>
            <a:noFill/>
            <a:ln w="19050">
              <a:solidFill>
                <a:schemeClr val="tx1"/>
              </a:solidFill>
              <a:miter lim="800000"/>
              <a:headEnd/>
              <a:tailEnd/>
            </a:ln>
          </p:spPr>
          <p:txBody>
            <a:bodyPr>
              <a:spAutoFit/>
            </a:bodyPr>
            <a:lstStyle/>
            <a:p>
              <a:pPr algn="ctr"/>
              <a:r>
                <a:rPr lang="en-US" sz="1400"/>
                <a:t>Beg. Inventory</a:t>
              </a:r>
            </a:p>
            <a:p>
              <a:pPr algn="ctr"/>
              <a:endParaRPr lang="en-US" sz="1400"/>
            </a:p>
          </p:txBody>
        </p:sp>
        <p:sp>
          <p:nvSpPr>
            <p:cNvPr id="111634" name="TextBox 16"/>
            <p:cNvSpPr txBox="1">
              <a:spLocks noChangeArrowheads="1"/>
            </p:cNvSpPr>
            <p:nvPr/>
          </p:nvSpPr>
          <p:spPr bwMode="auto">
            <a:xfrm>
              <a:off x="1905000" y="2643188"/>
              <a:ext cx="914400" cy="1312812"/>
            </a:xfrm>
            <a:prstGeom prst="rect">
              <a:avLst/>
            </a:prstGeom>
            <a:noFill/>
            <a:ln w="19050">
              <a:solidFill>
                <a:schemeClr val="tx1"/>
              </a:solidFill>
              <a:miter lim="800000"/>
              <a:headEnd/>
              <a:tailEnd/>
            </a:ln>
          </p:spPr>
          <p:txBody>
            <a:bodyPr>
              <a:spAutoFit/>
            </a:bodyPr>
            <a:lstStyle/>
            <a:p>
              <a:pPr algn="r">
                <a:spcBef>
                  <a:spcPts val="600"/>
                </a:spcBef>
              </a:pPr>
              <a:r>
                <a:rPr lang="en-US" sz="1600"/>
                <a:t>$100</a:t>
              </a:r>
            </a:p>
            <a:p>
              <a:pPr algn="r">
                <a:spcBef>
                  <a:spcPts val="600"/>
                </a:spcBef>
              </a:pPr>
              <a:r>
                <a:rPr lang="en-US" sz="1600"/>
                <a:t>200</a:t>
              </a:r>
            </a:p>
            <a:p>
              <a:pPr algn="r">
                <a:spcBef>
                  <a:spcPts val="600"/>
                </a:spcBef>
              </a:pPr>
              <a:r>
                <a:rPr lang="en-US" sz="1600"/>
                <a:t>150</a:t>
              </a:r>
            </a:p>
            <a:p>
              <a:pPr algn="r">
                <a:spcBef>
                  <a:spcPts val="600"/>
                </a:spcBef>
              </a:pPr>
              <a:r>
                <a:rPr lang="en-US" sz="1600"/>
                <a:t>260</a:t>
              </a:r>
            </a:p>
          </p:txBody>
        </p:sp>
        <p:sp>
          <p:nvSpPr>
            <p:cNvPr id="111635" name="TextBox 17"/>
            <p:cNvSpPr txBox="1">
              <a:spLocks noChangeArrowheads="1"/>
            </p:cNvSpPr>
            <p:nvPr/>
          </p:nvSpPr>
          <p:spPr bwMode="auto">
            <a:xfrm>
              <a:off x="2819400" y="1905000"/>
              <a:ext cx="1066800" cy="738664"/>
            </a:xfrm>
            <a:prstGeom prst="rect">
              <a:avLst/>
            </a:prstGeom>
            <a:noFill/>
            <a:ln w="19050">
              <a:solidFill>
                <a:schemeClr val="tx1"/>
              </a:solidFill>
              <a:miter lim="800000"/>
              <a:headEnd/>
              <a:tailEnd/>
            </a:ln>
          </p:spPr>
          <p:txBody>
            <a:bodyPr>
              <a:spAutoFit/>
            </a:bodyPr>
            <a:lstStyle/>
            <a:p>
              <a:pPr algn="ctr"/>
              <a:endParaRPr lang="en-US" sz="1400"/>
            </a:p>
            <a:p>
              <a:pPr algn="ctr"/>
              <a:r>
                <a:rPr lang="en-US" sz="1400"/>
                <a:t>Purchases</a:t>
              </a:r>
            </a:p>
            <a:p>
              <a:pPr algn="ctr"/>
              <a:endParaRPr lang="en-US" sz="1400"/>
            </a:p>
          </p:txBody>
        </p:sp>
        <p:sp>
          <p:nvSpPr>
            <p:cNvPr id="111636" name="TextBox 18"/>
            <p:cNvSpPr txBox="1">
              <a:spLocks noChangeArrowheads="1"/>
            </p:cNvSpPr>
            <p:nvPr/>
          </p:nvSpPr>
          <p:spPr bwMode="auto">
            <a:xfrm>
              <a:off x="2819400" y="2643188"/>
              <a:ext cx="1065628" cy="1312812"/>
            </a:xfrm>
            <a:prstGeom prst="rect">
              <a:avLst/>
            </a:prstGeom>
            <a:noFill/>
            <a:ln w="19050">
              <a:solidFill>
                <a:schemeClr val="tx1"/>
              </a:solidFill>
              <a:miter lim="800000"/>
              <a:headEnd/>
              <a:tailEnd/>
            </a:ln>
          </p:spPr>
          <p:txBody>
            <a:bodyPr>
              <a:spAutoFit/>
            </a:bodyPr>
            <a:lstStyle/>
            <a:p>
              <a:pPr algn="r">
                <a:spcBef>
                  <a:spcPts val="600"/>
                </a:spcBef>
              </a:pPr>
              <a:r>
                <a:rPr lang="en-US" sz="1600"/>
                <a:t>$700</a:t>
              </a:r>
            </a:p>
            <a:p>
              <a:pPr algn="r">
                <a:spcBef>
                  <a:spcPts val="600"/>
                </a:spcBef>
              </a:pPr>
              <a:r>
                <a:rPr lang="en-US" sz="1600"/>
                <a:t>800</a:t>
              </a:r>
            </a:p>
            <a:p>
              <a:pPr algn="r">
                <a:spcBef>
                  <a:spcPts val="600"/>
                </a:spcBef>
              </a:pPr>
              <a:r>
                <a:rPr lang="en-US" sz="1600"/>
                <a:t>500</a:t>
              </a:r>
            </a:p>
            <a:p>
              <a:pPr algn="r">
                <a:spcBef>
                  <a:spcPts val="600"/>
                </a:spcBef>
              </a:pPr>
              <a:r>
                <a:rPr lang="en-US" sz="1600"/>
                <a:t>600</a:t>
              </a:r>
            </a:p>
          </p:txBody>
        </p:sp>
        <p:sp>
          <p:nvSpPr>
            <p:cNvPr id="111637" name="TextBox 19"/>
            <p:cNvSpPr txBox="1">
              <a:spLocks noChangeArrowheads="1"/>
            </p:cNvSpPr>
            <p:nvPr/>
          </p:nvSpPr>
          <p:spPr bwMode="auto">
            <a:xfrm>
              <a:off x="3886200" y="1905000"/>
              <a:ext cx="1066800" cy="738664"/>
            </a:xfrm>
            <a:prstGeom prst="rect">
              <a:avLst/>
            </a:prstGeom>
            <a:noFill/>
            <a:ln w="19050">
              <a:solidFill>
                <a:schemeClr val="tx1"/>
              </a:solidFill>
              <a:miter lim="800000"/>
              <a:headEnd/>
              <a:tailEnd/>
            </a:ln>
          </p:spPr>
          <p:txBody>
            <a:bodyPr>
              <a:spAutoFit/>
            </a:bodyPr>
            <a:lstStyle/>
            <a:p>
              <a:pPr algn="ctr"/>
              <a:r>
                <a:rPr lang="en-US" sz="1400"/>
                <a:t>Cost of Goods Sold</a:t>
              </a:r>
            </a:p>
          </p:txBody>
        </p:sp>
        <p:sp>
          <p:nvSpPr>
            <p:cNvPr id="111638" name="TextBox 20"/>
            <p:cNvSpPr txBox="1">
              <a:spLocks noChangeArrowheads="1"/>
            </p:cNvSpPr>
            <p:nvPr/>
          </p:nvSpPr>
          <p:spPr bwMode="auto">
            <a:xfrm>
              <a:off x="3886200" y="2643188"/>
              <a:ext cx="1065628" cy="1314450"/>
            </a:xfrm>
            <a:prstGeom prst="rect">
              <a:avLst/>
            </a:prstGeom>
            <a:noFill/>
            <a:ln w="19050">
              <a:solidFill>
                <a:schemeClr val="tx1"/>
              </a:solidFill>
              <a:miter lim="800000"/>
              <a:headEnd/>
              <a:tailEnd/>
            </a:ln>
          </p:spPr>
          <p:txBody>
            <a:bodyPr>
              <a:spAutoFit/>
            </a:bodyPr>
            <a:lstStyle/>
            <a:p>
              <a:pPr algn="r">
                <a:spcBef>
                  <a:spcPts val="600"/>
                </a:spcBef>
              </a:pPr>
              <a:r>
                <a:rPr lang="en-US" sz="1600"/>
                <a:t>$300</a:t>
              </a:r>
            </a:p>
            <a:p>
              <a:pPr algn="r">
                <a:spcBef>
                  <a:spcPts val="600"/>
                </a:spcBef>
              </a:pPr>
              <a:r>
                <a:rPr lang="en-US" sz="1600"/>
                <a:t>850</a:t>
              </a:r>
            </a:p>
            <a:p>
              <a:pPr algn="r">
                <a:spcBef>
                  <a:spcPts val="600"/>
                </a:spcBef>
              </a:pPr>
              <a:r>
                <a:rPr lang="en-US" sz="1600"/>
                <a:t>200</a:t>
              </a:r>
            </a:p>
            <a:p>
              <a:pPr algn="r">
                <a:spcBef>
                  <a:spcPts val="600"/>
                </a:spcBef>
              </a:pPr>
              <a:r>
                <a:rPr lang="en-US" sz="1600"/>
                <a:t>650</a:t>
              </a:r>
            </a:p>
          </p:txBody>
        </p:sp>
        <p:sp>
          <p:nvSpPr>
            <p:cNvPr id="111639" name="TextBox 21"/>
            <p:cNvSpPr txBox="1">
              <a:spLocks noChangeArrowheads="1"/>
            </p:cNvSpPr>
            <p:nvPr/>
          </p:nvSpPr>
          <p:spPr bwMode="auto">
            <a:xfrm>
              <a:off x="4953000" y="1905000"/>
              <a:ext cx="1066800" cy="738664"/>
            </a:xfrm>
            <a:prstGeom prst="rect">
              <a:avLst/>
            </a:prstGeom>
            <a:noFill/>
            <a:ln w="19050">
              <a:solidFill>
                <a:schemeClr val="tx1"/>
              </a:solidFill>
              <a:miter lim="800000"/>
              <a:headEnd/>
              <a:tailEnd/>
            </a:ln>
          </p:spPr>
          <p:txBody>
            <a:bodyPr>
              <a:spAutoFit/>
            </a:bodyPr>
            <a:lstStyle/>
            <a:p>
              <a:pPr algn="ctr"/>
              <a:r>
                <a:rPr lang="en-US" sz="1400"/>
                <a:t>Ending Inventory (perpetual)</a:t>
              </a:r>
            </a:p>
          </p:txBody>
        </p:sp>
        <p:sp>
          <p:nvSpPr>
            <p:cNvPr id="111640" name="TextBox 22"/>
            <p:cNvSpPr txBox="1">
              <a:spLocks noChangeArrowheads="1"/>
            </p:cNvSpPr>
            <p:nvPr/>
          </p:nvSpPr>
          <p:spPr bwMode="auto">
            <a:xfrm>
              <a:off x="6019800" y="1905000"/>
              <a:ext cx="1295400" cy="738664"/>
            </a:xfrm>
            <a:prstGeom prst="rect">
              <a:avLst/>
            </a:prstGeom>
            <a:noFill/>
            <a:ln w="19050">
              <a:solidFill>
                <a:schemeClr val="tx1"/>
              </a:solidFill>
              <a:miter lim="800000"/>
              <a:headEnd/>
              <a:tailEnd/>
            </a:ln>
          </p:spPr>
          <p:txBody>
            <a:bodyPr>
              <a:spAutoFit/>
            </a:bodyPr>
            <a:lstStyle/>
            <a:p>
              <a:pPr algn="ctr"/>
              <a:r>
                <a:rPr lang="en-US" sz="1400"/>
                <a:t>Ending Inventory </a:t>
              </a:r>
            </a:p>
            <a:p>
              <a:pPr algn="ctr"/>
              <a:r>
                <a:rPr lang="en-US" sz="1400"/>
                <a:t>(As Counted)</a:t>
              </a:r>
            </a:p>
          </p:txBody>
        </p:sp>
        <p:sp>
          <p:nvSpPr>
            <p:cNvPr id="111641" name="TextBox 23"/>
            <p:cNvSpPr txBox="1">
              <a:spLocks noChangeArrowheads="1"/>
            </p:cNvSpPr>
            <p:nvPr/>
          </p:nvSpPr>
          <p:spPr bwMode="auto">
            <a:xfrm>
              <a:off x="7315200" y="1905000"/>
              <a:ext cx="1066800" cy="738664"/>
            </a:xfrm>
            <a:prstGeom prst="rect">
              <a:avLst/>
            </a:prstGeom>
            <a:noFill/>
            <a:ln w="19050">
              <a:solidFill>
                <a:schemeClr val="tx1"/>
              </a:solidFill>
              <a:miter lim="800000"/>
              <a:headEnd/>
              <a:tailEnd/>
            </a:ln>
          </p:spPr>
          <p:txBody>
            <a:bodyPr>
              <a:spAutoFit/>
            </a:bodyPr>
            <a:lstStyle/>
            <a:p>
              <a:pPr algn="ctr"/>
              <a:endParaRPr lang="en-US" sz="1400"/>
            </a:p>
            <a:p>
              <a:pPr algn="ctr"/>
              <a:r>
                <a:rPr lang="en-US" sz="1400"/>
                <a:t>Shrinkage</a:t>
              </a:r>
            </a:p>
            <a:p>
              <a:pPr algn="ctr"/>
              <a:endParaRPr lang="en-US" sz="1400"/>
            </a:p>
          </p:txBody>
        </p:sp>
        <p:sp>
          <p:nvSpPr>
            <p:cNvPr id="111642" name="TextBox 24"/>
            <p:cNvSpPr txBox="1">
              <a:spLocks noChangeArrowheads="1"/>
            </p:cNvSpPr>
            <p:nvPr/>
          </p:nvSpPr>
          <p:spPr bwMode="auto">
            <a:xfrm>
              <a:off x="4954172" y="2643554"/>
              <a:ext cx="1065628" cy="1314084"/>
            </a:xfrm>
            <a:prstGeom prst="rect">
              <a:avLst/>
            </a:prstGeom>
            <a:noFill/>
            <a:ln w="19050">
              <a:solidFill>
                <a:schemeClr val="tx1"/>
              </a:solidFill>
              <a:miter lim="800000"/>
              <a:headEnd/>
              <a:tailEnd/>
            </a:ln>
          </p:spPr>
          <p:txBody>
            <a:bodyPr>
              <a:spAutoFit/>
            </a:bodyPr>
            <a:lstStyle/>
            <a:p>
              <a:pPr algn="r">
                <a:spcBef>
                  <a:spcPts val="600"/>
                </a:spcBef>
              </a:pPr>
              <a:r>
                <a:rPr lang="en-US" sz="1600"/>
                <a:t>$500</a:t>
              </a:r>
            </a:p>
            <a:p>
              <a:pPr algn="r">
                <a:spcBef>
                  <a:spcPts val="600"/>
                </a:spcBef>
              </a:pPr>
              <a:r>
                <a:rPr lang="en-US" sz="1600"/>
                <a:t>150</a:t>
              </a:r>
            </a:p>
            <a:p>
              <a:pPr algn="r">
                <a:spcBef>
                  <a:spcPts val="600"/>
                </a:spcBef>
              </a:pPr>
              <a:r>
                <a:rPr lang="en-US" sz="1600"/>
                <a:t>450</a:t>
              </a:r>
            </a:p>
            <a:p>
              <a:pPr algn="r">
                <a:spcBef>
                  <a:spcPts val="600"/>
                </a:spcBef>
              </a:pPr>
              <a:r>
                <a:rPr lang="en-US" sz="1600"/>
                <a:t>210</a:t>
              </a:r>
            </a:p>
          </p:txBody>
        </p:sp>
        <p:sp>
          <p:nvSpPr>
            <p:cNvPr id="111643" name="TextBox 25"/>
            <p:cNvSpPr txBox="1">
              <a:spLocks noChangeArrowheads="1"/>
            </p:cNvSpPr>
            <p:nvPr/>
          </p:nvSpPr>
          <p:spPr bwMode="auto">
            <a:xfrm>
              <a:off x="6017526" y="2643189"/>
              <a:ext cx="1297674" cy="1312526"/>
            </a:xfrm>
            <a:prstGeom prst="rect">
              <a:avLst/>
            </a:prstGeom>
            <a:noFill/>
            <a:ln w="19050">
              <a:solidFill>
                <a:schemeClr val="tx1"/>
              </a:solidFill>
              <a:miter lim="800000"/>
              <a:headEnd/>
              <a:tailEnd/>
            </a:ln>
          </p:spPr>
          <p:txBody>
            <a:bodyPr>
              <a:spAutoFit/>
            </a:bodyPr>
            <a:lstStyle/>
            <a:p>
              <a:pPr algn="r">
                <a:spcBef>
                  <a:spcPts val="600"/>
                </a:spcBef>
              </a:pPr>
              <a:r>
                <a:rPr lang="en-US" sz="1600"/>
                <a:t>$420</a:t>
              </a:r>
            </a:p>
            <a:p>
              <a:pPr algn="r">
                <a:spcBef>
                  <a:spcPts val="600"/>
                </a:spcBef>
              </a:pPr>
              <a:r>
                <a:rPr lang="en-US" sz="1600"/>
                <a:t>150</a:t>
              </a:r>
            </a:p>
            <a:p>
              <a:pPr algn="r">
                <a:spcBef>
                  <a:spcPts val="600"/>
                </a:spcBef>
              </a:pPr>
              <a:r>
                <a:rPr lang="en-US" sz="1600"/>
                <a:t>440</a:t>
              </a:r>
            </a:p>
            <a:p>
              <a:pPr algn="r">
                <a:spcBef>
                  <a:spcPts val="600"/>
                </a:spcBef>
              </a:pPr>
              <a:r>
                <a:rPr lang="en-US" sz="1600"/>
                <a:t>200</a:t>
              </a:r>
            </a:p>
          </p:txBody>
        </p:sp>
        <p:sp>
          <p:nvSpPr>
            <p:cNvPr id="111644" name="TextBox 26"/>
            <p:cNvSpPr txBox="1">
              <a:spLocks noChangeArrowheads="1"/>
            </p:cNvSpPr>
            <p:nvPr/>
          </p:nvSpPr>
          <p:spPr bwMode="auto">
            <a:xfrm>
              <a:off x="7315200" y="2643188"/>
              <a:ext cx="1065628" cy="1312812"/>
            </a:xfrm>
            <a:prstGeom prst="rect">
              <a:avLst/>
            </a:prstGeom>
            <a:noFill/>
            <a:ln w="19050">
              <a:solidFill>
                <a:schemeClr val="tx1"/>
              </a:solidFill>
              <a:miter lim="800000"/>
              <a:headEnd/>
              <a:tailEnd/>
            </a:ln>
          </p:spPr>
          <p:txBody>
            <a:bodyPr>
              <a:spAutoFit/>
            </a:bodyPr>
            <a:lstStyle/>
            <a:p>
              <a:pPr algn="r">
                <a:spcBef>
                  <a:spcPts val="600"/>
                </a:spcBef>
              </a:pPr>
              <a:r>
                <a:rPr lang="en-US" sz="1600"/>
                <a:t>$80</a:t>
              </a:r>
            </a:p>
            <a:p>
              <a:pPr algn="r">
                <a:spcBef>
                  <a:spcPts val="600"/>
                </a:spcBef>
              </a:pPr>
              <a:r>
                <a:rPr lang="en-US" sz="1600"/>
                <a:t>0</a:t>
              </a:r>
            </a:p>
            <a:p>
              <a:pPr algn="r">
                <a:spcBef>
                  <a:spcPts val="600"/>
                </a:spcBef>
              </a:pPr>
              <a:r>
                <a:rPr lang="en-US" sz="1600"/>
                <a:t>10</a:t>
              </a:r>
            </a:p>
            <a:p>
              <a:pPr algn="r">
                <a:spcBef>
                  <a:spcPts val="600"/>
                </a:spcBef>
              </a:pPr>
              <a:r>
                <a:rPr lang="en-US" sz="1600"/>
                <a:t>10</a:t>
              </a:r>
            </a:p>
          </p:txBody>
        </p:sp>
      </p:grpSp>
      <p:grpSp>
        <p:nvGrpSpPr>
          <p:cNvPr id="2" name="Group 16"/>
          <p:cNvGrpSpPr>
            <a:grpSpLocks/>
          </p:cNvGrpSpPr>
          <p:nvPr/>
        </p:nvGrpSpPr>
        <p:grpSpPr bwMode="auto">
          <a:xfrm>
            <a:off x="4953000" y="2667000"/>
            <a:ext cx="3124200" cy="342900"/>
            <a:chOff x="4648200" y="2247900"/>
            <a:chExt cx="3124200" cy="342900"/>
          </a:xfrm>
        </p:grpSpPr>
        <p:sp>
          <p:nvSpPr>
            <p:cNvPr id="111629" name="TextBox 8"/>
            <p:cNvSpPr txBox="1">
              <a:spLocks noChangeArrowheads="1"/>
            </p:cNvSpPr>
            <p:nvPr/>
          </p:nvSpPr>
          <p:spPr bwMode="auto">
            <a:xfrm>
              <a:off x="4648200" y="2252246"/>
              <a:ext cx="762000" cy="338554"/>
            </a:xfrm>
            <a:prstGeom prst="rect">
              <a:avLst/>
            </a:prstGeom>
            <a:solidFill>
              <a:srgbClr val="F7F7FF"/>
            </a:solidFill>
            <a:ln w="9525">
              <a:noFill/>
              <a:miter lim="800000"/>
              <a:headEnd/>
              <a:tailEnd/>
            </a:ln>
          </p:spPr>
          <p:txBody>
            <a:bodyPr>
              <a:spAutoFit/>
            </a:bodyPr>
            <a:lstStyle/>
            <a:p>
              <a:pPr algn="r"/>
              <a:r>
                <a:rPr lang="en-US" sz="1600" b="1"/>
                <a:t>?</a:t>
              </a:r>
            </a:p>
          </p:txBody>
        </p:sp>
        <p:sp>
          <p:nvSpPr>
            <p:cNvPr id="111630" name="TextBox 12"/>
            <p:cNvSpPr txBox="1">
              <a:spLocks noChangeArrowheads="1"/>
            </p:cNvSpPr>
            <p:nvPr/>
          </p:nvSpPr>
          <p:spPr bwMode="auto">
            <a:xfrm>
              <a:off x="7010400" y="2247900"/>
              <a:ext cx="762000" cy="338554"/>
            </a:xfrm>
            <a:prstGeom prst="rect">
              <a:avLst/>
            </a:prstGeom>
            <a:solidFill>
              <a:srgbClr val="F7F7FF"/>
            </a:solidFill>
            <a:ln w="9525">
              <a:noFill/>
              <a:miter lim="800000"/>
              <a:headEnd/>
              <a:tailEnd/>
            </a:ln>
          </p:spPr>
          <p:txBody>
            <a:bodyPr>
              <a:spAutoFit/>
            </a:bodyPr>
            <a:lstStyle/>
            <a:p>
              <a:pPr algn="r"/>
              <a:r>
                <a:rPr lang="en-US" sz="1600" b="1"/>
                <a:t>?</a:t>
              </a:r>
            </a:p>
          </p:txBody>
        </p:sp>
      </p:grpSp>
      <p:grpSp>
        <p:nvGrpSpPr>
          <p:cNvPr id="3" name="Group 17"/>
          <p:cNvGrpSpPr>
            <a:grpSpLocks/>
          </p:cNvGrpSpPr>
          <p:nvPr/>
        </p:nvGrpSpPr>
        <p:grpSpPr bwMode="auto">
          <a:xfrm>
            <a:off x="3886200" y="2971800"/>
            <a:ext cx="4191000" cy="342900"/>
            <a:chOff x="3352800" y="2552700"/>
            <a:chExt cx="4191000" cy="342900"/>
          </a:xfrm>
        </p:grpSpPr>
        <p:sp>
          <p:nvSpPr>
            <p:cNvPr id="111627" name="TextBox 9"/>
            <p:cNvSpPr txBox="1">
              <a:spLocks noChangeArrowheads="1"/>
            </p:cNvSpPr>
            <p:nvPr/>
          </p:nvSpPr>
          <p:spPr bwMode="auto">
            <a:xfrm>
              <a:off x="3352800" y="2557046"/>
              <a:ext cx="762000" cy="338554"/>
            </a:xfrm>
            <a:prstGeom prst="rect">
              <a:avLst/>
            </a:prstGeom>
            <a:solidFill>
              <a:srgbClr val="F7F7FF"/>
            </a:solidFill>
            <a:ln w="9525">
              <a:noFill/>
              <a:miter lim="800000"/>
              <a:headEnd/>
              <a:tailEnd/>
            </a:ln>
          </p:spPr>
          <p:txBody>
            <a:bodyPr>
              <a:spAutoFit/>
            </a:bodyPr>
            <a:lstStyle/>
            <a:p>
              <a:pPr algn="r"/>
              <a:r>
                <a:rPr lang="en-US" sz="1600" b="1"/>
                <a:t>?</a:t>
              </a:r>
            </a:p>
          </p:txBody>
        </p:sp>
        <p:sp>
          <p:nvSpPr>
            <p:cNvPr id="111628" name="TextBox 13"/>
            <p:cNvSpPr txBox="1">
              <a:spLocks noChangeArrowheads="1"/>
            </p:cNvSpPr>
            <p:nvPr/>
          </p:nvSpPr>
          <p:spPr bwMode="auto">
            <a:xfrm>
              <a:off x="6781800" y="2552700"/>
              <a:ext cx="762000" cy="338554"/>
            </a:xfrm>
            <a:prstGeom prst="rect">
              <a:avLst/>
            </a:prstGeom>
            <a:solidFill>
              <a:srgbClr val="F7F7FF"/>
            </a:solidFill>
            <a:ln w="9525">
              <a:noFill/>
              <a:miter lim="800000"/>
              <a:headEnd/>
              <a:tailEnd/>
            </a:ln>
          </p:spPr>
          <p:txBody>
            <a:bodyPr>
              <a:spAutoFit/>
            </a:bodyPr>
            <a:lstStyle/>
            <a:p>
              <a:pPr algn="r"/>
              <a:r>
                <a:rPr lang="en-US" sz="1600" b="1"/>
                <a:t>?</a:t>
              </a:r>
            </a:p>
          </p:txBody>
        </p:sp>
      </p:grpSp>
      <p:sp>
        <p:nvSpPr>
          <p:cNvPr id="12301" name="TextBox 14"/>
          <p:cNvSpPr txBox="1">
            <a:spLocks noChangeArrowheads="1"/>
          </p:cNvSpPr>
          <p:nvPr/>
        </p:nvSpPr>
        <p:spPr bwMode="auto">
          <a:xfrm>
            <a:off x="6248400" y="3314700"/>
            <a:ext cx="762000" cy="338138"/>
          </a:xfrm>
          <a:prstGeom prst="rect">
            <a:avLst/>
          </a:prstGeom>
          <a:solidFill>
            <a:srgbClr val="F7F7FF"/>
          </a:solidFill>
          <a:ln w="9525">
            <a:noFill/>
            <a:miter lim="800000"/>
            <a:headEnd/>
            <a:tailEnd/>
          </a:ln>
        </p:spPr>
        <p:txBody>
          <a:bodyPr>
            <a:spAutoFit/>
          </a:bodyPr>
          <a:lstStyle/>
          <a:p>
            <a:pPr algn="r"/>
            <a:r>
              <a:rPr lang="en-US" sz="1600" b="1"/>
              <a:t>?</a:t>
            </a:r>
          </a:p>
        </p:txBody>
      </p:sp>
      <p:grpSp>
        <p:nvGrpSpPr>
          <p:cNvPr id="4" name="Group 19"/>
          <p:cNvGrpSpPr>
            <a:grpSpLocks/>
          </p:cNvGrpSpPr>
          <p:nvPr/>
        </p:nvGrpSpPr>
        <p:grpSpPr bwMode="auto">
          <a:xfrm>
            <a:off x="2819400" y="3581400"/>
            <a:ext cx="5257800" cy="342900"/>
            <a:chOff x="2314906" y="3086100"/>
            <a:chExt cx="5257551" cy="342900"/>
          </a:xfrm>
        </p:grpSpPr>
        <p:sp>
          <p:nvSpPr>
            <p:cNvPr id="111625" name="TextBox 11"/>
            <p:cNvSpPr txBox="1">
              <a:spLocks noChangeArrowheads="1"/>
            </p:cNvSpPr>
            <p:nvPr/>
          </p:nvSpPr>
          <p:spPr bwMode="auto">
            <a:xfrm>
              <a:off x="2314906" y="3090446"/>
              <a:ext cx="762000" cy="338554"/>
            </a:xfrm>
            <a:prstGeom prst="rect">
              <a:avLst/>
            </a:prstGeom>
            <a:solidFill>
              <a:srgbClr val="F7F7FF"/>
            </a:solidFill>
            <a:ln w="9525">
              <a:noFill/>
              <a:miter lim="800000"/>
              <a:headEnd/>
              <a:tailEnd/>
            </a:ln>
          </p:spPr>
          <p:txBody>
            <a:bodyPr>
              <a:spAutoFit/>
            </a:bodyPr>
            <a:lstStyle/>
            <a:p>
              <a:pPr algn="r"/>
              <a:r>
                <a:rPr lang="en-US" sz="1600" b="1"/>
                <a:t>?</a:t>
              </a:r>
            </a:p>
          </p:txBody>
        </p:sp>
        <p:sp>
          <p:nvSpPr>
            <p:cNvPr id="111626" name="TextBox 15"/>
            <p:cNvSpPr txBox="1">
              <a:spLocks noChangeArrowheads="1"/>
            </p:cNvSpPr>
            <p:nvPr/>
          </p:nvSpPr>
          <p:spPr bwMode="auto">
            <a:xfrm>
              <a:off x="6810457" y="3086100"/>
              <a:ext cx="762000" cy="338554"/>
            </a:xfrm>
            <a:prstGeom prst="rect">
              <a:avLst/>
            </a:prstGeom>
            <a:solidFill>
              <a:srgbClr val="F7F7FF"/>
            </a:solidFill>
            <a:ln w="9525">
              <a:noFill/>
              <a:miter lim="800000"/>
              <a:headEnd/>
              <a:tailEnd/>
            </a:ln>
          </p:spPr>
          <p:txBody>
            <a:bodyPr>
              <a:spAutoFit/>
            </a:bodyPr>
            <a:lstStyle/>
            <a:p>
              <a:pPr algn="r"/>
              <a:r>
                <a:rPr lang="en-US" sz="1600" b="1"/>
                <a:t>?</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8" fill="hold" nodeType="clickEffect">
                                  <p:stCondLst>
                                    <p:cond delay="0"/>
                                  </p:stCondLst>
                                  <p:childTnLst>
                                    <p:animEffect transition="out" filter="wipe(left)">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xit" presetSubtype="8" fill="hold" nodeType="clickEffect">
                                  <p:stCondLst>
                                    <p:cond delay="0"/>
                                  </p:stCondLst>
                                  <p:childTnLst>
                                    <p:animEffect transition="out" filter="wipe(left)">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xit" presetSubtype="8" fill="hold" grpId="0" nodeType="clickEffect">
                                  <p:stCondLst>
                                    <p:cond delay="0"/>
                                  </p:stCondLst>
                                  <p:childTnLst>
                                    <p:animEffect transition="out" filter="wipe(left)">
                                      <p:cBhvr>
                                        <p:cTn id="16" dur="500"/>
                                        <p:tgtEl>
                                          <p:spTgt spid="12301"/>
                                        </p:tgtEl>
                                      </p:cBhvr>
                                    </p:animEffect>
                                    <p:set>
                                      <p:cBhvr>
                                        <p:cTn id="17" dur="1" fill="hold">
                                          <p:stCondLst>
                                            <p:cond delay="499"/>
                                          </p:stCondLst>
                                        </p:cTn>
                                        <p:tgtEl>
                                          <p:spTgt spid="12301"/>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xit" presetSubtype="8" fill="hold" nodeType="clickEffect">
                                  <p:stCondLst>
                                    <p:cond delay="0"/>
                                  </p:stCondLst>
                                  <p:childTnLst>
                                    <p:animEffect transition="out" filter="wipe(left)">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1"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2176"/>
            <a:ext cx="8534400" cy="4528899"/>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E6-10 Recording Journal Entries for Net Sales with Credit Sales and Sales Discounts</a:t>
            </a:r>
          </a:p>
          <a:p>
            <a:pPr>
              <a:defRPr/>
            </a:pPr>
            <a:r>
              <a:rPr lang="en-US" sz="2000" dirty="0"/>
              <a:t>Using the information in E6-9, prepare journal entries to record the transactions, assuming </a:t>
            </a:r>
            <a:r>
              <a:rPr lang="en-US" sz="2000" dirty="0" err="1"/>
              <a:t>Solitare</a:t>
            </a:r>
            <a:r>
              <a:rPr lang="en-US" sz="2000" dirty="0"/>
              <a:t> uses a perpetual inventory system.</a:t>
            </a:r>
          </a:p>
          <a:p>
            <a:pPr>
              <a:defRPr/>
            </a:pPr>
            <a:endParaRPr lang="en-US" sz="2000" dirty="0"/>
          </a:p>
          <a:p>
            <a:pPr>
              <a:defRPr/>
            </a:pPr>
            <a:r>
              <a:rPr lang="en-US" sz="2000" dirty="0"/>
              <a:t>Jan. 6   Sold goods for $100 to Wizard Inc. with terms 2/10, n/30. The    </a:t>
            </a:r>
          </a:p>
          <a:p>
            <a:pPr>
              <a:defRPr/>
            </a:pPr>
            <a:r>
              <a:rPr lang="en-US" sz="2000" dirty="0"/>
              <a:t>             goods cost </a:t>
            </a:r>
            <a:r>
              <a:rPr lang="en-US" sz="2000" dirty="0" err="1"/>
              <a:t>Solitare</a:t>
            </a:r>
            <a:r>
              <a:rPr lang="en-US" sz="2000" dirty="0"/>
              <a:t> $70.</a:t>
            </a:r>
          </a:p>
          <a:p>
            <a:pPr>
              <a:defRPr/>
            </a:pPr>
            <a:r>
              <a:rPr lang="en-US" sz="2000" dirty="0"/>
              <a:t>        6   Sold goods to </a:t>
            </a:r>
            <a:r>
              <a:rPr lang="en-US" sz="2000" dirty="0" err="1"/>
              <a:t>SpyderCorp</a:t>
            </a:r>
            <a:r>
              <a:rPr lang="en-US" sz="2000" dirty="0"/>
              <a:t> for $80 with terms 2/10, n/30. The  </a:t>
            </a:r>
          </a:p>
          <a:p>
            <a:pPr>
              <a:defRPr/>
            </a:pPr>
            <a:r>
              <a:rPr lang="en-US" sz="2000" dirty="0"/>
              <a:t>             goods cost </a:t>
            </a:r>
            <a:r>
              <a:rPr lang="en-US" sz="2000" dirty="0" err="1"/>
              <a:t>Solitare</a:t>
            </a:r>
            <a:r>
              <a:rPr lang="en-US" sz="2000" dirty="0"/>
              <a:t> $60.</a:t>
            </a:r>
          </a:p>
          <a:p>
            <a:pPr>
              <a:defRPr/>
            </a:pPr>
            <a:r>
              <a:rPr lang="en-US" sz="2000" dirty="0"/>
              <a:t>      14   Collected cash due from Wizard Inc.</a:t>
            </a:r>
          </a:p>
          <a:p>
            <a:pPr>
              <a:defRPr/>
            </a:pPr>
            <a:r>
              <a:rPr lang="en-US" sz="2000" dirty="0"/>
              <a:t>Feb. 2   Collected cash due from </a:t>
            </a:r>
            <a:r>
              <a:rPr lang="en-US" sz="2000" dirty="0" err="1"/>
              <a:t>SpyderCorp</a:t>
            </a:r>
            <a:r>
              <a:rPr lang="en-US" sz="2000" dirty="0"/>
              <a:t>.</a:t>
            </a:r>
          </a:p>
          <a:p>
            <a:pPr>
              <a:defRPr/>
            </a:pPr>
            <a:r>
              <a:rPr lang="en-US" sz="2000" dirty="0"/>
              <a:t>       28  Sold goods for $50 to Bridges with terms 2/10, n/45. The </a:t>
            </a:r>
          </a:p>
          <a:p>
            <a:pPr>
              <a:defRPr/>
            </a:pPr>
            <a:r>
              <a:rPr lang="en-US" sz="2000" dirty="0"/>
              <a:t>             goods cost </a:t>
            </a:r>
            <a:r>
              <a:rPr lang="en-US" sz="2000" dirty="0" err="1"/>
              <a:t>Solitare</a:t>
            </a:r>
            <a:r>
              <a:rPr lang="en-US" sz="2000" dirty="0"/>
              <a:t> $30.</a:t>
            </a:r>
          </a:p>
        </p:txBody>
      </p:sp>
      <p:grpSp>
        <p:nvGrpSpPr>
          <p:cNvPr id="11" name="Group 10"/>
          <p:cNvGrpSpPr>
            <a:grpSpLocks/>
          </p:cNvGrpSpPr>
          <p:nvPr/>
        </p:nvGrpSpPr>
        <p:grpSpPr bwMode="auto">
          <a:xfrm>
            <a:off x="914400" y="4953000"/>
            <a:ext cx="7315200" cy="1477963"/>
            <a:chOff x="9601200" y="1676400"/>
            <a:chExt cx="7315200" cy="1477328"/>
          </a:xfrm>
        </p:grpSpPr>
        <p:sp>
          <p:nvSpPr>
            <p:cNvPr id="113669" name="TextBox 6"/>
            <p:cNvSpPr txBox="1">
              <a:spLocks noChangeArrowheads="1"/>
            </p:cNvSpPr>
            <p:nvPr/>
          </p:nvSpPr>
          <p:spPr bwMode="auto">
            <a:xfrm>
              <a:off x="9601200" y="1676400"/>
              <a:ext cx="7315200" cy="1477328"/>
            </a:xfrm>
            <a:prstGeom prst="rect">
              <a:avLst/>
            </a:prstGeom>
            <a:solidFill>
              <a:srgbClr val="FFFFCC"/>
            </a:solidFill>
            <a:ln w="19050">
              <a:solidFill>
                <a:schemeClr val="tx1"/>
              </a:solidFill>
              <a:miter lim="800000"/>
              <a:headEnd/>
              <a:tailEnd/>
            </a:ln>
          </p:spPr>
          <p:txBody>
            <a:bodyPr>
              <a:spAutoFit/>
            </a:bodyPr>
            <a:lstStyle/>
            <a:p>
              <a:r>
                <a:rPr lang="en-US"/>
                <a:t>Jan. 6</a:t>
              </a:r>
            </a:p>
            <a:p>
              <a:endParaRPr lang="en-US"/>
            </a:p>
            <a:p>
              <a:endParaRPr lang="en-US"/>
            </a:p>
            <a:p>
              <a:endParaRPr lang="en-US"/>
            </a:p>
            <a:p>
              <a:endParaRPr lang="en-US"/>
            </a:p>
          </p:txBody>
        </p:sp>
        <p:sp>
          <p:nvSpPr>
            <p:cNvPr id="113670" name="TextBox 7"/>
            <p:cNvSpPr txBox="1">
              <a:spLocks noChangeArrowheads="1"/>
            </p:cNvSpPr>
            <p:nvPr/>
          </p:nvSpPr>
          <p:spPr bwMode="auto">
            <a:xfrm>
              <a:off x="10515600" y="1676400"/>
              <a:ext cx="4724400" cy="1477328"/>
            </a:xfrm>
            <a:prstGeom prst="rect">
              <a:avLst/>
            </a:prstGeom>
            <a:noFill/>
            <a:ln w="9525">
              <a:noFill/>
              <a:miter lim="800000"/>
              <a:headEnd/>
              <a:tailEnd/>
            </a:ln>
          </p:spPr>
          <p:txBody>
            <a:bodyPr>
              <a:spAutoFit/>
            </a:bodyPr>
            <a:lstStyle/>
            <a:p>
              <a:r>
                <a:rPr lang="en-US"/>
                <a:t>dr    Accounts Receivable (+A)</a:t>
              </a:r>
            </a:p>
            <a:p>
              <a:r>
                <a:rPr lang="en-US"/>
                <a:t>          cr    Sales Revenue (+R, +SE)</a:t>
              </a:r>
            </a:p>
            <a:p>
              <a:endParaRPr lang="en-US"/>
            </a:p>
            <a:p>
              <a:r>
                <a:rPr lang="en-US"/>
                <a:t>dr    Cost of Goods Sold (+E, -SE)</a:t>
              </a:r>
            </a:p>
            <a:p>
              <a:r>
                <a:rPr lang="en-US"/>
                <a:t>          cr    Inventory (-A)</a:t>
              </a:r>
            </a:p>
          </p:txBody>
        </p:sp>
        <p:sp>
          <p:nvSpPr>
            <p:cNvPr id="113671" name="TextBox 8"/>
            <p:cNvSpPr txBox="1">
              <a:spLocks noChangeArrowheads="1"/>
            </p:cNvSpPr>
            <p:nvPr/>
          </p:nvSpPr>
          <p:spPr bwMode="auto">
            <a:xfrm>
              <a:off x="16078200" y="1676400"/>
              <a:ext cx="838200" cy="1477328"/>
            </a:xfrm>
            <a:prstGeom prst="rect">
              <a:avLst/>
            </a:prstGeom>
            <a:noFill/>
            <a:ln w="9525">
              <a:noFill/>
              <a:miter lim="800000"/>
              <a:headEnd/>
              <a:tailEnd/>
            </a:ln>
          </p:spPr>
          <p:txBody>
            <a:bodyPr>
              <a:spAutoFit/>
            </a:bodyPr>
            <a:lstStyle/>
            <a:p>
              <a:pPr algn="r"/>
              <a:endParaRPr lang="en-US"/>
            </a:p>
            <a:p>
              <a:pPr algn="r"/>
              <a:r>
                <a:rPr lang="en-US"/>
                <a:t>100</a:t>
              </a:r>
            </a:p>
            <a:p>
              <a:pPr algn="r"/>
              <a:endParaRPr lang="en-US"/>
            </a:p>
            <a:p>
              <a:pPr algn="r"/>
              <a:endParaRPr lang="en-US"/>
            </a:p>
            <a:p>
              <a:pPr algn="r"/>
              <a:r>
                <a:rPr lang="en-US"/>
                <a:t>70</a:t>
              </a:r>
            </a:p>
          </p:txBody>
        </p:sp>
        <p:sp>
          <p:nvSpPr>
            <p:cNvPr id="113672" name="TextBox 9"/>
            <p:cNvSpPr txBox="1">
              <a:spLocks noChangeArrowheads="1"/>
            </p:cNvSpPr>
            <p:nvPr/>
          </p:nvSpPr>
          <p:spPr bwMode="auto">
            <a:xfrm>
              <a:off x="15240000" y="1676400"/>
              <a:ext cx="838200" cy="1477328"/>
            </a:xfrm>
            <a:prstGeom prst="rect">
              <a:avLst/>
            </a:prstGeom>
            <a:noFill/>
            <a:ln w="9525">
              <a:noFill/>
              <a:miter lim="800000"/>
              <a:headEnd/>
              <a:tailEnd/>
            </a:ln>
          </p:spPr>
          <p:txBody>
            <a:bodyPr>
              <a:spAutoFit/>
            </a:bodyPr>
            <a:lstStyle/>
            <a:p>
              <a:pPr algn="r"/>
              <a:r>
                <a:rPr lang="en-US"/>
                <a:t>100</a:t>
              </a:r>
            </a:p>
            <a:p>
              <a:pPr algn="r"/>
              <a:endParaRPr lang="en-US"/>
            </a:p>
            <a:p>
              <a:pPr algn="r"/>
              <a:endParaRPr lang="en-US"/>
            </a:p>
            <a:p>
              <a:pPr algn="r"/>
              <a:r>
                <a:rPr lang="en-US"/>
                <a:t>70</a:t>
              </a:r>
            </a:p>
            <a:p>
              <a:pPr algn="r"/>
              <a:endParaRPr lang="en-US"/>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2176"/>
            <a:ext cx="8534400" cy="4528899"/>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E6-10 Recording Journal Entries for Net Sales with Credit Sales and Sales Discounts</a:t>
            </a:r>
          </a:p>
          <a:p>
            <a:pPr>
              <a:defRPr/>
            </a:pPr>
            <a:r>
              <a:rPr lang="en-US" sz="2000" dirty="0"/>
              <a:t>Using the information in E6-9, prepare journal entries to record the transactions, assuming </a:t>
            </a:r>
            <a:r>
              <a:rPr lang="en-US" sz="2000" dirty="0" err="1"/>
              <a:t>Solitare</a:t>
            </a:r>
            <a:r>
              <a:rPr lang="en-US" sz="2000" dirty="0"/>
              <a:t> uses a perpetual inventory system.</a:t>
            </a:r>
          </a:p>
          <a:p>
            <a:pPr>
              <a:defRPr/>
            </a:pPr>
            <a:endParaRPr lang="en-US" sz="2000" dirty="0"/>
          </a:p>
          <a:p>
            <a:pPr>
              <a:defRPr/>
            </a:pPr>
            <a:r>
              <a:rPr lang="en-US" sz="2000" dirty="0"/>
              <a:t>Jan. 6   Sold goods for $100 to Wizard Inc. with terms 2/10, n/30. The    </a:t>
            </a:r>
          </a:p>
          <a:p>
            <a:pPr>
              <a:defRPr/>
            </a:pPr>
            <a:r>
              <a:rPr lang="en-US" sz="2000" dirty="0"/>
              <a:t>             goods cost </a:t>
            </a:r>
            <a:r>
              <a:rPr lang="en-US" sz="2000" dirty="0" err="1"/>
              <a:t>Solitare</a:t>
            </a:r>
            <a:r>
              <a:rPr lang="en-US" sz="2000" dirty="0"/>
              <a:t> $70.</a:t>
            </a:r>
          </a:p>
          <a:p>
            <a:pPr>
              <a:defRPr/>
            </a:pPr>
            <a:r>
              <a:rPr lang="en-US" sz="2000" dirty="0"/>
              <a:t>        6   Sold goods to </a:t>
            </a:r>
            <a:r>
              <a:rPr lang="en-US" sz="2000" dirty="0" err="1"/>
              <a:t>SpyderCorp</a:t>
            </a:r>
            <a:r>
              <a:rPr lang="en-US" sz="2000" dirty="0"/>
              <a:t> for $80 with terms 2/10, n/30. The  </a:t>
            </a:r>
          </a:p>
          <a:p>
            <a:pPr>
              <a:defRPr/>
            </a:pPr>
            <a:r>
              <a:rPr lang="en-US" sz="2000" dirty="0"/>
              <a:t>             goods cost </a:t>
            </a:r>
            <a:r>
              <a:rPr lang="en-US" sz="2000" dirty="0" err="1"/>
              <a:t>Solitare</a:t>
            </a:r>
            <a:r>
              <a:rPr lang="en-US" sz="2000" dirty="0"/>
              <a:t> $60.</a:t>
            </a:r>
          </a:p>
          <a:p>
            <a:pPr>
              <a:defRPr/>
            </a:pPr>
            <a:r>
              <a:rPr lang="en-US" sz="2000" dirty="0"/>
              <a:t>      14   Collected cash due from Wizard Inc.</a:t>
            </a:r>
          </a:p>
          <a:p>
            <a:pPr>
              <a:defRPr/>
            </a:pPr>
            <a:r>
              <a:rPr lang="en-US" sz="2000" dirty="0"/>
              <a:t>Feb. 2   Collected cash due from </a:t>
            </a:r>
            <a:r>
              <a:rPr lang="en-US" sz="2000" dirty="0" err="1"/>
              <a:t>SpyderCorp</a:t>
            </a:r>
            <a:r>
              <a:rPr lang="en-US" sz="2000" dirty="0"/>
              <a:t>.</a:t>
            </a:r>
          </a:p>
          <a:p>
            <a:pPr>
              <a:defRPr/>
            </a:pPr>
            <a:r>
              <a:rPr lang="en-US" sz="2000" dirty="0"/>
              <a:t>       28  Sold goods for $50 to Bridges with terms 2/10, n/45. The </a:t>
            </a:r>
          </a:p>
          <a:p>
            <a:pPr>
              <a:defRPr/>
            </a:pPr>
            <a:r>
              <a:rPr lang="en-US" sz="2000" dirty="0"/>
              <a:t>             goods cost </a:t>
            </a:r>
            <a:r>
              <a:rPr lang="en-US" sz="2000" dirty="0" err="1"/>
              <a:t>Solitare</a:t>
            </a:r>
            <a:r>
              <a:rPr lang="en-US" sz="2000" dirty="0"/>
              <a:t> $30.</a:t>
            </a:r>
          </a:p>
        </p:txBody>
      </p:sp>
      <p:grpSp>
        <p:nvGrpSpPr>
          <p:cNvPr id="7" name="Group 6"/>
          <p:cNvGrpSpPr>
            <a:grpSpLocks/>
          </p:cNvGrpSpPr>
          <p:nvPr/>
        </p:nvGrpSpPr>
        <p:grpSpPr bwMode="auto">
          <a:xfrm>
            <a:off x="914400" y="4953000"/>
            <a:ext cx="7315200" cy="1477963"/>
            <a:chOff x="9601200" y="1676400"/>
            <a:chExt cx="7315200" cy="1477328"/>
          </a:xfrm>
        </p:grpSpPr>
        <p:sp>
          <p:nvSpPr>
            <p:cNvPr id="115717" name="TextBox 7"/>
            <p:cNvSpPr txBox="1">
              <a:spLocks noChangeArrowheads="1"/>
            </p:cNvSpPr>
            <p:nvPr/>
          </p:nvSpPr>
          <p:spPr bwMode="auto">
            <a:xfrm>
              <a:off x="9601200" y="1676400"/>
              <a:ext cx="7315200" cy="1477328"/>
            </a:xfrm>
            <a:prstGeom prst="rect">
              <a:avLst/>
            </a:prstGeom>
            <a:solidFill>
              <a:srgbClr val="FFFFCC"/>
            </a:solidFill>
            <a:ln w="19050">
              <a:solidFill>
                <a:schemeClr val="tx1"/>
              </a:solidFill>
              <a:miter lim="800000"/>
              <a:headEnd/>
              <a:tailEnd/>
            </a:ln>
          </p:spPr>
          <p:txBody>
            <a:bodyPr>
              <a:spAutoFit/>
            </a:bodyPr>
            <a:lstStyle/>
            <a:p>
              <a:r>
                <a:rPr lang="en-US"/>
                <a:t>Jan. 6</a:t>
              </a:r>
            </a:p>
            <a:p>
              <a:endParaRPr lang="en-US"/>
            </a:p>
            <a:p>
              <a:endParaRPr lang="en-US"/>
            </a:p>
            <a:p>
              <a:endParaRPr lang="en-US"/>
            </a:p>
            <a:p>
              <a:endParaRPr lang="en-US"/>
            </a:p>
          </p:txBody>
        </p:sp>
        <p:sp>
          <p:nvSpPr>
            <p:cNvPr id="115718" name="TextBox 8"/>
            <p:cNvSpPr txBox="1">
              <a:spLocks noChangeArrowheads="1"/>
            </p:cNvSpPr>
            <p:nvPr/>
          </p:nvSpPr>
          <p:spPr bwMode="auto">
            <a:xfrm>
              <a:off x="10515600" y="1676400"/>
              <a:ext cx="4724400" cy="1477328"/>
            </a:xfrm>
            <a:prstGeom prst="rect">
              <a:avLst/>
            </a:prstGeom>
            <a:noFill/>
            <a:ln w="9525">
              <a:noFill/>
              <a:miter lim="800000"/>
              <a:headEnd/>
              <a:tailEnd/>
            </a:ln>
          </p:spPr>
          <p:txBody>
            <a:bodyPr>
              <a:spAutoFit/>
            </a:bodyPr>
            <a:lstStyle/>
            <a:p>
              <a:r>
                <a:rPr lang="en-US"/>
                <a:t>dr    Accounts Receivable (+A)</a:t>
              </a:r>
            </a:p>
            <a:p>
              <a:r>
                <a:rPr lang="en-US"/>
                <a:t>          cr    Sales Revenue (+R, +SE)</a:t>
              </a:r>
            </a:p>
            <a:p>
              <a:endParaRPr lang="en-US"/>
            </a:p>
            <a:p>
              <a:r>
                <a:rPr lang="en-US"/>
                <a:t>dr    Cost of Goods Sold (+E, -SE)</a:t>
              </a:r>
            </a:p>
            <a:p>
              <a:r>
                <a:rPr lang="en-US"/>
                <a:t>          cr    Inventory (-A)</a:t>
              </a:r>
            </a:p>
          </p:txBody>
        </p:sp>
        <p:sp>
          <p:nvSpPr>
            <p:cNvPr id="115719" name="TextBox 9"/>
            <p:cNvSpPr txBox="1">
              <a:spLocks noChangeArrowheads="1"/>
            </p:cNvSpPr>
            <p:nvPr/>
          </p:nvSpPr>
          <p:spPr bwMode="auto">
            <a:xfrm>
              <a:off x="16078200" y="1676400"/>
              <a:ext cx="838200" cy="1477328"/>
            </a:xfrm>
            <a:prstGeom prst="rect">
              <a:avLst/>
            </a:prstGeom>
            <a:noFill/>
            <a:ln w="9525">
              <a:noFill/>
              <a:miter lim="800000"/>
              <a:headEnd/>
              <a:tailEnd/>
            </a:ln>
          </p:spPr>
          <p:txBody>
            <a:bodyPr>
              <a:spAutoFit/>
            </a:bodyPr>
            <a:lstStyle/>
            <a:p>
              <a:pPr algn="r"/>
              <a:endParaRPr lang="en-US"/>
            </a:p>
            <a:p>
              <a:pPr algn="r"/>
              <a:r>
                <a:rPr lang="en-US"/>
                <a:t>80</a:t>
              </a:r>
            </a:p>
            <a:p>
              <a:pPr algn="r"/>
              <a:endParaRPr lang="en-US"/>
            </a:p>
            <a:p>
              <a:pPr algn="r"/>
              <a:endParaRPr lang="en-US"/>
            </a:p>
            <a:p>
              <a:pPr algn="r"/>
              <a:r>
                <a:rPr lang="en-US"/>
                <a:t>60</a:t>
              </a:r>
            </a:p>
          </p:txBody>
        </p:sp>
        <p:sp>
          <p:nvSpPr>
            <p:cNvPr id="115720" name="TextBox 10"/>
            <p:cNvSpPr txBox="1">
              <a:spLocks noChangeArrowheads="1"/>
            </p:cNvSpPr>
            <p:nvPr/>
          </p:nvSpPr>
          <p:spPr bwMode="auto">
            <a:xfrm>
              <a:off x="15240000" y="1676400"/>
              <a:ext cx="838200" cy="1477328"/>
            </a:xfrm>
            <a:prstGeom prst="rect">
              <a:avLst/>
            </a:prstGeom>
            <a:noFill/>
            <a:ln w="9525">
              <a:noFill/>
              <a:miter lim="800000"/>
              <a:headEnd/>
              <a:tailEnd/>
            </a:ln>
          </p:spPr>
          <p:txBody>
            <a:bodyPr>
              <a:spAutoFit/>
            </a:bodyPr>
            <a:lstStyle/>
            <a:p>
              <a:pPr algn="r"/>
              <a:r>
                <a:rPr lang="en-US"/>
                <a:t>80</a:t>
              </a:r>
            </a:p>
            <a:p>
              <a:pPr algn="r"/>
              <a:endParaRPr lang="en-US"/>
            </a:p>
            <a:p>
              <a:pPr algn="r"/>
              <a:endParaRPr lang="en-US"/>
            </a:p>
            <a:p>
              <a:pPr algn="r"/>
              <a:r>
                <a:rPr lang="en-US"/>
                <a:t>60</a:t>
              </a:r>
            </a:p>
            <a:p>
              <a:pPr algn="r"/>
              <a:endParaRPr lang="en-US"/>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mtClean="0"/>
              <a:t>Learning Objective 6-2</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rPr>
              <a:t>Explain common principles and limitations of internal control.</a:t>
            </a:r>
          </a:p>
        </p:txBody>
      </p:sp>
    </p:spTree>
  </p:cSld>
  <p:clrMapOvr>
    <a:masterClrMapping/>
  </p:clrMapOvr>
  <p:transition>
    <p:blinds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2176"/>
            <a:ext cx="8534400" cy="4528899"/>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E6-10 Recording Journal Entries for Net Sales with Credit Sales and Sales Discounts</a:t>
            </a:r>
          </a:p>
          <a:p>
            <a:pPr>
              <a:defRPr/>
            </a:pPr>
            <a:r>
              <a:rPr lang="en-US" sz="2000" dirty="0"/>
              <a:t>Using the information in E6-9, prepare journal entries to record the transactions, assuming </a:t>
            </a:r>
            <a:r>
              <a:rPr lang="en-US" sz="2000" dirty="0" err="1"/>
              <a:t>Solitare</a:t>
            </a:r>
            <a:r>
              <a:rPr lang="en-US" sz="2000" dirty="0"/>
              <a:t> uses a perpetual inventory system.</a:t>
            </a:r>
          </a:p>
          <a:p>
            <a:pPr>
              <a:defRPr/>
            </a:pPr>
            <a:endParaRPr lang="en-US" sz="2000" dirty="0"/>
          </a:p>
          <a:p>
            <a:pPr>
              <a:defRPr/>
            </a:pPr>
            <a:r>
              <a:rPr lang="en-US" sz="2000" dirty="0"/>
              <a:t>Jan. 6   Sold goods for $100 to Wizard Inc. with terms 2/10, n/30. The    </a:t>
            </a:r>
          </a:p>
          <a:p>
            <a:pPr>
              <a:defRPr/>
            </a:pPr>
            <a:r>
              <a:rPr lang="en-US" sz="2000" dirty="0"/>
              <a:t>             goods cost </a:t>
            </a:r>
            <a:r>
              <a:rPr lang="en-US" sz="2000" dirty="0" err="1"/>
              <a:t>Solitare</a:t>
            </a:r>
            <a:r>
              <a:rPr lang="en-US" sz="2000" dirty="0"/>
              <a:t> $70.</a:t>
            </a:r>
          </a:p>
          <a:p>
            <a:pPr>
              <a:defRPr/>
            </a:pPr>
            <a:r>
              <a:rPr lang="en-US" sz="2000" dirty="0"/>
              <a:t>        6   Sold goods to </a:t>
            </a:r>
            <a:r>
              <a:rPr lang="en-US" sz="2000" dirty="0" err="1"/>
              <a:t>SpyderCorp</a:t>
            </a:r>
            <a:r>
              <a:rPr lang="en-US" sz="2000" dirty="0"/>
              <a:t> for $80 with terms 2/10, n/30. The  </a:t>
            </a:r>
          </a:p>
          <a:p>
            <a:pPr>
              <a:defRPr/>
            </a:pPr>
            <a:r>
              <a:rPr lang="en-US" sz="2000" dirty="0"/>
              <a:t>             goods cost </a:t>
            </a:r>
            <a:r>
              <a:rPr lang="en-US" sz="2000" dirty="0" err="1"/>
              <a:t>Solitare</a:t>
            </a:r>
            <a:r>
              <a:rPr lang="en-US" sz="2000" dirty="0"/>
              <a:t> $60.</a:t>
            </a:r>
          </a:p>
          <a:p>
            <a:pPr>
              <a:defRPr/>
            </a:pPr>
            <a:r>
              <a:rPr lang="en-US" sz="2000" dirty="0"/>
              <a:t>      14   Collected cash due from Wizard Inc.</a:t>
            </a:r>
          </a:p>
          <a:p>
            <a:pPr>
              <a:defRPr/>
            </a:pPr>
            <a:r>
              <a:rPr lang="en-US" sz="2000" dirty="0"/>
              <a:t>Feb. 2   Collected cash due from </a:t>
            </a:r>
            <a:r>
              <a:rPr lang="en-US" sz="2000" dirty="0" err="1"/>
              <a:t>SpyderCorp</a:t>
            </a:r>
            <a:r>
              <a:rPr lang="en-US" sz="2000" dirty="0"/>
              <a:t>.</a:t>
            </a:r>
          </a:p>
          <a:p>
            <a:pPr>
              <a:defRPr/>
            </a:pPr>
            <a:r>
              <a:rPr lang="en-US" sz="2000" dirty="0"/>
              <a:t>       28  Sold goods for $50 to Bridges with terms 2/10, n/45. The </a:t>
            </a:r>
          </a:p>
          <a:p>
            <a:pPr>
              <a:defRPr/>
            </a:pPr>
            <a:r>
              <a:rPr lang="en-US" sz="2000" dirty="0"/>
              <a:t>             goods cost </a:t>
            </a:r>
            <a:r>
              <a:rPr lang="en-US" sz="2000" dirty="0" err="1"/>
              <a:t>Solitare</a:t>
            </a:r>
            <a:r>
              <a:rPr lang="en-US" sz="2000" dirty="0"/>
              <a:t> $30.</a:t>
            </a:r>
          </a:p>
        </p:txBody>
      </p:sp>
      <p:grpSp>
        <p:nvGrpSpPr>
          <p:cNvPr id="7" name="Group 6"/>
          <p:cNvGrpSpPr>
            <a:grpSpLocks/>
          </p:cNvGrpSpPr>
          <p:nvPr/>
        </p:nvGrpSpPr>
        <p:grpSpPr bwMode="auto">
          <a:xfrm>
            <a:off x="914400" y="4953000"/>
            <a:ext cx="7315200" cy="1477963"/>
            <a:chOff x="9601200" y="1676400"/>
            <a:chExt cx="7315200" cy="1477328"/>
          </a:xfrm>
        </p:grpSpPr>
        <p:sp>
          <p:nvSpPr>
            <p:cNvPr id="117765" name="TextBox 7"/>
            <p:cNvSpPr txBox="1">
              <a:spLocks noChangeArrowheads="1"/>
            </p:cNvSpPr>
            <p:nvPr/>
          </p:nvSpPr>
          <p:spPr bwMode="auto">
            <a:xfrm>
              <a:off x="9601200" y="1676400"/>
              <a:ext cx="7315200" cy="1477328"/>
            </a:xfrm>
            <a:prstGeom prst="rect">
              <a:avLst/>
            </a:prstGeom>
            <a:solidFill>
              <a:srgbClr val="FFFFCC"/>
            </a:solidFill>
            <a:ln w="19050">
              <a:solidFill>
                <a:schemeClr val="tx1"/>
              </a:solidFill>
              <a:miter lim="800000"/>
              <a:headEnd/>
              <a:tailEnd/>
            </a:ln>
          </p:spPr>
          <p:txBody>
            <a:bodyPr>
              <a:spAutoFit/>
            </a:bodyPr>
            <a:lstStyle/>
            <a:p>
              <a:r>
                <a:rPr lang="en-US"/>
                <a:t>Jan. 14</a:t>
              </a:r>
            </a:p>
            <a:p>
              <a:endParaRPr lang="en-US"/>
            </a:p>
            <a:p>
              <a:endParaRPr lang="en-US"/>
            </a:p>
            <a:p>
              <a:endParaRPr lang="en-US"/>
            </a:p>
            <a:p>
              <a:endParaRPr lang="en-US"/>
            </a:p>
          </p:txBody>
        </p:sp>
        <p:sp>
          <p:nvSpPr>
            <p:cNvPr id="117766" name="TextBox 8"/>
            <p:cNvSpPr txBox="1">
              <a:spLocks noChangeArrowheads="1"/>
            </p:cNvSpPr>
            <p:nvPr/>
          </p:nvSpPr>
          <p:spPr bwMode="auto">
            <a:xfrm>
              <a:off x="10515600" y="1676400"/>
              <a:ext cx="5334000" cy="923330"/>
            </a:xfrm>
            <a:prstGeom prst="rect">
              <a:avLst/>
            </a:prstGeom>
            <a:noFill/>
            <a:ln w="9525">
              <a:noFill/>
              <a:miter lim="800000"/>
              <a:headEnd/>
              <a:tailEnd/>
            </a:ln>
          </p:spPr>
          <p:txBody>
            <a:bodyPr>
              <a:spAutoFit/>
            </a:bodyPr>
            <a:lstStyle/>
            <a:p>
              <a:r>
                <a:rPr lang="en-US"/>
                <a:t>dr    Cash (+A) ($100 x 98%)</a:t>
              </a:r>
            </a:p>
            <a:p>
              <a:r>
                <a:rPr lang="en-US"/>
                <a:t>dr    Sales Discounts (+xR, -SE) ($100 x 2%)</a:t>
              </a:r>
            </a:p>
            <a:p>
              <a:r>
                <a:rPr lang="en-US"/>
                <a:t>          cr    Accounts Receivable (-A)</a:t>
              </a:r>
            </a:p>
          </p:txBody>
        </p:sp>
        <p:sp>
          <p:nvSpPr>
            <p:cNvPr id="117767" name="TextBox 9"/>
            <p:cNvSpPr txBox="1">
              <a:spLocks noChangeArrowheads="1"/>
            </p:cNvSpPr>
            <p:nvPr/>
          </p:nvSpPr>
          <p:spPr bwMode="auto">
            <a:xfrm>
              <a:off x="16078200" y="1676400"/>
              <a:ext cx="838200" cy="923330"/>
            </a:xfrm>
            <a:prstGeom prst="rect">
              <a:avLst/>
            </a:prstGeom>
            <a:noFill/>
            <a:ln w="9525">
              <a:noFill/>
              <a:miter lim="800000"/>
              <a:headEnd/>
              <a:tailEnd/>
            </a:ln>
          </p:spPr>
          <p:txBody>
            <a:bodyPr>
              <a:spAutoFit/>
            </a:bodyPr>
            <a:lstStyle/>
            <a:p>
              <a:pPr algn="r"/>
              <a:endParaRPr lang="en-US"/>
            </a:p>
            <a:p>
              <a:pPr algn="r"/>
              <a:endParaRPr lang="en-US"/>
            </a:p>
            <a:p>
              <a:pPr algn="r"/>
              <a:r>
                <a:rPr lang="en-US"/>
                <a:t>100</a:t>
              </a:r>
            </a:p>
          </p:txBody>
        </p:sp>
        <p:sp>
          <p:nvSpPr>
            <p:cNvPr id="117768" name="TextBox 10"/>
            <p:cNvSpPr txBox="1">
              <a:spLocks noChangeArrowheads="1"/>
            </p:cNvSpPr>
            <p:nvPr/>
          </p:nvSpPr>
          <p:spPr bwMode="auto">
            <a:xfrm>
              <a:off x="15240000" y="1676400"/>
              <a:ext cx="838200" cy="1200329"/>
            </a:xfrm>
            <a:prstGeom prst="rect">
              <a:avLst/>
            </a:prstGeom>
            <a:noFill/>
            <a:ln w="9525">
              <a:noFill/>
              <a:miter lim="800000"/>
              <a:headEnd/>
              <a:tailEnd/>
            </a:ln>
          </p:spPr>
          <p:txBody>
            <a:bodyPr>
              <a:spAutoFit/>
            </a:bodyPr>
            <a:lstStyle/>
            <a:p>
              <a:pPr algn="r"/>
              <a:r>
                <a:rPr lang="en-US"/>
                <a:t>98</a:t>
              </a:r>
            </a:p>
            <a:p>
              <a:pPr algn="r"/>
              <a:r>
                <a:rPr lang="en-US"/>
                <a:t>2</a:t>
              </a:r>
            </a:p>
            <a:p>
              <a:pPr algn="r"/>
              <a:endParaRPr lang="en-US"/>
            </a:p>
            <a:p>
              <a:pPr algn="r"/>
              <a:endParaRPr lang="en-US"/>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2176"/>
            <a:ext cx="8534400" cy="4528899"/>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E6-10 Recording Journal Entries for Net Sales with Credit Sales and Sales Discounts</a:t>
            </a:r>
          </a:p>
          <a:p>
            <a:pPr>
              <a:defRPr/>
            </a:pPr>
            <a:r>
              <a:rPr lang="en-US" sz="2000" dirty="0"/>
              <a:t>Using the information in E6-9, prepare journal entries to record the transactions, assuming </a:t>
            </a:r>
            <a:r>
              <a:rPr lang="en-US" sz="2000" dirty="0" err="1"/>
              <a:t>Solitare</a:t>
            </a:r>
            <a:r>
              <a:rPr lang="en-US" sz="2000" dirty="0"/>
              <a:t> uses a perpetual inventory system.</a:t>
            </a:r>
          </a:p>
          <a:p>
            <a:pPr>
              <a:defRPr/>
            </a:pPr>
            <a:endParaRPr lang="en-US" sz="2000" dirty="0"/>
          </a:p>
          <a:p>
            <a:pPr>
              <a:defRPr/>
            </a:pPr>
            <a:r>
              <a:rPr lang="en-US" sz="2000" dirty="0"/>
              <a:t>Jan. 6   Sold goods for $100 to Wizard Inc. with terms 2/10, n/30. The    </a:t>
            </a:r>
          </a:p>
          <a:p>
            <a:pPr>
              <a:defRPr/>
            </a:pPr>
            <a:r>
              <a:rPr lang="en-US" sz="2000" dirty="0"/>
              <a:t>             goods cost </a:t>
            </a:r>
            <a:r>
              <a:rPr lang="en-US" sz="2000" dirty="0" err="1"/>
              <a:t>Solitare</a:t>
            </a:r>
            <a:r>
              <a:rPr lang="en-US" sz="2000" dirty="0"/>
              <a:t> $70.</a:t>
            </a:r>
          </a:p>
          <a:p>
            <a:pPr>
              <a:defRPr/>
            </a:pPr>
            <a:r>
              <a:rPr lang="en-US" sz="2000" dirty="0"/>
              <a:t>        6   Sold goods to </a:t>
            </a:r>
            <a:r>
              <a:rPr lang="en-US" sz="2000" dirty="0" err="1"/>
              <a:t>SpyderCorp</a:t>
            </a:r>
            <a:r>
              <a:rPr lang="en-US" sz="2000" dirty="0"/>
              <a:t> for $80 with terms 2/10, n/30. The  </a:t>
            </a:r>
          </a:p>
          <a:p>
            <a:pPr>
              <a:defRPr/>
            </a:pPr>
            <a:r>
              <a:rPr lang="en-US" sz="2000" dirty="0"/>
              <a:t>             goods cost </a:t>
            </a:r>
            <a:r>
              <a:rPr lang="en-US" sz="2000" dirty="0" err="1"/>
              <a:t>Solitare</a:t>
            </a:r>
            <a:r>
              <a:rPr lang="en-US" sz="2000" dirty="0"/>
              <a:t> $60.</a:t>
            </a:r>
          </a:p>
          <a:p>
            <a:pPr>
              <a:defRPr/>
            </a:pPr>
            <a:r>
              <a:rPr lang="en-US" sz="2000" dirty="0"/>
              <a:t>      14   Collected cash due from Wizard Inc.</a:t>
            </a:r>
          </a:p>
          <a:p>
            <a:pPr>
              <a:defRPr/>
            </a:pPr>
            <a:r>
              <a:rPr lang="en-US" sz="2000" dirty="0"/>
              <a:t>Feb. 2   Collected cash due from </a:t>
            </a:r>
            <a:r>
              <a:rPr lang="en-US" sz="2000" dirty="0" err="1"/>
              <a:t>SpyderCorp</a:t>
            </a:r>
            <a:r>
              <a:rPr lang="en-US" sz="2000" dirty="0"/>
              <a:t>.</a:t>
            </a:r>
          </a:p>
          <a:p>
            <a:pPr>
              <a:defRPr/>
            </a:pPr>
            <a:r>
              <a:rPr lang="en-US" sz="2000" dirty="0"/>
              <a:t>       28  Sold goods for $50 to Bridges with terms 2/10, n/45. The </a:t>
            </a:r>
          </a:p>
          <a:p>
            <a:pPr>
              <a:defRPr/>
            </a:pPr>
            <a:r>
              <a:rPr lang="en-US" sz="2000" dirty="0"/>
              <a:t>             goods cost </a:t>
            </a:r>
            <a:r>
              <a:rPr lang="en-US" sz="2000" dirty="0" err="1"/>
              <a:t>Solitare</a:t>
            </a:r>
            <a:r>
              <a:rPr lang="en-US" sz="2000" dirty="0"/>
              <a:t> $30.</a:t>
            </a:r>
          </a:p>
        </p:txBody>
      </p:sp>
      <p:grpSp>
        <p:nvGrpSpPr>
          <p:cNvPr id="12" name="Group 11"/>
          <p:cNvGrpSpPr>
            <a:grpSpLocks/>
          </p:cNvGrpSpPr>
          <p:nvPr/>
        </p:nvGrpSpPr>
        <p:grpSpPr bwMode="auto">
          <a:xfrm>
            <a:off x="914400" y="4953000"/>
            <a:ext cx="7315200" cy="1477963"/>
            <a:chOff x="9601200" y="1676400"/>
            <a:chExt cx="7315200" cy="1477328"/>
          </a:xfrm>
        </p:grpSpPr>
        <p:sp>
          <p:nvSpPr>
            <p:cNvPr id="119813" name="TextBox 12"/>
            <p:cNvSpPr txBox="1">
              <a:spLocks noChangeArrowheads="1"/>
            </p:cNvSpPr>
            <p:nvPr/>
          </p:nvSpPr>
          <p:spPr bwMode="auto">
            <a:xfrm>
              <a:off x="9601200" y="1676400"/>
              <a:ext cx="7315200" cy="1477328"/>
            </a:xfrm>
            <a:prstGeom prst="rect">
              <a:avLst/>
            </a:prstGeom>
            <a:solidFill>
              <a:srgbClr val="FFFFCC"/>
            </a:solidFill>
            <a:ln w="19050">
              <a:solidFill>
                <a:schemeClr val="tx1"/>
              </a:solidFill>
              <a:miter lim="800000"/>
              <a:headEnd/>
              <a:tailEnd/>
            </a:ln>
          </p:spPr>
          <p:txBody>
            <a:bodyPr>
              <a:spAutoFit/>
            </a:bodyPr>
            <a:lstStyle/>
            <a:p>
              <a:endParaRPr lang="en-US"/>
            </a:p>
            <a:p>
              <a:r>
                <a:rPr lang="en-US"/>
                <a:t>Feb. 2</a:t>
              </a:r>
            </a:p>
            <a:p>
              <a:endParaRPr lang="en-US"/>
            </a:p>
            <a:p>
              <a:endParaRPr lang="en-US"/>
            </a:p>
            <a:p>
              <a:endParaRPr lang="en-US"/>
            </a:p>
          </p:txBody>
        </p:sp>
        <p:sp>
          <p:nvSpPr>
            <p:cNvPr id="119814" name="TextBox 13"/>
            <p:cNvSpPr txBox="1">
              <a:spLocks noChangeArrowheads="1"/>
            </p:cNvSpPr>
            <p:nvPr/>
          </p:nvSpPr>
          <p:spPr bwMode="auto">
            <a:xfrm>
              <a:off x="10515600" y="1676400"/>
              <a:ext cx="4724400" cy="923330"/>
            </a:xfrm>
            <a:prstGeom prst="rect">
              <a:avLst/>
            </a:prstGeom>
            <a:noFill/>
            <a:ln w="9525">
              <a:noFill/>
              <a:miter lim="800000"/>
              <a:headEnd/>
              <a:tailEnd/>
            </a:ln>
          </p:spPr>
          <p:txBody>
            <a:bodyPr>
              <a:spAutoFit/>
            </a:bodyPr>
            <a:lstStyle/>
            <a:p>
              <a:endParaRPr lang="en-US"/>
            </a:p>
            <a:p>
              <a:r>
                <a:rPr lang="en-US"/>
                <a:t>dr    Cash (+A)</a:t>
              </a:r>
            </a:p>
            <a:p>
              <a:r>
                <a:rPr lang="en-US"/>
                <a:t>          cr    Accounts Receivable (-A)</a:t>
              </a:r>
            </a:p>
          </p:txBody>
        </p:sp>
        <p:sp>
          <p:nvSpPr>
            <p:cNvPr id="119815" name="TextBox 14"/>
            <p:cNvSpPr txBox="1">
              <a:spLocks noChangeArrowheads="1"/>
            </p:cNvSpPr>
            <p:nvPr/>
          </p:nvSpPr>
          <p:spPr bwMode="auto">
            <a:xfrm>
              <a:off x="16078200" y="1676400"/>
              <a:ext cx="838200" cy="1200329"/>
            </a:xfrm>
            <a:prstGeom prst="rect">
              <a:avLst/>
            </a:prstGeom>
            <a:noFill/>
            <a:ln w="9525">
              <a:noFill/>
              <a:miter lim="800000"/>
              <a:headEnd/>
              <a:tailEnd/>
            </a:ln>
          </p:spPr>
          <p:txBody>
            <a:bodyPr>
              <a:spAutoFit/>
            </a:bodyPr>
            <a:lstStyle/>
            <a:p>
              <a:pPr algn="r"/>
              <a:endParaRPr lang="en-US"/>
            </a:p>
            <a:p>
              <a:pPr algn="r"/>
              <a:endParaRPr lang="en-US"/>
            </a:p>
            <a:p>
              <a:pPr algn="r"/>
              <a:r>
                <a:rPr lang="en-US"/>
                <a:t>80</a:t>
              </a:r>
            </a:p>
            <a:p>
              <a:pPr algn="r"/>
              <a:endParaRPr lang="en-US"/>
            </a:p>
          </p:txBody>
        </p:sp>
        <p:sp>
          <p:nvSpPr>
            <p:cNvPr id="119816" name="TextBox 15"/>
            <p:cNvSpPr txBox="1">
              <a:spLocks noChangeArrowheads="1"/>
            </p:cNvSpPr>
            <p:nvPr/>
          </p:nvSpPr>
          <p:spPr bwMode="auto">
            <a:xfrm>
              <a:off x="15240000" y="1676400"/>
              <a:ext cx="838200" cy="1200329"/>
            </a:xfrm>
            <a:prstGeom prst="rect">
              <a:avLst/>
            </a:prstGeom>
            <a:noFill/>
            <a:ln w="9525">
              <a:noFill/>
              <a:miter lim="800000"/>
              <a:headEnd/>
              <a:tailEnd/>
            </a:ln>
          </p:spPr>
          <p:txBody>
            <a:bodyPr>
              <a:spAutoFit/>
            </a:bodyPr>
            <a:lstStyle/>
            <a:p>
              <a:pPr algn="r"/>
              <a:endParaRPr lang="en-US"/>
            </a:p>
            <a:p>
              <a:pPr algn="r"/>
              <a:r>
                <a:rPr lang="en-US"/>
                <a:t>80</a:t>
              </a:r>
            </a:p>
            <a:p>
              <a:pPr algn="r"/>
              <a:endParaRPr lang="en-US"/>
            </a:p>
            <a:p>
              <a:pPr algn="r"/>
              <a:endParaRPr lang="en-US"/>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2176"/>
            <a:ext cx="8534400" cy="4528899"/>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E6-10 Recording Journal Entries for Net Sales with Credit Sales and Sales Discounts</a:t>
            </a:r>
          </a:p>
          <a:p>
            <a:pPr>
              <a:defRPr/>
            </a:pPr>
            <a:r>
              <a:rPr lang="en-US" sz="2000" dirty="0"/>
              <a:t>Using the information in E6-9, prepare journal entries to record the transactions, assuming </a:t>
            </a:r>
            <a:r>
              <a:rPr lang="en-US" sz="2000" dirty="0" err="1"/>
              <a:t>Solitare</a:t>
            </a:r>
            <a:r>
              <a:rPr lang="en-US" sz="2000" dirty="0"/>
              <a:t> uses a perpetual inventory system.</a:t>
            </a:r>
          </a:p>
          <a:p>
            <a:pPr>
              <a:defRPr/>
            </a:pPr>
            <a:endParaRPr lang="en-US" sz="2000" dirty="0"/>
          </a:p>
          <a:p>
            <a:pPr>
              <a:defRPr/>
            </a:pPr>
            <a:r>
              <a:rPr lang="en-US" sz="2000" dirty="0"/>
              <a:t>Jan. 6   Sold goods for $100 to Wizard Inc. with terms 2/10, n/30. The    </a:t>
            </a:r>
          </a:p>
          <a:p>
            <a:pPr>
              <a:defRPr/>
            </a:pPr>
            <a:r>
              <a:rPr lang="en-US" sz="2000" dirty="0"/>
              <a:t>             goods cost </a:t>
            </a:r>
            <a:r>
              <a:rPr lang="en-US" sz="2000" dirty="0" err="1"/>
              <a:t>Solitare</a:t>
            </a:r>
            <a:r>
              <a:rPr lang="en-US" sz="2000" dirty="0"/>
              <a:t> $70.</a:t>
            </a:r>
          </a:p>
          <a:p>
            <a:pPr>
              <a:defRPr/>
            </a:pPr>
            <a:r>
              <a:rPr lang="en-US" sz="2000" dirty="0"/>
              <a:t>        6   Sold goods to </a:t>
            </a:r>
            <a:r>
              <a:rPr lang="en-US" sz="2000" dirty="0" err="1"/>
              <a:t>SpyderCorp</a:t>
            </a:r>
            <a:r>
              <a:rPr lang="en-US" sz="2000" dirty="0"/>
              <a:t> for $80 with terms 2/10, n/30. The  </a:t>
            </a:r>
          </a:p>
          <a:p>
            <a:pPr>
              <a:defRPr/>
            </a:pPr>
            <a:r>
              <a:rPr lang="en-US" sz="2000" dirty="0"/>
              <a:t>             goods cost </a:t>
            </a:r>
            <a:r>
              <a:rPr lang="en-US" sz="2000" dirty="0" err="1"/>
              <a:t>Solitare</a:t>
            </a:r>
            <a:r>
              <a:rPr lang="en-US" sz="2000" dirty="0"/>
              <a:t> $60.</a:t>
            </a:r>
          </a:p>
          <a:p>
            <a:pPr>
              <a:defRPr/>
            </a:pPr>
            <a:r>
              <a:rPr lang="en-US" sz="2000" dirty="0"/>
              <a:t>      14   Collected cash due from Wizard Inc.</a:t>
            </a:r>
          </a:p>
          <a:p>
            <a:pPr>
              <a:defRPr/>
            </a:pPr>
            <a:r>
              <a:rPr lang="en-US" sz="2000" dirty="0"/>
              <a:t>Feb. 2   Collected cash due from </a:t>
            </a:r>
            <a:r>
              <a:rPr lang="en-US" sz="2000" dirty="0" err="1"/>
              <a:t>SpyderCorp</a:t>
            </a:r>
            <a:r>
              <a:rPr lang="en-US" sz="2000" dirty="0"/>
              <a:t>.</a:t>
            </a:r>
          </a:p>
          <a:p>
            <a:pPr>
              <a:defRPr/>
            </a:pPr>
            <a:r>
              <a:rPr lang="en-US" sz="2000" dirty="0"/>
              <a:t>       28  Sold goods for $50 to Bridges with terms 2/10, n/45. The </a:t>
            </a:r>
          </a:p>
          <a:p>
            <a:pPr>
              <a:defRPr/>
            </a:pPr>
            <a:r>
              <a:rPr lang="en-US" sz="2000" dirty="0"/>
              <a:t>             goods cost </a:t>
            </a:r>
            <a:r>
              <a:rPr lang="en-US" sz="2000" dirty="0" err="1"/>
              <a:t>Solitare</a:t>
            </a:r>
            <a:r>
              <a:rPr lang="en-US" sz="2000" dirty="0"/>
              <a:t> $30.</a:t>
            </a:r>
          </a:p>
        </p:txBody>
      </p:sp>
      <p:grpSp>
        <p:nvGrpSpPr>
          <p:cNvPr id="7" name="Group 6"/>
          <p:cNvGrpSpPr>
            <a:grpSpLocks/>
          </p:cNvGrpSpPr>
          <p:nvPr/>
        </p:nvGrpSpPr>
        <p:grpSpPr bwMode="auto">
          <a:xfrm>
            <a:off x="914400" y="4953000"/>
            <a:ext cx="7315200" cy="1477963"/>
            <a:chOff x="9601200" y="1676400"/>
            <a:chExt cx="7315200" cy="1477328"/>
          </a:xfrm>
        </p:grpSpPr>
        <p:sp>
          <p:nvSpPr>
            <p:cNvPr id="121861" name="TextBox 7"/>
            <p:cNvSpPr txBox="1">
              <a:spLocks noChangeArrowheads="1"/>
            </p:cNvSpPr>
            <p:nvPr/>
          </p:nvSpPr>
          <p:spPr bwMode="auto">
            <a:xfrm>
              <a:off x="9601200" y="1676400"/>
              <a:ext cx="7315200" cy="1477328"/>
            </a:xfrm>
            <a:prstGeom prst="rect">
              <a:avLst/>
            </a:prstGeom>
            <a:solidFill>
              <a:srgbClr val="FFFFCC"/>
            </a:solidFill>
            <a:ln w="19050">
              <a:solidFill>
                <a:schemeClr val="tx1"/>
              </a:solidFill>
              <a:miter lim="800000"/>
              <a:headEnd/>
              <a:tailEnd/>
            </a:ln>
          </p:spPr>
          <p:txBody>
            <a:bodyPr>
              <a:spAutoFit/>
            </a:bodyPr>
            <a:lstStyle/>
            <a:p>
              <a:r>
                <a:rPr lang="en-US"/>
                <a:t>Feb. 28</a:t>
              </a:r>
            </a:p>
            <a:p>
              <a:endParaRPr lang="en-US"/>
            </a:p>
            <a:p>
              <a:endParaRPr lang="en-US"/>
            </a:p>
            <a:p>
              <a:endParaRPr lang="en-US"/>
            </a:p>
            <a:p>
              <a:endParaRPr lang="en-US"/>
            </a:p>
          </p:txBody>
        </p:sp>
        <p:sp>
          <p:nvSpPr>
            <p:cNvPr id="121862" name="TextBox 8"/>
            <p:cNvSpPr txBox="1">
              <a:spLocks noChangeArrowheads="1"/>
            </p:cNvSpPr>
            <p:nvPr/>
          </p:nvSpPr>
          <p:spPr bwMode="auto">
            <a:xfrm>
              <a:off x="10515600" y="1676400"/>
              <a:ext cx="4724400" cy="1477328"/>
            </a:xfrm>
            <a:prstGeom prst="rect">
              <a:avLst/>
            </a:prstGeom>
            <a:noFill/>
            <a:ln w="9525">
              <a:noFill/>
              <a:miter lim="800000"/>
              <a:headEnd/>
              <a:tailEnd/>
            </a:ln>
          </p:spPr>
          <p:txBody>
            <a:bodyPr>
              <a:spAutoFit/>
            </a:bodyPr>
            <a:lstStyle/>
            <a:p>
              <a:r>
                <a:rPr lang="en-US"/>
                <a:t>dr    Accounts Receivable (+A)</a:t>
              </a:r>
            </a:p>
            <a:p>
              <a:r>
                <a:rPr lang="en-US"/>
                <a:t>          cr    Sales Revenue (+R, +SE)</a:t>
              </a:r>
            </a:p>
            <a:p>
              <a:endParaRPr lang="en-US"/>
            </a:p>
            <a:p>
              <a:r>
                <a:rPr lang="en-US"/>
                <a:t>dr    Cost of Goods Sold (+E, -SE)</a:t>
              </a:r>
            </a:p>
            <a:p>
              <a:r>
                <a:rPr lang="en-US"/>
                <a:t>          cr    Inventory (-A)</a:t>
              </a:r>
            </a:p>
          </p:txBody>
        </p:sp>
        <p:sp>
          <p:nvSpPr>
            <p:cNvPr id="121863" name="TextBox 9"/>
            <p:cNvSpPr txBox="1">
              <a:spLocks noChangeArrowheads="1"/>
            </p:cNvSpPr>
            <p:nvPr/>
          </p:nvSpPr>
          <p:spPr bwMode="auto">
            <a:xfrm>
              <a:off x="16078200" y="1676400"/>
              <a:ext cx="838200" cy="1477328"/>
            </a:xfrm>
            <a:prstGeom prst="rect">
              <a:avLst/>
            </a:prstGeom>
            <a:noFill/>
            <a:ln w="9525">
              <a:noFill/>
              <a:miter lim="800000"/>
              <a:headEnd/>
              <a:tailEnd/>
            </a:ln>
          </p:spPr>
          <p:txBody>
            <a:bodyPr>
              <a:spAutoFit/>
            </a:bodyPr>
            <a:lstStyle/>
            <a:p>
              <a:pPr algn="r"/>
              <a:endParaRPr lang="en-US"/>
            </a:p>
            <a:p>
              <a:pPr algn="r"/>
              <a:r>
                <a:rPr lang="en-US"/>
                <a:t>50</a:t>
              </a:r>
            </a:p>
            <a:p>
              <a:pPr algn="r"/>
              <a:endParaRPr lang="en-US"/>
            </a:p>
            <a:p>
              <a:pPr algn="r"/>
              <a:endParaRPr lang="en-US"/>
            </a:p>
            <a:p>
              <a:pPr algn="r"/>
              <a:r>
                <a:rPr lang="en-US"/>
                <a:t>30</a:t>
              </a:r>
            </a:p>
          </p:txBody>
        </p:sp>
        <p:sp>
          <p:nvSpPr>
            <p:cNvPr id="121864" name="TextBox 10"/>
            <p:cNvSpPr txBox="1">
              <a:spLocks noChangeArrowheads="1"/>
            </p:cNvSpPr>
            <p:nvPr/>
          </p:nvSpPr>
          <p:spPr bwMode="auto">
            <a:xfrm>
              <a:off x="15240000" y="1676400"/>
              <a:ext cx="838200" cy="1477328"/>
            </a:xfrm>
            <a:prstGeom prst="rect">
              <a:avLst/>
            </a:prstGeom>
            <a:noFill/>
            <a:ln w="9525">
              <a:noFill/>
              <a:miter lim="800000"/>
              <a:headEnd/>
              <a:tailEnd/>
            </a:ln>
          </p:spPr>
          <p:txBody>
            <a:bodyPr>
              <a:spAutoFit/>
            </a:bodyPr>
            <a:lstStyle/>
            <a:p>
              <a:pPr algn="r"/>
              <a:r>
                <a:rPr lang="en-US"/>
                <a:t>50</a:t>
              </a:r>
            </a:p>
            <a:p>
              <a:pPr algn="r"/>
              <a:endParaRPr lang="en-US"/>
            </a:p>
            <a:p>
              <a:pPr algn="r"/>
              <a:endParaRPr lang="en-US"/>
            </a:p>
            <a:p>
              <a:pPr algn="r"/>
              <a:r>
                <a:rPr lang="en-US"/>
                <a:t>30</a:t>
              </a:r>
            </a:p>
            <a:p>
              <a:pPr algn="r"/>
              <a:endParaRPr lang="en-US"/>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13253"/>
            <a:ext cx="8534400" cy="3847862"/>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E6-17 Inferring Missing Amounts Based on Income Statement Relationships</a:t>
            </a:r>
          </a:p>
          <a:p>
            <a:pPr>
              <a:defRPr/>
            </a:pPr>
            <a:r>
              <a:rPr lang="en-US" sz="2000" dirty="0"/>
              <a:t>Supply the missing dollar amounts for the income statement of Williamson Company for each of the following independent cases:</a:t>
            </a:r>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p:txBody>
      </p:sp>
      <p:grpSp>
        <p:nvGrpSpPr>
          <p:cNvPr id="123908" name="Group 41"/>
          <p:cNvGrpSpPr>
            <a:grpSpLocks/>
          </p:cNvGrpSpPr>
          <p:nvPr/>
        </p:nvGrpSpPr>
        <p:grpSpPr bwMode="auto">
          <a:xfrm>
            <a:off x="762000" y="1905000"/>
            <a:ext cx="7391400" cy="2032000"/>
            <a:chOff x="762000" y="1905000"/>
            <a:chExt cx="7391400" cy="2031325"/>
          </a:xfrm>
        </p:grpSpPr>
        <p:grpSp>
          <p:nvGrpSpPr>
            <p:cNvPr id="123918" name="Group 39"/>
            <p:cNvGrpSpPr>
              <a:grpSpLocks/>
            </p:cNvGrpSpPr>
            <p:nvPr/>
          </p:nvGrpSpPr>
          <p:grpSpPr bwMode="auto">
            <a:xfrm>
              <a:off x="762000" y="1905000"/>
              <a:ext cx="7391400" cy="2031325"/>
              <a:chOff x="762000" y="1905000"/>
              <a:chExt cx="7391400" cy="2031325"/>
            </a:xfrm>
          </p:grpSpPr>
          <p:grpSp>
            <p:nvGrpSpPr>
              <p:cNvPr id="123920" name="Group 35"/>
              <p:cNvGrpSpPr>
                <a:grpSpLocks/>
              </p:cNvGrpSpPr>
              <p:nvPr/>
            </p:nvGrpSpPr>
            <p:grpSpPr bwMode="auto">
              <a:xfrm>
                <a:off x="762000" y="1905000"/>
                <a:ext cx="7391400" cy="2031325"/>
                <a:chOff x="381000" y="1905000"/>
                <a:chExt cx="7391400" cy="2031325"/>
              </a:xfrm>
            </p:grpSpPr>
            <p:grpSp>
              <p:nvGrpSpPr>
                <p:cNvPr id="123922" name="Group 31"/>
                <p:cNvGrpSpPr>
                  <a:grpSpLocks/>
                </p:cNvGrpSpPr>
                <p:nvPr/>
              </p:nvGrpSpPr>
              <p:grpSpPr bwMode="auto">
                <a:xfrm>
                  <a:off x="381000" y="1905000"/>
                  <a:ext cx="7391400" cy="2031325"/>
                  <a:chOff x="381000" y="1905000"/>
                  <a:chExt cx="7391400" cy="2031325"/>
                </a:xfrm>
              </p:grpSpPr>
              <p:sp>
                <p:nvSpPr>
                  <p:cNvPr id="123926" name="TextBox 24"/>
                  <p:cNvSpPr txBox="1">
                    <a:spLocks noChangeArrowheads="1"/>
                  </p:cNvSpPr>
                  <p:nvPr/>
                </p:nvSpPr>
                <p:spPr bwMode="auto">
                  <a:xfrm>
                    <a:off x="381000" y="1905000"/>
                    <a:ext cx="7391400" cy="2031325"/>
                  </a:xfrm>
                  <a:prstGeom prst="rect">
                    <a:avLst/>
                  </a:prstGeom>
                  <a:noFill/>
                  <a:ln w="9525">
                    <a:noFill/>
                    <a:miter lim="800000"/>
                    <a:headEnd/>
                    <a:tailEnd/>
                  </a:ln>
                </p:spPr>
                <p:txBody>
                  <a:bodyPr>
                    <a:spAutoFit/>
                  </a:bodyPr>
                  <a:lstStyle/>
                  <a:p>
                    <a:endParaRPr lang="en-US"/>
                  </a:p>
                  <a:p>
                    <a:endParaRPr lang="en-US"/>
                  </a:p>
                  <a:p>
                    <a:r>
                      <a:rPr lang="en-US"/>
                      <a:t>Sales Revenue</a:t>
                    </a:r>
                  </a:p>
                  <a:p>
                    <a:r>
                      <a:rPr lang="en-US"/>
                      <a:t>Sales Returns and Allowances</a:t>
                    </a:r>
                  </a:p>
                  <a:p>
                    <a:r>
                      <a:rPr lang="en-US"/>
                      <a:t>Net Sales</a:t>
                    </a:r>
                  </a:p>
                  <a:p>
                    <a:r>
                      <a:rPr lang="en-US"/>
                      <a:t>Cost of Goods Sold</a:t>
                    </a:r>
                  </a:p>
                  <a:p>
                    <a:r>
                      <a:rPr lang="en-US"/>
                      <a:t>Gross Profit</a:t>
                    </a:r>
                  </a:p>
                </p:txBody>
              </p:sp>
              <p:sp>
                <p:nvSpPr>
                  <p:cNvPr id="123927" name="TextBox 29"/>
                  <p:cNvSpPr txBox="1">
                    <a:spLocks noChangeArrowheads="1"/>
                  </p:cNvSpPr>
                  <p:nvPr/>
                </p:nvSpPr>
                <p:spPr bwMode="auto">
                  <a:xfrm>
                    <a:off x="5562600" y="1905000"/>
                    <a:ext cx="990600" cy="2031325"/>
                  </a:xfrm>
                  <a:prstGeom prst="rect">
                    <a:avLst/>
                  </a:prstGeom>
                  <a:noFill/>
                  <a:ln w="9525">
                    <a:noFill/>
                    <a:miter lim="800000"/>
                    <a:headEnd/>
                    <a:tailEnd/>
                  </a:ln>
                </p:spPr>
                <p:txBody>
                  <a:bodyPr>
                    <a:spAutoFit/>
                  </a:bodyPr>
                  <a:lstStyle/>
                  <a:p>
                    <a:pPr algn="ctr"/>
                    <a:r>
                      <a:rPr lang="en-US" b="1"/>
                      <a:t>Case B</a:t>
                    </a:r>
                  </a:p>
                  <a:p>
                    <a:pPr algn="ctr"/>
                    <a:endParaRPr lang="en-US"/>
                  </a:p>
                  <a:p>
                    <a:pPr algn="r"/>
                    <a:r>
                      <a:rPr lang="en-US"/>
                      <a:t>$ 6,000</a:t>
                    </a:r>
                  </a:p>
                  <a:p>
                    <a:pPr algn="r"/>
                    <a:r>
                      <a:rPr lang="en-US" u="sng"/>
                      <a:t>      500</a:t>
                    </a:r>
                  </a:p>
                  <a:p>
                    <a:pPr algn="r"/>
                    <a:r>
                      <a:rPr lang="en-US"/>
                      <a:t>5,500</a:t>
                    </a:r>
                  </a:p>
                  <a:p>
                    <a:pPr algn="r"/>
                    <a:r>
                      <a:rPr lang="en-US" u="sng"/>
                      <a:t>   4,050</a:t>
                    </a:r>
                  </a:p>
                  <a:p>
                    <a:pPr algn="r"/>
                    <a:r>
                      <a:rPr lang="en-US" u="sng"/>
                      <a:t>$ 1,450</a:t>
                    </a:r>
                  </a:p>
                </p:txBody>
              </p:sp>
              <p:sp>
                <p:nvSpPr>
                  <p:cNvPr id="123928" name="TextBox 30"/>
                  <p:cNvSpPr txBox="1">
                    <a:spLocks noChangeArrowheads="1"/>
                  </p:cNvSpPr>
                  <p:nvPr/>
                </p:nvSpPr>
                <p:spPr bwMode="auto">
                  <a:xfrm>
                    <a:off x="4343400" y="1905000"/>
                    <a:ext cx="990600" cy="2031325"/>
                  </a:xfrm>
                  <a:prstGeom prst="rect">
                    <a:avLst/>
                  </a:prstGeom>
                  <a:noFill/>
                  <a:ln w="9525">
                    <a:noFill/>
                    <a:miter lim="800000"/>
                    <a:headEnd/>
                    <a:tailEnd/>
                  </a:ln>
                </p:spPr>
                <p:txBody>
                  <a:bodyPr>
                    <a:spAutoFit/>
                  </a:bodyPr>
                  <a:lstStyle/>
                  <a:p>
                    <a:pPr algn="ctr"/>
                    <a:r>
                      <a:rPr lang="en-US" b="1"/>
                      <a:t>Case A</a:t>
                    </a:r>
                  </a:p>
                  <a:p>
                    <a:pPr algn="ctr"/>
                    <a:endParaRPr lang="en-US"/>
                  </a:p>
                  <a:p>
                    <a:pPr algn="r"/>
                    <a:r>
                      <a:rPr lang="en-US"/>
                      <a:t>$ 8,000</a:t>
                    </a:r>
                  </a:p>
                  <a:p>
                    <a:pPr algn="r"/>
                    <a:r>
                      <a:rPr lang="en-US" u="sng"/>
                      <a:t>      150</a:t>
                    </a:r>
                  </a:p>
                  <a:p>
                    <a:pPr algn="r"/>
                    <a:r>
                      <a:rPr lang="en-US"/>
                      <a:t>7,850</a:t>
                    </a:r>
                  </a:p>
                  <a:p>
                    <a:pPr algn="r"/>
                    <a:r>
                      <a:rPr lang="en-US" u="sng"/>
                      <a:t>   5,750</a:t>
                    </a:r>
                  </a:p>
                  <a:p>
                    <a:pPr algn="r"/>
                    <a:r>
                      <a:rPr lang="en-US" u="sng"/>
                      <a:t>$ 2,100</a:t>
                    </a:r>
                  </a:p>
                </p:txBody>
              </p:sp>
            </p:grpSp>
            <p:grpSp>
              <p:nvGrpSpPr>
                <p:cNvPr id="123923" name="Group 32"/>
                <p:cNvGrpSpPr>
                  <a:grpSpLocks/>
                </p:cNvGrpSpPr>
                <p:nvPr/>
              </p:nvGrpSpPr>
              <p:grpSpPr bwMode="auto">
                <a:xfrm>
                  <a:off x="4476750" y="1905000"/>
                  <a:ext cx="3219450" cy="2031325"/>
                  <a:chOff x="4476750" y="1905000"/>
                  <a:chExt cx="3219450" cy="2031325"/>
                </a:xfrm>
              </p:grpSpPr>
              <p:cxnSp>
                <p:nvCxnSpPr>
                  <p:cNvPr id="13" name="Straight Connector 12"/>
                  <p:cNvCxnSpPr/>
                  <p:nvPr/>
                </p:nvCxnSpPr>
                <p:spPr>
                  <a:xfrm>
                    <a:off x="4476750" y="3895064"/>
                    <a:ext cx="76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3925" name="TextBox 28"/>
                  <p:cNvSpPr txBox="1">
                    <a:spLocks noChangeArrowheads="1"/>
                  </p:cNvSpPr>
                  <p:nvPr/>
                </p:nvSpPr>
                <p:spPr bwMode="auto">
                  <a:xfrm>
                    <a:off x="6705600" y="1905000"/>
                    <a:ext cx="990600" cy="2031325"/>
                  </a:xfrm>
                  <a:prstGeom prst="rect">
                    <a:avLst/>
                  </a:prstGeom>
                  <a:noFill/>
                  <a:ln w="9525">
                    <a:noFill/>
                    <a:miter lim="800000"/>
                    <a:headEnd/>
                    <a:tailEnd/>
                  </a:ln>
                </p:spPr>
                <p:txBody>
                  <a:bodyPr>
                    <a:spAutoFit/>
                  </a:bodyPr>
                  <a:lstStyle/>
                  <a:p>
                    <a:pPr algn="ctr"/>
                    <a:r>
                      <a:rPr lang="en-US" b="1"/>
                      <a:t>Case C</a:t>
                    </a:r>
                  </a:p>
                  <a:p>
                    <a:pPr algn="ctr"/>
                    <a:endParaRPr lang="en-US"/>
                  </a:p>
                  <a:p>
                    <a:pPr algn="r"/>
                    <a:r>
                      <a:rPr lang="en-US"/>
                      <a:t>$ 6,195</a:t>
                    </a:r>
                  </a:p>
                  <a:p>
                    <a:pPr algn="r"/>
                    <a:r>
                      <a:rPr lang="en-US" u="sng"/>
                      <a:t>      275</a:t>
                    </a:r>
                  </a:p>
                  <a:p>
                    <a:pPr algn="r"/>
                    <a:r>
                      <a:rPr lang="en-US"/>
                      <a:t>5,920</a:t>
                    </a:r>
                  </a:p>
                  <a:p>
                    <a:pPr algn="r"/>
                    <a:r>
                      <a:rPr lang="en-US" u="sng"/>
                      <a:t>   5,400</a:t>
                    </a:r>
                  </a:p>
                  <a:p>
                    <a:pPr algn="r"/>
                    <a:r>
                      <a:rPr lang="en-US" u="sng"/>
                      <a:t>$    520</a:t>
                    </a:r>
                  </a:p>
                </p:txBody>
              </p:sp>
            </p:grpSp>
          </p:grpSp>
          <p:cxnSp>
            <p:nvCxnSpPr>
              <p:cNvPr id="39" name="Straight Connector 38"/>
              <p:cNvCxnSpPr/>
              <p:nvPr/>
            </p:nvCxnSpPr>
            <p:spPr>
              <a:xfrm>
                <a:off x="6076950" y="3895064"/>
                <a:ext cx="76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1" name="Straight Connector 40"/>
            <p:cNvCxnSpPr/>
            <p:nvPr/>
          </p:nvCxnSpPr>
          <p:spPr>
            <a:xfrm>
              <a:off x="7219950" y="3895064"/>
              <a:ext cx="76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 name="Group 23"/>
          <p:cNvGrpSpPr>
            <a:grpSpLocks/>
          </p:cNvGrpSpPr>
          <p:nvPr/>
        </p:nvGrpSpPr>
        <p:grpSpPr bwMode="auto">
          <a:xfrm>
            <a:off x="7391400" y="2514600"/>
            <a:ext cx="762000" cy="1314450"/>
            <a:chOff x="7924800" y="2419350"/>
            <a:chExt cx="762000" cy="1314449"/>
          </a:xfrm>
        </p:grpSpPr>
        <p:sp>
          <p:nvSpPr>
            <p:cNvPr id="20" name="Rectangle 19"/>
            <p:cNvSpPr/>
            <p:nvPr/>
          </p:nvSpPr>
          <p:spPr>
            <a:xfrm>
              <a:off x="7924800" y="2419350"/>
              <a:ext cx="762000" cy="247650"/>
            </a:xfrm>
            <a:prstGeom prst="rect">
              <a:avLst/>
            </a:prstGeom>
            <a:solidFill>
              <a:srgbClr val="F7F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  </a:t>
              </a:r>
            </a:p>
          </p:txBody>
        </p:sp>
        <p:sp>
          <p:nvSpPr>
            <p:cNvPr id="21" name="Rectangle 20"/>
            <p:cNvSpPr/>
            <p:nvPr/>
          </p:nvSpPr>
          <p:spPr>
            <a:xfrm>
              <a:off x="7924800" y="3521074"/>
              <a:ext cx="762000" cy="212725"/>
            </a:xfrm>
            <a:prstGeom prst="rect">
              <a:avLst/>
            </a:prstGeom>
            <a:solidFill>
              <a:srgbClr val="F7F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  </a:t>
              </a:r>
            </a:p>
          </p:txBody>
        </p:sp>
      </p:grpSp>
      <p:grpSp>
        <p:nvGrpSpPr>
          <p:cNvPr id="3" name="Group 22"/>
          <p:cNvGrpSpPr>
            <a:grpSpLocks/>
          </p:cNvGrpSpPr>
          <p:nvPr/>
        </p:nvGrpSpPr>
        <p:grpSpPr bwMode="auto">
          <a:xfrm>
            <a:off x="6172200" y="2795588"/>
            <a:ext cx="762000" cy="533400"/>
            <a:chOff x="6553200" y="2700411"/>
            <a:chExt cx="762000" cy="533327"/>
          </a:xfrm>
        </p:grpSpPr>
        <p:sp>
          <p:nvSpPr>
            <p:cNvPr id="18" name="Rectangle 17"/>
            <p:cNvSpPr/>
            <p:nvPr/>
          </p:nvSpPr>
          <p:spPr>
            <a:xfrm>
              <a:off x="6553200" y="2700411"/>
              <a:ext cx="762000" cy="199998"/>
            </a:xfrm>
            <a:prstGeom prst="rect">
              <a:avLst/>
            </a:prstGeom>
            <a:solidFill>
              <a:srgbClr val="F7F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  </a:t>
              </a:r>
            </a:p>
          </p:txBody>
        </p:sp>
        <p:sp>
          <p:nvSpPr>
            <p:cNvPr id="19" name="Rectangle 18"/>
            <p:cNvSpPr/>
            <p:nvPr/>
          </p:nvSpPr>
          <p:spPr>
            <a:xfrm>
              <a:off x="6553200" y="2952788"/>
              <a:ext cx="762000" cy="280950"/>
            </a:xfrm>
            <a:prstGeom prst="rect">
              <a:avLst/>
            </a:prstGeom>
            <a:solidFill>
              <a:srgbClr val="F7F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  </a:t>
              </a:r>
            </a:p>
          </p:txBody>
        </p:sp>
      </p:grpSp>
      <p:grpSp>
        <p:nvGrpSpPr>
          <p:cNvPr id="2" name="Group 24"/>
          <p:cNvGrpSpPr>
            <a:grpSpLocks/>
          </p:cNvGrpSpPr>
          <p:nvPr/>
        </p:nvGrpSpPr>
        <p:grpSpPr bwMode="auto">
          <a:xfrm>
            <a:off x="4953000" y="3048000"/>
            <a:ext cx="762000" cy="795338"/>
            <a:chOff x="5105400" y="2933699"/>
            <a:chExt cx="762000" cy="795339"/>
          </a:xfrm>
        </p:grpSpPr>
        <p:sp>
          <p:nvSpPr>
            <p:cNvPr id="16" name="Rectangle 15"/>
            <p:cNvSpPr/>
            <p:nvPr/>
          </p:nvSpPr>
          <p:spPr>
            <a:xfrm>
              <a:off x="5105400" y="2933699"/>
              <a:ext cx="762000" cy="285750"/>
            </a:xfrm>
            <a:prstGeom prst="rect">
              <a:avLst/>
            </a:prstGeom>
            <a:solidFill>
              <a:srgbClr val="F7F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  </a:t>
              </a:r>
            </a:p>
          </p:txBody>
        </p:sp>
        <p:sp>
          <p:nvSpPr>
            <p:cNvPr id="17" name="Rectangle 16"/>
            <p:cNvSpPr/>
            <p:nvPr/>
          </p:nvSpPr>
          <p:spPr>
            <a:xfrm>
              <a:off x="5181600" y="3481388"/>
              <a:ext cx="609600" cy="247650"/>
            </a:xfrm>
            <a:prstGeom prst="rect">
              <a:avLst/>
            </a:prstGeom>
            <a:solidFill>
              <a:srgbClr val="F7F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  </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nodeType="clickEffect">
                                  <p:stCondLst>
                                    <p:cond delay="0"/>
                                  </p:stCondLst>
                                  <p:childTnLst>
                                    <p:animEffect transition="out" filter="wipe(up)">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xit" presetSubtype="1" fill="hold" nodeType="clickEffect">
                                  <p:stCondLst>
                                    <p:cond delay="0"/>
                                  </p:stCondLst>
                                  <p:childTnLst>
                                    <p:animEffect transition="out" filter="wipe(up)">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xit" presetSubtype="1" fill="hold" nodeType="clickEffect">
                                  <p:stCondLst>
                                    <p:cond delay="0"/>
                                  </p:stCondLst>
                                  <p:childTnLst>
                                    <p:animEffect transition="out" filter="wipe(up)">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4"/>
          <p:cNvSpPr>
            <a:spLocks noGrp="1" noChangeArrowheads="1"/>
          </p:cNvSpPr>
          <p:nvPr>
            <p:ph type="title" idx="4294967295"/>
          </p:nvPr>
        </p:nvSpPr>
        <p:spPr>
          <a:xfrm>
            <a:off x="2390775" y="2944813"/>
            <a:ext cx="4343400" cy="788987"/>
          </a:xfrm>
        </p:spPr>
        <p:txBody>
          <a:bodyPr/>
          <a:lstStyle/>
          <a:p>
            <a:pPr eaLnBrk="1" hangingPunct="1"/>
            <a:r>
              <a:rPr lang="en-US" smtClean="0"/>
              <a:t>End of Chapter 6</a:t>
            </a:r>
          </a:p>
        </p:txBody>
      </p:sp>
    </p:spTree>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CA" smtClean="0"/>
              <a:t>Internal Control</a:t>
            </a:r>
          </a:p>
        </p:txBody>
      </p:sp>
      <p:sp>
        <p:nvSpPr>
          <p:cNvPr id="3" name="Content Placeholder 2"/>
          <p:cNvSpPr>
            <a:spLocks noGrp="1"/>
          </p:cNvSpPr>
          <p:nvPr>
            <p:ph idx="1"/>
          </p:nvPr>
        </p:nvSpPr>
        <p:spPr>
          <a:xfrm>
            <a:off x="495300" y="2678113"/>
            <a:ext cx="8229600" cy="4953000"/>
          </a:xfrm>
        </p:spPr>
        <p:txBody>
          <a:bodyPr/>
          <a:lstStyle/>
          <a:p>
            <a:r>
              <a:rPr lang="en-CA" sz="2000" smtClean="0"/>
              <a:t>Internal control is important to all types and sizes of organizations, especially after the business failures and accounting scandals involving Enron and other companies in the early 2000s.</a:t>
            </a:r>
          </a:p>
          <a:p>
            <a:endParaRPr lang="en-CA" sz="2000" smtClean="0"/>
          </a:p>
          <a:p>
            <a:r>
              <a:rPr lang="en-CA" sz="2000" smtClean="0"/>
              <a:t>The Sarbanes-Oxley (SOX) Act requires all public companies to assess the effectiveness of internal controls over financial reporting.</a:t>
            </a:r>
          </a:p>
          <a:p>
            <a:endParaRPr lang="en-CA" sz="2000" smtClean="0"/>
          </a:p>
          <a:p>
            <a:r>
              <a:rPr lang="en-CA" sz="2000" smtClean="0"/>
              <a:t>Effective internal controls play an essential role in creating an ethical business environment, improving financial performance, and preventing fraud. </a:t>
            </a:r>
          </a:p>
        </p:txBody>
      </p:sp>
      <p:sp>
        <p:nvSpPr>
          <p:cNvPr id="4" name="Text Box 3"/>
          <p:cNvSpPr txBox="1">
            <a:spLocks noChangeArrowheads="1"/>
          </p:cNvSpPr>
          <p:nvPr/>
        </p:nvSpPr>
        <p:spPr bwMode="auto">
          <a:xfrm>
            <a:off x="533400" y="1066800"/>
            <a:ext cx="8153400" cy="1382713"/>
          </a:xfrm>
          <a:prstGeom prst="rect">
            <a:avLst/>
          </a:prstGeom>
          <a:solidFill>
            <a:schemeClr val="accent1"/>
          </a:solidFill>
          <a:ln w="9525">
            <a:solidFill>
              <a:schemeClr val="tx2"/>
            </a:solidFill>
            <a:miter lim="800000"/>
            <a:headEnd/>
            <a:tailEnd/>
          </a:ln>
          <a:effectLst>
            <a:outerShdw dist="53882" dir="2700000" algn="ctr" rotWithShape="0">
              <a:schemeClr val="tx1"/>
            </a:outerShdw>
          </a:effectLst>
        </p:spPr>
        <p:txBody>
          <a:bodyPr>
            <a:spAutoFit/>
          </a:bodyPr>
          <a:lstStyle/>
          <a:p>
            <a:pPr algn="ctr">
              <a:spcBef>
                <a:spcPct val="50000"/>
              </a:spcBef>
              <a:defRPr/>
            </a:pPr>
            <a:r>
              <a:rPr lang="en-US" sz="2800" dirty="0">
                <a:solidFill>
                  <a:schemeClr val="bg1"/>
                </a:solidFill>
                <a:effectLst>
                  <a:outerShdw blurRad="38100" dist="38100" dir="2700000" algn="tl">
                    <a:srgbClr val="000000"/>
                  </a:outerShdw>
                </a:effectLst>
                <a:latin typeface="Arial" pitchFamily="34" charset="0"/>
              </a:rPr>
              <a:t>All companies include as part of their operating activities a variety of procedures and policies that are referred to as </a:t>
            </a:r>
            <a:r>
              <a:rPr lang="en-US" sz="2800" i="1" dirty="0">
                <a:solidFill>
                  <a:srgbClr val="FFFF66"/>
                </a:solidFill>
                <a:effectLst>
                  <a:outerShdw blurRad="38100" dist="38100" dir="2700000" algn="tl">
                    <a:srgbClr val="000000"/>
                  </a:outerShdw>
                </a:effectLst>
                <a:latin typeface="Arial" pitchFamily="34" charset="0"/>
              </a:rPr>
              <a:t>internal controls</a:t>
            </a:r>
            <a:r>
              <a:rPr lang="en-US" sz="2800" dirty="0">
                <a:solidFill>
                  <a:schemeClr val="bg1"/>
                </a:solidFill>
                <a:effectLst>
                  <a:outerShdw blurRad="38100" dist="38100" dir="2700000" algn="tl">
                    <a:srgbClr val="000000"/>
                  </a:outerShdw>
                </a:effectLst>
                <a:latin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Grp="1" noChangeArrowheads="1"/>
          </p:cNvSpPr>
          <p:nvPr>
            <p:ph type="title"/>
          </p:nvPr>
        </p:nvSpPr>
        <p:spPr/>
        <p:txBody>
          <a:bodyPr/>
          <a:lstStyle/>
          <a:p>
            <a:r>
              <a:rPr lang="en-US" smtClean="0"/>
              <a:t>Common Control Principles</a:t>
            </a:r>
          </a:p>
        </p:txBody>
      </p:sp>
      <p:pic>
        <p:nvPicPr>
          <p:cNvPr id="29698" name="Picture 5"/>
          <p:cNvPicPr>
            <a:picLocks noChangeAspect="1" noChangeArrowheads="1"/>
          </p:cNvPicPr>
          <p:nvPr/>
        </p:nvPicPr>
        <p:blipFill>
          <a:blip r:embed="rId3"/>
          <a:srcRect/>
          <a:stretch>
            <a:fillRect/>
          </a:stretch>
        </p:blipFill>
        <p:spPr bwMode="auto">
          <a:xfrm>
            <a:off x="685800" y="1485900"/>
            <a:ext cx="7912100" cy="4724400"/>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p:cNvSpPr>
            <a:spLocks noGrp="1" noChangeArrowheads="1"/>
          </p:cNvSpPr>
          <p:nvPr>
            <p:ph type="title"/>
          </p:nvPr>
        </p:nvSpPr>
        <p:spPr/>
        <p:txBody>
          <a:bodyPr/>
          <a:lstStyle/>
          <a:p>
            <a:r>
              <a:rPr lang="en-US" smtClean="0"/>
              <a:t>Control Limitations</a:t>
            </a:r>
          </a:p>
        </p:txBody>
      </p:sp>
      <p:sp>
        <p:nvSpPr>
          <p:cNvPr id="31746" name="TextBox 3"/>
          <p:cNvSpPr txBox="1">
            <a:spLocks noChangeArrowheads="1"/>
          </p:cNvSpPr>
          <p:nvPr/>
        </p:nvSpPr>
        <p:spPr bwMode="auto">
          <a:xfrm>
            <a:off x="571500" y="1651000"/>
            <a:ext cx="8001000" cy="1754188"/>
          </a:xfrm>
          <a:prstGeom prst="rect">
            <a:avLst/>
          </a:prstGeom>
          <a:solidFill>
            <a:srgbClr val="FFFFCC"/>
          </a:solidFill>
          <a:ln w="9525">
            <a:solidFill>
              <a:srgbClr val="C00000"/>
            </a:solidFill>
            <a:miter lim="800000"/>
            <a:headEnd/>
            <a:tailEnd/>
          </a:ln>
        </p:spPr>
        <p:txBody>
          <a:bodyPr>
            <a:spAutoFit/>
          </a:bodyPr>
          <a:lstStyle/>
          <a:p>
            <a:pPr algn="ctr"/>
            <a:r>
              <a:rPr lang="en-US" sz="3600" b="1">
                <a:solidFill>
                  <a:srgbClr val="C00000"/>
                </a:solidFill>
              </a:rPr>
              <a:t>Internal controls can never completely prevent and detect errors and fraud.</a:t>
            </a:r>
          </a:p>
        </p:txBody>
      </p:sp>
      <p:sp>
        <p:nvSpPr>
          <p:cNvPr id="5" name="Rectangle 4"/>
          <p:cNvSpPr/>
          <p:nvPr/>
        </p:nvSpPr>
        <p:spPr>
          <a:xfrm>
            <a:off x="584200" y="4089400"/>
            <a:ext cx="3581400" cy="1524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solidFill>
                  <a:srgbClr val="FFFFCC"/>
                </a:solidFill>
              </a:rPr>
              <a:t>Benefits vs. Cost</a:t>
            </a:r>
          </a:p>
        </p:txBody>
      </p:sp>
      <p:sp>
        <p:nvSpPr>
          <p:cNvPr id="6" name="Rectangle 5"/>
          <p:cNvSpPr/>
          <p:nvPr/>
        </p:nvSpPr>
        <p:spPr>
          <a:xfrm>
            <a:off x="4991100" y="4089400"/>
            <a:ext cx="3581400" cy="1524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solidFill>
                  <a:srgbClr val="FFFFCC"/>
                </a:solidFill>
              </a:rPr>
              <a:t>Human Error or Fraud</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mtClean="0"/>
              <a:t>Learning Objective 6-3</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rPr>
              <a:t>Apply internal control principles to cash receipts and payments.</a:t>
            </a:r>
          </a:p>
        </p:txBody>
      </p:sp>
    </p:spTree>
  </p:cSld>
  <p:clrMapOvr>
    <a:masterClrMapping/>
  </p:clrMapOvr>
  <p:transition>
    <p:blinds dir="vert"/>
  </p:transition>
  <p:timing>
    <p:tnLst>
      <p:par>
        <p:cTn id="1" dur="indefinite" restart="never" nodeType="tmRoot"/>
      </p:par>
    </p:tnLst>
  </p:timing>
</p:sld>
</file>

<file path=ppt/theme/theme1.xml><?xml version="1.0" encoding="utf-8"?>
<a:theme xmlns:a="http://schemas.openxmlformats.org/drawingml/2006/main" name="Ed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3956</TotalTime>
  <Words>8968</Words>
  <Application>Microsoft Office PowerPoint</Application>
  <PresentationFormat>On-screen Show (4:3)</PresentationFormat>
  <Paragraphs>932</Paragraphs>
  <Slides>54</Slides>
  <Notes>54</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Edge</vt:lpstr>
      <vt:lpstr>Chapter 6</vt:lpstr>
      <vt:lpstr>Learning Objective 6-1</vt:lpstr>
      <vt:lpstr>Operating Cycles</vt:lpstr>
      <vt:lpstr>Operating Cycles</vt:lpstr>
      <vt:lpstr>Learning Objective 6-2</vt:lpstr>
      <vt:lpstr>Internal Control</vt:lpstr>
      <vt:lpstr>Common Control Principles</vt:lpstr>
      <vt:lpstr>Control Limitations</vt:lpstr>
      <vt:lpstr>Learning Objective 6-3</vt:lpstr>
      <vt:lpstr>Controlling and Reporting Cash</vt:lpstr>
      <vt:lpstr>Cash Received in Person</vt:lpstr>
      <vt:lpstr>Cash Received in Person</vt:lpstr>
      <vt:lpstr>Cash Received from a Remote Source</vt:lpstr>
      <vt:lpstr>Cash Payments</vt:lpstr>
      <vt:lpstr>Learning Objective 6-4</vt:lpstr>
      <vt:lpstr>Bank Procedures and Reconciliation</vt:lpstr>
      <vt:lpstr>Bank Statement</vt:lpstr>
      <vt:lpstr>Reconciling Differences</vt:lpstr>
      <vt:lpstr>Bank Reconciliation</vt:lpstr>
      <vt:lpstr>Bank Reconciliation</vt:lpstr>
      <vt:lpstr>Bank Reconciliation</vt:lpstr>
      <vt:lpstr>Reporting Cash and Cash Equivalents</vt:lpstr>
      <vt:lpstr>Learning Objective 6-5</vt:lpstr>
      <vt:lpstr>Controlling and Reporting Merchandise Sales</vt:lpstr>
      <vt:lpstr>Perpetual Inventory System</vt:lpstr>
      <vt:lpstr>Periodic Inventory System</vt:lpstr>
      <vt:lpstr>Inventory Control</vt:lpstr>
      <vt:lpstr>Learning Objective 6-6</vt:lpstr>
      <vt:lpstr>Sales Transactions</vt:lpstr>
      <vt:lpstr>Sales Transactions</vt:lpstr>
      <vt:lpstr>Sales Transactions</vt:lpstr>
      <vt:lpstr>Sales Returns and Allowances</vt:lpstr>
      <vt:lpstr>Sales Returns and Allowances</vt:lpstr>
      <vt:lpstr>Sales on Account and Sales Discounts</vt:lpstr>
      <vt:lpstr>Sales on Account and Sales Discounts</vt:lpstr>
      <vt:lpstr>Sales on Account and Sales Discounts</vt:lpstr>
      <vt:lpstr>Summary of Sales-Related Transactions</vt:lpstr>
      <vt:lpstr>Learning Objective 6-7</vt:lpstr>
      <vt:lpstr>Gross Profit Percentage</vt:lpstr>
      <vt:lpstr>Comparing Operating Results Across Companies and Industries</vt:lpstr>
      <vt:lpstr>Chapter 6 Solved Exercises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Chapter 6</vt:lpstr>
    </vt:vector>
  </TitlesOfParts>
  <Company>Jon A. Booker, Ph.D., CPA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 A. Booker</dc:creator>
  <cp:lastModifiedBy>Whitten, Linda</cp:lastModifiedBy>
  <cp:revision>639</cp:revision>
  <dcterms:created xsi:type="dcterms:W3CDTF">2004-06-28T16:23:55Z</dcterms:created>
  <dcterms:modified xsi:type="dcterms:W3CDTF">2013-05-14T00:56:41Z</dcterms:modified>
</cp:coreProperties>
</file>