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78"/>
  </p:notesMasterIdLst>
  <p:handoutMasterIdLst>
    <p:handoutMasterId r:id="rId79"/>
  </p:handoutMasterIdLst>
  <p:sldIdLst>
    <p:sldId id="304" r:id="rId2"/>
    <p:sldId id="537" r:id="rId3"/>
    <p:sldId id="609" r:id="rId4"/>
    <p:sldId id="538" r:id="rId5"/>
    <p:sldId id="613" r:id="rId6"/>
    <p:sldId id="614" r:id="rId7"/>
    <p:sldId id="618" r:id="rId8"/>
    <p:sldId id="724" r:id="rId9"/>
    <p:sldId id="620" r:id="rId10"/>
    <p:sldId id="622" r:id="rId11"/>
    <p:sldId id="624" r:id="rId12"/>
    <p:sldId id="625" r:id="rId13"/>
    <p:sldId id="728" r:id="rId14"/>
    <p:sldId id="727" r:id="rId15"/>
    <p:sldId id="606" r:id="rId16"/>
    <p:sldId id="630" r:id="rId17"/>
    <p:sldId id="631" r:id="rId18"/>
    <p:sldId id="634" r:id="rId19"/>
    <p:sldId id="637" r:id="rId20"/>
    <p:sldId id="640" r:id="rId21"/>
    <p:sldId id="643" r:id="rId22"/>
    <p:sldId id="725" r:id="rId23"/>
    <p:sldId id="688" r:id="rId24"/>
    <p:sldId id="645" r:id="rId25"/>
    <p:sldId id="540" r:id="rId26"/>
    <p:sldId id="743" r:id="rId27"/>
    <p:sldId id="541" r:id="rId28"/>
    <p:sldId id="722" r:id="rId29"/>
    <p:sldId id="723" r:id="rId30"/>
    <p:sldId id="652" r:id="rId31"/>
    <p:sldId id="654" r:id="rId32"/>
    <p:sldId id="656" r:id="rId33"/>
    <p:sldId id="658" r:id="rId34"/>
    <p:sldId id="544" r:id="rId35"/>
    <p:sldId id="661" r:id="rId36"/>
    <p:sldId id="662" r:id="rId37"/>
    <p:sldId id="663" r:id="rId38"/>
    <p:sldId id="666" r:id="rId39"/>
    <p:sldId id="669" r:id="rId40"/>
    <p:sldId id="726" r:id="rId41"/>
    <p:sldId id="671" r:id="rId42"/>
    <p:sldId id="729" r:id="rId43"/>
    <p:sldId id="675" r:id="rId44"/>
    <p:sldId id="690" r:id="rId45"/>
    <p:sldId id="678" r:id="rId46"/>
    <p:sldId id="679" r:id="rId47"/>
    <p:sldId id="691" r:id="rId48"/>
    <p:sldId id="681" r:id="rId49"/>
    <p:sldId id="720" r:id="rId50"/>
    <p:sldId id="683" r:id="rId51"/>
    <p:sldId id="721" r:id="rId52"/>
    <p:sldId id="685" r:id="rId53"/>
    <p:sldId id="686" r:id="rId54"/>
    <p:sldId id="687" r:id="rId55"/>
    <p:sldId id="391" r:id="rId56"/>
    <p:sldId id="730" r:id="rId57"/>
    <p:sldId id="695" r:id="rId58"/>
    <p:sldId id="731" r:id="rId59"/>
    <p:sldId id="701" r:id="rId60"/>
    <p:sldId id="732" r:id="rId61"/>
    <p:sldId id="733" r:id="rId62"/>
    <p:sldId id="734" r:id="rId63"/>
    <p:sldId id="713" r:id="rId64"/>
    <p:sldId id="698" r:id="rId65"/>
    <p:sldId id="735" r:id="rId66"/>
    <p:sldId id="703" r:id="rId67"/>
    <p:sldId id="736" r:id="rId68"/>
    <p:sldId id="705" r:id="rId69"/>
    <p:sldId id="737" r:id="rId70"/>
    <p:sldId id="738" r:id="rId71"/>
    <p:sldId id="739" r:id="rId72"/>
    <p:sldId id="740" r:id="rId73"/>
    <p:sldId id="711" r:id="rId74"/>
    <p:sldId id="741" r:id="rId75"/>
    <p:sldId id="742" r:id="rId76"/>
    <p:sldId id="259"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0033CC"/>
    <a:srgbClr val="E2EBD1"/>
    <a:srgbClr val="D6E3BB"/>
    <a:srgbClr val="E6EED6"/>
    <a:srgbClr val="DCE7C7"/>
    <a:srgbClr val="E1E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6" autoAdjust="0"/>
    <p:restoredTop sz="69494" autoAdjust="0"/>
  </p:normalViewPr>
  <p:slideViewPr>
    <p:cSldViewPr>
      <p:cViewPr>
        <p:scale>
          <a:sx n="50" d="100"/>
          <a:sy n="50" d="100"/>
        </p:scale>
        <p:origin x="-1170" y="-102"/>
      </p:cViewPr>
      <p:guideLst>
        <p:guide orient="horz" pos="249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100" d="100"/>
        <a:sy n="100" d="100"/>
      </p:scale>
      <p:origin x="0" y="6379"/>
    </p:cViewPr>
  </p:sorterViewPr>
  <p:notesViewPr>
    <p:cSldViewPr>
      <p:cViewPr>
        <p:scale>
          <a:sx n="66" d="100"/>
          <a:sy n="66" d="100"/>
        </p:scale>
        <p:origin x="-3125" y="-13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3.xml"/><Relationship Id="rId18" Type="http://schemas.openxmlformats.org/officeDocument/2006/relationships/slide" Target="slides/slide31.xml"/><Relationship Id="rId26" Type="http://schemas.openxmlformats.org/officeDocument/2006/relationships/slide" Target="slides/slide40.xml"/><Relationship Id="rId3" Type="http://schemas.openxmlformats.org/officeDocument/2006/relationships/slide" Target="slides/slide5.xml"/><Relationship Id="rId21" Type="http://schemas.openxmlformats.org/officeDocument/2006/relationships/slide" Target="slides/slide35.xml"/><Relationship Id="rId7" Type="http://schemas.openxmlformats.org/officeDocument/2006/relationships/slide" Target="slides/slide10.xml"/><Relationship Id="rId12" Type="http://schemas.openxmlformats.org/officeDocument/2006/relationships/slide" Target="slides/slide19.xml"/><Relationship Id="rId17" Type="http://schemas.openxmlformats.org/officeDocument/2006/relationships/slide" Target="slides/slide30.xml"/><Relationship Id="rId25" Type="http://schemas.openxmlformats.org/officeDocument/2006/relationships/slide" Target="slides/slide39.xml"/><Relationship Id="rId2" Type="http://schemas.openxmlformats.org/officeDocument/2006/relationships/slide" Target="slides/slide4.xml"/><Relationship Id="rId16" Type="http://schemas.openxmlformats.org/officeDocument/2006/relationships/slide" Target="slides/slide27.xml"/><Relationship Id="rId20" Type="http://schemas.openxmlformats.org/officeDocument/2006/relationships/slide" Target="slides/slide34.xml"/><Relationship Id="rId29" Type="http://schemas.openxmlformats.org/officeDocument/2006/relationships/slide" Target="slides/slide48.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7.xml"/><Relationship Id="rId24" Type="http://schemas.openxmlformats.org/officeDocument/2006/relationships/slide" Target="slides/slide38.xml"/><Relationship Id="rId5" Type="http://schemas.openxmlformats.org/officeDocument/2006/relationships/slide" Target="slides/slide7.xml"/><Relationship Id="rId15" Type="http://schemas.openxmlformats.org/officeDocument/2006/relationships/slide" Target="slides/slide25.xml"/><Relationship Id="rId23" Type="http://schemas.openxmlformats.org/officeDocument/2006/relationships/slide" Target="slides/slide37.xml"/><Relationship Id="rId28" Type="http://schemas.openxmlformats.org/officeDocument/2006/relationships/slide" Target="slides/slide47.xml"/><Relationship Id="rId10" Type="http://schemas.openxmlformats.org/officeDocument/2006/relationships/slide" Target="slides/slide16.xml"/><Relationship Id="rId19" Type="http://schemas.openxmlformats.org/officeDocument/2006/relationships/slide" Target="slides/slide32.xml"/><Relationship Id="rId31" Type="http://schemas.openxmlformats.org/officeDocument/2006/relationships/slide" Target="slides/slide53.xml"/><Relationship Id="rId4" Type="http://schemas.openxmlformats.org/officeDocument/2006/relationships/slide" Target="slides/slide6.xml"/><Relationship Id="rId9" Type="http://schemas.openxmlformats.org/officeDocument/2006/relationships/slide" Target="slides/slide15.xml"/><Relationship Id="rId14" Type="http://schemas.openxmlformats.org/officeDocument/2006/relationships/slide" Target="slides/slide24.xml"/><Relationship Id="rId22" Type="http://schemas.openxmlformats.org/officeDocument/2006/relationships/slide" Target="slides/slide36.xml"/><Relationship Id="rId27" Type="http://schemas.openxmlformats.org/officeDocument/2006/relationships/slide" Target="slides/slide44.xml"/><Relationship Id="rId30"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82" name="Text Box 6"/>
          <p:cNvSpPr txBox="1">
            <a:spLocks noChangeArrowheads="1"/>
          </p:cNvSpPr>
          <p:nvPr/>
        </p:nvSpPr>
        <p:spPr bwMode="auto">
          <a:xfrm>
            <a:off x="5562600" y="0"/>
            <a:ext cx="1295400" cy="274638"/>
          </a:xfrm>
          <a:prstGeom prst="rect">
            <a:avLst/>
          </a:prstGeom>
          <a:noFill/>
          <a:ln w="9525">
            <a:noFill/>
            <a:miter lim="800000"/>
            <a:headEnd/>
            <a:tailEnd/>
          </a:ln>
          <a:effectLst/>
        </p:spPr>
        <p:txBody>
          <a:bodyPr>
            <a:spAutoFit/>
          </a:bodyPr>
          <a:lstStyle/>
          <a:p>
            <a:pPr algn="r">
              <a:spcBef>
                <a:spcPct val="50000"/>
              </a:spcBef>
              <a:defRPr/>
            </a:pPr>
            <a:r>
              <a:rPr lang="en-US" sz="1200" dirty="0"/>
              <a:t>9-</a:t>
            </a:r>
            <a:fld id="{E1B8E2E9-ED41-4F5B-9A85-FEAE81FFDA97}" type="slidenum">
              <a:rPr lang="en-US" sz="1200"/>
              <a:pPr algn="r">
                <a:spcBef>
                  <a:spcPct val="50000"/>
                </a:spcBef>
                <a:defRPr/>
              </a:pPr>
              <a:t>‹#›</a:t>
            </a:fld>
            <a:endParaRPr lang="en-US" sz="1200" dirty="0"/>
          </a:p>
        </p:txBody>
      </p:sp>
    </p:spTree>
    <p:extLst>
      <p:ext uri="{BB962C8B-B14F-4D97-AF65-F5344CB8AC3E}">
        <p14:creationId xmlns:p14="http://schemas.microsoft.com/office/powerpoint/2010/main" val="3799822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TextBox 7"/>
          <p:cNvSpPr txBox="1"/>
          <p:nvPr/>
        </p:nvSpPr>
        <p:spPr>
          <a:xfrm>
            <a:off x="4495800" y="0"/>
            <a:ext cx="2362200" cy="276225"/>
          </a:xfrm>
          <a:prstGeom prst="rect">
            <a:avLst/>
          </a:prstGeom>
          <a:noFill/>
        </p:spPr>
        <p:txBody>
          <a:bodyPr>
            <a:spAutoFit/>
          </a:bodyPr>
          <a:lstStyle/>
          <a:p>
            <a:pPr algn="r">
              <a:defRPr/>
            </a:pPr>
            <a:r>
              <a:rPr lang="en-US" sz="1200" dirty="0"/>
              <a:t>9-</a:t>
            </a:r>
            <a:fld id="{718A632E-C07F-4950-9955-24B3DB6D772A}" type="slidenum">
              <a:rPr lang="en-US" sz="1200"/>
              <a:pPr algn="r">
                <a:defRPr/>
              </a:pPr>
              <a:t>‹#›</a:t>
            </a:fld>
            <a:endParaRPr lang="en-US" sz="1200" dirty="0"/>
          </a:p>
        </p:txBody>
      </p:sp>
    </p:spTree>
    <p:extLst>
      <p:ext uri="{BB962C8B-B14F-4D97-AF65-F5344CB8AC3E}">
        <p14:creationId xmlns:p14="http://schemas.microsoft.com/office/powerpoint/2010/main" val="3702728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solidFill>
            <a:srgbClr val="FFFFFF"/>
          </a:solidFill>
          <a:ln/>
        </p:spPr>
      </p:sp>
      <p:sp>
        <p:nvSpPr>
          <p:cNvPr id="17410" name="Rectangle 3"/>
          <p:cNvSpPr>
            <a:spLocks noGrp="1" noChangeArrowheads="1"/>
          </p:cNvSpPr>
          <p:nvPr>
            <p:ph type="body" idx="1"/>
          </p:nvPr>
        </p:nvSpPr>
        <p:spPr>
          <a:solidFill>
            <a:srgbClr val="FFFFFF"/>
          </a:solidFill>
        </p:spPr>
        <p:txBody>
          <a:bodyPr/>
          <a:lstStyle/>
          <a:p>
            <a:pPr eaLnBrk="1" hangingPunct="1"/>
            <a:r>
              <a:rPr lang="en-US" smtClean="0"/>
              <a:t>Chapter 9:  Long-Lived Tangible and Intangible Assets.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solidFill>
            <a:srgbClr val="FFFFFF"/>
          </a:solidFill>
          <a:ln/>
        </p:spPr>
      </p:sp>
      <p:sp>
        <p:nvSpPr>
          <p:cNvPr id="36866" name="Rectangle 3"/>
          <p:cNvSpPr>
            <a:spLocks noGrp="1" noChangeArrowheads="1"/>
          </p:cNvSpPr>
          <p:nvPr>
            <p:ph type="body" idx="1"/>
          </p:nvPr>
        </p:nvSpPr>
        <p:spPr>
          <a:solidFill>
            <a:srgbClr val="FFFFFF"/>
          </a:solidFill>
        </p:spPr>
        <p:txBody>
          <a:bodyPr/>
          <a:lstStyle/>
          <a:p>
            <a:r>
              <a:rPr lang="en-US" smtClean="0"/>
              <a:t>Part I</a:t>
            </a:r>
          </a:p>
          <a:p>
            <a:r>
              <a:rPr lang="en-US" smtClean="0"/>
              <a:t>Now, let’s see how to record the purchase of the same asset acquired using credit. Let’s review the details.  Cedar Fair purchased a new ride for $26,000,000 less a $1,000,000 discount. Cedar Fair paid $125,000 cash for the transportation and $625,000 cash for installation of the ride.</a:t>
            </a:r>
          </a:p>
          <a:p>
            <a:endParaRPr lang="en-US" smtClean="0"/>
          </a:p>
          <a:p>
            <a:r>
              <a:rPr lang="en-US" smtClean="0"/>
              <a:t>Part II</a:t>
            </a:r>
          </a:p>
          <a:p>
            <a:r>
              <a:rPr lang="en-US" smtClean="0"/>
              <a:t>All of the details of the purchase are the same, except Cedar Fair issued a note payable for the ride instead of paying cash.  The company will decrease the asset account, Cash, by $750,000, increase the Rides and Equipment account for $25,750,000  and increase the liability, Notes Payable, for $25,000,000.</a:t>
            </a:r>
          </a:p>
          <a:p>
            <a:endParaRPr lang="en-US" smtClean="0"/>
          </a:p>
          <a:p>
            <a:r>
              <a:rPr lang="en-US" smtClean="0"/>
              <a:t>Part III</a:t>
            </a:r>
          </a:p>
          <a:p>
            <a:r>
              <a:rPr lang="en-US" smtClean="0"/>
              <a:t>We debit the asset account Rides and Equipment for $25,750,000, credit the asset Cash for $750,000, and credit the liability Notes Payable for $25,000,000. </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solidFill>
            <a:srgbClr val="FFFFFF"/>
          </a:solidFill>
          <a:ln/>
        </p:spPr>
      </p:sp>
      <p:sp>
        <p:nvSpPr>
          <p:cNvPr id="39938" name="Rectangle 3"/>
          <p:cNvSpPr>
            <a:spLocks noGrp="1" noChangeArrowheads="1"/>
          </p:cNvSpPr>
          <p:nvPr>
            <p:ph type="body" idx="1"/>
          </p:nvPr>
        </p:nvSpPr>
        <p:spPr>
          <a:solidFill>
            <a:srgbClr val="FFFFFF"/>
          </a:solidFill>
        </p:spPr>
        <p:txBody>
          <a:bodyPr/>
          <a:lstStyle/>
          <a:p>
            <a:r>
              <a:rPr lang="en-US" smtClean="0"/>
              <a:t>After a tangible long-lived asset is purchased, a company may incur additional expenditures over the course of asset’s life to maintain or enhance it’s operation. These expenditures are broadly classified as either (1) ordinary repairs and maintenance or (2) extraordinary repairs and maintenance.  </a:t>
            </a:r>
          </a:p>
          <a:p>
            <a:endParaRPr lang="en-US" smtClean="0"/>
          </a:p>
          <a:p>
            <a:r>
              <a:rPr lang="en-US" smtClean="0"/>
              <a:t>Ordinary repairs and maintenance are expenditures for the routine maintenance and upkeep of long-lived assets.  They are recurring, relatively small expenditures that do not directly increase an asset’s usefulness.   In contrast to ordinary repairs and maintenance, extraordinary repairs and maintenance occur infrequently, involve large expenditures, and increase an asset’s economic usefulness through enhanced efficiency, capacity, or lifespan. Examples include additions, major overhauls, complete reconditioning, and major replacements and improvements. </a:t>
            </a:r>
          </a:p>
          <a:p>
            <a:endParaRPr lang="en-US" smtClean="0"/>
          </a:p>
          <a:p>
            <a:r>
              <a:rPr lang="en-US" smtClean="0"/>
              <a:t>Generally, subsequent expenditures for ordinary repairs and maintenance are expensed in the period incurred.  However, subsequent expenditures that are for extraordinary repairs and maintenance are capitalized instead of expensed.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solidFill>
            <a:srgbClr val="FFFFFF"/>
          </a:solidFill>
          <a:ln/>
        </p:spPr>
      </p:sp>
      <p:sp>
        <p:nvSpPr>
          <p:cNvPr id="43010" name="Rectangle 3"/>
          <p:cNvSpPr>
            <a:spLocks noGrp="1" noChangeArrowheads="1"/>
          </p:cNvSpPr>
          <p:nvPr>
            <p:ph type="body" idx="1"/>
          </p:nvPr>
        </p:nvSpPr>
        <p:spPr>
          <a:solidFill>
            <a:srgbClr val="FFFFFF"/>
          </a:solidFill>
        </p:spPr>
        <p:txBody>
          <a:bodyPr/>
          <a:lstStyle/>
          <a:p>
            <a:r>
              <a:rPr lang="en-US" smtClean="0"/>
              <a:t>Part I</a:t>
            </a:r>
          </a:p>
          <a:p>
            <a:r>
              <a:rPr lang="en-US" smtClean="0"/>
              <a:t>Depreciation is a process of cost allocation. We allocate the cost of the asset to expense over its useful life in some rational and systematic manner. We do not want to confuse asset valuation, an economic concept, with allocation.  The unused portion of the asset’s cost appears on the balance sheet. We allocate a portion of the cost to expense on the income statement each accounting period. </a:t>
            </a:r>
          </a:p>
          <a:p>
            <a:endParaRPr lang="en-US" smtClean="0"/>
          </a:p>
          <a:p>
            <a:r>
              <a:rPr lang="en-US" smtClean="0"/>
              <a:t>Part II</a:t>
            </a:r>
          </a:p>
          <a:p>
            <a:r>
              <a:rPr lang="en-US" smtClean="0"/>
              <a:t>The current year’s depreciation is an expense on the income statement.  Accumulated Depreciation represents the depreciation taken on the asset since its purchase, and is deducted from the asset’s cost on the balance sheet.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r>
              <a:rPr lang="en-US" smtClean="0"/>
              <a:t>Part I</a:t>
            </a:r>
          </a:p>
          <a:p>
            <a:r>
              <a:rPr lang="en-US" smtClean="0"/>
              <a:t>Depreciation expense increases the contra asset account Accumulated Depreciation and increases the expense account Depreciation Expense.</a:t>
            </a:r>
          </a:p>
          <a:p>
            <a:endParaRPr lang="en-US" smtClean="0"/>
          </a:p>
          <a:p>
            <a:r>
              <a:rPr lang="en-US" smtClean="0"/>
              <a:t>Part II</a:t>
            </a:r>
          </a:p>
          <a:p>
            <a:r>
              <a:rPr lang="en-US" smtClean="0"/>
              <a:t>We debit the expense account Depreciation Expense and credit the contra asset account Accumulated Depreciation.</a:t>
            </a:r>
          </a:p>
          <a:p>
            <a:endParaRPr lang="en-US" smtClean="0"/>
          </a:p>
          <a:p>
            <a:r>
              <a:rPr lang="en-US" smtClean="0"/>
              <a:t>Part III</a:t>
            </a:r>
          </a:p>
          <a:p>
            <a:r>
              <a:rPr lang="en-US" smtClean="0"/>
              <a:t>Regardless of the method used to calculate depreciation expense, we must know three amounts for the asset: (1) the asset’s acquisition cost; (2) the estimated useful life of the asset, and (3) the estimated residual (salvage) value we expect to receive at the end of its useful life.  Once these three amounts are known, we select the depreciation method that we will use to calculate depreciation expense.</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p:spPr>
        <p:txBody>
          <a:bodyPr/>
          <a:lstStyle/>
          <a:p>
            <a:r>
              <a:rPr lang="en-US" smtClean="0"/>
              <a:t>Part I</a:t>
            </a:r>
          </a:p>
          <a:p>
            <a:r>
              <a:rPr lang="en-US" smtClean="0"/>
              <a:t>Cedar Fair’s actual income statement in the upper left shows $127 million of Depreciation Expense in 2010.</a:t>
            </a:r>
          </a:p>
          <a:p>
            <a:r>
              <a:rPr lang="en-US" smtClean="0"/>
              <a:t/>
            </a:r>
            <a:br>
              <a:rPr lang="en-US" smtClean="0"/>
            </a:br>
            <a:r>
              <a:rPr lang="en-US" smtClean="0"/>
              <a:t>Part II</a:t>
            </a:r>
          </a:p>
          <a:p>
            <a:r>
              <a:rPr lang="en-US" smtClean="0"/>
              <a:t>The balance sheet in the lower right shows that this $127 million, when combined with depreciation of prior years, brought the total Accumulated Depreciation to $950 million at December 31, 2010. </a:t>
            </a:r>
          </a:p>
          <a:p>
            <a:endParaRPr lang="en-US" smtClean="0"/>
          </a:p>
          <a:p>
            <a:r>
              <a:rPr lang="en-US" smtClean="0"/>
              <a:t>Part III</a:t>
            </a:r>
          </a:p>
          <a:p>
            <a:r>
              <a:rPr lang="en-US" smtClean="0"/>
              <a:t>The $1,680 difference between the Property and Equipment’s $2,630 cost and $950 of Accumulated Depreciation is called the book (or carrying) value. Most companies report a breakdown of these totals by class of asset (e.g., buildings, equipment) in their financial statement notes.</a:t>
            </a:r>
          </a:p>
          <a:p>
            <a:endParaRPr lang="en-US" smtClean="0"/>
          </a:p>
          <a:p>
            <a:endParaRPr lang="en-US"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solidFill>
            <a:srgbClr val="FFFFFF"/>
          </a:solidFill>
          <a:ln/>
        </p:spPr>
      </p:sp>
      <p:sp>
        <p:nvSpPr>
          <p:cNvPr id="49154" name="Rectangle 3"/>
          <p:cNvSpPr>
            <a:spLocks noGrp="1" noChangeArrowheads="1"/>
          </p:cNvSpPr>
          <p:nvPr>
            <p:ph type="body" idx="1"/>
          </p:nvPr>
        </p:nvSpPr>
        <p:spPr>
          <a:solidFill>
            <a:srgbClr val="FFFFFF"/>
          </a:solidFill>
        </p:spPr>
        <p:txBody>
          <a:bodyPr/>
          <a:lstStyle/>
          <a:p>
            <a:r>
              <a:rPr lang="en-US" smtClean="0"/>
              <a:t>Learning objective number 9-3 is to apply various depreciation methods as economic benefits are used up over time.</a:t>
            </a:r>
          </a:p>
          <a:p>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Rot="1" noChangeAspect="1" noChangeArrowheads="1" noTextEdit="1"/>
          </p:cNvSpPr>
          <p:nvPr>
            <p:ph type="sldImg"/>
          </p:nvPr>
        </p:nvSpPr>
        <p:spPr>
          <a:solidFill>
            <a:srgbClr val="FFFFFF"/>
          </a:solidFill>
          <a:ln/>
        </p:spPr>
      </p:sp>
      <p:sp>
        <p:nvSpPr>
          <p:cNvPr id="51202" name="Rectangle 1027"/>
          <p:cNvSpPr>
            <a:spLocks noGrp="1" noChangeArrowheads="1"/>
          </p:cNvSpPr>
          <p:nvPr>
            <p:ph type="body" idx="1"/>
          </p:nvPr>
        </p:nvSpPr>
        <p:spPr>
          <a:solidFill>
            <a:srgbClr val="FFFFFF"/>
          </a:solidFill>
        </p:spPr>
        <p:txBody>
          <a:bodyPr/>
          <a:lstStyle/>
          <a:p>
            <a:r>
              <a:rPr lang="en-US" smtClean="0"/>
              <a:t>Part I</a:t>
            </a:r>
          </a:p>
          <a:p>
            <a:r>
              <a:rPr lang="en-US" smtClean="0"/>
              <a:t>There are three popular methods of calculating depreciation expense. The easiest and most widely used method is called straight-line depreciation.  In special circumstances, we may wish to use the units-of-productions method. We would elect this method if the life of the asset is generally measured in terms of units of production. For example, airplanes keep highly detailed records of engine operating hours. The unit of production may be the operating hours of an aircraft engine. The third method is called the declining-balance method. Under this method, we take more depreciation expense in the early years of the asset’s life and lower amounts of depreciation in later years. Several income tax depreciation calculations are based on the declining balance method.</a:t>
            </a:r>
          </a:p>
          <a:p>
            <a:endParaRPr lang="en-US" smtClean="0"/>
          </a:p>
          <a:p>
            <a:r>
              <a:rPr lang="en-US" smtClean="0"/>
              <a:t>Part II</a:t>
            </a:r>
          </a:p>
          <a:p>
            <a:r>
              <a:rPr lang="en-US" smtClean="0"/>
              <a:t>At the beginning of the year, Cedar Fair purchased a new go-kart Ride for $62,500 cash.  The ride has an estimated useful life of 3 years or 100,000 miles and an estimated residual value of $2,500.  We will use this information to illustration the three depreciation methods.</a:t>
            </a:r>
          </a:p>
          <a:p>
            <a:endParaRPr lang="en-US"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solidFill>
            <a:srgbClr val="FFFFFF"/>
          </a:solidFill>
          <a:ln/>
        </p:spPr>
      </p:sp>
      <p:sp>
        <p:nvSpPr>
          <p:cNvPr id="53250" name="Rectangle 3"/>
          <p:cNvSpPr>
            <a:spLocks noGrp="1" noChangeArrowheads="1"/>
          </p:cNvSpPr>
          <p:nvPr>
            <p:ph type="body" idx="1"/>
          </p:nvPr>
        </p:nvSpPr>
        <p:spPr>
          <a:solidFill>
            <a:srgbClr val="FFFFFF"/>
          </a:solidFill>
        </p:spPr>
        <p:txBody>
          <a:bodyPr/>
          <a:lstStyle/>
          <a:p>
            <a:r>
              <a:rPr lang="en-US" smtClean="0"/>
              <a:t>Part I</a:t>
            </a:r>
          </a:p>
          <a:p>
            <a:r>
              <a:rPr lang="en-CA" smtClean="0"/>
              <a:t>Managers choose the straight-line depreciation method when an asset is expected to be used up in equal amounts each period of the asset’s estimated useful life.</a:t>
            </a:r>
            <a:r>
              <a:rPr lang="en-US" smtClean="0"/>
              <a:t>Depreciation expense for each year is determined by taking the asset’s cost less its estimated residual value and multiplying this amount by the fraction of 1 over the asset’s estimated useful life in years.</a:t>
            </a:r>
          </a:p>
          <a:p>
            <a:endParaRPr lang="en-US" smtClean="0"/>
          </a:p>
          <a:p>
            <a:r>
              <a:rPr lang="en-US" smtClean="0"/>
              <a:t>Part II</a:t>
            </a:r>
          </a:p>
          <a:p>
            <a:r>
              <a:rPr lang="en-US" smtClean="0"/>
              <a:t>The annual depreciation is $20,000. Cost minus residual value ($62,500 - $2,500 = $60,000) is multiplied by one third.</a:t>
            </a:r>
          </a:p>
          <a:p>
            <a:endParaRPr lang="en-US" smtClean="0"/>
          </a:p>
          <a:p>
            <a:r>
              <a:rPr lang="en-US" smtClean="0"/>
              <a:t>Part III.</a:t>
            </a:r>
          </a:p>
          <a:p>
            <a:r>
              <a:rPr lang="en-US" smtClean="0"/>
              <a:t>Notice that depreciation expense is the same amount in each of the three years. If we plot this amount on a graph, it would be a straight-line. That is how we got the name straight-line for this method.  Accumulated depreciation increases by $20,000 each year. The cost of the asset ($62,500) less accumulated depreciation at the end of any year is called book value. Book value decreases by $20,000 each year. The book value is equal to the estimated salvage value at the end of the asset’s useful life. We want this to be true regardless of the method we use.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solidFill>
            <a:srgbClr val="FFFFFF"/>
          </a:solidFill>
          <a:ln/>
        </p:spPr>
      </p:sp>
      <p:sp>
        <p:nvSpPr>
          <p:cNvPr id="55298" name="Rectangle 3"/>
          <p:cNvSpPr>
            <a:spLocks noGrp="1" noChangeArrowheads="1"/>
          </p:cNvSpPr>
          <p:nvPr>
            <p:ph type="body" idx="1"/>
          </p:nvPr>
        </p:nvSpPr>
        <p:spPr>
          <a:solidFill>
            <a:srgbClr val="FFFFFF"/>
          </a:solidFill>
        </p:spPr>
        <p:txBody>
          <a:bodyPr/>
          <a:lstStyle/>
          <a:p>
            <a:r>
              <a:rPr lang="en-US" smtClean="0"/>
              <a:t>Part I</a:t>
            </a:r>
          </a:p>
          <a:p>
            <a:r>
              <a:rPr lang="en-CA" smtClean="0"/>
              <a:t>Managers choose the units-of-production depreciation method if the amount of asset production varies significantly from period to period. </a:t>
            </a:r>
            <a:r>
              <a:rPr lang="en-US" smtClean="0"/>
              <a:t>Depreciation expense for a year is determined by taking the asset’s cost less its estimated residual value and multiplying this amount by the fraction of actual production for the period divided by the estimated total production over the asset’s useful life.</a:t>
            </a:r>
          </a:p>
          <a:p>
            <a:endParaRPr lang="en-US" smtClean="0"/>
          </a:p>
          <a:p>
            <a:r>
              <a:rPr lang="en-US" smtClean="0"/>
              <a:t>Part II</a:t>
            </a:r>
          </a:p>
          <a:p>
            <a:r>
              <a:rPr lang="en-US" smtClean="0"/>
              <a:t>Cedar Fair’s new go-kart ride has a 100,000 mile useful life. If the ride is used 30,000 miles in the first year, what is the amount of depreciation expense for the year?</a:t>
            </a:r>
          </a:p>
          <a:p>
            <a:endParaRPr lang="en-US" smtClean="0"/>
          </a:p>
          <a:p>
            <a:r>
              <a:rPr lang="en-US" smtClean="0"/>
              <a:t>Part III</a:t>
            </a:r>
          </a:p>
          <a:p>
            <a:r>
              <a:rPr lang="en-US" smtClean="0"/>
              <a:t>The depreciation expense for the first year is $18,000.  Cost minus residual value ($62,500 - $2,500 = $60,000) is multiplied by the fraction of 30,000 over 100,000.</a:t>
            </a:r>
          </a:p>
          <a:p>
            <a:r>
              <a:rPr lang="en-US" smtClean="0"/>
              <a:t>Let’s look at a table of depreciation expense for this equipment over its life.  Remember that we need to know the units produced in each year.</a:t>
            </a:r>
          </a:p>
          <a:p>
            <a:endParaRPr lang="en-US" smtClean="0"/>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Rot="1" noChangeAspect="1" noChangeArrowheads="1" noTextEdit="1"/>
          </p:cNvSpPr>
          <p:nvPr>
            <p:ph type="sldImg"/>
          </p:nvPr>
        </p:nvSpPr>
        <p:spPr>
          <a:solidFill>
            <a:srgbClr val="FFFFFF"/>
          </a:solidFill>
          <a:ln/>
        </p:spPr>
      </p:sp>
      <p:sp>
        <p:nvSpPr>
          <p:cNvPr id="57346" name="Rectangle 2051"/>
          <p:cNvSpPr>
            <a:spLocks noGrp="1" noChangeArrowheads="1"/>
          </p:cNvSpPr>
          <p:nvPr>
            <p:ph type="body" idx="1"/>
          </p:nvPr>
        </p:nvSpPr>
        <p:spPr>
          <a:solidFill>
            <a:srgbClr val="FFFFFF"/>
          </a:solidFill>
        </p:spPr>
        <p:txBody>
          <a:bodyPr/>
          <a:lstStyle/>
          <a:p>
            <a:r>
              <a:rPr lang="en-US" smtClean="0"/>
              <a:t>Part I</a:t>
            </a:r>
          </a:p>
          <a:p>
            <a:r>
              <a:rPr lang="en-US" smtClean="0"/>
              <a:t>In the second column we see the miles for each of the three years within the depreciation calculation. The $18,000 is the depreciation expense from our previous computation.  Book value of $44,500  is the acquisition cost of $62,500 less the accumulated depreciation of $18,000.  Take time to complete this table before advancing. </a:t>
            </a:r>
          </a:p>
          <a:p>
            <a:endParaRPr lang="en-US" smtClean="0"/>
          </a:p>
          <a:p>
            <a:r>
              <a:rPr lang="en-US" smtClean="0"/>
              <a:t>Part II</a:t>
            </a:r>
          </a:p>
          <a:p>
            <a:r>
              <a:rPr lang="en-US" smtClean="0"/>
              <a:t>The depreciation expense amounts for each year are determined by multiplying the asset’s cost less its estimated residual value ($62,500 - $2,500 = $60,000) by the fraction of actual production for the period divided by the estimated total production over the asset’s useful life.  Finally, notice that the book value at the end of the third year is equal to the estimated residual value of $2,500.</a:t>
            </a:r>
          </a:p>
          <a:p>
            <a:endParaRPr lang="en-US" smtClean="0"/>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p:spPr>
        <p:txBody>
          <a:bodyPr/>
          <a:lstStyle/>
          <a:p>
            <a:r>
              <a:rPr lang="en-US" smtClean="0"/>
              <a:t>Learning objective number 9-1 is to define, classify, and explain the nature of long-lived assets.</a:t>
            </a:r>
          </a:p>
          <a:p>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solidFill>
            <a:srgbClr val="FFFFFF"/>
          </a:solidFill>
          <a:ln/>
        </p:spPr>
      </p:sp>
      <p:sp>
        <p:nvSpPr>
          <p:cNvPr id="59394" name="Rectangle 3"/>
          <p:cNvSpPr>
            <a:spLocks noGrp="1" noChangeArrowheads="1"/>
          </p:cNvSpPr>
          <p:nvPr>
            <p:ph type="body" idx="1"/>
          </p:nvPr>
        </p:nvSpPr>
        <p:spPr>
          <a:xfrm>
            <a:off x="381000" y="4343400"/>
            <a:ext cx="6096000" cy="4572000"/>
          </a:xfrm>
          <a:solidFill>
            <a:srgbClr val="FFFFFF"/>
          </a:solidFill>
        </p:spPr>
        <p:txBody>
          <a:bodyPr/>
          <a:lstStyle/>
          <a:p>
            <a:r>
              <a:rPr lang="en-US" sz="1100" smtClean="0"/>
              <a:t>Part I</a:t>
            </a:r>
          </a:p>
          <a:p>
            <a:r>
              <a:rPr lang="en-CA" smtClean="0"/>
              <a:t>The declining-balance depreciation method is used to report more depreciation expense in the early years of an asset’s life when the asset is more efficient and less in later years as the asset becomes less efficient. </a:t>
            </a:r>
            <a:r>
              <a:rPr lang="en-US" sz="1100" smtClean="0"/>
              <a:t>Depreciation expense for a year is determined by taking the asset’s cost less its accumulated depreciation and multiplying this amount by the fraction of 2 over the asset’s estimated useful life in years.  Using 2 in the numerator of the fraction results in a depreciation rate twice the straight line rate, resulting in the name double-declining balance depreciation.</a:t>
            </a:r>
          </a:p>
          <a:p>
            <a:endParaRPr lang="en-US" sz="1100" smtClean="0"/>
          </a:p>
          <a:p>
            <a:r>
              <a:rPr lang="en-US" sz="1100" smtClean="0"/>
              <a:t>Part II</a:t>
            </a:r>
          </a:p>
          <a:p>
            <a:r>
              <a:rPr lang="en-US" sz="1100" smtClean="0">
                <a:solidFill>
                  <a:srgbClr val="000000"/>
                </a:solidFill>
              </a:rPr>
              <a:t>What is the amount of </a:t>
            </a:r>
            <a:r>
              <a:rPr lang="en-US" sz="1100" smtClean="0"/>
              <a:t>amount of depreciation for each of the first two years?</a:t>
            </a:r>
          </a:p>
          <a:p>
            <a:endParaRPr lang="en-US" sz="1100" smtClean="0"/>
          </a:p>
          <a:p>
            <a:r>
              <a:rPr lang="en-US" sz="1100" smtClean="0"/>
              <a:t>Part III</a:t>
            </a:r>
          </a:p>
          <a:p>
            <a:r>
              <a:rPr lang="en-US" sz="1100" smtClean="0"/>
              <a:t>At the start of the first year the book value of the asset is its acquisition cost of $62,500.  For the first year, to determine depreciation expense, we multiply the book value of $62,500 times the double-declining-balance rate of 2/3 and find the depreciation expense of $41,667. </a:t>
            </a:r>
          </a:p>
          <a:p>
            <a:endParaRPr lang="en-US" sz="1100" smtClean="0"/>
          </a:p>
          <a:p>
            <a:r>
              <a:rPr lang="en-US" sz="1100" smtClean="0"/>
              <a:t>Part IV</a:t>
            </a:r>
          </a:p>
          <a:p>
            <a:r>
              <a:rPr lang="en-US" sz="1100" smtClean="0"/>
              <a:t>At the start of the second year the book value of the asset is its acquisition cost of $62,500 minus the first year’s depreciation of $41,667.  To determine depreciation expense, we multiply the book value times the double-declining-balance rate of 2/3 and find the depreciation expense of $13,889. </a:t>
            </a:r>
          </a:p>
          <a:p>
            <a:endParaRPr lang="en-US" sz="1100" smtClean="0"/>
          </a:p>
          <a:p>
            <a:r>
              <a:rPr lang="en-US" sz="1100" smtClean="0"/>
              <a:t>The double-declining-balance method ignores estimated residual value i</a:t>
            </a:r>
            <a:r>
              <a:rPr lang="en-US" smtClean="0"/>
              <a:t>n the computation of depreciation expense except in the last year when it is subtracted from book value to arrive at that year’s depreciation expense</a:t>
            </a:r>
            <a:r>
              <a:rPr lang="en-US" sz="1100" smtClean="0"/>
              <a:t>.</a:t>
            </a:r>
          </a:p>
          <a:p>
            <a:endParaRPr lang="en-US" sz="11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solidFill>
            <a:srgbClr val="FFFFFF"/>
          </a:solidFill>
          <a:ln/>
        </p:spPr>
      </p:sp>
      <p:sp>
        <p:nvSpPr>
          <p:cNvPr id="61442" name="Rectangle 3"/>
          <p:cNvSpPr>
            <a:spLocks noGrp="1" noChangeArrowheads="1"/>
          </p:cNvSpPr>
          <p:nvPr>
            <p:ph type="body" idx="1"/>
          </p:nvPr>
        </p:nvSpPr>
        <p:spPr>
          <a:solidFill>
            <a:srgbClr val="FFFFFF"/>
          </a:solidFill>
        </p:spPr>
        <p:txBody>
          <a:bodyPr/>
          <a:lstStyle/>
          <a:p>
            <a:r>
              <a:rPr lang="en-US" smtClean="0"/>
              <a:t>Part I</a:t>
            </a:r>
          </a:p>
          <a:p>
            <a:r>
              <a:rPr lang="en-US" smtClean="0"/>
              <a:t>The third year depreciation is calculated to be $4,629.  While we always want the book value to be equal to estimated residual value at the end of the asset’s useful life, it just will not work properly using the double-declining- balance method.  </a:t>
            </a:r>
          </a:p>
          <a:p>
            <a:endParaRPr lang="en-US" smtClean="0"/>
          </a:p>
          <a:p>
            <a:r>
              <a:rPr lang="en-US" smtClean="0"/>
              <a:t>Part II</a:t>
            </a:r>
          </a:p>
          <a:p>
            <a:r>
              <a:rPr lang="en-US" smtClean="0"/>
              <a:t>As you can see, the book value of the asset at the end of the third year is $2,315. It should be $2,500. The only way we can make this work is to force depreciation expense in the last year to be the amount needed to bring book value down to the $2,500 estimated residual value.  </a:t>
            </a:r>
          </a:p>
          <a:p>
            <a:endParaRPr lang="en-US" smtClean="0"/>
          </a:p>
          <a:p>
            <a:r>
              <a:rPr lang="en-US" smtClean="0"/>
              <a:t>Part III</a:t>
            </a:r>
          </a:p>
          <a:p>
            <a:r>
              <a:rPr lang="en-US" smtClean="0"/>
              <a:t>In the third year, depreciation expense is limited to the amount that will reduce the book value to the estimated residual value of $2,500.  For the third year, we will record depreciation expense of $4,444.  We determine this amount by subtracting the residual value of $2,500 from the book value at the end of the second year, $6,944.</a:t>
            </a:r>
          </a:p>
          <a:p>
            <a:endParaRPr lang="en-US" smtClean="0"/>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p:spPr>
        <p:txBody>
          <a:bodyPr/>
          <a:lstStyle/>
          <a:p>
            <a:r>
              <a:rPr lang="en-US" smtClean="0"/>
              <a:t>Notice that the amount of depreciation expense recorded in each year of an asset’s life depends on the method that is used. That means that the amount of net income that is reported can vary, depending on the depreciation method used. At the end of an asset’s life, after it has been fully depreciated, the total amount of depreciation will equal the asset’s depreciable cost regardless of the depreciation method used.</a:t>
            </a:r>
          </a:p>
          <a:p>
            <a:r>
              <a:rPr lang="en-US" smtClean="0"/>
              <a:t>Different depreciation methods can be used for different classes of assets provided they are used consistently over time so that financial statement users can compare results across periods.</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Rot="1" noChangeAspect="1" noChangeArrowheads="1" noTextEdit="1"/>
          </p:cNvSpPr>
          <p:nvPr>
            <p:ph type="sldImg"/>
          </p:nvPr>
        </p:nvSpPr>
        <p:spPr>
          <a:ln/>
        </p:spPr>
      </p:sp>
      <p:sp>
        <p:nvSpPr>
          <p:cNvPr id="66562" name="Rectangle 5"/>
          <p:cNvSpPr>
            <a:spLocks noGrp="1" noChangeArrowheads="1"/>
          </p:cNvSpPr>
          <p:nvPr>
            <p:ph type="body" idx="1"/>
          </p:nvPr>
        </p:nvSpPr>
        <p:spPr>
          <a:noFill/>
        </p:spPr>
        <p:txBody>
          <a:bodyPr/>
          <a:lstStyle/>
          <a:p>
            <a:r>
              <a:rPr lang="en-US" smtClean="0"/>
              <a:t>To this point we have discussed depreciation of an asset that was purchased on January first of a particular year.  When a plant asset is acquired during the year, depreciation is calculated for the fraction of the year the asset is owned.</a:t>
            </a:r>
          </a:p>
          <a:p>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solidFill>
            <a:srgbClr val="FFFFFF"/>
          </a:solidFill>
          <a:ln/>
        </p:spPr>
      </p:sp>
      <p:sp>
        <p:nvSpPr>
          <p:cNvPr id="68610" name="Rectangle 3"/>
          <p:cNvSpPr>
            <a:spLocks noGrp="1" noChangeArrowheads="1"/>
          </p:cNvSpPr>
          <p:nvPr>
            <p:ph type="body" idx="1"/>
          </p:nvPr>
        </p:nvSpPr>
        <p:spPr>
          <a:solidFill>
            <a:srgbClr val="FFFFFF"/>
          </a:solidFill>
        </p:spPr>
        <p:txBody>
          <a:bodyPr/>
          <a:lstStyle/>
          <a:p>
            <a:r>
              <a:rPr lang="en-CA" smtClean="0"/>
              <a:t>Most companies use one method of depreciation for reporting to stockholders and a different method for determining income taxes. Keeping two sets of accounting records like this is both ethical and legal because the primary objective of financial reporting differs from that of income tax reporting as you can see in the chart.  </a:t>
            </a:r>
          </a:p>
          <a:p>
            <a:endParaRPr lang="en-CA" smtClean="0"/>
          </a:p>
          <a:p>
            <a:r>
              <a:rPr lang="en-CA" smtClean="0"/>
              <a:t>One of the behaviors the government wants to encourage is economic renewal and growth. Thus, the IRS allows companies to deduct larger amounts of tax depreciation in the early years of an asset’s life than what GAAP allows.  The larger tax deduction reduces the company’s income taxes significantly in the years immediately following the purchase of a long-lived asset. Although the IRS allows super-sized deductions in the early years of an asset’s life, it doesn’t allow a company to depreciate more than an asset’s depreciable cost over its life.</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solidFill>
            <a:srgbClr val="FFFFFF"/>
          </a:solidFill>
          <a:ln/>
        </p:spPr>
      </p:sp>
      <p:sp>
        <p:nvSpPr>
          <p:cNvPr id="70658" name="Rectangle 3"/>
          <p:cNvSpPr>
            <a:spLocks noGrp="1" noChangeArrowheads="1"/>
          </p:cNvSpPr>
          <p:nvPr>
            <p:ph type="body" idx="1"/>
          </p:nvPr>
        </p:nvSpPr>
        <p:spPr>
          <a:solidFill>
            <a:srgbClr val="FFFFFF"/>
          </a:solidFill>
        </p:spPr>
        <p:txBody>
          <a:bodyPr/>
          <a:lstStyle/>
          <a:p>
            <a:r>
              <a:rPr lang="en-US" smtClean="0"/>
              <a:t>Learning objective number 9-4 is to explain the effect of asset impairment on the financial statements.</a:t>
            </a:r>
          </a:p>
          <a:p>
            <a:endParaRPr lang="en-US"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p:spPr>
        <p:txBody>
          <a:bodyPr/>
          <a:lstStyle/>
          <a:p>
            <a:r>
              <a:rPr lang="en-US" smtClean="0"/>
              <a:t>Part I</a:t>
            </a:r>
          </a:p>
          <a:p>
            <a:r>
              <a:rPr lang="en-US" smtClean="0"/>
              <a:t>If an asset’s value decreases and cannot be recovered through future use or sale, the asset is considered to be impaired and it should be written down to its net realizable value. A loss is recognized when the asset is written down because of an impairment. An impairment can be the result of a casualty, obsolescence, or the lack of demand for the asset’s services.</a:t>
            </a:r>
          </a:p>
          <a:p>
            <a:endParaRPr lang="en-US" smtClean="0"/>
          </a:p>
          <a:p>
            <a:r>
              <a:rPr lang="en-US" smtClean="0"/>
              <a:t>Part II</a:t>
            </a:r>
          </a:p>
          <a:p>
            <a:r>
              <a:rPr lang="en-US" smtClean="0"/>
              <a:t>Cedar Fair recorded a write-down of $63 million on equipment from a book value of $663 million to estimated fair value of $600 million.</a:t>
            </a:r>
          </a:p>
          <a:p>
            <a:endParaRPr lang="en-US" smtClean="0"/>
          </a:p>
          <a:p>
            <a:r>
              <a:rPr lang="en-US" smtClean="0"/>
              <a:t>Part III</a:t>
            </a:r>
          </a:p>
          <a:p>
            <a:r>
              <a:rPr lang="en-US" smtClean="0"/>
              <a:t>The write down for the impairment loss reduces the asset account Rides and Equipment and increases the </a:t>
            </a:r>
            <a:r>
              <a:rPr lang="en-US" smtClean="0">
                <a:solidFill>
                  <a:srgbClr val="FF0000"/>
                </a:solidFill>
              </a:rPr>
              <a:t>Loss on Impairment </a:t>
            </a:r>
            <a:r>
              <a:rPr lang="en-US" smtClean="0"/>
              <a:t>account by $63 million.</a:t>
            </a:r>
          </a:p>
          <a:p>
            <a:endParaRPr lang="en-US" smtClean="0"/>
          </a:p>
          <a:p>
            <a:r>
              <a:rPr lang="en-US" smtClean="0"/>
              <a:t>Part IV</a:t>
            </a:r>
          </a:p>
          <a:p>
            <a:r>
              <a:rPr lang="en-US" smtClean="0"/>
              <a:t>We debit Loss on Impairment for $63 million and credit the asset account Rides and Equipment for $63 million.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solidFill>
            <a:srgbClr val="FFFFFF"/>
          </a:solidFill>
          <a:ln/>
        </p:spPr>
      </p:sp>
      <p:sp>
        <p:nvSpPr>
          <p:cNvPr id="74754" name="Rectangle 3"/>
          <p:cNvSpPr>
            <a:spLocks noGrp="1" noChangeArrowheads="1"/>
          </p:cNvSpPr>
          <p:nvPr>
            <p:ph type="body" idx="1"/>
          </p:nvPr>
        </p:nvSpPr>
        <p:spPr>
          <a:solidFill>
            <a:srgbClr val="FFFFFF"/>
          </a:solidFill>
        </p:spPr>
        <p:txBody>
          <a:bodyPr/>
          <a:lstStyle/>
          <a:p>
            <a:r>
              <a:rPr lang="en-US" smtClean="0"/>
              <a:t>Learning objective number 9-5 is to analyze the disposal of long-lived tangible assets.</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458D7FF-1539-4EB7-8FAF-B5AF17B24680}" type="slidenum">
              <a:rPr lang="en-US"/>
              <a:pPr/>
              <a:t>28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r>
              <a:rPr lang="en-US" smtClean="0"/>
              <a:t>Part I</a:t>
            </a:r>
          </a:p>
          <a:p>
            <a:r>
              <a:rPr lang="en-US" smtClean="0"/>
              <a:t>Whenever we dispose of a plant asset, the first thing we do is update depreciation to the date of disposal. After completing the update we can record the disposal with a journal entry. </a:t>
            </a:r>
          </a:p>
          <a:p>
            <a:endParaRPr lang="en-US" smtClean="0"/>
          </a:p>
          <a:p>
            <a:r>
              <a:rPr lang="en-US" smtClean="0"/>
              <a:t>Part II</a:t>
            </a:r>
          </a:p>
          <a:p>
            <a:r>
              <a:rPr lang="en-US" smtClean="0"/>
              <a:t>We start the journal entry by recording a debit to the Cash account for the amount of the sale price.</a:t>
            </a:r>
          </a:p>
          <a:p>
            <a:endParaRPr lang="en-US" smtClean="0"/>
          </a:p>
          <a:p>
            <a:r>
              <a:rPr lang="en-US" smtClean="0"/>
              <a:t>Part III</a:t>
            </a:r>
          </a:p>
          <a:p>
            <a:r>
              <a:rPr lang="en-US" smtClean="0"/>
              <a:t>Next, we remove the plant asset’s cost from our books with a credit, and remove the related Accumulated Depreciation with a debit. </a:t>
            </a:r>
          </a:p>
          <a:p>
            <a:endParaRPr lang="en-US" smtClean="0"/>
          </a:p>
          <a:p>
            <a:r>
              <a:rPr lang="en-US" smtClean="0"/>
              <a:t>Part IV</a:t>
            </a:r>
          </a:p>
          <a:p>
            <a:r>
              <a:rPr lang="en-US" smtClean="0"/>
              <a:t>We complete the journal entry by recording any gain or loss on the disposal. If the amount of cash received is greater than the asset’s book value, a gain is associated with the disposal.  A gain is recorded with a credit just like revenue and appears on the income statement of the company. </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C9376024-0695-4816-A724-FDA156F0AB9C}" type="slidenum">
              <a:rPr lang="en-US"/>
              <a:pPr/>
              <a:t>29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r>
              <a:rPr lang="en-US" smtClean="0"/>
              <a:t>Part I</a:t>
            </a:r>
          </a:p>
          <a:p>
            <a:r>
              <a:rPr lang="en-US" smtClean="0"/>
              <a:t>The procedure is the same when a disposal results in a loss.  We first update depreciation to the date of disposal and then record the disposal with a journal entry by recording a debit to the cash account for the amount of the sale price, removing the plant asset’s cost from our books with a credit, and removing the related accumulated depreciation with a debit. </a:t>
            </a:r>
          </a:p>
          <a:p>
            <a:endParaRPr lang="en-US" smtClean="0"/>
          </a:p>
          <a:p>
            <a:r>
              <a:rPr lang="en-US" smtClean="0"/>
              <a:t>Part II </a:t>
            </a:r>
          </a:p>
          <a:p>
            <a:r>
              <a:rPr lang="en-US" smtClean="0"/>
              <a:t>A loss results when the cash received is less than the asset’s book value.  A loss is recorded with a debit just like an expense and appears on the company’s income statement.  </a:t>
            </a:r>
          </a:p>
          <a:p>
            <a:endParaRPr lang="en-US" smtClean="0"/>
          </a:p>
          <a:p>
            <a:r>
              <a:rPr lang="en-US" smtClean="0"/>
              <a:t>Note that when the amount of cash is exactly equal to the book value of the asset, there will be no gain or loss in connection with the disposal.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xfrm>
            <a:off x="381000" y="4343400"/>
            <a:ext cx="6248400" cy="4648200"/>
          </a:xfrm>
          <a:solidFill>
            <a:srgbClr val="FFFFFF"/>
          </a:solidFill>
        </p:spPr>
        <p:txBody>
          <a:bodyPr/>
          <a:lstStyle/>
          <a:p>
            <a:pPr>
              <a:defRPr/>
            </a:pPr>
            <a:r>
              <a:rPr lang="en-US" sz="1050" dirty="0" smtClean="0"/>
              <a:t>Part I</a:t>
            </a:r>
          </a:p>
          <a:p>
            <a:pPr>
              <a:defRPr/>
            </a:pPr>
            <a:r>
              <a:rPr lang="en-US" sz="1050" dirty="0" smtClean="0"/>
              <a:t>Long-lived assets are assets that are used actively in the operations of the business, and that are expected to benefit the operations into the future.</a:t>
            </a:r>
            <a:br>
              <a:rPr lang="en-US" sz="1050" dirty="0" smtClean="0"/>
            </a:br>
            <a:r>
              <a:rPr lang="en-US" sz="1050" dirty="0" smtClean="0"/>
              <a:t> </a:t>
            </a:r>
          </a:p>
          <a:p>
            <a:pPr>
              <a:defRPr/>
            </a:pPr>
            <a:r>
              <a:rPr lang="en-US" sz="1050" dirty="0" smtClean="0"/>
              <a:t>Part II</a:t>
            </a:r>
          </a:p>
          <a:p>
            <a:pPr>
              <a:defRPr/>
            </a:pPr>
            <a:r>
              <a:rPr lang="en-US" sz="1050" dirty="0" smtClean="0"/>
              <a:t>There are two  major categories of long-lived assets.  Tangible plant assets are long-term assets that have physical substance.  Intangible assets are long-lived assets without</a:t>
            </a:r>
          </a:p>
          <a:p>
            <a:pPr>
              <a:defRPr/>
            </a:pPr>
            <a:r>
              <a:rPr lang="en-US" sz="1050" dirty="0" smtClean="0"/>
              <a:t>physical substance.  </a:t>
            </a:r>
          </a:p>
          <a:p>
            <a:pPr>
              <a:defRPr/>
            </a:pPr>
            <a:endParaRPr lang="en-US" sz="1050" dirty="0" smtClean="0"/>
          </a:p>
          <a:p>
            <a:pPr>
              <a:defRPr/>
            </a:pPr>
            <a:r>
              <a:rPr lang="en-US" sz="1050" dirty="0" smtClean="0"/>
              <a:t>Part III</a:t>
            </a:r>
          </a:p>
          <a:p>
            <a:pPr>
              <a:defRPr/>
            </a:pPr>
            <a:r>
              <a:rPr lang="en-US" sz="1050" dirty="0" smtClean="0"/>
              <a:t>Land, buildings, equipment, furniture, and fixtures are examples of long-lived tangible assets.  Land is not depreciated. Buildings, equipment, furniture, and fixtures are depreciated.  Depreciation allocates the cost of a long-lived asset over the periods benefited by its use.  We will study depreciation in detail later in the chapter.</a:t>
            </a:r>
            <a:br>
              <a:rPr lang="en-US" sz="1050" dirty="0" smtClean="0"/>
            </a:br>
            <a:endParaRPr lang="en-US" sz="1050" dirty="0" smtClean="0"/>
          </a:p>
          <a:p>
            <a:pPr>
              <a:defRPr/>
            </a:pPr>
            <a:r>
              <a:rPr lang="en-US" sz="1050" dirty="0" smtClean="0"/>
              <a:t>Part IV</a:t>
            </a:r>
          </a:p>
          <a:p>
            <a:pPr>
              <a:defRPr/>
            </a:pPr>
            <a:r>
              <a:rPr lang="en-US" sz="1050" dirty="0" smtClean="0"/>
              <a:t>Intangible assets have value represented by rights that produce benefits. Trademarks, copyrights, patents, licensing rights, technology, franchises, and goodwill are examples of intangible assets.  We will take a look at each of these later in the chapter.</a:t>
            </a:r>
          </a:p>
          <a:p>
            <a:pPr>
              <a:defRPr/>
            </a:pPr>
            <a:endParaRPr lang="en-US" sz="1050" dirty="0" smtClean="0"/>
          </a:p>
          <a:p>
            <a:pPr>
              <a:defRPr/>
            </a:pPr>
            <a:r>
              <a:rPr lang="en-US" sz="1050" dirty="0" smtClean="0"/>
              <a:t>Intangibles with a limited life, such as patents and  copyrights, are subject to amortization.  Intangibles with an unlimited (or indefinite) life, such as goodwill and trademarks, are not amortized.</a:t>
            </a:r>
          </a:p>
          <a:p>
            <a:pPr>
              <a:defRPr/>
            </a:pPr>
            <a:endParaRPr lang="en-US" sz="1050" dirty="0" smtClean="0"/>
          </a:p>
          <a:p>
            <a:pPr>
              <a:defRPr/>
            </a:pPr>
            <a:r>
              <a:rPr lang="en-US" sz="1050" dirty="0" smtClean="0"/>
              <a:t>Amortization is a process of allocating cost over the useful life, similar to depreciation.</a:t>
            </a:r>
          </a:p>
          <a:p>
            <a:pPr>
              <a:defRPr/>
            </a:pPr>
            <a:endParaRPr lang="en-US" sz="105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26"/>
          <p:cNvSpPr>
            <a:spLocks noGrp="1" noRot="1" noChangeAspect="1" noChangeArrowheads="1" noTextEdit="1"/>
          </p:cNvSpPr>
          <p:nvPr>
            <p:ph type="sldImg"/>
          </p:nvPr>
        </p:nvSpPr>
        <p:spPr>
          <a:solidFill>
            <a:srgbClr val="FFFFFF"/>
          </a:solidFill>
          <a:ln/>
        </p:spPr>
      </p:sp>
      <p:sp>
        <p:nvSpPr>
          <p:cNvPr id="80898" name="Rectangle 1027"/>
          <p:cNvSpPr>
            <a:spLocks noGrp="1" noChangeArrowheads="1"/>
          </p:cNvSpPr>
          <p:nvPr>
            <p:ph type="body" idx="1"/>
          </p:nvPr>
        </p:nvSpPr>
        <p:spPr>
          <a:solidFill>
            <a:srgbClr val="FFFFFF"/>
          </a:solidFill>
        </p:spPr>
        <p:txBody>
          <a:bodyPr/>
          <a:lstStyle/>
          <a:p>
            <a:r>
              <a:rPr lang="en-US" smtClean="0"/>
              <a:t>Part I</a:t>
            </a:r>
          </a:p>
          <a:p>
            <a:r>
              <a:rPr lang="en-US" smtClean="0"/>
              <a:t>Cedar Fair sold a hotel for $3,000,000 at the end of its 16</a:t>
            </a:r>
            <a:r>
              <a:rPr lang="en-US" baseline="30000" smtClean="0"/>
              <a:t>th</a:t>
            </a:r>
            <a:r>
              <a:rPr lang="en-US" smtClean="0"/>
              <a:t> year of use.  The hotel originally cost $20,000,000, and was depreciated using the straight-line method with zero residual value and a useful life of 20  years.  We will use this information with a series of multiple choice questions to give you some practice accounting for the disposal of a long-lived asset.  Try to answer each question before advancing to the next slide. </a:t>
            </a:r>
          </a:p>
          <a:p>
            <a:endParaRPr lang="en-US" smtClean="0"/>
          </a:p>
          <a:p>
            <a:r>
              <a:rPr lang="en-US" smtClean="0"/>
              <a:t>What is the amount of depreciation that should be recorded for each year of the hotels’ use up to the date of sale?</a:t>
            </a:r>
          </a:p>
          <a:p>
            <a:endParaRPr lang="en-US" smtClean="0"/>
          </a:p>
          <a:p>
            <a:r>
              <a:rPr lang="en-US" smtClean="0"/>
              <a:t>Part II</a:t>
            </a:r>
          </a:p>
          <a:p>
            <a:r>
              <a:rPr lang="en-US" smtClean="0"/>
              <a:t>Annual depreciation is $1,000,000. </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solidFill>
            <a:srgbClr val="FFFFFF"/>
          </a:solidFill>
          <a:ln/>
        </p:spPr>
      </p:sp>
      <p:sp>
        <p:nvSpPr>
          <p:cNvPr id="82946" name="Rectangle 3"/>
          <p:cNvSpPr>
            <a:spLocks noGrp="1" noChangeArrowheads="1"/>
          </p:cNvSpPr>
          <p:nvPr>
            <p:ph type="body" idx="1"/>
          </p:nvPr>
        </p:nvSpPr>
        <p:spPr>
          <a:solidFill>
            <a:srgbClr val="FFFFFF"/>
          </a:solidFill>
        </p:spPr>
        <p:txBody>
          <a:bodyPr/>
          <a:lstStyle/>
          <a:p>
            <a:r>
              <a:rPr lang="en-US" smtClean="0"/>
              <a:t>Part II</a:t>
            </a:r>
          </a:p>
          <a:p>
            <a:r>
              <a:rPr lang="en-US" smtClean="0"/>
              <a:t>After updating the depreciation, what is the hotel’s book value on the date of sale?</a:t>
            </a:r>
          </a:p>
          <a:p>
            <a:endParaRPr lang="en-US" smtClean="0"/>
          </a:p>
          <a:p>
            <a:r>
              <a:rPr lang="en-US" smtClean="0"/>
              <a:t>Part II</a:t>
            </a:r>
          </a:p>
          <a:p>
            <a:r>
              <a:rPr lang="en-US" smtClean="0"/>
              <a:t>Book value is calculated by subtracting the Accumulated Depreciation at the date of sale from the hotel’s acquisition cost.  The balance in the Accumulated Depreciation account is $16,000,000, calculated by multiplying the depreciation of $1,000,000 per year times the 16 years the hotel was owned before the sale.  Book value is the $20,000,000 acquisition cost minus the $16,000,000 of Accumulated Depreciation.  Once we determine the book value of the asset, we can calculate any gain or loss involved with the disposal.</a:t>
            </a:r>
          </a:p>
          <a:p>
            <a:endParaRPr lang="en-US" smtClean="0"/>
          </a:p>
          <a:p>
            <a:endParaRPr lang="en-US" smtClean="0"/>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solidFill>
            <a:srgbClr val="FFFFFF"/>
          </a:solidFill>
          <a:ln/>
        </p:spPr>
      </p:sp>
      <p:sp>
        <p:nvSpPr>
          <p:cNvPr id="84994" name="Rectangle 3"/>
          <p:cNvSpPr>
            <a:spLocks noGrp="1" noChangeArrowheads="1"/>
          </p:cNvSpPr>
          <p:nvPr>
            <p:ph type="body" idx="1"/>
          </p:nvPr>
        </p:nvSpPr>
        <p:spPr>
          <a:solidFill>
            <a:srgbClr val="FFFFFF"/>
          </a:solidFill>
        </p:spPr>
        <p:txBody>
          <a:bodyPr/>
          <a:lstStyle/>
          <a:p>
            <a:r>
              <a:rPr lang="en-US" smtClean="0"/>
              <a:t>Part I</a:t>
            </a:r>
          </a:p>
          <a:p>
            <a:r>
              <a:rPr lang="en-US" smtClean="0"/>
              <a:t>Did the sale of the machine result in a gain or a loss?</a:t>
            </a:r>
          </a:p>
          <a:p>
            <a:endParaRPr lang="en-US" smtClean="0"/>
          </a:p>
          <a:p>
            <a:r>
              <a:rPr lang="en-US" smtClean="0"/>
              <a:t>Part II</a:t>
            </a:r>
          </a:p>
          <a:p>
            <a:r>
              <a:rPr lang="en-US" smtClean="0"/>
              <a:t>To determine a gain or loss, compare the cash received of $3,000,000 with the book value of $4,000,000. Since the book value was greater than the cash received, Cedar Fair incurred a loss of $1,000,000. </a:t>
            </a:r>
            <a:endParaRPr lang="en-US" smtClean="0">
              <a:solidFill>
                <a:srgbClr val="FF3300"/>
              </a:solidFill>
            </a:endParaRPr>
          </a:p>
          <a:p>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solidFill>
            <a:srgbClr val="FFFFFF"/>
          </a:solidFill>
          <a:ln/>
        </p:spPr>
      </p:sp>
      <p:sp>
        <p:nvSpPr>
          <p:cNvPr id="87042" name="Rectangle 3"/>
          <p:cNvSpPr>
            <a:spLocks noGrp="1" noChangeArrowheads="1"/>
          </p:cNvSpPr>
          <p:nvPr>
            <p:ph type="body" idx="1"/>
          </p:nvPr>
        </p:nvSpPr>
        <p:spPr>
          <a:solidFill>
            <a:srgbClr val="FFFFFF"/>
          </a:solidFill>
        </p:spPr>
        <p:txBody>
          <a:bodyPr/>
          <a:lstStyle/>
          <a:p>
            <a:r>
              <a:rPr lang="en-US" smtClean="0"/>
              <a:t>Part I</a:t>
            </a:r>
          </a:p>
          <a:p>
            <a:r>
              <a:rPr lang="en-US" smtClean="0"/>
              <a:t>Before preparing the journal entry, let’s look at the analysis of the transaction.</a:t>
            </a:r>
          </a:p>
          <a:p>
            <a:endParaRPr lang="en-US" smtClean="0"/>
          </a:p>
          <a:p>
            <a:r>
              <a:rPr lang="en-US" smtClean="0"/>
              <a:t>Part II</a:t>
            </a:r>
            <a:br>
              <a:rPr lang="en-US" smtClean="0"/>
            </a:br>
            <a:r>
              <a:rPr lang="en-US" smtClean="0"/>
              <a:t>The asset account, Buildings, will be decreased by $20,000,000.  The asset account, Cash, will be increased by $3,000,000, the contra asset account, Accumulated Depreciation, will be decreased by $16,000,000. As a result of the sale, the Loss on Disposal of $1,000,000 will be recognized as a reduction in Stockholders’ Equity.</a:t>
            </a:r>
          </a:p>
          <a:p>
            <a:endParaRPr lang="en-US" smtClean="0"/>
          </a:p>
          <a:p>
            <a:r>
              <a:rPr lang="en-US" smtClean="0"/>
              <a:t>Part III</a:t>
            </a:r>
          </a:p>
          <a:p>
            <a:r>
              <a:rPr lang="en-US" smtClean="0"/>
              <a:t>We record the disposal with debits to the Cash account for $3,000,000, to the Accumulated Depreciation account for $16,000,000, and to Loss on Disposal for $1,000,000.  The debit to Accumulated Depreciation on the hotel eliminates the account balance.  Next we credit the Buildings account for $20,000,000, the hotel’s original acquisition cost.</a:t>
            </a:r>
          </a:p>
          <a:p>
            <a:endParaRPr lang="en-US" smtClean="0"/>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p:spPr>
        <p:txBody>
          <a:bodyPr/>
          <a:lstStyle/>
          <a:p>
            <a:r>
              <a:rPr lang="en-US" smtClean="0"/>
              <a:t>Learning objective number 9-6 is to analyze the acquisition, use, and disposal of long-lived intangible assets.</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solidFill>
            <a:srgbClr val="FFFFFF"/>
          </a:solidFill>
          <a:ln/>
        </p:spPr>
      </p:sp>
      <p:sp>
        <p:nvSpPr>
          <p:cNvPr id="91138" name="Rectangle 3"/>
          <p:cNvSpPr>
            <a:spLocks noGrp="1" noChangeArrowheads="1"/>
          </p:cNvSpPr>
          <p:nvPr>
            <p:ph type="body" idx="1"/>
          </p:nvPr>
        </p:nvSpPr>
        <p:spPr>
          <a:solidFill>
            <a:srgbClr val="FFFFFF"/>
          </a:solidFill>
        </p:spPr>
        <p:txBody>
          <a:bodyPr/>
          <a:lstStyle/>
          <a:p>
            <a:r>
              <a:rPr lang="en-US" smtClean="0"/>
              <a:t>Intangible assets lack physical substance and that makes it difficult to determine the asset’s useful life or any residual value. Many intangible assets involve exclusive rights or privileges. We will review the major types of intangible assets and the related accounting procedures on the remaining screens.</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p:spPr>
        <p:txBody>
          <a:bodyPr/>
          <a:lstStyle/>
          <a:p>
            <a:r>
              <a:rPr lang="en-US" smtClean="0"/>
              <a:t>Intangible assets are normally recorded at the purchase price plus any legal or related fees. Trademarks, copyrights,  patents, licensing rights, technology, franchises, and goodwill are examples of intangible assets.  We will briefly discuss each of these intangible assets. Amortization is the systematic write-off of the cost of an intangible asset over its useful or legal life, whichever is shorter.  Amortization is the same concept as depreciation only we call it a different name because it refers to intangible assets. Goodwill and trademarks have unlimited (or indefinite) lives and are not amortized.  The entry to record amortization includes a debit to Amortization Expense and a credit to the specific intangible asset account involved.  According to Generally Accepted Accounting Principles, research and development costs should be expensed as incurred.  </a:t>
            </a:r>
          </a:p>
          <a:p>
            <a:endParaRPr lang="en-US" smtClean="0"/>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26"/>
          <p:cNvSpPr>
            <a:spLocks noGrp="1" noRot="1" noChangeAspect="1" noChangeArrowheads="1" noTextEdit="1"/>
          </p:cNvSpPr>
          <p:nvPr>
            <p:ph type="sldImg"/>
          </p:nvPr>
        </p:nvSpPr>
        <p:spPr>
          <a:solidFill>
            <a:srgbClr val="FFFFFF"/>
          </a:solidFill>
          <a:ln/>
        </p:spPr>
      </p:sp>
      <p:sp>
        <p:nvSpPr>
          <p:cNvPr id="95234" name="Rectangle 1027"/>
          <p:cNvSpPr>
            <a:spLocks noGrp="1" noChangeArrowheads="1"/>
          </p:cNvSpPr>
          <p:nvPr>
            <p:ph type="body" idx="1"/>
          </p:nvPr>
        </p:nvSpPr>
        <p:spPr>
          <a:solidFill>
            <a:srgbClr val="FFFFFF"/>
          </a:solidFill>
        </p:spPr>
        <p:txBody>
          <a:bodyPr/>
          <a:lstStyle/>
          <a:p>
            <a:r>
              <a:rPr lang="en-US" smtClean="0"/>
              <a:t>Part I</a:t>
            </a:r>
          </a:p>
          <a:p>
            <a:r>
              <a:rPr lang="en-US" smtClean="0"/>
              <a:t>A trademark or trade name is any symbol, name, phrase, or jingle that is identified with a company, product or service like the name Kleenex or image of McDonald’s golden arches. No other party may use the trademark or trade name without the permission of the holder. Many trademarks are extremely valuable. Internally developed trademarks have no recorded asset cost.  Purchased trademarks are recorded at cost.</a:t>
            </a:r>
          </a:p>
          <a:p>
            <a:endParaRPr lang="en-US" smtClean="0"/>
          </a:p>
          <a:p>
            <a:r>
              <a:rPr lang="en-US" smtClean="0"/>
              <a:t>Part II.</a:t>
            </a:r>
          </a:p>
          <a:p>
            <a:r>
              <a:rPr lang="en-US" smtClean="0"/>
              <a:t>A copyright grants to the holder the exclusive right to publish and sell musical, literary, or artistic work for the life of the creator plus 70 years. Most copyrights are amortized over a short period of time using the straight-line method.</a:t>
            </a:r>
          </a:p>
          <a:p>
            <a:r>
              <a:rPr lang="en-US" smtClean="0"/>
              <a:t>  </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solidFill>
            <a:srgbClr val="FFFFFF"/>
          </a:solidFill>
          <a:ln/>
        </p:spPr>
      </p:sp>
      <p:sp>
        <p:nvSpPr>
          <p:cNvPr id="98306" name="Rectangle 3"/>
          <p:cNvSpPr>
            <a:spLocks noGrp="1" noChangeArrowheads="1"/>
          </p:cNvSpPr>
          <p:nvPr>
            <p:ph type="body" idx="1"/>
          </p:nvPr>
        </p:nvSpPr>
        <p:spPr>
          <a:solidFill>
            <a:srgbClr val="FFFFFF"/>
          </a:solidFill>
        </p:spPr>
        <p:txBody>
          <a:bodyPr/>
          <a:lstStyle/>
          <a:p>
            <a:r>
              <a:rPr lang="en-US" smtClean="0"/>
              <a:t>Part I </a:t>
            </a:r>
          </a:p>
          <a:p>
            <a:r>
              <a:rPr lang="en-US" smtClean="0"/>
              <a:t>A patent gives the holder the exclusive right to manufacture and sell an item or process for twenty years. A patent is amortized using the straight-line method over  its useful life, but never more than 20 years. Most companies amortize patents over a very short period of time.</a:t>
            </a:r>
          </a:p>
          <a:p>
            <a:endParaRPr lang="en-US" smtClean="0"/>
          </a:p>
          <a:p>
            <a:r>
              <a:rPr lang="en-US" smtClean="0"/>
              <a:t>Part II</a:t>
            </a:r>
          </a:p>
          <a:p>
            <a:r>
              <a:rPr lang="en-US" smtClean="0"/>
              <a:t>Licensing rights grant limited permission to use a product or service according to specific terms and conditions. For example, you may be using computer software that is made available to you through a campus licensing agreement.</a:t>
            </a:r>
          </a:p>
          <a:p>
            <a:endParaRPr lang="en-US" smtClean="0"/>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solidFill>
            <a:srgbClr val="FFFFFF"/>
          </a:solidFill>
          <a:ln/>
        </p:spPr>
      </p:sp>
      <p:sp>
        <p:nvSpPr>
          <p:cNvPr id="100354" name="Rectangle 3"/>
          <p:cNvSpPr>
            <a:spLocks noGrp="1" noChangeArrowheads="1"/>
          </p:cNvSpPr>
          <p:nvPr>
            <p:ph type="body" idx="1"/>
          </p:nvPr>
        </p:nvSpPr>
        <p:spPr>
          <a:solidFill>
            <a:srgbClr val="FFFFFF"/>
          </a:solidFill>
        </p:spPr>
        <p:txBody>
          <a:bodyPr/>
          <a:lstStyle/>
          <a:p>
            <a:r>
              <a:rPr lang="en-CA" smtClean="0"/>
              <a:t>Technology assets include software and Web development work.  Google, Inc., reported $915 million of these assets at the end of 2010. Most companies</a:t>
            </a:r>
          </a:p>
          <a:p>
            <a:r>
              <a:rPr lang="en-CA" smtClean="0"/>
              <a:t>use up intangible technology assets over a relatively short time (three to</a:t>
            </a:r>
          </a:p>
          <a:p>
            <a:r>
              <a:rPr lang="en-CA" smtClean="0"/>
              <a:t>seven years).</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solidFill>
            <a:srgbClr val="FFFFFF"/>
          </a:solidFill>
          <a:ln/>
        </p:spPr>
      </p:sp>
      <p:sp>
        <p:nvSpPr>
          <p:cNvPr id="23554" name="Rectangle 3"/>
          <p:cNvSpPr>
            <a:spLocks noGrp="1" noChangeArrowheads="1"/>
          </p:cNvSpPr>
          <p:nvPr>
            <p:ph type="body" idx="1"/>
          </p:nvPr>
        </p:nvSpPr>
        <p:spPr>
          <a:solidFill>
            <a:srgbClr val="FFFFFF"/>
          </a:solidFill>
        </p:spPr>
        <p:txBody>
          <a:bodyPr/>
          <a:lstStyle/>
          <a:p>
            <a:r>
              <a:rPr lang="en-US" smtClean="0"/>
              <a:t>Learning objective number 9-2 is to apply the cost principle to the acquisition of long-lived assets.</a:t>
            </a:r>
          </a:p>
          <a:p>
            <a:endParaRPr lang="en-US" smtClean="0"/>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solidFill>
            <a:srgbClr val="FFFFFF"/>
          </a:solidFill>
          <a:ln/>
        </p:spPr>
      </p:sp>
      <p:sp>
        <p:nvSpPr>
          <p:cNvPr id="102402" name="Rectangle 3"/>
          <p:cNvSpPr>
            <a:spLocks noGrp="1" noChangeArrowheads="1"/>
          </p:cNvSpPr>
          <p:nvPr>
            <p:ph type="body" idx="1"/>
          </p:nvPr>
        </p:nvSpPr>
        <p:spPr>
          <a:solidFill>
            <a:srgbClr val="FFFFFF"/>
          </a:solidFill>
        </p:spPr>
        <p:txBody>
          <a:bodyPr/>
          <a:lstStyle/>
          <a:p>
            <a:r>
              <a:rPr lang="en-US" smtClean="0"/>
              <a:t>The holder of a franchise has the right to deliver a product or service under conditions granted by the franchisor. You probably can’t drive down any major street without finding a number of fast-food franchise operations. For example, a business can buy franchise rights that allow it to use the Krispy Kreme name, store format, recipes, and ingredients by paying an up-front fee ranging from $10,000 to $50,000 per store plus ongoing fees of 6.0 percent of store sales.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solidFill>
            <a:srgbClr val="FFFFFF"/>
          </a:solidFill>
          <a:ln/>
        </p:spPr>
      </p:sp>
      <p:sp>
        <p:nvSpPr>
          <p:cNvPr id="104450" name="Rectangle 3"/>
          <p:cNvSpPr>
            <a:spLocks noGrp="1" noChangeArrowheads="1"/>
          </p:cNvSpPr>
          <p:nvPr>
            <p:ph type="body" idx="1"/>
          </p:nvPr>
        </p:nvSpPr>
        <p:spPr>
          <a:solidFill>
            <a:srgbClr val="FFFFFF"/>
          </a:solidFill>
        </p:spPr>
        <p:txBody>
          <a:bodyPr/>
          <a:lstStyle/>
          <a:p>
            <a:r>
              <a:rPr lang="en-US" smtClean="0"/>
              <a:t>An intangible asset called goodwill can be created when one company buys another company. If the purchase price of the company is greater than the fair value of the net assets and liabilities acquired, we have goodwill associated with the transaction. </a:t>
            </a:r>
          </a:p>
          <a:p>
            <a:endParaRPr lang="en-US" smtClean="0"/>
          </a:p>
          <a:p>
            <a:r>
              <a:rPr lang="en-US" smtClean="0"/>
              <a:t>Goodwill is not amortized. Each year we must test to see if there has been any impairment in the carrying value of the goodwill. If an impairment is determined to exist, we will reduce the goodwill account and recognize the loss in value.</a:t>
            </a:r>
          </a:p>
          <a:p>
            <a:endParaRPr lang="en-US" smtClean="0"/>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p:spPr>
        <p:txBody>
          <a:bodyPr/>
          <a:lstStyle/>
          <a:p>
            <a:r>
              <a:rPr lang="en-US" smtClean="0"/>
              <a:t>Part I</a:t>
            </a:r>
          </a:p>
          <a:p>
            <a:r>
              <a:rPr lang="en-US" smtClean="0"/>
              <a:t>Assume Cedar Fair purchased a patent for an uphill water-coaster for $800,000 and intends to use it for 20 years. Each year, the company would record $40,000 in Amortization Expense ($800,000 divided by 20 years).</a:t>
            </a:r>
          </a:p>
          <a:p>
            <a:endParaRPr lang="en-US" smtClean="0"/>
          </a:p>
          <a:p>
            <a:r>
              <a:rPr lang="en-US" smtClean="0"/>
              <a:t>Part II</a:t>
            </a:r>
          </a:p>
          <a:p>
            <a:r>
              <a:rPr lang="en-US" smtClean="0"/>
              <a:t>In analyzing this event we see that the asset account, Patents, decreases by $40,000 ($800,000 divided by 20 years), and the expense account, Amortization Expense, increases by $40,000.</a:t>
            </a:r>
          </a:p>
          <a:p>
            <a:endParaRPr lang="en-US" smtClean="0"/>
          </a:p>
          <a:p>
            <a:r>
              <a:rPr lang="en-US" smtClean="0"/>
              <a:t>Part III</a:t>
            </a:r>
          </a:p>
          <a:p>
            <a:r>
              <a:rPr lang="en-US" smtClean="0"/>
              <a:t>The proper journal entry to record the event is to debit, or increase, Amortization Expense for $40,000, and credit, or decrease, the asset account, Patent for the same amount.</a:t>
            </a:r>
          </a:p>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solidFill>
            <a:srgbClr val="FFFFFF"/>
          </a:solidFill>
          <a:ln/>
        </p:spPr>
      </p:sp>
      <p:sp>
        <p:nvSpPr>
          <p:cNvPr id="108546" name="Rectangle 3"/>
          <p:cNvSpPr>
            <a:spLocks noGrp="1" noChangeArrowheads="1"/>
          </p:cNvSpPr>
          <p:nvPr>
            <p:ph type="body" idx="1"/>
          </p:nvPr>
        </p:nvSpPr>
        <p:spPr>
          <a:solidFill>
            <a:srgbClr val="FFFFFF"/>
          </a:solidFill>
        </p:spPr>
        <p:txBody>
          <a:bodyPr/>
          <a:lstStyle/>
          <a:p>
            <a:r>
              <a:rPr lang="en-US" smtClean="0"/>
              <a:t>Here you see a summary of the accounting procedures for both tangible and intangible assets, from acquisition to disposal. You should find this information useful when you are reviewing the material in this chapter.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solidFill>
            <a:srgbClr val="FFFFFF"/>
          </a:solidFill>
          <a:ln/>
        </p:spPr>
      </p:sp>
      <p:sp>
        <p:nvSpPr>
          <p:cNvPr id="110594" name="Rectangle 3"/>
          <p:cNvSpPr>
            <a:spLocks noGrp="1" noChangeArrowheads="1"/>
          </p:cNvSpPr>
          <p:nvPr>
            <p:ph type="body" idx="1"/>
          </p:nvPr>
        </p:nvSpPr>
        <p:spPr>
          <a:solidFill>
            <a:srgbClr val="FFFFFF"/>
          </a:solidFill>
        </p:spPr>
        <p:txBody>
          <a:bodyPr/>
          <a:lstStyle/>
          <a:p>
            <a:r>
              <a:rPr lang="en-US" smtClean="0"/>
              <a:t>Learning objective number 9-7 is to interpret the fixed asset turnover ratio.</a:t>
            </a:r>
          </a:p>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solidFill>
            <a:srgbClr val="FFFFFF"/>
          </a:solidFill>
          <a:ln/>
        </p:spPr>
      </p:sp>
      <p:sp>
        <p:nvSpPr>
          <p:cNvPr id="112642" name="Rectangle 3"/>
          <p:cNvSpPr>
            <a:spLocks noGrp="1" noChangeArrowheads="1"/>
          </p:cNvSpPr>
          <p:nvPr>
            <p:ph type="body" idx="1"/>
          </p:nvPr>
        </p:nvSpPr>
        <p:spPr>
          <a:solidFill>
            <a:srgbClr val="FFFFFF"/>
          </a:solidFill>
        </p:spPr>
        <p:txBody>
          <a:bodyPr/>
          <a:lstStyle/>
          <a:p>
            <a:r>
              <a:rPr lang="en-US" smtClean="0"/>
              <a:t>Part I</a:t>
            </a:r>
          </a:p>
          <a:p>
            <a:r>
              <a:rPr lang="en-US" smtClean="0"/>
              <a:t>The fixed asset turnover ratio is equal to the net sales revenue for a period divided by the average fixed assets. Average fixed assets is computed by dividing the sum of beginning and ending fixed assets by two. </a:t>
            </a:r>
          </a:p>
          <a:p>
            <a:endParaRPr lang="en-US" smtClean="0"/>
          </a:p>
          <a:p>
            <a:r>
              <a:rPr lang="en-US" smtClean="0"/>
              <a:t>Part II</a:t>
            </a:r>
          </a:p>
          <a:p>
            <a:r>
              <a:rPr lang="en-US" smtClean="0"/>
              <a:t>Fixed asset turnover provides us with information about how efficiently a company uses its assets to generate sales revenue.</a:t>
            </a:r>
          </a:p>
          <a:p>
            <a:endParaRPr lang="en-US" smtClean="0"/>
          </a:p>
          <a:p>
            <a:r>
              <a:rPr lang="en-US" smtClean="0"/>
              <a:t>Part III</a:t>
            </a:r>
          </a:p>
          <a:p>
            <a:r>
              <a:rPr lang="en-US" smtClean="0"/>
              <a:t>Calculate the fixed asset turnover for Cedar Fair using the following information:</a:t>
            </a:r>
          </a:p>
          <a:p>
            <a:r>
              <a:rPr lang="en-US" smtClean="0"/>
              <a:t>For the year 2010, Cedar Fair had $978 of revenue.  End-of-year fixed assets were $1,680 and beginning-of-year fixed assets were $1,780. (All numbers in millions.)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solidFill>
            <a:srgbClr val="FFFFFF"/>
          </a:solidFill>
          <a:ln/>
        </p:spPr>
      </p:sp>
      <p:sp>
        <p:nvSpPr>
          <p:cNvPr id="114690" name="Rectangle 3"/>
          <p:cNvSpPr>
            <a:spLocks noGrp="1" noChangeArrowheads="1"/>
          </p:cNvSpPr>
          <p:nvPr>
            <p:ph type="body" idx="1"/>
          </p:nvPr>
        </p:nvSpPr>
        <p:spPr>
          <a:solidFill>
            <a:srgbClr val="FFFFFF"/>
          </a:solidFill>
        </p:spPr>
        <p:txBody>
          <a:bodyPr/>
          <a:lstStyle/>
          <a:p>
            <a:r>
              <a:rPr lang="en-US" smtClean="0"/>
              <a:t>Part I</a:t>
            </a:r>
          </a:p>
          <a:p>
            <a:r>
              <a:rPr lang="en-US" smtClean="0"/>
              <a:t>Cedar Fair’s fixed asset turnover is 0.57, meaning that Cedar Fair generates 57 cents of revenue for each dollar invested in fixed assets.  </a:t>
            </a:r>
          </a:p>
          <a:p>
            <a:endParaRPr lang="en-US" smtClean="0"/>
          </a:p>
          <a:p>
            <a:r>
              <a:rPr lang="en-US" smtClean="0"/>
              <a:t>Part II</a:t>
            </a:r>
          </a:p>
          <a:p>
            <a:r>
              <a:rPr lang="en-US" smtClean="0"/>
              <a:t>You can see that two companies in the same industry, like Six Flags and Cedar Fair can have different measures of fixed asset  turnover.  A company like Yahoo! has a much higher fixed asset turnover because it has less investment in fixed assets for each dollar of revenue.</a:t>
            </a:r>
          </a:p>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solidFill>
            <a:srgbClr val="FFFFFF"/>
          </a:solidFill>
          <a:ln/>
        </p:spPr>
      </p:sp>
      <p:sp>
        <p:nvSpPr>
          <p:cNvPr id="116738" name="Rectangle 3"/>
          <p:cNvSpPr>
            <a:spLocks noGrp="1" noChangeArrowheads="1"/>
          </p:cNvSpPr>
          <p:nvPr>
            <p:ph type="body" idx="1"/>
          </p:nvPr>
        </p:nvSpPr>
        <p:spPr>
          <a:solidFill>
            <a:srgbClr val="FFFFFF"/>
          </a:solidFill>
        </p:spPr>
        <p:txBody>
          <a:bodyPr/>
          <a:lstStyle/>
          <a:p>
            <a:r>
              <a:rPr lang="en-US" smtClean="0"/>
              <a:t>Learning objective number 9-8 is to describe the factors to consider when comparing companies’ long-lived assets.</a:t>
            </a:r>
          </a:p>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solidFill>
            <a:srgbClr val="FFFFFF"/>
          </a:solidFill>
          <a:ln/>
        </p:spPr>
      </p:sp>
      <p:sp>
        <p:nvSpPr>
          <p:cNvPr id="118786" name="Rectangle 3"/>
          <p:cNvSpPr>
            <a:spLocks noGrp="1" noChangeArrowheads="1"/>
          </p:cNvSpPr>
          <p:nvPr>
            <p:ph type="body" idx="1"/>
          </p:nvPr>
        </p:nvSpPr>
        <p:spPr>
          <a:solidFill>
            <a:srgbClr val="FFFFFF"/>
          </a:solidFill>
        </p:spPr>
        <p:txBody>
          <a:bodyPr/>
          <a:lstStyle/>
          <a:p>
            <a:r>
              <a:rPr lang="en-US" smtClean="0"/>
              <a:t>Part I.</a:t>
            </a:r>
          </a:p>
          <a:p>
            <a:r>
              <a:rPr lang="en-US" smtClean="0"/>
              <a:t>Accelerated depreciation, in the early years of an asset’s useful life, results in higher depreciation expense, lower net income, and lower book value than would result using straight-line depreciation.</a:t>
            </a:r>
          </a:p>
          <a:p>
            <a:endParaRPr lang="en-US" smtClean="0"/>
          </a:p>
          <a:p>
            <a:r>
              <a:rPr lang="en-US" smtClean="0"/>
              <a:t>Part II.</a:t>
            </a:r>
          </a:p>
          <a:p>
            <a:r>
              <a:rPr lang="en-US" smtClean="0"/>
              <a:t>Selling an asset with a low book value, resulting from accelerated depreciation, might result in a gain.  Selling the same asset with a higher book value, resulting from straight-line depreciation, might result in a loss. </a:t>
            </a:r>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p:spPr>
        <p:txBody>
          <a:bodyPr/>
          <a:lstStyle/>
          <a:p>
            <a:r>
              <a:rPr lang="en-US" smtClean="0"/>
              <a:t>Supplement 9A: Natural Resources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p:spPr>
        <p:txBody>
          <a:bodyPr/>
          <a:lstStyle/>
          <a:p>
            <a:r>
              <a:rPr lang="en-US" smtClean="0"/>
              <a:t>The cost of a tangible asset includes the purchase price as well as all costs necessary to get the asset in place and ready for its intended use. We record the purchase price net of any cash discounts taken.</a:t>
            </a:r>
          </a:p>
          <a:p>
            <a:r>
              <a:rPr lang="en-US" smtClean="0"/>
              <a:t>Generally finance charges are not included in the cost of an asset. If we elect to finance the purchase over a period of time, the interest cost is charged as an expense when incurred. Recording acquisition costs as assets is referred to as capitalizing the costs.</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4"/>
          <p:cNvSpPr>
            <a:spLocks noGrp="1" noRot="1" noChangeAspect="1" noChangeArrowheads="1" noTextEdit="1"/>
          </p:cNvSpPr>
          <p:nvPr>
            <p:ph type="sldImg"/>
          </p:nvPr>
        </p:nvSpPr>
        <p:spPr>
          <a:ln/>
        </p:spPr>
      </p:sp>
      <p:sp>
        <p:nvSpPr>
          <p:cNvPr id="122882" name="Rectangle 5"/>
          <p:cNvSpPr>
            <a:spLocks noGrp="1" noChangeArrowheads="1"/>
          </p:cNvSpPr>
          <p:nvPr>
            <p:ph type="body" idx="1"/>
          </p:nvPr>
        </p:nvSpPr>
        <p:spPr>
          <a:noFill/>
        </p:spPr>
        <p:txBody>
          <a:bodyPr/>
          <a:lstStyle/>
          <a:p>
            <a:r>
              <a:rPr lang="en-US" smtClean="0"/>
              <a:t>Depletion is the process of allocating a natural resource’s cost over the period of its extraction.  Depletion is similar in concept to depreciation.  The units-of-production method is the most common of computing depletion.  Depletion that is computed for a period is first added to inventory and then expensed when the inventory is sold.</a:t>
            </a:r>
          </a:p>
          <a:p>
            <a:endParaRPr lang="en-US" smtClean="0"/>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p:spPr>
        <p:txBody>
          <a:bodyPr/>
          <a:lstStyle/>
          <a:p>
            <a:r>
              <a:rPr lang="en-US" smtClean="0"/>
              <a:t>Supplement 9B: Changes in Depreciation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Rot="1" noChangeAspect="1" noChangeArrowheads="1" noTextEdit="1"/>
          </p:cNvSpPr>
          <p:nvPr>
            <p:ph type="sldImg"/>
          </p:nvPr>
        </p:nvSpPr>
        <p:spPr>
          <a:ln/>
        </p:spPr>
      </p:sp>
      <p:sp>
        <p:nvSpPr>
          <p:cNvPr id="126978" name="Rectangle 5"/>
          <p:cNvSpPr>
            <a:spLocks noGrp="1" noChangeArrowheads="1"/>
          </p:cNvSpPr>
          <p:nvPr>
            <p:ph type="body" idx="1"/>
          </p:nvPr>
        </p:nvSpPr>
        <p:spPr>
          <a:noFill/>
        </p:spPr>
        <p:txBody>
          <a:bodyPr/>
          <a:lstStyle/>
          <a:p>
            <a:r>
              <a:rPr lang="en-US" smtClean="0"/>
              <a:t>Residual value and useful life of a plant asset are both estimates. Like all estimates, new information may come to light that will warrant a revision of a previous estimate.</a:t>
            </a:r>
            <a:br>
              <a:rPr lang="en-US" smtClean="0"/>
            </a:br>
            <a:r>
              <a:rPr lang="en-US" smtClean="0"/>
              <a:t/>
            </a:r>
            <a:br>
              <a:rPr lang="en-US" smtClean="0"/>
            </a:br>
            <a:r>
              <a:rPr lang="en-US" smtClean="0"/>
              <a:t>Let’s see how accountants handle the revision of previous estimates.</a:t>
            </a:r>
          </a:p>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Grp="1" noRot="1" noChangeAspect="1" noChangeArrowheads="1" noTextEdit="1"/>
          </p:cNvSpPr>
          <p:nvPr>
            <p:ph type="sldImg"/>
          </p:nvPr>
        </p:nvSpPr>
        <p:spPr>
          <a:ln/>
        </p:spPr>
      </p:sp>
      <p:sp>
        <p:nvSpPr>
          <p:cNvPr id="129026" name="Rectangle 5"/>
          <p:cNvSpPr>
            <a:spLocks noGrp="1" noChangeArrowheads="1"/>
          </p:cNvSpPr>
          <p:nvPr>
            <p:ph type="body" idx="1"/>
          </p:nvPr>
        </p:nvSpPr>
        <p:spPr>
          <a:noFill/>
        </p:spPr>
        <p:txBody>
          <a:bodyPr/>
          <a:lstStyle/>
          <a:p>
            <a:r>
              <a:rPr lang="en-US" smtClean="0"/>
              <a:t>Cedar Fair purchased equipment that cost $60,000,000 with an estimated useful life of 20 years and an estimated salvage value of $3,000,000.   Shortly after the start of year 5, Cedar Fair changed the estimated useful life to 25 years and lowered the estimated salvage value to $2,400,000. Cedar Fair uses the straight-line method for all equipment. </a:t>
            </a:r>
          </a:p>
          <a:p>
            <a:endParaRPr lang="en-US" smtClean="0"/>
          </a:p>
          <a:p>
            <a:r>
              <a:rPr lang="en-US" smtClean="0"/>
              <a:t>Let’s calculate the proper depreciation expense for year 5 and all years thereafter.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4"/>
          <p:cNvSpPr>
            <a:spLocks noGrp="1" noRot="1" noChangeAspect="1" noChangeArrowheads="1" noTextEdit="1"/>
          </p:cNvSpPr>
          <p:nvPr>
            <p:ph type="sldImg"/>
          </p:nvPr>
        </p:nvSpPr>
        <p:spPr>
          <a:ln/>
        </p:spPr>
      </p:sp>
      <p:sp>
        <p:nvSpPr>
          <p:cNvPr id="131074" name="Rectangle 5"/>
          <p:cNvSpPr>
            <a:spLocks noGrp="1" noChangeArrowheads="1"/>
          </p:cNvSpPr>
          <p:nvPr>
            <p:ph type="body" idx="1"/>
          </p:nvPr>
        </p:nvSpPr>
        <p:spPr>
          <a:noFill/>
        </p:spPr>
        <p:txBody>
          <a:bodyPr/>
          <a:lstStyle/>
          <a:p>
            <a:r>
              <a:rPr lang="en-US" smtClean="0"/>
              <a:t>Part I</a:t>
            </a:r>
          </a:p>
          <a:p>
            <a:r>
              <a:rPr lang="en-US" smtClean="0"/>
              <a:t>To compute the depreciation expense due to the changes, we use the formula for straight-line depreciation, substituting book value for the original cost, and using the new salvage value and the new estimated useful life. </a:t>
            </a:r>
          </a:p>
          <a:p>
            <a:endParaRPr lang="en-US" smtClean="0"/>
          </a:p>
          <a:p>
            <a:r>
              <a:rPr lang="en-US" smtClean="0"/>
              <a:t>Part II</a:t>
            </a:r>
          </a:p>
          <a:p>
            <a:r>
              <a:rPr lang="en-US" smtClean="0"/>
              <a:t>Using the original cost of $60,000,000, an estimated salvage value of $3,000,000 , and an estimated useful life of 20 years, we find the annual depreciation to be $2,850,000.  After four years the accumulated depreciation is $11,400,000, and the book value is $48,600,000.  The revised annual depreciation for year 5 and all years thereafter is $48,600,000 minus $2,400,000 divided by 21 years.  The result is $2,200,000 per year.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solidFill>
            <a:srgbClr val="FFFFFF"/>
          </a:solidFill>
          <a:ln/>
        </p:spPr>
      </p:sp>
      <p:sp>
        <p:nvSpPr>
          <p:cNvPr id="133122" name="Rectangle 3"/>
          <p:cNvSpPr>
            <a:spLocks noGrp="1" noChangeArrowheads="1"/>
          </p:cNvSpPr>
          <p:nvPr>
            <p:ph type="body" idx="1"/>
          </p:nvPr>
        </p:nvSpPr>
        <p:spPr>
          <a:solidFill>
            <a:srgbClr val="FFFFFF"/>
          </a:solidFill>
        </p:spPr>
        <p:txBody>
          <a:bodyPr/>
          <a:lstStyle/>
          <a:p>
            <a:pPr eaLnBrk="1" hangingPunct="1"/>
            <a:r>
              <a:rPr lang="en-US" smtClean="0"/>
              <a:t>Chapter 9 Solved Exercises:  M9-4, M9-5, M9-6, E9-6, E9-7, E9-11</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xfrm>
            <a:off x="685800" y="4343400"/>
            <a:ext cx="5486400" cy="4267200"/>
          </a:xfrm>
          <a:noFill/>
        </p:spPr>
        <p:txBody>
          <a:bodyPr/>
          <a:lstStyle/>
          <a:p>
            <a:r>
              <a:rPr lang="en-US" smtClean="0"/>
              <a:t>Part I</a:t>
            </a:r>
          </a:p>
          <a:p>
            <a:r>
              <a:rPr lang="en-US" smtClean="0"/>
              <a:t>M9-4 Computing Book Value (Straight-Line Depreciation)</a:t>
            </a:r>
          </a:p>
          <a:p>
            <a:endParaRPr lang="en-US" smtClean="0"/>
          </a:p>
          <a:p>
            <a:r>
              <a:rPr lang="en-US" smtClean="0"/>
              <a:t>Calculate the book value of a three-year-old machine that cost $400,000, has an estimated residual value of $40,000, and has an estimated useful life of four years. The company uses straight-line depreciation.</a:t>
            </a:r>
          </a:p>
          <a:p>
            <a:endParaRPr lang="en-US" smtClean="0"/>
          </a:p>
          <a:p>
            <a:r>
              <a:rPr lang="en-US" smtClean="0"/>
              <a:t>Part II</a:t>
            </a:r>
          </a:p>
          <a:p>
            <a:r>
              <a:rPr lang="en-US" smtClean="0"/>
              <a:t>Depreciation expense for each year is determined by taking the asset’s cost less its estimated residual value and multiplying this amount by the fraction of 1 over the asset’s estimated useful life in years.</a:t>
            </a:r>
          </a:p>
          <a:p>
            <a:endParaRPr lang="en-US" smtClean="0"/>
          </a:p>
          <a:p>
            <a:r>
              <a:rPr lang="en-US" smtClean="0"/>
              <a:t>Part III</a:t>
            </a:r>
          </a:p>
          <a:p>
            <a:r>
              <a:rPr lang="en-US" smtClean="0"/>
              <a:t>The annual depreciation is $90,000. Cost minus residual value ($400,000 - $40,000 = $360,000) is multiplied by one fourth.</a:t>
            </a:r>
          </a:p>
          <a:p>
            <a:endParaRPr lang="en-US" smtClean="0"/>
          </a:p>
          <a:p>
            <a:r>
              <a:rPr lang="en-US" smtClean="0"/>
              <a:t>Part IV</a:t>
            </a:r>
          </a:p>
          <a:p>
            <a:r>
              <a:rPr lang="en-US" smtClean="0"/>
              <a:t>After three years, the book value is $130,000 ($400,000 cost less $270,000 of accumulated depreciation).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81000" y="4343400"/>
            <a:ext cx="6096000" cy="4114800"/>
          </a:xfrm>
        </p:spPr>
        <p:txBody>
          <a:bodyPr>
            <a:normAutofit lnSpcReduction="10000"/>
          </a:bodyPr>
          <a:lstStyle/>
          <a:p>
            <a:pPr>
              <a:defRPr/>
            </a:pPr>
            <a:r>
              <a:rPr lang="en-US" dirty="0" smtClean="0"/>
              <a:t>Part I</a:t>
            </a:r>
          </a:p>
          <a:p>
            <a:pPr>
              <a:defRPr/>
            </a:pPr>
            <a:r>
              <a:rPr lang="en-US" dirty="0" smtClean="0"/>
              <a:t>M9-5 Computing Book Value (Units-of-Production Depreciation)</a:t>
            </a:r>
          </a:p>
          <a:p>
            <a:pPr>
              <a:defRPr/>
            </a:pPr>
            <a:endParaRPr lang="en-US" dirty="0" smtClean="0"/>
          </a:p>
          <a:p>
            <a:pPr>
              <a:defRPr/>
            </a:pPr>
            <a:r>
              <a:rPr lang="en-US" dirty="0" smtClean="0"/>
              <a:t>Calculate the book value of a three-year-old machine that cost $400,000, has an estimated residual value of $40,000, and has an estimated useful life of 20,000 machine hours. The company uses units-of-production depreciation and ran the machine 3,000 hours in year 1 and 8,000 hours in year 2, and 6,000 hours in year 3.</a:t>
            </a:r>
          </a:p>
          <a:p>
            <a:pPr>
              <a:defRPr/>
            </a:pPr>
            <a:endParaRPr lang="en-US" dirty="0" smtClean="0"/>
          </a:p>
          <a:p>
            <a:pPr>
              <a:defRPr/>
            </a:pPr>
            <a:r>
              <a:rPr lang="en-US" dirty="0" smtClean="0"/>
              <a:t>Part II</a:t>
            </a:r>
          </a:p>
          <a:p>
            <a:pPr>
              <a:defRPr/>
            </a:pPr>
            <a:r>
              <a:rPr lang="en-US" dirty="0" smtClean="0"/>
              <a:t>Depreciation expense for a year is determined by taking the asset’s cost less its estimated residual value and multiplying this amount by the fraction of actual production for the period divided by the estimated total production over the asset’s useful life.</a:t>
            </a:r>
          </a:p>
          <a:p>
            <a:pPr>
              <a:defRPr/>
            </a:pPr>
            <a:endParaRPr lang="en-US" dirty="0" smtClean="0"/>
          </a:p>
          <a:p>
            <a:pPr>
              <a:defRPr/>
            </a:pPr>
            <a:r>
              <a:rPr lang="en-US" dirty="0" smtClean="0"/>
              <a:t>Part III</a:t>
            </a:r>
          </a:p>
          <a:p>
            <a:pPr>
              <a:defRPr/>
            </a:pPr>
            <a:r>
              <a:rPr lang="en-US" dirty="0" smtClean="0"/>
              <a:t>The depreciation expense for the first year is $54,000.  Cost minus residual value ($400,000 - $40,000 = $360,000) is multiplied by the fraction of 3,000 over 20,000.</a:t>
            </a:r>
          </a:p>
          <a:p>
            <a:pPr>
              <a:defRPr/>
            </a:pPr>
            <a:endParaRPr lang="en-US" dirty="0" smtClean="0"/>
          </a:p>
          <a:p>
            <a:pPr>
              <a:defRPr/>
            </a:pPr>
            <a:r>
              <a:rPr lang="en-US" dirty="0" smtClean="0"/>
              <a:t>Part IV</a:t>
            </a:r>
          </a:p>
          <a:p>
            <a:pPr>
              <a:defRPr/>
            </a:pPr>
            <a:r>
              <a:rPr lang="en-US" dirty="0" smtClean="0"/>
              <a:t>The depreciation expense for the second year is $144,000.  Cost minus residual value ($400,000 - $40,000 = $360,000) is multiplied by the fraction of 8,000 over 20,000.</a:t>
            </a:r>
          </a:p>
          <a:p>
            <a:pPr>
              <a:defRPr/>
            </a:pPr>
            <a:endParaRPr lang="en-US" dirty="0" smtClean="0"/>
          </a:p>
          <a:p>
            <a:pPr>
              <a:defRPr/>
            </a:pPr>
            <a:r>
              <a:rPr lang="en-US" dirty="0" smtClean="0"/>
              <a:t>Part V</a:t>
            </a:r>
          </a:p>
          <a:p>
            <a:pPr>
              <a:defRPr/>
            </a:pPr>
            <a:r>
              <a:rPr lang="en-US" dirty="0" smtClean="0"/>
              <a:t>The depreciation expense for the second year is $108,000.  Cost minus residual value ($400,000 - $40,000 = $360,000) is multiplied by the fraction of 6,000 over 20,000.</a:t>
            </a:r>
          </a:p>
          <a:p>
            <a:pPr>
              <a:defRPr/>
            </a:pPr>
            <a:endParaRPr lang="en-US" dirty="0" smtClean="0"/>
          </a:p>
          <a:p>
            <a:pPr>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p:spPr>
        <p:txBody>
          <a:bodyPr/>
          <a:lstStyle/>
          <a:p>
            <a:r>
              <a:rPr lang="en-US" smtClean="0"/>
              <a:t>After three years, the book value is $94,000 ($400,000 cost less $306,000 of accumulated depreciation).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228600" y="4343400"/>
            <a:ext cx="6400800" cy="4419600"/>
          </a:xfrm>
        </p:spPr>
        <p:txBody>
          <a:bodyPr/>
          <a:lstStyle/>
          <a:p>
            <a:pPr>
              <a:defRPr/>
            </a:pPr>
            <a:r>
              <a:rPr lang="en-US" sz="1100" dirty="0" smtClean="0"/>
              <a:t>Part I</a:t>
            </a:r>
          </a:p>
          <a:p>
            <a:pPr>
              <a:defRPr/>
            </a:pPr>
            <a:r>
              <a:rPr lang="en-US" sz="1100" dirty="0" smtClean="0"/>
              <a:t>M9-6 Computing Book Value (Double-Declining-Balance Depreciation)</a:t>
            </a:r>
          </a:p>
          <a:p>
            <a:pPr>
              <a:defRPr/>
            </a:pPr>
            <a:endParaRPr lang="en-US" sz="1100" dirty="0" smtClean="0"/>
          </a:p>
          <a:p>
            <a:pPr>
              <a:defRPr/>
            </a:pPr>
            <a:r>
              <a:rPr lang="en-US" sz="1100" dirty="0" smtClean="0"/>
              <a:t>Calculate the book value of a three-year-old machine that cost $400,000, has an estimated residual value of $40,000, and has an estimated useful life of four years. The company uses double-declining-balance depreciation. Round to the nearest dollar.</a:t>
            </a:r>
          </a:p>
          <a:p>
            <a:pPr>
              <a:defRPr/>
            </a:pPr>
            <a:endParaRPr lang="en-US" sz="1100" dirty="0" smtClean="0"/>
          </a:p>
          <a:p>
            <a:pPr>
              <a:defRPr/>
            </a:pPr>
            <a:r>
              <a:rPr lang="en-US" sz="1100" dirty="0" smtClean="0"/>
              <a:t>Part II</a:t>
            </a:r>
          </a:p>
          <a:p>
            <a:pPr>
              <a:defRPr/>
            </a:pPr>
            <a:r>
              <a:rPr lang="en-US" sz="1100" dirty="0" smtClean="0"/>
              <a:t>Depreciation expense for a year is determined by taking the asset’s cost less its accumulated depreciation and multiplying this amount by the fraction of 2 over the asset’s estimated useful life in years.  Recall that the </a:t>
            </a:r>
            <a:r>
              <a:rPr lang="en-US" sz="1050" dirty="0" smtClean="0"/>
              <a:t>double-declining-balance method ignores estimated residual value i</a:t>
            </a:r>
            <a:r>
              <a:rPr lang="en-US" sz="1100" dirty="0" smtClean="0"/>
              <a:t>n the computation of depreciation expense except in the last year when it is subtracted from book value to arrive at that year’s depreciation expense</a:t>
            </a:r>
            <a:r>
              <a:rPr lang="en-US" sz="1050" dirty="0" smtClean="0"/>
              <a:t>.</a:t>
            </a:r>
          </a:p>
          <a:p>
            <a:pPr>
              <a:defRPr/>
            </a:pPr>
            <a:endParaRPr lang="en-US" sz="1100" dirty="0" smtClean="0"/>
          </a:p>
          <a:p>
            <a:pPr>
              <a:defRPr/>
            </a:pPr>
            <a:r>
              <a:rPr lang="en-US" sz="1100" dirty="0" smtClean="0"/>
              <a:t>Part III</a:t>
            </a:r>
          </a:p>
          <a:p>
            <a:pPr>
              <a:defRPr/>
            </a:pPr>
            <a:r>
              <a:rPr lang="en-US" sz="1100" dirty="0" smtClean="0"/>
              <a:t>At the start of the first year the book value of the asset is its acquisition cost of $400,000.  For the first year, to determine depreciation expense, we multiply the book value of $400,000 times the double-declining-balance rate of 2/4 and find the depreciation expense is $200,000. </a:t>
            </a:r>
          </a:p>
          <a:p>
            <a:pPr>
              <a:defRPr/>
            </a:pPr>
            <a:endParaRPr lang="en-US" sz="1100" dirty="0" smtClean="0"/>
          </a:p>
          <a:p>
            <a:pPr>
              <a:defRPr/>
            </a:pPr>
            <a:r>
              <a:rPr lang="en-US" sz="1100" dirty="0" smtClean="0"/>
              <a:t>Part IV</a:t>
            </a:r>
          </a:p>
          <a:p>
            <a:pPr>
              <a:defRPr/>
            </a:pPr>
            <a:r>
              <a:rPr lang="en-US" sz="1100" dirty="0" smtClean="0"/>
              <a:t>At the start of the second year the book value of the asset is its acquisition cost of $400,000 minus the first year’s depreciation of $200,000.  To determine depreciation expense, we multiply the book value times the double-declining-balance rate of 2/4 and find the depreciation expense is $100,000. </a:t>
            </a:r>
          </a:p>
          <a:p>
            <a:pPr>
              <a:defRPr/>
            </a:pPr>
            <a:endParaRPr lang="en-US" sz="1100" dirty="0" smtClean="0"/>
          </a:p>
          <a:p>
            <a:pPr>
              <a:defRPr/>
            </a:pPr>
            <a:r>
              <a:rPr lang="en-US" sz="1100" dirty="0" smtClean="0"/>
              <a:t>Part V</a:t>
            </a:r>
          </a:p>
          <a:p>
            <a:pPr>
              <a:defRPr/>
            </a:pPr>
            <a:r>
              <a:rPr lang="en-US" sz="1100" dirty="0" smtClean="0"/>
              <a:t>As the start of the third year the book value of the asset is its acquisition cost of $400,000 minus the accumulated depreciation for both years one and two which equals $300,000. To determine depreciation expense, we multiply the book value times the double-declining balance rate of 2/4 and find the depreciation expense of $50,000. </a:t>
            </a:r>
          </a:p>
          <a:p>
            <a:pPr>
              <a:defRPr/>
            </a:pPr>
            <a:endParaRPr lang="en-US" sz="1100" dirty="0" smtClean="0"/>
          </a:p>
          <a:p>
            <a:pPr>
              <a:defRPr/>
            </a:pPr>
            <a:endParaRPr lang="en-US" sz="1100" dirty="0" smtClean="0"/>
          </a:p>
          <a:p>
            <a:pPr>
              <a:defRPr/>
            </a:pP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solidFill>
            <a:srgbClr val="FFFFFF"/>
          </a:solidFill>
          <a:ln/>
        </p:spPr>
      </p:sp>
      <p:sp>
        <p:nvSpPr>
          <p:cNvPr id="27650" name="Rectangle 3"/>
          <p:cNvSpPr>
            <a:spLocks noGrp="1" noChangeArrowheads="1"/>
          </p:cNvSpPr>
          <p:nvPr>
            <p:ph type="body" idx="1"/>
          </p:nvPr>
        </p:nvSpPr>
        <p:spPr>
          <a:solidFill>
            <a:srgbClr val="FFFFFF"/>
          </a:solidFill>
        </p:spPr>
        <p:txBody>
          <a:bodyPr/>
          <a:lstStyle/>
          <a:p>
            <a:r>
              <a:rPr lang="en-US" smtClean="0"/>
              <a:t>Part I</a:t>
            </a:r>
          </a:p>
          <a:p>
            <a:r>
              <a:rPr lang="en-US" smtClean="0"/>
              <a:t>When purchasing land, the cost includes the purchase price, legal fees, surveying fees, broker’s commissions,  and other costs generally incurred in connection with the purchase such as taxes and recording fees. As noted earlier, land is not a depreciable asset.</a:t>
            </a:r>
            <a:br>
              <a:rPr lang="en-US" smtClean="0"/>
            </a:br>
            <a:endParaRPr lang="en-US" smtClean="0"/>
          </a:p>
          <a:p>
            <a:r>
              <a:rPr lang="en-US" smtClean="0"/>
              <a:t>Part II</a:t>
            </a:r>
          </a:p>
          <a:p>
            <a:r>
              <a:rPr lang="en-US" smtClean="0"/>
              <a:t>Whether we purchase or construct a building, the cost should include the purchase price plus any legal fees, appraisal fees, and architectural fees as well as any other costs required to prepare the asset for use.</a:t>
            </a:r>
          </a:p>
          <a:p>
            <a:endParaRPr lang="en-US" smtClean="0"/>
          </a:p>
          <a:p>
            <a:r>
              <a:rPr lang="en-US" smtClean="0"/>
              <a:t>Part III</a:t>
            </a:r>
          </a:p>
          <a:p>
            <a:r>
              <a:rPr lang="en-US" smtClean="0"/>
              <a:t>Equipment is recorded at its purchase price less any available cash discounts.  In addition to the purchase price, the cost of equipment includes sales taxes, delivery charges, and installation costs as well as any other costs required to prepare the asset for use. </a:t>
            </a:r>
          </a:p>
          <a:p>
            <a:r>
              <a:rPr lang="en-US" smtClean="0"/>
              <a:t> </a:t>
            </a:r>
          </a:p>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p:spPr>
        <p:txBody>
          <a:bodyPr/>
          <a:lstStyle/>
          <a:p>
            <a:r>
              <a:rPr lang="en-US" smtClean="0"/>
              <a:t>At three years, the book value is $50,000 ($400,000 cost less $350,000 of accumulated depreciation).</a:t>
            </a:r>
          </a:p>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Part I</a:t>
            </a:r>
          </a:p>
          <a:p>
            <a:pPr>
              <a:defRPr/>
            </a:pPr>
            <a:r>
              <a:rPr lang="en-US" dirty="0" smtClean="0"/>
              <a:t>E9-6 Computing Depreciation under Alternative Methods</a:t>
            </a:r>
          </a:p>
          <a:p>
            <a:pPr>
              <a:defRPr/>
            </a:pPr>
            <a:r>
              <a:rPr lang="en-US" dirty="0" smtClean="0"/>
              <a:t>Solar Innovations Corporation bought a machine at the beginning of the year at a cost of $22,000. The estimated useful life was five years, and the residual value was $2,000. Assume that the estimated productive life of the machine is 10,000 units. Expected annual production was: year 1, 2,000 units; year 2, 3,000 units; year 3, 2,000 units; year 4, 2,000 units; and year 5, 1,000 units.</a:t>
            </a:r>
          </a:p>
          <a:p>
            <a:pPr>
              <a:defRPr/>
            </a:pPr>
            <a:endParaRPr lang="en-US" dirty="0" smtClean="0"/>
          </a:p>
          <a:p>
            <a:pPr>
              <a:defRPr/>
            </a:pPr>
            <a:r>
              <a:rPr lang="en-US" dirty="0" smtClean="0"/>
              <a:t>Requirement 1. Complete a depreciation schedule for each of the alternative methods, straight-line, units-of-production, and double-declining-balance.</a:t>
            </a:r>
          </a:p>
          <a:p>
            <a:pPr>
              <a:defRPr/>
            </a:pPr>
            <a:endParaRPr lang="en-US" dirty="0" smtClean="0"/>
          </a:p>
          <a:p>
            <a:pPr>
              <a:defRPr/>
            </a:pPr>
            <a:r>
              <a:rPr lang="en-US" dirty="0" smtClean="0"/>
              <a:t>Part II</a:t>
            </a:r>
          </a:p>
          <a:p>
            <a:pPr>
              <a:defRPr/>
            </a:pPr>
            <a:r>
              <a:rPr lang="en-US" dirty="0" smtClean="0"/>
              <a:t>Case 1a.  Straight-line.  Depreciation expense for each year is determined by taking the asset’s cost less its estimated residual value and multiplying this amount by the fraction of 1 over the asset’s estimated useful life in years.  Book value is equal to the cost of $22,000 less the Accumulated Depreciation.</a:t>
            </a:r>
          </a:p>
          <a:p>
            <a:pPr>
              <a:defRPr/>
            </a:pPr>
            <a:endParaRPr lang="en-US" dirty="0" smtClean="0"/>
          </a:p>
          <a:p>
            <a:pPr>
              <a:defRPr/>
            </a:pPr>
            <a:endParaRPr lang="en-US" dirty="0" smtClean="0"/>
          </a:p>
          <a:p>
            <a:pPr>
              <a:defRPr/>
            </a:pPr>
            <a:endParaRPr lang="en-US" dirty="0" smtClean="0"/>
          </a:p>
          <a:p>
            <a:pPr>
              <a:defRPr/>
            </a:pPr>
            <a:r>
              <a:rPr lang="en-US" dirty="0" smtClean="0"/>
              <a:t>  </a:t>
            </a:r>
          </a:p>
          <a:p>
            <a:pPr>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noFill/>
        </p:spPr>
        <p:txBody>
          <a:bodyPr/>
          <a:lstStyle/>
          <a:p>
            <a:r>
              <a:rPr lang="en-US" smtClean="0"/>
              <a:t>Part I</a:t>
            </a:r>
          </a:p>
          <a:p>
            <a:r>
              <a:rPr lang="en-US" smtClean="0"/>
              <a:t>Case 1b.  Units-of-production. Depreciation expense for a year is determined by taking the asset’s cost less its estimated residual value and multiplying this amount by the fraction of actual production for the period divided by the estimated total production over the asset’s useful life. Book value is equal to the cost of $22,000 less the Accumulated Depreciation.</a:t>
            </a:r>
          </a:p>
          <a:p>
            <a:endParaRPr lang="en-US" smtClean="0"/>
          </a:p>
          <a:p>
            <a:r>
              <a:rPr lang="en-US" smtClean="0"/>
              <a:t>Part II</a:t>
            </a:r>
          </a:p>
          <a:p>
            <a:r>
              <a:rPr lang="en-US" smtClean="0"/>
              <a:t>Case 1c.  Double-declining balance. Depreciation expense for a year is determined by taking the asset’s cost less its accumulated depreciation and multiplying this amount by the fraction of 2 over the asset’s estimated useful life in years. Recall that the </a:t>
            </a:r>
            <a:r>
              <a:rPr lang="en-US" sz="1100" smtClean="0"/>
              <a:t>double-declining-balance method ignores estimated residual value i</a:t>
            </a:r>
            <a:r>
              <a:rPr lang="en-US" smtClean="0"/>
              <a:t>n the computation of depreciation expense except in the last year when it is subtracted from book value to arrive at that year’s depreciation expense</a:t>
            </a:r>
            <a:r>
              <a:rPr lang="en-US" sz="1100" smtClean="0"/>
              <a:t>.  </a:t>
            </a:r>
            <a:r>
              <a:rPr lang="en-US" smtClean="0"/>
              <a:t>As you can see, the book value of the asset at the end of the fourth year is $2,851. The final book value should be $2,000.  So we are limited to depreciation of $851 ($2851 - $2,000) for the fifth year.</a:t>
            </a:r>
          </a:p>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a:ln/>
        </p:spPr>
      </p:sp>
      <p:sp>
        <p:nvSpPr>
          <p:cNvPr id="149506" name="Notes Placeholder 2"/>
          <p:cNvSpPr>
            <a:spLocks noGrp="1"/>
          </p:cNvSpPr>
          <p:nvPr>
            <p:ph type="body" idx="1"/>
          </p:nvPr>
        </p:nvSpPr>
        <p:spPr>
          <a:noFill/>
        </p:spPr>
        <p:txBody>
          <a:bodyPr/>
          <a:lstStyle/>
          <a:p>
            <a:r>
              <a:rPr lang="en-US" smtClean="0"/>
              <a:t>Part I</a:t>
            </a:r>
          </a:p>
          <a:p>
            <a:r>
              <a:rPr lang="en-US" smtClean="0"/>
              <a:t>Requirement 2. Which method will result in the highest net income in year 2? Does this higher net income mean the machine was used more efficiently under this depreciation method?</a:t>
            </a:r>
            <a:br>
              <a:rPr lang="en-US" smtClean="0"/>
            </a:br>
            <a:r>
              <a:rPr lang="en-US" smtClean="0"/>
              <a:t/>
            </a:r>
            <a:br>
              <a:rPr lang="en-US" smtClean="0"/>
            </a:br>
            <a:r>
              <a:rPr lang="en-US" smtClean="0"/>
              <a:t>Part II</a:t>
            </a:r>
          </a:p>
          <a:p>
            <a:r>
              <a:rPr lang="en-US" smtClean="0"/>
              <a:t>The method that will result in the highest net income is the one that reports the lowest depreciation expense. In this example, the straight-line depreciation method results in the highest net income in year 2. This higher net income does not mean the equipment was used more efficiently under this method. It only means a smaller amount of the asset’s cost was allocated to depreciation expense in year 2.</a:t>
            </a:r>
          </a:p>
          <a:p>
            <a:endParaRPr lang="en-US" smtClean="0"/>
          </a:p>
          <a:p>
            <a:r>
              <a:rPr lang="en-US" smtClean="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xfrm>
            <a:off x="0" y="4343400"/>
            <a:ext cx="6858000" cy="4800600"/>
          </a:xfrm>
          <a:noFill/>
        </p:spPr>
        <p:txBody>
          <a:bodyPr/>
          <a:lstStyle/>
          <a:p>
            <a:r>
              <a:rPr lang="en-US" smtClean="0"/>
              <a:t>Part I</a:t>
            </a:r>
          </a:p>
          <a:p>
            <a:r>
              <a:rPr lang="en-US" smtClean="0"/>
              <a:t>E9-7 Computing Depreciation under Alternative Methods</a:t>
            </a:r>
          </a:p>
          <a:p>
            <a:endParaRPr lang="en-US" smtClean="0"/>
          </a:p>
          <a:p>
            <a:r>
              <a:rPr lang="en-US" smtClean="0"/>
              <a:t>Sonic Corporation purchased and installed electronic payment equipment at its drive-inn restaurants in San Marcos, TX, at a cost of $27,000. The equipment has an estimated residual value of $1,500. The equipment is expected to process 255,000 payments over its three-year useful life. Per year, expected payment transactions are 61,200, year 1; 140,250, year 2; and 53,550, year 3. Complete a depreciation schedule for each of the alternative methods.</a:t>
            </a:r>
          </a:p>
          <a:p>
            <a:r>
              <a:rPr lang="en-US" smtClean="0"/>
              <a:t>1. Straight-line.</a:t>
            </a:r>
          </a:p>
          <a:p>
            <a:r>
              <a:rPr lang="en-US" smtClean="0"/>
              <a:t>2. Units-of-production.</a:t>
            </a:r>
          </a:p>
          <a:p>
            <a:r>
              <a:rPr lang="en-US" smtClean="0"/>
              <a:t>3. Double-declining-balance.</a:t>
            </a:r>
          </a:p>
          <a:p>
            <a:endParaRPr lang="en-US" smtClean="0"/>
          </a:p>
          <a:p>
            <a:r>
              <a:rPr lang="en-US" smtClean="0"/>
              <a:t>Part II</a:t>
            </a:r>
          </a:p>
          <a:p>
            <a:r>
              <a:rPr lang="en-US" smtClean="0"/>
              <a:t>Requirement 1. Straight-line method.</a:t>
            </a:r>
          </a:p>
          <a:p>
            <a:r>
              <a:rPr lang="en-US" smtClean="0"/>
              <a:t>Depreciation expense for each year is determined by taking the asset’s cost less its estimated residual value and multiplying this amount by the fraction of 1 over the asset’s estimated useful life in years.</a:t>
            </a:r>
          </a:p>
          <a:p>
            <a:endParaRPr lang="en-US" smtClean="0"/>
          </a:p>
          <a:p>
            <a:r>
              <a:rPr lang="en-US" smtClean="0"/>
              <a:t>Part III</a:t>
            </a:r>
          </a:p>
          <a:p>
            <a:r>
              <a:rPr lang="en-US" smtClean="0"/>
              <a:t>The annual depreciation is $8,500. Cost minus residual value ($27,000 - $1,500 = $25,500) is multiplied by one third.</a:t>
            </a:r>
          </a:p>
          <a:p>
            <a:endParaRPr lang="en-US" smtClean="0"/>
          </a:p>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ln/>
        </p:spPr>
      </p:sp>
      <p:sp>
        <p:nvSpPr>
          <p:cNvPr id="153602" name="Notes Placeholder 2"/>
          <p:cNvSpPr>
            <a:spLocks noGrp="1"/>
          </p:cNvSpPr>
          <p:nvPr>
            <p:ph type="body" idx="1"/>
          </p:nvPr>
        </p:nvSpPr>
        <p:spPr>
          <a:noFill/>
        </p:spPr>
        <p:txBody>
          <a:bodyPr/>
          <a:lstStyle/>
          <a:p>
            <a:r>
              <a:rPr lang="en-US" smtClean="0"/>
              <a:t>At the end of three years, the Accumulated Depreciation balance is $25,500 and the book value is $1,500.</a:t>
            </a:r>
          </a:p>
          <a:p>
            <a:endParaRPr lang="en-US" smtClean="0"/>
          </a:p>
          <a:p>
            <a:endParaRPr lang="en-US" smtClean="0"/>
          </a:p>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Part I</a:t>
            </a:r>
          </a:p>
          <a:p>
            <a:pPr>
              <a:defRPr/>
            </a:pPr>
            <a:r>
              <a:rPr lang="en-US" dirty="0" smtClean="0"/>
              <a:t>Requirement 2.  Units-of-production method.</a:t>
            </a:r>
          </a:p>
          <a:p>
            <a:pPr>
              <a:defRPr/>
            </a:pPr>
            <a:r>
              <a:rPr lang="en-US" dirty="0" smtClean="0"/>
              <a:t>Depreciation expense for a year is determined by taking the asset’s cost less its estimated residual value and multiplying this amount by the fraction of actual production for the period divided by the estimated total production over the asset’s useful life.</a:t>
            </a:r>
          </a:p>
          <a:p>
            <a:pPr>
              <a:defRPr/>
            </a:pPr>
            <a:endParaRPr lang="en-US" dirty="0" smtClean="0"/>
          </a:p>
          <a:p>
            <a:pPr>
              <a:defRPr/>
            </a:pPr>
            <a:r>
              <a:rPr lang="en-US" dirty="0" smtClean="0"/>
              <a:t>Part II</a:t>
            </a:r>
          </a:p>
          <a:p>
            <a:pPr>
              <a:defRPr/>
            </a:pPr>
            <a:r>
              <a:rPr lang="en-US" dirty="0" smtClean="0"/>
              <a:t>The depreciation expense for the first year is $6,120.  Cost minus residual value ($27,000 - $1,500 = $25,500) is multiplied by the fraction of 61,200 over 255,000.</a:t>
            </a:r>
          </a:p>
          <a:p>
            <a:pPr>
              <a:defRPr/>
            </a:pPr>
            <a:endParaRPr lang="en-US" dirty="0" smtClean="0"/>
          </a:p>
          <a:p>
            <a:pPr>
              <a:defRPr/>
            </a:pPr>
            <a:r>
              <a:rPr lang="en-US" dirty="0" smtClean="0"/>
              <a:t>Part III</a:t>
            </a:r>
          </a:p>
          <a:p>
            <a:pPr>
              <a:defRPr/>
            </a:pPr>
            <a:r>
              <a:rPr lang="en-US" dirty="0" smtClean="0"/>
              <a:t>The depreciation expense for the second year is $14,025.  Cost minus residual value ($27,000 - $1,500 = $25,500) is multiplied by the fraction of 140,250 over 255,000.</a:t>
            </a:r>
          </a:p>
          <a:p>
            <a:pPr>
              <a:defRPr/>
            </a:pPr>
            <a:endParaRPr lang="en-US" dirty="0" smtClean="0"/>
          </a:p>
          <a:p>
            <a:pPr>
              <a:defRPr/>
            </a:pPr>
            <a:r>
              <a:rPr lang="en-US" dirty="0" smtClean="0"/>
              <a:t>Part IV</a:t>
            </a:r>
          </a:p>
          <a:p>
            <a:pPr>
              <a:defRPr/>
            </a:pPr>
            <a:r>
              <a:rPr lang="en-US" dirty="0" smtClean="0"/>
              <a:t>The depreciation expense for the third year is $5,355.  Cost minus residual value ($27,000 - $1,500 = $25,500) is multiplied by the fraction of 53,550 over 255,000.</a:t>
            </a:r>
          </a:p>
          <a:p>
            <a:pPr>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p:spPr>
        <p:txBody>
          <a:bodyPr/>
          <a:lstStyle/>
          <a:p>
            <a:r>
              <a:rPr lang="en-US" smtClean="0"/>
              <a:t>At the end of three years, the Accumulated Depreciation balance is $25,500 and the book value is $1,500.</a:t>
            </a:r>
          </a:p>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343400"/>
            <a:ext cx="5486400" cy="4343400"/>
          </a:xfrm>
        </p:spPr>
        <p:txBody>
          <a:bodyPr>
            <a:normAutofit fontScale="92500" lnSpcReduction="20000"/>
          </a:bodyPr>
          <a:lstStyle/>
          <a:p>
            <a:pPr>
              <a:defRPr/>
            </a:pPr>
            <a:r>
              <a:rPr lang="en-US" dirty="0" smtClean="0"/>
              <a:t>Part I</a:t>
            </a:r>
          </a:p>
          <a:p>
            <a:pPr>
              <a:defRPr/>
            </a:pPr>
            <a:r>
              <a:rPr lang="en-US" dirty="0" smtClean="0"/>
              <a:t>Requirement 3. Double-declining-balance method.</a:t>
            </a:r>
          </a:p>
          <a:p>
            <a:pPr>
              <a:defRPr/>
            </a:pPr>
            <a:r>
              <a:rPr lang="en-US" dirty="0" smtClean="0"/>
              <a:t>Depreciation expense for a year is determined by taking the asset’s cost less its accumulated depreciation and multiplying this amount by the fraction of 2 over the asset’s estimated useful life in years.  </a:t>
            </a:r>
          </a:p>
          <a:p>
            <a:pPr>
              <a:defRPr/>
            </a:pPr>
            <a:endParaRPr lang="en-US" dirty="0" smtClean="0"/>
          </a:p>
          <a:p>
            <a:pPr>
              <a:defRPr/>
            </a:pPr>
            <a:r>
              <a:rPr lang="en-US" dirty="0" smtClean="0"/>
              <a:t>Part II</a:t>
            </a:r>
          </a:p>
          <a:p>
            <a:pPr>
              <a:defRPr/>
            </a:pPr>
            <a:r>
              <a:rPr lang="en-US" dirty="0" smtClean="0"/>
              <a:t>At the start of the first year the book value of the asset is its acquisition cost of $27,000.  For the first year, to determine depreciation expense, we multiply the book value of $27,000 times the double-declining-balance rate of 2/3 and find the depreciation expense is $18,000. </a:t>
            </a:r>
          </a:p>
          <a:p>
            <a:pPr>
              <a:defRPr/>
            </a:pPr>
            <a:endParaRPr lang="en-US" dirty="0" smtClean="0"/>
          </a:p>
          <a:p>
            <a:pPr>
              <a:defRPr/>
            </a:pPr>
            <a:r>
              <a:rPr lang="en-US" dirty="0" smtClean="0"/>
              <a:t>Part III</a:t>
            </a:r>
          </a:p>
          <a:p>
            <a:pPr>
              <a:defRPr/>
            </a:pPr>
            <a:r>
              <a:rPr lang="en-US" dirty="0" smtClean="0"/>
              <a:t>At the start of the second year the book value of the asset is its acquisition cost of $27,000 minus the first year’s depreciation of $18,000.  To determine depreciation expense, we multiply the book value times the double-declining-balance rate of 2/3 and find the depreciation expense is $6,000. </a:t>
            </a:r>
          </a:p>
          <a:p>
            <a:pPr>
              <a:defRPr/>
            </a:pPr>
            <a:endParaRPr lang="en-US" dirty="0" smtClean="0"/>
          </a:p>
          <a:p>
            <a:pPr>
              <a:defRPr/>
            </a:pPr>
            <a:r>
              <a:rPr lang="en-US" dirty="0" smtClean="0"/>
              <a:t>Part IV</a:t>
            </a:r>
          </a:p>
          <a:p>
            <a:pPr>
              <a:defRPr/>
            </a:pPr>
            <a:r>
              <a:rPr lang="en-US" dirty="0" smtClean="0"/>
              <a:t>At the start of the third year the book value of the asset is its acquisition cost of $27,000 minus the first two year’s depreciation of $24,000 ($18,000 +$6,000).  To determine depreciation expense, we multiply the book value times the double-declining-balance rate of 2/3 and find the depreciation expense is $2,000. </a:t>
            </a:r>
          </a:p>
          <a:p>
            <a:pPr>
              <a:defRPr/>
            </a:pPr>
            <a:endParaRPr lang="en-US" dirty="0" smtClean="0"/>
          </a:p>
          <a:p>
            <a:pPr>
              <a:defRPr/>
            </a:pPr>
            <a:r>
              <a:rPr lang="en-US" dirty="0" smtClean="0"/>
              <a:t>We will see that $2,000 is too much depreciation as we prepare the depreciation schedule. </a:t>
            </a:r>
          </a:p>
          <a:p>
            <a:pPr>
              <a:defRPr/>
            </a:pPr>
            <a:endParaRPr lang="en-US" dirty="0" smtClean="0"/>
          </a:p>
          <a:p>
            <a:pPr>
              <a:defRPr/>
            </a:pPr>
            <a:endParaRPr lang="en-US" dirty="0" smtClean="0"/>
          </a:p>
          <a:p>
            <a:pPr>
              <a:defRPr/>
            </a:pPr>
            <a:endParaRPr lang="en-US" dirty="0" smtClean="0"/>
          </a:p>
          <a:p>
            <a:pPr>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p:spPr>
        <p:txBody>
          <a:bodyPr/>
          <a:lstStyle/>
          <a:p>
            <a:r>
              <a:rPr lang="en-US" smtClean="0"/>
              <a:t>Part I</a:t>
            </a:r>
          </a:p>
          <a:p>
            <a:r>
              <a:rPr lang="en-US" smtClean="0"/>
              <a:t>We always want the book value to be equal to estimated residual value at the end of the asset’s useful life, but it just will not work properly using the double-declining- balance method.  As you can see, the book value of the asset at the end of the third year is $1,000. It should be $1,500. The only way we can make this work is to force depreciation expense in the last year to be the amount needed to bring book value down to the $1,500 estimated residual value. Let’s look at a corrected schedule.</a:t>
            </a:r>
          </a:p>
          <a:p>
            <a:endParaRPr lang="en-US" smtClean="0"/>
          </a:p>
          <a:p>
            <a:r>
              <a:rPr lang="en-US" smtClean="0"/>
              <a:t>Part II</a:t>
            </a:r>
          </a:p>
          <a:p>
            <a:r>
              <a:rPr lang="en-US" smtClean="0"/>
              <a:t>In the third year, depreciation expense is limited to the amount that will reduce the book value to the estimated residual value of $1,500.  For the third year, we will record depreciation expense of $1,500.  We determine this amount by subtracting the residual value of $1,500 from the book value at the end of the second year, $3,000.</a:t>
            </a:r>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solidFill>
            <a:srgbClr val="FFFFFF"/>
          </a:solidFill>
          <a:ln/>
        </p:spPr>
      </p:sp>
      <p:sp>
        <p:nvSpPr>
          <p:cNvPr id="30722" name="Rectangle 3"/>
          <p:cNvSpPr>
            <a:spLocks noGrp="1" noChangeArrowheads="1"/>
          </p:cNvSpPr>
          <p:nvPr>
            <p:ph type="body" idx="1"/>
          </p:nvPr>
        </p:nvSpPr>
        <p:spPr>
          <a:solidFill>
            <a:srgbClr val="FFFFFF"/>
          </a:solidFill>
        </p:spPr>
        <p:txBody>
          <a:bodyPr/>
          <a:lstStyle/>
          <a:p>
            <a:r>
              <a:rPr lang="en-US" smtClean="0"/>
              <a:t>Part I</a:t>
            </a:r>
          </a:p>
          <a:p>
            <a:r>
              <a:rPr lang="en-US" smtClean="0"/>
              <a:t>It is not uncommon to have a basket purchase of assets. The most common example may be when purchasing a building and land. Remember, the land is not depreciable but the building is. We must assign a portion of the purchase price separately to the building and to the land. When faced with this type of problem, accountants normally divide the cost between the assets on the basis of relative fair market values. Let’s see how this works.</a:t>
            </a:r>
            <a:br>
              <a:rPr lang="en-US" smtClean="0"/>
            </a:br>
            <a:endParaRPr lang="en-US" smtClean="0"/>
          </a:p>
          <a:p>
            <a:r>
              <a:rPr lang="en-US" smtClean="0"/>
              <a:t>Part II</a:t>
            </a:r>
          </a:p>
          <a:p>
            <a:r>
              <a:rPr lang="en-US" smtClean="0"/>
              <a:t>On January 1, Jones purchased land and building for $400,000 cash.  The appraised value of the building is $325,000, and the appraised value of the land is $175,000. </a:t>
            </a:r>
          </a:p>
          <a:p>
            <a:r>
              <a:rPr lang="en-US" smtClean="0"/>
              <a:t>We must determine how to divide the $400,000 purchase price between the land and building.</a:t>
            </a:r>
          </a:p>
          <a:p>
            <a:endParaRPr lang="en-US" smtClean="0"/>
          </a:p>
          <a:p>
            <a:r>
              <a:rPr lang="en-US" smtClean="0"/>
              <a:t>Part III</a:t>
            </a:r>
          </a:p>
          <a:p>
            <a:r>
              <a:rPr lang="en-US" smtClean="0"/>
              <a:t>We begin by calculating the relative fair value of each asset as a percent of the total fair value. The total fair value is $500,000. The land has an appraised value of $175,000. So, land is valued at 35 percent of the total fair value. We get the percent by dividing $175,000 by the total fair value of $500,000. We do a similar calculation for the building.</a:t>
            </a:r>
          </a:p>
          <a:p>
            <a:r>
              <a:rPr lang="en-US" smtClean="0"/>
              <a:t>Next, we multiply the percentages we just calculated times the purchase price of $400,000 to determine the amount assigned to each asset.  In the case of land, we multiply 35 percent times $400,000 and assign $140,000 to the land account.  The remainder or $260,000 is assigned to the building account.</a:t>
            </a:r>
          </a:p>
          <a:p>
            <a:endParaRPr lang="en-US" smtClean="0"/>
          </a:p>
          <a:p>
            <a:endParaRPr lang="en-US" smtClean="0"/>
          </a:p>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p:spPr>
        <p:txBody>
          <a:bodyPr/>
          <a:lstStyle/>
          <a:p>
            <a:r>
              <a:rPr lang="en-US" smtClean="0"/>
              <a:t>Part I. </a:t>
            </a:r>
          </a:p>
          <a:p>
            <a:r>
              <a:rPr lang="en-US" smtClean="0"/>
              <a:t>E9-11 Demonstrating the Effect of Book Value on Reporting an Asset Disposal</a:t>
            </a:r>
          </a:p>
          <a:p>
            <a:endParaRPr lang="en-US" smtClean="0"/>
          </a:p>
          <a:p>
            <a:r>
              <a:rPr lang="en-US" smtClean="0"/>
              <a:t>FedEx Corporation is the world’s leading express-distribution company. In addition to the world’s largest fleet of all-cargo aircraft, the company has more than 56,700 ground vehicles that pick up and deliver packages. Assume that FedEx sold a delivery truck for $16,000. FedEx had originally purchased the truck for $28,000, and had recorded depreciation for three years.</a:t>
            </a:r>
          </a:p>
          <a:p>
            <a:endParaRPr lang="en-US" smtClean="0"/>
          </a:p>
          <a:p>
            <a:r>
              <a:rPr lang="en-US" smtClean="0"/>
              <a:t>Requirement 1. Calculate the amount of gain or loss on disposal, assuming that Accumulated Depreciation was: (a) $12,000, (b) $10,000, and (c) $15,000.</a:t>
            </a:r>
          </a:p>
          <a:p>
            <a:endParaRPr lang="en-US" smtClean="0"/>
          </a:p>
          <a:p>
            <a:r>
              <a:rPr lang="en-US" smtClean="0"/>
              <a:t>Part II</a:t>
            </a:r>
          </a:p>
          <a:p>
            <a:r>
              <a:rPr lang="en-US" smtClean="0"/>
              <a:t>We determine the gain or loss by comparing the sale price with the book value.  In case (a), the sale price of $16,000 is the same as the book value so there is no gain or loss.  In case (b), the sale price of $16,000 is less than the book value of $18,000, resulting in a $2,000 loss.  In case (c), the sale price of $16,000 is greater than the book value of $13,000, resulting in a $3,000 gain.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p:spPr>
        <p:txBody>
          <a:bodyPr/>
          <a:lstStyle/>
          <a:p>
            <a:r>
              <a:rPr lang="en-US" smtClean="0"/>
              <a:t>Part I</a:t>
            </a:r>
          </a:p>
          <a:p>
            <a:r>
              <a:rPr lang="en-US" smtClean="0"/>
              <a:t>Requirement 2.  Indicate the effects (accounts, amounts, and + or -) for the disposal of the truck in each of the three preceding situations.</a:t>
            </a:r>
            <a:br>
              <a:rPr lang="en-US" smtClean="0"/>
            </a:br>
            <a:endParaRPr lang="en-US" smtClean="0"/>
          </a:p>
          <a:p>
            <a:r>
              <a:rPr lang="en-US" smtClean="0"/>
              <a:t>Part II</a:t>
            </a:r>
          </a:p>
          <a:p>
            <a:r>
              <a:rPr lang="en-US" smtClean="0"/>
              <a:t>Case (a) Book Value = $16,000. The asset account, Cash, will be increased by $16,000.  The asset account, Delivery Trucks will be decreased by $28,000.  The contra asset account, Accumulated Depreciation, will be decreased by $12,000. There is no gain or loss on the disposal so there is no change in Stockholders’ Equity (no change in net assets).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p:spPr>
        <p:txBody>
          <a:bodyPr/>
          <a:lstStyle/>
          <a:p>
            <a:r>
              <a:rPr lang="en-US" smtClean="0"/>
              <a:t>Part I</a:t>
            </a:r>
          </a:p>
          <a:p>
            <a:r>
              <a:rPr lang="en-US" smtClean="0"/>
              <a:t>Case (b) Book Value = $18,000. The asset account, Cash, will be increased by $16,000.  The asset account, Delivery Trucks will be decreased by $28,000.  The contra asset account, Accumulated Depreciation, will be decreased by $10,000. The Loss on Disposal will increase resulting in a decrease to Stockholders’ Equity of $2,000 (a decrease in net assets of $2,000).</a:t>
            </a:r>
          </a:p>
          <a:p>
            <a:endParaRPr lang="en-US" smtClean="0"/>
          </a:p>
          <a:p>
            <a:r>
              <a:rPr lang="en-US" smtClean="0"/>
              <a:t>Part II</a:t>
            </a:r>
          </a:p>
          <a:p>
            <a:r>
              <a:rPr lang="en-US" smtClean="0"/>
              <a:t>Case (c) Book Value = $13,000. The asset account, Cash, will be increased by $16,000.  The asset account, Delivery Trucks will be decreased by $28,000.  The contra asset account, Accumulated Depreciation, will be decreased by $15,000.  The Gain on Disposal will increase resulting in an increase in Stockholders’ Equity of $3,000 (an increase in net assets of $3,000). </a:t>
            </a:r>
          </a:p>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p:spPr>
        <p:txBody>
          <a:bodyPr/>
          <a:lstStyle/>
          <a:p>
            <a:r>
              <a:rPr lang="en-US" smtClean="0"/>
              <a:t>Part I</a:t>
            </a:r>
          </a:p>
          <a:p>
            <a:r>
              <a:rPr lang="en-US" smtClean="0"/>
              <a:t>Requirement 3. Based on the three preceding situations, explain how the amount of depreciation recorded up to the time of disposal affects the amount of gain or loss on disposal.</a:t>
            </a:r>
          </a:p>
          <a:p>
            <a:endParaRPr lang="en-US" smtClean="0"/>
          </a:p>
          <a:p>
            <a:r>
              <a:rPr lang="en-US" smtClean="0"/>
              <a:t>Part II</a:t>
            </a:r>
          </a:p>
          <a:p>
            <a:r>
              <a:rPr lang="en-US" smtClean="0"/>
              <a:t>The gain or loss reported on disposal is directly affected by the book value of the asset, which itself is affected by the amount of depreciation recorded before the disposal. All else equal, the larger the amount of depreciation recorded before a disposal, the more likely the asset will generate a gain on disposal (see 1c above) or, at least, the less likely it will generate a loss. Conversely, the smaller the amount of depreciation recorded before a disposal, the more likely the asset will generate a loss on disposal (see 1b above) or, at least, the less likely it will generate a gain.</a:t>
            </a:r>
          </a:p>
          <a:p>
            <a:r>
              <a:rPr lang="en-US" smtClean="0"/>
              <a:t>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p:spPr>
        <p:txBody>
          <a:bodyPr/>
          <a:lstStyle/>
          <a:p>
            <a:r>
              <a:rPr lang="en-US" smtClean="0"/>
              <a:t>Part I</a:t>
            </a:r>
          </a:p>
          <a:p>
            <a:r>
              <a:rPr lang="en-US" smtClean="0"/>
              <a:t>Requirement 4. Prepare the journal entry to record the disposal of the truck for each situation in requirement 1.</a:t>
            </a:r>
          </a:p>
          <a:p>
            <a:endParaRPr lang="en-US" smtClean="0"/>
          </a:p>
          <a:p>
            <a:r>
              <a:rPr lang="en-US" smtClean="0"/>
              <a:t>Part II</a:t>
            </a:r>
          </a:p>
          <a:p>
            <a:r>
              <a:rPr lang="en-US" smtClean="0"/>
              <a:t>Case (a).  Book value = $16,000.  We debit the asset account Cash for $16,000 and the contra asset account Accumulated Depreciation for $12,000.  We credit the asset account Delivery Trucks for $28,000. </a:t>
            </a:r>
          </a:p>
          <a:p>
            <a:endParaRPr lang="en-US" smtClean="0"/>
          </a:p>
          <a:p>
            <a:r>
              <a:rPr lang="en-US" smtClean="0"/>
              <a:t>Part III</a:t>
            </a:r>
          </a:p>
          <a:p>
            <a:r>
              <a:rPr lang="en-US" smtClean="0"/>
              <a:t>Case (b) Book value = $18,000.  We debit the asset account Cash for $16,000, the contra asset account Accumulated Depreciation for $10,000, and Loss on Disposal for $2,000.  We credit the asset account Delivery Trucks for $28,000.  </a:t>
            </a:r>
          </a:p>
          <a:p>
            <a:r>
              <a:rPr lang="en-US" smtClean="0"/>
              <a:t> </a:t>
            </a:r>
          </a:p>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p:spPr>
        <p:txBody>
          <a:bodyPr/>
          <a:lstStyle/>
          <a:p>
            <a:r>
              <a:rPr lang="en-US" smtClean="0"/>
              <a:t>Case (c).  Book value = $13,000.   We debit the asset account Cash for $16,000, the contra asset account Accumulated Depreciation for $15,000. We credit Gain on Disposal for $3,000 and the asset account Delivery Trucks for $28,000.  </a:t>
            </a:r>
          </a:p>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p:spPr>
        <p:txBody>
          <a:bodyPr/>
          <a:lstStyle/>
          <a:p>
            <a:pPr eaLnBrk="1" hangingPunct="1"/>
            <a:r>
              <a:rPr lang="en-US" smtClean="0"/>
              <a:t>End of chapter 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p:spPr>
        <p:txBody>
          <a:bodyPr/>
          <a:lstStyle/>
          <a:p>
            <a:r>
              <a:rPr lang="en-CA" smtClean="0"/>
              <a:t>Component Allocation</a:t>
            </a:r>
          </a:p>
          <a:p>
            <a:r>
              <a:rPr lang="en-CA" smtClean="0"/>
              <a:t>IFRS takes the idea of a basket purchase one step further. The cost of an individual asset’s components is allocated among each significant component and then depreciated separately over that component’s useful life.</a:t>
            </a:r>
          </a:p>
          <a:p>
            <a:endParaRPr lang="en-CA" smtClean="0"/>
          </a:p>
          <a:p>
            <a:r>
              <a:rPr lang="en-CA" smtClean="0"/>
              <a:t>For example, British Airways (now merged into International Airlines Group) separates the cost of an aircraft between its body and engines and interior cabin space, and then depreciates the body and engines over 18 to 25 years, and the cabin interior over 5 years.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solidFill>
            <a:srgbClr val="FFFFFF"/>
          </a:solidFill>
          <a:ln/>
        </p:spPr>
      </p:sp>
      <p:sp>
        <p:nvSpPr>
          <p:cNvPr id="34818" name="Rectangle 3"/>
          <p:cNvSpPr>
            <a:spLocks noGrp="1" noChangeArrowheads="1"/>
          </p:cNvSpPr>
          <p:nvPr>
            <p:ph type="body" idx="1"/>
          </p:nvPr>
        </p:nvSpPr>
        <p:spPr>
          <a:xfrm>
            <a:off x="685800" y="4343400"/>
            <a:ext cx="5486400" cy="4495800"/>
          </a:xfrm>
          <a:solidFill>
            <a:srgbClr val="FFFFFF"/>
          </a:solidFill>
        </p:spPr>
        <p:txBody>
          <a:bodyPr/>
          <a:lstStyle/>
          <a:p>
            <a:r>
              <a:rPr lang="en-US" smtClean="0"/>
              <a:t>Part I</a:t>
            </a:r>
          </a:p>
          <a:p>
            <a:r>
              <a:rPr lang="en-US" smtClean="0"/>
              <a:t>Let’s see how to record the purchase of an asset.  Our first example will be a purchase for cash. Cedar Fair purchased a new roller coaster and a</a:t>
            </a:r>
            <a:r>
              <a:rPr lang="en-CA" smtClean="0"/>
              <a:t>ssume the list price for the roller coaster (including sales tax) was $26 million but</a:t>
            </a:r>
          </a:p>
          <a:p>
            <a:r>
              <a:rPr lang="en-CA" smtClean="0"/>
              <a:t>that Cedar Fair received a $1 million discount. In other words, the roller coaster’s net purchase price to Cedar Fair was $25 million. Assume too that Cedar Fair paid $125,000 to have the roller coaster delivered and another $625,000 to have it assembled and prepared for use. </a:t>
            </a:r>
            <a:r>
              <a:rPr lang="en-US" smtClean="0"/>
              <a:t>We will record the purchase assuming that Cedar Fair paid cash for the new ride and for the transportation and installation.</a:t>
            </a:r>
          </a:p>
          <a:p>
            <a:endParaRPr lang="en-US" smtClean="0"/>
          </a:p>
          <a:p>
            <a:r>
              <a:rPr lang="en-US" smtClean="0"/>
              <a:t>Part II</a:t>
            </a:r>
          </a:p>
          <a:p>
            <a:r>
              <a:rPr lang="en-US" smtClean="0"/>
              <a:t>Cedar Fair’s cost is $25,750,000, the purchase price less the discount ($1,000,000) plus the transportation ($125,000) and installation ($625,000) costs.</a:t>
            </a:r>
          </a:p>
          <a:p>
            <a:endParaRPr lang="en-US" smtClean="0"/>
          </a:p>
          <a:p>
            <a:r>
              <a:rPr lang="en-US" smtClean="0"/>
              <a:t>Part III</a:t>
            </a:r>
          </a:p>
          <a:p>
            <a:r>
              <a:rPr lang="en-US" smtClean="0"/>
              <a:t>The asset account, Cash, will be decreased by the total cost of $25,750,000, and the asset account, Rides and Equipment, will be increased by the same amount. Let’s look at the journal entry.</a:t>
            </a:r>
          </a:p>
          <a:p>
            <a:endParaRPr lang="en-US" smtClean="0"/>
          </a:p>
          <a:p>
            <a:r>
              <a:rPr lang="en-US" smtClean="0"/>
              <a:t>Part IV</a:t>
            </a:r>
          </a:p>
          <a:p>
            <a:r>
              <a:rPr lang="en-US" smtClean="0"/>
              <a:t>The entry to record the purchase includes a debit to the asset account Rides and Equipment account and a credit to Cash for $25,750,000. </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 name="Rounded Rectangle 5"/>
          <p:cNvSpPr/>
          <p:nvPr userDrawn="1"/>
        </p:nvSpPr>
        <p:spPr>
          <a:xfrm>
            <a:off x="98425" y="84138"/>
            <a:ext cx="8929688" cy="6545262"/>
          </a:xfrm>
          <a:prstGeom prst="roundRect">
            <a:avLst>
              <a:gd name="adj" fmla="val 72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42" name="Rectangle 2"/>
          <p:cNvSpPr>
            <a:spLocks noGrp="1" noChangeArrowheads="1"/>
          </p:cNvSpPr>
          <p:nvPr>
            <p:ph type="ctrTitle"/>
          </p:nvPr>
        </p:nvSpPr>
        <p:spPr>
          <a:xfrm>
            <a:off x="838200" y="1447800"/>
            <a:ext cx="7623175" cy="1752600"/>
          </a:xfrm>
        </p:spPr>
        <p:txBody>
          <a:bodyPr/>
          <a:lstStyle>
            <a:lvl1pPr>
              <a:defRPr sz="5000"/>
            </a:lvl1pPr>
          </a:lstStyle>
          <a:p>
            <a:r>
              <a:rPr lang="en-US" altLang="en-US"/>
              <a:t>Click to edit Master title style</a:t>
            </a:r>
          </a:p>
        </p:txBody>
      </p:sp>
      <p:sp>
        <p:nvSpPr>
          <p:cNvPr id="2150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atin typeface="Arial Rounded MT Bold" pitchFamily="34" charset="0"/>
              </a:defRPr>
            </a:lvl1pPr>
          </a:lstStyle>
          <a:p>
            <a:r>
              <a:rPr lang="en-US" altLang="en-US"/>
              <a:t>Click to edit Master subtitle style</a:t>
            </a:r>
          </a:p>
        </p:txBody>
      </p:sp>
      <p:sp>
        <p:nvSpPr>
          <p:cNvPr id="9" name="Rectangle 8"/>
          <p:cNvSpPr/>
          <p:nvPr userDrawn="1"/>
        </p:nvSpPr>
        <p:spPr>
          <a:xfrm>
            <a:off x="457200" y="6596390"/>
            <a:ext cx="2514600" cy="261610"/>
          </a:xfrm>
          <a:prstGeom prst="rect">
            <a:avLst/>
          </a:prstGeom>
        </p:spPr>
        <p:txBody>
          <a:bodyPr wrap="square">
            <a:spAutoFit/>
          </a:bodyPr>
          <a:lstStyle/>
          <a:p>
            <a:pPr algn="l">
              <a:defRPr/>
            </a:pPr>
            <a:r>
              <a:rPr lang="en-CA" sz="1100" b="1" i="1" dirty="0" smtClean="0"/>
              <a:t>McGraw-Hill/Irwin</a:t>
            </a:r>
            <a:endParaRPr lang="en-US" sz="1100" b="1" i="1" dirty="0"/>
          </a:p>
        </p:txBody>
      </p:sp>
      <p:sp>
        <p:nvSpPr>
          <p:cNvPr id="10" name="Rectangle 9"/>
          <p:cNvSpPr/>
          <p:nvPr userDrawn="1"/>
        </p:nvSpPr>
        <p:spPr>
          <a:xfrm>
            <a:off x="228600" y="6596063"/>
            <a:ext cx="8686800" cy="261937"/>
          </a:xfrm>
          <a:prstGeom prst="rect">
            <a:avLst/>
          </a:prstGeom>
        </p:spPr>
        <p:txBody>
          <a:bodyPr>
            <a:spAutoFit/>
          </a:bodyPr>
          <a:lstStyle/>
          <a:p>
            <a:pPr algn="r">
              <a:defRPr/>
            </a:pPr>
            <a:r>
              <a:rPr lang="en-US" sz="1100" b="1" i="1" dirty="0" smtClean="0"/>
              <a:t>Copyright © 2013 by The McGraw-Hill Companies, Inc.  All rights reserved.</a:t>
            </a:r>
            <a:endParaRPr lang="en-US" sz="1100" b="1" i="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627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627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TextBox 5"/>
          <p:cNvSpPr txBox="1"/>
          <p:nvPr/>
        </p:nvSpPr>
        <p:spPr>
          <a:xfrm>
            <a:off x="0" y="6629400"/>
            <a:ext cx="1295400" cy="261938"/>
          </a:xfrm>
          <a:prstGeom prst="rect">
            <a:avLst/>
          </a:prstGeom>
          <a:noFill/>
        </p:spPr>
        <p:txBody>
          <a:bodyPr>
            <a:spAutoFit/>
          </a:bodyPr>
          <a:lstStyle/>
          <a:p>
            <a:pPr>
              <a:defRPr/>
            </a:pPr>
            <a:r>
              <a:rPr lang="en-US" sz="1100" dirty="0"/>
              <a:t>9-</a:t>
            </a:r>
            <a:fld id="{D28A759B-BEFD-4A8E-8676-F2945DF5FCC8}" type="slidenum">
              <a:rPr lang="en-US" sz="1100"/>
              <a:pPr>
                <a:defRPr/>
              </a:pPr>
              <a:t>‹#›</a:t>
            </a:fld>
            <a:endParaRPr lang="en-US" sz="1100" dirty="0"/>
          </a:p>
        </p:txBody>
      </p:sp>
      <p:sp>
        <p:nvSpPr>
          <p:cNvPr id="8" name="Rounded Rectangle 7"/>
          <p:cNvSpPr/>
          <p:nvPr/>
        </p:nvSpPr>
        <p:spPr>
          <a:xfrm>
            <a:off x="98425" y="84138"/>
            <a:ext cx="8929688" cy="6545262"/>
          </a:xfrm>
          <a:prstGeom prst="roundRect">
            <a:avLst>
              <a:gd name="adj" fmla="val 72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1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7.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emf"/><Relationship Id="rId5" Type="http://schemas.openxmlformats.org/officeDocument/2006/relationships/image" Target="../media/image34.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n-US" smtClean="0"/>
              <a:t>Chapter 9</a:t>
            </a:r>
          </a:p>
        </p:txBody>
      </p:sp>
      <p:sp>
        <p:nvSpPr>
          <p:cNvPr id="16386" name="Rectangle 3"/>
          <p:cNvSpPr>
            <a:spLocks noGrp="1" noChangeArrowheads="1"/>
          </p:cNvSpPr>
          <p:nvPr>
            <p:ph type="subTitle" idx="1"/>
          </p:nvPr>
        </p:nvSpPr>
        <p:spPr>
          <a:xfrm>
            <a:off x="1981200" y="2438400"/>
            <a:ext cx="6934200" cy="1752600"/>
          </a:xfrm>
        </p:spPr>
        <p:txBody>
          <a:bodyPr anchor="ctr"/>
          <a:lstStyle/>
          <a:p>
            <a:pPr eaLnBrk="1" hangingPunct="1"/>
            <a:r>
              <a:rPr lang="en-US" smtClean="0"/>
              <a:t>Long-Lived Tangible and Intangible Assets</a:t>
            </a:r>
          </a:p>
        </p:txBody>
      </p:sp>
      <p:sp>
        <p:nvSpPr>
          <p:cNvPr id="4" name="Rectangle 3"/>
          <p:cNvSpPr txBox="1">
            <a:spLocks noChangeArrowheads="1"/>
          </p:cNvSpPr>
          <p:nvPr/>
        </p:nvSpPr>
        <p:spPr bwMode="auto">
          <a:xfrm>
            <a:off x="1981200" y="4191000"/>
            <a:ext cx="6934200" cy="1752600"/>
          </a:xfrm>
          <a:prstGeom prst="rect">
            <a:avLst/>
          </a:prstGeom>
          <a:noFill/>
          <a:ln w="9525">
            <a:noFill/>
            <a:miter lim="800000"/>
            <a:headEnd/>
            <a:tailEnd/>
          </a:ln>
        </p:spPr>
        <p:txBody>
          <a:bodyPr/>
          <a:lstStyle/>
          <a:p>
            <a:pPr>
              <a:spcBef>
                <a:spcPct val="20000"/>
              </a:spcBef>
              <a:buClr>
                <a:schemeClr val="accent1"/>
              </a:buClr>
              <a:buSzPct val="65000"/>
              <a:buFont typeface="Wingdings" pitchFamily="2" charset="2"/>
              <a:buNone/>
              <a:defRPr/>
            </a:pPr>
            <a:r>
              <a:rPr lang="en-US" sz="2000" kern="0" dirty="0">
                <a:solidFill>
                  <a:srgbClr val="C00000"/>
                </a:solidFill>
                <a:latin typeface="Arial Rounded MT Bold" pitchFamily="34" charset="0"/>
              </a:rPr>
              <a:t>PowerPoint  Authors:</a:t>
            </a:r>
          </a:p>
          <a:p>
            <a:pPr marL="63500">
              <a:spcBef>
                <a:spcPts val="300"/>
              </a:spcBef>
              <a:buClr>
                <a:srgbClr val="A04DA3"/>
              </a:buClr>
              <a:buFont typeface="Georgia" pitchFamily="18" charset="0"/>
              <a:buNone/>
              <a:defRPr/>
            </a:pPr>
            <a:r>
              <a:rPr lang="en-US" sz="2000" kern="0" dirty="0">
                <a:solidFill>
                  <a:srgbClr val="C00000"/>
                </a:solidFill>
                <a:latin typeface="Arial Rounded MT Bold" pitchFamily="34" charset="0"/>
              </a:rPr>
              <a:t>	</a:t>
            </a:r>
            <a:r>
              <a:rPr lang="en-US" sz="2000" dirty="0">
                <a:solidFill>
                  <a:srgbClr val="C00000"/>
                </a:solidFill>
                <a:latin typeface="Arial Rounded MT Bold" pitchFamily="34" charset="0"/>
                <a:cs typeface="Arial" charset="0"/>
              </a:rPr>
              <a:t>Brandy Mackintosh</a:t>
            </a:r>
          </a:p>
          <a:p>
            <a:pPr marL="63500">
              <a:spcBef>
                <a:spcPts val="300"/>
              </a:spcBef>
              <a:buClr>
                <a:srgbClr val="A04DA3"/>
              </a:buClr>
              <a:buFont typeface="Georgia" pitchFamily="18" charset="0"/>
              <a:buNone/>
              <a:defRPr/>
            </a:pPr>
            <a:r>
              <a:rPr lang="en-US" sz="2000" dirty="0">
                <a:solidFill>
                  <a:srgbClr val="C00000"/>
                </a:solidFill>
                <a:latin typeface="Arial Rounded MT Bold" pitchFamily="34" charset="0"/>
                <a:cs typeface="Arial" charset="0"/>
              </a:rPr>
              <a:t>	Lindsay </a:t>
            </a:r>
            <a:r>
              <a:rPr lang="en-US" sz="2000" dirty="0" err="1">
                <a:solidFill>
                  <a:srgbClr val="C00000"/>
                </a:solidFill>
                <a:latin typeface="Arial Rounded MT Bold" pitchFamily="34" charset="0"/>
                <a:cs typeface="Arial" charset="0"/>
              </a:rPr>
              <a:t>Heiser</a:t>
            </a:r>
            <a:endParaRPr lang="en-US" sz="2000" dirty="0">
              <a:solidFill>
                <a:srgbClr val="C00000"/>
              </a:solidFill>
              <a:latin typeface="Arial Rounded MT Bold" pitchFamily="34" charset="0"/>
              <a:cs typeface="Arial" charset="0"/>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j0150157"/>
          <p:cNvPicPr>
            <a:picLocks noChangeAspect="1" noChangeArrowheads="1"/>
          </p:cNvPicPr>
          <p:nvPr/>
        </p:nvPicPr>
        <p:blipFill>
          <a:blip r:embed="rId3"/>
          <a:srcRect/>
          <a:stretch>
            <a:fillRect/>
          </a:stretch>
        </p:blipFill>
        <p:spPr bwMode="auto">
          <a:xfrm>
            <a:off x="6934200" y="228600"/>
            <a:ext cx="1576388" cy="1181100"/>
          </a:xfrm>
          <a:prstGeom prst="rect">
            <a:avLst/>
          </a:prstGeom>
          <a:noFill/>
          <a:ln w="9525">
            <a:noFill/>
            <a:miter lim="800000"/>
            <a:headEnd/>
            <a:tailEnd/>
          </a:ln>
        </p:spPr>
      </p:pic>
      <p:sp>
        <p:nvSpPr>
          <p:cNvPr id="35842" name="Rectangle 8"/>
          <p:cNvSpPr>
            <a:spLocks noGrp="1" noChangeArrowheads="1"/>
          </p:cNvSpPr>
          <p:nvPr>
            <p:ph type="title"/>
          </p:nvPr>
        </p:nvSpPr>
        <p:spPr/>
        <p:txBody>
          <a:bodyPr/>
          <a:lstStyle/>
          <a:p>
            <a:r>
              <a:rPr lang="en-US" smtClean="0"/>
              <a:t>Credit Purchase</a:t>
            </a:r>
          </a:p>
        </p:txBody>
      </p:sp>
      <p:sp>
        <p:nvSpPr>
          <p:cNvPr id="8" name="Rectangle 2"/>
          <p:cNvSpPr txBox="1">
            <a:spLocks noChangeArrowheads="1"/>
          </p:cNvSpPr>
          <p:nvPr/>
        </p:nvSpPr>
        <p:spPr bwMode="auto">
          <a:xfrm>
            <a:off x="330200" y="1524000"/>
            <a:ext cx="8458200" cy="1828800"/>
          </a:xfrm>
          <a:prstGeom prst="rect">
            <a:avLst/>
          </a:prstGeom>
          <a:solidFill>
            <a:schemeClr val="accent1">
              <a:lumMod val="20000"/>
              <a:lumOff val="80000"/>
            </a:schemeClr>
          </a:solidFill>
          <a:ln w="19050">
            <a:solidFill>
              <a:schemeClr val="tx1"/>
            </a:solidFill>
            <a:miter lim="800000"/>
            <a:headEnd/>
            <a:tailEnd/>
          </a:ln>
        </p:spPr>
        <p:txBody>
          <a:bodyPr lIns="90488" tIns="44450" rIns="90488" bIns="44450"/>
          <a:lstStyle/>
          <a:p>
            <a:pPr marL="342900" indent="-342900" algn="ctr" eaLnBrk="0" hangingPunct="0">
              <a:spcBef>
                <a:spcPct val="20000"/>
              </a:spcBef>
              <a:buClr>
                <a:schemeClr val="accent1"/>
              </a:buClr>
              <a:buSzPct val="65000"/>
              <a:buFont typeface="Wingdings" pitchFamily="2" charset="2"/>
              <a:buNone/>
              <a:defRPr/>
            </a:pPr>
            <a:r>
              <a:rPr lang="en-US" sz="2400" kern="0" dirty="0">
                <a:latin typeface="+mn-lt"/>
              </a:rPr>
              <a:t>Instead of paying cash, assume that Cedar Fair </a:t>
            </a:r>
            <a:r>
              <a:rPr lang="en-US" sz="2400" kern="0" dirty="0">
                <a:solidFill>
                  <a:srgbClr val="FF0000"/>
                </a:solidFill>
                <a:latin typeface="+mn-lt"/>
              </a:rPr>
              <a:t>issued a note</a:t>
            </a:r>
            <a:r>
              <a:rPr lang="en-US" sz="2400" kern="0" dirty="0">
                <a:latin typeface="+mn-lt"/>
              </a:rPr>
              <a:t> for the new ride, but paid cash for the transportation and installation of the ride.</a:t>
            </a:r>
          </a:p>
          <a:p>
            <a:pPr marL="342900" indent="-342900" algn="ctr" eaLnBrk="0" hangingPunct="0">
              <a:spcBef>
                <a:spcPct val="20000"/>
              </a:spcBef>
              <a:buClr>
                <a:schemeClr val="accent1"/>
              </a:buClr>
              <a:buSzPct val="65000"/>
              <a:buFont typeface="Wingdings" pitchFamily="2" charset="2"/>
              <a:buNone/>
              <a:defRPr/>
            </a:pPr>
            <a:r>
              <a:rPr lang="en-US" sz="2400" kern="0" dirty="0">
                <a:latin typeface="+mn-lt"/>
              </a:rPr>
              <a:t>Prepare the journal entry for the acquisition.</a:t>
            </a:r>
          </a:p>
        </p:txBody>
      </p:sp>
      <p:grpSp>
        <p:nvGrpSpPr>
          <p:cNvPr id="2" name="Group 24"/>
          <p:cNvGrpSpPr>
            <a:grpSpLocks/>
          </p:cNvGrpSpPr>
          <p:nvPr/>
        </p:nvGrpSpPr>
        <p:grpSpPr bwMode="auto">
          <a:xfrm>
            <a:off x="496888" y="3505200"/>
            <a:ext cx="8137525" cy="1465263"/>
            <a:chOff x="496888" y="3632548"/>
            <a:chExt cx="8137525" cy="1465128"/>
          </a:xfrm>
        </p:grpSpPr>
        <p:sp>
          <p:nvSpPr>
            <p:cNvPr id="18" name="Rounded Rectangle 17"/>
            <p:cNvSpPr/>
            <p:nvPr/>
          </p:nvSpPr>
          <p:spPr bwMode="auto">
            <a:xfrm>
              <a:off x="496888" y="3634136"/>
              <a:ext cx="8137525" cy="14635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bwMode="auto">
            <a:xfrm>
              <a:off x="510328" y="3637812"/>
              <a:ext cx="392037" cy="381328"/>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p:nvPr/>
          </p:nvSpPr>
          <p:spPr bwMode="auto">
            <a:xfrm>
              <a:off x="558866" y="3637812"/>
              <a:ext cx="392037" cy="369650"/>
            </a:xfrm>
            <a:prstGeom prst="rect">
              <a:avLst/>
            </a:prstGeom>
            <a:noFill/>
            <a:scene3d>
              <a:camera prst="orthographicFront"/>
              <a:lightRig rig="threePt" dir="t"/>
            </a:scene3d>
            <a:sp3d>
              <a:bevelT prst="relaxedInset"/>
            </a:sp3d>
          </p:spPr>
          <p:txBody>
            <a:bodyPr>
              <a:spAutoFit/>
            </a:bodyPr>
            <a:lstStyle/>
            <a:p>
              <a:pPr>
                <a:defRPr/>
              </a:pPr>
              <a:r>
                <a:rPr lang="en-US" dirty="0"/>
                <a:t>1</a:t>
              </a:r>
            </a:p>
          </p:txBody>
        </p:sp>
        <p:pic>
          <p:nvPicPr>
            <p:cNvPr id="35861" name="Picture 7"/>
            <p:cNvPicPr>
              <a:picLocks noChangeAspect="1" noChangeArrowheads="1"/>
            </p:cNvPicPr>
            <p:nvPr/>
          </p:nvPicPr>
          <p:blipFill>
            <a:blip r:embed="rId4"/>
            <a:srcRect/>
            <a:stretch>
              <a:fillRect/>
            </a:stretch>
          </p:blipFill>
          <p:spPr bwMode="auto">
            <a:xfrm>
              <a:off x="952500" y="3880374"/>
              <a:ext cx="7498080" cy="1179939"/>
            </a:xfrm>
            <a:prstGeom prst="rect">
              <a:avLst/>
            </a:prstGeom>
            <a:noFill/>
            <a:ln w="9525">
              <a:noFill/>
              <a:miter lim="800000"/>
              <a:headEnd/>
              <a:tailEnd/>
            </a:ln>
          </p:spPr>
        </p:pic>
        <p:sp>
          <p:nvSpPr>
            <p:cNvPr id="24" name="TextBox 23"/>
            <p:cNvSpPr txBox="1"/>
            <p:nvPr/>
          </p:nvSpPr>
          <p:spPr bwMode="auto">
            <a:xfrm>
              <a:off x="890588" y="3632548"/>
              <a:ext cx="1568450" cy="368266"/>
            </a:xfrm>
            <a:prstGeom prst="rect">
              <a:avLst/>
            </a:prstGeom>
            <a:noFill/>
          </p:spPr>
          <p:txBody>
            <a:bodyPr>
              <a:spAutoFit/>
            </a:bodyPr>
            <a:lstStyle/>
            <a:p>
              <a:pPr>
                <a:defRPr/>
              </a:pPr>
              <a:r>
                <a:rPr lang="en-US" b="1" dirty="0">
                  <a:solidFill>
                    <a:schemeClr val="accent6"/>
                  </a:solidFill>
                </a:rPr>
                <a:t>Analyze</a:t>
              </a:r>
            </a:p>
          </p:txBody>
        </p:sp>
      </p:grpSp>
      <p:grpSp>
        <p:nvGrpSpPr>
          <p:cNvPr id="3" name="Group 18"/>
          <p:cNvGrpSpPr>
            <a:grpSpLocks/>
          </p:cNvGrpSpPr>
          <p:nvPr/>
        </p:nvGrpSpPr>
        <p:grpSpPr bwMode="auto">
          <a:xfrm>
            <a:off x="495300" y="5078413"/>
            <a:ext cx="8137525" cy="1462087"/>
            <a:chOff x="495300" y="5078042"/>
            <a:chExt cx="8137525" cy="1463040"/>
          </a:xfrm>
        </p:grpSpPr>
        <p:grpSp>
          <p:nvGrpSpPr>
            <p:cNvPr id="35846" name="Group 25"/>
            <p:cNvGrpSpPr>
              <a:grpSpLocks/>
            </p:cNvGrpSpPr>
            <p:nvPr/>
          </p:nvGrpSpPr>
          <p:grpSpPr bwMode="auto">
            <a:xfrm>
              <a:off x="495300" y="5078042"/>
              <a:ext cx="8137525" cy="1463040"/>
              <a:chOff x="495300" y="5039883"/>
              <a:chExt cx="8137525" cy="1464346"/>
            </a:xfrm>
          </p:grpSpPr>
          <p:sp>
            <p:nvSpPr>
              <p:cNvPr id="16" name="Rounded Rectangle 15"/>
              <p:cNvSpPr/>
              <p:nvPr/>
            </p:nvSpPr>
            <p:spPr bwMode="auto">
              <a:xfrm>
                <a:off x="495300" y="5039883"/>
                <a:ext cx="8137525" cy="146434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9"/>
              <p:cNvSpPr/>
              <p:nvPr/>
            </p:nvSpPr>
            <p:spPr bwMode="auto">
              <a:xfrm>
                <a:off x="515938" y="5046154"/>
                <a:ext cx="390543" cy="381029"/>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52" name="Rectangle 18"/>
              <p:cNvSpPr>
                <a:spLocks noChangeArrowheads="1"/>
              </p:cNvSpPr>
              <p:nvPr/>
            </p:nvSpPr>
            <p:spPr bwMode="auto">
              <a:xfrm>
                <a:off x="561975" y="5042851"/>
                <a:ext cx="312738" cy="369704"/>
              </a:xfrm>
              <a:prstGeom prst="rect">
                <a:avLst/>
              </a:prstGeom>
              <a:noFill/>
              <a:ln w="9525">
                <a:noFill/>
                <a:miter lim="800000"/>
                <a:headEnd/>
                <a:tailEnd/>
              </a:ln>
            </p:spPr>
            <p:txBody>
              <a:bodyPr wrap="none">
                <a:spAutoFit/>
              </a:bodyPr>
              <a:lstStyle/>
              <a:p>
                <a:r>
                  <a:rPr lang="en-US"/>
                  <a:t>2</a:t>
                </a:r>
              </a:p>
            </p:txBody>
          </p:sp>
          <p:sp>
            <p:nvSpPr>
              <p:cNvPr id="35853" name="TextBox 19"/>
              <p:cNvSpPr txBox="1">
                <a:spLocks noChangeArrowheads="1"/>
              </p:cNvSpPr>
              <p:nvPr/>
            </p:nvSpPr>
            <p:spPr bwMode="auto">
              <a:xfrm>
                <a:off x="864296" y="5105400"/>
                <a:ext cx="1562171" cy="369544"/>
              </a:xfrm>
              <a:prstGeom prst="rect">
                <a:avLst/>
              </a:prstGeom>
              <a:noFill/>
              <a:ln w="9525">
                <a:noFill/>
                <a:miter lim="800000"/>
                <a:headEnd/>
                <a:tailEnd/>
              </a:ln>
            </p:spPr>
            <p:txBody>
              <a:bodyPr>
                <a:spAutoFit/>
              </a:bodyPr>
              <a:lstStyle/>
              <a:p>
                <a:r>
                  <a:rPr lang="en-US" b="1">
                    <a:solidFill>
                      <a:srgbClr val="00B050"/>
                    </a:solidFill>
                  </a:rPr>
                  <a:t>Record</a:t>
                </a:r>
              </a:p>
            </p:txBody>
          </p:sp>
        </p:grpSp>
        <p:pic>
          <p:nvPicPr>
            <p:cNvPr id="35847" name="Picture 23"/>
            <p:cNvPicPr>
              <a:picLocks noChangeAspect="1" noChangeArrowheads="1"/>
            </p:cNvPicPr>
            <p:nvPr/>
          </p:nvPicPr>
          <p:blipFill>
            <a:blip r:embed="rId5"/>
            <a:srcRect/>
            <a:stretch>
              <a:fillRect/>
            </a:stretch>
          </p:blipFill>
          <p:spPr bwMode="auto">
            <a:xfrm>
              <a:off x="616698" y="5492403"/>
              <a:ext cx="7863840" cy="961437"/>
            </a:xfrm>
            <a:prstGeom prst="rect">
              <a:avLst/>
            </a:prstGeom>
            <a:noFill/>
            <a:ln w="9525">
              <a:noFill/>
              <a:miter lim="800000"/>
              <a:headEnd/>
              <a:tailEnd/>
            </a:ln>
          </p:spPr>
        </p:pic>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 name="Object 40"/>
          <p:cNvGraphicFramePr>
            <a:graphicFrameLocks/>
          </p:cNvGraphicFramePr>
          <p:nvPr/>
        </p:nvGraphicFramePr>
        <p:xfrm>
          <a:off x="176213" y="1828800"/>
          <a:ext cx="8778875" cy="4276725"/>
        </p:xfrm>
        <a:graphic>
          <a:graphicData uri="http://schemas.openxmlformats.org/presentationml/2006/ole">
            <mc:AlternateContent xmlns:mc="http://schemas.openxmlformats.org/markup-compatibility/2006">
              <mc:Choice xmlns:v="urn:schemas-microsoft-com:vml" Requires="v">
                <p:oleObj spid="_x0000_s2093" name="Worksheet" r:id="rId5" imgW="4625324" imgH="2308824" progId="Excel.Sheet.8">
                  <p:embed/>
                </p:oleObj>
              </mc:Choice>
              <mc:Fallback>
                <p:oleObj name="Worksheet" r:id="rId5" imgW="4625324" imgH="2308824" progId="Excel.Sheet.8">
                  <p:embed/>
                  <p:pic>
                    <p:nvPicPr>
                      <p:cNvPr id="0" name="Picture 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3" y="1828800"/>
                        <a:ext cx="8778875" cy="4276725"/>
                      </a:xfrm>
                      <a:prstGeom prst="rect">
                        <a:avLst/>
                      </a:prstGeom>
                      <a:noFill/>
                      <a:ln w="25399">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 name="Rectangle 4"/>
          <p:cNvSpPr>
            <a:spLocks noGrp="1" noChangeArrowheads="1"/>
          </p:cNvSpPr>
          <p:nvPr>
            <p:ph type="title"/>
          </p:nvPr>
        </p:nvSpPr>
        <p:spPr/>
        <p:txBody>
          <a:bodyPr/>
          <a:lstStyle/>
          <a:p>
            <a:r>
              <a:rPr lang="en-US" smtClean="0"/>
              <a:t>Maintenance Costs Incurred</a:t>
            </a:r>
            <a:br>
              <a:rPr lang="en-US" smtClean="0"/>
            </a:br>
            <a:r>
              <a:rPr lang="en-US" smtClean="0"/>
              <a:t>during Use</a:t>
            </a:r>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1" name="Freeform 2"/>
          <p:cNvSpPr>
            <a:spLocks/>
          </p:cNvSpPr>
          <p:nvPr/>
        </p:nvSpPr>
        <p:spPr bwMode="auto">
          <a:xfrm>
            <a:off x="3886200" y="1709738"/>
            <a:ext cx="992188" cy="839787"/>
          </a:xfrm>
          <a:custGeom>
            <a:avLst/>
            <a:gdLst>
              <a:gd name="T0" fmla="*/ 2147483647 w 625"/>
              <a:gd name="T1" fmla="*/ 2147483647 h 529"/>
              <a:gd name="T2" fmla="*/ 2147483647 w 625"/>
              <a:gd name="T3" fmla="*/ 2147483647 h 529"/>
              <a:gd name="T4" fmla="*/ 2147483647 w 625"/>
              <a:gd name="T5" fmla="*/ 2147483647 h 529"/>
              <a:gd name="T6" fmla="*/ 2147483647 w 625"/>
              <a:gd name="T7" fmla="*/ 2147483647 h 529"/>
              <a:gd name="T8" fmla="*/ 2147483647 w 625"/>
              <a:gd name="T9" fmla="*/ 2147483647 h 529"/>
              <a:gd name="T10" fmla="*/ 2147483647 w 625"/>
              <a:gd name="T11" fmla="*/ 2147483647 h 529"/>
              <a:gd name="T12" fmla="*/ 2147483647 w 625"/>
              <a:gd name="T13" fmla="*/ 2147483647 h 529"/>
              <a:gd name="T14" fmla="*/ 2147483647 w 625"/>
              <a:gd name="T15" fmla="*/ 2147483647 h 529"/>
              <a:gd name="T16" fmla="*/ 2147483647 w 625"/>
              <a:gd name="T17" fmla="*/ 2147483647 h 529"/>
              <a:gd name="T18" fmla="*/ 2147483647 w 625"/>
              <a:gd name="T19" fmla="*/ 2147483647 h 529"/>
              <a:gd name="T20" fmla="*/ 2147483647 w 625"/>
              <a:gd name="T21" fmla="*/ 2147483647 h 529"/>
              <a:gd name="T22" fmla="*/ 2147483647 w 625"/>
              <a:gd name="T23" fmla="*/ 2147483647 h 529"/>
              <a:gd name="T24" fmla="*/ 2147483647 w 625"/>
              <a:gd name="T25" fmla="*/ 2147483647 h 529"/>
              <a:gd name="T26" fmla="*/ 0 w 625"/>
              <a:gd name="T27" fmla="*/ 0 h 529"/>
              <a:gd name="T28" fmla="*/ 2147483647 w 625"/>
              <a:gd name="T29" fmla="*/ 0 h 529"/>
              <a:gd name="T30" fmla="*/ 2147483647 w 625"/>
              <a:gd name="T31" fmla="*/ 2147483647 h 529"/>
              <a:gd name="T32" fmla="*/ 2147483647 w 625"/>
              <a:gd name="T33" fmla="*/ 2147483647 h 529"/>
              <a:gd name="T34" fmla="*/ 2147483647 w 625"/>
              <a:gd name="T35" fmla="*/ 2147483647 h 529"/>
              <a:gd name="T36" fmla="*/ 2147483647 w 625"/>
              <a:gd name="T37" fmla="*/ 2147483647 h 529"/>
              <a:gd name="T38" fmla="*/ 2147483647 w 625"/>
              <a:gd name="T39" fmla="*/ 2147483647 h 529"/>
              <a:gd name="T40" fmla="*/ 2147483647 w 625"/>
              <a:gd name="T41" fmla="*/ 2147483647 h 529"/>
              <a:gd name="T42" fmla="*/ 2147483647 w 625"/>
              <a:gd name="T43" fmla="*/ 2147483647 h 529"/>
              <a:gd name="T44" fmla="*/ 2147483647 w 625"/>
              <a:gd name="T45" fmla="*/ 2147483647 h 529"/>
              <a:gd name="T46" fmla="*/ 2147483647 w 625"/>
              <a:gd name="T47" fmla="*/ 2147483647 h 529"/>
              <a:gd name="T48" fmla="*/ 2147483647 w 625"/>
              <a:gd name="T49" fmla="*/ 2147483647 h 529"/>
              <a:gd name="T50" fmla="*/ 2147483647 w 625"/>
              <a:gd name="T51" fmla="*/ 2147483647 h 529"/>
              <a:gd name="T52" fmla="*/ 2147483647 w 625"/>
              <a:gd name="T53" fmla="*/ 2147483647 h 529"/>
              <a:gd name="T54" fmla="*/ 2147483647 w 625"/>
              <a:gd name="T55" fmla="*/ 2147483647 h 529"/>
              <a:gd name="T56" fmla="*/ 2147483647 w 625"/>
              <a:gd name="T57" fmla="*/ 2147483647 h 529"/>
              <a:gd name="T58" fmla="*/ 2147483647 w 625"/>
              <a:gd name="T59" fmla="*/ 2147483647 h 529"/>
              <a:gd name="T60" fmla="*/ 2147483647 w 625"/>
              <a:gd name="T61" fmla="*/ 2147483647 h 529"/>
              <a:gd name="T62" fmla="*/ 2147483647 w 625"/>
              <a:gd name="T63" fmla="*/ 2147483647 h 529"/>
              <a:gd name="T64" fmla="*/ 2147483647 w 625"/>
              <a:gd name="T65" fmla="*/ 2147483647 h 5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529"/>
              <a:gd name="T101" fmla="*/ 625 w 625"/>
              <a:gd name="T102" fmla="*/ 529 h 5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529">
                <a:moveTo>
                  <a:pt x="348" y="418"/>
                </a:moveTo>
                <a:lnTo>
                  <a:pt x="347" y="381"/>
                </a:lnTo>
                <a:lnTo>
                  <a:pt x="339" y="334"/>
                </a:lnTo>
                <a:lnTo>
                  <a:pt x="328" y="288"/>
                </a:lnTo>
                <a:lnTo>
                  <a:pt x="310" y="245"/>
                </a:lnTo>
                <a:lnTo>
                  <a:pt x="290" y="203"/>
                </a:lnTo>
                <a:lnTo>
                  <a:pt x="268" y="163"/>
                </a:lnTo>
                <a:lnTo>
                  <a:pt x="240" y="126"/>
                </a:lnTo>
                <a:lnTo>
                  <a:pt x="210" y="94"/>
                </a:lnTo>
                <a:lnTo>
                  <a:pt x="177" y="66"/>
                </a:lnTo>
                <a:lnTo>
                  <a:pt x="141" y="43"/>
                </a:lnTo>
                <a:lnTo>
                  <a:pt x="103" y="24"/>
                </a:lnTo>
                <a:lnTo>
                  <a:pt x="63" y="10"/>
                </a:lnTo>
                <a:lnTo>
                  <a:pt x="0" y="0"/>
                </a:lnTo>
                <a:lnTo>
                  <a:pt x="17" y="0"/>
                </a:lnTo>
                <a:lnTo>
                  <a:pt x="101" y="9"/>
                </a:lnTo>
                <a:lnTo>
                  <a:pt x="154" y="21"/>
                </a:lnTo>
                <a:lnTo>
                  <a:pt x="207" y="37"/>
                </a:lnTo>
                <a:lnTo>
                  <a:pt x="256" y="57"/>
                </a:lnTo>
                <a:lnTo>
                  <a:pt x="303" y="81"/>
                </a:lnTo>
                <a:lnTo>
                  <a:pt x="348" y="108"/>
                </a:lnTo>
                <a:lnTo>
                  <a:pt x="388" y="139"/>
                </a:lnTo>
                <a:lnTo>
                  <a:pt x="424" y="172"/>
                </a:lnTo>
                <a:lnTo>
                  <a:pt x="454" y="209"/>
                </a:lnTo>
                <a:lnTo>
                  <a:pt x="483" y="249"/>
                </a:lnTo>
                <a:lnTo>
                  <a:pt x="504" y="290"/>
                </a:lnTo>
                <a:lnTo>
                  <a:pt x="520" y="332"/>
                </a:lnTo>
                <a:lnTo>
                  <a:pt x="530" y="374"/>
                </a:lnTo>
                <a:lnTo>
                  <a:pt x="537" y="418"/>
                </a:lnTo>
                <a:lnTo>
                  <a:pt x="624" y="419"/>
                </a:lnTo>
                <a:lnTo>
                  <a:pt x="441" y="528"/>
                </a:lnTo>
                <a:lnTo>
                  <a:pt x="256" y="419"/>
                </a:lnTo>
                <a:lnTo>
                  <a:pt x="348" y="418"/>
                </a:lnTo>
              </a:path>
            </a:pathLst>
          </a:custGeom>
          <a:solidFill>
            <a:srgbClr val="FF0000"/>
          </a:solidFill>
          <a:ln w="12699" cap="rnd">
            <a:solidFill>
              <a:schemeClr val="accent1"/>
            </a:solidFill>
            <a:round/>
            <a:headEnd/>
            <a:tailEnd/>
          </a:ln>
        </p:spPr>
        <p:txBody>
          <a:bodyPr/>
          <a:lstStyle/>
          <a:p>
            <a:endParaRPr lang="en-US"/>
          </a:p>
        </p:txBody>
      </p:sp>
      <p:sp>
        <p:nvSpPr>
          <p:cNvPr id="3172" name="Rectangle 3"/>
          <p:cNvSpPr>
            <a:spLocks noChangeArrowheads="1"/>
          </p:cNvSpPr>
          <p:nvPr/>
        </p:nvSpPr>
        <p:spPr bwMode="auto">
          <a:xfrm>
            <a:off x="182563" y="1222375"/>
            <a:ext cx="8778875" cy="725488"/>
          </a:xfrm>
          <a:prstGeom prst="rect">
            <a:avLst/>
          </a:prstGeom>
          <a:solidFill>
            <a:srgbClr val="FFFFCC"/>
          </a:solidFill>
          <a:ln w="28575">
            <a:solidFill>
              <a:srgbClr val="000000"/>
            </a:solidFill>
            <a:miter lim="800000"/>
            <a:headEnd/>
            <a:tailEnd/>
          </a:ln>
        </p:spPr>
        <p:txBody>
          <a:bodyPr lIns="90488" tIns="44450" rIns="90488" bIns="44450" anchor="ctr">
            <a:spAutoFit/>
          </a:bodyPr>
          <a:lstStyle/>
          <a:p>
            <a:pPr algn="ctr" eaLnBrk="0" hangingPunct="0">
              <a:lnSpc>
                <a:spcPct val="90000"/>
              </a:lnSpc>
              <a:spcBef>
                <a:spcPct val="40000"/>
              </a:spcBef>
            </a:pPr>
            <a:r>
              <a:rPr lang="en-US" sz="2300" b="1">
                <a:solidFill>
                  <a:srgbClr val="000000"/>
                </a:solidFill>
              </a:rPr>
              <a:t>Depreciation is a </a:t>
            </a:r>
            <a:r>
              <a:rPr lang="en-US" sz="2300" b="1">
                <a:solidFill>
                  <a:srgbClr val="FF0000"/>
                </a:solidFill>
              </a:rPr>
              <a:t>cost allocation </a:t>
            </a:r>
            <a:r>
              <a:rPr lang="en-US" sz="2300" b="1">
                <a:solidFill>
                  <a:srgbClr val="000000"/>
                </a:solidFill>
              </a:rPr>
              <a:t>process that matches costs of operational assets with periods benefited by their use.</a:t>
            </a:r>
          </a:p>
        </p:txBody>
      </p:sp>
      <p:grpSp>
        <p:nvGrpSpPr>
          <p:cNvPr id="3173" name="Group 4"/>
          <p:cNvGrpSpPr>
            <a:grpSpLocks/>
          </p:cNvGrpSpPr>
          <p:nvPr/>
        </p:nvGrpSpPr>
        <p:grpSpPr bwMode="auto">
          <a:xfrm>
            <a:off x="3422650" y="2587625"/>
            <a:ext cx="2595563" cy="585788"/>
            <a:chOff x="2156" y="3229"/>
            <a:chExt cx="1635" cy="369"/>
          </a:xfrm>
        </p:grpSpPr>
        <p:sp>
          <p:nvSpPr>
            <p:cNvPr id="3189" name="Line 5"/>
            <p:cNvSpPr>
              <a:spLocks noChangeShapeType="1"/>
            </p:cNvSpPr>
            <p:nvPr/>
          </p:nvSpPr>
          <p:spPr bwMode="auto">
            <a:xfrm>
              <a:off x="2191" y="3264"/>
              <a:ext cx="1408" cy="0"/>
            </a:xfrm>
            <a:prstGeom prst="line">
              <a:avLst/>
            </a:prstGeom>
            <a:noFill/>
            <a:ln w="50799">
              <a:solidFill>
                <a:schemeClr val="tx1"/>
              </a:solidFill>
              <a:round/>
              <a:headEnd/>
              <a:tailEnd type="triangle" w="med" len="med"/>
            </a:ln>
          </p:spPr>
          <p:txBody>
            <a:bodyPr wrap="none" anchor="ctr"/>
            <a:lstStyle/>
            <a:p>
              <a:endParaRPr lang="en-US"/>
            </a:p>
          </p:txBody>
        </p:sp>
        <p:sp>
          <p:nvSpPr>
            <p:cNvPr id="3190" name="Rectangle 6"/>
            <p:cNvSpPr>
              <a:spLocks noChangeArrowheads="1"/>
            </p:cNvSpPr>
            <p:nvPr/>
          </p:nvSpPr>
          <p:spPr bwMode="auto">
            <a:xfrm>
              <a:off x="2156" y="3229"/>
              <a:ext cx="1635" cy="27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200" b="1">
                  <a:solidFill>
                    <a:srgbClr val="FF3300"/>
                  </a:solidFill>
                </a:rPr>
                <a:t> Cost Allocaton</a:t>
              </a:r>
            </a:p>
          </p:txBody>
        </p:sp>
        <p:sp>
          <p:nvSpPr>
            <p:cNvPr id="3191" name="Rectangle 7"/>
            <p:cNvSpPr>
              <a:spLocks noChangeArrowheads="1"/>
            </p:cNvSpPr>
            <p:nvPr/>
          </p:nvSpPr>
          <p:spPr bwMode="auto">
            <a:xfrm>
              <a:off x="2334" y="3309"/>
              <a:ext cx="1062" cy="289"/>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400" b="1">
                <a:solidFill>
                  <a:srgbClr val="FF3300"/>
                </a:solidFill>
              </a:endParaRPr>
            </a:p>
          </p:txBody>
        </p:sp>
      </p:grpSp>
      <p:sp>
        <p:nvSpPr>
          <p:cNvPr id="3174" name="Rectangle 9"/>
          <p:cNvSpPr>
            <a:spLocks noChangeArrowheads="1"/>
          </p:cNvSpPr>
          <p:nvPr/>
        </p:nvSpPr>
        <p:spPr bwMode="auto">
          <a:xfrm>
            <a:off x="822325" y="3070225"/>
            <a:ext cx="2114550" cy="428625"/>
          </a:xfrm>
          <a:prstGeom prst="rect">
            <a:avLst/>
          </a:prstGeom>
          <a:noFill/>
          <a:ln w="9525">
            <a:noFill/>
            <a:miter lim="800000"/>
            <a:headEnd/>
            <a:tailEnd/>
          </a:ln>
        </p:spPr>
        <p:txBody>
          <a:bodyPr wrap="none" lIns="90488" tIns="44450" rIns="90488" bIns="44450">
            <a:spAutoFit/>
          </a:bodyPr>
          <a:lstStyle/>
          <a:p>
            <a:pPr eaLnBrk="0" hangingPunct="0"/>
            <a:r>
              <a:rPr lang="en-US" sz="2200" b="1">
                <a:solidFill>
                  <a:srgbClr val="003399"/>
                </a:solidFill>
              </a:rPr>
              <a:t>Balance Sheet</a:t>
            </a:r>
          </a:p>
        </p:txBody>
      </p:sp>
      <p:sp>
        <p:nvSpPr>
          <p:cNvPr id="3175" name="Rectangle 11"/>
          <p:cNvSpPr>
            <a:spLocks noChangeArrowheads="1"/>
          </p:cNvSpPr>
          <p:nvPr/>
        </p:nvSpPr>
        <p:spPr bwMode="auto">
          <a:xfrm>
            <a:off x="6000750" y="3082925"/>
            <a:ext cx="2616200" cy="428625"/>
          </a:xfrm>
          <a:prstGeom prst="rect">
            <a:avLst/>
          </a:prstGeom>
          <a:noFill/>
          <a:ln w="9525">
            <a:noFill/>
            <a:miter lim="800000"/>
            <a:headEnd/>
            <a:tailEnd/>
          </a:ln>
        </p:spPr>
        <p:txBody>
          <a:bodyPr wrap="none" lIns="90488" tIns="44450" rIns="90488" bIns="44450">
            <a:spAutoFit/>
          </a:bodyPr>
          <a:lstStyle/>
          <a:p>
            <a:pPr eaLnBrk="0" hangingPunct="0"/>
            <a:r>
              <a:rPr lang="en-US" sz="2200" b="1">
                <a:solidFill>
                  <a:srgbClr val="003399"/>
                </a:solidFill>
              </a:rPr>
              <a:t>Income Statement</a:t>
            </a:r>
          </a:p>
        </p:txBody>
      </p:sp>
      <p:sp>
        <p:nvSpPr>
          <p:cNvPr id="3176" name="Rectangle 12"/>
          <p:cNvSpPr>
            <a:spLocks noChangeArrowheads="1"/>
          </p:cNvSpPr>
          <p:nvPr/>
        </p:nvSpPr>
        <p:spPr bwMode="auto">
          <a:xfrm>
            <a:off x="6148388" y="2187575"/>
            <a:ext cx="2349500" cy="901700"/>
          </a:xfrm>
          <a:prstGeom prst="rect">
            <a:avLst/>
          </a:prstGeom>
          <a:solidFill>
            <a:srgbClr val="CCECFF"/>
          </a:solidFill>
          <a:ln w="12699">
            <a:solidFill>
              <a:schemeClr val="tx1"/>
            </a:solidFill>
            <a:miter lim="800000"/>
            <a:headEnd/>
            <a:tailEnd/>
          </a:ln>
        </p:spPr>
        <p:txBody>
          <a:bodyPr wrap="none" anchor="ctr"/>
          <a:lstStyle/>
          <a:p>
            <a:pPr algn="ctr" eaLnBrk="0" hangingPunct="0"/>
            <a:r>
              <a:rPr lang="en-US" sz="2200" b="1"/>
              <a:t>Expense</a:t>
            </a:r>
          </a:p>
        </p:txBody>
      </p:sp>
      <p:sp>
        <p:nvSpPr>
          <p:cNvPr id="3177" name="Rectangle 14"/>
          <p:cNvSpPr>
            <a:spLocks noChangeArrowheads="1"/>
          </p:cNvSpPr>
          <p:nvPr/>
        </p:nvSpPr>
        <p:spPr bwMode="auto">
          <a:xfrm>
            <a:off x="685800" y="2174875"/>
            <a:ext cx="2349500" cy="901700"/>
          </a:xfrm>
          <a:prstGeom prst="rect">
            <a:avLst/>
          </a:prstGeom>
          <a:solidFill>
            <a:srgbClr val="CCECFF"/>
          </a:solidFill>
          <a:ln w="12699">
            <a:solidFill>
              <a:schemeClr val="tx1"/>
            </a:solidFill>
            <a:miter lim="800000"/>
            <a:headEnd/>
            <a:tailEnd/>
          </a:ln>
        </p:spPr>
        <p:txBody>
          <a:bodyPr wrap="none" anchor="ctr"/>
          <a:lstStyle/>
          <a:p>
            <a:pPr algn="ctr" eaLnBrk="0" hangingPunct="0"/>
            <a:r>
              <a:rPr lang="en-US" sz="2200" b="1"/>
              <a:t>Acquisition</a:t>
            </a:r>
          </a:p>
          <a:p>
            <a:pPr algn="ctr" eaLnBrk="0" hangingPunct="0"/>
            <a:r>
              <a:rPr lang="en-US" sz="2200" b="1"/>
              <a:t>Cost</a:t>
            </a:r>
          </a:p>
        </p:txBody>
      </p:sp>
      <p:sp>
        <p:nvSpPr>
          <p:cNvPr id="3178" name="Rectangle 15"/>
          <p:cNvSpPr>
            <a:spLocks noGrp="1" noChangeArrowheads="1"/>
          </p:cNvSpPr>
          <p:nvPr>
            <p:ph type="title"/>
          </p:nvPr>
        </p:nvSpPr>
        <p:spPr/>
        <p:txBody>
          <a:bodyPr/>
          <a:lstStyle/>
          <a:p>
            <a:r>
              <a:rPr lang="en-US" smtClean="0"/>
              <a:t>Depreciation Expense</a:t>
            </a:r>
          </a:p>
        </p:txBody>
      </p:sp>
      <p:grpSp>
        <p:nvGrpSpPr>
          <p:cNvPr id="3" name="Group 36"/>
          <p:cNvGrpSpPr>
            <a:grpSpLocks/>
          </p:cNvGrpSpPr>
          <p:nvPr/>
        </p:nvGrpSpPr>
        <p:grpSpPr bwMode="auto">
          <a:xfrm>
            <a:off x="309563" y="4178300"/>
            <a:ext cx="8404225" cy="1047750"/>
            <a:chOff x="309563" y="4178300"/>
            <a:chExt cx="8403590" cy="1047765"/>
          </a:xfrm>
        </p:grpSpPr>
        <p:sp>
          <p:nvSpPr>
            <p:cNvPr id="15" name="Rectangle 3"/>
            <p:cNvSpPr>
              <a:spLocks noChangeArrowheads="1"/>
            </p:cNvSpPr>
            <p:nvPr/>
          </p:nvSpPr>
          <p:spPr bwMode="auto">
            <a:xfrm>
              <a:off x="309563" y="4216401"/>
              <a:ext cx="2065181" cy="857262"/>
            </a:xfrm>
            <a:prstGeom prst="rect">
              <a:avLst/>
            </a:prstGeom>
            <a:solidFill>
              <a:schemeClr val="bg2">
                <a:lumMod val="90000"/>
              </a:schemeClr>
            </a:solidFill>
            <a:ln w="38100">
              <a:solidFill>
                <a:schemeClr val="tx1"/>
              </a:solidFill>
              <a:miter lim="800000"/>
              <a:headEnd/>
              <a:tailEnd/>
            </a:ln>
          </p:spPr>
          <p:txBody>
            <a:bodyPr wrap="none" lIns="90488" tIns="44450" rIns="90488" bIns="44450">
              <a:spAutoFit/>
            </a:bodyPr>
            <a:lstStyle/>
            <a:p>
              <a:pPr algn="ctr" eaLnBrk="0" hangingPunct="0">
                <a:defRPr/>
              </a:pPr>
              <a:r>
                <a:rPr lang="en-US" sz="2400" b="1">
                  <a:solidFill>
                    <a:srgbClr val="000000"/>
                  </a:solidFill>
                </a:rPr>
                <a:t>Depreciation</a:t>
              </a:r>
              <a:br>
                <a:rPr lang="en-US" sz="2400" b="1">
                  <a:solidFill>
                    <a:srgbClr val="000000"/>
                  </a:solidFill>
                </a:rPr>
              </a:br>
              <a:r>
                <a:rPr lang="en-US" sz="2400" b="1">
                  <a:solidFill>
                    <a:srgbClr val="000000"/>
                  </a:solidFill>
                </a:rPr>
                <a:t>Expense</a:t>
              </a:r>
            </a:p>
          </p:txBody>
        </p:sp>
        <p:graphicFrame>
          <p:nvGraphicFramePr>
            <p:cNvPr id="3169" name="Object 97"/>
            <p:cNvGraphicFramePr>
              <a:graphicFrameLocks/>
            </p:cNvGraphicFramePr>
            <p:nvPr/>
          </p:nvGraphicFramePr>
          <p:xfrm>
            <a:off x="6792913" y="4220225"/>
            <a:ext cx="1920240" cy="1005840"/>
          </p:xfrm>
          <a:graphic>
            <a:graphicData uri="http://schemas.openxmlformats.org/presentationml/2006/ole">
              <mc:AlternateContent xmlns:mc="http://schemas.openxmlformats.org/markup-compatibility/2006">
                <mc:Choice xmlns:v="urn:schemas-microsoft-com:vml" Requires="v">
                  <p:oleObj spid="_x0000_s3179" name="ClipArt" r:id="rId4" imgW="2857948" imgH="3657600" progId="">
                    <p:embed/>
                  </p:oleObj>
                </mc:Choice>
                <mc:Fallback>
                  <p:oleObj name="ClipArt" r:id="rId4" imgW="2857948" imgH="3657600" progId="">
                    <p:embed/>
                    <p:pic>
                      <p:nvPicPr>
                        <p:cNvPr id="0" name="Picture 97"/>
                        <p:cNvPicPr>
                          <a:picLocks noChangeArrowheads="1"/>
                        </p:cNvPicPr>
                        <p:nvPr/>
                      </p:nvPicPr>
                      <p:blipFill>
                        <a:blip r:embed="rId5">
                          <a:extLst>
                            <a:ext uri="{28A0092B-C50C-407E-A947-70E740481C1C}">
                              <a14:useLocalDpi xmlns:a14="http://schemas.microsoft.com/office/drawing/2010/main" val="0"/>
                            </a:ext>
                          </a:extLst>
                        </a:blip>
                        <a:srcRect r="5792" b="32120"/>
                        <a:stretch>
                          <a:fillRect/>
                        </a:stretch>
                      </p:blipFill>
                      <p:spPr bwMode="auto">
                        <a:xfrm>
                          <a:off x="6792913" y="4220225"/>
                          <a:ext cx="192024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6" name="Rectangle 7"/>
            <p:cNvSpPr>
              <a:spLocks noChangeArrowheads="1"/>
            </p:cNvSpPr>
            <p:nvPr/>
          </p:nvSpPr>
          <p:spPr bwMode="auto">
            <a:xfrm>
              <a:off x="6914907" y="4203180"/>
              <a:ext cx="1671933" cy="828432"/>
            </a:xfrm>
            <a:prstGeom prst="rect">
              <a:avLst/>
            </a:prstGeom>
            <a:noFill/>
            <a:ln w="9525">
              <a:noFill/>
              <a:miter lim="800000"/>
              <a:headEnd/>
              <a:tailEnd/>
            </a:ln>
          </p:spPr>
          <p:txBody>
            <a:bodyPr wrap="none" lIns="90488" tIns="44450" rIns="90488" bIns="44450" anchor="ctr">
              <a:spAutoFit/>
            </a:bodyPr>
            <a:lstStyle/>
            <a:p>
              <a:pPr algn="ctr" eaLnBrk="0" hangingPunct="0"/>
              <a:r>
                <a:rPr lang="en-US" sz="2400" b="1"/>
                <a:t>Income</a:t>
              </a:r>
              <a:br>
                <a:rPr lang="en-US" sz="2400" b="1"/>
              </a:br>
              <a:r>
                <a:rPr lang="en-US" sz="2400" b="1"/>
                <a:t>Statement</a:t>
              </a:r>
            </a:p>
          </p:txBody>
        </p:sp>
        <p:sp>
          <p:nvSpPr>
            <p:cNvPr id="3187" name="Rectangle 14"/>
            <p:cNvSpPr>
              <a:spLocks noChangeArrowheads="1"/>
            </p:cNvSpPr>
            <p:nvPr/>
          </p:nvSpPr>
          <p:spPr bwMode="auto">
            <a:xfrm>
              <a:off x="3432175" y="4178300"/>
              <a:ext cx="2335213" cy="965200"/>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a:t>Depreciation for</a:t>
              </a:r>
              <a:br>
                <a:rPr lang="en-US" sz="2400"/>
              </a:br>
              <a:r>
                <a:rPr lang="en-US" sz="2400"/>
                <a:t>the current year</a:t>
              </a:r>
            </a:p>
          </p:txBody>
        </p:sp>
        <p:cxnSp>
          <p:nvCxnSpPr>
            <p:cNvPr id="35" name="Straight Arrow Connector 34"/>
            <p:cNvCxnSpPr>
              <a:stCxn id="15" idx="3"/>
            </p:cNvCxnSpPr>
            <p:nvPr/>
          </p:nvCxnSpPr>
          <p:spPr>
            <a:xfrm>
              <a:off x="2374744" y="4645032"/>
              <a:ext cx="4406567" cy="15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7"/>
          <p:cNvGrpSpPr>
            <a:grpSpLocks/>
          </p:cNvGrpSpPr>
          <p:nvPr/>
        </p:nvGrpSpPr>
        <p:grpSpPr bwMode="auto">
          <a:xfrm>
            <a:off x="309563" y="5521325"/>
            <a:ext cx="8404225" cy="1006475"/>
            <a:chOff x="309563" y="5521960"/>
            <a:chExt cx="8403590" cy="1005840"/>
          </a:xfrm>
        </p:grpSpPr>
        <p:graphicFrame>
          <p:nvGraphicFramePr>
            <p:cNvPr id="3170" name="Object 98"/>
            <p:cNvGraphicFramePr>
              <a:graphicFrameLocks/>
            </p:cNvGraphicFramePr>
            <p:nvPr/>
          </p:nvGraphicFramePr>
          <p:xfrm>
            <a:off x="6792913" y="5521960"/>
            <a:ext cx="1920240" cy="1005840"/>
          </p:xfrm>
          <a:graphic>
            <a:graphicData uri="http://schemas.openxmlformats.org/presentationml/2006/ole">
              <mc:AlternateContent xmlns:mc="http://schemas.openxmlformats.org/markup-compatibility/2006">
                <mc:Choice xmlns:v="urn:schemas-microsoft-com:vml" Requires="v">
                  <p:oleObj spid="_x0000_s3180" name="ClipArt" r:id="rId6" imgW="2857948" imgH="3657600" progId="">
                    <p:embed/>
                  </p:oleObj>
                </mc:Choice>
                <mc:Fallback>
                  <p:oleObj name="ClipArt" r:id="rId6" imgW="2857948" imgH="3657600" progId="">
                    <p:embed/>
                    <p:pic>
                      <p:nvPicPr>
                        <p:cNvPr id="0" name="Picture 98"/>
                        <p:cNvPicPr>
                          <a:picLocks noChangeArrowheads="1"/>
                        </p:cNvPicPr>
                        <p:nvPr/>
                      </p:nvPicPr>
                      <p:blipFill>
                        <a:blip r:embed="rId5">
                          <a:extLst>
                            <a:ext uri="{28A0092B-C50C-407E-A947-70E740481C1C}">
                              <a14:useLocalDpi xmlns:a14="http://schemas.microsoft.com/office/drawing/2010/main" val="0"/>
                            </a:ext>
                          </a:extLst>
                        </a:blip>
                        <a:srcRect r="5792" b="32120"/>
                        <a:stretch>
                          <a:fillRect/>
                        </a:stretch>
                      </p:blipFill>
                      <p:spPr bwMode="auto">
                        <a:xfrm>
                          <a:off x="6792913" y="5521960"/>
                          <a:ext cx="1920240" cy="1005840"/>
                        </a:xfrm>
                        <a:prstGeom prst="rect">
                          <a:avLst/>
                        </a:prstGeom>
                        <a:solidFill>
                          <a:srgbClr val="CCECFF"/>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1" name="Rectangle 10"/>
            <p:cNvSpPr>
              <a:spLocks noChangeArrowheads="1"/>
            </p:cNvSpPr>
            <p:nvPr/>
          </p:nvSpPr>
          <p:spPr bwMode="auto">
            <a:xfrm>
              <a:off x="7099024" y="5608347"/>
              <a:ext cx="1364156" cy="828432"/>
            </a:xfrm>
            <a:prstGeom prst="rect">
              <a:avLst/>
            </a:prstGeom>
            <a:noFill/>
            <a:ln w="9525">
              <a:noFill/>
              <a:miter lim="800000"/>
              <a:headEnd/>
              <a:tailEnd/>
            </a:ln>
          </p:spPr>
          <p:txBody>
            <a:bodyPr wrap="none" lIns="90488" tIns="44450" rIns="90488" bIns="44450" anchor="ctr">
              <a:spAutoFit/>
            </a:bodyPr>
            <a:lstStyle/>
            <a:p>
              <a:pPr algn="ctr" eaLnBrk="0" hangingPunct="0"/>
              <a:r>
                <a:rPr lang="en-US" sz="2400" b="1"/>
                <a:t>Balance</a:t>
              </a:r>
              <a:br>
                <a:rPr lang="en-US" sz="2400" b="1"/>
              </a:br>
              <a:r>
                <a:rPr lang="en-US" sz="2400" b="1"/>
                <a:t>Sheet</a:t>
              </a:r>
            </a:p>
          </p:txBody>
        </p:sp>
        <p:sp>
          <p:nvSpPr>
            <p:cNvPr id="23" name="Rectangle 11"/>
            <p:cNvSpPr>
              <a:spLocks noChangeArrowheads="1"/>
            </p:cNvSpPr>
            <p:nvPr/>
          </p:nvSpPr>
          <p:spPr bwMode="auto">
            <a:xfrm>
              <a:off x="309563" y="5558450"/>
              <a:ext cx="2133439" cy="856709"/>
            </a:xfrm>
            <a:prstGeom prst="rect">
              <a:avLst/>
            </a:prstGeom>
            <a:solidFill>
              <a:schemeClr val="bg2">
                <a:lumMod val="90000"/>
              </a:schemeClr>
            </a:solidFill>
            <a:ln w="38100">
              <a:solidFill>
                <a:srgbClr val="000000"/>
              </a:solidFill>
              <a:miter lim="800000"/>
              <a:headEnd/>
              <a:tailEnd/>
            </a:ln>
          </p:spPr>
          <p:txBody>
            <a:bodyPr wrap="none" lIns="90488" tIns="44450" rIns="90488" bIns="44450">
              <a:spAutoFit/>
            </a:bodyPr>
            <a:lstStyle/>
            <a:p>
              <a:pPr algn="ctr" eaLnBrk="0" hangingPunct="0">
                <a:defRPr/>
              </a:pPr>
              <a:r>
                <a:rPr lang="en-US" sz="2400" b="1">
                  <a:solidFill>
                    <a:srgbClr val="000000"/>
                  </a:solidFill>
                </a:rPr>
                <a:t>Accumulated</a:t>
              </a:r>
              <a:br>
                <a:rPr lang="en-US" sz="2400" b="1">
                  <a:solidFill>
                    <a:srgbClr val="000000"/>
                  </a:solidFill>
                </a:rPr>
              </a:br>
              <a:r>
                <a:rPr lang="en-US" sz="2400" b="1">
                  <a:solidFill>
                    <a:srgbClr val="000000"/>
                  </a:solidFill>
                </a:rPr>
                <a:t>Depreciation</a:t>
              </a:r>
            </a:p>
          </p:txBody>
        </p:sp>
        <p:sp>
          <p:nvSpPr>
            <p:cNvPr id="3183" name="Rectangle 17"/>
            <p:cNvSpPr>
              <a:spLocks noChangeArrowheads="1"/>
            </p:cNvSpPr>
            <p:nvPr/>
          </p:nvSpPr>
          <p:spPr bwMode="auto">
            <a:xfrm>
              <a:off x="3130164" y="5522913"/>
              <a:ext cx="2939237" cy="975549"/>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a:t>Total of depreciation</a:t>
              </a:r>
              <a:br>
                <a:rPr lang="en-US" sz="2400"/>
              </a:br>
              <a:r>
                <a:rPr lang="en-US" sz="2400"/>
                <a:t>to date for an asset</a:t>
              </a:r>
            </a:p>
          </p:txBody>
        </p:sp>
        <p:cxnSp>
          <p:nvCxnSpPr>
            <p:cNvPr id="36" name="Straight Arrow Connector 35"/>
            <p:cNvCxnSpPr/>
            <p:nvPr/>
          </p:nvCxnSpPr>
          <p:spPr>
            <a:xfrm>
              <a:off x="2476336" y="6004256"/>
              <a:ext cx="4370058" cy="158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Depreciation Expense</a:t>
            </a:r>
          </a:p>
        </p:txBody>
      </p:sp>
      <p:sp>
        <p:nvSpPr>
          <p:cNvPr id="5" name="TextBox 4"/>
          <p:cNvSpPr txBox="1"/>
          <p:nvPr/>
        </p:nvSpPr>
        <p:spPr>
          <a:xfrm>
            <a:off x="533400" y="4800600"/>
            <a:ext cx="7972425" cy="1708150"/>
          </a:xfrm>
          <a:prstGeom prst="rect">
            <a:avLst/>
          </a:prstGeom>
          <a:solidFill>
            <a:schemeClr val="bg2">
              <a:lumMod val="90000"/>
            </a:schemeClr>
          </a:solidFill>
          <a:ln w="19050">
            <a:solidFill>
              <a:schemeClr val="tx1"/>
            </a:solidFill>
          </a:ln>
        </p:spPr>
        <p:txBody>
          <a:bodyPr>
            <a:spAutoFit/>
          </a:bodyPr>
          <a:lstStyle/>
          <a:p>
            <a:pPr algn="ctr">
              <a:buClr>
                <a:schemeClr val="tx1"/>
              </a:buClr>
              <a:buFont typeface="Wingdings" pitchFamily="2" charset="2"/>
              <a:buNone/>
              <a:defRPr/>
            </a:pPr>
            <a:r>
              <a:rPr lang="en-US" b="1" dirty="0"/>
              <a:t>Depreciation calculations require three amounts for each asset:</a:t>
            </a:r>
          </a:p>
          <a:p>
            <a:pPr lvl="1">
              <a:spcBef>
                <a:spcPct val="50000"/>
              </a:spcBef>
              <a:buClr>
                <a:schemeClr val="tx1"/>
              </a:buClr>
              <a:buSzPct val="100000"/>
              <a:buFont typeface="Wingdings" pitchFamily="2" charset="2"/>
              <a:buChar char=""/>
              <a:defRPr/>
            </a:pPr>
            <a:r>
              <a:rPr lang="en-US" dirty="0"/>
              <a:t> </a:t>
            </a:r>
            <a:r>
              <a:rPr lang="en-US" b="1" dirty="0"/>
              <a:t>Acquisition cost.</a:t>
            </a:r>
          </a:p>
          <a:p>
            <a:pPr lvl="1">
              <a:spcBef>
                <a:spcPct val="50000"/>
              </a:spcBef>
              <a:buClr>
                <a:schemeClr val="tx1"/>
              </a:buClr>
              <a:buSzPct val="100000"/>
              <a:buFont typeface="Wingdings" pitchFamily="2" charset="2"/>
              <a:buChar char=""/>
              <a:defRPr/>
            </a:pPr>
            <a:r>
              <a:rPr lang="en-US" b="1" dirty="0"/>
              <a:t> Estimated useful life.</a:t>
            </a:r>
          </a:p>
          <a:p>
            <a:pPr lvl="1">
              <a:spcBef>
                <a:spcPct val="50000"/>
              </a:spcBef>
              <a:buClr>
                <a:schemeClr val="tx1"/>
              </a:buClr>
              <a:buSzPct val="100000"/>
              <a:buFont typeface="Wingdings" pitchFamily="2" charset="2"/>
              <a:buChar char=""/>
              <a:defRPr/>
            </a:pPr>
            <a:r>
              <a:rPr lang="en-US" b="1" dirty="0"/>
              <a:t> Estimated residual value.</a:t>
            </a:r>
            <a:endParaRPr lang="en-US" sz="2200" dirty="0"/>
          </a:p>
        </p:txBody>
      </p:sp>
      <p:sp>
        <p:nvSpPr>
          <p:cNvPr id="44035" name="TextBox 17"/>
          <p:cNvSpPr txBox="1">
            <a:spLocks noChangeArrowheads="1"/>
          </p:cNvSpPr>
          <p:nvPr/>
        </p:nvSpPr>
        <p:spPr bwMode="auto">
          <a:xfrm>
            <a:off x="1114425" y="1058863"/>
            <a:ext cx="6950075" cy="769937"/>
          </a:xfrm>
          <a:prstGeom prst="rect">
            <a:avLst/>
          </a:prstGeom>
          <a:solidFill>
            <a:schemeClr val="accent2"/>
          </a:solidFill>
          <a:ln w="19050">
            <a:solidFill>
              <a:schemeClr val="tx1"/>
            </a:solidFill>
            <a:miter lim="800000"/>
            <a:headEnd/>
            <a:tailEnd/>
          </a:ln>
        </p:spPr>
        <p:txBody>
          <a:bodyPr anchor="ctr">
            <a:spAutoFit/>
          </a:bodyPr>
          <a:lstStyle/>
          <a:p>
            <a:pPr algn="ctr"/>
            <a:r>
              <a:rPr lang="en-US" sz="2200">
                <a:solidFill>
                  <a:schemeClr val="bg1"/>
                </a:solidFill>
              </a:rPr>
              <a:t>The effects of $130 of depreciation on the accounting</a:t>
            </a:r>
            <a:br>
              <a:rPr lang="en-US" sz="2200">
                <a:solidFill>
                  <a:schemeClr val="bg1"/>
                </a:solidFill>
              </a:rPr>
            </a:br>
            <a:r>
              <a:rPr lang="en-US" sz="2200">
                <a:solidFill>
                  <a:schemeClr val="bg1"/>
                </a:solidFill>
              </a:rPr>
              <a:t> equation and the journal entry to record them follow:</a:t>
            </a:r>
          </a:p>
        </p:txBody>
      </p:sp>
      <p:grpSp>
        <p:nvGrpSpPr>
          <p:cNvPr id="18" name="Group 17"/>
          <p:cNvGrpSpPr>
            <a:grpSpLocks/>
          </p:cNvGrpSpPr>
          <p:nvPr/>
        </p:nvGrpSpPr>
        <p:grpSpPr bwMode="auto">
          <a:xfrm>
            <a:off x="381000" y="1905000"/>
            <a:ext cx="8305800" cy="1322388"/>
            <a:chOff x="290286" y="2611438"/>
            <a:chExt cx="8305800" cy="1322387"/>
          </a:xfrm>
        </p:grpSpPr>
        <p:grpSp>
          <p:nvGrpSpPr>
            <p:cNvPr id="44055" name="Group 21"/>
            <p:cNvGrpSpPr>
              <a:grpSpLocks/>
            </p:cNvGrpSpPr>
            <p:nvPr/>
          </p:nvGrpSpPr>
          <p:grpSpPr bwMode="auto">
            <a:xfrm>
              <a:off x="290286" y="2611438"/>
              <a:ext cx="8305800" cy="1322387"/>
              <a:chOff x="299903" y="2771779"/>
              <a:chExt cx="8071985" cy="1321250"/>
            </a:xfrm>
          </p:grpSpPr>
          <p:sp>
            <p:nvSpPr>
              <p:cNvPr id="34" name="Rounded Rectangle 33"/>
              <p:cNvSpPr/>
              <p:nvPr/>
            </p:nvSpPr>
            <p:spPr>
              <a:xfrm>
                <a:off x="373958" y="2771779"/>
                <a:ext cx="7997930" cy="132125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4071" name="Group 26"/>
              <p:cNvGrpSpPr>
                <a:grpSpLocks/>
              </p:cNvGrpSpPr>
              <p:nvPr/>
            </p:nvGrpSpPr>
            <p:grpSpPr bwMode="auto">
              <a:xfrm>
                <a:off x="299903" y="2771779"/>
                <a:ext cx="1894571" cy="381000"/>
                <a:chOff x="183785" y="3235975"/>
                <a:chExt cx="1894571" cy="381000"/>
              </a:xfrm>
            </p:grpSpPr>
            <p:grpSp>
              <p:nvGrpSpPr>
                <p:cNvPr id="44072" name="Group 16"/>
                <p:cNvGrpSpPr>
                  <a:grpSpLocks/>
                </p:cNvGrpSpPr>
                <p:nvPr/>
              </p:nvGrpSpPr>
              <p:grpSpPr bwMode="auto">
                <a:xfrm>
                  <a:off x="183785" y="3235975"/>
                  <a:ext cx="422016" cy="381000"/>
                  <a:chOff x="488585" y="3733800"/>
                  <a:chExt cx="422016" cy="381000"/>
                </a:xfrm>
              </p:grpSpPr>
              <p:sp>
                <p:nvSpPr>
                  <p:cNvPr id="38" name="Oval 37"/>
                  <p:cNvSpPr/>
                  <p:nvPr/>
                </p:nvSpPr>
                <p:spPr>
                  <a:xfrm>
                    <a:off x="488585" y="3733800"/>
                    <a:ext cx="381001"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529600" y="3733800"/>
                    <a:ext cx="381001"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37" name="TextBox 36"/>
                <p:cNvSpPr txBox="1"/>
                <p:nvPr/>
              </p:nvSpPr>
              <p:spPr>
                <a:xfrm>
                  <a:off x="554059"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44056" name="Group 29"/>
            <p:cNvGrpSpPr>
              <a:grpSpLocks/>
            </p:cNvGrpSpPr>
            <p:nvPr/>
          </p:nvGrpSpPr>
          <p:grpSpPr bwMode="auto">
            <a:xfrm>
              <a:off x="674803" y="2967038"/>
              <a:ext cx="7713704" cy="839970"/>
              <a:chOff x="-6842588" y="-374806"/>
              <a:chExt cx="7713704" cy="839970"/>
            </a:xfrm>
          </p:grpSpPr>
          <p:grpSp>
            <p:nvGrpSpPr>
              <p:cNvPr id="44057" name="Group 16"/>
              <p:cNvGrpSpPr>
                <a:grpSpLocks/>
              </p:cNvGrpSpPr>
              <p:nvPr/>
            </p:nvGrpSpPr>
            <p:grpSpPr bwMode="auto">
              <a:xfrm>
                <a:off x="-6842588" y="-374806"/>
                <a:ext cx="7711733" cy="316169"/>
                <a:chOff x="-6842588" y="-374806"/>
                <a:chExt cx="7711733" cy="316169"/>
              </a:xfrm>
            </p:grpSpPr>
            <p:grpSp>
              <p:nvGrpSpPr>
                <p:cNvPr id="44063" name="Group 14"/>
                <p:cNvGrpSpPr>
                  <a:grpSpLocks/>
                </p:cNvGrpSpPr>
                <p:nvPr/>
              </p:nvGrpSpPr>
              <p:grpSpPr bwMode="auto">
                <a:xfrm>
                  <a:off x="-6842588" y="-374806"/>
                  <a:ext cx="7711733" cy="316169"/>
                  <a:chOff x="-6842588" y="-374806"/>
                  <a:chExt cx="7711733" cy="316169"/>
                </a:xfrm>
              </p:grpSpPr>
              <p:grpSp>
                <p:nvGrpSpPr>
                  <p:cNvPr id="44065" name="Group 13"/>
                  <p:cNvGrpSpPr>
                    <a:grpSpLocks/>
                  </p:cNvGrpSpPr>
                  <p:nvPr/>
                </p:nvGrpSpPr>
                <p:grpSpPr bwMode="auto">
                  <a:xfrm>
                    <a:off x="-6842588" y="-374806"/>
                    <a:ext cx="7366112" cy="316169"/>
                    <a:chOff x="-6423488" y="3328276"/>
                    <a:chExt cx="7366112" cy="316169"/>
                  </a:xfrm>
                </p:grpSpPr>
                <p:sp>
                  <p:nvSpPr>
                    <p:cNvPr id="44067" name="TextBox 30"/>
                    <p:cNvSpPr txBox="1">
                      <a:spLocks noChangeArrowheads="1"/>
                    </p:cNvSpPr>
                    <p:nvPr/>
                  </p:nvSpPr>
                  <p:spPr bwMode="auto">
                    <a:xfrm>
                      <a:off x="-5950755" y="3328276"/>
                      <a:ext cx="6893379" cy="316169"/>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4068" name="TextBox 31"/>
                    <p:cNvSpPr txBox="1">
                      <a:spLocks noChangeArrowheads="1"/>
                    </p:cNvSpPr>
                    <p:nvPr/>
                  </p:nvSpPr>
                  <p:spPr bwMode="auto">
                    <a:xfrm>
                      <a:off x="-6423488" y="3329863"/>
                      <a:ext cx="2500197" cy="31456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44069"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44066" name="TextBox 29"/>
                  <p:cNvSpPr txBox="1">
                    <a:spLocks noChangeArrowheads="1"/>
                  </p:cNvSpPr>
                  <p:nvPr/>
                </p:nvSpPr>
                <p:spPr bwMode="auto">
                  <a:xfrm>
                    <a:off x="-1669267" y="-374806"/>
                    <a:ext cx="2538412" cy="315989"/>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4064" name="TextBox 27"/>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44058" name="Group 22"/>
              <p:cNvGrpSpPr>
                <a:grpSpLocks/>
              </p:cNvGrpSpPr>
              <p:nvPr/>
            </p:nvGrpSpPr>
            <p:grpSpPr bwMode="auto">
              <a:xfrm>
                <a:off x="-6842588" y="-58058"/>
                <a:ext cx="7713704" cy="523222"/>
                <a:chOff x="-6842588" y="-58058"/>
                <a:chExt cx="7713704" cy="523222"/>
              </a:xfrm>
            </p:grpSpPr>
            <p:sp>
              <p:nvSpPr>
                <p:cNvPr id="44059" name="TextBox 22"/>
                <p:cNvSpPr txBox="1">
                  <a:spLocks noChangeArrowheads="1"/>
                </p:cNvSpPr>
                <p:nvPr/>
              </p:nvSpPr>
              <p:spPr bwMode="auto">
                <a:xfrm>
                  <a:off x="-6842588" y="-58057"/>
                  <a:ext cx="7713703"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4060" name="TextBox 23"/>
                <p:cNvSpPr txBox="1">
                  <a:spLocks noChangeArrowheads="1"/>
                </p:cNvSpPr>
                <p:nvPr/>
              </p:nvSpPr>
              <p:spPr bwMode="auto">
                <a:xfrm>
                  <a:off x="-6836579" y="-58058"/>
                  <a:ext cx="2497820" cy="523220"/>
                </a:xfrm>
                <a:prstGeom prst="rect">
                  <a:avLst/>
                </a:prstGeom>
                <a:noFill/>
                <a:ln w="19050">
                  <a:solidFill>
                    <a:schemeClr val="tx1"/>
                  </a:solidFill>
                  <a:miter lim="800000"/>
                  <a:headEnd/>
                  <a:tailEnd/>
                </a:ln>
              </p:spPr>
              <p:txBody>
                <a:bodyPr>
                  <a:spAutoFit/>
                </a:bodyPr>
                <a:lstStyle/>
                <a:p>
                  <a:r>
                    <a:rPr lang="en-US" sz="1400"/>
                    <a:t>Accumulated</a:t>
                  </a:r>
                </a:p>
                <a:p>
                  <a:r>
                    <a:rPr lang="en-US" sz="1400"/>
                    <a:t>Depreciation    (+xA)   -130</a:t>
                  </a:r>
                </a:p>
              </p:txBody>
            </p:sp>
            <p:sp>
              <p:nvSpPr>
                <p:cNvPr id="44061" name="TextBox 24"/>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4062" name="TextBox 25"/>
                <p:cNvSpPr txBox="1">
                  <a:spLocks noChangeArrowheads="1"/>
                </p:cNvSpPr>
                <p:nvPr/>
              </p:nvSpPr>
              <p:spPr bwMode="auto">
                <a:xfrm>
                  <a:off x="-1676399" y="-58058"/>
                  <a:ext cx="2547515" cy="523220"/>
                </a:xfrm>
                <a:prstGeom prst="rect">
                  <a:avLst/>
                </a:prstGeom>
                <a:noFill/>
                <a:ln w="19050">
                  <a:solidFill>
                    <a:schemeClr val="tx1"/>
                  </a:solidFill>
                  <a:miter lim="800000"/>
                  <a:headEnd/>
                  <a:tailEnd/>
                </a:ln>
              </p:spPr>
              <p:txBody>
                <a:bodyPr>
                  <a:spAutoFit/>
                </a:bodyPr>
                <a:lstStyle/>
                <a:p>
                  <a:r>
                    <a:rPr lang="en-US" sz="1400"/>
                    <a:t>Depreciation</a:t>
                  </a:r>
                </a:p>
                <a:p>
                  <a:r>
                    <a:rPr lang="en-US" sz="1400"/>
                    <a:t>Expense (+E)        -130</a:t>
                  </a:r>
                </a:p>
              </p:txBody>
            </p:sp>
          </p:grpSp>
        </p:grpSp>
      </p:grpSp>
      <p:grpSp>
        <p:nvGrpSpPr>
          <p:cNvPr id="40" name="Group 39"/>
          <p:cNvGrpSpPr>
            <a:grpSpLocks/>
          </p:cNvGrpSpPr>
          <p:nvPr/>
        </p:nvGrpSpPr>
        <p:grpSpPr bwMode="auto">
          <a:xfrm>
            <a:off x="457200" y="3352800"/>
            <a:ext cx="7943850" cy="1295400"/>
            <a:chOff x="652463" y="4016376"/>
            <a:chExt cx="7943620" cy="1295401"/>
          </a:xfrm>
        </p:grpSpPr>
        <p:grpSp>
          <p:nvGrpSpPr>
            <p:cNvPr id="44038" name="Group 24"/>
            <p:cNvGrpSpPr>
              <a:grpSpLocks/>
            </p:cNvGrpSpPr>
            <p:nvPr/>
          </p:nvGrpSpPr>
          <p:grpSpPr bwMode="auto">
            <a:xfrm>
              <a:off x="652463" y="4016376"/>
              <a:ext cx="7943620" cy="1295401"/>
              <a:chOff x="711199" y="4336106"/>
              <a:chExt cx="7749510" cy="1294236"/>
            </a:xfrm>
          </p:grpSpPr>
          <p:sp>
            <p:nvSpPr>
              <p:cNvPr id="48" name="Rounded Rectangle 47"/>
              <p:cNvSpPr/>
              <p:nvPr/>
            </p:nvSpPr>
            <p:spPr>
              <a:xfrm>
                <a:off x="740624" y="4336106"/>
                <a:ext cx="7720085" cy="12942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4046" name="Group 25"/>
              <p:cNvGrpSpPr>
                <a:grpSpLocks/>
              </p:cNvGrpSpPr>
              <p:nvPr/>
            </p:nvGrpSpPr>
            <p:grpSpPr bwMode="auto">
              <a:xfrm>
                <a:off x="711199" y="4336108"/>
                <a:ext cx="1905000" cy="387350"/>
                <a:chOff x="3505200" y="3232737"/>
                <a:chExt cx="1905000" cy="387476"/>
              </a:xfrm>
            </p:grpSpPr>
            <p:grpSp>
              <p:nvGrpSpPr>
                <p:cNvPr id="44047" name="Group 15"/>
                <p:cNvGrpSpPr>
                  <a:grpSpLocks/>
                </p:cNvGrpSpPr>
                <p:nvPr/>
              </p:nvGrpSpPr>
              <p:grpSpPr bwMode="auto">
                <a:xfrm>
                  <a:off x="3505200" y="3232737"/>
                  <a:ext cx="413658" cy="387476"/>
                  <a:chOff x="2133600" y="4870324"/>
                  <a:chExt cx="413658" cy="387476"/>
                </a:xfrm>
              </p:grpSpPr>
              <p:sp>
                <p:nvSpPr>
                  <p:cNvPr id="52"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TextBox 52"/>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44048"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44039" name="Group 44"/>
            <p:cNvGrpSpPr>
              <a:grpSpLocks/>
            </p:cNvGrpSpPr>
            <p:nvPr/>
          </p:nvGrpSpPr>
          <p:grpSpPr bwMode="auto">
            <a:xfrm>
              <a:off x="1128485" y="4389319"/>
              <a:ext cx="7242380" cy="654840"/>
              <a:chOff x="5656941" y="3416862"/>
              <a:chExt cx="7242380" cy="654840"/>
            </a:xfrm>
          </p:grpSpPr>
          <p:sp>
            <p:nvSpPr>
              <p:cNvPr id="43" name="TextBox 42"/>
              <p:cNvSpPr txBox="1"/>
              <p:nvPr/>
            </p:nvSpPr>
            <p:spPr>
              <a:xfrm>
                <a:off x="5660330" y="3424919"/>
                <a:ext cx="7235615" cy="646114"/>
              </a:xfrm>
              <a:prstGeom prst="rect">
                <a:avLst/>
              </a:prstGeom>
              <a:solidFill>
                <a:schemeClr val="accent2">
                  <a:lumMod val="20000"/>
                  <a:lumOff val="80000"/>
                </a:schemeClr>
              </a:solidFill>
            </p:spPr>
            <p:txBody>
              <a:bodyPr>
                <a:spAutoFit/>
              </a:bodyPr>
              <a:lstStyle/>
              <a:p>
                <a:pPr>
                  <a:defRPr/>
                </a:pPr>
                <a:endParaRPr lang="en-US" dirty="0"/>
              </a:p>
              <a:p>
                <a:pPr>
                  <a:defRPr/>
                </a:pPr>
                <a:endParaRPr lang="en-US" dirty="0"/>
              </a:p>
            </p:txBody>
          </p:sp>
          <p:grpSp>
            <p:nvGrpSpPr>
              <p:cNvPr id="44041" name="Group 73"/>
              <p:cNvGrpSpPr>
                <a:grpSpLocks/>
              </p:cNvGrpSpPr>
              <p:nvPr/>
            </p:nvGrpSpPr>
            <p:grpSpPr bwMode="auto">
              <a:xfrm>
                <a:off x="5656941" y="3416862"/>
                <a:ext cx="7242380" cy="654840"/>
                <a:chOff x="5656941" y="2546005"/>
                <a:chExt cx="7242380" cy="654840"/>
              </a:xfrm>
            </p:grpSpPr>
            <p:sp>
              <p:nvSpPr>
                <p:cNvPr id="44042" name="TextBox 44"/>
                <p:cNvSpPr txBox="1">
                  <a:spLocks noChangeArrowheads="1"/>
                </p:cNvSpPr>
                <p:nvPr/>
              </p:nvSpPr>
              <p:spPr bwMode="auto">
                <a:xfrm>
                  <a:off x="5656941" y="2554514"/>
                  <a:ext cx="5410200" cy="646331"/>
                </a:xfrm>
                <a:prstGeom prst="rect">
                  <a:avLst/>
                </a:prstGeom>
                <a:noFill/>
                <a:ln w="9525">
                  <a:noFill/>
                  <a:miter lim="800000"/>
                  <a:headEnd/>
                  <a:tailEnd/>
                </a:ln>
              </p:spPr>
              <p:txBody>
                <a:bodyPr>
                  <a:spAutoFit/>
                </a:bodyPr>
                <a:lstStyle/>
                <a:p>
                  <a:r>
                    <a:rPr lang="en-US"/>
                    <a:t>dr    Depreciation Expense (+E, -SE)</a:t>
                  </a:r>
                </a:p>
                <a:p>
                  <a:r>
                    <a:rPr lang="en-US"/>
                    <a:t>        cr    Accumulated Depreciation (+xA, -A)</a:t>
                  </a:r>
                </a:p>
              </p:txBody>
            </p:sp>
            <p:sp>
              <p:nvSpPr>
                <p:cNvPr id="44043" name="TextBox 45"/>
                <p:cNvSpPr txBox="1">
                  <a:spLocks noChangeArrowheads="1"/>
                </p:cNvSpPr>
                <p:nvPr/>
              </p:nvSpPr>
              <p:spPr bwMode="auto">
                <a:xfrm>
                  <a:off x="11810750" y="2551886"/>
                  <a:ext cx="1088571" cy="646331"/>
                </a:xfrm>
                <a:prstGeom prst="rect">
                  <a:avLst/>
                </a:prstGeom>
                <a:noFill/>
                <a:ln w="9525">
                  <a:noFill/>
                  <a:miter lim="800000"/>
                  <a:headEnd/>
                  <a:tailEnd/>
                </a:ln>
              </p:spPr>
              <p:txBody>
                <a:bodyPr>
                  <a:spAutoFit/>
                </a:bodyPr>
                <a:lstStyle/>
                <a:p>
                  <a:pPr algn="r"/>
                  <a:endParaRPr lang="en-US"/>
                </a:p>
                <a:p>
                  <a:pPr algn="r"/>
                  <a:r>
                    <a:rPr lang="en-US"/>
                    <a:t>130</a:t>
                  </a:r>
                </a:p>
              </p:txBody>
            </p:sp>
            <p:sp>
              <p:nvSpPr>
                <p:cNvPr id="44044" name="TextBox 46"/>
                <p:cNvSpPr txBox="1">
                  <a:spLocks noChangeArrowheads="1"/>
                </p:cNvSpPr>
                <p:nvPr/>
              </p:nvSpPr>
              <p:spPr bwMode="auto">
                <a:xfrm>
                  <a:off x="10804883" y="2546005"/>
                  <a:ext cx="1088571" cy="646331"/>
                </a:xfrm>
                <a:prstGeom prst="rect">
                  <a:avLst/>
                </a:prstGeom>
                <a:noFill/>
                <a:ln w="9525">
                  <a:noFill/>
                  <a:miter lim="800000"/>
                  <a:headEnd/>
                  <a:tailEnd/>
                </a:ln>
              </p:spPr>
              <p:txBody>
                <a:bodyPr>
                  <a:spAutoFit/>
                </a:bodyPr>
                <a:lstStyle/>
                <a:p>
                  <a:pPr algn="r"/>
                  <a:r>
                    <a:rPr lang="en-US"/>
                    <a:t>130</a:t>
                  </a:r>
                </a:p>
                <a:p>
                  <a:pPr algn="r"/>
                  <a:endParaRPr lang="en-US"/>
                </a:p>
              </p:txBody>
            </p:sp>
          </p:grpSp>
        </p:gr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457200" y="1143000"/>
            <a:ext cx="4703763" cy="3048000"/>
          </a:xfrm>
          <a:prstGeom prst="rect">
            <a:avLst/>
          </a:prstGeom>
          <a:noFill/>
          <a:ln w="9525">
            <a:noFill/>
            <a:miter lim="800000"/>
            <a:headEnd/>
            <a:tailEnd/>
          </a:ln>
        </p:spPr>
      </p:pic>
      <p:pic>
        <p:nvPicPr>
          <p:cNvPr id="46082" name="Picture 4"/>
          <p:cNvPicPr>
            <a:picLocks noChangeAspect="1" noChangeArrowheads="1"/>
          </p:cNvPicPr>
          <p:nvPr/>
        </p:nvPicPr>
        <p:blipFill>
          <a:blip r:embed="rId4"/>
          <a:srcRect/>
          <a:stretch>
            <a:fillRect/>
          </a:stretch>
        </p:blipFill>
        <p:spPr bwMode="auto">
          <a:xfrm>
            <a:off x="4114800" y="4486275"/>
            <a:ext cx="4552950" cy="2066925"/>
          </a:xfrm>
          <a:prstGeom prst="rect">
            <a:avLst/>
          </a:prstGeom>
          <a:noFill/>
          <a:ln w="9525">
            <a:noFill/>
            <a:miter lim="800000"/>
            <a:headEnd/>
            <a:tailEnd/>
          </a:ln>
        </p:spPr>
      </p:pic>
      <p:sp>
        <p:nvSpPr>
          <p:cNvPr id="46083" name="Rectangle 15"/>
          <p:cNvSpPr>
            <a:spLocks noGrp="1" noChangeArrowheads="1"/>
          </p:cNvSpPr>
          <p:nvPr>
            <p:ph type="title"/>
          </p:nvPr>
        </p:nvSpPr>
        <p:spPr/>
        <p:txBody>
          <a:bodyPr/>
          <a:lstStyle/>
          <a:p>
            <a:r>
              <a:rPr lang="en-US" smtClean="0"/>
              <a:t>Depreciation Expense</a:t>
            </a:r>
          </a:p>
        </p:txBody>
      </p:sp>
      <p:grpSp>
        <p:nvGrpSpPr>
          <p:cNvPr id="46084" name="Group 9"/>
          <p:cNvGrpSpPr>
            <a:grpSpLocks/>
          </p:cNvGrpSpPr>
          <p:nvPr/>
        </p:nvGrpSpPr>
        <p:grpSpPr bwMode="auto">
          <a:xfrm>
            <a:off x="4953000" y="2743200"/>
            <a:ext cx="3446463" cy="400050"/>
            <a:chOff x="5105400" y="2362200"/>
            <a:chExt cx="3445641" cy="400170"/>
          </a:xfrm>
        </p:grpSpPr>
        <p:cxnSp>
          <p:nvCxnSpPr>
            <p:cNvPr id="8" name="Straight Arrow Connector 7"/>
            <p:cNvCxnSpPr/>
            <p:nvPr/>
          </p:nvCxnSpPr>
          <p:spPr>
            <a:xfrm flipH="1">
              <a:off x="5105400" y="2590869"/>
              <a:ext cx="1142727"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092" name="TextBox 8"/>
            <p:cNvSpPr txBox="1">
              <a:spLocks noChangeArrowheads="1"/>
            </p:cNvSpPr>
            <p:nvPr/>
          </p:nvSpPr>
          <p:spPr bwMode="auto">
            <a:xfrm>
              <a:off x="6172200" y="2362200"/>
              <a:ext cx="2378841" cy="400170"/>
            </a:xfrm>
            <a:prstGeom prst="rect">
              <a:avLst/>
            </a:prstGeom>
            <a:noFill/>
            <a:ln w="9525">
              <a:noFill/>
              <a:miter lim="800000"/>
              <a:headEnd/>
              <a:tailEnd/>
            </a:ln>
          </p:spPr>
          <p:txBody>
            <a:bodyPr wrap="none">
              <a:spAutoFit/>
            </a:bodyPr>
            <a:lstStyle/>
            <a:p>
              <a:r>
                <a:rPr lang="en-US" sz="2000" b="1"/>
                <a:t>2010 Depreciation</a:t>
              </a:r>
            </a:p>
          </p:txBody>
        </p:sp>
      </p:grpSp>
      <p:grpSp>
        <p:nvGrpSpPr>
          <p:cNvPr id="3" name="Group 15"/>
          <p:cNvGrpSpPr>
            <a:grpSpLocks/>
          </p:cNvGrpSpPr>
          <p:nvPr/>
        </p:nvGrpSpPr>
        <p:grpSpPr bwMode="auto">
          <a:xfrm>
            <a:off x="381000" y="5695950"/>
            <a:ext cx="3987800" cy="400050"/>
            <a:chOff x="381000" y="5695890"/>
            <a:chExt cx="3987800" cy="400170"/>
          </a:xfrm>
        </p:grpSpPr>
        <p:sp>
          <p:nvSpPr>
            <p:cNvPr id="46089" name="TextBox 10"/>
            <p:cNvSpPr txBox="1">
              <a:spLocks noChangeArrowheads="1"/>
            </p:cNvSpPr>
            <p:nvPr/>
          </p:nvSpPr>
          <p:spPr bwMode="auto">
            <a:xfrm>
              <a:off x="381000" y="5695890"/>
              <a:ext cx="2919389" cy="400170"/>
            </a:xfrm>
            <a:prstGeom prst="rect">
              <a:avLst/>
            </a:prstGeom>
            <a:noFill/>
            <a:ln w="9525">
              <a:noFill/>
              <a:miter lim="800000"/>
              <a:headEnd/>
              <a:tailEnd/>
            </a:ln>
          </p:spPr>
          <p:txBody>
            <a:bodyPr wrap="none">
              <a:spAutoFit/>
            </a:bodyPr>
            <a:lstStyle/>
            <a:p>
              <a:r>
                <a:rPr lang="en-US" sz="2000" b="1"/>
                <a:t>Includes $127 for 2010</a:t>
              </a:r>
            </a:p>
          </p:txBody>
        </p:sp>
        <p:cxnSp>
          <p:nvCxnSpPr>
            <p:cNvPr id="15" name="Straight Arrow Connector 14"/>
            <p:cNvCxnSpPr/>
            <p:nvPr/>
          </p:nvCxnSpPr>
          <p:spPr>
            <a:xfrm>
              <a:off x="3225800" y="5878508"/>
              <a:ext cx="1143000" cy="15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6"/>
          <p:cNvGrpSpPr>
            <a:grpSpLocks/>
          </p:cNvGrpSpPr>
          <p:nvPr/>
        </p:nvGrpSpPr>
        <p:grpSpPr bwMode="auto">
          <a:xfrm>
            <a:off x="1106488" y="6013450"/>
            <a:ext cx="3275012" cy="400050"/>
            <a:chOff x="1094453" y="5695890"/>
            <a:chExt cx="3274347" cy="400170"/>
          </a:xfrm>
        </p:grpSpPr>
        <p:sp>
          <p:nvSpPr>
            <p:cNvPr id="46087" name="TextBox 17"/>
            <p:cNvSpPr txBox="1">
              <a:spLocks noChangeArrowheads="1"/>
            </p:cNvSpPr>
            <p:nvPr/>
          </p:nvSpPr>
          <p:spPr bwMode="auto">
            <a:xfrm>
              <a:off x="1094453" y="5695890"/>
              <a:ext cx="2194386" cy="400170"/>
            </a:xfrm>
            <a:prstGeom prst="rect">
              <a:avLst/>
            </a:prstGeom>
            <a:noFill/>
            <a:ln w="9525">
              <a:noFill/>
              <a:miter lim="800000"/>
              <a:headEnd/>
              <a:tailEnd/>
            </a:ln>
          </p:spPr>
          <p:txBody>
            <a:bodyPr wrap="none">
              <a:spAutoFit/>
            </a:bodyPr>
            <a:lstStyle/>
            <a:p>
              <a:r>
                <a:rPr lang="en-US" sz="2000" b="1"/>
                <a:t>Book value 2010</a:t>
              </a:r>
            </a:p>
          </p:txBody>
        </p:sp>
        <p:cxnSp>
          <p:nvCxnSpPr>
            <p:cNvPr id="19" name="Straight Arrow Connector 18"/>
            <p:cNvCxnSpPr/>
            <p:nvPr/>
          </p:nvCxnSpPr>
          <p:spPr>
            <a:xfrm>
              <a:off x="3226032" y="5878508"/>
              <a:ext cx="1142768" cy="15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Learning Objective 9-3</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Apply various depreciation methods as economic benefits are used up over time.</a:t>
            </a: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1"/>
          </p:nvPr>
        </p:nvSpPr>
        <p:spPr>
          <a:xfrm>
            <a:off x="1943100" y="1371600"/>
            <a:ext cx="5245100" cy="1920875"/>
          </a:xfrm>
          <a:solidFill>
            <a:srgbClr val="FFFFCC"/>
          </a:solidFill>
          <a:ln w="38100">
            <a:solidFill>
              <a:schemeClr val="tx2"/>
            </a:solidFill>
          </a:ln>
        </p:spPr>
        <p:txBody>
          <a:bodyPr lIns="90488" tIns="44450" rIns="90488" bIns="44450"/>
          <a:lstStyle/>
          <a:p>
            <a:pPr>
              <a:spcBef>
                <a:spcPct val="50000"/>
              </a:spcBef>
              <a:buClr>
                <a:schemeClr val="tx1"/>
              </a:buClr>
              <a:buSzPct val="100000"/>
              <a:buFont typeface="Wingdings" pitchFamily="2" charset="2"/>
              <a:buChar char=""/>
            </a:pPr>
            <a:r>
              <a:rPr lang="en-US" sz="2400" smtClean="0"/>
              <a:t> </a:t>
            </a:r>
            <a:r>
              <a:rPr lang="en-US" sz="2800" b="1" smtClean="0"/>
              <a:t>Straight-line</a:t>
            </a:r>
          </a:p>
          <a:p>
            <a:pPr>
              <a:spcBef>
                <a:spcPct val="50000"/>
              </a:spcBef>
              <a:buClr>
                <a:schemeClr val="tx1"/>
              </a:buClr>
              <a:buSzPct val="100000"/>
              <a:buFont typeface="Wingdings" pitchFamily="2" charset="2"/>
              <a:buChar char=""/>
            </a:pPr>
            <a:r>
              <a:rPr lang="en-US" sz="2800" b="1" smtClean="0"/>
              <a:t> Units-of-production</a:t>
            </a:r>
          </a:p>
          <a:p>
            <a:pPr>
              <a:spcBef>
                <a:spcPct val="50000"/>
              </a:spcBef>
              <a:buClr>
                <a:schemeClr val="tx1"/>
              </a:buClr>
              <a:buSzPct val="100000"/>
              <a:buFont typeface="Wingdings" pitchFamily="2" charset="2"/>
              <a:buChar char=""/>
            </a:pPr>
            <a:r>
              <a:rPr lang="en-US" sz="2800" b="1" smtClean="0"/>
              <a:t> Declining balance</a:t>
            </a:r>
          </a:p>
        </p:txBody>
      </p:sp>
      <p:sp>
        <p:nvSpPr>
          <p:cNvPr id="50178" name="Rectangle 5"/>
          <p:cNvSpPr>
            <a:spLocks noGrp="1" noChangeArrowheads="1"/>
          </p:cNvSpPr>
          <p:nvPr>
            <p:ph type="title"/>
          </p:nvPr>
        </p:nvSpPr>
        <p:spPr/>
        <p:txBody>
          <a:bodyPr/>
          <a:lstStyle/>
          <a:p>
            <a:r>
              <a:rPr lang="en-US" smtClean="0"/>
              <a:t>Depreciation Methods</a:t>
            </a:r>
          </a:p>
        </p:txBody>
      </p:sp>
      <p:sp>
        <p:nvSpPr>
          <p:cNvPr id="5" name="Rounded Rectangle 4"/>
          <p:cNvSpPr/>
          <p:nvPr/>
        </p:nvSpPr>
        <p:spPr>
          <a:xfrm>
            <a:off x="381000" y="4381500"/>
            <a:ext cx="8382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effectLst>
                  <a:outerShdw blurRad="38100" dist="38100" dir="2700000" algn="tl">
                    <a:srgbClr val="000000">
                      <a:alpha val="43137"/>
                    </a:srgbClr>
                  </a:outerShdw>
                </a:effectLst>
              </a:rPr>
              <a:t>At the beginning of the year, Cedar Fair purchased a new go-kart Ride for $62,500 cash.  The ride has an estimated useful life of 3 years or 100,000 miles and an estimated residual value of $2,500.</a:t>
            </a:r>
          </a:p>
        </p:txBody>
      </p:sp>
      <p:sp>
        <p:nvSpPr>
          <p:cNvPr id="6" name="TextBox 5"/>
          <p:cNvSpPr txBox="1">
            <a:spLocks noChangeArrowheads="1"/>
          </p:cNvSpPr>
          <p:nvPr/>
        </p:nvSpPr>
        <p:spPr bwMode="auto">
          <a:xfrm>
            <a:off x="657225" y="3429000"/>
            <a:ext cx="7813675" cy="954088"/>
          </a:xfrm>
          <a:prstGeom prst="rect">
            <a:avLst/>
          </a:prstGeom>
          <a:noFill/>
          <a:ln w="9525">
            <a:noFill/>
            <a:miter lim="800000"/>
            <a:headEnd/>
            <a:tailEnd/>
          </a:ln>
        </p:spPr>
        <p:txBody>
          <a:bodyPr wrap="none">
            <a:spAutoFit/>
          </a:bodyPr>
          <a:lstStyle/>
          <a:p>
            <a:pPr algn="ctr"/>
            <a:r>
              <a:rPr lang="en-US" sz="2800">
                <a:solidFill>
                  <a:srgbClr val="C00000"/>
                </a:solidFill>
              </a:rPr>
              <a:t>We will use the following information to illustrate</a:t>
            </a:r>
            <a:br>
              <a:rPr lang="en-US" sz="2800">
                <a:solidFill>
                  <a:srgbClr val="C00000"/>
                </a:solidFill>
              </a:rPr>
            </a:br>
            <a:r>
              <a:rPr lang="en-US" sz="2800">
                <a:solidFill>
                  <a:srgbClr val="C00000"/>
                </a:solidFill>
              </a:rPr>
              <a:t>the three methods of depreciation: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3"/>
          <p:cNvSpPr>
            <a:spLocks noGrp="1" noChangeArrowheads="1"/>
          </p:cNvSpPr>
          <p:nvPr>
            <p:ph type="title"/>
          </p:nvPr>
        </p:nvSpPr>
        <p:spPr/>
        <p:txBody>
          <a:bodyPr/>
          <a:lstStyle/>
          <a:p>
            <a:r>
              <a:rPr lang="en-US" smtClean="0"/>
              <a:t>Straight-Line Method</a:t>
            </a:r>
          </a:p>
        </p:txBody>
      </p:sp>
      <p:grpSp>
        <p:nvGrpSpPr>
          <p:cNvPr id="2" name="Group 24"/>
          <p:cNvGrpSpPr>
            <a:grpSpLocks/>
          </p:cNvGrpSpPr>
          <p:nvPr/>
        </p:nvGrpSpPr>
        <p:grpSpPr bwMode="auto">
          <a:xfrm>
            <a:off x="774700" y="2959100"/>
            <a:ext cx="7620000" cy="830263"/>
            <a:chOff x="838200" y="3124200"/>
            <a:chExt cx="7620000" cy="830997"/>
          </a:xfrm>
        </p:grpSpPr>
        <p:sp>
          <p:nvSpPr>
            <p:cNvPr id="52229" name="Rectangle 3"/>
            <p:cNvSpPr>
              <a:spLocks noChangeArrowheads="1"/>
            </p:cNvSpPr>
            <p:nvPr/>
          </p:nvSpPr>
          <p:spPr bwMode="auto">
            <a:xfrm>
              <a:off x="5047920" y="3307497"/>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52230" name="Rectangle 7"/>
            <p:cNvSpPr>
              <a:spLocks noChangeArrowheads="1"/>
            </p:cNvSpPr>
            <p:nvPr/>
          </p:nvSpPr>
          <p:spPr bwMode="auto">
            <a:xfrm>
              <a:off x="5400675" y="3269397"/>
              <a:ext cx="3057525" cy="4591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$20,000 per year </a:t>
              </a:r>
            </a:p>
          </p:txBody>
        </p:sp>
        <p:sp>
          <p:nvSpPr>
            <p:cNvPr id="52231" name="Rectangle 8"/>
            <p:cNvSpPr>
              <a:spLocks noChangeArrowheads="1"/>
            </p:cNvSpPr>
            <p:nvPr/>
          </p:nvSpPr>
          <p:spPr bwMode="auto">
            <a:xfrm>
              <a:off x="838200" y="3264635"/>
              <a:ext cx="3291840" cy="492186"/>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($62,500 - $2,500)   × </a:t>
              </a:r>
            </a:p>
          </p:txBody>
        </p:sp>
        <p:grpSp>
          <p:nvGrpSpPr>
            <p:cNvPr id="52232" name="Group 23"/>
            <p:cNvGrpSpPr>
              <a:grpSpLocks/>
            </p:cNvGrpSpPr>
            <p:nvPr/>
          </p:nvGrpSpPr>
          <p:grpSpPr bwMode="auto">
            <a:xfrm>
              <a:off x="4160520" y="3124200"/>
              <a:ext cx="640080" cy="830997"/>
              <a:chOff x="3302000" y="3360003"/>
              <a:chExt cx="640080" cy="830997"/>
            </a:xfrm>
          </p:grpSpPr>
          <p:sp>
            <p:nvSpPr>
              <p:cNvPr id="52233"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52234" name="TextBox 22"/>
              <p:cNvSpPr txBox="1">
                <a:spLocks noChangeArrowheads="1"/>
              </p:cNvSpPr>
              <p:nvPr/>
            </p:nvSpPr>
            <p:spPr bwMode="auto">
              <a:xfrm>
                <a:off x="3429000" y="3360003"/>
                <a:ext cx="356188" cy="830997"/>
              </a:xfrm>
              <a:prstGeom prst="rect">
                <a:avLst/>
              </a:prstGeom>
              <a:noFill/>
              <a:ln w="9525">
                <a:noFill/>
                <a:miter lim="800000"/>
                <a:headEnd/>
                <a:tailEnd/>
              </a:ln>
            </p:spPr>
            <p:txBody>
              <a:bodyPr wrap="none">
                <a:spAutoFit/>
              </a:bodyPr>
              <a:lstStyle/>
              <a:p>
                <a:r>
                  <a:rPr lang="en-US" sz="2400" b="1"/>
                  <a:t>1</a:t>
                </a:r>
                <a:br>
                  <a:rPr lang="en-US" sz="2400" b="1"/>
                </a:br>
                <a:r>
                  <a:rPr lang="en-US" sz="2400" b="1"/>
                  <a:t>3</a:t>
                </a:r>
              </a:p>
            </p:txBody>
          </p:sp>
        </p:grpSp>
      </p:grpSp>
      <p:pic>
        <p:nvPicPr>
          <p:cNvPr id="52227" name="Picture 14"/>
          <p:cNvPicPr>
            <a:picLocks noChangeAspect="1" noChangeArrowheads="1"/>
          </p:cNvPicPr>
          <p:nvPr/>
        </p:nvPicPr>
        <p:blipFill>
          <a:blip r:embed="rId3"/>
          <a:srcRect/>
          <a:stretch>
            <a:fillRect/>
          </a:stretch>
        </p:blipFill>
        <p:spPr bwMode="auto">
          <a:xfrm>
            <a:off x="1011238" y="1066800"/>
            <a:ext cx="6837362" cy="2047875"/>
          </a:xfrm>
          <a:prstGeom prst="rect">
            <a:avLst/>
          </a:prstGeom>
          <a:noFill/>
          <a:ln w="9525">
            <a:noFill/>
            <a:miter lim="800000"/>
            <a:headEnd/>
            <a:tailEnd/>
          </a:ln>
        </p:spPr>
      </p:pic>
      <p:pic>
        <p:nvPicPr>
          <p:cNvPr id="4112" name="Picture 16"/>
          <p:cNvPicPr>
            <a:picLocks noChangeAspect="1" noChangeArrowheads="1"/>
          </p:cNvPicPr>
          <p:nvPr/>
        </p:nvPicPr>
        <p:blipFill>
          <a:blip r:embed="rId4"/>
          <a:srcRect/>
          <a:stretch>
            <a:fillRect/>
          </a:stretch>
        </p:blipFill>
        <p:spPr bwMode="auto">
          <a:xfrm>
            <a:off x="609600" y="3733800"/>
            <a:ext cx="8229600" cy="2773363"/>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6"/>
          <p:cNvSpPr>
            <a:spLocks noGrp="1" noChangeArrowheads="1"/>
          </p:cNvSpPr>
          <p:nvPr>
            <p:ph type="title"/>
          </p:nvPr>
        </p:nvSpPr>
        <p:spPr/>
        <p:txBody>
          <a:bodyPr/>
          <a:lstStyle/>
          <a:p>
            <a:r>
              <a:rPr lang="en-US" smtClean="0"/>
              <a:t>Units-of-Production Method</a:t>
            </a:r>
          </a:p>
        </p:txBody>
      </p:sp>
      <p:grpSp>
        <p:nvGrpSpPr>
          <p:cNvPr id="2" name="Group 25"/>
          <p:cNvGrpSpPr>
            <a:grpSpLocks/>
          </p:cNvGrpSpPr>
          <p:nvPr/>
        </p:nvGrpSpPr>
        <p:grpSpPr bwMode="auto">
          <a:xfrm>
            <a:off x="1104900" y="5113338"/>
            <a:ext cx="6896100" cy="830262"/>
            <a:chOff x="228600" y="4579203"/>
            <a:chExt cx="6896100" cy="830997"/>
          </a:xfrm>
        </p:grpSpPr>
        <p:sp>
          <p:nvSpPr>
            <p:cNvPr id="54279" name="Rectangle 3"/>
            <p:cNvSpPr>
              <a:spLocks noChangeArrowheads="1"/>
            </p:cNvSpPr>
            <p:nvPr/>
          </p:nvSpPr>
          <p:spPr bwMode="auto">
            <a:xfrm>
              <a:off x="5067300" y="47625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54280" name="Rectangle 7"/>
            <p:cNvSpPr>
              <a:spLocks noChangeArrowheads="1"/>
            </p:cNvSpPr>
            <p:nvPr/>
          </p:nvSpPr>
          <p:spPr bwMode="auto">
            <a:xfrm>
              <a:off x="5438775" y="4724400"/>
              <a:ext cx="1685925" cy="4591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$18,000 </a:t>
              </a:r>
            </a:p>
          </p:txBody>
        </p:sp>
        <p:sp>
          <p:nvSpPr>
            <p:cNvPr id="54281" name="Rectangle 8"/>
            <p:cNvSpPr>
              <a:spLocks noChangeArrowheads="1"/>
            </p:cNvSpPr>
            <p:nvPr/>
          </p:nvSpPr>
          <p:spPr bwMode="auto">
            <a:xfrm>
              <a:off x="228600" y="4719638"/>
              <a:ext cx="3291840" cy="492186"/>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($62,500 - $2,500)   × </a:t>
              </a:r>
            </a:p>
          </p:txBody>
        </p:sp>
        <p:sp>
          <p:nvSpPr>
            <p:cNvPr id="54282" name="Line 9"/>
            <p:cNvSpPr>
              <a:spLocks noChangeShapeType="1"/>
            </p:cNvSpPr>
            <p:nvPr/>
          </p:nvSpPr>
          <p:spPr bwMode="auto">
            <a:xfrm>
              <a:off x="3665220" y="4991100"/>
              <a:ext cx="1097280" cy="0"/>
            </a:xfrm>
            <a:prstGeom prst="line">
              <a:avLst/>
            </a:prstGeom>
            <a:noFill/>
            <a:ln w="28575">
              <a:solidFill>
                <a:schemeClr val="tx1"/>
              </a:solidFill>
              <a:round/>
              <a:headEnd/>
              <a:tailEnd/>
            </a:ln>
          </p:spPr>
          <p:txBody>
            <a:bodyPr wrap="none" anchor="ctr"/>
            <a:lstStyle/>
            <a:p>
              <a:endParaRPr lang="en-US"/>
            </a:p>
          </p:txBody>
        </p:sp>
        <p:sp>
          <p:nvSpPr>
            <p:cNvPr id="54283" name="TextBox 24"/>
            <p:cNvSpPr txBox="1">
              <a:spLocks noChangeArrowheads="1"/>
            </p:cNvSpPr>
            <p:nvPr/>
          </p:nvSpPr>
          <p:spPr bwMode="auto">
            <a:xfrm>
              <a:off x="3539947" y="4579203"/>
              <a:ext cx="1298753" cy="830997"/>
            </a:xfrm>
            <a:prstGeom prst="rect">
              <a:avLst/>
            </a:prstGeom>
            <a:noFill/>
            <a:ln w="9525">
              <a:noFill/>
              <a:miter lim="800000"/>
              <a:headEnd/>
              <a:tailEnd/>
            </a:ln>
          </p:spPr>
          <p:txBody>
            <a:bodyPr wrap="none">
              <a:spAutoFit/>
            </a:bodyPr>
            <a:lstStyle/>
            <a:p>
              <a:pPr algn="ctr"/>
              <a:r>
                <a:rPr lang="en-US" sz="2400" b="1"/>
                <a:t>30,000</a:t>
              </a:r>
              <a:br>
                <a:rPr lang="en-US" sz="2400" b="1"/>
              </a:br>
              <a:r>
                <a:rPr lang="en-US" sz="2400" b="1"/>
                <a:t>100,000</a:t>
              </a:r>
            </a:p>
          </p:txBody>
        </p:sp>
      </p:grpSp>
      <p:pic>
        <p:nvPicPr>
          <p:cNvPr id="54275" name="Picture 11"/>
          <p:cNvPicPr>
            <a:picLocks noChangeAspect="1" noChangeArrowheads="1"/>
          </p:cNvPicPr>
          <p:nvPr/>
        </p:nvPicPr>
        <p:blipFill>
          <a:blip r:embed="rId3"/>
          <a:srcRect/>
          <a:stretch>
            <a:fillRect/>
          </a:stretch>
        </p:blipFill>
        <p:spPr bwMode="auto">
          <a:xfrm>
            <a:off x="168275" y="1328738"/>
            <a:ext cx="8777288" cy="1643062"/>
          </a:xfrm>
          <a:prstGeom prst="rect">
            <a:avLst/>
          </a:prstGeom>
          <a:noFill/>
          <a:ln w="9525">
            <a:noFill/>
            <a:miter lim="800000"/>
            <a:headEnd/>
            <a:tailEnd/>
          </a:ln>
        </p:spPr>
      </p:pic>
      <p:sp>
        <p:nvSpPr>
          <p:cNvPr id="12" name="TextBox 11"/>
          <p:cNvSpPr txBox="1"/>
          <p:nvPr/>
        </p:nvSpPr>
        <p:spPr>
          <a:xfrm>
            <a:off x="901700" y="3448050"/>
            <a:ext cx="7315200" cy="1200150"/>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400" b="1" dirty="0">
                <a:solidFill>
                  <a:schemeClr val="bg1"/>
                </a:solidFill>
                <a:effectLst>
                  <a:outerShdw blurRad="38100" dist="38100" dir="2700000" algn="tl">
                    <a:srgbClr val="000000">
                      <a:alpha val="43137"/>
                    </a:srgbClr>
                  </a:outerShdw>
                </a:effectLst>
              </a:rPr>
              <a:t>The ride has a 100,000-mile estimated useful life.  If the ride is used 30,000 miles in the first year, </a:t>
            </a:r>
            <a:r>
              <a:rPr lang="en-US" sz="2400" b="1" dirty="0">
                <a:effectLst>
                  <a:outerShdw blurRad="38100" dist="38100" dir="2700000" algn="tl">
                    <a:srgbClr val="000000">
                      <a:alpha val="43137"/>
                    </a:srgbClr>
                  </a:outerShdw>
                </a:effectLst>
              </a:rPr>
              <a:t>what is the amount of depreciation expense?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p:nvPr>
        </p:nvSpPr>
        <p:spPr/>
        <p:txBody>
          <a:bodyPr/>
          <a:lstStyle/>
          <a:p>
            <a:r>
              <a:rPr lang="en-US" smtClean="0"/>
              <a:t>Units-of-Production Method</a:t>
            </a:r>
          </a:p>
        </p:txBody>
      </p:sp>
      <p:pic>
        <p:nvPicPr>
          <p:cNvPr id="56322" name="Picture 9"/>
          <p:cNvPicPr>
            <a:picLocks noChangeAspect="1" noChangeArrowheads="1"/>
          </p:cNvPicPr>
          <p:nvPr/>
        </p:nvPicPr>
        <p:blipFill>
          <a:blip r:embed="rId3"/>
          <a:srcRect/>
          <a:stretch>
            <a:fillRect/>
          </a:stretch>
        </p:blipFill>
        <p:spPr bwMode="auto">
          <a:xfrm>
            <a:off x="350838" y="2133600"/>
            <a:ext cx="8564562" cy="2133600"/>
          </a:xfrm>
          <a:prstGeom prst="rect">
            <a:avLst/>
          </a:prstGeom>
          <a:noFill/>
          <a:ln w="9525">
            <a:noFill/>
            <a:miter lim="800000"/>
            <a:headEnd/>
            <a:tailEnd/>
          </a:ln>
        </p:spPr>
      </p:pic>
      <p:sp>
        <p:nvSpPr>
          <p:cNvPr id="2" name="TextBox 1"/>
          <p:cNvSpPr txBox="1">
            <a:spLocks noChangeArrowheads="1"/>
          </p:cNvSpPr>
          <p:nvPr/>
        </p:nvSpPr>
        <p:spPr bwMode="auto">
          <a:xfrm>
            <a:off x="533400" y="3429000"/>
            <a:ext cx="8153400" cy="646113"/>
          </a:xfrm>
          <a:prstGeom prst="rect">
            <a:avLst/>
          </a:prstGeom>
          <a:solidFill>
            <a:srgbClr val="FFFFCC"/>
          </a:solidFill>
          <a:ln w="9525">
            <a:noFill/>
            <a:miter lim="800000"/>
            <a:headEnd/>
            <a:tailEnd/>
          </a:ln>
        </p:spPr>
        <p:txBody>
          <a:bodyPr>
            <a:spAutoFit/>
          </a:bodyPr>
          <a:lstStyle/>
          <a:p>
            <a:endParaRPr lang="en-CA"/>
          </a:p>
          <a:p>
            <a:endParaRPr lang="en-CA"/>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Learning Objective 9-1</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30000"/>
              </a:spcBef>
              <a:defRPr/>
            </a:pPr>
            <a:r>
              <a:rPr lang="en-US" sz="4000" dirty="0">
                <a:solidFill>
                  <a:schemeClr val="tx1"/>
                </a:solidFill>
              </a:rPr>
              <a:t>Define, classify, and explain the nature of long-lived assets.</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277813"/>
            <a:ext cx="8458200" cy="1139825"/>
          </a:xfrm>
        </p:spPr>
        <p:txBody>
          <a:bodyPr/>
          <a:lstStyle/>
          <a:p>
            <a:r>
              <a:rPr lang="en-US" smtClean="0"/>
              <a:t>Declining-Balance Method</a:t>
            </a:r>
          </a:p>
        </p:txBody>
      </p:sp>
      <p:grpSp>
        <p:nvGrpSpPr>
          <p:cNvPr id="2" name="Group 37"/>
          <p:cNvGrpSpPr>
            <a:grpSpLocks/>
          </p:cNvGrpSpPr>
          <p:nvPr/>
        </p:nvGrpSpPr>
        <p:grpSpPr bwMode="auto">
          <a:xfrm>
            <a:off x="203200" y="3487738"/>
            <a:ext cx="8559800" cy="830262"/>
            <a:chOff x="203200" y="2959100"/>
            <a:chExt cx="8559800" cy="830997"/>
          </a:xfrm>
        </p:grpSpPr>
        <p:sp>
          <p:nvSpPr>
            <p:cNvPr id="58388" name="Rectangle 3"/>
            <p:cNvSpPr>
              <a:spLocks noChangeArrowheads="1"/>
            </p:cNvSpPr>
            <p:nvPr/>
          </p:nvSpPr>
          <p:spPr bwMode="auto">
            <a:xfrm>
              <a:off x="6813220" y="3142397"/>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58389" name="Rectangle 7"/>
            <p:cNvSpPr>
              <a:spLocks noChangeArrowheads="1"/>
            </p:cNvSpPr>
            <p:nvPr/>
          </p:nvSpPr>
          <p:spPr bwMode="auto">
            <a:xfrm>
              <a:off x="7165975" y="3104297"/>
              <a:ext cx="1597025" cy="4591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$41,667</a:t>
              </a:r>
            </a:p>
          </p:txBody>
        </p:sp>
        <p:sp>
          <p:nvSpPr>
            <p:cNvPr id="58390" name="Rectangle 8"/>
            <p:cNvSpPr>
              <a:spLocks noChangeArrowheads="1"/>
            </p:cNvSpPr>
            <p:nvPr/>
          </p:nvSpPr>
          <p:spPr bwMode="auto">
            <a:xfrm>
              <a:off x="3032760" y="3099535"/>
              <a:ext cx="3291840" cy="532966"/>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($62,500 - $0)    × </a:t>
              </a:r>
            </a:p>
          </p:txBody>
        </p:sp>
        <p:grpSp>
          <p:nvGrpSpPr>
            <p:cNvPr id="58391" name="Group 23"/>
            <p:cNvGrpSpPr>
              <a:grpSpLocks/>
            </p:cNvGrpSpPr>
            <p:nvPr/>
          </p:nvGrpSpPr>
          <p:grpSpPr bwMode="auto">
            <a:xfrm>
              <a:off x="5925820" y="2959100"/>
              <a:ext cx="640080" cy="830997"/>
              <a:chOff x="3302000" y="3360003"/>
              <a:chExt cx="640080" cy="830997"/>
            </a:xfrm>
          </p:grpSpPr>
          <p:sp>
            <p:nvSpPr>
              <p:cNvPr id="58393"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58394" name="TextBox 25"/>
              <p:cNvSpPr txBox="1">
                <a:spLocks noChangeArrowheads="1"/>
              </p:cNvSpPr>
              <p:nvPr/>
            </p:nvSpPr>
            <p:spPr bwMode="auto">
              <a:xfrm>
                <a:off x="3429000" y="3360003"/>
                <a:ext cx="356188" cy="830997"/>
              </a:xfrm>
              <a:prstGeom prst="rect">
                <a:avLst/>
              </a:prstGeom>
              <a:noFill/>
              <a:ln w="9525">
                <a:noFill/>
                <a:miter lim="800000"/>
                <a:headEnd/>
                <a:tailEnd/>
              </a:ln>
            </p:spPr>
            <p:txBody>
              <a:bodyPr wrap="none">
                <a:spAutoFit/>
              </a:bodyPr>
              <a:lstStyle/>
              <a:p>
                <a:r>
                  <a:rPr lang="en-US" sz="2400" b="1"/>
                  <a:t>2</a:t>
                </a:r>
                <a:br>
                  <a:rPr lang="en-US" sz="2400" b="1"/>
                </a:br>
                <a:r>
                  <a:rPr lang="en-US" sz="2400" b="1"/>
                  <a:t>3</a:t>
                </a:r>
              </a:p>
            </p:txBody>
          </p:sp>
        </p:grpSp>
        <p:sp>
          <p:nvSpPr>
            <p:cNvPr id="58392" name="TextBox 26"/>
            <p:cNvSpPr txBox="1">
              <a:spLocks noChangeArrowheads="1"/>
            </p:cNvSpPr>
            <p:nvPr/>
          </p:nvSpPr>
          <p:spPr bwMode="auto">
            <a:xfrm>
              <a:off x="203200" y="3200400"/>
              <a:ext cx="1582356" cy="461665"/>
            </a:xfrm>
            <a:prstGeom prst="rect">
              <a:avLst/>
            </a:prstGeom>
            <a:noFill/>
            <a:ln w="9525">
              <a:noFill/>
              <a:miter lim="800000"/>
              <a:headEnd/>
              <a:tailEnd/>
            </a:ln>
          </p:spPr>
          <p:txBody>
            <a:bodyPr wrap="none">
              <a:spAutoFit/>
            </a:bodyPr>
            <a:lstStyle/>
            <a:p>
              <a:r>
                <a:rPr lang="en-US" sz="2400" b="1">
                  <a:solidFill>
                    <a:srgbClr val="C00000"/>
                  </a:solidFill>
                </a:rPr>
                <a:t>First Year</a:t>
              </a:r>
            </a:p>
          </p:txBody>
        </p:sp>
      </p:grpSp>
      <p:grpSp>
        <p:nvGrpSpPr>
          <p:cNvPr id="4" name="Group 38"/>
          <p:cNvGrpSpPr>
            <a:grpSpLocks/>
          </p:cNvGrpSpPr>
          <p:nvPr/>
        </p:nvGrpSpPr>
        <p:grpSpPr bwMode="auto">
          <a:xfrm>
            <a:off x="177800" y="4427538"/>
            <a:ext cx="8623300" cy="830262"/>
            <a:chOff x="177800" y="3893403"/>
            <a:chExt cx="8623300" cy="830997"/>
          </a:xfrm>
        </p:grpSpPr>
        <p:sp>
          <p:nvSpPr>
            <p:cNvPr id="58381" name="TextBox 27"/>
            <p:cNvSpPr txBox="1">
              <a:spLocks noChangeArrowheads="1"/>
            </p:cNvSpPr>
            <p:nvPr/>
          </p:nvSpPr>
          <p:spPr bwMode="auto">
            <a:xfrm>
              <a:off x="177800" y="4110335"/>
              <a:ext cx="2026389" cy="461665"/>
            </a:xfrm>
            <a:prstGeom prst="rect">
              <a:avLst/>
            </a:prstGeom>
            <a:noFill/>
            <a:ln w="9525">
              <a:noFill/>
              <a:miter lim="800000"/>
              <a:headEnd/>
              <a:tailEnd/>
            </a:ln>
          </p:spPr>
          <p:txBody>
            <a:bodyPr wrap="none">
              <a:spAutoFit/>
            </a:bodyPr>
            <a:lstStyle/>
            <a:p>
              <a:r>
                <a:rPr lang="en-US" sz="2400" b="1">
                  <a:solidFill>
                    <a:srgbClr val="C00000"/>
                  </a:solidFill>
                </a:rPr>
                <a:t>Second Year</a:t>
              </a:r>
            </a:p>
          </p:txBody>
        </p:sp>
        <p:sp>
          <p:nvSpPr>
            <p:cNvPr id="58382" name="Rectangle 3"/>
            <p:cNvSpPr>
              <a:spLocks noChangeArrowheads="1"/>
            </p:cNvSpPr>
            <p:nvPr/>
          </p:nvSpPr>
          <p:spPr bwMode="auto">
            <a:xfrm>
              <a:off x="6851320" y="40767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58383" name="Rectangle 7"/>
            <p:cNvSpPr>
              <a:spLocks noChangeArrowheads="1"/>
            </p:cNvSpPr>
            <p:nvPr/>
          </p:nvSpPr>
          <p:spPr bwMode="auto">
            <a:xfrm>
              <a:off x="7204075" y="4038600"/>
              <a:ext cx="1597025" cy="4591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$13,889</a:t>
              </a:r>
            </a:p>
          </p:txBody>
        </p:sp>
        <p:sp>
          <p:nvSpPr>
            <p:cNvPr id="58384" name="Rectangle 8"/>
            <p:cNvSpPr>
              <a:spLocks noChangeArrowheads="1"/>
            </p:cNvSpPr>
            <p:nvPr/>
          </p:nvSpPr>
          <p:spPr bwMode="auto">
            <a:xfrm>
              <a:off x="2349500" y="4033838"/>
              <a:ext cx="3810000" cy="492186"/>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($62,500 - $41,667)   × </a:t>
              </a:r>
            </a:p>
          </p:txBody>
        </p:sp>
        <p:grpSp>
          <p:nvGrpSpPr>
            <p:cNvPr id="58385" name="Group 23"/>
            <p:cNvGrpSpPr>
              <a:grpSpLocks/>
            </p:cNvGrpSpPr>
            <p:nvPr/>
          </p:nvGrpSpPr>
          <p:grpSpPr bwMode="auto">
            <a:xfrm>
              <a:off x="5963920" y="3893403"/>
              <a:ext cx="640080" cy="830997"/>
              <a:chOff x="3302000" y="3360003"/>
              <a:chExt cx="640080" cy="830997"/>
            </a:xfrm>
          </p:grpSpPr>
          <p:sp>
            <p:nvSpPr>
              <p:cNvPr id="58386"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58387" name="TextBox 34"/>
              <p:cNvSpPr txBox="1">
                <a:spLocks noChangeArrowheads="1"/>
              </p:cNvSpPr>
              <p:nvPr/>
            </p:nvSpPr>
            <p:spPr bwMode="auto">
              <a:xfrm>
                <a:off x="3429000" y="3360003"/>
                <a:ext cx="356188" cy="830997"/>
              </a:xfrm>
              <a:prstGeom prst="rect">
                <a:avLst/>
              </a:prstGeom>
              <a:noFill/>
              <a:ln w="9525">
                <a:noFill/>
                <a:miter lim="800000"/>
                <a:headEnd/>
                <a:tailEnd/>
              </a:ln>
            </p:spPr>
            <p:txBody>
              <a:bodyPr wrap="none">
                <a:spAutoFit/>
              </a:bodyPr>
              <a:lstStyle/>
              <a:p>
                <a:r>
                  <a:rPr lang="en-US" sz="2400" b="1"/>
                  <a:t>2</a:t>
                </a:r>
                <a:br>
                  <a:rPr lang="en-US" sz="2400" b="1"/>
                </a:br>
                <a:r>
                  <a:rPr lang="en-US" sz="2400" b="1"/>
                  <a:t>3</a:t>
                </a:r>
              </a:p>
            </p:txBody>
          </p:sp>
        </p:grpSp>
      </p:grpSp>
      <p:cxnSp>
        <p:nvCxnSpPr>
          <p:cNvPr id="37" name="Straight Arrow Connector 36"/>
          <p:cNvCxnSpPr/>
          <p:nvPr/>
        </p:nvCxnSpPr>
        <p:spPr>
          <a:xfrm rot="10800000" flipV="1">
            <a:off x="4876800" y="4025900"/>
            <a:ext cx="2819400" cy="533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01700" y="2636838"/>
            <a:ext cx="7315200" cy="830262"/>
          </a:xfrm>
          <a:prstGeom prst="rect">
            <a:avLst/>
          </a:prstGeom>
          <a:solidFill>
            <a:schemeClr val="bg2">
              <a:lumMod val="90000"/>
            </a:schemeClr>
          </a:solidFill>
          <a:ln>
            <a:solidFill>
              <a:schemeClr val="tx1"/>
            </a:solidFill>
          </a:ln>
        </p:spPr>
        <p:txBody>
          <a:bodyPr>
            <a:spAutoFit/>
          </a:bodyPr>
          <a:lstStyle/>
          <a:p>
            <a:pPr algn="ctr">
              <a:defRPr/>
            </a:pPr>
            <a:r>
              <a:rPr lang="en-US" sz="2400" b="1" dirty="0">
                <a:solidFill>
                  <a:srgbClr val="000000"/>
                </a:solidFill>
              </a:rPr>
              <a:t>What is the amount of </a:t>
            </a:r>
            <a:r>
              <a:rPr lang="en-US" sz="2400" b="1" dirty="0"/>
              <a:t>amount of depreciation</a:t>
            </a:r>
            <a:br>
              <a:rPr lang="en-US" sz="2400" b="1" dirty="0"/>
            </a:br>
            <a:r>
              <a:rPr lang="en-US" sz="2400" b="1" dirty="0"/>
              <a:t>for each of the first two years?</a:t>
            </a:r>
          </a:p>
        </p:txBody>
      </p:sp>
      <p:sp>
        <p:nvSpPr>
          <p:cNvPr id="27" name="Rectangle 18"/>
          <p:cNvSpPr>
            <a:spLocks noChangeArrowheads="1"/>
          </p:cNvSpPr>
          <p:nvPr/>
        </p:nvSpPr>
        <p:spPr bwMode="auto">
          <a:xfrm>
            <a:off x="1515932" y="5928360"/>
            <a:ext cx="612648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a:spAutoFit/>
          </a:bodyPr>
          <a:lstStyle/>
          <a:p>
            <a:pPr algn="ctr" eaLnBrk="0" hangingPunct="0">
              <a:spcBef>
                <a:spcPct val="50000"/>
              </a:spcBef>
              <a:defRPr/>
            </a:pPr>
            <a:r>
              <a:rPr lang="en-US" sz="2400" dirty="0">
                <a:solidFill>
                  <a:schemeClr val="bg1"/>
                </a:solidFill>
                <a:effectLst>
                  <a:outerShdw blurRad="38100" dist="38100" dir="2700000" algn="tl">
                    <a:srgbClr val="000000">
                      <a:alpha val="43137"/>
                    </a:srgbClr>
                  </a:outerShdw>
                </a:effectLst>
              </a:rPr>
              <a:t>Annual computation ignores residual value.</a:t>
            </a:r>
          </a:p>
        </p:txBody>
      </p:sp>
      <p:grpSp>
        <p:nvGrpSpPr>
          <p:cNvPr id="6" name="Group 31"/>
          <p:cNvGrpSpPr>
            <a:grpSpLocks/>
          </p:cNvGrpSpPr>
          <p:nvPr/>
        </p:nvGrpSpPr>
        <p:grpSpPr bwMode="auto">
          <a:xfrm>
            <a:off x="1122363" y="5003800"/>
            <a:ext cx="5080000" cy="817563"/>
            <a:chOff x="1122363" y="5004202"/>
            <a:chExt cx="5079725" cy="817473"/>
          </a:xfrm>
        </p:grpSpPr>
        <p:sp>
          <p:nvSpPr>
            <p:cNvPr id="58379" name="Rectangle 14"/>
            <p:cNvSpPr>
              <a:spLocks noChangeArrowheads="1"/>
            </p:cNvSpPr>
            <p:nvPr/>
          </p:nvSpPr>
          <p:spPr bwMode="auto">
            <a:xfrm>
              <a:off x="1122363" y="5362575"/>
              <a:ext cx="5079725" cy="459100"/>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C00000"/>
                  </a:solidFill>
                </a:rPr>
                <a:t>Cost – Accumulated Depreciation</a:t>
              </a:r>
            </a:p>
          </p:txBody>
        </p:sp>
        <p:sp>
          <p:nvSpPr>
            <p:cNvPr id="58380" name="Line 15"/>
            <p:cNvSpPr>
              <a:spLocks noChangeShapeType="1"/>
            </p:cNvSpPr>
            <p:nvPr/>
          </p:nvSpPr>
          <p:spPr bwMode="auto">
            <a:xfrm>
              <a:off x="3786149" y="5004202"/>
              <a:ext cx="0" cy="482198"/>
            </a:xfrm>
            <a:prstGeom prst="line">
              <a:avLst/>
            </a:prstGeom>
            <a:noFill/>
            <a:ln w="50799">
              <a:solidFill>
                <a:srgbClr val="C00000"/>
              </a:solidFill>
              <a:round/>
              <a:headEnd type="triangle" w="med" len="med"/>
              <a:tailEnd/>
            </a:ln>
          </p:spPr>
          <p:txBody>
            <a:bodyPr wrap="none" anchor="ctr"/>
            <a:lstStyle/>
            <a:p>
              <a:endParaRPr lang="en-US"/>
            </a:p>
          </p:txBody>
        </p:sp>
      </p:grpSp>
      <p:pic>
        <p:nvPicPr>
          <p:cNvPr id="58378" name="Picture 28"/>
          <p:cNvPicPr>
            <a:picLocks noChangeAspect="1" noChangeArrowheads="1"/>
          </p:cNvPicPr>
          <p:nvPr/>
        </p:nvPicPr>
        <p:blipFill>
          <a:blip r:embed="rId3"/>
          <a:srcRect/>
          <a:stretch>
            <a:fillRect/>
          </a:stretch>
        </p:blipFill>
        <p:spPr bwMode="auto">
          <a:xfrm>
            <a:off x="708025" y="990600"/>
            <a:ext cx="7981950" cy="157003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amond(in)">
                                      <p:cBhvr>
                                        <p:cTn id="7" dur="10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strips(downLeft)">
                                      <p:cBhvr>
                                        <p:cTn id="21" dur="1000"/>
                                        <p:tgtEl>
                                          <p:spTgt spid="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1000"/>
                                        <p:tgtEl>
                                          <p:spTgt spid="6"/>
                                        </p:tgtEl>
                                      </p:cBhvr>
                                    </p:animEffect>
                                  </p:childTnLst>
                                </p:cTn>
                              </p:par>
                            </p:childTnLst>
                          </p:cTn>
                        </p:par>
                        <p:par>
                          <p:cTn id="27" fill="hold" nodeType="afterGroup">
                            <p:stCondLst>
                              <p:cond delay="1000"/>
                            </p:stCondLst>
                            <p:childTnLst>
                              <p:par>
                                <p:cTn id="28" presetID="5" presetClass="entr" presetSubtype="1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heckerboard(across)">
                                      <p:cBhvr>
                                        <p:cTn id="3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2" name="Picture 28"/>
          <p:cNvPicPr>
            <a:picLocks noChangeAspect="1" noChangeArrowheads="1"/>
          </p:cNvPicPr>
          <p:nvPr/>
        </p:nvPicPr>
        <p:blipFill>
          <a:blip r:embed="rId3"/>
          <a:srcRect/>
          <a:stretch>
            <a:fillRect/>
          </a:stretch>
        </p:blipFill>
        <p:spPr bwMode="auto">
          <a:xfrm>
            <a:off x="207963" y="1524000"/>
            <a:ext cx="8593137" cy="2236788"/>
          </a:xfrm>
          <a:prstGeom prst="rect">
            <a:avLst/>
          </a:prstGeom>
          <a:noFill/>
          <a:ln w="9525">
            <a:noFill/>
            <a:miter lim="800000"/>
            <a:headEnd/>
            <a:tailEnd/>
          </a:ln>
        </p:spPr>
      </p:pic>
      <p:sp>
        <p:nvSpPr>
          <p:cNvPr id="16389" name="AutoShape 12"/>
          <p:cNvSpPr>
            <a:spLocks noChangeArrowheads="1"/>
          </p:cNvSpPr>
          <p:nvPr/>
        </p:nvSpPr>
        <p:spPr bwMode="auto">
          <a:xfrm>
            <a:off x="7866063" y="2971800"/>
            <a:ext cx="965200" cy="431800"/>
          </a:xfrm>
          <a:prstGeom prst="roundRect">
            <a:avLst>
              <a:gd name="adj" fmla="val 12495"/>
            </a:avLst>
          </a:prstGeom>
          <a:noFill/>
          <a:ln w="25399">
            <a:solidFill>
              <a:srgbClr val="C00000"/>
            </a:solidFill>
            <a:round/>
            <a:headEnd/>
            <a:tailEnd/>
          </a:ln>
        </p:spPr>
        <p:txBody>
          <a:bodyPr wrap="none" anchor="ctr"/>
          <a:lstStyle/>
          <a:p>
            <a:endParaRPr lang="en-US"/>
          </a:p>
        </p:txBody>
      </p:sp>
      <p:sp>
        <p:nvSpPr>
          <p:cNvPr id="60419" name="Rectangle 19"/>
          <p:cNvSpPr>
            <a:spLocks noGrp="1" noChangeArrowheads="1"/>
          </p:cNvSpPr>
          <p:nvPr>
            <p:ph type="title"/>
          </p:nvPr>
        </p:nvSpPr>
        <p:spPr>
          <a:xfrm>
            <a:off x="457200" y="277813"/>
            <a:ext cx="8458200" cy="1139825"/>
          </a:xfrm>
        </p:spPr>
        <p:txBody>
          <a:bodyPr/>
          <a:lstStyle/>
          <a:p>
            <a:r>
              <a:rPr lang="en-US" smtClean="0"/>
              <a:t>Double-Declining-Balance Method</a:t>
            </a:r>
          </a:p>
        </p:txBody>
      </p:sp>
      <p:grpSp>
        <p:nvGrpSpPr>
          <p:cNvPr id="60420" name="Group 16"/>
          <p:cNvGrpSpPr>
            <a:grpSpLocks/>
          </p:cNvGrpSpPr>
          <p:nvPr/>
        </p:nvGrpSpPr>
        <p:grpSpPr bwMode="auto">
          <a:xfrm>
            <a:off x="282575" y="4140200"/>
            <a:ext cx="8623300" cy="830263"/>
            <a:chOff x="177800" y="3893403"/>
            <a:chExt cx="8623300" cy="830997"/>
          </a:xfrm>
        </p:grpSpPr>
        <p:sp>
          <p:nvSpPr>
            <p:cNvPr id="60427" name="TextBox 17"/>
            <p:cNvSpPr txBox="1">
              <a:spLocks noChangeArrowheads="1"/>
            </p:cNvSpPr>
            <p:nvPr/>
          </p:nvSpPr>
          <p:spPr bwMode="auto">
            <a:xfrm>
              <a:off x="177800" y="4110335"/>
              <a:ext cx="1683346" cy="461665"/>
            </a:xfrm>
            <a:prstGeom prst="rect">
              <a:avLst/>
            </a:prstGeom>
            <a:noFill/>
            <a:ln w="9525">
              <a:noFill/>
              <a:miter lim="800000"/>
              <a:headEnd/>
              <a:tailEnd/>
            </a:ln>
          </p:spPr>
          <p:txBody>
            <a:bodyPr wrap="none">
              <a:spAutoFit/>
            </a:bodyPr>
            <a:lstStyle/>
            <a:p>
              <a:r>
                <a:rPr lang="en-US" sz="2400" b="1">
                  <a:solidFill>
                    <a:srgbClr val="C00000"/>
                  </a:solidFill>
                </a:rPr>
                <a:t>Third Year</a:t>
              </a:r>
            </a:p>
          </p:txBody>
        </p:sp>
        <p:sp>
          <p:nvSpPr>
            <p:cNvPr id="60428" name="Rectangle 3"/>
            <p:cNvSpPr>
              <a:spLocks noChangeArrowheads="1"/>
            </p:cNvSpPr>
            <p:nvPr/>
          </p:nvSpPr>
          <p:spPr bwMode="auto">
            <a:xfrm>
              <a:off x="6851320" y="40767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60429" name="Rectangle 7"/>
            <p:cNvSpPr>
              <a:spLocks noChangeArrowheads="1"/>
            </p:cNvSpPr>
            <p:nvPr/>
          </p:nvSpPr>
          <p:spPr bwMode="auto">
            <a:xfrm>
              <a:off x="7204075" y="4038600"/>
              <a:ext cx="1597025" cy="4591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$4,629</a:t>
              </a:r>
            </a:p>
          </p:txBody>
        </p:sp>
        <p:sp>
          <p:nvSpPr>
            <p:cNvPr id="60430" name="Rectangle 8"/>
            <p:cNvSpPr>
              <a:spLocks noChangeArrowheads="1"/>
            </p:cNvSpPr>
            <p:nvPr/>
          </p:nvSpPr>
          <p:spPr bwMode="auto">
            <a:xfrm>
              <a:off x="2349500" y="4033838"/>
              <a:ext cx="3810000" cy="532966"/>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($62,500 - $55,556)   × </a:t>
              </a:r>
            </a:p>
          </p:txBody>
        </p:sp>
        <p:grpSp>
          <p:nvGrpSpPr>
            <p:cNvPr id="60431" name="Group 23"/>
            <p:cNvGrpSpPr>
              <a:grpSpLocks/>
            </p:cNvGrpSpPr>
            <p:nvPr/>
          </p:nvGrpSpPr>
          <p:grpSpPr bwMode="auto">
            <a:xfrm>
              <a:off x="5963920" y="3893403"/>
              <a:ext cx="640080" cy="830997"/>
              <a:chOff x="3302000" y="3360003"/>
              <a:chExt cx="640080" cy="830997"/>
            </a:xfrm>
          </p:grpSpPr>
          <p:sp>
            <p:nvSpPr>
              <p:cNvPr id="60432"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60433" name="TextBox 23"/>
              <p:cNvSpPr txBox="1">
                <a:spLocks noChangeArrowheads="1"/>
              </p:cNvSpPr>
              <p:nvPr/>
            </p:nvSpPr>
            <p:spPr bwMode="auto">
              <a:xfrm>
                <a:off x="3429000" y="3360003"/>
                <a:ext cx="356188" cy="830997"/>
              </a:xfrm>
              <a:prstGeom prst="rect">
                <a:avLst/>
              </a:prstGeom>
              <a:noFill/>
              <a:ln w="9525">
                <a:noFill/>
                <a:miter lim="800000"/>
                <a:headEnd/>
                <a:tailEnd/>
              </a:ln>
            </p:spPr>
            <p:txBody>
              <a:bodyPr wrap="none">
                <a:spAutoFit/>
              </a:bodyPr>
              <a:lstStyle/>
              <a:p>
                <a:r>
                  <a:rPr lang="en-US" sz="2400" b="1"/>
                  <a:t>2</a:t>
                </a:r>
                <a:br>
                  <a:rPr lang="en-US" sz="2400" b="1"/>
                </a:br>
                <a:r>
                  <a:rPr lang="en-US" sz="2400" b="1"/>
                  <a:t>3</a:t>
                </a:r>
              </a:p>
            </p:txBody>
          </p:sp>
        </p:grpSp>
      </p:grpSp>
      <p:grpSp>
        <p:nvGrpSpPr>
          <p:cNvPr id="6" name="Group 5"/>
          <p:cNvGrpSpPr>
            <a:grpSpLocks/>
          </p:cNvGrpSpPr>
          <p:nvPr/>
        </p:nvGrpSpPr>
        <p:grpSpPr bwMode="auto">
          <a:xfrm>
            <a:off x="1600200" y="3228975"/>
            <a:ext cx="7366000" cy="2790825"/>
            <a:chOff x="1600200" y="3229110"/>
            <a:chExt cx="7365419" cy="2790690"/>
          </a:xfrm>
        </p:grpSpPr>
        <p:sp>
          <p:nvSpPr>
            <p:cNvPr id="21" name="Rectangle 2"/>
            <p:cNvSpPr>
              <a:spLocks noChangeArrowheads="1"/>
            </p:cNvSpPr>
            <p:nvPr/>
          </p:nvSpPr>
          <p:spPr bwMode="auto">
            <a:xfrm>
              <a:off x="1600200" y="5191368"/>
              <a:ext cx="7365419" cy="8284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a:spAutoFit/>
            </a:bodyPr>
            <a:lstStyle/>
            <a:p>
              <a:pPr algn="ctr" eaLnBrk="0" hangingPunct="0">
                <a:defRPr/>
              </a:pPr>
              <a:r>
                <a:rPr lang="en-US" sz="2400" dirty="0">
                  <a:effectLst>
                    <a:outerShdw blurRad="38100" dist="38100" dir="2700000" algn="tl">
                      <a:srgbClr val="000000">
                        <a:alpha val="43137"/>
                      </a:srgbClr>
                    </a:outerShdw>
                  </a:effectLst>
                </a:rPr>
                <a:t>Depreciation expense is limited to the amount that</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reduces book value to the estimated residual value.</a:t>
              </a:r>
            </a:p>
          </p:txBody>
        </p:sp>
        <p:sp>
          <p:nvSpPr>
            <p:cNvPr id="22" name="Line 4"/>
            <p:cNvSpPr>
              <a:spLocks noChangeShapeType="1"/>
            </p:cNvSpPr>
            <p:nvPr/>
          </p:nvSpPr>
          <p:spPr bwMode="auto">
            <a:xfrm>
              <a:off x="4919401" y="3229110"/>
              <a:ext cx="795274" cy="1962055"/>
            </a:xfrm>
            <a:prstGeom prst="line">
              <a:avLst/>
            </a:prstGeom>
            <a:noFill/>
            <a:ln w="38100">
              <a:solidFill>
                <a:srgbClr val="C00000"/>
              </a:solidFill>
              <a:round/>
              <a:headEnd type="triangle" w="med" len="med"/>
              <a:tailEnd/>
            </a:ln>
          </p:spPr>
          <p:txBody>
            <a:bodyPr wrap="none" anchor="ctr"/>
            <a:lstStyle/>
            <a:p>
              <a:pPr>
                <a:defRPr/>
              </a:pPr>
              <a:endParaRPr lang="en-US">
                <a:effectLst>
                  <a:outerShdw blurRad="38100" dist="38100" dir="2700000" algn="tl">
                    <a:srgbClr val="000000">
                      <a:alpha val="43137"/>
                    </a:srgbClr>
                  </a:outerShdw>
                </a:effectLst>
              </a:endParaRPr>
            </a:p>
          </p:txBody>
        </p:sp>
      </p:grpSp>
      <p:cxnSp>
        <p:nvCxnSpPr>
          <p:cNvPr id="5" name="Curved Connector 4"/>
          <p:cNvCxnSpPr/>
          <p:nvPr/>
        </p:nvCxnSpPr>
        <p:spPr>
          <a:xfrm>
            <a:off x="6069013" y="3733800"/>
            <a:ext cx="1550987" cy="5969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CA" smtClean="0"/>
              <a:t>Summary of Depreciation Methods</a:t>
            </a:r>
          </a:p>
        </p:txBody>
      </p:sp>
      <p:pic>
        <p:nvPicPr>
          <p:cNvPr id="62466" name="Picture 2"/>
          <p:cNvPicPr>
            <a:picLocks noChangeAspect="1" noChangeArrowheads="1"/>
          </p:cNvPicPr>
          <p:nvPr/>
        </p:nvPicPr>
        <p:blipFill>
          <a:blip r:embed="rId3"/>
          <a:srcRect/>
          <a:stretch>
            <a:fillRect/>
          </a:stretch>
        </p:blipFill>
        <p:spPr bwMode="auto">
          <a:xfrm>
            <a:off x="609600" y="1828800"/>
            <a:ext cx="80200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body" idx="1"/>
          </p:nvPr>
        </p:nvSpPr>
        <p:spPr>
          <a:xfrm>
            <a:off x="1123950" y="2012950"/>
            <a:ext cx="6896100" cy="2157413"/>
          </a:xfrm>
          <a:solidFill>
            <a:srgbClr val="006600"/>
          </a:solidFill>
          <a:ln w="12700" cap="flat">
            <a:solidFill>
              <a:schemeClr val="tx1"/>
            </a:solidFill>
          </a:ln>
          <a:effectLst>
            <a:outerShdw dist="53882" dir="2700000" algn="ctr" rotWithShape="0">
              <a:schemeClr val="tx1"/>
            </a:outerShdw>
          </a:effectLst>
        </p:spPr>
        <p:txBody>
          <a:bodyPr lIns="90488" tIns="44450" rIns="90488" bIns="44450" anchor="ctr"/>
          <a:lstStyle/>
          <a:p>
            <a:pPr algn="ctr">
              <a:buFont typeface="Wingdings" pitchFamily="2" charset="2"/>
              <a:buNone/>
              <a:defRPr/>
            </a:pPr>
            <a:r>
              <a:rPr lang="en-US" b="1" dirty="0">
                <a:solidFill>
                  <a:srgbClr val="FFFFCC"/>
                </a:solidFill>
              </a:rPr>
              <a:t>  </a:t>
            </a:r>
            <a:r>
              <a:rPr lang="en-US" b="1" dirty="0">
                <a:solidFill>
                  <a:srgbClr val="FFFFCC"/>
                </a:solidFill>
                <a:effectLst>
                  <a:outerShdw blurRad="38100" dist="38100" dir="2700000" algn="tl">
                    <a:srgbClr val="000000">
                      <a:alpha val="43137"/>
                    </a:srgbClr>
                  </a:outerShdw>
                </a:effectLst>
              </a:rPr>
              <a:t>When a plant asset is acquired during the year, depreciation is calculated for the fraction of the year the asset is owned.</a:t>
            </a:r>
          </a:p>
        </p:txBody>
      </p:sp>
      <p:grpSp>
        <p:nvGrpSpPr>
          <p:cNvPr id="7213" name="Group 3"/>
          <p:cNvGrpSpPr>
            <a:grpSpLocks/>
          </p:cNvGrpSpPr>
          <p:nvPr/>
        </p:nvGrpSpPr>
        <p:grpSpPr bwMode="auto">
          <a:xfrm>
            <a:off x="3886200" y="4527550"/>
            <a:ext cx="1905000" cy="1797050"/>
            <a:chOff x="2448" y="2592"/>
            <a:chExt cx="1200" cy="1132"/>
          </a:xfrm>
        </p:grpSpPr>
        <p:graphicFrame>
          <p:nvGraphicFramePr>
            <p:cNvPr id="7211" name="Object 43"/>
            <p:cNvGraphicFramePr>
              <a:graphicFrameLocks/>
            </p:cNvGraphicFramePr>
            <p:nvPr/>
          </p:nvGraphicFramePr>
          <p:xfrm>
            <a:off x="2448" y="2592"/>
            <a:ext cx="1200" cy="1132"/>
          </p:xfrm>
          <a:graphic>
            <a:graphicData uri="http://schemas.openxmlformats.org/presentationml/2006/ole">
              <mc:AlternateContent xmlns:mc="http://schemas.openxmlformats.org/markup-compatibility/2006">
                <mc:Choice xmlns:v="urn:schemas-microsoft-com:vml" Requires="v">
                  <p:oleObj spid="_x0000_s7216" name="ClipArt" r:id="rId4" imgW="4867275" imgH="5547995" progId="">
                    <p:embed/>
                  </p:oleObj>
                </mc:Choice>
                <mc:Fallback>
                  <p:oleObj name="ClipArt" r:id="rId4" imgW="4867275" imgH="5547995" progId="">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592"/>
                          <a:ext cx="1200" cy="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15" name="Rectangle 5"/>
            <p:cNvSpPr>
              <a:spLocks noChangeArrowheads="1"/>
            </p:cNvSpPr>
            <p:nvPr/>
          </p:nvSpPr>
          <p:spPr bwMode="auto">
            <a:xfrm rot="-360000">
              <a:off x="2688" y="3123"/>
              <a:ext cx="488" cy="440"/>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rPr>
                <a:t>June</a:t>
              </a:r>
            </a:p>
            <a:p>
              <a:pPr eaLnBrk="0" hangingPunct="0"/>
              <a:r>
                <a:rPr lang="en-US" sz="2000" b="1">
                  <a:solidFill>
                    <a:srgbClr val="000000"/>
                  </a:solidFill>
                </a:rPr>
                <a:t>  30</a:t>
              </a:r>
            </a:p>
          </p:txBody>
        </p:sp>
      </p:grpSp>
      <p:sp>
        <p:nvSpPr>
          <p:cNvPr id="7214" name="Rectangle 6"/>
          <p:cNvSpPr>
            <a:spLocks noGrp="1" noChangeArrowheads="1"/>
          </p:cNvSpPr>
          <p:nvPr>
            <p:ph type="title"/>
          </p:nvPr>
        </p:nvSpPr>
        <p:spPr/>
        <p:txBody>
          <a:bodyPr/>
          <a:lstStyle/>
          <a:p>
            <a:r>
              <a:rPr lang="en-US" smtClean="0"/>
              <a:t>Partial Year Depreciation Calculations</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title"/>
          </p:nvPr>
        </p:nvSpPr>
        <p:spPr/>
        <p:txBody>
          <a:bodyPr/>
          <a:lstStyle/>
          <a:p>
            <a:r>
              <a:rPr lang="en-US" smtClean="0"/>
              <a:t>Tax Depreciation</a:t>
            </a:r>
          </a:p>
        </p:txBody>
      </p:sp>
      <p:pic>
        <p:nvPicPr>
          <p:cNvPr id="67586" name="Picture 4"/>
          <p:cNvPicPr>
            <a:picLocks noChangeAspect="1" noChangeArrowheads="1"/>
          </p:cNvPicPr>
          <p:nvPr/>
        </p:nvPicPr>
        <p:blipFill>
          <a:blip r:embed="rId3"/>
          <a:srcRect/>
          <a:stretch>
            <a:fillRect/>
          </a:stretch>
        </p:blipFill>
        <p:spPr bwMode="auto">
          <a:xfrm>
            <a:off x="152400" y="2057400"/>
            <a:ext cx="8839200" cy="1376363"/>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t>Learning Objective 9-4</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Explain the effect of asset impairment on the financial statements.</a:t>
            </a: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z="4000" smtClean="0"/>
              <a:t>Asset Impairment Losses</a:t>
            </a:r>
          </a:p>
        </p:txBody>
      </p:sp>
      <p:grpSp>
        <p:nvGrpSpPr>
          <p:cNvPr id="22" name="Group 21"/>
          <p:cNvGrpSpPr>
            <a:grpSpLocks/>
          </p:cNvGrpSpPr>
          <p:nvPr/>
        </p:nvGrpSpPr>
        <p:grpSpPr bwMode="auto">
          <a:xfrm>
            <a:off x="381000" y="3859213"/>
            <a:ext cx="8305800" cy="1411287"/>
            <a:chOff x="290286" y="2611438"/>
            <a:chExt cx="8305800" cy="1411012"/>
          </a:xfrm>
        </p:grpSpPr>
        <p:grpSp>
          <p:nvGrpSpPr>
            <p:cNvPr id="71703" name="Group 21"/>
            <p:cNvGrpSpPr>
              <a:grpSpLocks/>
            </p:cNvGrpSpPr>
            <p:nvPr/>
          </p:nvGrpSpPr>
          <p:grpSpPr bwMode="auto">
            <a:xfrm>
              <a:off x="290286" y="2611438"/>
              <a:ext cx="8305800" cy="1322387"/>
              <a:chOff x="299903" y="2771779"/>
              <a:chExt cx="8071985" cy="1321250"/>
            </a:xfrm>
          </p:grpSpPr>
          <p:sp>
            <p:nvSpPr>
              <p:cNvPr id="38" name="Rounded Rectangle 37"/>
              <p:cNvSpPr/>
              <p:nvPr/>
            </p:nvSpPr>
            <p:spPr>
              <a:xfrm>
                <a:off x="373958" y="2771779"/>
                <a:ext cx="7997930" cy="132099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1719" name="Group 26"/>
              <p:cNvGrpSpPr>
                <a:grpSpLocks/>
              </p:cNvGrpSpPr>
              <p:nvPr/>
            </p:nvGrpSpPr>
            <p:grpSpPr bwMode="auto">
              <a:xfrm>
                <a:off x="299903" y="2771779"/>
                <a:ext cx="1894571" cy="381000"/>
                <a:chOff x="183785" y="3235975"/>
                <a:chExt cx="1894571" cy="381000"/>
              </a:xfrm>
            </p:grpSpPr>
            <p:grpSp>
              <p:nvGrpSpPr>
                <p:cNvPr id="71720" name="Group 16"/>
                <p:cNvGrpSpPr>
                  <a:grpSpLocks/>
                </p:cNvGrpSpPr>
                <p:nvPr/>
              </p:nvGrpSpPr>
              <p:grpSpPr bwMode="auto">
                <a:xfrm>
                  <a:off x="183785" y="3235975"/>
                  <a:ext cx="422016" cy="381000"/>
                  <a:chOff x="488585" y="3733800"/>
                  <a:chExt cx="422016" cy="381000"/>
                </a:xfrm>
              </p:grpSpPr>
              <p:sp>
                <p:nvSpPr>
                  <p:cNvPr id="42" name="Oval 41"/>
                  <p:cNvSpPr/>
                  <p:nvPr/>
                </p:nvSpPr>
                <p:spPr>
                  <a:xfrm>
                    <a:off x="488585" y="3733800"/>
                    <a:ext cx="381001"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Box 42"/>
                  <p:cNvSpPr txBox="1"/>
                  <p:nvPr/>
                </p:nvSpPr>
                <p:spPr>
                  <a:xfrm>
                    <a:off x="529600" y="3733800"/>
                    <a:ext cx="381001"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1" name="TextBox 40"/>
                <p:cNvSpPr txBox="1"/>
                <p:nvPr/>
              </p:nvSpPr>
              <p:spPr>
                <a:xfrm>
                  <a:off x="554059" y="3242318"/>
                  <a:ext cx="1524297" cy="367912"/>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71704" name="Group 29"/>
            <p:cNvGrpSpPr>
              <a:grpSpLocks/>
            </p:cNvGrpSpPr>
            <p:nvPr/>
          </p:nvGrpSpPr>
          <p:grpSpPr bwMode="auto">
            <a:xfrm>
              <a:off x="674803" y="2967038"/>
              <a:ext cx="7713704" cy="1055412"/>
              <a:chOff x="-6842588" y="-374806"/>
              <a:chExt cx="7713704" cy="1055412"/>
            </a:xfrm>
          </p:grpSpPr>
          <p:grpSp>
            <p:nvGrpSpPr>
              <p:cNvPr id="71705" name="Group 16"/>
              <p:cNvGrpSpPr>
                <a:grpSpLocks/>
              </p:cNvGrpSpPr>
              <p:nvPr/>
            </p:nvGrpSpPr>
            <p:grpSpPr bwMode="auto">
              <a:xfrm>
                <a:off x="-6842588" y="-374806"/>
                <a:ext cx="7711733" cy="316169"/>
                <a:chOff x="-6842588" y="-374806"/>
                <a:chExt cx="7711733" cy="316169"/>
              </a:xfrm>
            </p:grpSpPr>
            <p:grpSp>
              <p:nvGrpSpPr>
                <p:cNvPr id="71711" name="Group 14"/>
                <p:cNvGrpSpPr>
                  <a:grpSpLocks/>
                </p:cNvGrpSpPr>
                <p:nvPr/>
              </p:nvGrpSpPr>
              <p:grpSpPr bwMode="auto">
                <a:xfrm>
                  <a:off x="-6842588" y="-374806"/>
                  <a:ext cx="7711733" cy="316169"/>
                  <a:chOff x="-6842588" y="-374806"/>
                  <a:chExt cx="7711733" cy="316169"/>
                </a:xfrm>
              </p:grpSpPr>
              <p:grpSp>
                <p:nvGrpSpPr>
                  <p:cNvPr id="71713" name="Group 13"/>
                  <p:cNvGrpSpPr>
                    <a:grpSpLocks/>
                  </p:cNvGrpSpPr>
                  <p:nvPr/>
                </p:nvGrpSpPr>
                <p:grpSpPr bwMode="auto">
                  <a:xfrm>
                    <a:off x="-6842588" y="-374806"/>
                    <a:ext cx="7366112" cy="316169"/>
                    <a:chOff x="-6423488" y="3328276"/>
                    <a:chExt cx="7366112" cy="316169"/>
                  </a:xfrm>
                </p:grpSpPr>
                <p:sp>
                  <p:nvSpPr>
                    <p:cNvPr id="71715" name="TextBox 34"/>
                    <p:cNvSpPr txBox="1">
                      <a:spLocks noChangeArrowheads="1"/>
                    </p:cNvSpPr>
                    <p:nvPr/>
                  </p:nvSpPr>
                  <p:spPr bwMode="auto">
                    <a:xfrm>
                      <a:off x="-5950755" y="3328276"/>
                      <a:ext cx="6893379" cy="316169"/>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71716" name="TextBox 35"/>
                    <p:cNvSpPr txBox="1">
                      <a:spLocks noChangeArrowheads="1"/>
                    </p:cNvSpPr>
                    <p:nvPr/>
                  </p:nvSpPr>
                  <p:spPr bwMode="auto">
                    <a:xfrm>
                      <a:off x="-6423488" y="3329863"/>
                      <a:ext cx="2500197" cy="31456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71717"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71714" name="TextBox 33"/>
                  <p:cNvSpPr txBox="1">
                    <a:spLocks noChangeArrowheads="1"/>
                  </p:cNvSpPr>
                  <p:nvPr/>
                </p:nvSpPr>
                <p:spPr bwMode="auto">
                  <a:xfrm>
                    <a:off x="-1669267" y="-374806"/>
                    <a:ext cx="2538412" cy="315989"/>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71712" name="TextBox 31"/>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71706" name="Group 22"/>
              <p:cNvGrpSpPr>
                <a:grpSpLocks/>
              </p:cNvGrpSpPr>
              <p:nvPr/>
            </p:nvGrpSpPr>
            <p:grpSpPr bwMode="auto">
              <a:xfrm>
                <a:off x="-6842588" y="-58058"/>
                <a:ext cx="7713704" cy="738664"/>
                <a:chOff x="-6842588" y="-58058"/>
                <a:chExt cx="7713704" cy="738664"/>
              </a:xfrm>
            </p:grpSpPr>
            <p:sp>
              <p:nvSpPr>
                <p:cNvPr id="71707" name="TextBox 26"/>
                <p:cNvSpPr txBox="1">
                  <a:spLocks noChangeArrowheads="1"/>
                </p:cNvSpPr>
                <p:nvPr/>
              </p:nvSpPr>
              <p:spPr bwMode="auto">
                <a:xfrm>
                  <a:off x="-6842588" y="-58057"/>
                  <a:ext cx="7713703"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71708" name="TextBox 27"/>
                <p:cNvSpPr txBox="1">
                  <a:spLocks noChangeArrowheads="1"/>
                </p:cNvSpPr>
                <p:nvPr/>
              </p:nvSpPr>
              <p:spPr bwMode="auto">
                <a:xfrm>
                  <a:off x="-6836579" y="-58058"/>
                  <a:ext cx="2497820" cy="738664"/>
                </a:xfrm>
                <a:prstGeom prst="rect">
                  <a:avLst/>
                </a:prstGeom>
                <a:noFill/>
                <a:ln w="19050">
                  <a:solidFill>
                    <a:schemeClr val="tx1"/>
                  </a:solidFill>
                  <a:miter lim="800000"/>
                  <a:headEnd/>
                  <a:tailEnd/>
                </a:ln>
              </p:spPr>
              <p:txBody>
                <a:bodyPr>
                  <a:spAutoFit/>
                </a:bodyPr>
                <a:lstStyle/>
                <a:p>
                  <a:r>
                    <a:rPr lang="en-US" sz="1400"/>
                    <a:t>Rides and</a:t>
                  </a:r>
                </a:p>
                <a:p>
                  <a:r>
                    <a:rPr lang="en-US" sz="1400"/>
                    <a:t>Equipment (-A)  -63,000,000</a:t>
                  </a:r>
                </a:p>
                <a:p>
                  <a:endParaRPr lang="en-US" sz="1400"/>
                </a:p>
              </p:txBody>
            </p:sp>
            <p:sp>
              <p:nvSpPr>
                <p:cNvPr id="71709" name="TextBox 28"/>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71710" name="TextBox 29"/>
                <p:cNvSpPr txBox="1">
                  <a:spLocks noChangeArrowheads="1"/>
                </p:cNvSpPr>
                <p:nvPr/>
              </p:nvSpPr>
              <p:spPr bwMode="auto">
                <a:xfrm>
                  <a:off x="-1676399" y="-58058"/>
                  <a:ext cx="2547515" cy="523220"/>
                </a:xfrm>
                <a:prstGeom prst="rect">
                  <a:avLst/>
                </a:prstGeom>
                <a:noFill/>
                <a:ln w="19050">
                  <a:solidFill>
                    <a:schemeClr val="tx1"/>
                  </a:solidFill>
                  <a:miter lim="800000"/>
                  <a:headEnd/>
                  <a:tailEnd/>
                </a:ln>
              </p:spPr>
              <p:txBody>
                <a:bodyPr>
                  <a:spAutoFit/>
                </a:bodyPr>
                <a:lstStyle/>
                <a:p>
                  <a:r>
                    <a:rPr lang="en-US" sz="1400"/>
                    <a:t>Loss on</a:t>
                  </a:r>
                </a:p>
                <a:p>
                  <a:r>
                    <a:rPr lang="en-US" sz="1400"/>
                    <a:t>Impairment (+E)  -63,000,000</a:t>
                  </a:r>
                </a:p>
              </p:txBody>
            </p:sp>
          </p:grpSp>
        </p:grpSp>
      </p:grpSp>
      <p:grpSp>
        <p:nvGrpSpPr>
          <p:cNvPr id="44" name="Group 43"/>
          <p:cNvGrpSpPr>
            <a:grpSpLocks/>
          </p:cNvGrpSpPr>
          <p:nvPr/>
        </p:nvGrpSpPr>
        <p:grpSpPr bwMode="auto">
          <a:xfrm>
            <a:off x="457200" y="5257800"/>
            <a:ext cx="7943850" cy="1295400"/>
            <a:chOff x="652463" y="4016376"/>
            <a:chExt cx="7943620" cy="1295401"/>
          </a:xfrm>
        </p:grpSpPr>
        <p:grpSp>
          <p:nvGrpSpPr>
            <p:cNvPr id="71686" name="Group 24"/>
            <p:cNvGrpSpPr>
              <a:grpSpLocks/>
            </p:cNvGrpSpPr>
            <p:nvPr/>
          </p:nvGrpSpPr>
          <p:grpSpPr bwMode="auto">
            <a:xfrm>
              <a:off x="652463" y="4016376"/>
              <a:ext cx="7943620" cy="1295401"/>
              <a:chOff x="711199" y="4336106"/>
              <a:chExt cx="7749510" cy="1294236"/>
            </a:xfrm>
          </p:grpSpPr>
          <p:sp>
            <p:nvSpPr>
              <p:cNvPr id="52" name="Rounded Rectangle 51"/>
              <p:cNvSpPr/>
              <p:nvPr/>
            </p:nvSpPr>
            <p:spPr>
              <a:xfrm>
                <a:off x="740624" y="4336106"/>
                <a:ext cx="7720085" cy="12942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1694" name="Group 25"/>
              <p:cNvGrpSpPr>
                <a:grpSpLocks/>
              </p:cNvGrpSpPr>
              <p:nvPr/>
            </p:nvGrpSpPr>
            <p:grpSpPr bwMode="auto">
              <a:xfrm>
                <a:off x="711199" y="4336108"/>
                <a:ext cx="1905000" cy="387350"/>
                <a:chOff x="3505200" y="3232737"/>
                <a:chExt cx="1905000" cy="387476"/>
              </a:xfrm>
            </p:grpSpPr>
            <p:grpSp>
              <p:nvGrpSpPr>
                <p:cNvPr id="71695" name="Group 15"/>
                <p:cNvGrpSpPr>
                  <a:grpSpLocks/>
                </p:cNvGrpSpPr>
                <p:nvPr/>
              </p:nvGrpSpPr>
              <p:grpSpPr bwMode="auto">
                <a:xfrm>
                  <a:off x="3505200" y="3232737"/>
                  <a:ext cx="413658" cy="387476"/>
                  <a:chOff x="2133600" y="4870324"/>
                  <a:chExt cx="413658" cy="387476"/>
                </a:xfrm>
              </p:grpSpPr>
              <p:sp>
                <p:nvSpPr>
                  <p:cNvPr id="56"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TextBox 56"/>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71696"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71687" name="Group 44"/>
            <p:cNvGrpSpPr>
              <a:grpSpLocks/>
            </p:cNvGrpSpPr>
            <p:nvPr/>
          </p:nvGrpSpPr>
          <p:grpSpPr bwMode="auto">
            <a:xfrm>
              <a:off x="1128485" y="4385923"/>
              <a:ext cx="7242381" cy="664485"/>
              <a:chOff x="5656941" y="3413466"/>
              <a:chExt cx="7242381" cy="664485"/>
            </a:xfrm>
          </p:grpSpPr>
          <p:sp>
            <p:nvSpPr>
              <p:cNvPr id="47" name="TextBox 46"/>
              <p:cNvSpPr txBox="1"/>
              <p:nvPr/>
            </p:nvSpPr>
            <p:spPr>
              <a:xfrm>
                <a:off x="5660330" y="3424919"/>
                <a:ext cx="7235615" cy="646114"/>
              </a:xfrm>
              <a:prstGeom prst="rect">
                <a:avLst/>
              </a:prstGeom>
              <a:solidFill>
                <a:schemeClr val="accent2">
                  <a:lumMod val="20000"/>
                  <a:lumOff val="80000"/>
                </a:schemeClr>
              </a:solidFill>
            </p:spPr>
            <p:txBody>
              <a:bodyPr>
                <a:spAutoFit/>
              </a:bodyPr>
              <a:lstStyle/>
              <a:p>
                <a:pPr>
                  <a:defRPr/>
                </a:pPr>
                <a:endParaRPr lang="en-US" dirty="0"/>
              </a:p>
              <a:p>
                <a:pPr>
                  <a:defRPr/>
                </a:pPr>
                <a:endParaRPr lang="en-US" dirty="0"/>
              </a:p>
            </p:txBody>
          </p:sp>
          <p:grpSp>
            <p:nvGrpSpPr>
              <p:cNvPr id="71689" name="Group 73"/>
              <p:cNvGrpSpPr>
                <a:grpSpLocks/>
              </p:cNvGrpSpPr>
              <p:nvPr/>
            </p:nvGrpSpPr>
            <p:grpSpPr bwMode="auto">
              <a:xfrm>
                <a:off x="5656941" y="3413466"/>
                <a:ext cx="7242381" cy="664485"/>
                <a:chOff x="5656941" y="2542609"/>
                <a:chExt cx="7242381" cy="664485"/>
              </a:xfrm>
            </p:grpSpPr>
            <p:sp>
              <p:nvSpPr>
                <p:cNvPr id="71690" name="TextBox 48"/>
                <p:cNvSpPr txBox="1">
                  <a:spLocks noChangeArrowheads="1"/>
                </p:cNvSpPr>
                <p:nvPr/>
              </p:nvSpPr>
              <p:spPr bwMode="auto">
                <a:xfrm>
                  <a:off x="5656941" y="2554514"/>
                  <a:ext cx="4836558" cy="646331"/>
                </a:xfrm>
                <a:prstGeom prst="rect">
                  <a:avLst/>
                </a:prstGeom>
                <a:noFill/>
                <a:ln w="9525">
                  <a:noFill/>
                  <a:miter lim="800000"/>
                  <a:headEnd/>
                  <a:tailEnd/>
                </a:ln>
              </p:spPr>
              <p:txBody>
                <a:bodyPr>
                  <a:spAutoFit/>
                </a:bodyPr>
                <a:lstStyle/>
                <a:p>
                  <a:r>
                    <a:rPr lang="en-US"/>
                    <a:t>dr    Loss on Impairment (+E, -SE)</a:t>
                  </a:r>
                </a:p>
                <a:p>
                  <a:r>
                    <a:rPr lang="en-US"/>
                    <a:t>        cr    Rides and Equipment (-A)</a:t>
                  </a:r>
                </a:p>
              </p:txBody>
            </p:sp>
            <p:sp>
              <p:nvSpPr>
                <p:cNvPr id="71691" name="TextBox 49"/>
                <p:cNvSpPr txBox="1">
                  <a:spLocks noChangeArrowheads="1"/>
                </p:cNvSpPr>
                <p:nvPr/>
              </p:nvSpPr>
              <p:spPr bwMode="auto">
                <a:xfrm>
                  <a:off x="11353119" y="2560763"/>
                  <a:ext cx="1546203" cy="646331"/>
                </a:xfrm>
                <a:prstGeom prst="rect">
                  <a:avLst/>
                </a:prstGeom>
                <a:noFill/>
                <a:ln w="9525">
                  <a:noFill/>
                  <a:miter lim="800000"/>
                  <a:headEnd/>
                  <a:tailEnd/>
                </a:ln>
              </p:spPr>
              <p:txBody>
                <a:bodyPr>
                  <a:spAutoFit/>
                </a:bodyPr>
                <a:lstStyle/>
                <a:p>
                  <a:pPr algn="r"/>
                  <a:endParaRPr lang="en-US"/>
                </a:p>
                <a:p>
                  <a:pPr algn="r"/>
                  <a:r>
                    <a:rPr lang="en-US"/>
                    <a:t>63,000,000</a:t>
                  </a:r>
                </a:p>
              </p:txBody>
            </p:sp>
            <p:sp>
              <p:nvSpPr>
                <p:cNvPr id="71692" name="TextBox 50"/>
                <p:cNvSpPr txBox="1">
                  <a:spLocks noChangeArrowheads="1"/>
                </p:cNvSpPr>
                <p:nvPr/>
              </p:nvSpPr>
              <p:spPr bwMode="auto">
                <a:xfrm>
                  <a:off x="10493499" y="2542609"/>
                  <a:ext cx="1399955" cy="646331"/>
                </a:xfrm>
                <a:prstGeom prst="rect">
                  <a:avLst/>
                </a:prstGeom>
                <a:noFill/>
                <a:ln w="9525">
                  <a:noFill/>
                  <a:miter lim="800000"/>
                  <a:headEnd/>
                  <a:tailEnd/>
                </a:ln>
              </p:spPr>
              <p:txBody>
                <a:bodyPr>
                  <a:spAutoFit/>
                </a:bodyPr>
                <a:lstStyle/>
                <a:p>
                  <a:pPr algn="r"/>
                  <a:r>
                    <a:rPr lang="en-US"/>
                    <a:t>63,000,000</a:t>
                  </a:r>
                </a:p>
                <a:p>
                  <a:pPr algn="r"/>
                  <a:endParaRPr lang="en-US"/>
                </a:p>
              </p:txBody>
            </p:sp>
          </p:grpSp>
        </p:grpSp>
      </p:grpSp>
      <p:pic>
        <p:nvPicPr>
          <p:cNvPr id="71684" name="Picture 2"/>
          <p:cNvPicPr>
            <a:picLocks noChangeAspect="1" noChangeArrowheads="1"/>
          </p:cNvPicPr>
          <p:nvPr/>
        </p:nvPicPr>
        <p:blipFill>
          <a:blip r:embed="rId3"/>
          <a:srcRect/>
          <a:stretch>
            <a:fillRect/>
          </a:stretch>
        </p:blipFill>
        <p:spPr bwMode="auto">
          <a:xfrm>
            <a:off x="530225" y="828675"/>
            <a:ext cx="8080375" cy="2508250"/>
          </a:xfrm>
          <a:prstGeom prst="rect">
            <a:avLst/>
          </a:prstGeom>
          <a:noFill/>
          <a:ln w="9525">
            <a:noFill/>
            <a:miter lim="800000"/>
            <a:headEnd/>
            <a:tailEnd/>
          </a:ln>
        </p:spPr>
      </p:pic>
      <p:pic>
        <p:nvPicPr>
          <p:cNvPr id="10243" name="Picture 3"/>
          <p:cNvPicPr>
            <a:picLocks noChangeAspect="1" noChangeArrowheads="1"/>
          </p:cNvPicPr>
          <p:nvPr/>
        </p:nvPicPr>
        <p:blipFill>
          <a:blip r:embed="rId4"/>
          <a:srcRect/>
          <a:stretch>
            <a:fillRect/>
          </a:stretch>
        </p:blipFill>
        <p:spPr bwMode="auto">
          <a:xfrm>
            <a:off x="411163" y="3230563"/>
            <a:ext cx="8321675" cy="57943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t>Learning Objective 9-5</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Analyze the disposal of long-lived tangible assets.</a:t>
            </a:r>
          </a:p>
        </p:txBody>
      </p:sp>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descr="MPj04309360000[1]"/>
          <p:cNvPicPr>
            <a:picLocks noChangeAspect="1" noChangeArrowheads="1"/>
          </p:cNvPicPr>
          <p:nvPr/>
        </p:nvPicPr>
        <p:blipFill>
          <a:blip r:embed="rId4"/>
          <a:srcRect/>
          <a:stretch>
            <a:fillRect/>
          </a:stretch>
        </p:blipFill>
        <p:spPr bwMode="auto">
          <a:xfrm>
            <a:off x="5181600" y="1890713"/>
            <a:ext cx="3352800" cy="2224087"/>
          </a:xfrm>
          <a:prstGeom prst="rect">
            <a:avLst/>
          </a:prstGeom>
          <a:noFill/>
          <a:ln w="9525">
            <a:noFill/>
            <a:miter lim="800000"/>
            <a:headEnd/>
            <a:tailEnd/>
          </a:ln>
        </p:spPr>
      </p:pic>
      <p:sp>
        <p:nvSpPr>
          <p:cNvPr id="75778" name="Content Placeholder 5"/>
          <p:cNvSpPr>
            <a:spLocks noGrp="1"/>
          </p:cNvSpPr>
          <p:nvPr>
            <p:ph idx="1"/>
          </p:nvPr>
        </p:nvSpPr>
        <p:spPr>
          <a:xfrm>
            <a:off x="457200" y="1600200"/>
            <a:ext cx="8229600" cy="1219200"/>
          </a:xfrm>
        </p:spPr>
        <p:txBody>
          <a:bodyPr/>
          <a:lstStyle/>
          <a:p>
            <a:pPr marL="514350" indent="-514350">
              <a:buClrTx/>
              <a:buSzPct val="100000"/>
              <a:buFont typeface="Wingdings" pitchFamily="2" charset="2"/>
              <a:buNone/>
            </a:pPr>
            <a:r>
              <a:rPr lang="en-US" smtClean="0">
                <a:sym typeface="Wingdings" pitchFamily="2" charset="2"/>
              </a:rPr>
              <a:t> </a:t>
            </a:r>
            <a:r>
              <a:rPr lang="en-US" smtClean="0"/>
              <a:t>Update depreciation to date of disposal.</a:t>
            </a:r>
            <a:endParaRPr lang="en-US" smtClean="0">
              <a:sym typeface="Wingdings" pitchFamily="2" charset="2"/>
            </a:endParaRPr>
          </a:p>
          <a:p>
            <a:pPr marL="514350" indent="-514350">
              <a:buClrTx/>
              <a:buSzPct val="100000"/>
              <a:buFont typeface="Wingdings" pitchFamily="2" charset="2"/>
              <a:buNone/>
            </a:pPr>
            <a:r>
              <a:rPr lang="en-US" smtClean="0">
                <a:sym typeface="Wingdings" pitchFamily="2" charset="2"/>
              </a:rPr>
              <a:t> Record the disposal. </a:t>
            </a:r>
            <a:endParaRPr lang="en-US" sz="2400" smtClean="0">
              <a:sym typeface="Wingdings" pitchFamily="2" charset="2"/>
            </a:endParaRPr>
          </a:p>
          <a:p>
            <a:pPr lvl="2">
              <a:buFont typeface="Wingdings" pitchFamily="2" charset="2"/>
              <a:buNone/>
            </a:pPr>
            <a:endParaRPr lang="en-US" smtClean="0">
              <a:solidFill>
                <a:srgbClr val="0000FF"/>
              </a:solidFill>
            </a:endParaRPr>
          </a:p>
        </p:txBody>
      </p:sp>
      <p:cxnSp>
        <p:nvCxnSpPr>
          <p:cNvPr id="9" name="Straight Arrow Connector 8"/>
          <p:cNvCxnSpPr/>
          <p:nvPr/>
        </p:nvCxnSpPr>
        <p:spPr>
          <a:xfrm>
            <a:off x="3352800" y="3200400"/>
            <a:ext cx="1828800" cy="158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0" name="Picture 16" descr="http://3w.clima.org.cn/Files/index/tablet.jpg"/>
          <p:cNvPicPr>
            <a:picLocks noChangeAspect="1" noChangeArrowheads="1"/>
          </p:cNvPicPr>
          <p:nvPr/>
        </p:nvPicPr>
        <p:blipFill>
          <a:blip r:embed="rId5"/>
          <a:srcRect/>
          <a:stretch>
            <a:fillRect/>
          </a:stretch>
        </p:blipFill>
        <p:spPr bwMode="auto">
          <a:xfrm>
            <a:off x="381000" y="3733800"/>
            <a:ext cx="2438400" cy="1493838"/>
          </a:xfrm>
          <a:prstGeom prst="rect">
            <a:avLst/>
          </a:prstGeom>
          <a:noFill/>
          <a:ln w="9525">
            <a:noFill/>
            <a:miter lim="800000"/>
            <a:headEnd/>
            <a:tailEnd/>
          </a:ln>
        </p:spPr>
      </p:pic>
      <p:sp>
        <p:nvSpPr>
          <p:cNvPr id="11" name="Rectangle 10"/>
          <p:cNvSpPr>
            <a:spLocks noChangeArrowheads="1"/>
          </p:cNvSpPr>
          <p:nvPr/>
        </p:nvSpPr>
        <p:spPr bwMode="auto">
          <a:xfrm>
            <a:off x="2667000" y="3276600"/>
            <a:ext cx="4572000" cy="461963"/>
          </a:xfrm>
          <a:prstGeom prst="rect">
            <a:avLst/>
          </a:prstGeom>
          <a:noFill/>
          <a:ln w="9525">
            <a:noFill/>
            <a:miter lim="800000"/>
            <a:headEnd/>
            <a:tailEnd/>
          </a:ln>
        </p:spPr>
        <p:txBody>
          <a:bodyPr>
            <a:spAutoFit/>
          </a:bodyPr>
          <a:lstStyle/>
          <a:p>
            <a:pPr lvl="1"/>
            <a:r>
              <a:rPr lang="en-US" sz="2400" b="1" i="1">
                <a:solidFill>
                  <a:srgbClr val="0000FF"/>
                </a:solidFill>
                <a:latin typeface="Calibri" pitchFamily="34" charset="0"/>
                <a:sym typeface="Wingdings" pitchFamily="2" charset="2"/>
              </a:rPr>
              <a:t>dr</a:t>
            </a:r>
            <a:r>
              <a:rPr lang="en-US" sz="2400" b="1">
                <a:solidFill>
                  <a:srgbClr val="0000FF"/>
                </a:solidFill>
                <a:latin typeface="Calibri" pitchFamily="34" charset="0"/>
                <a:sym typeface="Wingdings" pitchFamily="2" charset="2"/>
              </a:rPr>
              <a:t> Cash (+A)</a:t>
            </a:r>
            <a:endParaRPr lang="en-US" sz="2000" b="1">
              <a:solidFill>
                <a:srgbClr val="0000FF"/>
              </a:solidFill>
              <a:latin typeface="Calibri" pitchFamily="34" charset="0"/>
              <a:sym typeface="Wingdings" pitchFamily="2" charset="2"/>
            </a:endParaRPr>
          </a:p>
        </p:txBody>
      </p:sp>
      <p:sp>
        <p:nvSpPr>
          <p:cNvPr id="12" name="Rectangle 11"/>
          <p:cNvSpPr>
            <a:spLocks noChangeArrowheads="1"/>
          </p:cNvSpPr>
          <p:nvPr/>
        </p:nvSpPr>
        <p:spPr bwMode="auto">
          <a:xfrm>
            <a:off x="2667000" y="4344988"/>
            <a:ext cx="5715000" cy="830262"/>
          </a:xfrm>
          <a:prstGeom prst="rect">
            <a:avLst/>
          </a:prstGeom>
          <a:noFill/>
          <a:ln w="9525">
            <a:noFill/>
            <a:miter lim="800000"/>
            <a:headEnd/>
            <a:tailEnd/>
          </a:ln>
        </p:spPr>
        <p:txBody>
          <a:bodyPr>
            <a:spAutoFit/>
          </a:bodyPr>
          <a:lstStyle/>
          <a:p>
            <a:pPr lvl="1"/>
            <a:r>
              <a:rPr lang="en-US" sz="2400" b="1" i="1">
                <a:solidFill>
                  <a:srgbClr val="0000FF"/>
                </a:solidFill>
                <a:latin typeface="Calibri" pitchFamily="34" charset="0"/>
                <a:sym typeface="Wingdings" pitchFamily="2" charset="2"/>
              </a:rPr>
              <a:t>dr</a:t>
            </a:r>
            <a:r>
              <a:rPr lang="en-US" sz="2400" b="1">
                <a:solidFill>
                  <a:srgbClr val="0000FF"/>
                </a:solidFill>
                <a:latin typeface="Calibri" pitchFamily="34" charset="0"/>
                <a:sym typeface="Wingdings" pitchFamily="2" charset="2"/>
              </a:rPr>
              <a:t> Accumulated Depreciation (-xA)</a:t>
            </a:r>
          </a:p>
          <a:p>
            <a:pPr lvl="1"/>
            <a:r>
              <a:rPr lang="en-US" sz="2400" b="1">
                <a:solidFill>
                  <a:srgbClr val="0000FF"/>
                </a:solidFill>
                <a:latin typeface="Calibri" pitchFamily="34" charset="0"/>
                <a:sym typeface="Wingdings" pitchFamily="2" charset="2"/>
              </a:rPr>
              <a:t>     </a:t>
            </a:r>
            <a:r>
              <a:rPr lang="en-US" sz="2400" b="1" i="1">
                <a:solidFill>
                  <a:srgbClr val="0000FF"/>
                </a:solidFill>
                <a:latin typeface="Calibri" pitchFamily="34" charset="0"/>
                <a:sym typeface="Wingdings" pitchFamily="2" charset="2"/>
              </a:rPr>
              <a:t>cr</a:t>
            </a:r>
            <a:r>
              <a:rPr lang="en-US" sz="2400" b="1">
                <a:solidFill>
                  <a:srgbClr val="0000FF"/>
                </a:solidFill>
                <a:latin typeface="Calibri" pitchFamily="34" charset="0"/>
                <a:sym typeface="Wingdings" pitchFamily="2" charset="2"/>
              </a:rPr>
              <a:t> Equipment (-A) </a:t>
            </a:r>
            <a:endParaRPr lang="en-US" sz="2000" b="1">
              <a:solidFill>
                <a:srgbClr val="0000FF"/>
              </a:solidFill>
              <a:latin typeface="Calibri" pitchFamily="34" charset="0"/>
              <a:sym typeface="Wingdings" pitchFamily="2" charset="2"/>
            </a:endParaRPr>
          </a:p>
        </p:txBody>
      </p:sp>
      <p:cxnSp>
        <p:nvCxnSpPr>
          <p:cNvPr id="13" name="Straight Arrow Connector 12"/>
          <p:cNvCxnSpPr/>
          <p:nvPr/>
        </p:nvCxnSpPr>
        <p:spPr>
          <a:xfrm flipH="1">
            <a:off x="3352800" y="4343400"/>
            <a:ext cx="1828800" cy="158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28600" y="228600"/>
            <a:ext cx="8715375" cy="6267450"/>
          </a:xfrm>
          <a:prstGeom prst="roundRect">
            <a:avLst>
              <a:gd name="adj" fmla="val 7223"/>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solidFill>
                <a:srgbClr val="000000"/>
              </a:solidFill>
            </a:endParaRPr>
          </a:p>
        </p:txBody>
      </p:sp>
      <p:sp>
        <p:nvSpPr>
          <p:cNvPr id="18" name="TextBox 17"/>
          <p:cNvSpPr txBox="1">
            <a:spLocks noChangeArrowheads="1"/>
          </p:cNvSpPr>
          <p:nvPr/>
        </p:nvSpPr>
        <p:spPr bwMode="auto">
          <a:xfrm>
            <a:off x="7924800" y="4419600"/>
            <a:ext cx="838200" cy="708025"/>
          </a:xfrm>
          <a:prstGeom prst="rect">
            <a:avLst/>
          </a:prstGeom>
          <a:noFill/>
          <a:ln w="9525">
            <a:noFill/>
            <a:miter lim="800000"/>
            <a:headEnd/>
            <a:tailEnd/>
          </a:ln>
        </p:spPr>
        <p:txBody>
          <a:bodyPr>
            <a:spAutoFit/>
          </a:bodyPr>
          <a:lstStyle/>
          <a:p>
            <a:r>
              <a:rPr lang="en-US" sz="2000" b="1">
                <a:latin typeface="Calibri" pitchFamily="34" charset="0"/>
              </a:rPr>
              <a:t>Book value</a:t>
            </a:r>
          </a:p>
        </p:txBody>
      </p:sp>
      <p:sp>
        <p:nvSpPr>
          <p:cNvPr id="19" name="Right Brace 18"/>
          <p:cNvSpPr/>
          <p:nvPr/>
        </p:nvSpPr>
        <p:spPr>
          <a:xfrm>
            <a:off x="7848600" y="4419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dirty="0"/>
          </a:p>
        </p:txBody>
      </p:sp>
      <p:sp>
        <p:nvSpPr>
          <p:cNvPr id="75787" name="Rectangle 5"/>
          <p:cNvSpPr>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chemeClr val="tx2"/>
                </a:solidFill>
              </a:rPr>
              <a:t>Disposal of Tangible Assets</a:t>
            </a:r>
          </a:p>
        </p:txBody>
      </p:sp>
      <p:grpSp>
        <p:nvGrpSpPr>
          <p:cNvPr id="2" name="Group 23"/>
          <p:cNvGrpSpPr>
            <a:grpSpLocks/>
          </p:cNvGrpSpPr>
          <p:nvPr/>
        </p:nvGrpSpPr>
        <p:grpSpPr bwMode="auto">
          <a:xfrm>
            <a:off x="990600" y="5106988"/>
            <a:ext cx="7543800" cy="1158875"/>
            <a:chOff x="990600" y="5106988"/>
            <a:chExt cx="7543800" cy="1158884"/>
          </a:xfrm>
        </p:grpSpPr>
        <p:cxnSp>
          <p:nvCxnSpPr>
            <p:cNvPr id="23" name="Straight Arrow Connector 22"/>
            <p:cNvCxnSpPr/>
            <p:nvPr/>
          </p:nvCxnSpPr>
          <p:spPr>
            <a:xfrm flipV="1">
              <a:off x="2819400" y="5486403"/>
              <a:ext cx="1219200" cy="533404"/>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75790" name="Rectangle 13"/>
            <p:cNvSpPr>
              <a:spLocks noChangeArrowheads="1"/>
            </p:cNvSpPr>
            <p:nvPr/>
          </p:nvSpPr>
          <p:spPr bwMode="auto">
            <a:xfrm>
              <a:off x="2667000" y="5106988"/>
              <a:ext cx="5867400" cy="461962"/>
            </a:xfrm>
            <a:prstGeom prst="rect">
              <a:avLst/>
            </a:prstGeom>
            <a:noFill/>
            <a:ln w="9525">
              <a:noFill/>
              <a:miter lim="800000"/>
              <a:headEnd/>
              <a:tailEnd/>
            </a:ln>
          </p:spPr>
          <p:txBody>
            <a:bodyPr>
              <a:spAutoFit/>
            </a:bodyPr>
            <a:lstStyle/>
            <a:p>
              <a:pPr lvl="1"/>
              <a:r>
                <a:rPr lang="en-US" sz="2400" b="1" i="1">
                  <a:solidFill>
                    <a:srgbClr val="C00000"/>
                  </a:solidFill>
                  <a:latin typeface="Calibri" pitchFamily="34" charset="0"/>
                  <a:sym typeface="Wingdings" pitchFamily="2" charset="2"/>
                </a:rPr>
                <a:t>     </a:t>
              </a:r>
              <a:r>
                <a:rPr lang="en-US" sz="2400" b="1" i="1">
                  <a:solidFill>
                    <a:srgbClr val="008000"/>
                  </a:solidFill>
                  <a:latin typeface="Calibri" pitchFamily="34" charset="0"/>
                  <a:sym typeface="Wingdings" pitchFamily="2" charset="2"/>
                </a:rPr>
                <a:t>cr</a:t>
              </a:r>
              <a:r>
                <a:rPr lang="en-US" sz="2400" b="1">
                  <a:solidFill>
                    <a:srgbClr val="008000"/>
                  </a:solidFill>
                  <a:latin typeface="Calibri" pitchFamily="34" charset="0"/>
                  <a:sym typeface="Wingdings" pitchFamily="2" charset="2"/>
                </a:rPr>
                <a:t> Gain on Disposal (+R, +SE)</a:t>
              </a:r>
              <a:endParaRPr lang="en-US" sz="2000" b="1">
                <a:solidFill>
                  <a:srgbClr val="008000"/>
                </a:solidFill>
                <a:latin typeface="Calibri" pitchFamily="34" charset="0"/>
                <a:sym typeface="Wingdings" pitchFamily="2" charset="2"/>
              </a:endParaRPr>
            </a:p>
          </p:txBody>
        </p:sp>
        <p:sp>
          <p:nvSpPr>
            <p:cNvPr id="15" name="Rectangle 14"/>
            <p:cNvSpPr>
              <a:spLocks noChangeArrowheads="1"/>
            </p:cNvSpPr>
            <p:nvPr/>
          </p:nvSpPr>
          <p:spPr bwMode="auto">
            <a:xfrm>
              <a:off x="990600" y="5803905"/>
              <a:ext cx="7132638" cy="461967"/>
            </a:xfrm>
            <a:prstGeom prst="rect">
              <a:avLst/>
            </a:prstGeom>
            <a:solidFill>
              <a:schemeClr val="bg2">
                <a:lumMod val="90000"/>
              </a:schemeClr>
            </a:solidFill>
            <a:ln w="19050">
              <a:solidFill>
                <a:srgbClr val="008000"/>
              </a:solidFill>
              <a:miter lim="800000"/>
              <a:headEnd/>
              <a:tailEnd/>
            </a:ln>
          </p:spPr>
          <p:txBody>
            <a:bodyPr anchor="ctr">
              <a:spAutoFit/>
            </a:bodyPr>
            <a:lstStyle/>
            <a:p>
              <a:pPr marL="0" lvl="1">
                <a:defRPr/>
              </a:pPr>
              <a:r>
                <a:rPr lang="en-US" sz="2400" b="1" u="sng" dirty="0">
                  <a:solidFill>
                    <a:srgbClr val="008000"/>
                  </a:solidFill>
                  <a:latin typeface="Calibri" pitchFamily="34" charset="0"/>
                  <a:sym typeface="Wingdings" pitchFamily="2" charset="2"/>
                </a:rPr>
                <a:t>Gain</a:t>
              </a:r>
              <a:r>
                <a:rPr lang="en-US" sz="2400" b="1" dirty="0">
                  <a:solidFill>
                    <a:srgbClr val="008000"/>
                  </a:solidFill>
                  <a:latin typeface="Calibri" pitchFamily="34" charset="0"/>
                  <a:sym typeface="Wingdings" pitchFamily="2" charset="2"/>
                </a:rPr>
                <a:t> if cash received is greater than asset’s book value</a:t>
              </a:r>
            </a:p>
          </p:txBody>
        </p:sp>
      </p:grpSp>
    </p:spTree>
    <p:custDataLst>
      <p:tags r:id="rId1"/>
    </p:custData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par>
                          <p:cTn id="37" fill="hold" nodeType="afterGroup">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nodeType="afterGroup">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strips(upRight)">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3352800" y="3200400"/>
            <a:ext cx="1828800" cy="158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77826" name="Picture 16" descr="http://3w.clima.org.cn/Files/index/tablet.jpg"/>
          <p:cNvPicPr>
            <a:picLocks noChangeAspect="1" noChangeArrowheads="1"/>
          </p:cNvPicPr>
          <p:nvPr/>
        </p:nvPicPr>
        <p:blipFill>
          <a:blip r:embed="rId4"/>
          <a:srcRect/>
          <a:stretch>
            <a:fillRect/>
          </a:stretch>
        </p:blipFill>
        <p:spPr bwMode="auto">
          <a:xfrm>
            <a:off x="381000" y="3733800"/>
            <a:ext cx="2438400" cy="1493838"/>
          </a:xfrm>
          <a:prstGeom prst="rect">
            <a:avLst/>
          </a:prstGeom>
          <a:noFill/>
          <a:ln w="9525">
            <a:noFill/>
            <a:miter lim="800000"/>
            <a:headEnd/>
            <a:tailEnd/>
          </a:ln>
        </p:spPr>
      </p:pic>
      <p:sp>
        <p:nvSpPr>
          <p:cNvPr id="77827" name="Rectangle 10"/>
          <p:cNvSpPr>
            <a:spLocks noChangeArrowheads="1"/>
          </p:cNvSpPr>
          <p:nvPr/>
        </p:nvSpPr>
        <p:spPr bwMode="auto">
          <a:xfrm>
            <a:off x="2667000" y="3276600"/>
            <a:ext cx="4572000" cy="461963"/>
          </a:xfrm>
          <a:prstGeom prst="rect">
            <a:avLst/>
          </a:prstGeom>
          <a:noFill/>
          <a:ln w="9525">
            <a:noFill/>
            <a:miter lim="800000"/>
            <a:headEnd/>
            <a:tailEnd/>
          </a:ln>
        </p:spPr>
        <p:txBody>
          <a:bodyPr>
            <a:spAutoFit/>
          </a:bodyPr>
          <a:lstStyle/>
          <a:p>
            <a:pPr lvl="1"/>
            <a:r>
              <a:rPr lang="en-US" sz="2400" b="1" i="1">
                <a:solidFill>
                  <a:srgbClr val="0000FF"/>
                </a:solidFill>
                <a:latin typeface="Calibri" pitchFamily="34" charset="0"/>
                <a:sym typeface="Wingdings" pitchFamily="2" charset="2"/>
              </a:rPr>
              <a:t>dr</a:t>
            </a:r>
            <a:r>
              <a:rPr lang="en-US" sz="2400" b="1">
                <a:solidFill>
                  <a:srgbClr val="0000FF"/>
                </a:solidFill>
                <a:latin typeface="Calibri" pitchFamily="34" charset="0"/>
                <a:sym typeface="Wingdings" pitchFamily="2" charset="2"/>
              </a:rPr>
              <a:t> Cash (+A)</a:t>
            </a:r>
            <a:endParaRPr lang="en-US" sz="2000" b="1">
              <a:solidFill>
                <a:srgbClr val="0000FF"/>
              </a:solidFill>
              <a:latin typeface="Calibri" pitchFamily="34" charset="0"/>
              <a:sym typeface="Wingdings" pitchFamily="2" charset="2"/>
            </a:endParaRPr>
          </a:p>
        </p:txBody>
      </p:sp>
      <p:sp>
        <p:nvSpPr>
          <p:cNvPr id="77828" name="Rectangle 11"/>
          <p:cNvSpPr>
            <a:spLocks noChangeArrowheads="1"/>
          </p:cNvSpPr>
          <p:nvPr/>
        </p:nvSpPr>
        <p:spPr bwMode="auto">
          <a:xfrm>
            <a:off x="2667000" y="4344988"/>
            <a:ext cx="5715000" cy="830262"/>
          </a:xfrm>
          <a:prstGeom prst="rect">
            <a:avLst/>
          </a:prstGeom>
          <a:noFill/>
          <a:ln w="9525">
            <a:noFill/>
            <a:miter lim="800000"/>
            <a:headEnd/>
            <a:tailEnd/>
          </a:ln>
        </p:spPr>
        <p:txBody>
          <a:bodyPr>
            <a:spAutoFit/>
          </a:bodyPr>
          <a:lstStyle/>
          <a:p>
            <a:pPr lvl="1"/>
            <a:r>
              <a:rPr lang="en-US" sz="2400" b="1" i="1">
                <a:solidFill>
                  <a:srgbClr val="0000FF"/>
                </a:solidFill>
                <a:latin typeface="Calibri" pitchFamily="34" charset="0"/>
                <a:sym typeface="Wingdings" pitchFamily="2" charset="2"/>
              </a:rPr>
              <a:t>dr</a:t>
            </a:r>
            <a:r>
              <a:rPr lang="en-US" sz="2400" b="1">
                <a:solidFill>
                  <a:srgbClr val="0000FF"/>
                </a:solidFill>
                <a:latin typeface="Calibri" pitchFamily="34" charset="0"/>
                <a:sym typeface="Wingdings" pitchFamily="2" charset="2"/>
              </a:rPr>
              <a:t> Accumulated Depreciation (-xA)</a:t>
            </a:r>
          </a:p>
          <a:p>
            <a:pPr lvl="1"/>
            <a:r>
              <a:rPr lang="en-US" sz="2400" b="1">
                <a:solidFill>
                  <a:srgbClr val="0000FF"/>
                </a:solidFill>
                <a:latin typeface="Calibri" pitchFamily="34" charset="0"/>
                <a:sym typeface="Wingdings" pitchFamily="2" charset="2"/>
              </a:rPr>
              <a:t>     </a:t>
            </a:r>
            <a:r>
              <a:rPr lang="en-US" sz="2400" b="1" i="1">
                <a:solidFill>
                  <a:srgbClr val="0000FF"/>
                </a:solidFill>
                <a:latin typeface="Calibri" pitchFamily="34" charset="0"/>
                <a:sym typeface="Wingdings" pitchFamily="2" charset="2"/>
              </a:rPr>
              <a:t>cr</a:t>
            </a:r>
            <a:r>
              <a:rPr lang="en-US" sz="2400" b="1">
                <a:solidFill>
                  <a:srgbClr val="0000FF"/>
                </a:solidFill>
                <a:latin typeface="Calibri" pitchFamily="34" charset="0"/>
                <a:sym typeface="Wingdings" pitchFamily="2" charset="2"/>
              </a:rPr>
              <a:t> Equipment (-A) </a:t>
            </a:r>
            <a:endParaRPr lang="en-US" sz="2000" b="1">
              <a:solidFill>
                <a:srgbClr val="0000FF"/>
              </a:solidFill>
              <a:latin typeface="Calibri" pitchFamily="34" charset="0"/>
              <a:sym typeface="Wingdings" pitchFamily="2" charset="2"/>
            </a:endParaRPr>
          </a:p>
        </p:txBody>
      </p:sp>
      <p:cxnSp>
        <p:nvCxnSpPr>
          <p:cNvPr id="13" name="Straight Arrow Connector 12"/>
          <p:cNvCxnSpPr/>
          <p:nvPr/>
        </p:nvCxnSpPr>
        <p:spPr>
          <a:xfrm flipH="1">
            <a:off x="3352800" y="4343400"/>
            <a:ext cx="1828800" cy="158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28600" y="228600"/>
            <a:ext cx="8715375" cy="6267450"/>
          </a:xfrm>
          <a:prstGeom prst="roundRect">
            <a:avLst>
              <a:gd name="adj" fmla="val 7223"/>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solidFill>
                <a:srgbClr val="000000"/>
              </a:solidFill>
            </a:endParaRPr>
          </a:p>
        </p:txBody>
      </p:sp>
      <p:pic>
        <p:nvPicPr>
          <p:cNvPr id="17" name="Picture 16" descr="MPj04309360000[1]"/>
          <p:cNvPicPr>
            <a:picLocks noChangeAspect="1" noChangeArrowheads="1"/>
          </p:cNvPicPr>
          <p:nvPr/>
        </p:nvPicPr>
        <p:blipFill>
          <a:blip r:embed="rId5"/>
          <a:srcRect/>
          <a:stretch>
            <a:fillRect/>
          </a:stretch>
        </p:blipFill>
        <p:spPr bwMode="auto">
          <a:xfrm>
            <a:off x="5486400" y="2819400"/>
            <a:ext cx="1295400" cy="858838"/>
          </a:xfrm>
          <a:prstGeom prst="rect">
            <a:avLst/>
          </a:prstGeom>
          <a:noFill/>
          <a:ln w="9525">
            <a:noFill/>
            <a:miter lim="800000"/>
            <a:headEnd/>
            <a:tailEnd/>
          </a:ln>
        </p:spPr>
      </p:pic>
      <p:sp>
        <p:nvSpPr>
          <p:cNvPr id="77832" name="TextBox 18"/>
          <p:cNvSpPr txBox="1">
            <a:spLocks noChangeArrowheads="1"/>
          </p:cNvSpPr>
          <p:nvPr/>
        </p:nvSpPr>
        <p:spPr bwMode="auto">
          <a:xfrm>
            <a:off x="7924800" y="4419600"/>
            <a:ext cx="838200" cy="708025"/>
          </a:xfrm>
          <a:prstGeom prst="rect">
            <a:avLst/>
          </a:prstGeom>
          <a:noFill/>
          <a:ln w="9525">
            <a:noFill/>
            <a:miter lim="800000"/>
            <a:headEnd/>
            <a:tailEnd/>
          </a:ln>
        </p:spPr>
        <p:txBody>
          <a:bodyPr>
            <a:spAutoFit/>
          </a:bodyPr>
          <a:lstStyle/>
          <a:p>
            <a:r>
              <a:rPr lang="en-US" sz="2000" b="1">
                <a:latin typeface="Calibri" pitchFamily="34" charset="0"/>
              </a:rPr>
              <a:t>Book value</a:t>
            </a:r>
          </a:p>
        </p:txBody>
      </p:sp>
      <p:sp>
        <p:nvSpPr>
          <p:cNvPr id="20" name="Right Brace 19"/>
          <p:cNvSpPr/>
          <p:nvPr/>
        </p:nvSpPr>
        <p:spPr>
          <a:xfrm>
            <a:off x="7848600" y="4419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7834" name="Rectangle 5"/>
          <p:cNvSpPr>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chemeClr val="tx2"/>
                </a:solidFill>
              </a:rPr>
              <a:t>Disposal of Tangible Assets</a:t>
            </a:r>
          </a:p>
        </p:txBody>
      </p:sp>
      <p:sp>
        <p:nvSpPr>
          <p:cNvPr id="77835" name="Content Placeholder 5"/>
          <p:cNvSpPr>
            <a:spLocks noGrp="1"/>
          </p:cNvSpPr>
          <p:nvPr>
            <p:ph idx="1"/>
          </p:nvPr>
        </p:nvSpPr>
        <p:spPr>
          <a:xfrm>
            <a:off x="457200" y="1600200"/>
            <a:ext cx="8229600" cy="1219200"/>
          </a:xfrm>
        </p:spPr>
        <p:txBody>
          <a:bodyPr/>
          <a:lstStyle/>
          <a:p>
            <a:pPr marL="514350" indent="-514350">
              <a:buClrTx/>
              <a:buSzPct val="100000"/>
              <a:buFont typeface="Wingdings" pitchFamily="2" charset="2"/>
              <a:buNone/>
            </a:pPr>
            <a:r>
              <a:rPr lang="en-US" smtClean="0">
                <a:sym typeface="Wingdings" pitchFamily="2" charset="2"/>
              </a:rPr>
              <a:t> </a:t>
            </a:r>
            <a:r>
              <a:rPr lang="en-US" smtClean="0"/>
              <a:t>Update depreciation to date of disposal.</a:t>
            </a:r>
            <a:endParaRPr lang="en-US" smtClean="0">
              <a:sym typeface="Wingdings" pitchFamily="2" charset="2"/>
            </a:endParaRPr>
          </a:p>
          <a:p>
            <a:pPr marL="514350" indent="-514350">
              <a:buClrTx/>
              <a:buSzPct val="100000"/>
              <a:buFont typeface="Wingdings" pitchFamily="2" charset="2"/>
              <a:buNone/>
            </a:pPr>
            <a:r>
              <a:rPr lang="en-US" smtClean="0">
                <a:sym typeface="Wingdings" pitchFamily="2" charset="2"/>
              </a:rPr>
              <a:t> Record the disposal. </a:t>
            </a:r>
            <a:endParaRPr lang="en-US" sz="2400" smtClean="0">
              <a:sym typeface="Wingdings" pitchFamily="2" charset="2"/>
            </a:endParaRPr>
          </a:p>
          <a:p>
            <a:pPr lvl="2">
              <a:buFont typeface="Wingdings" pitchFamily="2" charset="2"/>
              <a:buNone/>
            </a:pPr>
            <a:endParaRPr lang="en-US" smtClean="0">
              <a:solidFill>
                <a:srgbClr val="0000FF"/>
              </a:solidFill>
            </a:endParaRPr>
          </a:p>
        </p:txBody>
      </p:sp>
      <p:grpSp>
        <p:nvGrpSpPr>
          <p:cNvPr id="2" name="Group 24"/>
          <p:cNvGrpSpPr>
            <a:grpSpLocks/>
          </p:cNvGrpSpPr>
          <p:nvPr/>
        </p:nvGrpSpPr>
        <p:grpSpPr bwMode="auto">
          <a:xfrm>
            <a:off x="1223963" y="3810000"/>
            <a:ext cx="6675437" cy="2455863"/>
            <a:chOff x="1223584" y="3810000"/>
            <a:chExt cx="6675120" cy="2455872"/>
          </a:xfrm>
        </p:grpSpPr>
        <p:sp>
          <p:nvSpPr>
            <p:cNvPr id="14" name="Rectangle 13"/>
            <p:cNvSpPr>
              <a:spLocks noChangeArrowheads="1"/>
            </p:cNvSpPr>
            <p:nvPr/>
          </p:nvSpPr>
          <p:spPr bwMode="auto">
            <a:xfrm>
              <a:off x="2666552" y="3810000"/>
              <a:ext cx="4952765" cy="461965"/>
            </a:xfrm>
            <a:prstGeom prst="rect">
              <a:avLst/>
            </a:prstGeom>
            <a:noFill/>
            <a:ln w="9525">
              <a:noFill/>
              <a:miter lim="800000"/>
              <a:headEnd/>
              <a:tailEnd/>
            </a:ln>
          </p:spPr>
          <p:txBody>
            <a:bodyPr>
              <a:spAutoFit/>
            </a:bodyPr>
            <a:lstStyle/>
            <a:p>
              <a:pPr marL="398463" lvl="1" fontAlgn="auto">
                <a:spcBef>
                  <a:spcPts val="0"/>
                </a:spcBef>
                <a:spcAft>
                  <a:spcPts val="0"/>
                </a:spcAft>
                <a:defRPr/>
              </a:pPr>
              <a:r>
                <a:rPr lang="en-US" sz="1050" b="1" i="1" dirty="0">
                  <a:solidFill>
                    <a:srgbClr val="C00000"/>
                  </a:solidFill>
                  <a:latin typeface="+mn-lt"/>
                  <a:sym typeface="Wingdings" pitchFamily="2" charset="2"/>
                </a:rPr>
                <a:t> </a:t>
              </a:r>
              <a:r>
                <a:rPr lang="en-US" sz="2400" b="1" i="1" dirty="0" err="1">
                  <a:solidFill>
                    <a:srgbClr val="C00000"/>
                  </a:solidFill>
                  <a:latin typeface="+mn-lt"/>
                  <a:sym typeface="Wingdings" pitchFamily="2" charset="2"/>
                </a:rPr>
                <a:t>dr</a:t>
              </a:r>
              <a:r>
                <a:rPr lang="en-US" sz="2400" b="1" dirty="0">
                  <a:solidFill>
                    <a:srgbClr val="C00000"/>
                  </a:solidFill>
                  <a:latin typeface="+mn-lt"/>
                  <a:sym typeface="Wingdings" pitchFamily="2" charset="2"/>
                </a:rPr>
                <a:t> Loss on Disposal (+E, -SE)</a:t>
              </a:r>
              <a:endParaRPr lang="en-US" sz="2000" b="1" dirty="0">
                <a:solidFill>
                  <a:srgbClr val="C00000"/>
                </a:solidFill>
                <a:latin typeface="+mn-lt"/>
                <a:sym typeface="Wingdings" pitchFamily="2" charset="2"/>
              </a:endParaRPr>
            </a:p>
          </p:txBody>
        </p:sp>
        <p:cxnSp>
          <p:nvCxnSpPr>
            <p:cNvPr id="24" name="Straight Arrow Connector 23"/>
            <p:cNvCxnSpPr/>
            <p:nvPr/>
          </p:nvCxnSpPr>
          <p:spPr>
            <a:xfrm rot="5400000" flipH="1" flipV="1">
              <a:off x="1675957" y="4419637"/>
              <a:ext cx="1676406" cy="13715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1223584" y="5803907"/>
              <a:ext cx="6675120" cy="461965"/>
            </a:xfrm>
            <a:prstGeom prst="rect">
              <a:avLst/>
            </a:prstGeom>
            <a:solidFill>
              <a:schemeClr val="accent6">
                <a:lumMod val="20000"/>
                <a:lumOff val="80000"/>
              </a:schemeClr>
            </a:solidFill>
            <a:ln w="19050">
              <a:solidFill>
                <a:srgbClr val="C00000"/>
              </a:solidFill>
              <a:miter lim="800000"/>
              <a:headEnd/>
              <a:tailEnd/>
            </a:ln>
          </p:spPr>
          <p:txBody>
            <a:bodyPr anchor="ctr">
              <a:spAutoFit/>
            </a:bodyPr>
            <a:lstStyle/>
            <a:p>
              <a:pPr marL="0" lvl="1">
                <a:defRPr/>
              </a:pPr>
              <a:r>
                <a:rPr lang="en-US" sz="2400" b="1" u="sng" dirty="0">
                  <a:solidFill>
                    <a:srgbClr val="C00000"/>
                  </a:solidFill>
                  <a:latin typeface="Calibri" pitchFamily="34" charset="0"/>
                  <a:sym typeface="Wingdings" pitchFamily="2" charset="2"/>
                </a:rPr>
                <a:t>Loss</a:t>
              </a:r>
              <a:r>
                <a:rPr lang="en-US" sz="2400" b="1" dirty="0">
                  <a:solidFill>
                    <a:srgbClr val="C00000"/>
                  </a:solidFill>
                  <a:latin typeface="Calibri" pitchFamily="34" charset="0"/>
                  <a:sym typeface="Wingdings" pitchFamily="2" charset="2"/>
                </a:rPr>
                <a:t> if cash received is less than asset’s book value</a:t>
              </a:r>
            </a:p>
          </p:txBody>
        </p:sp>
      </p:gr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3"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upRigh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4050" y="3743325"/>
            <a:ext cx="7881938" cy="2733675"/>
            <a:chOff x="412" y="2358"/>
            <a:chExt cx="4965" cy="1722"/>
          </a:xfrm>
        </p:grpSpPr>
        <p:sp>
          <p:nvSpPr>
            <p:cNvPr id="20500" name="AutoShape 3"/>
            <p:cNvSpPr>
              <a:spLocks noChangeArrowheads="1"/>
            </p:cNvSpPr>
            <p:nvPr/>
          </p:nvSpPr>
          <p:spPr bwMode="auto">
            <a:xfrm rot="16200000" flipH="1">
              <a:off x="4276" y="2430"/>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sp>
          <p:nvSpPr>
            <p:cNvPr id="20501" name="AutoShape 4"/>
            <p:cNvSpPr>
              <a:spLocks noChangeArrowheads="1"/>
            </p:cNvSpPr>
            <p:nvPr/>
          </p:nvSpPr>
          <p:spPr bwMode="auto">
            <a:xfrm rot="16200000" flipH="1">
              <a:off x="1080" y="2430"/>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grpSp>
          <p:nvGrpSpPr>
            <p:cNvPr id="20502" name="Group 5"/>
            <p:cNvGrpSpPr>
              <a:grpSpLocks/>
            </p:cNvGrpSpPr>
            <p:nvPr/>
          </p:nvGrpSpPr>
          <p:grpSpPr bwMode="auto">
            <a:xfrm>
              <a:off x="412" y="2800"/>
              <a:ext cx="1760" cy="1280"/>
              <a:chOff x="412" y="2800"/>
              <a:chExt cx="1760" cy="1280"/>
            </a:xfrm>
          </p:grpSpPr>
          <p:sp>
            <p:nvSpPr>
              <p:cNvPr id="20506" name="AutoShape 6"/>
              <p:cNvSpPr>
                <a:spLocks noChangeArrowheads="1"/>
              </p:cNvSpPr>
              <p:nvPr/>
            </p:nvSpPr>
            <p:spPr bwMode="auto">
              <a:xfrm>
                <a:off x="412" y="2800"/>
                <a:ext cx="1760" cy="1280"/>
              </a:xfrm>
              <a:prstGeom prst="roundRect">
                <a:avLst>
                  <a:gd name="adj" fmla="val 12495"/>
                </a:avLst>
              </a:prstGeom>
              <a:solidFill>
                <a:srgbClr val="DADADA"/>
              </a:solidFill>
              <a:ln w="25399">
                <a:solidFill>
                  <a:srgbClr val="000000"/>
                </a:solidFill>
                <a:round/>
                <a:headEnd/>
                <a:tailEnd/>
              </a:ln>
            </p:spPr>
            <p:txBody>
              <a:bodyPr wrap="none" anchor="ctr"/>
              <a:lstStyle/>
              <a:p>
                <a:endParaRPr lang="en-US"/>
              </a:p>
            </p:txBody>
          </p:sp>
          <p:sp>
            <p:nvSpPr>
              <p:cNvPr id="20507" name="Rectangle 7"/>
              <p:cNvSpPr>
                <a:spLocks noChangeArrowheads="1"/>
              </p:cNvSpPr>
              <p:nvPr/>
            </p:nvSpPr>
            <p:spPr bwMode="auto">
              <a:xfrm>
                <a:off x="668" y="3018"/>
                <a:ext cx="1249" cy="836"/>
              </a:xfrm>
              <a:prstGeom prst="rect">
                <a:avLst/>
              </a:prstGeom>
              <a:noFill/>
              <a:ln w="9525">
                <a:noFill/>
                <a:miter lim="800000"/>
                <a:headEnd/>
                <a:tailEnd/>
              </a:ln>
            </p:spPr>
            <p:txBody>
              <a:bodyPr wrap="none" lIns="90488" tIns="44450" rIns="90488" bIns="44450">
                <a:spAutoFit/>
              </a:bodyPr>
              <a:lstStyle/>
              <a:p>
                <a:pPr algn="ctr" eaLnBrk="0" hangingPunct="0">
                  <a:lnSpc>
                    <a:spcPct val="80000"/>
                  </a:lnSpc>
                  <a:spcBef>
                    <a:spcPct val="50000"/>
                  </a:spcBef>
                </a:pPr>
                <a:r>
                  <a:rPr lang="en-US" sz="2800" b="1" u="sng">
                    <a:solidFill>
                      <a:srgbClr val="FC0128"/>
                    </a:solidFill>
                  </a:rPr>
                  <a:t>Tangible</a:t>
                </a:r>
                <a:endParaRPr lang="en-US" sz="2800" b="1" u="sng">
                  <a:solidFill>
                    <a:schemeClr val="bg2"/>
                  </a:solidFill>
                </a:endParaRPr>
              </a:p>
              <a:p>
                <a:pPr algn="ctr" eaLnBrk="0" hangingPunct="0">
                  <a:lnSpc>
                    <a:spcPct val="80000"/>
                  </a:lnSpc>
                  <a:spcBef>
                    <a:spcPct val="50000"/>
                  </a:spcBef>
                </a:pPr>
                <a:r>
                  <a:rPr lang="en-US" sz="2800" b="1">
                    <a:solidFill>
                      <a:srgbClr val="000000"/>
                    </a:solidFill>
                  </a:rPr>
                  <a:t>Physical</a:t>
                </a:r>
                <a:br>
                  <a:rPr lang="en-US" sz="2800" b="1">
                    <a:solidFill>
                      <a:srgbClr val="000000"/>
                    </a:solidFill>
                  </a:rPr>
                </a:br>
                <a:r>
                  <a:rPr lang="en-US" sz="2800" b="1">
                    <a:solidFill>
                      <a:srgbClr val="000000"/>
                    </a:solidFill>
                  </a:rPr>
                  <a:t>Substance</a:t>
                </a:r>
                <a:endParaRPr lang="en-US" sz="2800" b="1">
                  <a:solidFill>
                    <a:schemeClr val="folHlink"/>
                  </a:solidFill>
                </a:endParaRPr>
              </a:p>
            </p:txBody>
          </p:sp>
        </p:grpSp>
        <p:grpSp>
          <p:nvGrpSpPr>
            <p:cNvPr id="20503" name="Group 8"/>
            <p:cNvGrpSpPr>
              <a:grpSpLocks/>
            </p:cNvGrpSpPr>
            <p:nvPr/>
          </p:nvGrpSpPr>
          <p:grpSpPr bwMode="auto">
            <a:xfrm>
              <a:off x="3617" y="2800"/>
              <a:ext cx="1760" cy="1232"/>
              <a:chOff x="3617" y="2800"/>
              <a:chExt cx="1760" cy="1232"/>
            </a:xfrm>
          </p:grpSpPr>
          <p:sp>
            <p:nvSpPr>
              <p:cNvPr id="20504" name="AutoShape 9"/>
              <p:cNvSpPr>
                <a:spLocks noChangeArrowheads="1"/>
              </p:cNvSpPr>
              <p:nvPr/>
            </p:nvSpPr>
            <p:spPr bwMode="auto">
              <a:xfrm>
                <a:off x="3617" y="2800"/>
                <a:ext cx="1760" cy="1232"/>
              </a:xfrm>
              <a:prstGeom prst="roundRect">
                <a:avLst>
                  <a:gd name="adj" fmla="val 12495"/>
                </a:avLst>
              </a:prstGeom>
              <a:solidFill>
                <a:srgbClr val="DADADA"/>
              </a:solidFill>
              <a:ln w="25399">
                <a:solidFill>
                  <a:srgbClr val="000000"/>
                </a:solidFill>
                <a:round/>
                <a:headEnd/>
                <a:tailEnd/>
              </a:ln>
            </p:spPr>
            <p:txBody>
              <a:bodyPr wrap="none" anchor="ctr"/>
              <a:lstStyle/>
              <a:p>
                <a:endParaRPr lang="en-US"/>
              </a:p>
            </p:txBody>
          </p:sp>
          <p:sp>
            <p:nvSpPr>
              <p:cNvPr id="20505" name="Rectangle 10"/>
              <p:cNvSpPr>
                <a:spLocks noChangeArrowheads="1"/>
              </p:cNvSpPr>
              <p:nvPr/>
            </p:nvSpPr>
            <p:spPr bwMode="auto">
              <a:xfrm>
                <a:off x="3805" y="2994"/>
                <a:ext cx="1385" cy="836"/>
              </a:xfrm>
              <a:prstGeom prst="rect">
                <a:avLst/>
              </a:prstGeom>
              <a:noFill/>
              <a:ln w="9525">
                <a:noFill/>
                <a:miter lim="800000"/>
                <a:headEnd/>
                <a:tailEnd/>
              </a:ln>
            </p:spPr>
            <p:txBody>
              <a:bodyPr wrap="none" lIns="90488" tIns="44450" rIns="90488" bIns="44450">
                <a:spAutoFit/>
              </a:bodyPr>
              <a:lstStyle/>
              <a:p>
                <a:pPr algn="ctr" eaLnBrk="0" hangingPunct="0">
                  <a:lnSpc>
                    <a:spcPct val="80000"/>
                  </a:lnSpc>
                  <a:spcBef>
                    <a:spcPct val="50000"/>
                  </a:spcBef>
                </a:pPr>
                <a:r>
                  <a:rPr lang="en-US" sz="2800" b="1" u="sng">
                    <a:solidFill>
                      <a:srgbClr val="FC0128"/>
                    </a:solidFill>
                  </a:rPr>
                  <a:t>Intangible</a:t>
                </a:r>
              </a:p>
              <a:p>
                <a:pPr algn="ctr" eaLnBrk="0" hangingPunct="0">
                  <a:lnSpc>
                    <a:spcPct val="80000"/>
                  </a:lnSpc>
                  <a:spcBef>
                    <a:spcPct val="50000"/>
                  </a:spcBef>
                </a:pPr>
                <a:r>
                  <a:rPr lang="en-US" sz="2800" b="1">
                    <a:solidFill>
                      <a:srgbClr val="000000"/>
                    </a:solidFill>
                  </a:rPr>
                  <a:t>No Physical</a:t>
                </a:r>
                <a:br>
                  <a:rPr lang="en-US" sz="2800" b="1">
                    <a:solidFill>
                      <a:srgbClr val="000000"/>
                    </a:solidFill>
                  </a:rPr>
                </a:br>
                <a:r>
                  <a:rPr lang="en-US" sz="2800" b="1">
                    <a:solidFill>
                      <a:srgbClr val="000000"/>
                    </a:solidFill>
                  </a:rPr>
                  <a:t>Substance</a:t>
                </a:r>
                <a:endParaRPr lang="en-US" sz="2800" b="1">
                  <a:solidFill>
                    <a:schemeClr val="folHlink"/>
                  </a:solidFill>
                </a:endParaRPr>
              </a:p>
            </p:txBody>
          </p:sp>
        </p:grpSp>
      </p:grpSp>
      <p:grpSp>
        <p:nvGrpSpPr>
          <p:cNvPr id="5" name="Group 11"/>
          <p:cNvGrpSpPr>
            <a:grpSpLocks/>
          </p:cNvGrpSpPr>
          <p:nvPr/>
        </p:nvGrpSpPr>
        <p:grpSpPr bwMode="auto">
          <a:xfrm>
            <a:off x="1066800" y="2333625"/>
            <a:ext cx="6997700" cy="1514475"/>
            <a:chOff x="672" y="1470"/>
            <a:chExt cx="4408" cy="954"/>
          </a:xfrm>
        </p:grpSpPr>
        <p:sp>
          <p:nvSpPr>
            <p:cNvPr id="20497" name="AutoShape 12"/>
            <p:cNvSpPr>
              <a:spLocks noChangeArrowheads="1"/>
            </p:cNvSpPr>
            <p:nvPr/>
          </p:nvSpPr>
          <p:spPr bwMode="auto">
            <a:xfrm rot="16200000" flipH="1">
              <a:off x="2668" y="1542"/>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sp>
          <p:nvSpPr>
            <p:cNvPr id="20498" name="AutoShape 13"/>
            <p:cNvSpPr>
              <a:spLocks noChangeArrowheads="1"/>
            </p:cNvSpPr>
            <p:nvPr/>
          </p:nvSpPr>
          <p:spPr bwMode="auto">
            <a:xfrm>
              <a:off x="672" y="1912"/>
              <a:ext cx="4408" cy="512"/>
            </a:xfrm>
            <a:prstGeom prst="roundRect">
              <a:avLst>
                <a:gd name="adj" fmla="val 12495"/>
              </a:avLst>
            </a:prstGeom>
            <a:solidFill>
              <a:srgbClr val="CCFFFF"/>
            </a:solidFill>
            <a:ln w="25399">
              <a:solidFill>
                <a:schemeClr val="tx1"/>
              </a:solidFill>
              <a:round/>
              <a:headEnd/>
              <a:tailEnd/>
            </a:ln>
          </p:spPr>
          <p:txBody>
            <a:bodyPr wrap="none" anchor="ctr"/>
            <a:lstStyle/>
            <a:p>
              <a:endParaRPr lang="en-US"/>
            </a:p>
          </p:txBody>
        </p:sp>
        <p:sp>
          <p:nvSpPr>
            <p:cNvPr id="20499" name="Rectangle 14"/>
            <p:cNvSpPr>
              <a:spLocks noChangeArrowheads="1"/>
            </p:cNvSpPr>
            <p:nvPr/>
          </p:nvSpPr>
          <p:spPr bwMode="auto">
            <a:xfrm>
              <a:off x="720" y="2002"/>
              <a:ext cx="4324" cy="325"/>
            </a:xfrm>
            <a:prstGeom prst="rect">
              <a:avLst/>
            </a:prstGeom>
            <a:noFill/>
            <a:ln w="9525">
              <a:noFill/>
              <a:miter lim="800000"/>
              <a:headEnd/>
              <a:tailEnd/>
            </a:ln>
          </p:spPr>
          <p:txBody>
            <a:bodyPr wrap="none" lIns="90488" tIns="44450" rIns="90488" bIns="44450">
              <a:spAutoFit/>
            </a:bodyPr>
            <a:lstStyle/>
            <a:p>
              <a:pPr eaLnBrk="0" hangingPunct="0"/>
              <a:r>
                <a:rPr lang="en-US" sz="2800" b="1">
                  <a:solidFill>
                    <a:schemeClr val="tx2"/>
                  </a:solidFill>
                </a:rPr>
                <a:t>Will not be used up within the next year</a:t>
              </a:r>
            </a:p>
          </p:txBody>
        </p:sp>
      </p:grpSp>
      <p:grpSp>
        <p:nvGrpSpPr>
          <p:cNvPr id="20483" name="Group 15"/>
          <p:cNvGrpSpPr>
            <a:grpSpLocks/>
          </p:cNvGrpSpPr>
          <p:nvPr/>
        </p:nvGrpSpPr>
        <p:grpSpPr bwMode="auto">
          <a:xfrm>
            <a:off x="1384300" y="1625600"/>
            <a:ext cx="6375400" cy="812800"/>
            <a:chOff x="872" y="1024"/>
            <a:chExt cx="4016" cy="512"/>
          </a:xfrm>
        </p:grpSpPr>
        <p:sp>
          <p:nvSpPr>
            <p:cNvPr id="20495" name="AutoShape 16"/>
            <p:cNvSpPr>
              <a:spLocks noChangeArrowheads="1"/>
            </p:cNvSpPr>
            <p:nvPr/>
          </p:nvSpPr>
          <p:spPr bwMode="auto">
            <a:xfrm>
              <a:off x="872" y="1024"/>
              <a:ext cx="4016" cy="512"/>
            </a:xfrm>
            <a:prstGeom prst="roundRect">
              <a:avLst>
                <a:gd name="adj" fmla="val 12495"/>
              </a:avLst>
            </a:prstGeom>
            <a:solidFill>
              <a:srgbClr val="FFCCFF"/>
            </a:solidFill>
            <a:ln w="25399">
              <a:solidFill>
                <a:schemeClr val="tx1"/>
              </a:solidFill>
              <a:round/>
              <a:headEnd/>
              <a:tailEnd/>
            </a:ln>
          </p:spPr>
          <p:txBody>
            <a:bodyPr wrap="none" anchor="ctr"/>
            <a:lstStyle/>
            <a:p>
              <a:endParaRPr lang="en-US"/>
            </a:p>
          </p:txBody>
        </p:sp>
        <p:sp>
          <p:nvSpPr>
            <p:cNvPr id="20496" name="Rectangle 17"/>
            <p:cNvSpPr>
              <a:spLocks noChangeArrowheads="1"/>
            </p:cNvSpPr>
            <p:nvPr/>
          </p:nvSpPr>
          <p:spPr bwMode="auto">
            <a:xfrm>
              <a:off x="1301" y="1114"/>
              <a:ext cx="3155" cy="325"/>
            </a:xfrm>
            <a:prstGeom prst="rect">
              <a:avLst/>
            </a:prstGeom>
            <a:noFill/>
            <a:ln w="9525">
              <a:noFill/>
              <a:miter lim="800000"/>
              <a:headEnd/>
              <a:tailEnd/>
            </a:ln>
          </p:spPr>
          <p:txBody>
            <a:bodyPr wrap="none" lIns="90488" tIns="44450" rIns="90488" bIns="44450">
              <a:spAutoFit/>
            </a:bodyPr>
            <a:lstStyle/>
            <a:p>
              <a:pPr eaLnBrk="0" hangingPunct="0"/>
              <a:r>
                <a:rPr lang="en-US" sz="2800" b="1">
                  <a:solidFill>
                    <a:srgbClr val="000000"/>
                  </a:solidFill>
                </a:rPr>
                <a:t>Actively Used in Operations </a:t>
              </a:r>
            </a:p>
          </p:txBody>
        </p:sp>
      </p:grpSp>
      <p:sp>
        <p:nvSpPr>
          <p:cNvPr id="20484" name="Rectangle 19"/>
          <p:cNvSpPr>
            <a:spLocks noGrp="1" noChangeArrowheads="1"/>
          </p:cNvSpPr>
          <p:nvPr>
            <p:ph type="title"/>
          </p:nvPr>
        </p:nvSpPr>
        <p:spPr/>
        <p:txBody>
          <a:bodyPr/>
          <a:lstStyle/>
          <a:p>
            <a:r>
              <a:rPr lang="en-US" smtClean="0"/>
              <a:t>Definition and Classification</a:t>
            </a:r>
          </a:p>
        </p:txBody>
      </p:sp>
      <p:grpSp>
        <p:nvGrpSpPr>
          <p:cNvPr id="7" name="Group 1035"/>
          <p:cNvGrpSpPr>
            <a:grpSpLocks/>
          </p:cNvGrpSpPr>
          <p:nvPr/>
        </p:nvGrpSpPr>
        <p:grpSpPr bwMode="auto">
          <a:xfrm>
            <a:off x="3505200" y="3962400"/>
            <a:ext cx="5413375" cy="2590800"/>
            <a:chOff x="2198" y="1410"/>
            <a:chExt cx="3410" cy="2622"/>
          </a:xfrm>
        </p:grpSpPr>
        <p:sp>
          <p:nvSpPr>
            <p:cNvPr id="20491" name="AutoShape 1036"/>
            <p:cNvSpPr>
              <a:spLocks noChangeArrowheads="1"/>
            </p:cNvSpPr>
            <p:nvPr/>
          </p:nvSpPr>
          <p:spPr bwMode="auto">
            <a:xfrm flipH="1">
              <a:off x="2198" y="3216"/>
              <a:ext cx="472" cy="328"/>
            </a:xfrm>
            <a:prstGeom prst="rightArrow">
              <a:avLst>
                <a:gd name="adj1" fmla="val 50000"/>
                <a:gd name="adj2" fmla="val 71958"/>
              </a:avLst>
            </a:prstGeom>
            <a:solidFill>
              <a:srgbClr val="FF3300"/>
            </a:solidFill>
            <a:ln w="12699">
              <a:solidFill>
                <a:srgbClr val="FF3300"/>
              </a:solidFill>
              <a:miter lim="800000"/>
              <a:headEnd/>
              <a:tailEnd/>
            </a:ln>
          </p:spPr>
          <p:txBody>
            <a:bodyPr wrap="none" anchor="ctr"/>
            <a:lstStyle/>
            <a:p>
              <a:endParaRPr lang="en-US"/>
            </a:p>
          </p:txBody>
        </p:sp>
        <p:sp>
          <p:nvSpPr>
            <p:cNvPr id="20492" name="AutoShape 1037"/>
            <p:cNvSpPr>
              <a:spLocks noChangeArrowheads="1"/>
            </p:cNvSpPr>
            <p:nvPr/>
          </p:nvSpPr>
          <p:spPr bwMode="auto">
            <a:xfrm>
              <a:off x="2638" y="1410"/>
              <a:ext cx="2970" cy="2622"/>
            </a:xfrm>
            <a:prstGeom prst="roundRect">
              <a:avLst>
                <a:gd name="adj" fmla="val 12495"/>
              </a:avLst>
            </a:prstGeom>
            <a:solidFill>
              <a:srgbClr val="FFFFCC"/>
            </a:solidFill>
            <a:ln w="25399">
              <a:solidFill>
                <a:srgbClr val="FF3300"/>
              </a:solidFill>
              <a:round/>
              <a:headEnd/>
              <a:tailEnd/>
            </a:ln>
          </p:spPr>
          <p:txBody>
            <a:bodyPr wrap="none" anchor="ctr"/>
            <a:lstStyle/>
            <a:p>
              <a:endParaRPr lang="en-US"/>
            </a:p>
          </p:txBody>
        </p:sp>
        <p:sp>
          <p:nvSpPr>
            <p:cNvPr id="20493" name="Rectangle 1038"/>
            <p:cNvSpPr>
              <a:spLocks noChangeArrowheads="1"/>
            </p:cNvSpPr>
            <p:nvPr/>
          </p:nvSpPr>
          <p:spPr bwMode="auto">
            <a:xfrm>
              <a:off x="2760" y="1894"/>
              <a:ext cx="2827" cy="1643"/>
            </a:xfrm>
            <a:prstGeom prst="rect">
              <a:avLst/>
            </a:prstGeom>
            <a:noFill/>
            <a:ln w="9525">
              <a:noFill/>
              <a:miter lim="800000"/>
              <a:headEnd/>
              <a:tailEnd/>
            </a:ln>
          </p:spPr>
          <p:txBody>
            <a:bodyPr wrap="none" lIns="90488" tIns="44450" rIns="90488" bIns="44450">
              <a:spAutoFit/>
            </a:bodyPr>
            <a:lstStyle/>
            <a:p>
              <a:pPr eaLnBrk="0" hangingPunct="0">
                <a:lnSpc>
                  <a:spcPct val="80000"/>
                </a:lnSpc>
                <a:spcBef>
                  <a:spcPct val="50000"/>
                </a:spcBef>
                <a:buClr>
                  <a:srgbClr val="000000"/>
                </a:buClr>
                <a:buSzPct val="75000"/>
                <a:buFont typeface="Wingdings" pitchFamily="2" charset="2"/>
                <a:buChar char="l"/>
              </a:pPr>
              <a:r>
                <a:rPr lang="en-US" sz="2400">
                  <a:solidFill>
                    <a:schemeClr val="bg2"/>
                  </a:solidFill>
                </a:rPr>
                <a:t> </a:t>
              </a:r>
              <a:r>
                <a:rPr lang="en-US" sz="2400">
                  <a:solidFill>
                    <a:srgbClr val="000000"/>
                  </a:solidFill>
                </a:rPr>
                <a:t>Land </a:t>
              </a:r>
            </a:p>
            <a:p>
              <a:pPr eaLnBrk="0" hangingPunct="0">
                <a:lnSpc>
                  <a:spcPct val="80000"/>
                </a:lnSpc>
                <a:spcBef>
                  <a:spcPct val="50000"/>
                </a:spcBef>
                <a:buClr>
                  <a:srgbClr val="000000"/>
                </a:buClr>
                <a:buSzPct val="75000"/>
                <a:buFont typeface="Wingdings" pitchFamily="2" charset="2"/>
                <a:buChar char="l"/>
              </a:pPr>
              <a:r>
                <a:rPr lang="en-US" sz="2400">
                  <a:solidFill>
                    <a:srgbClr val="000000"/>
                  </a:solidFill>
                </a:rPr>
                <a:t> Assets subject to</a:t>
              </a:r>
              <a:r>
                <a:rPr lang="en-US" sz="2400">
                  <a:solidFill>
                    <a:schemeClr val="bg2"/>
                  </a:solidFill>
                </a:rPr>
                <a:t> </a:t>
              </a:r>
              <a:r>
                <a:rPr lang="en-US" sz="2400">
                  <a:solidFill>
                    <a:srgbClr val="FF3300"/>
                  </a:solidFill>
                </a:rPr>
                <a:t>depreciation</a:t>
              </a:r>
              <a:endParaRPr lang="en-US" sz="2400"/>
            </a:p>
            <a:p>
              <a:pPr lvl="1" eaLnBrk="0" hangingPunct="0">
                <a:lnSpc>
                  <a:spcPct val="80000"/>
                </a:lnSpc>
                <a:spcBef>
                  <a:spcPct val="25000"/>
                </a:spcBef>
                <a:buClr>
                  <a:srgbClr val="000000"/>
                </a:buClr>
                <a:buSzPct val="60000"/>
                <a:buFont typeface="Wingdings" pitchFamily="2" charset="2"/>
                <a:buChar char="n"/>
              </a:pPr>
              <a:r>
                <a:rPr lang="en-US" sz="2400">
                  <a:solidFill>
                    <a:srgbClr val="000000"/>
                  </a:solidFill>
                </a:rPr>
                <a:t>Buildings and equipment</a:t>
              </a:r>
            </a:p>
            <a:p>
              <a:pPr lvl="1" eaLnBrk="0" hangingPunct="0">
                <a:lnSpc>
                  <a:spcPct val="80000"/>
                </a:lnSpc>
                <a:spcBef>
                  <a:spcPct val="25000"/>
                </a:spcBef>
                <a:buClr>
                  <a:srgbClr val="000000"/>
                </a:buClr>
                <a:buSzPct val="60000"/>
                <a:buFont typeface="Wingdings" pitchFamily="2" charset="2"/>
                <a:buChar char="n"/>
              </a:pPr>
              <a:r>
                <a:rPr lang="en-US" sz="2400">
                  <a:solidFill>
                    <a:srgbClr val="000000"/>
                  </a:solidFill>
                </a:rPr>
                <a:t>Furniture and fixtures </a:t>
              </a:r>
              <a:endParaRPr lang="en-US" sz="2400"/>
            </a:p>
          </p:txBody>
        </p:sp>
        <p:sp>
          <p:nvSpPr>
            <p:cNvPr id="20494" name="Rectangle 1039"/>
            <p:cNvSpPr>
              <a:spLocks noChangeArrowheads="1"/>
            </p:cNvSpPr>
            <p:nvPr/>
          </p:nvSpPr>
          <p:spPr bwMode="auto">
            <a:xfrm>
              <a:off x="3614" y="1506"/>
              <a:ext cx="1011" cy="460"/>
            </a:xfrm>
            <a:prstGeom prst="rect">
              <a:avLst/>
            </a:prstGeom>
            <a:noFill/>
            <a:ln w="9525">
              <a:noFill/>
              <a:miter lim="800000"/>
              <a:headEnd/>
              <a:tailEnd/>
            </a:ln>
          </p:spPr>
          <p:txBody>
            <a:bodyPr wrap="none" lIns="90488" tIns="44450" rIns="90488" bIns="44450">
              <a:spAutoFit/>
            </a:bodyPr>
            <a:lstStyle/>
            <a:p>
              <a:pPr eaLnBrk="0" hangingPunct="0"/>
              <a:r>
                <a:rPr lang="en-US" sz="2400" b="1" u="sng">
                  <a:solidFill>
                    <a:srgbClr val="000000"/>
                  </a:solidFill>
                </a:rPr>
                <a:t>Examples</a:t>
              </a:r>
            </a:p>
          </p:txBody>
        </p:sp>
      </p:grpSp>
      <p:grpSp>
        <p:nvGrpSpPr>
          <p:cNvPr id="8" name="Group 24"/>
          <p:cNvGrpSpPr>
            <a:grpSpLocks/>
          </p:cNvGrpSpPr>
          <p:nvPr/>
        </p:nvGrpSpPr>
        <p:grpSpPr bwMode="auto">
          <a:xfrm>
            <a:off x="454025" y="2057400"/>
            <a:ext cx="5264150" cy="4572000"/>
            <a:chOff x="454025" y="2057400"/>
            <a:chExt cx="5264150" cy="4572000"/>
          </a:xfrm>
        </p:grpSpPr>
        <p:grpSp>
          <p:nvGrpSpPr>
            <p:cNvPr id="20487" name="Group 21"/>
            <p:cNvGrpSpPr>
              <a:grpSpLocks/>
            </p:cNvGrpSpPr>
            <p:nvPr/>
          </p:nvGrpSpPr>
          <p:grpSpPr bwMode="auto">
            <a:xfrm>
              <a:off x="454025" y="2057400"/>
              <a:ext cx="5264150" cy="4572000"/>
              <a:chOff x="454025" y="2057400"/>
              <a:chExt cx="5264150" cy="4572000"/>
            </a:xfrm>
          </p:grpSpPr>
          <p:sp>
            <p:nvSpPr>
              <p:cNvPr id="20489" name="AutoShape 19"/>
              <p:cNvSpPr>
                <a:spLocks noChangeArrowheads="1"/>
              </p:cNvSpPr>
              <p:nvPr/>
            </p:nvSpPr>
            <p:spPr bwMode="auto">
              <a:xfrm>
                <a:off x="4968875" y="4794250"/>
                <a:ext cx="749300" cy="520700"/>
              </a:xfrm>
              <a:prstGeom prst="rightArrow">
                <a:avLst>
                  <a:gd name="adj1" fmla="val 50000"/>
                  <a:gd name="adj2" fmla="val 71958"/>
                </a:avLst>
              </a:prstGeom>
              <a:solidFill>
                <a:schemeClr val="tx1"/>
              </a:solidFill>
              <a:ln w="12699">
                <a:solidFill>
                  <a:srgbClr val="000000"/>
                </a:solidFill>
                <a:miter lim="800000"/>
                <a:headEnd/>
                <a:tailEnd/>
              </a:ln>
            </p:spPr>
            <p:txBody>
              <a:bodyPr wrap="none" anchor="ctr"/>
              <a:lstStyle/>
              <a:p>
                <a:pPr algn="ctr" eaLnBrk="0" hangingPunct="0"/>
                <a:endParaRPr lang="en-US">
                  <a:latin typeface="Verdana" pitchFamily="34" charset="0"/>
                </a:endParaRPr>
              </a:p>
            </p:txBody>
          </p:sp>
          <p:sp>
            <p:nvSpPr>
              <p:cNvPr id="20490" name="AutoShape 20"/>
              <p:cNvSpPr>
                <a:spLocks noChangeArrowheads="1"/>
              </p:cNvSpPr>
              <p:nvPr/>
            </p:nvSpPr>
            <p:spPr bwMode="auto">
              <a:xfrm>
                <a:off x="454025" y="2057400"/>
                <a:ext cx="4714875" cy="4572000"/>
              </a:xfrm>
              <a:prstGeom prst="roundRect">
                <a:avLst>
                  <a:gd name="adj" fmla="val 12495"/>
                </a:avLst>
              </a:prstGeom>
              <a:solidFill>
                <a:srgbClr val="CCFFCC"/>
              </a:solidFill>
              <a:ln w="25399">
                <a:solidFill>
                  <a:schemeClr val="tx1"/>
                </a:solidFill>
                <a:round/>
                <a:headEnd/>
                <a:tailEnd/>
              </a:ln>
            </p:spPr>
            <p:txBody>
              <a:bodyPr wrap="none" anchor="ctr"/>
              <a:lstStyle/>
              <a:p>
                <a:pPr algn="ctr" eaLnBrk="0" hangingPunct="0"/>
                <a:endParaRPr lang="en-US" sz="2400">
                  <a:solidFill>
                    <a:srgbClr val="00FFCC"/>
                  </a:solidFill>
                </a:endParaRPr>
              </a:p>
            </p:txBody>
          </p:sp>
        </p:grpSp>
        <p:sp>
          <p:nvSpPr>
            <p:cNvPr id="20488" name="Rectangle 21"/>
            <p:cNvSpPr>
              <a:spLocks noChangeArrowheads="1"/>
            </p:cNvSpPr>
            <p:nvPr/>
          </p:nvSpPr>
          <p:spPr bwMode="auto">
            <a:xfrm>
              <a:off x="685800" y="2657475"/>
              <a:ext cx="4251325" cy="3667125"/>
            </a:xfrm>
            <a:prstGeom prst="rect">
              <a:avLst/>
            </a:prstGeom>
            <a:noFill/>
            <a:ln w="9525">
              <a:noFill/>
              <a:miter lim="800000"/>
              <a:headEnd/>
              <a:tailEnd/>
            </a:ln>
          </p:spPr>
          <p:txBody>
            <a:bodyPr wrap="none" lIns="90488" tIns="44450" rIns="90488" bIns="44450">
              <a:spAutoFit/>
            </a:bodyPr>
            <a:lstStyle/>
            <a:p>
              <a:pPr eaLnBrk="0" hangingPunct="0">
                <a:lnSpc>
                  <a:spcPct val="80000"/>
                </a:lnSpc>
                <a:spcBef>
                  <a:spcPct val="50000"/>
                </a:spcBef>
                <a:buClr>
                  <a:srgbClr val="000000"/>
                </a:buClr>
                <a:buSzPct val="75000"/>
                <a:buFont typeface="Wingdings" pitchFamily="2" charset="2"/>
                <a:buChar char="l"/>
              </a:pPr>
              <a:r>
                <a:rPr lang="en-US" sz="2400">
                  <a:solidFill>
                    <a:srgbClr val="000000"/>
                  </a:solidFill>
                </a:rPr>
                <a:t>  Value represented by rights</a:t>
              </a:r>
              <a:br>
                <a:rPr lang="en-US" sz="2400">
                  <a:solidFill>
                    <a:srgbClr val="000000"/>
                  </a:solidFill>
                </a:rPr>
              </a:br>
              <a:r>
                <a:rPr lang="en-US" sz="2400">
                  <a:solidFill>
                    <a:srgbClr val="000000"/>
                  </a:solidFill>
                </a:rPr>
                <a:t>    that produce benefits.</a:t>
              </a:r>
            </a:p>
            <a:p>
              <a:pPr eaLnBrk="0" hangingPunct="0">
                <a:lnSpc>
                  <a:spcPct val="80000"/>
                </a:lnSpc>
                <a:spcBef>
                  <a:spcPct val="50000"/>
                </a:spcBef>
                <a:buClr>
                  <a:srgbClr val="000000"/>
                </a:buClr>
                <a:buSzPct val="75000"/>
                <a:buFont typeface="Wingdings" pitchFamily="2" charset="2"/>
                <a:buChar char="l"/>
              </a:pPr>
              <a:r>
                <a:rPr lang="en-US" sz="2400">
                  <a:solidFill>
                    <a:srgbClr val="000000"/>
                  </a:solidFill>
                </a:rPr>
                <a:t>  Intangibles with a limited</a:t>
              </a:r>
              <a:br>
                <a:rPr lang="en-US" sz="2400">
                  <a:solidFill>
                    <a:srgbClr val="000000"/>
                  </a:solidFill>
                </a:rPr>
              </a:br>
              <a:r>
                <a:rPr lang="en-US" sz="2400">
                  <a:solidFill>
                    <a:srgbClr val="000000"/>
                  </a:solidFill>
                </a:rPr>
                <a:t>    life, such as patents and</a:t>
              </a:r>
              <a:br>
                <a:rPr lang="en-US" sz="2400">
                  <a:solidFill>
                    <a:srgbClr val="000000"/>
                  </a:solidFill>
                </a:rPr>
              </a:br>
              <a:r>
                <a:rPr lang="en-US" sz="2400">
                  <a:solidFill>
                    <a:srgbClr val="000000"/>
                  </a:solidFill>
                </a:rPr>
                <a:t>    copyrights, are subject to</a:t>
              </a:r>
              <a:br>
                <a:rPr lang="en-US" sz="2400">
                  <a:solidFill>
                    <a:srgbClr val="000000"/>
                  </a:solidFill>
                </a:rPr>
              </a:br>
              <a:r>
                <a:rPr lang="en-US" sz="2400">
                  <a:solidFill>
                    <a:srgbClr val="000000"/>
                  </a:solidFill>
                </a:rPr>
                <a:t>    </a:t>
              </a:r>
              <a:r>
                <a:rPr lang="en-US" sz="2400">
                  <a:solidFill>
                    <a:srgbClr val="FF3300"/>
                  </a:solidFill>
                </a:rPr>
                <a:t>amortization</a:t>
              </a:r>
              <a:r>
                <a:rPr lang="en-US" sz="2400">
                  <a:solidFill>
                    <a:srgbClr val="000000"/>
                  </a:solidFill>
                </a:rPr>
                <a:t>.</a:t>
              </a:r>
            </a:p>
            <a:p>
              <a:pPr eaLnBrk="0" hangingPunct="0">
                <a:lnSpc>
                  <a:spcPct val="80000"/>
                </a:lnSpc>
                <a:spcBef>
                  <a:spcPct val="50000"/>
                </a:spcBef>
                <a:buClr>
                  <a:srgbClr val="000000"/>
                </a:buClr>
                <a:buSzPct val="75000"/>
                <a:buFont typeface="Wingdings" pitchFamily="2" charset="2"/>
                <a:buChar char="l"/>
              </a:pPr>
              <a:r>
                <a:rPr lang="en-US" sz="2400">
                  <a:solidFill>
                    <a:srgbClr val="000000"/>
                  </a:solidFill>
                </a:rPr>
                <a:t>  Intangibles with an</a:t>
              </a:r>
              <a:br>
                <a:rPr lang="en-US" sz="2400">
                  <a:solidFill>
                    <a:srgbClr val="000000"/>
                  </a:solidFill>
                </a:rPr>
              </a:br>
              <a:r>
                <a:rPr lang="en-US" sz="2400">
                  <a:solidFill>
                    <a:srgbClr val="000000"/>
                  </a:solidFill>
                </a:rPr>
                <a:t>    unlimited (or indefinite)</a:t>
              </a:r>
              <a:br>
                <a:rPr lang="en-US" sz="2400">
                  <a:solidFill>
                    <a:srgbClr val="000000"/>
                  </a:solidFill>
                </a:rPr>
              </a:br>
              <a:r>
                <a:rPr lang="en-US" sz="2400">
                  <a:solidFill>
                    <a:srgbClr val="000000"/>
                  </a:solidFill>
                </a:rPr>
                <a:t>    life, such as goodwill and</a:t>
              </a:r>
              <a:br>
                <a:rPr lang="en-US" sz="2400">
                  <a:solidFill>
                    <a:srgbClr val="000000"/>
                  </a:solidFill>
                </a:rPr>
              </a:br>
              <a:r>
                <a:rPr lang="en-US" sz="2400">
                  <a:solidFill>
                    <a:srgbClr val="000000"/>
                  </a:solidFill>
                </a:rPr>
                <a:t>    trademarks, are </a:t>
              </a:r>
              <a:r>
                <a:rPr lang="en-US" sz="2400">
                  <a:solidFill>
                    <a:srgbClr val="FF3300"/>
                  </a:solidFill>
                </a:rPr>
                <a:t>not</a:t>
              </a:r>
              <a:r>
                <a:rPr lang="en-US" sz="2400">
                  <a:solidFill>
                    <a:srgbClr val="000000"/>
                  </a:solidFill>
                </a:rPr>
                <a:t/>
              </a:r>
              <a:br>
                <a:rPr lang="en-US" sz="2400">
                  <a:solidFill>
                    <a:srgbClr val="000000"/>
                  </a:solidFill>
                </a:rPr>
              </a:br>
              <a:r>
                <a:rPr lang="en-US" sz="2400">
                  <a:solidFill>
                    <a:srgbClr val="000000"/>
                  </a:solidFill>
                </a:rPr>
                <a:t>    amortized.</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ChangeArrowheads="1"/>
          </p:cNvSpPr>
          <p:nvPr/>
        </p:nvSpPr>
        <p:spPr bwMode="auto">
          <a:xfrm>
            <a:off x="774700" y="2651125"/>
            <a:ext cx="7518400" cy="3749675"/>
          </a:xfrm>
          <a:prstGeom prst="rect">
            <a:avLst/>
          </a:prstGeom>
          <a:solidFill>
            <a:srgbClr val="FFFFCC"/>
          </a:solidFill>
          <a:ln w="25399">
            <a:solidFill>
              <a:schemeClr val="tx1"/>
            </a:solidFill>
            <a:miter lim="800000"/>
            <a:headEnd/>
            <a:tailEnd/>
          </a:ln>
        </p:spPr>
        <p:txBody>
          <a:bodyPr lIns="90488" tIns="44450" rIns="90488" bIns="44450" anchor="ctr"/>
          <a:lstStyle/>
          <a:p>
            <a:pPr marL="342900" indent="-342900" algn="ctr" eaLnBrk="0" hangingPunct="0">
              <a:spcBef>
                <a:spcPct val="20000"/>
              </a:spcBef>
            </a:pPr>
            <a:r>
              <a:rPr lang="en-US" sz="2800">
                <a:solidFill>
                  <a:srgbClr val="000000"/>
                </a:solidFill>
              </a:rPr>
              <a:t>	</a:t>
            </a:r>
            <a:r>
              <a:rPr lang="en-US" sz="3200" b="1">
                <a:solidFill>
                  <a:srgbClr val="000000"/>
                </a:solidFill>
              </a:rPr>
              <a:t>The amount of depreciation per year is:</a:t>
            </a:r>
            <a:endParaRPr lang="en-US" sz="2400" b="1">
              <a:solidFill>
                <a:srgbClr val="000000"/>
              </a:solidFill>
            </a:endParaRPr>
          </a:p>
          <a:p>
            <a:pPr marL="342900" indent="-342900" algn="ctr" eaLnBrk="0" hangingPunct="0">
              <a:spcBef>
                <a:spcPct val="20000"/>
              </a:spcBef>
            </a:pPr>
            <a:endParaRPr lang="en-US" sz="2400" b="1">
              <a:solidFill>
                <a:srgbClr val="000000"/>
              </a:solidFill>
            </a:endParaRPr>
          </a:p>
          <a:p>
            <a:pPr marL="342900" indent="-342900" eaLnBrk="0" hangingPunct="0">
              <a:spcBef>
                <a:spcPct val="20000"/>
              </a:spcBef>
            </a:pPr>
            <a:r>
              <a:rPr lang="en-US" sz="2800" b="1">
                <a:solidFill>
                  <a:srgbClr val="000000"/>
                </a:solidFill>
              </a:rPr>
              <a:t>	</a:t>
            </a:r>
            <a:r>
              <a:rPr lang="en-US" sz="2800" b="1"/>
              <a:t>a.	$0.	</a:t>
            </a:r>
          </a:p>
          <a:p>
            <a:pPr marL="342900" indent="-342900" eaLnBrk="0" hangingPunct="0">
              <a:spcBef>
                <a:spcPct val="20000"/>
              </a:spcBef>
            </a:pPr>
            <a:r>
              <a:rPr lang="en-US" sz="2800" b="1"/>
              <a:t>	b.	$500,000.</a:t>
            </a:r>
          </a:p>
          <a:p>
            <a:pPr marL="342900" indent="-342900" eaLnBrk="0" hangingPunct="0">
              <a:spcBef>
                <a:spcPct val="20000"/>
              </a:spcBef>
            </a:pPr>
            <a:r>
              <a:rPr lang="en-US" sz="2800" b="1"/>
              <a:t>	c.	$1,000,000.</a:t>
            </a:r>
          </a:p>
          <a:p>
            <a:pPr marL="342900" indent="-342900" eaLnBrk="0" hangingPunct="0">
              <a:spcBef>
                <a:spcPct val="20000"/>
              </a:spcBef>
            </a:pPr>
            <a:r>
              <a:rPr lang="en-US" sz="2800" b="1"/>
              <a:t>	d.	$2,000,000.</a:t>
            </a:r>
          </a:p>
        </p:txBody>
      </p:sp>
      <p:sp>
        <p:nvSpPr>
          <p:cNvPr id="79874" name="Rectangle 5"/>
          <p:cNvSpPr>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chemeClr val="tx2"/>
                </a:solidFill>
              </a:rPr>
              <a:t>Disposal of Tangible Assets</a:t>
            </a:r>
          </a:p>
        </p:txBody>
      </p:sp>
      <p:sp>
        <p:nvSpPr>
          <p:cNvPr id="10" name="Rectangle 2"/>
          <p:cNvSpPr>
            <a:spLocks noChangeArrowheads="1"/>
          </p:cNvSpPr>
          <p:nvPr/>
        </p:nvSpPr>
        <p:spPr bwMode="auto">
          <a:xfrm>
            <a:off x="342900" y="1053230"/>
            <a:ext cx="8458200" cy="1463040"/>
          </a:xfrm>
          <a:prstGeom prst="rect">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90488" tIns="44450" rIns="90488" bIns="44450"/>
          <a:lstStyle/>
          <a:p>
            <a:pPr marL="342900" indent="-342900" algn="ctr" eaLnBrk="0" hangingPunct="0">
              <a:spcBef>
                <a:spcPct val="20000"/>
              </a:spcBef>
              <a:defRPr/>
            </a:pPr>
            <a:r>
              <a:rPr lang="en-US" sz="2200" b="1" dirty="0">
                <a:effectLst>
                  <a:outerShdw blurRad="38100" dist="38100" dir="2700000" algn="tl">
                    <a:srgbClr val="000000">
                      <a:alpha val="43137"/>
                    </a:srgbClr>
                  </a:outerShdw>
                </a:effectLst>
              </a:rPr>
              <a:t>Cedar Fair sold a hotel for $3,000,000 cash at the end of its 16</a:t>
            </a:r>
            <a:r>
              <a:rPr lang="en-US" sz="2200" b="1" baseline="30000" dirty="0">
                <a:effectLst>
                  <a:outerShdw blurRad="38100" dist="38100" dir="2700000" algn="tl">
                    <a:srgbClr val="000000">
                      <a:alpha val="43137"/>
                    </a:srgbClr>
                  </a:outerShdw>
                </a:effectLst>
              </a:rPr>
              <a:t>th</a:t>
            </a:r>
            <a:r>
              <a:rPr lang="en-US" sz="2200" b="1" dirty="0">
                <a:effectLst>
                  <a:outerShdw blurRad="38100" dist="38100" dir="2700000" algn="tl">
                    <a:srgbClr val="000000">
                      <a:alpha val="43137"/>
                    </a:srgbClr>
                  </a:outerShdw>
                </a:effectLst>
              </a:rPr>
              <a:t> year of use.  The hotel originally cost $20,000,000, and was depreciated using the straight-line method with zero residual value and a useful life of 20 years. </a:t>
            </a:r>
          </a:p>
        </p:txBody>
      </p:sp>
      <p:grpSp>
        <p:nvGrpSpPr>
          <p:cNvPr id="2" name="Group 8"/>
          <p:cNvGrpSpPr>
            <a:grpSpLocks/>
          </p:cNvGrpSpPr>
          <p:nvPr/>
        </p:nvGrpSpPr>
        <p:grpSpPr bwMode="auto">
          <a:xfrm>
            <a:off x="774700" y="2651125"/>
            <a:ext cx="8026400" cy="3749675"/>
            <a:chOff x="774700" y="1752600"/>
            <a:chExt cx="8025878" cy="3749040"/>
          </a:xfrm>
        </p:grpSpPr>
        <p:sp>
          <p:nvSpPr>
            <p:cNvPr id="4" name="Rectangle 2"/>
            <p:cNvSpPr>
              <a:spLocks noChangeArrowheads="1"/>
            </p:cNvSpPr>
            <p:nvPr/>
          </p:nvSpPr>
          <p:spPr bwMode="auto">
            <a:xfrm>
              <a:off x="774700" y="1752600"/>
              <a:ext cx="7517911" cy="3749040"/>
            </a:xfrm>
            <a:prstGeom prst="rect">
              <a:avLst/>
            </a:prstGeom>
            <a:solidFill>
              <a:srgbClr val="FFFFCC"/>
            </a:solidFill>
            <a:ln w="25399">
              <a:solidFill>
                <a:schemeClr val="tx1"/>
              </a:solidFill>
              <a:miter lim="800000"/>
              <a:headEnd/>
              <a:tailEnd/>
            </a:ln>
            <a:effectLst/>
          </p:spPr>
          <p:txBody>
            <a:bodyPr lIns="90488" tIns="44450" rIns="90488" bIns="44450" anchor="ctr"/>
            <a:lstStyle/>
            <a:p>
              <a:pPr marL="342900" indent="-342900" algn="ctr" eaLnBrk="0" hangingPunct="0">
                <a:spcBef>
                  <a:spcPct val="20000"/>
                </a:spcBef>
                <a:defRPr/>
              </a:pPr>
              <a:r>
                <a:rPr lang="en-US" sz="2800" dirty="0">
                  <a:solidFill>
                    <a:srgbClr val="000000"/>
                  </a:solidFill>
                  <a:latin typeface="Arial" pitchFamily="34" charset="0"/>
                </a:rPr>
                <a:t>	</a:t>
              </a:r>
              <a:r>
                <a:rPr lang="en-US" sz="3200" b="1" dirty="0">
                  <a:solidFill>
                    <a:srgbClr val="000000"/>
                  </a:solidFill>
                  <a:latin typeface="Arial" pitchFamily="34" charset="0"/>
                </a:rPr>
                <a:t>The amount of depreciation per year is:</a:t>
              </a:r>
              <a:endParaRPr lang="en-US" sz="2400" b="1" dirty="0">
                <a:solidFill>
                  <a:srgbClr val="000000"/>
                </a:solidFill>
                <a:latin typeface="Arial" pitchFamily="34" charset="0"/>
              </a:endParaRPr>
            </a:p>
            <a:p>
              <a:pPr marL="342900" indent="-342900" algn="ctr" eaLnBrk="0" hangingPunct="0">
                <a:spcBef>
                  <a:spcPct val="20000"/>
                </a:spcBef>
                <a:defRPr/>
              </a:pPr>
              <a:endParaRPr lang="en-US" sz="2400" b="1" dirty="0">
                <a:solidFill>
                  <a:srgbClr val="000000"/>
                </a:solidFill>
                <a:latin typeface="Arial" pitchFamily="34" charset="0"/>
              </a:endParaRPr>
            </a:p>
            <a:p>
              <a:pPr marL="342900" indent="-342900" eaLnBrk="0" hangingPunct="0">
                <a:spcBef>
                  <a:spcPct val="20000"/>
                </a:spcBef>
                <a:defRPr/>
              </a:pPr>
              <a:r>
                <a:rPr lang="en-US" sz="2800" b="1" dirty="0">
                  <a:solidFill>
                    <a:srgbClr val="000000"/>
                  </a:solidFill>
                  <a:latin typeface="Arial" pitchFamily="34" charset="0"/>
                </a:rPr>
                <a:t>	</a:t>
              </a:r>
              <a:r>
                <a:rPr lang="en-US" sz="2800" b="1" dirty="0">
                  <a:solidFill>
                    <a:schemeClr val="accent6">
                      <a:lumMod val="60000"/>
                      <a:lumOff val="40000"/>
                    </a:schemeClr>
                  </a:solidFill>
                  <a:latin typeface="Arial" pitchFamily="34" charset="0"/>
                </a:rPr>
                <a:t>a.	$0.	</a:t>
              </a:r>
            </a:p>
            <a:p>
              <a:pPr marL="342900" indent="-342900" eaLnBrk="0" hangingPunct="0">
                <a:spcBef>
                  <a:spcPct val="20000"/>
                </a:spcBef>
                <a:defRPr/>
              </a:pPr>
              <a:r>
                <a:rPr lang="en-US" sz="2800" b="1" dirty="0">
                  <a:solidFill>
                    <a:schemeClr val="accent6">
                      <a:lumMod val="60000"/>
                      <a:lumOff val="40000"/>
                    </a:schemeClr>
                  </a:solidFill>
                  <a:latin typeface="Arial" pitchFamily="34" charset="0"/>
                </a:rPr>
                <a:t>	b.	$500,000.</a:t>
              </a:r>
            </a:p>
            <a:p>
              <a:pPr marL="342900" indent="-342900" eaLnBrk="0" hangingPunct="0">
                <a:spcBef>
                  <a:spcPct val="20000"/>
                </a:spcBef>
                <a:defRPr/>
              </a:pPr>
              <a:r>
                <a:rPr lang="en-US" sz="2800" b="1" dirty="0">
                  <a:solidFill>
                    <a:srgbClr val="000000"/>
                  </a:solidFill>
                  <a:latin typeface="Arial" pitchFamily="34" charset="0"/>
                </a:rPr>
                <a:t>	</a:t>
              </a:r>
              <a:r>
                <a:rPr lang="en-US" sz="2800" b="1" dirty="0">
                  <a:latin typeface="Arial" pitchFamily="34" charset="0"/>
                </a:rPr>
                <a:t>c.	$1,000,000.</a:t>
              </a:r>
            </a:p>
            <a:p>
              <a:pPr marL="342900" indent="-342900" eaLnBrk="0" hangingPunct="0">
                <a:spcBef>
                  <a:spcPct val="20000"/>
                </a:spcBef>
                <a:defRPr/>
              </a:pPr>
              <a:r>
                <a:rPr lang="en-US" sz="2800" b="1" dirty="0">
                  <a:solidFill>
                    <a:srgbClr val="C0C0C0"/>
                  </a:solidFill>
                  <a:latin typeface="Arial" pitchFamily="34" charset="0"/>
                </a:rPr>
                <a:t>	</a:t>
              </a:r>
              <a:r>
                <a:rPr lang="en-US" sz="2800" b="1" dirty="0">
                  <a:solidFill>
                    <a:schemeClr val="accent6">
                      <a:lumMod val="60000"/>
                      <a:lumOff val="40000"/>
                    </a:schemeClr>
                  </a:solidFill>
                  <a:latin typeface="Arial" pitchFamily="34" charset="0"/>
                </a:rPr>
                <a:t>d.	$2,000,000.</a:t>
              </a:r>
            </a:p>
          </p:txBody>
        </p:sp>
        <p:sp>
          <p:nvSpPr>
            <p:cNvPr id="79880" name="Oval 3"/>
            <p:cNvSpPr>
              <a:spLocks noChangeArrowheads="1"/>
            </p:cNvSpPr>
            <p:nvPr/>
          </p:nvSpPr>
          <p:spPr bwMode="auto">
            <a:xfrm>
              <a:off x="1050925" y="4394200"/>
              <a:ext cx="558800" cy="558800"/>
            </a:xfrm>
            <a:prstGeom prst="ellipse">
              <a:avLst/>
            </a:prstGeom>
            <a:noFill/>
            <a:ln w="50799">
              <a:solidFill>
                <a:srgbClr val="FF3300"/>
              </a:solidFill>
              <a:round/>
              <a:headEnd/>
              <a:tailEnd/>
            </a:ln>
          </p:spPr>
          <p:txBody>
            <a:bodyPr wrap="none" anchor="ctr"/>
            <a:lstStyle/>
            <a:p>
              <a:endParaRPr lang="en-US"/>
            </a:p>
          </p:txBody>
        </p:sp>
        <p:grpSp>
          <p:nvGrpSpPr>
            <p:cNvPr id="79881" name="Group 5"/>
            <p:cNvGrpSpPr>
              <a:grpSpLocks/>
            </p:cNvGrpSpPr>
            <p:nvPr/>
          </p:nvGrpSpPr>
          <p:grpSpPr bwMode="auto">
            <a:xfrm>
              <a:off x="3618978" y="3949873"/>
              <a:ext cx="5181600" cy="1371600"/>
              <a:chOff x="3618978" y="3949873"/>
              <a:chExt cx="5181600" cy="1371600"/>
            </a:xfrm>
          </p:grpSpPr>
          <p:sp>
            <p:nvSpPr>
              <p:cNvPr id="79882" name="AutoShape 4"/>
              <p:cNvSpPr>
                <a:spLocks noChangeArrowheads="1"/>
              </p:cNvSpPr>
              <p:nvPr/>
            </p:nvSpPr>
            <p:spPr bwMode="auto">
              <a:xfrm>
                <a:off x="3618978" y="4389263"/>
                <a:ext cx="990600" cy="457200"/>
              </a:xfrm>
              <a:prstGeom prst="leftArrow">
                <a:avLst>
                  <a:gd name="adj1" fmla="val 50000"/>
                  <a:gd name="adj2" fmla="val 54167"/>
                </a:avLst>
              </a:prstGeom>
              <a:solidFill>
                <a:srgbClr val="FF3300"/>
              </a:solidFill>
              <a:ln w="9525">
                <a:solidFill>
                  <a:srgbClr val="FF3300"/>
                </a:solidFill>
                <a:miter lim="800000"/>
                <a:headEnd/>
                <a:tailEnd/>
              </a:ln>
            </p:spPr>
            <p:txBody>
              <a:bodyPr wrap="none" anchor="ctr"/>
              <a:lstStyle/>
              <a:p>
                <a:pPr algn="ctr" eaLnBrk="0" hangingPunct="0"/>
                <a:endParaRPr lang="en-US" sz="2400">
                  <a:solidFill>
                    <a:srgbClr val="FF3300"/>
                  </a:solidFill>
                </a:endParaRPr>
              </a:p>
            </p:txBody>
          </p:sp>
          <p:sp>
            <p:nvSpPr>
              <p:cNvPr id="79883" name="Rectangle 5"/>
              <p:cNvSpPr>
                <a:spLocks noChangeArrowheads="1"/>
              </p:cNvSpPr>
              <p:nvPr/>
            </p:nvSpPr>
            <p:spPr bwMode="auto">
              <a:xfrm>
                <a:off x="4228578" y="3949873"/>
                <a:ext cx="4572000" cy="1371600"/>
              </a:xfrm>
              <a:prstGeom prst="rect">
                <a:avLst/>
              </a:prstGeom>
              <a:solidFill>
                <a:srgbClr val="CCFFFF"/>
              </a:solidFill>
              <a:ln w="50799">
                <a:solidFill>
                  <a:srgbClr val="FF3300"/>
                </a:solidFill>
                <a:miter lim="800000"/>
                <a:headEnd/>
                <a:tailEnd/>
              </a:ln>
            </p:spPr>
            <p:txBody>
              <a:bodyPr lIns="90488" tIns="44450" rIns="90488" bIns="44450" anchor="ctr">
                <a:spAutoFit/>
              </a:bodyPr>
              <a:lstStyle/>
              <a:p>
                <a:pPr eaLnBrk="0" hangingPunct="0">
                  <a:lnSpc>
                    <a:spcPct val="75000"/>
                  </a:lnSpc>
                  <a:spcBef>
                    <a:spcPct val="50000"/>
                  </a:spcBef>
                </a:pPr>
                <a:r>
                  <a:rPr lang="en-US" sz="2400" b="1"/>
                  <a:t>  Annual Depreciation:</a:t>
                </a:r>
              </a:p>
              <a:p>
                <a:pPr eaLnBrk="0" hangingPunct="0">
                  <a:lnSpc>
                    <a:spcPct val="75000"/>
                  </a:lnSpc>
                  <a:spcBef>
                    <a:spcPct val="50000"/>
                  </a:spcBef>
                </a:pPr>
                <a:r>
                  <a:rPr lang="en-US" sz="2400" b="1"/>
                  <a:t>  ($20,000,000 - $0) ÷ 20 Years </a:t>
                </a:r>
              </a:p>
              <a:p>
                <a:pPr eaLnBrk="0" hangingPunct="0">
                  <a:lnSpc>
                    <a:spcPct val="75000"/>
                  </a:lnSpc>
                  <a:spcBef>
                    <a:spcPct val="50000"/>
                  </a:spcBef>
                </a:pPr>
                <a:r>
                  <a:rPr lang="en-US" sz="2400" b="1"/>
                  <a:t>  = $1,000,000 per year</a:t>
                </a:r>
              </a:p>
            </p:txBody>
          </p:sp>
        </p:gr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42900" y="1053230"/>
            <a:ext cx="8458200" cy="1463040"/>
          </a:xfrm>
          <a:prstGeom prst="rect">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90488" tIns="44450" rIns="90488" bIns="44450"/>
          <a:lstStyle/>
          <a:p>
            <a:pPr marL="342900" indent="-342900" algn="ctr" eaLnBrk="0" hangingPunct="0">
              <a:spcBef>
                <a:spcPct val="20000"/>
              </a:spcBef>
              <a:defRPr/>
            </a:pPr>
            <a:r>
              <a:rPr lang="en-US" sz="2200" b="1" dirty="0">
                <a:effectLst>
                  <a:outerShdw blurRad="38100" dist="38100" dir="2700000" algn="tl">
                    <a:srgbClr val="000000">
                      <a:alpha val="43137"/>
                    </a:srgbClr>
                  </a:outerShdw>
                </a:effectLst>
              </a:rPr>
              <a:t>Cedar Fair sold a hotel for $3,000,000 cash at the end of its 16</a:t>
            </a:r>
            <a:r>
              <a:rPr lang="en-US" sz="2200" b="1" baseline="30000" dirty="0">
                <a:effectLst>
                  <a:outerShdw blurRad="38100" dist="38100" dir="2700000" algn="tl">
                    <a:srgbClr val="000000">
                      <a:alpha val="43137"/>
                    </a:srgbClr>
                  </a:outerShdw>
                </a:effectLst>
              </a:rPr>
              <a:t>th</a:t>
            </a:r>
            <a:r>
              <a:rPr lang="en-US" sz="2200" b="1" dirty="0">
                <a:effectLst>
                  <a:outerShdw blurRad="38100" dist="38100" dir="2700000" algn="tl">
                    <a:srgbClr val="000000">
                      <a:alpha val="43137"/>
                    </a:srgbClr>
                  </a:outerShdw>
                </a:effectLst>
              </a:rPr>
              <a:t> year of use.  The hotel originally cost $20,000,000, and was depreciated using the straight-line method with zero residual value and a useful life of 20 years. </a:t>
            </a:r>
          </a:p>
        </p:txBody>
      </p:sp>
      <p:sp>
        <p:nvSpPr>
          <p:cNvPr id="53250" name="Rectangle 2"/>
          <p:cNvSpPr>
            <a:spLocks noChangeArrowheads="1"/>
          </p:cNvSpPr>
          <p:nvPr/>
        </p:nvSpPr>
        <p:spPr bwMode="auto">
          <a:xfrm>
            <a:off x="800100" y="2727325"/>
            <a:ext cx="7518400" cy="3749675"/>
          </a:xfrm>
          <a:prstGeom prst="rect">
            <a:avLst/>
          </a:prstGeom>
          <a:solidFill>
            <a:schemeClr val="accent3">
              <a:lumMod val="40000"/>
              <a:lumOff val="60000"/>
            </a:schemeClr>
          </a:solidFill>
          <a:ln w="25399">
            <a:solidFill>
              <a:schemeClr val="tx1"/>
            </a:solidFill>
            <a:miter lim="800000"/>
            <a:headEnd/>
            <a:tailEnd/>
          </a:ln>
        </p:spPr>
        <p:txBody>
          <a:bodyPr lIns="90488" tIns="44450" rIns="90488" bIns="44450" anchor="ctr"/>
          <a:lstStyle/>
          <a:p>
            <a:pPr marL="342900" indent="-342900" algn="ctr" eaLnBrk="0" hangingPunct="0">
              <a:spcBef>
                <a:spcPct val="20000"/>
              </a:spcBef>
              <a:defRPr/>
            </a:pPr>
            <a:r>
              <a:rPr lang="en-US" sz="3200" b="1">
                <a:solidFill>
                  <a:srgbClr val="000000"/>
                </a:solidFill>
              </a:rPr>
              <a:t>  The equipment’s book value at date of sale is:</a:t>
            </a:r>
            <a:endParaRPr lang="en-US" sz="2400" b="1">
              <a:solidFill>
                <a:srgbClr val="000000"/>
              </a:solidFill>
            </a:endParaRPr>
          </a:p>
          <a:p>
            <a:pPr marL="342900" indent="-342900" algn="ctr" eaLnBrk="0" hangingPunct="0">
              <a:spcBef>
                <a:spcPct val="20000"/>
              </a:spcBef>
              <a:defRPr/>
            </a:pPr>
            <a:endParaRPr lang="en-US" sz="2400" b="1">
              <a:solidFill>
                <a:srgbClr val="000000"/>
              </a:solidFill>
            </a:endParaRPr>
          </a:p>
          <a:p>
            <a:pPr marL="342900" indent="-342900" eaLnBrk="0" hangingPunct="0">
              <a:spcBef>
                <a:spcPct val="20000"/>
              </a:spcBef>
              <a:defRPr/>
            </a:pPr>
            <a:r>
              <a:rPr lang="en-US" sz="2800" b="1">
                <a:solidFill>
                  <a:srgbClr val="000000"/>
                </a:solidFill>
              </a:rPr>
              <a:t>	a.	$4,000,000.	</a:t>
            </a:r>
          </a:p>
          <a:p>
            <a:pPr marL="342900" indent="-342900" eaLnBrk="0" hangingPunct="0">
              <a:spcBef>
                <a:spcPct val="20000"/>
              </a:spcBef>
              <a:defRPr/>
            </a:pPr>
            <a:r>
              <a:rPr lang="en-US" sz="2800" b="1">
                <a:solidFill>
                  <a:srgbClr val="000000"/>
                </a:solidFill>
              </a:rPr>
              <a:t>	b.	$3,000,000.</a:t>
            </a:r>
          </a:p>
          <a:p>
            <a:pPr marL="342900" indent="-342900" eaLnBrk="0" hangingPunct="0">
              <a:spcBef>
                <a:spcPct val="20000"/>
              </a:spcBef>
              <a:defRPr/>
            </a:pPr>
            <a:r>
              <a:rPr lang="en-US" sz="2800" b="1">
                <a:solidFill>
                  <a:srgbClr val="000000"/>
                </a:solidFill>
              </a:rPr>
              <a:t>	c.	$17,000,000.</a:t>
            </a:r>
          </a:p>
          <a:p>
            <a:pPr marL="342900" indent="-342900" eaLnBrk="0" hangingPunct="0">
              <a:spcBef>
                <a:spcPct val="20000"/>
              </a:spcBef>
              <a:defRPr/>
            </a:pPr>
            <a:r>
              <a:rPr lang="en-US" sz="2800" b="1">
                <a:solidFill>
                  <a:srgbClr val="000000"/>
                </a:solidFill>
              </a:rPr>
              <a:t>	d.	$16,500,000.</a:t>
            </a:r>
          </a:p>
        </p:txBody>
      </p:sp>
      <p:sp>
        <p:nvSpPr>
          <p:cNvPr id="81925" name="Rectangle 4"/>
          <p:cNvSpPr>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chemeClr val="tx2"/>
                </a:solidFill>
              </a:rPr>
              <a:t>Disposal of Tangible Assets</a:t>
            </a:r>
          </a:p>
        </p:txBody>
      </p:sp>
      <p:grpSp>
        <p:nvGrpSpPr>
          <p:cNvPr id="2" name="Group 6"/>
          <p:cNvGrpSpPr>
            <a:grpSpLocks/>
          </p:cNvGrpSpPr>
          <p:nvPr/>
        </p:nvGrpSpPr>
        <p:grpSpPr bwMode="auto">
          <a:xfrm>
            <a:off x="800100" y="1828800"/>
            <a:ext cx="8016875" cy="4648200"/>
            <a:chOff x="774700" y="1018540"/>
            <a:chExt cx="8016875" cy="4648200"/>
          </a:xfrm>
        </p:grpSpPr>
        <p:sp>
          <p:nvSpPr>
            <p:cNvPr id="4" name="Rectangle 6"/>
            <p:cNvSpPr>
              <a:spLocks noChangeArrowheads="1"/>
            </p:cNvSpPr>
            <p:nvPr/>
          </p:nvSpPr>
          <p:spPr bwMode="auto">
            <a:xfrm>
              <a:off x="774700" y="1917065"/>
              <a:ext cx="7518400" cy="3749675"/>
            </a:xfrm>
            <a:prstGeom prst="rect">
              <a:avLst/>
            </a:prstGeom>
            <a:solidFill>
              <a:schemeClr val="accent3">
                <a:lumMod val="40000"/>
                <a:lumOff val="60000"/>
              </a:schemeClr>
            </a:solidFill>
            <a:ln w="25399">
              <a:solidFill>
                <a:schemeClr val="tx1"/>
              </a:solidFill>
              <a:miter lim="800000"/>
              <a:headEnd/>
              <a:tailEnd/>
            </a:ln>
            <a:effectLst/>
          </p:spPr>
          <p:txBody>
            <a:bodyPr lIns="90488" tIns="44450" rIns="90488" bIns="44450" anchor="ctr"/>
            <a:lstStyle/>
            <a:p>
              <a:pPr marL="342900" indent="-342900" algn="ctr" eaLnBrk="0" hangingPunct="0">
                <a:spcBef>
                  <a:spcPct val="20000"/>
                </a:spcBef>
                <a:defRPr/>
              </a:pPr>
              <a:r>
                <a:rPr lang="en-US" sz="3200" b="1" dirty="0">
                  <a:solidFill>
                    <a:srgbClr val="000000"/>
                  </a:solidFill>
                  <a:latin typeface="Arial" pitchFamily="34" charset="0"/>
                </a:rPr>
                <a:t>  The equipment’s book value at date of sale is:</a:t>
              </a:r>
              <a:endParaRPr lang="en-US" sz="2400" b="1" dirty="0">
                <a:solidFill>
                  <a:srgbClr val="000000"/>
                </a:solidFill>
                <a:latin typeface="Arial" pitchFamily="34" charset="0"/>
              </a:endParaRPr>
            </a:p>
            <a:p>
              <a:pPr marL="342900" indent="-342900" algn="ctr" eaLnBrk="0" hangingPunct="0">
                <a:spcBef>
                  <a:spcPct val="20000"/>
                </a:spcBef>
                <a:defRPr/>
              </a:pPr>
              <a:endParaRPr lang="en-US" sz="2400" b="1" dirty="0">
                <a:solidFill>
                  <a:srgbClr val="000000"/>
                </a:solidFill>
                <a:latin typeface="Arial" pitchFamily="34" charset="0"/>
              </a:endParaRPr>
            </a:p>
            <a:p>
              <a:pPr marL="342900" indent="-342900" eaLnBrk="0" hangingPunct="0">
                <a:spcBef>
                  <a:spcPct val="20000"/>
                </a:spcBef>
                <a:defRPr/>
              </a:pPr>
              <a:r>
                <a:rPr lang="en-US" sz="2800" b="1" dirty="0">
                  <a:solidFill>
                    <a:srgbClr val="000000"/>
                  </a:solidFill>
                  <a:latin typeface="Arial" pitchFamily="34" charset="0"/>
                </a:rPr>
                <a:t>	a.	$4,000,000.	</a:t>
              </a:r>
            </a:p>
            <a:p>
              <a:pPr marL="342900" indent="-342900" eaLnBrk="0" hangingPunct="0">
                <a:spcBef>
                  <a:spcPct val="20000"/>
                </a:spcBef>
                <a:defRPr/>
              </a:pPr>
              <a:r>
                <a:rPr lang="en-US" sz="2800" b="1" dirty="0">
                  <a:solidFill>
                    <a:srgbClr val="000000"/>
                  </a:solidFill>
                  <a:latin typeface="Arial" pitchFamily="34" charset="0"/>
                </a:rPr>
                <a:t>	</a:t>
              </a:r>
              <a:r>
                <a:rPr lang="en-US" sz="2800" b="1" dirty="0">
                  <a:solidFill>
                    <a:schemeClr val="accent1">
                      <a:lumMod val="60000"/>
                      <a:lumOff val="40000"/>
                    </a:schemeClr>
                  </a:solidFill>
                  <a:latin typeface="Arial" pitchFamily="34" charset="0"/>
                </a:rPr>
                <a:t>b.	$3,000,000.</a:t>
              </a:r>
            </a:p>
            <a:p>
              <a:pPr marL="342900" indent="-342900" eaLnBrk="0" hangingPunct="0">
                <a:spcBef>
                  <a:spcPct val="20000"/>
                </a:spcBef>
                <a:defRPr/>
              </a:pPr>
              <a:r>
                <a:rPr lang="en-US" sz="2800" b="1" dirty="0">
                  <a:solidFill>
                    <a:schemeClr val="accent1">
                      <a:lumMod val="60000"/>
                      <a:lumOff val="40000"/>
                    </a:schemeClr>
                  </a:solidFill>
                  <a:latin typeface="Arial" pitchFamily="34" charset="0"/>
                </a:rPr>
                <a:t>	c.	$17,000,000.</a:t>
              </a:r>
            </a:p>
            <a:p>
              <a:pPr marL="342900" indent="-342900" eaLnBrk="0" hangingPunct="0">
                <a:spcBef>
                  <a:spcPct val="20000"/>
                </a:spcBef>
                <a:defRPr/>
              </a:pPr>
              <a:r>
                <a:rPr lang="en-US" sz="2800" b="1" dirty="0">
                  <a:solidFill>
                    <a:schemeClr val="accent1">
                      <a:lumMod val="60000"/>
                      <a:lumOff val="40000"/>
                    </a:schemeClr>
                  </a:solidFill>
                  <a:latin typeface="Arial" pitchFamily="34" charset="0"/>
                </a:rPr>
                <a:t>	d.	$16,500,000.</a:t>
              </a:r>
            </a:p>
          </p:txBody>
        </p:sp>
        <p:sp>
          <p:nvSpPr>
            <p:cNvPr id="81928" name="Oval 3"/>
            <p:cNvSpPr>
              <a:spLocks noChangeArrowheads="1"/>
            </p:cNvSpPr>
            <p:nvPr/>
          </p:nvSpPr>
          <p:spPr bwMode="auto">
            <a:xfrm>
              <a:off x="984250" y="3508680"/>
              <a:ext cx="635000" cy="635000"/>
            </a:xfrm>
            <a:prstGeom prst="ellipse">
              <a:avLst/>
            </a:prstGeom>
            <a:noFill/>
            <a:ln w="50799">
              <a:solidFill>
                <a:srgbClr val="FF3300"/>
              </a:solidFill>
              <a:round/>
              <a:headEnd/>
              <a:tailEnd/>
            </a:ln>
          </p:spPr>
          <p:txBody>
            <a:bodyPr wrap="none" anchor="ctr"/>
            <a:lstStyle/>
            <a:p>
              <a:endParaRPr lang="en-US"/>
            </a:p>
          </p:txBody>
        </p:sp>
        <p:sp>
          <p:nvSpPr>
            <p:cNvPr id="81929" name="Rectangle 4"/>
            <p:cNvSpPr>
              <a:spLocks noChangeArrowheads="1"/>
            </p:cNvSpPr>
            <p:nvPr/>
          </p:nvSpPr>
          <p:spPr bwMode="auto">
            <a:xfrm>
              <a:off x="2895600" y="1018540"/>
              <a:ext cx="5895975" cy="2513013"/>
            </a:xfrm>
            <a:prstGeom prst="rect">
              <a:avLst/>
            </a:prstGeom>
            <a:solidFill>
              <a:srgbClr val="FFFFCC"/>
            </a:solidFill>
            <a:ln w="50799">
              <a:solidFill>
                <a:srgbClr val="FF3300"/>
              </a:solidFill>
              <a:miter lim="800000"/>
              <a:headEnd/>
              <a:tailEnd/>
            </a:ln>
          </p:spPr>
          <p:txBody>
            <a:bodyPr lIns="90488" tIns="44450" rIns="90488" bIns="44450">
              <a:spAutoFit/>
            </a:bodyPr>
            <a:lstStyle/>
            <a:p>
              <a:pPr eaLnBrk="0" hangingPunct="0">
                <a:spcBef>
                  <a:spcPct val="50000"/>
                </a:spcBef>
              </a:pPr>
              <a:r>
                <a:rPr lang="en-US" sz="2400" b="1"/>
                <a:t>Accumulated Depreciation =</a:t>
              </a:r>
            </a:p>
            <a:p>
              <a:pPr eaLnBrk="0" hangingPunct="0">
                <a:spcBef>
                  <a:spcPct val="50000"/>
                </a:spcBef>
              </a:pPr>
              <a:r>
                <a:rPr lang="en-US" sz="2400" b="1"/>
                <a:t>(16</a:t>
              </a:r>
              <a:r>
                <a:rPr lang="en-US" sz="2400" b="1">
                  <a:cs typeface="Arial" charset="0"/>
                </a:rPr>
                <a:t> </a:t>
              </a:r>
              <a:r>
                <a:rPr lang="en-US" sz="2400" b="1"/>
                <a:t>yrs. × $1,000,000) = $16,000,000</a:t>
              </a:r>
            </a:p>
            <a:p>
              <a:pPr eaLnBrk="0" hangingPunct="0">
                <a:spcBef>
                  <a:spcPct val="50000"/>
                </a:spcBef>
              </a:pPr>
              <a:r>
                <a:rPr lang="en-US" sz="2400" b="1"/>
                <a:t>BV = Cost -  Accumulated Depreciation </a:t>
              </a:r>
            </a:p>
            <a:p>
              <a:pPr eaLnBrk="0" hangingPunct="0">
                <a:spcBef>
                  <a:spcPct val="50000"/>
                </a:spcBef>
              </a:pPr>
              <a:r>
                <a:rPr lang="en-US" sz="2400" b="1"/>
                <a:t>BV = $20,000,000 - $16,000,000</a:t>
              </a:r>
              <a:br>
                <a:rPr lang="en-US" sz="2400" b="1"/>
              </a:br>
              <a:r>
                <a:rPr lang="en-US" sz="2400" b="1"/>
                <a:t>      = $4,000,000</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42900" y="1053230"/>
            <a:ext cx="8458200" cy="1463040"/>
          </a:xfrm>
          <a:prstGeom prst="rect">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90488" tIns="44450" rIns="90488" bIns="44450"/>
          <a:lstStyle/>
          <a:p>
            <a:pPr marL="342900" indent="-342900" algn="ctr" eaLnBrk="0" hangingPunct="0">
              <a:spcBef>
                <a:spcPct val="20000"/>
              </a:spcBef>
              <a:defRPr/>
            </a:pPr>
            <a:r>
              <a:rPr lang="en-US" sz="2200" b="1" dirty="0">
                <a:effectLst>
                  <a:outerShdw blurRad="38100" dist="38100" dir="2700000" algn="tl">
                    <a:srgbClr val="000000">
                      <a:alpha val="43137"/>
                    </a:srgbClr>
                  </a:outerShdw>
                </a:effectLst>
              </a:rPr>
              <a:t>Cedar Fair sold a hotel for $3,000,000 cash at the end of its 16</a:t>
            </a:r>
            <a:r>
              <a:rPr lang="en-US" sz="2200" b="1" baseline="30000" dirty="0">
                <a:effectLst>
                  <a:outerShdw blurRad="38100" dist="38100" dir="2700000" algn="tl">
                    <a:srgbClr val="000000">
                      <a:alpha val="43137"/>
                    </a:srgbClr>
                  </a:outerShdw>
                </a:effectLst>
              </a:rPr>
              <a:t>th</a:t>
            </a:r>
            <a:r>
              <a:rPr lang="en-US" sz="2200" b="1" dirty="0">
                <a:effectLst>
                  <a:outerShdw blurRad="38100" dist="38100" dir="2700000" algn="tl">
                    <a:srgbClr val="000000">
                      <a:alpha val="43137"/>
                    </a:srgbClr>
                  </a:outerShdw>
                </a:effectLst>
              </a:rPr>
              <a:t> year of use.  The hotel originally cost $20,000,000, and was depreciated using the straight-line method with zero residual value and a useful life of 20 years. </a:t>
            </a:r>
          </a:p>
        </p:txBody>
      </p:sp>
      <p:sp>
        <p:nvSpPr>
          <p:cNvPr id="54274" name="Rectangle 4"/>
          <p:cNvSpPr>
            <a:spLocks noChangeArrowheads="1"/>
          </p:cNvSpPr>
          <p:nvPr/>
        </p:nvSpPr>
        <p:spPr bwMode="auto">
          <a:xfrm>
            <a:off x="774700" y="2667000"/>
            <a:ext cx="7518400" cy="3200400"/>
          </a:xfrm>
          <a:prstGeom prst="rect">
            <a:avLst/>
          </a:prstGeom>
          <a:solidFill>
            <a:schemeClr val="accent6">
              <a:lumMod val="20000"/>
              <a:lumOff val="80000"/>
            </a:schemeClr>
          </a:solidFill>
          <a:ln w="25399">
            <a:solidFill>
              <a:schemeClr val="tx1"/>
            </a:solidFill>
            <a:miter lim="800000"/>
            <a:headEnd/>
            <a:tailEnd/>
          </a:ln>
        </p:spPr>
        <p:txBody>
          <a:bodyPr lIns="90488" tIns="44450" rIns="90488" bIns="44450" anchor="ctr"/>
          <a:lstStyle/>
          <a:p>
            <a:pPr marL="342900" indent="-342900" algn="ctr" eaLnBrk="0" hangingPunct="0">
              <a:spcBef>
                <a:spcPct val="20000"/>
              </a:spcBef>
              <a:defRPr/>
            </a:pPr>
            <a:r>
              <a:rPr lang="en-US" sz="3200" b="1">
                <a:solidFill>
                  <a:srgbClr val="000000"/>
                </a:solidFill>
              </a:rPr>
              <a:t>The equipment’s sale resulted in: </a:t>
            </a:r>
            <a:endParaRPr lang="en-US" sz="2400" b="1">
              <a:solidFill>
                <a:srgbClr val="000000"/>
              </a:solidFill>
            </a:endParaRPr>
          </a:p>
          <a:p>
            <a:pPr marL="342900" indent="-342900" algn="ctr" eaLnBrk="0" hangingPunct="0">
              <a:spcBef>
                <a:spcPct val="20000"/>
              </a:spcBef>
              <a:defRPr/>
            </a:pPr>
            <a:endParaRPr lang="en-US" sz="2400" b="1">
              <a:solidFill>
                <a:srgbClr val="000000"/>
              </a:solidFill>
            </a:endParaRPr>
          </a:p>
          <a:p>
            <a:pPr marL="342900" indent="-342900" eaLnBrk="0" hangingPunct="0">
              <a:spcBef>
                <a:spcPct val="20000"/>
              </a:spcBef>
              <a:defRPr/>
            </a:pPr>
            <a:r>
              <a:rPr lang="en-US" sz="2800" b="1">
                <a:solidFill>
                  <a:srgbClr val="000000"/>
                </a:solidFill>
              </a:rPr>
              <a:t>	</a:t>
            </a:r>
            <a:r>
              <a:rPr lang="en-US" sz="2800" b="1"/>
              <a:t>a.	a loss of $1,000,000.	</a:t>
            </a:r>
          </a:p>
          <a:p>
            <a:pPr marL="342900" indent="-342900" eaLnBrk="0" hangingPunct="0">
              <a:spcBef>
                <a:spcPct val="20000"/>
              </a:spcBef>
              <a:defRPr/>
            </a:pPr>
            <a:r>
              <a:rPr lang="en-US" sz="2800" b="1"/>
              <a:t>	b.	a gain of $3,000,000.</a:t>
            </a:r>
          </a:p>
          <a:p>
            <a:pPr marL="342900" indent="-342900" eaLnBrk="0" hangingPunct="0">
              <a:spcBef>
                <a:spcPct val="20000"/>
              </a:spcBef>
              <a:defRPr/>
            </a:pPr>
            <a:r>
              <a:rPr lang="en-US" sz="2800" b="1"/>
              <a:t>	c.	a gain of $1,000,000.</a:t>
            </a:r>
          </a:p>
          <a:p>
            <a:pPr marL="342900" indent="-342900" eaLnBrk="0" hangingPunct="0">
              <a:spcBef>
                <a:spcPct val="20000"/>
              </a:spcBef>
              <a:defRPr/>
            </a:pPr>
            <a:r>
              <a:rPr lang="en-US" sz="2800" b="1"/>
              <a:t>	d.	a loss of $5,000,000.</a:t>
            </a:r>
          </a:p>
        </p:txBody>
      </p:sp>
      <p:sp>
        <p:nvSpPr>
          <p:cNvPr id="83973" name="Rectangle 5"/>
          <p:cNvSpPr>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chemeClr val="tx2"/>
                </a:solidFill>
              </a:rPr>
              <a:t>Disposal of Tangible Assets</a:t>
            </a:r>
          </a:p>
        </p:txBody>
      </p:sp>
      <p:grpSp>
        <p:nvGrpSpPr>
          <p:cNvPr id="2" name="Group 7"/>
          <p:cNvGrpSpPr>
            <a:grpSpLocks/>
          </p:cNvGrpSpPr>
          <p:nvPr/>
        </p:nvGrpSpPr>
        <p:grpSpPr bwMode="auto">
          <a:xfrm>
            <a:off x="774700" y="2667000"/>
            <a:ext cx="8021638" cy="3765550"/>
            <a:chOff x="774700" y="2070100"/>
            <a:chExt cx="8021638" cy="3765550"/>
          </a:xfrm>
        </p:grpSpPr>
        <p:sp>
          <p:nvSpPr>
            <p:cNvPr id="54277" name="Rectangle 2"/>
            <p:cNvSpPr>
              <a:spLocks noChangeArrowheads="1"/>
            </p:cNvSpPr>
            <p:nvPr/>
          </p:nvSpPr>
          <p:spPr bwMode="auto">
            <a:xfrm>
              <a:off x="774700" y="2070100"/>
              <a:ext cx="7518400" cy="3200400"/>
            </a:xfrm>
            <a:prstGeom prst="rect">
              <a:avLst/>
            </a:prstGeom>
            <a:solidFill>
              <a:schemeClr val="accent6">
                <a:lumMod val="20000"/>
                <a:lumOff val="80000"/>
              </a:schemeClr>
            </a:solidFill>
            <a:ln w="25399">
              <a:solidFill>
                <a:schemeClr val="tx1"/>
              </a:solidFill>
              <a:miter lim="800000"/>
              <a:headEnd/>
              <a:tailEnd/>
            </a:ln>
          </p:spPr>
          <p:txBody>
            <a:bodyPr lIns="90488" tIns="44450" rIns="90488" bIns="44450" anchor="ctr"/>
            <a:lstStyle/>
            <a:p>
              <a:pPr marL="342900" indent="-342900" algn="ctr" eaLnBrk="0" hangingPunct="0">
                <a:spcBef>
                  <a:spcPct val="20000"/>
                </a:spcBef>
                <a:defRPr/>
              </a:pPr>
              <a:r>
                <a:rPr lang="en-US" sz="3200" b="1">
                  <a:solidFill>
                    <a:srgbClr val="000000"/>
                  </a:solidFill>
                </a:rPr>
                <a:t>The equipment’s sale resulted in: </a:t>
              </a:r>
              <a:endParaRPr lang="en-US" sz="2400" b="1">
                <a:solidFill>
                  <a:srgbClr val="000000"/>
                </a:solidFill>
              </a:endParaRPr>
            </a:p>
            <a:p>
              <a:pPr marL="342900" indent="-342900" algn="ctr" eaLnBrk="0" hangingPunct="0">
                <a:spcBef>
                  <a:spcPct val="20000"/>
                </a:spcBef>
                <a:defRPr/>
              </a:pPr>
              <a:endParaRPr lang="en-US" sz="2400" b="1">
                <a:solidFill>
                  <a:srgbClr val="000000"/>
                </a:solidFill>
              </a:endParaRPr>
            </a:p>
            <a:p>
              <a:pPr marL="342900" indent="-342900" eaLnBrk="0" hangingPunct="0">
                <a:spcBef>
                  <a:spcPct val="20000"/>
                </a:spcBef>
                <a:defRPr/>
              </a:pPr>
              <a:r>
                <a:rPr lang="en-US" sz="2800" b="1">
                  <a:solidFill>
                    <a:srgbClr val="000000"/>
                  </a:solidFill>
                </a:rPr>
                <a:t>	a.	a loss of $1,000,000.	</a:t>
              </a:r>
            </a:p>
            <a:p>
              <a:pPr marL="342900" indent="-342900" eaLnBrk="0" hangingPunct="0">
                <a:spcBef>
                  <a:spcPct val="20000"/>
                </a:spcBef>
                <a:defRPr/>
              </a:pPr>
              <a:r>
                <a:rPr lang="en-US" sz="2800" b="1">
                  <a:solidFill>
                    <a:srgbClr val="000000"/>
                  </a:solidFill>
                </a:rPr>
                <a:t>	</a:t>
              </a:r>
              <a:r>
                <a:rPr lang="en-US" sz="2800" b="1">
                  <a:solidFill>
                    <a:srgbClr val="B2B2B2"/>
                  </a:solidFill>
                </a:rPr>
                <a:t>b.	a gain of $3,000,000.</a:t>
              </a:r>
            </a:p>
            <a:p>
              <a:pPr marL="342900" indent="-342900" eaLnBrk="0" hangingPunct="0">
                <a:spcBef>
                  <a:spcPct val="20000"/>
                </a:spcBef>
                <a:defRPr/>
              </a:pPr>
              <a:r>
                <a:rPr lang="en-US" sz="2800" b="1">
                  <a:solidFill>
                    <a:srgbClr val="B2B2B2"/>
                  </a:solidFill>
                </a:rPr>
                <a:t>	c.	a gain of $1,000,000.</a:t>
              </a:r>
            </a:p>
            <a:p>
              <a:pPr marL="342900" indent="-342900" eaLnBrk="0" hangingPunct="0">
                <a:spcBef>
                  <a:spcPct val="20000"/>
                </a:spcBef>
                <a:defRPr/>
              </a:pPr>
              <a:r>
                <a:rPr lang="en-US" sz="2800" b="1">
                  <a:solidFill>
                    <a:srgbClr val="B2B2B2"/>
                  </a:solidFill>
                </a:rPr>
                <a:t>	d.	a loss of $5,000,000.</a:t>
              </a:r>
            </a:p>
          </p:txBody>
        </p:sp>
        <p:sp>
          <p:nvSpPr>
            <p:cNvPr id="83976" name="Oval 3"/>
            <p:cNvSpPr>
              <a:spLocks noChangeArrowheads="1"/>
            </p:cNvSpPr>
            <p:nvPr/>
          </p:nvSpPr>
          <p:spPr bwMode="auto">
            <a:xfrm>
              <a:off x="1016000" y="3140402"/>
              <a:ext cx="635000" cy="635000"/>
            </a:xfrm>
            <a:prstGeom prst="ellipse">
              <a:avLst/>
            </a:prstGeom>
            <a:noFill/>
            <a:ln w="50799">
              <a:solidFill>
                <a:srgbClr val="FF3300"/>
              </a:solidFill>
              <a:round/>
              <a:headEnd/>
              <a:tailEnd/>
            </a:ln>
          </p:spPr>
          <p:txBody>
            <a:bodyPr wrap="none" anchor="ctr"/>
            <a:lstStyle/>
            <a:p>
              <a:endParaRPr lang="en-US"/>
            </a:p>
          </p:txBody>
        </p:sp>
        <p:sp>
          <p:nvSpPr>
            <p:cNvPr id="83977" name="Rectangle 5"/>
            <p:cNvSpPr>
              <a:spLocks noChangeArrowheads="1"/>
            </p:cNvSpPr>
            <p:nvPr/>
          </p:nvSpPr>
          <p:spPr bwMode="auto">
            <a:xfrm>
              <a:off x="2057400" y="4965700"/>
              <a:ext cx="6738938" cy="869950"/>
            </a:xfrm>
            <a:prstGeom prst="rect">
              <a:avLst/>
            </a:prstGeom>
            <a:solidFill>
              <a:srgbClr val="CCECFF"/>
            </a:solidFill>
            <a:ln w="50799">
              <a:solidFill>
                <a:srgbClr val="FF3300"/>
              </a:solidFill>
              <a:miter lim="800000"/>
              <a:headEnd/>
              <a:tailEnd/>
            </a:ln>
          </p:spPr>
          <p:txBody>
            <a:bodyPr wrap="none" lIns="90488" tIns="44450" rIns="90488" bIns="44450">
              <a:spAutoFit/>
            </a:bodyPr>
            <a:lstStyle/>
            <a:p>
              <a:pPr eaLnBrk="0" hangingPunct="0"/>
              <a:r>
                <a:rPr lang="en-US" sz="2400" b="1">
                  <a:solidFill>
                    <a:schemeClr val="tx2"/>
                  </a:solidFill>
                </a:rPr>
                <a:t>Loss = Cash Received  -  Book Value</a:t>
              </a:r>
            </a:p>
            <a:p>
              <a:pPr eaLnBrk="0" hangingPunct="0"/>
              <a:r>
                <a:rPr lang="en-US" sz="2400" b="1">
                  <a:solidFill>
                    <a:schemeClr val="tx2"/>
                  </a:solidFill>
                </a:rPr>
                <a:t>Loss =  $3,000,000  -  $4,000,000 = $1,000,000</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ChangeArrowheads="1"/>
          </p:cNvSpPr>
          <p:nvPr/>
        </p:nvSpPr>
        <p:spPr bwMode="auto">
          <a:xfrm>
            <a:off x="711200" y="1371600"/>
            <a:ext cx="7696200" cy="914400"/>
          </a:xfrm>
          <a:prstGeom prst="rect">
            <a:avLst/>
          </a:prstGeom>
          <a:solidFill>
            <a:schemeClr val="accent2"/>
          </a:solidFill>
          <a:ln w="12699">
            <a:solidFill>
              <a:schemeClr val="tx1"/>
            </a:solidFill>
            <a:miter lim="800000"/>
            <a:headEnd/>
            <a:tailEnd/>
          </a:ln>
        </p:spPr>
        <p:txBody>
          <a:bodyPr lIns="90488" tIns="44450" rIns="90488" bIns="44450"/>
          <a:lstStyle/>
          <a:p>
            <a:pPr marL="342900" indent="-342900" algn="ctr" eaLnBrk="0" hangingPunct="0">
              <a:lnSpc>
                <a:spcPct val="90000"/>
              </a:lnSpc>
              <a:spcBef>
                <a:spcPct val="20000"/>
              </a:spcBef>
            </a:pPr>
            <a:r>
              <a:rPr lang="en-US" sz="2800" b="1">
                <a:solidFill>
                  <a:schemeClr val="bg1"/>
                </a:solidFill>
              </a:rPr>
              <a:t>   Analyze and prepare the journal entry to record Cedar Fair’s sale of the hotel.</a:t>
            </a:r>
            <a:r>
              <a:rPr lang="en-US" sz="2800">
                <a:solidFill>
                  <a:schemeClr val="bg1"/>
                </a:solidFill>
              </a:rPr>
              <a:t> </a:t>
            </a:r>
          </a:p>
        </p:txBody>
      </p:sp>
      <p:sp>
        <p:nvSpPr>
          <p:cNvPr id="86018" name="Rectangle 5"/>
          <p:cNvSpPr>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chemeClr val="tx2"/>
                </a:solidFill>
              </a:rPr>
              <a:t>Disposal of Tangible Assets</a:t>
            </a:r>
          </a:p>
        </p:txBody>
      </p:sp>
      <p:grpSp>
        <p:nvGrpSpPr>
          <p:cNvPr id="2" name="Group 16"/>
          <p:cNvGrpSpPr>
            <a:grpSpLocks/>
          </p:cNvGrpSpPr>
          <p:nvPr/>
        </p:nvGrpSpPr>
        <p:grpSpPr bwMode="auto">
          <a:xfrm>
            <a:off x="503238" y="4610100"/>
            <a:ext cx="8137525" cy="1774825"/>
            <a:chOff x="503238" y="4609578"/>
            <a:chExt cx="8137525" cy="1775982"/>
          </a:xfrm>
        </p:grpSpPr>
        <p:pic>
          <p:nvPicPr>
            <p:cNvPr id="86032" name="Picture 7"/>
            <p:cNvPicPr>
              <a:picLocks noChangeAspect="1" noChangeArrowheads="1"/>
            </p:cNvPicPr>
            <p:nvPr/>
          </p:nvPicPr>
          <p:blipFill>
            <a:blip r:embed="rId3"/>
            <a:srcRect/>
            <a:stretch>
              <a:fillRect/>
            </a:stretch>
          </p:blipFill>
          <p:spPr bwMode="auto">
            <a:xfrm>
              <a:off x="990601" y="4948217"/>
              <a:ext cx="7498080" cy="1351539"/>
            </a:xfrm>
            <a:prstGeom prst="rect">
              <a:avLst/>
            </a:prstGeom>
            <a:noFill/>
            <a:ln w="9525">
              <a:noFill/>
              <a:miter lim="800000"/>
              <a:headEnd/>
              <a:tailEnd/>
            </a:ln>
          </p:spPr>
        </p:pic>
        <p:sp>
          <p:nvSpPr>
            <p:cNvPr id="19" name="Rounded Rectangle 18"/>
            <p:cNvSpPr/>
            <p:nvPr/>
          </p:nvSpPr>
          <p:spPr bwMode="auto">
            <a:xfrm>
              <a:off x="503238" y="4647703"/>
              <a:ext cx="8137525" cy="17378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9"/>
            <p:cNvSpPr/>
            <p:nvPr/>
          </p:nvSpPr>
          <p:spPr bwMode="auto">
            <a:xfrm>
              <a:off x="515939" y="4667366"/>
              <a:ext cx="390543" cy="380951"/>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037" name="Rectangle 18"/>
            <p:cNvSpPr>
              <a:spLocks noChangeArrowheads="1"/>
            </p:cNvSpPr>
            <p:nvPr/>
          </p:nvSpPr>
          <p:spPr bwMode="auto">
            <a:xfrm>
              <a:off x="561976" y="4664064"/>
              <a:ext cx="312738" cy="369628"/>
            </a:xfrm>
            <a:prstGeom prst="rect">
              <a:avLst/>
            </a:prstGeom>
            <a:noFill/>
            <a:ln w="9525">
              <a:noFill/>
              <a:miter lim="800000"/>
              <a:headEnd/>
              <a:tailEnd/>
            </a:ln>
          </p:spPr>
          <p:txBody>
            <a:bodyPr wrap="none">
              <a:spAutoFit/>
            </a:bodyPr>
            <a:lstStyle/>
            <a:p>
              <a:r>
                <a:rPr lang="en-US"/>
                <a:t>2</a:t>
              </a:r>
            </a:p>
          </p:txBody>
        </p:sp>
        <p:sp>
          <p:nvSpPr>
            <p:cNvPr id="86038" name="TextBox 19"/>
            <p:cNvSpPr txBox="1">
              <a:spLocks noChangeArrowheads="1"/>
            </p:cNvSpPr>
            <p:nvPr/>
          </p:nvSpPr>
          <p:spPr bwMode="auto">
            <a:xfrm>
              <a:off x="914400" y="4609578"/>
              <a:ext cx="1562171" cy="369544"/>
            </a:xfrm>
            <a:prstGeom prst="rect">
              <a:avLst/>
            </a:prstGeom>
            <a:noFill/>
            <a:ln w="9525">
              <a:noFill/>
              <a:miter lim="800000"/>
              <a:headEnd/>
              <a:tailEnd/>
            </a:ln>
          </p:spPr>
          <p:txBody>
            <a:bodyPr>
              <a:spAutoFit/>
            </a:bodyPr>
            <a:lstStyle/>
            <a:p>
              <a:r>
                <a:rPr lang="en-US" b="1">
                  <a:solidFill>
                    <a:srgbClr val="00B050"/>
                  </a:solidFill>
                </a:rPr>
                <a:t>Record</a:t>
              </a:r>
            </a:p>
          </p:txBody>
        </p:sp>
      </p:grpSp>
      <p:grpSp>
        <p:nvGrpSpPr>
          <p:cNvPr id="3" name="Group 17"/>
          <p:cNvGrpSpPr>
            <a:grpSpLocks/>
          </p:cNvGrpSpPr>
          <p:nvPr/>
        </p:nvGrpSpPr>
        <p:grpSpPr bwMode="auto">
          <a:xfrm>
            <a:off x="495300" y="2651125"/>
            <a:ext cx="8137525" cy="1920875"/>
            <a:chOff x="495300" y="2651125"/>
            <a:chExt cx="8137525" cy="1920875"/>
          </a:xfrm>
        </p:grpSpPr>
        <p:grpSp>
          <p:nvGrpSpPr>
            <p:cNvPr id="86021" name="Group 14"/>
            <p:cNvGrpSpPr>
              <a:grpSpLocks/>
            </p:cNvGrpSpPr>
            <p:nvPr/>
          </p:nvGrpSpPr>
          <p:grpSpPr bwMode="auto">
            <a:xfrm>
              <a:off x="495300" y="2651125"/>
              <a:ext cx="8137525" cy="1920875"/>
              <a:chOff x="495300" y="2590800"/>
              <a:chExt cx="8137525" cy="1920240"/>
            </a:xfrm>
          </p:grpSpPr>
          <p:grpSp>
            <p:nvGrpSpPr>
              <p:cNvPr id="86023" name="Group 13"/>
              <p:cNvGrpSpPr>
                <a:grpSpLocks/>
              </p:cNvGrpSpPr>
              <p:nvPr/>
            </p:nvGrpSpPr>
            <p:grpSpPr bwMode="auto">
              <a:xfrm>
                <a:off x="495300" y="2590800"/>
                <a:ext cx="8137525" cy="1920240"/>
                <a:chOff x="495300" y="2590800"/>
                <a:chExt cx="8137525" cy="1920240"/>
              </a:xfrm>
            </p:grpSpPr>
            <p:sp>
              <p:nvSpPr>
                <p:cNvPr id="11" name="Rounded Rectangle 10"/>
                <p:cNvSpPr/>
                <p:nvPr/>
              </p:nvSpPr>
              <p:spPr bwMode="auto">
                <a:xfrm>
                  <a:off x="495300" y="2590800"/>
                  <a:ext cx="8137525" cy="19202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bwMode="auto">
                <a:xfrm>
                  <a:off x="508740" y="2593976"/>
                  <a:ext cx="392037" cy="381328"/>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bwMode="auto">
                <a:xfrm>
                  <a:off x="557278" y="2593976"/>
                  <a:ext cx="392037" cy="369650"/>
                </a:xfrm>
                <a:prstGeom prst="rect">
                  <a:avLst/>
                </a:prstGeom>
                <a:noFill/>
                <a:scene3d>
                  <a:camera prst="orthographicFront"/>
                  <a:lightRig rig="threePt" dir="t"/>
                </a:scene3d>
                <a:sp3d>
                  <a:bevelT prst="relaxedInset"/>
                </a:sp3d>
              </p:spPr>
              <p:txBody>
                <a:bodyPr>
                  <a:spAutoFit/>
                </a:bodyPr>
                <a:lstStyle/>
                <a:p>
                  <a:pPr>
                    <a:defRPr/>
                  </a:pPr>
                  <a:r>
                    <a:rPr lang="en-US" dirty="0"/>
                    <a:t>1</a:t>
                  </a:r>
                </a:p>
              </p:txBody>
            </p:sp>
          </p:grpSp>
          <p:pic>
            <p:nvPicPr>
              <p:cNvPr id="86024" name="Picture 6"/>
              <p:cNvPicPr>
                <a:picLocks noChangeAspect="1" noChangeArrowheads="1"/>
              </p:cNvPicPr>
              <p:nvPr/>
            </p:nvPicPr>
            <p:blipFill>
              <a:blip r:embed="rId4"/>
              <a:srcRect/>
              <a:stretch>
                <a:fillRect/>
              </a:stretch>
            </p:blipFill>
            <p:spPr bwMode="auto">
              <a:xfrm>
                <a:off x="929640" y="2689225"/>
                <a:ext cx="7406640" cy="1750053"/>
              </a:xfrm>
              <a:prstGeom prst="rect">
                <a:avLst/>
              </a:prstGeom>
              <a:noFill/>
              <a:ln w="9525">
                <a:noFill/>
                <a:miter lim="800000"/>
                <a:headEnd/>
                <a:tailEnd/>
              </a:ln>
            </p:spPr>
          </p:pic>
        </p:grpSp>
        <p:sp>
          <p:nvSpPr>
            <p:cNvPr id="16" name="TextBox 15"/>
            <p:cNvSpPr txBox="1"/>
            <p:nvPr/>
          </p:nvSpPr>
          <p:spPr bwMode="auto">
            <a:xfrm>
              <a:off x="914400" y="2667000"/>
              <a:ext cx="1568450" cy="368300"/>
            </a:xfrm>
            <a:prstGeom prst="rect">
              <a:avLst/>
            </a:prstGeom>
            <a:noFill/>
          </p:spPr>
          <p:txBody>
            <a:bodyPr>
              <a:spAutoFit/>
            </a:bodyPr>
            <a:lstStyle/>
            <a:p>
              <a:pPr>
                <a:defRPr/>
              </a:pPr>
              <a:r>
                <a:rPr lang="en-US" b="1" dirty="0">
                  <a:solidFill>
                    <a:schemeClr val="accent6"/>
                  </a:solidFill>
                </a:rPr>
                <a:t>Analyze</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smtClean="0"/>
              <a:t>Learning Objective 9-6</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30000"/>
              </a:spcBef>
              <a:defRPr/>
            </a:pPr>
            <a:r>
              <a:rPr lang="en-US" sz="4000" dirty="0">
                <a:solidFill>
                  <a:schemeClr val="tx1"/>
                </a:solidFill>
              </a:rPr>
              <a:t>Analyze the acquisition, use, and disposal of long-lived intangible assets.</a:t>
            </a:r>
          </a:p>
        </p:txBody>
      </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60350" y="1539875"/>
            <a:ext cx="8585200" cy="4784725"/>
            <a:chOff x="180" y="962"/>
            <a:chExt cx="5408" cy="3014"/>
          </a:xfrm>
        </p:grpSpPr>
        <p:sp>
          <p:nvSpPr>
            <p:cNvPr id="90118" name="Rectangle 6"/>
            <p:cNvSpPr>
              <a:spLocks noChangeArrowheads="1"/>
            </p:cNvSpPr>
            <p:nvPr/>
          </p:nvSpPr>
          <p:spPr bwMode="auto">
            <a:xfrm>
              <a:off x="180" y="968"/>
              <a:ext cx="1774" cy="896"/>
            </a:xfrm>
            <a:prstGeom prst="rect">
              <a:avLst/>
            </a:prstGeom>
            <a:solidFill>
              <a:srgbClr val="FFFFCC"/>
            </a:solidFill>
            <a:ln w="25399">
              <a:solidFill>
                <a:srgbClr val="000000"/>
              </a:solidFill>
              <a:miter lim="800000"/>
              <a:headEnd/>
              <a:tailEnd/>
            </a:ln>
          </p:spPr>
          <p:txBody>
            <a:bodyPr wrap="none" lIns="90488" tIns="44450" rIns="90488" bIns="44450" anchor="ctr"/>
            <a:lstStyle/>
            <a:p>
              <a:pPr algn="ctr" eaLnBrk="0" hangingPunct="0"/>
              <a:r>
                <a:rPr lang="en-US" sz="2400" b="1">
                  <a:solidFill>
                    <a:srgbClr val="000000"/>
                  </a:solidFill>
                </a:rPr>
                <a:t>Noncurrent assets</a:t>
              </a:r>
              <a:br>
                <a:rPr lang="en-US" sz="2400" b="1">
                  <a:solidFill>
                    <a:srgbClr val="000000"/>
                  </a:solidFill>
                </a:rPr>
              </a:br>
              <a:r>
                <a:rPr lang="en-US" sz="2400" b="1">
                  <a:solidFill>
                    <a:srgbClr val="000000"/>
                  </a:solidFill>
                </a:rPr>
                <a:t>without physical</a:t>
              </a:r>
              <a:br>
                <a:rPr lang="en-US" sz="2400" b="1">
                  <a:solidFill>
                    <a:srgbClr val="000000"/>
                  </a:solidFill>
                </a:rPr>
              </a:br>
              <a:r>
                <a:rPr lang="en-US" sz="2400" b="1">
                  <a:solidFill>
                    <a:srgbClr val="000000"/>
                  </a:solidFill>
                </a:rPr>
                <a:t>substance.</a:t>
              </a:r>
            </a:p>
          </p:txBody>
        </p:sp>
        <p:sp>
          <p:nvSpPr>
            <p:cNvPr id="90119" name="Rectangle 7"/>
            <p:cNvSpPr>
              <a:spLocks noChangeArrowheads="1"/>
            </p:cNvSpPr>
            <p:nvPr/>
          </p:nvSpPr>
          <p:spPr bwMode="auto">
            <a:xfrm>
              <a:off x="180" y="3080"/>
              <a:ext cx="1808" cy="896"/>
            </a:xfrm>
            <a:prstGeom prst="rect">
              <a:avLst/>
            </a:prstGeom>
            <a:solidFill>
              <a:srgbClr val="FFFFCC"/>
            </a:solidFill>
            <a:ln w="25399">
              <a:solidFill>
                <a:srgbClr val="000000"/>
              </a:solidFill>
              <a:miter lim="800000"/>
              <a:headEnd/>
              <a:tailEnd/>
            </a:ln>
          </p:spPr>
          <p:txBody>
            <a:bodyPr wrap="none" lIns="90488" tIns="44450" rIns="90488" bIns="44450" anchor="ctr"/>
            <a:lstStyle/>
            <a:p>
              <a:pPr algn="ctr" eaLnBrk="0" hangingPunct="0"/>
              <a:r>
                <a:rPr lang="en-US" sz="2400" b="1">
                  <a:solidFill>
                    <a:srgbClr val="000000"/>
                  </a:solidFill>
                </a:rPr>
                <a:t>Useful life is</a:t>
              </a:r>
              <a:br>
                <a:rPr lang="en-US" sz="2400" b="1">
                  <a:solidFill>
                    <a:srgbClr val="000000"/>
                  </a:solidFill>
                </a:rPr>
              </a:br>
              <a:r>
                <a:rPr lang="en-US" sz="2400" b="1">
                  <a:solidFill>
                    <a:srgbClr val="000000"/>
                  </a:solidFill>
                </a:rPr>
                <a:t>often difficult</a:t>
              </a:r>
              <a:br>
                <a:rPr lang="en-US" sz="2400" b="1">
                  <a:solidFill>
                    <a:srgbClr val="000000"/>
                  </a:solidFill>
                </a:rPr>
              </a:br>
              <a:r>
                <a:rPr lang="en-US" sz="2400" b="1">
                  <a:solidFill>
                    <a:srgbClr val="000000"/>
                  </a:solidFill>
                </a:rPr>
                <a:t>to determine.</a:t>
              </a:r>
            </a:p>
          </p:txBody>
        </p:sp>
        <p:sp>
          <p:nvSpPr>
            <p:cNvPr id="90120" name="Rectangle 8"/>
            <p:cNvSpPr>
              <a:spLocks noChangeArrowheads="1"/>
            </p:cNvSpPr>
            <p:nvPr/>
          </p:nvSpPr>
          <p:spPr bwMode="auto">
            <a:xfrm>
              <a:off x="3814" y="3066"/>
              <a:ext cx="1774" cy="896"/>
            </a:xfrm>
            <a:prstGeom prst="rect">
              <a:avLst/>
            </a:prstGeom>
            <a:solidFill>
              <a:srgbClr val="FFFFCC"/>
            </a:solidFill>
            <a:ln w="25399">
              <a:solidFill>
                <a:srgbClr val="000000"/>
              </a:solidFill>
              <a:miter lim="800000"/>
              <a:headEnd/>
              <a:tailEnd/>
            </a:ln>
          </p:spPr>
          <p:txBody>
            <a:bodyPr wrap="none" lIns="90488" tIns="44450" rIns="90488" bIns="44450" anchor="ctr"/>
            <a:lstStyle/>
            <a:p>
              <a:pPr algn="ctr" eaLnBrk="0" hangingPunct="0"/>
              <a:r>
                <a:rPr lang="en-US" sz="2400" b="1">
                  <a:solidFill>
                    <a:srgbClr val="000000"/>
                  </a:solidFill>
                </a:rPr>
                <a:t>Usually acquired</a:t>
              </a:r>
              <a:br>
                <a:rPr lang="en-US" sz="2400" b="1">
                  <a:solidFill>
                    <a:srgbClr val="000000"/>
                  </a:solidFill>
                </a:rPr>
              </a:br>
              <a:r>
                <a:rPr lang="en-US" sz="2400" b="1">
                  <a:solidFill>
                    <a:srgbClr val="000000"/>
                  </a:solidFill>
                </a:rPr>
                <a:t> for operational</a:t>
              </a:r>
              <a:br>
                <a:rPr lang="en-US" sz="2400" b="1">
                  <a:solidFill>
                    <a:srgbClr val="000000"/>
                  </a:solidFill>
                </a:rPr>
              </a:br>
              <a:r>
                <a:rPr lang="en-US" sz="2400" b="1">
                  <a:solidFill>
                    <a:srgbClr val="000000"/>
                  </a:solidFill>
                </a:rPr>
                <a:t> use. </a:t>
              </a:r>
            </a:p>
          </p:txBody>
        </p:sp>
        <p:sp>
          <p:nvSpPr>
            <p:cNvPr id="90121" name="Rectangle 9"/>
            <p:cNvSpPr>
              <a:spLocks noChangeArrowheads="1"/>
            </p:cNvSpPr>
            <p:nvPr/>
          </p:nvSpPr>
          <p:spPr bwMode="auto">
            <a:xfrm>
              <a:off x="3820" y="962"/>
              <a:ext cx="1768" cy="896"/>
            </a:xfrm>
            <a:prstGeom prst="rect">
              <a:avLst/>
            </a:prstGeom>
            <a:solidFill>
              <a:srgbClr val="FFFFCC"/>
            </a:solidFill>
            <a:ln w="25399">
              <a:solidFill>
                <a:srgbClr val="000000"/>
              </a:solidFill>
              <a:miter lim="800000"/>
              <a:headEnd/>
              <a:tailEnd/>
            </a:ln>
          </p:spPr>
          <p:txBody>
            <a:bodyPr wrap="none" lIns="90488" tIns="44450" rIns="90488" bIns="44450" anchor="ctr"/>
            <a:lstStyle/>
            <a:p>
              <a:pPr algn="ctr" eaLnBrk="0" hangingPunct="0"/>
              <a:r>
                <a:rPr lang="en-US" sz="2400" b="1">
                  <a:solidFill>
                    <a:srgbClr val="000000"/>
                  </a:solidFill>
                </a:rPr>
                <a:t>Often provide</a:t>
              </a:r>
              <a:br>
                <a:rPr lang="en-US" sz="2400" b="1">
                  <a:solidFill>
                    <a:srgbClr val="000000"/>
                  </a:solidFill>
                </a:rPr>
              </a:br>
              <a:r>
                <a:rPr lang="en-US" sz="2400" b="1">
                  <a:solidFill>
                    <a:srgbClr val="000000"/>
                  </a:solidFill>
                </a:rPr>
                <a:t>exclusive rights</a:t>
              </a:r>
              <a:br>
                <a:rPr lang="en-US" sz="2400" b="1">
                  <a:solidFill>
                    <a:srgbClr val="000000"/>
                  </a:solidFill>
                </a:rPr>
              </a:br>
              <a:r>
                <a:rPr lang="en-US" sz="2400" b="1">
                  <a:solidFill>
                    <a:srgbClr val="000000"/>
                  </a:solidFill>
                </a:rPr>
                <a:t>or privileges.</a:t>
              </a:r>
            </a:p>
          </p:txBody>
        </p:sp>
      </p:grpSp>
      <p:sp>
        <p:nvSpPr>
          <p:cNvPr id="90114" name="Rectangle 11"/>
          <p:cNvSpPr>
            <a:spLocks noGrp="1" noChangeArrowheads="1"/>
          </p:cNvSpPr>
          <p:nvPr>
            <p:ph type="title"/>
          </p:nvPr>
        </p:nvSpPr>
        <p:spPr/>
        <p:txBody>
          <a:bodyPr/>
          <a:lstStyle/>
          <a:p>
            <a:r>
              <a:rPr lang="en-US" smtClean="0"/>
              <a:t>Intangible Assets</a:t>
            </a:r>
          </a:p>
        </p:txBody>
      </p:sp>
      <p:cxnSp>
        <p:nvCxnSpPr>
          <p:cNvPr id="14" name="Straight Arrow Connector 13"/>
          <p:cNvCxnSpPr/>
          <p:nvPr/>
        </p:nvCxnSpPr>
        <p:spPr>
          <a:xfrm>
            <a:off x="3073400" y="2971800"/>
            <a:ext cx="2971800" cy="1905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149600" y="2971800"/>
            <a:ext cx="2895600" cy="1905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0117" name="Oval 10"/>
          <p:cNvSpPr>
            <a:spLocks noChangeArrowheads="1"/>
          </p:cNvSpPr>
          <p:nvPr/>
        </p:nvSpPr>
        <p:spPr bwMode="auto">
          <a:xfrm>
            <a:off x="3130550" y="3136900"/>
            <a:ext cx="2895600" cy="1676400"/>
          </a:xfrm>
          <a:prstGeom prst="ellipse">
            <a:avLst/>
          </a:prstGeom>
          <a:solidFill>
            <a:schemeClr val="hlink"/>
          </a:solidFill>
          <a:ln w="50799">
            <a:solidFill>
              <a:srgbClr val="000000"/>
            </a:solidFill>
            <a:round/>
            <a:headEnd/>
            <a:tailEnd/>
          </a:ln>
        </p:spPr>
        <p:txBody>
          <a:bodyPr wrap="none" lIns="90488" tIns="44450" rIns="90488" bIns="44450" anchor="ctr"/>
          <a:lstStyle/>
          <a:p>
            <a:pPr algn="ctr" eaLnBrk="0" hangingPunct="0"/>
            <a:r>
              <a:rPr lang="en-US" sz="3200" b="1">
                <a:solidFill>
                  <a:srgbClr val="FFFFFF"/>
                </a:solidFill>
              </a:rPr>
              <a:t>Intangible</a:t>
            </a:r>
            <a:br>
              <a:rPr lang="en-US" sz="3200" b="1">
                <a:solidFill>
                  <a:srgbClr val="FFFFFF"/>
                </a:solidFill>
              </a:rPr>
            </a:br>
            <a:r>
              <a:rPr lang="en-US" sz="3200" b="1">
                <a:solidFill>
                  <a:srgbClr val="FFFFFF"/>
                </a:solidFill>
              </a:rPr>
              <a:t>Assets</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8"/>
          <p:cNvSpPr>
            <a:spLocks noGrp="1" noChangeArrowheads="1"/>
          </p:cNvSpPr>
          <p:nvPr>
            <p:ph type="title"/>
          </p:nvPr>
        </p:nvSpPr>
        <p:spPr/>
        <p:txBody>
          <a:bodyPr/>
          <a:lstStyle/>
          <a:p>
            <a:r>
              <a:rPr lang="en-US" smtClean="0"/>
              <a:t>Intangible Assets</a:t>
            </a:r>
          </a:p>
        </p:txBody>
      </p:sp>
      <p:sp>
        <p:nvSpPr>
          <p:cNvPr id="4" name="Rounded Rectangle 3"/>
          <p:cNvSpPr/>
          <p:nvPr/>
        </p:nvSpPr>
        <p:spPr>
          <a:xfrm>
            <a:off x="304800" y="1752600"/>
            <a:ext cx="4267200" cy="1600200"/>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nchor="ctr"/>
          <a:lstStyle/>
          <a:p>
            <a:pPr indent="-342900" algn="ctr" eaLnBrk="0" hangingPunct="0">
              <a:lnSpc>
                <a:spcPct val="90000"/>
              </a:lnSpc>
              <a:spcBef>
                <a:spcPct val="50000"/>
              </a:spcBef>
              <a:buClr>
                <a:srgbClr val="000000"/>
              </a:buClr>
              <a:buSzPct val="150000"/>
              <a:defRPr/>
            </a:pPr>
            <a:r>
              <a:rPr lang="en-US" sz="2400" dirty="0">
                <a:solidFill>
                  <a:schemeClr val="bg1"/>
                </a:solidFill>
                <a:effectLst>
                  <a:outerShdw blurRad="38100" dist="38100" dir="2700000" algn="tl">
                    <a:srgbClr val="000000">
                      <a:alpha val="43137"/>
                    </a:srgbClr>
                  </a:outerShdw>
                </a:effectLst>
              </a:rPr>
              <a:t>Record at current cash equivalent cost, including purchase price, legal fees, and filing fees.</a:t>
            </a:r>
          </a:p>
        </p:txBody>
      </p:sp>
      <p:sp>
        <p:nvSpPr>
          <p:cNvPr id="5" name="Rounded Rectangle 4"/>
          <p:cNvSpPr/>
          <p:nvPr/>
        </p:nvSpPr>
        <p:spPr>
          <a:xfrm>
            <a:off x="304800" y="3962400"/>
            <a:ext cx="4191000" cy="2133600"/>
          </a:xfrm>
          <a:prstGeom prst="roundRect">
            <a:avLst/>
          </a:prstGeom>
          <a:solidFill>
            <a:schemeClr val="accent1"/>
          </a:solidFill>
        </p:spPr>
        <p:style>
          <a:lnRef idx="1">
            <a:schemeClr val="accent4"/>
          </a:lnRef>
          <a:fillRef idx="2">
            <a:schemeClr val="accent4"/>
          </a:fillRef>
          <a:effectRef idx="1">
            <a:schemeClr val="accent4"/>
          </a:effectRef>
          <a:fontRef idx="minor">
            <a:schemeClr val="dk1"/>
          </a:fontRef>
        </p:style>
        <p:txBody>
          <a:bodyPr anchor="ctr"/>
          <a:lstStyle/>
          <a:p>
            <a:pPr indent="-342900" algn="ctr" eaLnBrk="0" hangingPunct="0">
              <a:lnSpc>
                <a:spcPct val="90000"/>
              </a:lnSpc>
              <a:spcBef>
                <a:spcPct val="50000"/>
              </a:spcBef>
              <a:buClr>
                <a:srgbClr val="000000"/>
              </a:buClr>
              <a:buSzPct val="150000"/>
              <a:defRPr/>
            </a:pPr>
            <a:r>
              <a:rPr lang="en-US" sz="2400" kern="0" dirty="0">
                <a:solidFill>
                  <a:schemeClr val="bg1"/>
                </a:solidFill>
                <a:effectLst>
                  <a:outerShdw blurRad="38100" dist="38100" dir="2700000" algn="tl">
                    <a:srgbClr val="000000">
                      <a:alpha val="43137"/>
                    </a:srgbClr>
                  </a:outerShdw>
                </a:effectLst>
              </a:rPr>
              <a:t>Amortize intangibles with limited lives over the shorter of their economic lives or legal lives using the straight-line method.</a:t>
            </a:r>
          </a:p>
        </p:txBody>
      </p:sp>
      <p:pic>
        <p:nvPicPr>
          <p:cNvPr id="92164" name="Picture 7" descr="copyright01.jpg"/>
          <p:cNvPicPr>
            <a:picLocks noChangeAspect="1"/>
          </p:cNvPicPr>
          <p:nvPr/>
        </p:nvPicPr>
        <p:blipFill>
          <a:blip r:embed="rId3"/>
          <a:srcRect/>
          <a:stretch>
            <a:fillRect/>
          </a:stretch>
        </p:blipFill>
        <p:spPr bwMode="auto">
          <a:xfrm>
            <a:off x="5562600" y="2438400"/>
            <a:ext cx="2286000" cy="22860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noChangeArrowheads="1"/>
          </p:cNvSpPr>
          <p:nvPr>
            <p:ph type="title"/>
          </p:nvPr>
        </p:nvSpPr>
        <p:spPr/>
        <p:txBody>
          <a:bodyPr/>
          <a:lstStyle/>
          <a:p>
            <a:r>
              <a:rPr lang="en-US" smtClean="0"/>
              <a:t>Trademarks and Copyrights</a:t>
            </a:r>
          </a:p>
        </p:txBody>
      </p:sp>
      <p:sp>
        <p:nvSpPr>
          <p:cNvPr id="5" name="Rectangle 2"/>
          <p:cNvSpPr txBox="1">
            <a:spLocks noChangeArrowheads="1"/>
          </p:cNvSpPr>
          <p:nvPr/>
        </p:nvSpPr>
        <p:spPr bwMode="auto">
          <a:xfrm>
            <a:off x="1587500" y="1066800"/>
            <a:ext cx="5943600" cy="822325"/>
          </a:xfrm>
          <a:prstGeom prst="rect">
            <a:avLst/>
          </a:prstGeom>
          <a:solidFill>
            <a:schemeClr val="bg2">
              <a:lumMod val="90000"/>
            </a:schemeClr>
          </a:solidFill>
          <a:ln w="38099" cap="flat" cmpd="dbl">
            <a:solidFill>
              <a:schemeClr val="tx1"/>
            </a:solidFill>
            <a:miter lim="800000"/>
            <a:headEnd/>
            <a:tailEnd/>
          </a:ln>
          <a:effectLst/>
        </p:spPr>
        <p:txBody>
          <a:bodyPr lIns="90488" tIns="44450" rIns="90488" bIns="44450"/>
          <a:lstStyle/>
          <a:p>
            <a:pPr marL="342900" indent="-342900" algn="ctr" eaLnBrk="0" hangingPunct="0">
              <a:spcBef>
                <a:spcPct val="60000"/>
              </a:spcBef>
              <a:buClr>
                <a:schemeClr val="accent1"/>
              </a:buClr>
              <a:buSzPct val="65000"/>
              <a:buFont typeface="Wingdings" pitchFamily="2" charset="2"/>
              <a:buNone/>
              <a:defRPr/>
            </a:pPr>
            <a:r>
              <a:rPr lang="en-US" sz="2400" b="1" kern="0" dirty="0">
                <a:latin typeface="+mn-lt"/>
              </a:rPr>
              <a:t>   A trademark is a symbol, design,</a:t>
            </a:r>
            <a:br>
              <a:rPr lang="en-US" sz="2400" b="1" kern="0" dirty="0">
                <a:latin typeface="+mn-lt"/>
              </a:rPr>
            </a:br>
            <a:r>
              <a:rPr lang="en-US" sz="2400" b="1" kern="0" dirty="0">
                <a:latin typeface="+mn-lt"/>
              </a:rPr>
              <a:t>or logo  associated with a business.</a:t>
            </a:r>
          </a:p>
        </p:txBody>
      </p:sp>
      <p:grpSp>
        <p:nvGrpSpPr>
          <p:cNvPr id="94211" name="Group 12"/>
          <p:cNvGrpSpPr>
            <a:grpSpLocks/>
          </p:cNvGrpSpPr>
          <p:nvPr/>
        </p:nvGrpSpPr>
        <p:grpSpPr bwMode="auto">
          <a:xfrm>
            <a:off x="190500" y="2286000"/>
            <a:ext cx="3475038" cy="1189038"/>
            <a:chOff x="342900" y="5359400"/>
            <a:chExt cx="3474720" cy="1188720"/>
          </a:xfrm>
        </p:grpSpPr>
        <p:sp>
          <p:nvSpPr>
            <p:cNvPr id="11" name="Rounded Rectangle 10"/>
            <p:cNvSpPr/>
            <p:nvPr/>
          </p:nvSpPr>
          <p:spPr>
            <a:xfrm>
              <a:off x="342900" y="5359400"/>
              <a:ext cx="3474720" cy="118872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4224" name="Rectangle 7"/>
            <p:cNvSpPr>
              <a:spLocks noChangeArrowheads="1"/>
            </p:cNvSpPr>
            <p:nvPr/>
          </p:nvSpPr>
          <p:spPr bwMode="auto">
            <a:xfrm>
              <a:off x="529148" y="5415436"/>
              <a:ext cx="3177153" cy="1086964"/>
            </a:xfrm>
            <a:prstGeom prst="rect">
              <a:avLst/>
            </a:prstGeom>
            <a:noFill/>
            <a:ln w="9525">
              <a:noFill/>
              <a:miter lim="800000"/>
              <a:headEnd/>
              <a:tailEnd/>
            </a:ln>
          </p:spPr>
          <p:txBody>
            <a:bodyPr wrap="none" lIns="90488" tIns="44450" rIns="90488" bIns="44450">
              <a:spAutoFit/>
            </a:bodyPr>
            <a:lstStyle/>
            <a:p>
              <a:pPr algn="ctr" eaLnBrk="0" hangingPunct="0">
                <a:lnSpc>
                  <a:spcPct val="90000"/>
                </a:lnSpc>
              </a:pPr>
              <a:r>
                <a:rPr lang="en-US" sz="2400" b="1">
                  <a:solidFill>
                    <a:srgbClr val="00279F"/>
                  </a:solidFill>
                </a:rPr>
                <a:t>Internally developed</a:t>
              </a:r>
              <a:br>
                <a:rPr lang="en-US" sz="2400" b="1">
                  <a:solidFill>
                    <a:srgbClr val="00279F"/>
                  </a:solidFill>
                </a:rPr>
              </a:br>
              <a:r>
                <a:rPr lang="en-US" sz="2400" b="1">
                  <a:solidFill>
                    <a:srgbClr val="00279F"/>
                  </a:solidFill>
                </a:rPr>
                <a:t>trademarks have no</a:t>
              </a:r>
              <a:br>
                <a:rPr lang="en-US" sz="2400" b="1">
                  <a:solidFill>
                    <a:srgbClr val="00279F"/>
                  </a:solidFill>
                </a:rPr>
              </a:br>
              <a:r>
                <a:rPr lang="en-US" sz="2400" b="1">
                  <a:solidFill>
                    <a:srgbClr val="00279F"/>
                  </a:solidFill>
                </a:rPr>
                <a:t>recorded asset cost.</a:t>
              </a:r>
            </a:p>
          </p:txBody>
        </p:sp>
      </p:grpSp>
      <p:grpSp>
        <p:nvGrpSpPr>
          <p:cNvPr id="94212" name="Group 13"/>
          <p:cNvGrpSpPr>
            <a:grpSpLocks/>
          </p:cNvGrpSpPr>
          <p:nvPr/>
        </p:nvGrpSpPr>
        <p:grpSpPr bwMode="auto">
          <a:xfrm>
            <a:off x="5473700" y="2286000"/>
            <a:ext cx="3525838" cy="1189038"/>
            <a:chOff x="5143500" y="5336540"/>
            <a:chExt cx="3526115" cy="1188720"/>
          </a:xfrm>
        </p:grpSpPr>
        <p:sp>
          <p:nvSpPr>
            <p:cNvPr id="12" name="Rounded Rectangle 11"/>
            <p:cNvSpPr/>
            <p:nvPr/>
          </p:nvSpPr>
          <p:spPr>
            <a:xfrm>
              <a:off x="5143500" y="5336540"/>
              <a:ext cx="3475311" cy="118872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4222" name="Rectangle 5"/>
            <p:cNvSpPr>
              <a:spLocks noChangeArrowheads="1"/>
            </p:cNvSpPr>
            <p:nvPr/>
          </p:nvSpPr>
          <p:spPr bwMode="auto">
            <a:xfrm>
              <a:off x="5165449" y="5568868"/>
              <a:ext cx="3504166" cy="717632"/>
            </a:xfrm>
            <a:prstGeom prst="rect">
              <a:avLst/>
            </a:prstGeom>
            <a:noFill/>
            <a:ln w="9525">
              <a:noFill/>
              <a:miter lim="800000"/>
              <a:headEnd/>
              <a:tailEnd/>
            </a:ln>
          </p:spPr>
          <p:txBody>
            <a:bodyPr wrap="none" lIns="90488" tIns="44450" rIns="90488" bIns="44450">
              <a:spAutoFit/>
            </a:bodyPr>
            <a:lstStyle/>
            <a:p>
              <a:pPr algn="ctr" eaLnBrk="0" hangingPunct="0">
                <a:lnSpc>
                  <a:spcPct val="85000"/>
                </a:lnSpc>
              </a:pPr>
              <a:r>
                <a:rPr lang="en-US" sz="2400" b="1">
                  <a:solidFill>
                    <a:srgbClr val="00279F"/>
                  </a:solidFill>
                </a:rPr>
                <a:t>Purchased trademarks</a:t>
              </a:r>
              <a:br>
                <a:rPr lang="en-US" sz="2400" b="1">
                  <a:solidFill>
                    <a:srgbClr val="00279F"/>
                  </a:solidFill>
                </a:rPr>
              </a:br>
              <a:r>
                <a:rPr lang="en-US" sz="2400" b="1">
                  <a:solidFill>
                    <a:srgbClr val="00279F"/>
                  </a:solidFill>
                </a:rPr>
                <a:t>are recorded at cost.</a:t>
              </a:r>
            </a:p>
          </p:txBody>
        </p:sp>
      </p:grpSp>
      <p:pic>
        <p:nvPicPr>
          <p:cNvPr id="94213" name="Picture 17" descr="mcdonalds.png"/>
          <p:cNvPicPr>
            <a:picLocks noChangeAspect="1"/>
          </p:cNvPicPr>
          <p:nvPr/>
        </p:nvPicPr>
        <p:blipFill>
          <a:blip r:embed="rId3"/>
          <a:srcRect/>
          <a:stretch>
            <a:fillRect/>
          </a:stretch>
        </p:blipFill>
        <p:spPr bwMode="auto">
          <a:xfrm>
            <a:off x="3738563" y="2057400"/>
            <a:ext cx="1666875" cy="1638300"/>
          </a:xfrm>
          <a:prstGeom prst="rect">
            <a:avLst/>
          </a:prstGeom>
          <a:noFill/>
          <a:ln w="9525">
            <a:noFill/>
            <a:miter lim="800000"/>
            <a:headEnd/>
            <a:tailEnd/>
          </a:ln>
        </p:spPr>
      </p:pic>
      <p:grpSp>
        <p:nvGrpSpPr>
          <p:cNvPr id="4" name="Group 18"/>
          <p:cNvGrpSpPr>
            <a:grpSpLocks/>
          </p:cNvGrpSpPr>
          <p:nvPr/>
        </p:nvGrpSpPr>
        <p:grpSpPr bwMode="auto">
          <a:xfrm>
            <a:off x="190500" y="3962400"/>
            <a:ext cx="8763000" cy="2590800"/>
            <a:chOff x="190500" y="3962400"/>
            <a:chExt cx="8763000" cy="2590800"/>
          </a:xfrm>
        </p:grpSpPr>
        <p:grpSp>
          <p:nvGrpSpPr>
            <p:cNvPr id="94215" name="Group 21"/>
            <p:cNvGrpSpPr>
              <a:grpSpLocks/>
            </p:cNvGrpSpPr>
            <p:nvPr/>
          </p:nvGrpSpPr>
          <p:grpSpPr bwMode="auto">
            <a:xfrm>
              <a:off x="190500" y="3962400"/>
              <a:ext cx="8763000" cy="2590800"/>
              <a:chOff x="190500" y="3962400"/>
              <a:chExt cx="8763000" cy="2590800"/>
            </a:xfrm>
          </p:grpSpPr>
          <p:sp>
            <p:nvSpPr>
              <p:cNvPr id="20" name="Rounded Rectangle 19"/>
              <p:cNvSpPr/>
              <p:nvPr/>
            </p:nvSpPr>
            <p:spPr>
              <a:xfrm>
                <a:off x="190500" y="3962400"/>
                <a:ext cx="8763000" cy="25908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18" name="AutoShape 5"/>
              <p:cNvSpPr>
                <a:spLocks noChangeArrowheads="1"/>
              </p:cNvSpPr>
              <p:nvPr/>
            </p:nvSpPr>
            <p:spPr bwMode="auto">
              <a:xfrm>
                <a:off x="6141720" y="5186680"/>
                <a:ext cx="2468880" cy="1188720"/>
              </a:xfrm>
              <a:prstGeom prst="roundRect">
                <a:avLst>
                  <a:gd name="adj" fmla="val 12495"/>
                </a:avLst>
              </a:prstGeom>
              <a:solidFill>
                <a:srgbClr val="CCFFFF"/>
              </a:solidFill>
              <a:ln w="25399">
                <a:solidFill>
                  <a:srgbClr val="000000"/>
                </a:solidFill>
                <a:round/>
                <a:headEnd/>
                <a:tailEnd/>
              </a:ln>
            </p:spPr>
            <p:txBody>
              <a:bodyPr wrap="none" lIns="90488" tIns="44450" rIns="90488" bIns="44450" anchor="ctr"/>
              <a:lstStyle/>
              <a:p>
                <a:pPr algn="ctr" eaLnBrk="0" hangingPunct="0"/>
                <a:r>
                  <a:rPr lang="en-US" sz="2400" b="1">
                    <a:solidFill>
                      <a:schemeClr val="tx2"/>
                    </a:solidFill>
                  </a:rPr>
                  <a:t>Amortize cost</a:t>
                </a:r>
                <a:br>
                  <a:rPr lang="en-US" sz="2400" b="1">
                    <a:solidFill>
                      <a:schemeClr val="tx2"/>
                    </a:solidFill>
                  </a:rPr>
                </a:br>
                <a:r>
                  <a:rPr lang="en-US" sz="2400" b="1">
                    <a:solidFill>
                      <a:schemeClr val="tx2"/>
                    </a:solidFill>
                  </a:rPr>
                  <a:t>over the period</a:t>
                </a:r>
                <a:br>
                  <a:rPr lang="en-US" sz="2400" b="1">
                    <a:solidFill>
                      <a:schemeClr val="tx2"/>
                    </a:solidFill>
                  </a:rPr>
                </a:br>
                <a:r>
                  <a:rPr lang="en-US" sz="2400" b="1">
                    <a:solidFill>
                      <a:schemeClr val="tx2"/>
                    </a:solidFill>
                  </a:rPr>
                  <a:t>benefited.</a:t>
                </a:r>
              </a:p>
            </p:txBody>
          </p:sp>
          <p:sp>
            <p:nvSpPr>
              <p:cNvPr id="94219" name="AutoShape 6"/>
              <p:cNvSpPr>
                <a:spLocks noChangeArrowheads="1"/>
              </p:cNvSpPr>
              <p:nvPr/>
            </p:nvSpPr>
            <p:spPr bwMode="auto">
              <a:xfrm>
                <a:off x="502920" y="5186680"/>
                <a:ext cx="2468880" cy="1188720"/>
              </a:xfrm>
              <a:prstGeom prst="roundRect">
                <a:avLst>
                  <a:gd name="adj" fmla="val 12495"/>
                </a:avLst>
              </a:prstGeom>
              <a:solidFill>
                <a:srgbClr val="FFCCFF"/>
              </a:solidFill>
              <a:ln w="25399">
                <a:solidFill>
                  <a:srgbClr val="000000"/>
                </a:solidFill>
                <a:round/>
                <a:headEnd/>
                <a:tailEnd/>
              </a:ln>
            </p:spPr>
            <p:txBody>
              <a:bodyPr wrap="none" lIns="90488" tIns="44450" rIns="90488" bIns="44450" anchor="ctr"/>
              <a:lstStyle/>
              <a:p>
                <a:pPr algn="ctr" eaLnBrk="0" hangingPunct="0"/>
                <a:r>
                  <a:rPr lang="en-US" sz="2400" b="1">
                    <a:solidFill>
                      <a:schemeClr val="tx2"/>
                    </a:solidFill>
                  </a:rPr>
                  <a:t>Legal life is</a:t>
                </a:r>
                <a:br>
                  <a:rPr lang="en-US" sz="2400" b="1">
                    <a:solidFill>
                      <a:schemeClr val="tx2"/>
                    </a:solidFill>
                  </a:rPr>
                </a:br>
                <a:r>
                  <a:rPr lang="en-US" sz="2400" b="1">
                    <a:solidFill>
                      <a:schemeClr val="tx2"/>
                    </a:solidFill>
                  </a:rPr>
                  <a:t>life of creator</a:t>
                </a:r>
                <a:br>
                  <a:rPr lang="en-US" sz="2400" b="1">
                    <a:solidFill>
                      <a:schemeClr val="tx2"/>
                    </a:solidFill>
                  </a:rPr>
                </a:br>
                <a:r>
                  <a:rPr lang="en-US" sz="2400" b="1">
                    <a:solidFill>
                      <a:schemeClr val="tx2"/>
                    </a:solidFill>
                  </a:rPr>
                  <a:t>plus 70 years.</a:t>
                </a:r>
              </a:p>
            </p:txBody>
          </p:sp>
          <p:sp>
            <p:nvSpPr>
              <p:cNvPr id="21" name="TextBox 20"/>
              <p:cNvSpPr txBox="1"/>
              <p:nvPr/>
            </p:nvSpPr>
            <p:spPr>
              <a:xfrm>
                <a:off x="381000" y="4198938"/>
                <a:ext cx="8388350" cy="830262"/>
              </a:xfrm>
              <a:prstGeom prst="rect">
                <a:avLst/>
              </a:prstGeom>
              <a:solidFill>
                <a:srgbClr val="0033CC"/>
              </a:solidFill>
              <a:ln>
                <a:solidFill>
                  <a:schemeClr val="tx1"/>
                </a:solidFill>
              </a:ln>
            </p:spPr>
            <p:txBody>
              <a:bodyPr wrap="none">
                <a:spAutoFit/>
              </a:bodyPr>
              <a:lstStyle/>
              <a:p>
                <a:pPr algn="ctr">
                  <a:defRPr/>
                </a:pPr>
                <a:r>
                  <a:rPr lang="en-US" sz="2400" b="1" dirty="0">
                    <a:solidFill>
                      <a:schemeClr val="bg1"/>
                    </a:solidFill>
                    <a:effectLst>
                      <a:outerShdw blurRad="38100" dist="38100" dir="2700000" algn="tl">
                        <a:srgbClr val="000000">
                          <a:alpha val="43137"/>
                        </a:srgbClr>
                      </a:outerShdw>
                    </a:effectLst>
                  </a:rPr>
                  <a:t>A copyright is an exclusive right granted by the federal</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government to protect artistic or intellectual properties.</a:t>
                </a:r>
              </a:p>
            </p:txBody>
          </p:sp>
        </p:grpSp>
        <p:pic>
          <p:nvPicPr>
            <p:cNvPr id="94216" name="Picture 17"/>
            <p:cNvPicPr>
              <a:picLocks noChangeAspect="1" noChangeArrowheads="1"/>
            </p:cNvPicPr>
            <p:nvPr/>
          </p:nvPicPr>
          <p:blipFill>
            <a:blip r:embed="rId4"/>
            <a:srcRect/>
            <a:stretch>
              <a:fillRect/>
            </a:stretch>
          </p:blipFill>
          <p:spPr bwMode="auto">
            <a:xfrm>
              <a:off x="3429000" y="5257800"/>
              <a:ext cx="2185780" cy="122013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40" name="Object 48"/>
          <p:cNvGraphicFramePr>
            <a:graphicFrameLocks/>
          </p:cNvGraphicFramePr>
          <p:nvPr/>
        </p:nvGraphicFramePr>
        <p:xfrm>
          <a:off x="3727450" y="2184400"/>
          <a:ext cx="1646238" cy="1189038"/>
        </p:xfrm>
        <a:graphic>
          <a:graphicData uri="http://schemas.openxmlformats.org/presentationml/2006/ole">
            <mc:AlternateContent xmlns:mc="http://schemas.openxmlformats.org/markup-compatibility/2006">
              <mc:Choice xmlns:v="urn:schemas-microsoft-com:vml" Requires="v">
                <p:oleObj spid="_x0000_s8245" name="Clip" r:id="rId4" imgW="7143750" imgH="6010910" progId="">
                  <p:embed/>
                </p:oleObj>
              </mc:Choice>
              <mc:Fallback>
                <p:oleObj name="Clip" r:id="rId4" imgW="7143750" imgH="6010910" progId="">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450" y="2184400"/>
                        <a:ext cx="164623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41" name="AutoShape 6"/>
          <p:cNvSpPr>
            <a:spLocks noChangeArrowheads="1"/>
          </p:cNvSpPr>
          <p:nvPr/>
        </p:nvSpPr>
        <p:spPr bwMode="auto">
          <a:xfrm>
            <a:off x="228600" y="2184400"/>
            <a:ext cx="3200400" cy="1189038"/>
          </a:xfrm>
          <a:prstGeom prst="roundRect">
            <a:avLst>
              <a:gd name="adj" fmla="val 12495"/>
            </a:avLst>
          </a:prstGeom>
          <a:solidFill>
            <a:srgbClr val="FFFFCC"/>
          </a:solidFill>
          <a:ln w="25399">
            <a:solidFill>
              <a:schemeClr val="tx1"/>
            </a:solidFill>
            <a:round/>
            <a:headEnd/>
            <a:tailEnd/>
          </a:ln>
        </p:spPr>
        <p:txBody>
          <a:bodyPr wrap="none" lIns="90488" tIns="44450" rIns="90488" bIns="44450" anchor="ctr"/>
          <a:lstStyle/>
          <a:p>
            <a:pPr algn="ctr" eaLnBrk="0" hangingPunct="0"/>
            <a:r>
              <a:rPr lang="en-US" sz="2400" b="1">
                <a:solidFill>
                  <a:srgbClr val="00279F"/>
                </a:solidFill>
              </a:rPr>
              <a:t>Cost is purchase</a:t>
            </a:r>
            <a:br>
              <a:rPr lang="en-US" sz="2400" b="1">
                <a:solidFill>
                  <a:srgbClr val="00279F"/>
                </a:solidFill>
              </a:rPr>
            </a:br>
            <a:r>
              <a:rPr lang="en-US" sz="2400" b="1">
                <a:solidFill>
                  <a:srgbClr val="00279F"/>
                </a:solidFill>
              </a:rPr>
              <a:t>price plus legal</a:t>
            </a:r>
            <a:br>
              <a:rPr lang="en-US" sz="2400" b="1">
                <a:solidFill>
                  <a:srgbClr val="00279F"/>
                </a:solidFill>
              </a:rPr>
            </a:br>
            <a:r>
              <a:rPr lang="en-US" sz="2400" b="1">
                <a:solidFill>
                  <a:srgbClr val="00279F"/>
                </a:solidFill>
              </a:rPr>
              <a:t>cost to defend.</a:t>
            </a:r>
          </a:p>
        </p:txBody>
      </p:sp>
      <p:sp>
        <p:nvSpPr>
          <p:cNvPr id="8242" name="AutoShape 7"/>
          <p:cNvSpPr>
            <a:spLocks noChangeArrowheads="1"/>
          </p:cNvSpPr>
          <p:nvPr/>
        </p:nvSpPr>
        <p:spPr bwMode="auto">
          <a:xfrm>
            <a:off x="5556250" y="2184400"/>
            <a:ext cx="3359150" cy="1189038"/>
          </a:xfrm>
          <a:prstGeom prst="roundRect">
            <a:avLst>
              <a:gd name="adj" fmla="val 12495"/>
            </a:avLst>
          </a:prstGeom>
          <a:solidFill>
            <a:srgbClr val="FFFFCC"/>
          </a:solidFill>
          <a:ln w="25399">
            <a:solidFill>
              <a:schemeClr val="tx1"/>
            </a:solidFill>
            <a:round/>
            <a:headEnd/>
            <a:tailEnd/>
          </a:ln>
        </p:spPr>
        <p:txBody>
          <a:bodyPr wrap="none" lIns="90488" tIns="44450" rIns="90488" bIns="44450" anchor="ctr"/>
          <a:lstStyle/>
          <a:p>
            <a:pPr algn="ctr" eaLnBrk="0" hangingPunct="0"/>
            <a:r>
              <a:rPr lang="en-US" sz="2400" b="1" dirty="0">
                <a:solidFill>
                  <a:srgbClr val="00279F"/>
                </a:solidFill>
              </a:rPr>
              <a:t>Amortize cost</a:t>
            </a:r>
            <a:br>
              <a:rPr lang="en-US" sz="2400" b="1" dirty="0">
                <a:solidFill>
                  <a:srgbClr val="00279F"/>
                </a:solidFill>
              </a:rPr>
            </a:br>
            <a:r>
              <a:rPr lang="en-US" sz="2400" b="1" dirty="0">
                <a:solidFill>
                  <a:srgbClr val="00279F"/>
                </a:solidFill>
              </a:rPr>
              <a:t>over the shorter of</a:t>
            </a:r>
            <a:br>
              <a:rPr lang="en-US" sz="2400" b="1" dirty="0">
                <a:solidFill>
                  <a:srgbClr val="00279F"/>
                </a:solidFill>
              </a:rPr>
            </a:br>
            <a:r>
              <a:rPr lang="en-US" sz="2400" b="1" dirty="0">
                <a:solidFill>
                  <a:srgbClr val="00279F"/>
                </a:solidFill>
              </a:rPr>
              <a:t> useful life or 20 years.</a:t>
            </a:r>
          </a:p>
        </p:txBody>
      </p:sp>
      <p:sp>
        <p:nvSpPr>
          <p:cNvPr id="8243" name="Rectangle 8"/>
          <p:cNvSpPr>
            <a:spLocks noGrp="1" noChangeArrowheads="1"/>
          </p:cNvSpPr>
          <p:nvPr>
            <p:ph type="title"/>
          </p:nvPr>
        </p:nvSpPr>
        <p:spPr/>
        <p:txBody>
          <a:bodyPr/>
          <a:lstStyle/>
          <a:p>
            <a:r>
              <a:rPr lang="en-US" smtClean="0"/>
              <a:t>Patents and Licensing Rights</a:t>
            </a:r>
            <a:br>
              <a:rPr lang="en-US" smtClean="0"/>
            </a:br>
            <a:endParaRPr lang="en-US" sz="3800" smtClean="0"/>
          </a:p>
        </p:txBody>
      </p:sp>
      <p:sp>
        <p:nvSpPr>
          <p:cNvPr id="9" name="TextBox 8"/>
          <p:cNvSpPr txBox="1"/>
          <p:nvPr/>
        </p:nvSpPr>
        <p:spPr>
          <a:xfrm>
            <a:off x="685800" y="1143000"/>
            <a:ext cx="7727950" cy="830263"/>
          </a:xfrm>
          <a:prstGeom prst="rect">
            <a:avLst/>
          </a:prstGeom>
          <a:solidFill>
            <a:schemeClr val="accent2">
              <a:lumMod val="20000"/>
              <a:lumOff val="80000"/>
            </a:schemeClr>
          </a:solidFill>
          <a:ln>
            <a:solidFill>
              <a:schemeClr val="tx1"/>
            </a:solidFill>
          </a:ln>
        </p:spPr>
        <p:txBody>
          <a:bodyPr wrap="none">
            <a:spAutoFit/>
          </a:bodyPr>
          <a:lstStyle/>
          <a:p>
            <a:pPr algn="ctr">
              <a:defRPr/>
            </a:pPr>
            <a:r>
              <a:rPr lang="en-US" sz="2400" b="1" dirty="0"/>
              <a:t>A patent is an exclusive right granted by the federal</a:t>
            </a:r>
            <a:br>
              <a:rPr lang="en-US" sz="2400" b="1" dirty="0"/>
            </a:br>
            <a:r>
              <a:rPr lang="en-US" sz="2400" b="1" dirty="0"/>
              <a:t>government to sell or manufacture an invention.</a:t>
            </a:r>
          </a:p>
        </p:txBody>
      </p:sp>
      <p:grpSp>
        <p:nvGrpSpPr>
          <p:cNvPr id="8245" name="Group 15"/>
          <p:cNvGrpSpPr>
            <a:grpSpLocks/>
          </p:cNvGrpSpPr>
          <p:nvPr/>
        </p:nvGrpSpPr>
        <p:grpSpPr bwMode="auto">
          <a:xfrm>
            <a:off x="152400" y="3733800"/>
            <a:ext cx="8839200" cy="2819400"/>
            <a:chOff x="152400" y="3733800"/>
            <a:chExt cx="8839200" cy="2819307"/>
          </a:xfrm>
        </p:grpSpPr>
        <p:sp>
          <p:nvSpPr>
            <p:cNvPr id="15" name="Rounded Rectangle 14"/>
            <p:cNvSpPr/>
            <p:nvPr/>
          </p:nvSpPr>
          <p:spPr>
            <a:xfrm>
              <a:off x="152400" y="3733800"/>
              <a:ext cx="8839200" cy="28193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 Box 5"/>
            <p:cNvSpPr txBox="1">
              <a:spLocks noChangeArrowheads="1"/>
            </p:cNvSpPr>
            <p:nvPr/>
          </p:nvSpPr>
          <p:spPr bwMode="auto">
            <a:xfrm>
              <a:off x="4338638" y="4822789"/>
              <a:ext cx="4206875" cy="1630309"/>
            </a:xfrm>
            <a:prstGeom prst="rect">
              <a:avLst/>
            </a:prstGeom>
            <a:solidFill>
              <a:schemeClr val="accent3">
                <a:lumMod val="20000"/>
                <a:lumOff val="80000"/>
              </a:schemeClr>
            </a:solidFill>
            <a:ln w="19050">
              <a:solidFill>
                <a:schemeClr val="tx1"/>
              </a:solidFill>
              <a:miter lim="800000"/>
              <a:headEnd/>
              <a:tailEnd/>
            </a:ln>
          </p:spPr>
          <p:txBody>
            <a:bodyPr wrap="none">
              <a:spAutoFit/>
            </a:bodyPr>
            <a:lstStyle/>
            <a:p>
              <a:pPr algn="ctr">
                <a:defRPr/>
              </a:pPr>
              <a:r>
                <a:rPr lang="en-US" sz="2400" dirty="0"/>
                <a:t>You may be using computer</a:t>
              </a:r>
              <a:br>
                <a:rPr lang="en-US" sz="2400" dirty="0"/>
              </a:br>
              <a:r>
                <a:rPr lang="en-US" sz="2400" dirty="0"/>
                <a:t>software that is made </a:t>
              </a:r>
              <a:br>
                <a:rPr lang="en-US" sz="2400" dirty="0"/>
              </a:br>
              <a:r>
                <a:rPr lang="en-US" sz="2400" dirty="0"/>
                <a:t>available to you through a</a:t>
              </a:r>
              <a:br>
                <a:rPr lang="en-US" sz="2400" dirty="0"/>
              </a:br>
              <a:r>
                <a:rPr lang="en-US" sz="2400" dirty="0"/>
                <a:t>campus licensing agreement</a:t>
              </a:r>
              <a:r>
                <a:rPr lang="en-US" sz="2800" dirty="0"/>
                <a:t>.</a:t>
              </a:r>
            </a:p>
          </p:txBody>
        </p:sp>
        <p:sp>
          <p:nvSpPr>
            <p:cNvPr id="13" name="TextBox 12"/>
            <p:cNvSpPr txBox="1"/>
            <p:nvPr/>
          </p:nvSpPr>
          <p:spPr>
            <a:xfrm>
              <a:off x="444500" y="3916357"/>
              <a:ext cx="8229600" cy="769912"/>
            </a:xfrm>
            <a:prstGeom prst="rect">
              <a:avLst/>
            </a:prstGeom>
            <a:solidFill>
              <a:schemeClr val="accent6">
                <a:lumMod val="40000"/>
                <a:lumOff val="60000"/>
              </a:schemeClr>
            </a:solidFill>
            <a:ln w="19050">
              <a:solidFill>
                <a:schemeClr val="tx1"/>
              </a:solidFill>
            </a:ln>
          </p:spPr>
          <p:txBody>
            <a:bodyPr anchor="ctr">
              <a:spAutoFit/>
            </a:bodyPr>
            <a:lstStyle/>
            <a:p>
              <a:pPr algn="ctr">
                <a:defRPr/>
              </a:pPr>
              <a:r>
                <a:rPr lang="en-US" sz="2200" b="1" dirty="0"/>
                <a:t>Licensing rights grant limited permission to use a product</a:t>
              </a:r>
              <a:br>
                <a:rPr lang="en-US" sz="2200" b="1" dirty="0"/>
              </a:br>
              <a:r>
                <a:rPr lang="en-US" sz="2200" b="1" dirty="0"/>
                <a:t>or service according to specific terms and conditions. </a:t>
              </a:r>
            </a:p>
          </p:txBody>
        </p:sp>
      </p:grpSp>
      <p:pic>
        <p:nvPicPr>
          <p:cNvPr id="8246" name="Picture 14"/>
          <p:cNvPicPr>
            <a:picLocks noChangeAspect="1" noChangeArrowheads="1"/>
          </p:cNvPicPr>
          <p:nvPr/>
        </p:nvPicPr>
        <p:blipFill>
          <a:blip r:embed="rId6"/>
          <a:srcRect/>
          <a:stretch>
            <a:fillRect/>
          </a:stretch>
        </p:blipFill>
        <p:spPr bwMode="auto">
          <a:xfrm>
            <a:off x="1295400" y="4513263"/>
            <a:ext cx="2193925" cy="21939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title"/>
          </p:nvPr>
        </p:nvSpPr>
        <p:spPr/>
        <p:txBody>
          <a:bodyPr/>
          <a:lstStyle/>
          <a:p>
            <a:r>
              <a:rPr lang="en-US" smtClean="0"/>
              <a:t>Technology Assets</a:t>
            </a:r>
            <a:endParaRPr lang="en-US" sz="3800" smtClean="0"/>
          </a:p>
        </p:txBody>
      </p:sp>
      <p:sp>
        <p:nvSpPr>
          <p:cNvPr id="6" name="TextBox 5"/>
          <p:cNvSpPr txBox="1"/>
          <p:nvPr/>
        </p:nvSpPr>
        <p:spPr>
          <a:xfrm>
            <a:off x="993775" y="1752600"/>
            <a:ext cx="7156450" cy="830263"/>
          </a:xfrm>
          <a:prstGeom prst="rect">
            <a:avLst/>
          </a:prstGeom>
          <a:solidFill>
            <a:schemeClr val="bg2">
              <a:lumMod val="90000"/>
            </a:schemeClr>
          </a:solidFill>
          <a:ln w="28575">
            <a:solidFill>
              <a:schemeClr val="tx1"/>
            </a:solidFill>
          </a:ln>
        </p:spPr>
        <p:txBody>
          <a:bodyPr>
            <a:spAutoFit/>
          </a:bodyPr>
          <a:lstStyle/>
          <a:p>
            <a:pPr algn="ctr">
              <a:defRPr/>
            </a:pPr>
            <a:r>
              <a:rPr lang="en-US" sz="2400" b="1" dirty="0"/>
              <a:t>Technology assets include software and Web development work.</a:t>
            </a:r>
          </a:p>
        </p:txBody>
      </p:sp>
      <p:sp>
        <p:nvSpPr>
          <p:cNvPr id="7" name="TextBox 6"/>
          <p:cNvSpPr txBox="1"/>
          <p:nvPr/>
        </p:nvSpPr>
        <p:spPr>
          <a:xfrm>
            <a:off x="304800" y="5024438"/>
            <a:ext cx="8458200" cy="461962"/>
          </a:xfrm>
          <a:prstGeom prst="rect">
            <a:avLst/>
          </a:prstGeom>
          <a:solidFill>
            <a:schemeClr val="bg2">
              <a:lumMod val="90000"/>
            </a:schemeClr>
          </a:solidFill>
          <a:ln w="28575">
            <a:solidFill>
              <a:schemeClr val="tx1"/>
            </a:solidFill>
          </a:ln>
        </p:spPr>
        <p:txBody>
          <a:bodyPr>
            <a:spAutoFit/>
          </a:bodyPr>
          <a:lstStyle/>
          <a:p>
            <a:pPr algn="ctr">
              <a:defRPr/>
            </a:pPr>
            <a:r>
              <a:rPr lang="en-US" sz="2400" b="1" dirty="0"/>
              <a:t>Usually used up over a relatively short time (3 – 7 years)</a:t>
            </a:r>
          </a:p>
        </p:txBody>
      </p:sp>
      <p:pic>
        <p:nvPicPr>
          <p:cNvPr id="99332" name="Picture 2"/>
          <p:cNvPicPr>
            <a:picLocks noChangeAspect="1" noChangeArrowheads="1"/>
          </p:cNvPicPr>
          <p:nvPr/>
        </p:nvPicPr>
        <p:blipFill>
          <a:blip r:embed="rId3"/>
          <a:srcRect/>
          <a:stretch>
            <a:fillRect/>
          </a:stretch>
        </p:blipFill>
        <p:spPr bwMode="auto">
          <a:xfrm>
            <a:off x="2743200" y="2819400"/>
            <a:ext cx="2743200" cy="2065338"/>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Learning Objective 9-2</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30000"/>
              </a:spcBef>
              <a:defRPr/>
            </a:pPr>
            <a:r>
              <a:rPr lang="en-US" sz="4000" dirty="0">
                <a:solidFill>
                  <a:schemeClr val="tx1"/>
                </a:solidFill>
              </a:rPr>
              <a:t>Apply the cost principle to</a:t>
            </a:r>
            <a:br>
              <a:rPr lang="en-US" sz="4000" dirty="0">
                <a:solidFill>
                  <a:schemeClr val="tx1"/>
                </a:solidFill>
              </a:rPr>
            </a:br>
            <a:r>
              <a:rPr lang="en-US" sz="4000" dirty="0">
                <a:solidFill>
                  <a:schemeClr val="tx1"/>
                </a:solidFill>
              </a:rPr>
              <a:t>the acquisition of long-lived assets.</a:t>
            </a:r>
          </a:p>
        </p:txBody>
      </p:sp>
    </p:spTree>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title"/>
          </p:nvPr>
        </p:nvSpPr>
        <p:spPr/>
        <p:txBody>
          <a:bodyPr/>
          <a:lstStyle/>
          <a:p>
            <a:r>
              <a:rPr lang="en-US" smtClean="0"/>
              <a:t>Franchises</a:t>
            </a:r>
            <a:endParaRPr lang="en-US" sz="3800" smtClean="0"/>
          </a:p>
        </p:txBody>
      </p:sp>
      <p:sp>
        <p:nvSpPr>
          <p:cNvPr id="6" name="TextBox 5"/>
          <p:cNvSpPr txBox="1"/>
          <p:nvPr/>
        </p:nvSpPr>
        <p:spPr>
          <a:xfrm>
            <a:off x="993775" y="1752600"/>
            <a:ext cx="7156450" cy="1200150"/>
          </a:xfrm>
          <a:prstGeom prst="rect">
            <a:avLst/>
          </a:prstGeom>
          <a:solidFill>
            <a:schemeClr val="bg2">
              <a:lumMod val="90000"/>
            </a:schemeClr>
          </a:solidFill>
          <a:ln w="28575">
            <a:solidFill>
              <a:schemeClr val="tx1"/>
            </a:solidFill>
          </a:ln>
        </p:spPr>
        <p:txBody>
          <a:bodyPr>
            <a:spAutoFit/>
          </a:bodyPr>
          <a:lstStyle/>
          <a:p>
            <a:pPr algn="ctr">
              <a:defRPr/>
            </a:pPr>
            <a:r>
              <a:rPr lang="en-US" sz="2400" b="1" dirty="0"/>
              <a:t>A franchise provides legally protected rights</a:t>
            </a:r>
            <a:br>
              <a:rPr lang="en-US" sz="2400" b="1" dirty="0"/>
            </a:br>
            <a:r>
              <a:rPr lang="en-US" sz="2400" b="1" dirty="0"/>
              <a:t>to sell products or provide services purchased</a:t>
            </a:r>
            <a:br>
              <a:rPr lang="en-US" sz="2400" b="1" dirty="0"/>
            </a:br>
            <a:r>
              <a:rPr lang="en-US" sz="2400" b="1" dirty="0"/>
              <a:t>by a franchisee from the franchisor.</a:t>
            </a:r>
          </a:p>
        </p:txBody>
      </p:sp>
      <p:pic>
        <p:nvPicPr>
          <p:cNvPr id="101379" name="Picture 15" descr="kkSubHome.gif"/>
          <p:cNvPicPr>
            <a:picLocks noChangeAspect="1"/>
          </p:cNvPicPr>
          <p:nvPr/>
        </p:nvPicPr>
        <p:blipFill>
          <a:blip r:embed="rId3"/>
          <a:srcRect/>
          <a:stretch>
            <a:fillRect/>
          </a:stretch>
        </p:blipFill>
        <p:spPr bwMode="auto">
          <a:xfrm>
            <a:off x="1524000" y="3733800"/>
            <a:ext cx="3416300" cy="1252538"/>
          </a:xfrm>
          <a:prstGeom prst="rect">
            <a:avLst/>
          </a:prstGeom>
          <a:noFill/>
          <a:ln w="9525">
            <a:noFill/>
            <a:miter lim="800000"/>
            <a:headEnd/>
            <a:tailEnd/>
          </a:ln>
        </p:spPr>
      </p:pic>
      <p:pic>
        <p:nvPicPr>
          <p:cNvPr id="101380" name="Picture 16" descr="donuts.jpg"/>
          <p:cNvPicPr>
            <a:picLocks noChangeAspect="1"/>
          </p:cNvPicPr>
          <p:nvPr/>
        </p:nvPicPr>
        <p:blipFill>
          <a:blip r:embed="rId4"/>
          <a:srcRect/>
          <a:stretch>
            <a:fillRect/>
          </a:stretch>
        </p:blipFill>
        <p:spPr bwMode="auto">
          <a:xfrm>
            <a:off x="4953000" y="3200400"/>
            <a:ext cx="2362200" cy="28225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2"/>
          <p:cNvSpPr>
            <a:spLocks noGrp="1" noChangeArrowheads="1"/>
          </p:cNvSpPr>
          <p:nvPr>
            <p:ph type="title"/>
          </p:nvPr>
        </p:nvSpPr>
        <p:spPr/>
        <p:txBody>
          <a:bodyPr/>
          <a:lstStyle/>
          <a:p>
            <a:r>
              <a:rPr lang="en-US" smtClean="0"/>
              <a:t>Goodwill</a:t>
            </a:r>
            <a:endParaRPr lang="en-US" sz="3800" smtClean="0"/>
          </a:p>
        </p:txBody>
      </p:sp>
      <p:grpSp>
        <p:nvGrpSpPr>
          <p:cNvPr id="103426" name="Group 2"/>
          <p:cNvGrpSpPr>
            <a:grpSpLocks/>
          </p:cNvGrpSpPr>
          <p:nvPr/>
        </p:nvGrpSpPr>
        <p:grpSpPr bwMode="auto">
          <a:xfrm>
            <a:off x="238125" y="1600200"/>
            <a:ext cx="8686800" cy="2971800"/>
            <a:chOff x="206" y="2024"/>
            <a:chExt cx="5472" cy="1872"/>
          </a:xfrm>
        </p:grpSpPr>
        <p:sp>
          <p:nvSpPr>
            <p:cNvPr id="103429" name="AutoShape 3"/>
            <p:cNvSpPr>
              <a:spLocks noChangeArrowheads="1"/>
            </p:cNvSpPr>
            <p:nvPr/>
          </p:nvSpPr>
          <p:spPr bwMode="auto">
            <a:xfrm>
              <a:off x="516" y="3147"/>
              <a:ext cx="1843" cy="749"/>
            </a:xfrm>
            <a:prstGeom prst="roundRect">
              <a:avLst>
                <a:gd name="adj" fmla="val 12495"/>
              </a:avLst>
            </a:prstGeom>
            <a:solidFill>
              <a:srgbClr val="FFFFCC"/>
            </a:solidFill>
            <a:ln w="50799">
              <a:solidFill>
                <a:srgbClr val="C00000"/>
              </a:solidFill>
              <a:round/>
              <a:headEnd/>
              <a:tailEnd/>
            </a:ln>
          </p:spPr>
          <p:txBody>
            <a:bodyPr wrap="none" lIns="90488" tIns="44450" rIns="90488" bIns="44450" anchor="ctr"/>
            <a:lstStyle/>
            <a:p>
              <a:pPr algn="ctr" eaLnBrk="0" hangingPunct="0">
                <a:lnSpc>
                  <a:spcPct val="90000"/>
                </a:lnSpc>
              </a:pPr>
              <a:r>
                <a:rPr lang="en-US" sz="2400" b="1">
                  <a:solidFill>
                    <a:schemeClr val="tx2"/>
                  </a:solidFill>
                </a:rPr>
                <a:t>Occurs when one</a:t>
              </a:r>
              <a:br>
                <a:rPr lang="en-US" sz="2400" b="1">
                  <a:solidFill>
                    <a:schemeClr val="tx2"/>
                  </a:solidFill>
                </a:rPr>
              </a:br>
              <a:r>
                <a:rPr lang="en-US" sz="2400" b="1">
                  <a:solidFill>
                    <a:schemeClr val="tx2"/>
                  </a:solidFill>
                </a:rPr>
                <a:t>company buys</a:t>
              </a:r>
              <a:br>
                <a:rPr lang="en-US" sz="2400" b="1">
                  <a:solidFill>
                    <a:schemeClr val="tx2"/>
                  </a:solidFill>
                </a:rPr>
              </a:br>
              <a:r>
                <a:rPr lang="en-US" sz="2400" b="1">
                  <a:solidFill>
                    <a:schemeClr val="tx2"/>
                  </a:solidFill>
                </a:rPr>
                <a:t>another company.</a:t>
              </a:r>
            </a:p>
          </p:txBody>
        </p:sp>
        <p:sp>
          <p:nvSpPr>
            <p:cNvPr id="18" name="AutoShape 4"/>
            <p:cNvSpPr>
              <a:spLocks noChangeArrowheads="1"/>
            </p:cNvSpPr>
            <p:nvPr/>
          </p:nvSpPr>
          <p:spPr bwMode="auto">
            <a:xfrm>
              <a:off x="206" y="2024"/>
              <a:ext cx="5472" cy="749"/>
            </a:xfrm>
            <a:prstGeom prst="roundRect">
              <a:avLst>
                <a:gd name="adj" fmla="val 12495"/>
              </a:avLst>
            </a:prstGeom>
            <a:solidFill>
              <a:schemeClr val="accent3">
                <a:lumMod val="20000"/>
                <a:lumOff val="80000"/>
              </a:schemeClr>
            </a:solidFill>
            <a:ln w="50799">
              <a:solidFill>
                <a:srgbClr val="C00000"/>
              </a:solidFill>
              <a:round/>
              <a:headEnd/>
              <a:tailEnd/>
            </a:ln>
          </p:spPr>
          <p:txBody>
            <a:bodyPr wrap="none" lIns="90488" tIns="44450" rIns="90488" bIns="44450" anchor="ctr"/>
            <a:lstStyle/>
            <a:p>
              <a:pPr algn="ctr" eaLnBrk="0" hangingPunct="0">
                <a:lnSpc>
                  <a:spcPct val="90000"/>
                </a:lnSpc>
                <a:defRPr/>
              </a:pPr>
              <a:r>
                <a:rPr lang="en-US" sz="2400" b="1" dirty="0">
                  <a:solidFill>
                    <a:schemeClr val="tx2"/>
                  </a:solidFill>
                </a:rPr>
                <a:t>Purchase Price &gt; Fair Market Value of Net Assets Acquired</a:t>
              </a:r>
            </a:p>
          </p:txBody>
        </p:sp>
        <p:sp>
          <p:nvSpPr>
            <p:cNvPr id="103431" name="AutoShape 8"/>
            <p:cNvSpPr>
              <a:spLocks noChangeArrowheads="1"/>
            </p:cNvSpPr>
            <p:nvPr/>
          </p:nvSpPr>
          <p:spPr bwMode="auto">
            <a:xfrm>
              <a:off x="3492" y="3147"/>
              <a:ext cx="1843" cy="749"/>
            </a:xfrm>
            <a:prstGeom prst="roundRect">
              <a:avLst>
                <a:gd name="adj" fmla="val 12495"/>
              </a:avLst>
            </a:prstGeom>
            <a:solidFill>
              <a:srgbClr val="FFFFCC"/>
            </a:solidFill>
            <a:ln w="50799">
              <a:solidFill>
                <a:srgbClr val="C00000"/>
              </a:solidFill>
              <a:round/>
              <a:headEnd/>
              <a:tailEnd/>
            </a:ln>
          </p:spPr>
          <p:txBody>
            <a:bodyPr wrap="none" lIns="90488" tIns="44450" rIns="90488" bIns="44450" anchor="ctr"/>
            <a:lstStyle/>
            <a:p>
              <a:pPr algn="ctr" eaLnBrk="0" hangingPunct="0">
                <a:lnSpc>
                  <a:spcPct val="90000"/>
                </a:lnSpc>
              </a:pPr>
              <a:r>
                <a:rPr lang="en-US" sz="2400" b="1">
                  <a:solidFill>
                    <a:schemeClr val="tx2"/>
                  </a:solidFill>
                </a:rPr>
                <a:t>Only purchased </a:t>
              </a:r>
              <a:br>
                <a:rPr lang="en-US" sz="2400" b="1">
                  <a:solidFill>
                    <a:schemeClr val="tx2"/>
                  </a:solidFill>
                </a:rPr>
              </a:br>
              <a:r>
                <a:rPr lang="en-US" sz="2400" b="1">
                  <a:solidFill>
                    <a:schemeClr val="tx2"/>
                  </a:solidFill>
                </a:rPr>
                <a:t>goodwill is an </a:t>
              </a:r>
              <a:br>
                <a:rPr lang="en-US" sz="2400" b="1">
                  <a:solidFill>
                    <a:schemeClr val="tx2"/>
                  </a:solidFill>
                </a:rPr>
              </a:br>
              <a:r>
                <a:rPr lang="en-US" sz="2400" b="1">
                  <a:solidFill>
                    <a:schemeClr val="tx2"/>
                  </a:solidFill>
                </a:rPr>
                <a:t>intangible asset.</a:t>
              </a:r>
            </a:p>
          </p:txBody>
        </p:sp>
      </p:grpSp>
      <p:sp>
        <p:nvSpPr>
          <p:cNvPr id="103427" name="AutoShape 3"/>
          <p:cNvSpPr>
            <a:spLocks noChangeArrowheads="1"/>
          </p:cNvSpPr>
          <p:nvPr/>
        </p:nvSpPr>
        <p:spPr bwMode="auto">
          <a:xfrm>
            <a:off x="731838" y="4876800"/>
            <a:ext cx="2925762" cy="1189038"/>
          </a:xfrm>
          <a:prstGeom prst="roundRect">
            <a:avLst>
              <a:gd name="adj" fmla="val 12495"/>
            </a:avLst>
          </a:prstGeom>
          <a:solidFill>
            <a:srgbClr val="FFFFCC"/>
          </a:solidFill>
          <a:ln w="50799">
            <a:solidFill>
              <a:srgbClr val="C00000"/>
            </a:solidFill>
            <a:round/>
            <a:headEnd/>
            <a:tailEnd/>
          </a:ln>
        </p:spPr>
        <p:txBody>
          <a:bodyPr wrap="none" lIns="90488" tIns="44450" rIns="90488" bIns="44450" anchor="ctr"/>
          <a:lstStyle/>
          <a:p>
            <a:pPr algn="ctr" eaLnBrk="0" hangingPunct="0">
              <a:lnSpc>
                <a:spcPct val="90000"/>
              </a:lnSpc>
            </a:pPr>
            <a:r>
              <a:rPr lang="en-US" sz="2400" b="1">
                <a:solidFill>
                  <a:schemeClr val="tx2"/>
                </a:solidFill>
              </a:rPr>
              <a:t>Is not amortized.</a:t>
            </a:r>
          </a:p>
        </p:txBody>
      </p:sp>
      <p:sp>
        <p:nvSpPr>
          <p:cNvPr id="103428" name="AutoShape 3"/>
          <p:cNvSpPr>
            <a:spLocks noChangeArrowheads="1"/>
          </p:cNvSpPr>
          <p:nvPr/>
        </p:nvSpPr>
        <p:spPr bwMode="auto">
          <a:xfrm>
            <a:off x="5468938" y="4876800"/>
            <a:ext cx="2925762" cy="1189038"/>
          </a:xfrm>
          <a:prstGeom prst="roundRect">
            <a:avLst>
              <a:gd name="adj" fmla="val 12495"/>
            </a:avLst>
          </a:prstGeom>
          <a:solidFill>
            <a:srgbClr val="FFFFCC"/>
          </a:solidFill>
          <a:ln w="50799">
            <a:solidFill>
              <a:srgbClr val="C00000"/>
            </a:solidFill>
            <a:round/>
            <a:headEnd/>
            <a:tailEnd/>
          </a:ln>
        </p:spPr>
        <p:txBody>
          <a:bodyPr wrap="none" lIns="90488" tIns="44450" rIns="90488" bIns="44450" anchor="ctr"/>
          <a:lstStyle/>
          <a:p>
            <a:pPr algn="ctr">
              <a:lnSpc>
                <a:spcPct val="90000"/>
              </a:lnSpc>
            </a:pPr>
            <a:r>
              <a:rPr lang="en-US" sz="2400" b="1">
                <a:solidFill>
                  <a:schemeClr val="tx2"/>
                </a:solidFill>
              </a:rPr>
              <a:t>Is impairment</a:t>
            </a:r>
            <a:br>
              <a:rPr lang="en-US" sz="2400" b="1">
                <a:solidFill>
                  <a:schemeClr val="tx2"/>
                </a:solidFill>
              </a:rPr>
            </a:br>
            <a:r>
              <a:rPr lang="en-US" sz="2400" b="1">
                <a:solidFill>
                  <a:schemeClr val="tx2"/>
                </a:solidFill>
              </a:rPr>
              <a:t>tested and may be</a:t>
            </a:r>
            <a:br>
              <a:rPr lang="en-US" sz="2400" b="1">
                <a:solidFill>
                  <a:schemeClr val="tx2"/>
                </a:solidFill>
              </a:rPr>
            </a:br>
            <a:r>
              <a:rPr lang="en-US" sz="2400" b="1">
                <a:solidFill>
                  <a:schemeClr val="tx2"/>
                </a:solidFill>
              </a:rPr>
              <a:t>written down.</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z="4000" smtClean="0"/>
              <a:t>Amortization of Limited Life Intangible Asset</a:t>
            </a:r>
          </a:p>
        </p:txBody>
      </p:sp>
      <p:sp>
        <p:nvSpPr>
          <p:cNvPr id="3" name="TextBox 2"/>
          <p:cNvSpPr txBox="1"/>
          <p:nvPr/>
        </p:nvSpPr>
        <p:spPr>
          <a:xfrm>
            <a:off x="381000" y="1752600"/>
            <a:ext cx="8458200" cy="1016000"/>
          </a:xfrm>
          <a:prstGeom prst="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2000" dirty="0">
                <a:effectLst>
                  <a:outerShdw blurRad="38100" dist="38100" dir="2700000" algn="tl">
                    <a:srgbClr val="000000">
                      <a:alpha val="43137"/>
                    </a:srgbClr>
                  </a:outerShdw>
                </a:effectLst>
              </a:rPr>
              <a:t>Assume Cedar Fair purchased a patent for an uphill water-coaster</a:t>
            </a:r>
          </a:p>
          <a:p>
            <a:pPr algn="ctr">
              <a:defRPr/>
            </a:pPr>
            <a:r>
              <a:rPr lang="en-US" sz="2000" dirty="0">
                <a:effectLst>
                  <a:outerShdw blurRad="38100" dist="38100" dir="2700000" algn="tl">
                    <a:srgbClr val="000000">
                      <a:alpha val="43137"/>
                    </a:srgbClr>
                  </a:outerShdw>
                </a:effectLst>
              </a:rPr>
              <a:t>for $800,000 and intends to use it for 20 years. Each year, the company would record $40,000 in Amortization Expense ($800,000 ÷  20 years).</a:t>
            </a:r>
          </a:p>
        </p:txBody>
      </p:sp>
      <p:grpSp>
        <p:nvGrpSpPr>
          <p:cNvPr id="22" name="Group 21"/>
          <p:cNvGrpSpPr>
            <a:grpSpLocks/>
          </p:cNvGrpSpPr>
          <p:nvPr/>
        </p:nvGrpSpPr>
        <p:grpSpPr bwMode="auto">
          <a:xfrm>
            <a:off x="381000" y="3021013"/>
            <a:ext cx="8305800" cy="1322387"/>
            <a:chOff x="290286" y="2611438"/>
            <a:chExt cx="8305800" cy="1322387"/>
          </a:xfrm>
        </p:grpSpPr>
        <p:grpSp>
          <p:nvGrpSpPr>
            <p:cNvPr id="105494" name="Group 21"/>
            <p:cNvGrpSpPr>
              <a:grpSpLocks/>
            </p:cNvGrpSpPr>
            <p:nvPr/>
          </p:nvGrpSpPr>
          <p:grpSpPr bwMode="auto">
            <a:xfrm>
              <a:off x="290286" y="2611438"/>
              <a:ext cx="8305800" cy="1322387"/>
              <a:chOff x="299903" y="2771779"/>
              <a:chExt cx="8071985" cy="1321250"/>
            </a:xfrm>
          </p:grpSpPr>
          <p:sp>
            <p:nvSpPr>
              <p:cNvPr id="38" name="Rounded Rectangle 37"/>
              <p:cNvSpPr/>
              <p:nvPr/>
            </p:nvSpPr>
            <p:spPr>
              <a:xfrm>
                <a:off x="373958" y="2771779"/>
                <a:ext cx="7997930" cy="132125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05510" name="Group 26"/>
              <p:cNvGrpSpPr>
                <a:grpSpLocks/>
              </p:cNvGrpSpPr>
              <p:nvPr/>
            </p:nvGrpSpPr>
            <p:grpSpPr bwMode="auto">
              <a:xfrm>
                <a:off x="299903" y="2771779"/>
                <a:ext cx="1894571" cy="381000"/>
                <a:chOff x="183785" y="3235975"/>
                <a:chExt cx="1894571" cy="381000"/>
              </a:xfrm>
            </p:grpSpPr>
            <p:grpSp>
              <p:nvGrpSpPr>
                <p:cNvPr id="105511" name="Group 16"/>
                <p:cNvGrpSpPr>
                  <a:grpSpLocks/>
                </p:cNvGrpSpPr>
                <p:nvPr/>
              </p:nvGrpSpPr>
              <p:grpSpPr bwMode="auto">
                <a:xfrm>
                  <a:off x="183785" y="3235975"/>
                  <a:ext cx="422016" cy="381000"/>
                  <a:chOff x="488585" y="3733800"/>
                  <a:chExt cx="422016" cy="381000"/>
                </a:xfrm>
              </p:grpSpPr>
              <p:sp>
                <p:nvSpPr>
                  <p:cNvPr id="42" name="Oval 41"/>
                  <p:cNvSpPr/>
                  <p:nvPr/>
                </p:nvSpPr>
                <p:spPr>
                  <a:xfrm>
                    <a:off x="488585" y="3733800"/>
                    <a:ext cx="381001"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Box 42"/>
                  <p:cNvSpPr txBox="1"/>
                  <p:nvPr/>
                </p:nvSpPr>
                <p:spPr>
                  <a:xfrm>
                    <a:off x="529600" y="3733800"/>
                    <a:ext cx="381001"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1" name="TextBox 40"/>
                <p:cNvSpPr txBox="1"/>
                <p:nvPr/>
              </p:nvSpPr>
              <p:spPr>
                <a:xfrm>
                  <a:off x="554059"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105495" name="Group 29"/>
            <p:cNvGrpSpPr>
              <a:grpSpLocks/>
            </p:cNvGrpSpPr>
            <p:nvPr/>
          </p:nvGrpSpPr>
          <p:grpSpPr bwMode="auto">
            <a:xfrm>
              <a:off x="674803" y="2967038"/>
              <a:ext cx="7713704" cy="839970"/>
              <a:chOff x="-6842588" y="-374806"/>
              <a:chExt cx="7713704" cy="839970"/>
            </a:xfrm>
          </p:grpSpPr>
          <p:grpSp>
            <p:nvGrpSpPr>
              <p:cNvPr id="105496" name="Group 16"/>
              <p:cNvGrpSpPr>
                <a:grpSpLocks/>
              </p:cNvGrpSpPr>
              <p:nvPr/>
            </p:nvGrpSpPr>
            <p:grpSpPr bwMode="auto">
              <a:xfrm>
                <a:off x="-6842588" y="-374806"/>
                <a:ext cx="7711733" cy="316169"/>
                <a:chOff x="-6842588" y="-374806"/>
                <a:chExt cx="7711733" cy="316169"/>
              </a:xfrm>
            </p:grpSpPr>
            <p:grpSp>
              <p:nvGrpSpPr>
                <p:cNvPr id="105502" name="Group 14"/>
                <p:cNvGrpSpPr>
                  <a:grpSpLocks/>
                </p:cNvGrpSpPr>
                <p:nvPr/>
              </p:nvGrpSpPr>
              <p:grpSpPr bwMode="auto">
                <a:xfrm>
                  <a:off x="-6842588" y="-374806"/>
                  <a:ext cx="7711733" cy="316169"/>
                  <a:chOff x="-6842588" y="-374806"/>
                  <a:chExt cx="7711733" cy="316169"/>
                </a:xfrm>
              </p:grpSpPr>
              <p:grpSp>
                <p:nvGrpSpPr>
                  <p:cNvPr id="105504" name="Group 13"/>
                  <p:cNvGrpSpPr>
                    <a:grpSpLocks/>
                  </p:cNvGrpSpPr>
                  <p:nvPr/>
                </p:nvGrpSpPr>
                <p:grpSpPr bwMode="auto">
                  <a:xfrm>
                    <a:off x="-6842588" y="-374806"/>
                    <a:ext cx="7366112" cy="316169"/>
                    <a:chOff x="-6423488" y="3328276"/>
                    <a:chExt cx="7366112" cy="316169"/>
                  </a:xfrm>
                </p:grpSpPr>
                <p:sp>
                  <p:nvSpPr>
                    <p:cNvPr id="105506" name="TextBox 34"/>
                    <p:cNvSpPr txBox="1">
                      <a:spLocks noChangeArrowheads="1"/>
                    </p:cNvSpPr>
                    <p:nvPr/>
                  </p:nvSpPr>
                  <p:spPr bwMode="auto">
                    <a:xfrm>
                      <a:off x="-5950755" y="3328276"/>
                      <a:ext cx="6893379" cy="316169"/>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105507" name="TextBox 35"/>
                    <p:cNvSpPr txBox="1">
                      <a:spLocks noChangeArrowheads="1"/>
                    </p:cNvSpPr>
                    <p:nvPr/>
                  </p:nvSpPr>
                  <p:spPr bwMode="auto">
                    <a:xfrm>
                      <a:off x="-6423488" y="3329863"/>
                      <a:ext cx="2500197" cy="31456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105508"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105505" name="TextBox 33"/>
                  <p:cNvSpPr txBox="1">
                    <a:spLocks noChangeArrowheads="1"/>
                  </p:cNvSpPr>
                  <p:nvPr/>
                </p:nvSpPr>
                <p:spPr bwMode="auto">
                  <a:xfrm>
                    <a:off x="-1669267" y="-374806"/>
                    <a:ext cx="2538412" cy="315989"/>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105503" name="TextBox 31"/>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105497" name="Group 22"/>
              <p:cNvGrpSpPr>
                <a:grpSpLocks/>
              </p:cNvGrpSpPr>
              <p:nvPr/>
            </p:nvGrpSpPr>
            <p:grpSpPr bwMode="auto">
              <a:xfrm>
                <a:off x="-6842588" y="-58058"/>
                <a:ext cx="7713704" cy="523222"/>
                <a:chOff x="-6842588" y="-58058"/>
                <a:chExt cx="7713704" cy="523222"/>
              </a:xfrm>
            </p:grpSpPr>
            <p:sp>
              <p:nvSpPr>
                <p:cNvPr id="105498" name="TextBox 26"/>
                <p:cNvSpPr txBox="1">
                  <a:spLocks noChangeArrowheads="1"/>
                </p:cNvSpPr>
                <p:nvPr/>
              </p:nvSpPr>
              <p:spPr bwMode="auto">
                <a:xfrm>
                  <a:off x="-6842588" y="-58057"/>
                  <a:ext cx="7713703"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5499" name="TextBox 27"/>
                <p:cNvSpPr txBox="1">
                  <a:spLocks noChangeArrowheads="1"/>
                </p:cNvSpPr>
                <p:nvPr/>
              </p:nvSpPr>
              <p:spPr bwMode="auto">
                <a:xfrm>
                  <a:off x="-6836579" y="-58058"/>
                  <a:ext cx="2497820" cy="523220"/>
                </a:xfrm>
                <a:prstGeom prst="rect">
                  <a:avLst/>
                </a:prstGeom>
                <a:noFill/>
                <a:ln w="19050">
                  <a:solidFill>
                    <a:schemeClr val="tx1"/>
                  </a:solidFill>
                  <a:miter lim="800000"/>
                  <a:headEnd/>
                  <a:tailEnd/>
                </a:ln>
              </p:spPr>
              <p:txBody>
                <a:bodyPr>
                  <a:spAutoFit/>
                </a:bodyPr>
                <a:lstStyle/>
                <a:p>
                  <a:r>
                    <a:rPr lang="en-US" sz="1400"/>
                    <a:t>Patent (-A)  -40,000</a:t>
                  </a:r>
                </a:p>
                <a:p>
                  <a:endParaRPr lang="en-US" sz="1400"/>
                </a:p>
              </p:txBody>
            </p:sp>
            <p:sp>
              <p:nvSpPr>
                <p:cNvPr id="105500" name="TextBox 28"/>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105501" name="TextBox 29"/>
                <p:cNvSpPr txBox="1">
                  <a:spLocks noChangeArrowheads="1"/>
                </p:cNvSpPr>
                <p:nvPr/>
              </p:nvSpPr>
              <p:spPr bwMode="auto">
                <a:xfrm>
                  <a:off x="-1676399" y="-58058"/>
                  <a:ext cx="2547515" cy="523220"/>
                </a:xfrm>
                <a:prstGeom prst="rect">
                  <a:avLst/>
                </a:prstGeom>
                <a:noFill/>
                <a:ln w="19050">
                  <a:solidFill>
                    <a:schemeClr val="tx1"/>
                  </a:solidFill>
                  <a:miter lim="800000"/>
                  <a:headEnd/>
                  <a:tailEnd/>
                </a:ln>
              </p:spPr>
              <p:txBody>
                <a:bodyPr>
                  <a:spAutoFit/>
                </a:bodyPr>
                <a:lstStyle/>
                <a:p>
                  <a:r>
                    <a:rPr lang="en-US" sz="1400"/>
                    <a:t>Amortization</a:t>
                  </a:r>
                </a:p>
                <a:p>
                  <a:r>
                    <a:rPr lang="en-US" sz="1400"/>
                    <a:t>Expense (+E)        -40,000</a:t>
                  </a:r>
                </a:p>
              </p:txBody>
            </p:sp>
          </p:grpSp>
        </p:grpSp>
      </p:grpSp>
      <p:grpSp>
        <p:nvGrpSpPr>
          <p:cNvPr id="44" name="Group 43"/>
          <p:cNvGrpSpPr>
            <a:grpSpLocks/>
          </p:cNvGrpSpPr>
          <p:nvPr/>
        </p:nvGrpSpPr>
        <p:grpSpPr bwMode="auto">
          <a:xfrm>
            <a:off x="457200" y="4724400"/>
            <a:ext cx="7943850" cy="1295400"/>
            <a:chOff x="652463" y="4016376"/>
            <a:chExt cx="7943620" cy="1295401"/>
          </a:xfrm>
        </p:grpSpPr>
        <p:grpSp>
          <p:nvGrpSpPr>
            <p:cNvPr id="105477" name="Group 24"/>
            <p:cNvGrpSpPr>
              <a:grpSpLocks/>
            </p:cNvGrpSpPr>
            <p:nvPr/>
          </p:nvGrpSpPr>
          <p:grpSpPr bwMode="auto">
            <a:xfrm>
              <a:off x="652463" y="4016376"/>
              <a:ext cx="7943620" cy="1295401"/>
              <a:chOff x="711199" y="4336106"/>
              <a:chExt cx="7749510" cy="1294236"/>
            </a:xfrm>
          </p:grpSpPr>
          <p:sp>
            <p:nvSpPr>
              <p:cNvPr id="52" name="Rounded Rectangle 51"/>
              <p:cNvSpPr/>
              <p:nvPr/>
            </p:nvSpPr>
            <p:spPr>
              <a:xfrm>
                <a:off x="740624" y="4336106"/>
                <a:ext cx="7720085" cy="12942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05485" name="Group 25"/>
              <p:cNvGrpSpPr>
                <a:grpSpLocks/>
              </p:cNvGrpSpPr>
              <p:nvPr/>
            </p:nvGrpSpPr>
            <p:grpSpPr bwMode="auto">
              <a:xfrm>
                <a:off x="711199" y="4336108"/>
                <a:ext cx="1905000" cy="387350"/>
                <a:chOff x="3505200" y="3232737"/>
                <a:chExt cx="1905000" cy="387476"/>
              </a:xfrm>
            </p:grpSpPr>
            <p:grpSp>
              <p:nvGrpSpPr>
                <p:cNvPr id="105486" name="Group 15"/>
                <p:cNvGrpSpPr>
                  <a:grpSpLocks/>
                </p:cNvGrpSpPr>
                <p:nvPr/>
              </p:nvGrpSpPr>
              <p:grpSpPr bwMode="auto">
                <a:xfrm>
                  <a:off x="3505200" y="3232737"/>
                  <a:ext cx="413658" cy="387476"/>
                  <a:chOff x="2133600" y="4870324"/>
                  <a:chExt cx="413658" cy="387476"/>
                </a:xfrm>
              </p:grpSpPr>
              <p:sp>
                <p:nvSpPr>
                  <p:cNvPr id="56"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TextBox 56"/>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105487"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105478" name="Group 44"/>
            <p:cNvGrpSpPr>
              <a:grpSpLocks/>
            </p:cNvGrpSpPr>
            <p:nvPr/>
          </p:nvGrpSpPr>
          <p:grpSpPr bwMode="auto">
            <a:xfrm>
              <a:off x="1128485" y="4389319"/>
              <a:ext cx="7242380" cy="654840"/>
              <a:chOff x="5656941" y="3416862"/>
              <a:chExt cx="7242380" cy="654840"/>
            </a:xfrm>
          </p:grpSpPr>
          <p:sp>
            <p:nvSpPr>
              <p:cNvPr id="47" name="TextBox 46"/>
              <p:cNvSpPr txBox="1"/>
              <p:nvPr/>
            </p:nvSpPr>
            <p:spPr>
              <a:xfrm>
                <a:off x="5660330" y="3424919"/>
                <a:ext cx="7235615" cy="646114"/>
              </a:xfrm>
              <a:prstGeom prst="rect">
                <a:avLst/>
              </a:prstGeom>
              <a:solidFill>
                <a:schemeClr val="accent2">
                  <a:lumMod val="20000"/>
                  <a:lumOff val="80000"/>
                </a:schemeClr>
              </a:solidFill>
            </p:spPr>
            <p:txBody>
              <a:bodyPr>
                <a:spAutoFit/>
              </a:bodyPr>
              <a:lstStyle/>
              <a:p>
                <a:pPr>
                  <a:defRPr/>
                </a:pPr>
                <a:endParaRPr lang="en-US" dirty="0"/>
              </a:p>
              <a:p>
                <a:pPr>
                  <a:defRPr/>
                </a:pPr>
                <a:endParaRPr lang="en-US" dirty="0"/>
              </a:p>
            </p:txBody>
          </p:sp>
          <p:grpSp>
            <p:nvGrpSpPr>
              <p:cNvPr id="105480" name="Group 73"/>
              <p:cNvGrpSpPr>
                <a:grpSpLocks/>
              </p:cNvGrpSpPr>
              <p:nvPr/>
            </p:nvGrpSpPr>
            <p:grpSpPr bwMode="auto">
              <a:xfrm>
                <a:off x="5656941" y="3416862"/>
                <a:ext cx="7242380" cy="654840"/>
                <a:chOff x="5656941" y="2546005"/>
                <a:chExt cx="7242380" cy="654840"/>
              </a:xfrm>
            </p:grpSpPr>
            <p:sp>
              <p:nvSpPr>
                <p:cNvPr id="105481" name="TextBox 48"/>
                <p:cNvSpPr txBox="1">
                  <a:spLocks noChangeArrowheads="1"/>
                </p:cNvSpPr>
                <p:nvPr/>
              </p:nvSpPr>
              <p:spPr bwMode="auto">
                <a:xfrm>
                  <a:off x="5656941" y="2554514"/>
                  <a:ext cx="5410200" cy="646331"/>
                </a:xfrm>
                <a:prstGeom prst="rect">
                  <a:avLst/>
                </a:prstGeom>
                <a:noFill/>
                <a:ln w="9525">
                  <a:noFill/>
                  <a:miter lim="800000"/>
                  <a:headEnd/>
                  <a:tailEnd/>
                </a:ln>
              </p:spPr>
              <p:txBody>
                <a:bodyPr>
                  <a:spAutoFit/>
                </a:bodyPr>
                <a:lstStyle/>
                <a:p>
                  <a:r>
                    <a:rPr lang="en-US"/>
                    <a:t>dr    Amortization Expense (+E, -SE)</a:t>
                  </a:r>
                </a:p>
                <a:p>
                  <a:r>
                    <a:rPr lang="en-US"/>
                    <a:t>        cr    Patent (-A)</a:t>
                  </a:r>
                </a:p>
              </p:txBody>
            </p:sp>
            <p:sp>
              <p:nvSpPr>
                <p:cNvPr id="105482" name="TextBox 49"/>
                <p:cNvSpPr txBox="1">
                  <a:spLocks noChangeArrowheads="1"/>
                </p:cNvSpPr>
                <p:nvPr/>
              </p:nvSpPr>
              <p:spPr bwMode="auto">
                <a:xfrm>
                  <a:off x="11810750" y="2551886"/>
                  <a:ext cx="1088571" cy="646331"/>
                </a:xfrm>
                <a:prstGeom prst="rect">
                  <a:avLst/>
                </a:prstGeom>
                <a:noFill/>
                <a:ln w="9525">
                  <a:noFill/>
                  <a:miter lim="800000"/>
                  <a:headEnd/>
                  <a:tailEnd/>
                </a:ln>
              </p:spPr>
              <p:txBody>
                <a:bodyPr>
                  <a:spAutoFit/>
                </a:bodyPr>
                <a:lstStyle/>
                <a:p>
                  <a:pPr algn="r"/>
                  <a:endParaRPr lang="en-US"/>
                </a:p>
                <a:p>
                  <a:pPr algn="r"/>
                  <a:r>
                    <a:rPr lang="en-US"/>
                    <a:t>40,000</a:t>
                  </a:r>
                </a:p>
              </p:txBody>
            </p:sp>
            <p:sp>
              <p:nvSpPr>
                <p:cNvPr id="105483" name="TextBox 50"/>
                <p:cNvSpPr txBox="1">
                  <a:spLocks noChangeArrowheads="1"/>
                </p:cNvSpPr>
                <p:nvPr/>
              </p:nvSpPr>
              <p:spPr bwMode="auto">
                <a:xfrm>
                  <a:off x="10804883" y="2546005"/>
                  <a:ext cx="1088571" cy="646331"/>
                </a:xfrm>
                <a:prstGeom prst="rect">
                  <a:avLst/>
                </a:prstGeom>
                <a:noFill/>
                <a:ln w="9525">
                  <a:noFill/>
                  <a:miter lim="800000"/>
                  <a:headEnd/>
                  <a:tailEnd/>
                </a:ln>
              </p:spPr>
              <p:txBody>
                <a:bodyPr>
                  <a:spAutoFit/>
                </a:bodyPr>
                <a:lstStyle/>
                <a:p>
                  <a:pPr algn="r"/>
                  <a:r>
                    <a:rPr lang="en-US"/>
                    <a:t>40,000</a:t>
                  </a:r>
                </a:p>
                <a:p>
                  <a:pPr algn="r"/>
                  <a:endParaRPr lang="en-US"/>
                </a:p>
              </p:txBody>
            </p:sp>
          </p:grpSp>
        </p:gr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lIns="90488" tIns="44450" rIns="90488" bIns="44450" anchor="ctr"/>
          <a:lstStyle/>
          <a:p>
            <a:r>
              <a:rPr lang="en-US" smtClean="0"/>
              <a:t>Summary of Accounting Rules</a:t>
            </a:r>
            <a:br>
              <a:rPr lang="en-US" smtClean="0"/>
            </a:br>
            <a:r>
              <a:rPr lang="en-US" smtClean="0"/>
              <a:t>for Long-Lived Assets</a:t>
            </a:r>
          </a:p>
        </p:txBody>
      </p:sp>
      <p:pic>
        <p:nvPicPr>
          <p:cNvPr id="107522" name="Picture 16"/>
          <p:cNvPicPr>
            <a:picLocks noChangeAspect="1" noChangeArrowheads="1"/>
          </p:cNvPicPr>
          <p:nvPr/>
        </p:nvPicPr>
        <p:blipFill>
          <a:blip r:embed="rId3"/>
          <a:srcRect/>
          <a:stretch>
            <a:fillRect/>
          </a:stretch>
        </p:blipFill>
        <p:spPr bwMode="auto">
          <a:xfrm>
            <a:off x="304800" y="1752600"/>
            <a:ext cx="8669338" cy="35052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mtClean="0"/>
              <a:t>Learning Objective 9-7</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30000"/>
              </a:spcBef>
              <a:defRPr/>
            </a:pPr>
            <a:r>
              <a:rPr lang="en-US" sz="4000" dirty="0">
                <a:solidFill>
                  <a:schemeClr val="tx1"/>
                </a:solidFill>
              </a:rPr>
              <a:t>Interpret the fixed asset turnover ratio.</a:t>
            </a:r>
          </a:p>
        </p:txBody>
      </p:sp>
    </p:spTree>
  </p:cSld>
  <p:clrMapOvr>
    <a:masterClrMapping/>
  </p:clrMapOvr>
  <p:transition>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4" name="Rectangle 8"/>
          <p:cNvSpPr>
            <a:spLocks noChangeArrowheads="1"/>
          </p:cNvSpPr>
          <p:nvPr/>
        </p:nvSpPr>
        <p:spPr bwMode="auto">
          <a:xfrm>
            <a:off x="1925638" y="2987675"/>
            <a:ext cx="5292725" cy="1241425"/>
          </a:xfrm>
          <a:prstGeom prst="rect">
            <a:avLst/>
          </a:prstGeom>
          <a:solidFill>
            <a:schemeClr val="accent2"/>
          </a:solidFill>
          <a:ln w="57149" cmpd="thinThick">
            <a:solidFill>
              <a:schemeClr val="tx1"/>
            </a:solidFill>
            <a:miter lim="800000"/>
            <a:headEnd/>
            <a:tailEnd/>
          </a:ln>
          <a:effectLst/>
        </p:spPr>
        <p:txBody>
          <a:bodyPr lIns="90488" tIns="44450" rIns="90488" bIns="44450">
            <a:spAutoFit/>
          </a:bodyPr>
          <a:lstStyle/>
          <a:p>
            <a:pPr algn="ctr" eaLnBrk="0" hangingPunct="0">
              <a:defRPr/>
            </a:pPr>
            <a:r>
              <a:rPr lang="en-US" sz="2400" b="1" dirty="0">
                <a:solidFill>
                  <a:schemeClr val="bg1"/>
                </a:solidFill>
                <a:effectLst>
                  <a:outerShdw blurRad="38100" dist="38100" dir="2700000" algn="tl">
                    <a:srgbClr val="000000">
                      <a:alpha val="43137"/>
                    </a:srgbClr>
                  </a:outerShdw>
                </a:effectLst>
                <a:latin typeface="Arial" pitchFamily="34" charset="0"/>
              </a:rPr>
              <a:t>This ratio measures the sales dollars generated by each dollar invested in fixed assets. </a:t>
            </a:r>
          </a:p>
        </p:txBody>
      </p:sp>
      <p:sp>
        <p:nvSpPr>
          <p:cNvPr id="751625" name="Text Box 9"/>
          <p:cNvSpPr txBox="1">
            <a:spLocks noChangeArrowheads="1"/>
          </p:cNvSpPr>
          <p:nvPr/>
        </p:nvSpPr>
        <p:spPr bwMode="auto">
          <a:xfrm>
            <a:off x="588963" y="4483100"/>
            <a:ext cx="7966075" cy="1816100"/>
          </a:xfrm>
          <a:prstGeom prst="rect">
            <a:avLst/>
          </a:prstGeom>
          <a:solidFill>
            <a:srgbClr val="FFFFCC"/>
          </a:solidFill>
          <a:ln w="28575">
            <a:solidFill>
              <a:schemeClr val="tx1"/>
            </a:solidFill>
            <a:miter lim="800000"/>
            <a:headEnd/>
            <a:tailEnd/>
          </a:ln>
        </p:spPr>
        <p:txBody>
          <a:bodyPr wrap="none">
            <a:spAutoFit/>
          </a:bodyPr>
          <a:lstStyle/>
          <a:p>
            <a:pPr algn="ctr" eaLnBrk="0" hangingPunct="0"/>
            <a:r>
              <a:rPr lang="en-US" sz="2800"/>
              <a:t>For the year 2010, Cedar Fair had $978 of</a:t>
            </a:r>
            <a:br>
              <a:rPr lang="en-US" sz="2800"/>
            </a:br>
            <a:r>
              <a:rPr lang="en-US" sz="2800"/>
              <a:t>revenue.  End-of-year fixed assets were $1,680</a:t>
            </a:r>
            <a:br>
              <a:rPr lang="en-US" sz="2800"/>
            </a:br>
            <a:r>
              <a:rPr lang="en-US" sz="2800"/>
              <a:t>and beginning-of-year fixed assets were $1,780.</a:t>
            </a:r>
            <a:br>
              <a:rPr lang="en-US" sz="2800"/>
            </a:br>
            <a:r>
              <a:rPr lang="en-US" sz="2800"/>
              <a:t>(All numbers in millions.)</a:t>
            </a:r>
          </a:p>
        </p:txBody>
      </p:sp>
      <p:sp>
        <p:nvSpPr>
          <p:cNvPr id="111619" name="Rectangle 10"/>
          <p:cNvSpPr>
            <a:spLocks noGrp="1" noChangeArrowheads="1"/>
          </p:cNvSpPr>
          <p:nvPr>
            <p:ph type="title"/>
          </p:nvPr>
        </p:nvSpPr>
        <p:spPr/>
        <p:txBody>
          <a:bodyPr/>
          <a:lstStyle/>
          <a:p>
            <a:r>
              <a:rPr lang="en-US" smtClean="0"/>
              <a:t>Turnover Analysis</a:t>
            </a:r>
          </a:p>
        </p:txBody>
      </p:sp>
      <p:grpSp>
        <p:nvGrpSpPr>
          <p:cNvPr id="111620" name="Group 9"/>
          <p:cNvGrpSpPr>
            <a:grpSpLocks/>
          </p:cNvGrpSpPr>
          <p:nvPr/>
        </p:nvGrpSpPr>
        <p:grpSpPr bwMode="auto">
          <a:xfrm>
            <a:off x="1560513" y="1452563"/>
            <a:ext cx="6008687" cy="1196975"/>
            <a:chOff x="736" y="1059"/>
            <a:chExt cx="3785" cy="754"/>
          </a:xfrm>
        </p:grpSpPr>
        <p:sp>
          <p:nvSpPr>
            <p:cNvPr id="111621" name="Rectangle 10"/>
            <p:cNvSpPr>
              <a:spLocks noChangeArrowheads="1"/>
            </p:cNvSpPr>
            <p:nvPr/>
          </p:nvSpPr>
          <p:spPr bwMode="auto">
            <a:xfrm>
              <a:off x="736" y="1059"/>
              <a:ext cx="954" cy="754"/>
            </a:xfrm>
            <a:prstGeom prst="rect">
              <a:avLst/>
            </a:prstGeom>
            <a:noFill/>
            <a:ln w="9525">
              <a:noFill/>
              <a:miter lim="800000"/>
              <a:headEnd/>
              <a:tailEnd/>
            </a:ln>
          </p:spPr>
          <p:txBody>
            <a:bodyPr wrap="none" lIns="90488" tIns="44450" rIns="90488" bIns="44450">
              <a:spAutoFit/>
            </a:bodyPr>
            <a:lstStyle/>
            <a:p>
              <a:pPr algn="ctr" eaLnBrk="0" hangingPunct="0"/>
              <a:r>
                <a:rPr lang="en-US" sz="2400" b="1"/>
                <a:t>Fixed</a:t>
              </a:r>
              <a:br>
                <a:rPr lang="en-US" sz="2400" b="1"/>
              </a:br>
              <a:r>
                <a:rPr lang="en-US" sz="2400" b="1"/>
                <a:t>Asset</a:t>
              </a:r>
              <a:br>
                <a:rPr lang="en-US" sz="2400" b="1"/>
              </a:br>
              <a:r>
                <a:rPr lang="en-US" sz="2400" b="1"/>
                <a:t>Turnover</a:t>
              </a:r>
            </a:p>
          </p:txBody>
        </p:sp>
        <p:sp>
          <p:nvSpPr>
            <p:cNvPr id="111622" name="Rectangle 11"/>
            <p:cNvSpPr>
              <a:spLocks noChangeArrowheads="1"/>
            </p:cNvSpPr>
            <p:nvPr/>
          </p:nvSpPr>
          <p:spPr bwMode="auto">
            <a:xfrm>
              <a:off x="2047" y="1125"/>
              <a:ext cx="2474"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t>Net Sales Revenue</a:t>
              </a:r>
              <a:br>
                <a:rPr lang="en-US" sz="2400" b="1"/>
              </a:br>
              <a:r>
                <a:rPr lang="en-US" sz="2400" b="1">
                  <a:solidFill>
                    <a:srgbClr val="FF3300"/>
                  </a:solidFill>
                </a:rPr>
                <a:t>Average</a:t>
              </a:r>
              <a:r>
                <a:rPr lang="en-US" sz="2400" b="1"/>
                <a:t> Net Fixed Assets</a:t>
              </a:r>
            </a:p>
          </p:txBody>
        </p:sp>
        <p:sp>
          <p:nvSpPr>
            <p:cNvPr id="111623" name="Rectangle 12"/>
            <p:cNvSpPr>
              <a:spLocks noChangeArrowheads="1"/>
            </p:cNvSpPr>
            <p:nvPr/>
          </p:nvSpPr>
          <p:spPr bwMode="auto">
            <a:xfrm>
              <a:off x="1725" y="1283"/>
              <a:ext cx="234" cy="294"/>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11624" name="Line 13"/>
            <p:cNvSpPr>
              <a:spLocks noChangeShapeType="1"/>
            </p:cNvSpPr>
            <p:nvPr/>
          </p:nvSpPr>
          <p:spPr bwMode="auto">
            <a:xfrm>
              <a:off x="2133" y="1440"/>
              <a:ext cx="2288" cy="0"/>
            </a:xfrm>
            <a:prstGeom prst="line">
              <a:avLst/>
            </a:prstGeom>
            <a:noFill/>
            <a:ln w="25399">
              <a:solidFill>
                <a:schemeClr val="tx1"/>
              </a:solidFill>
              <a:round/>
              <a:headEnd/>
              <a:tailEnd/>
            </a:ln>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1624"/>
                                        </p:tgtEl>
                                        <p:attrNameLst>
                                          <p:attrName>style.visibility</p:attrName>
                                        </p:attrNameLst>
                                      </p:cBhvr>
                                      <p:to>
                                        <p:strVal val="visible"/>
                                      </p:to>
                                    </p:set>
                                    <p:animEffect transition="in" filter="wipe(left)">
                                      <p:cBhvr>
                                        <p:cTn id="7" dur="500"/>
                                        <p:tgtEl>
                                          <p:spTgt spid="751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1625"/>
                                        </p:tgtEl>
                                        <p:attrNameLst>
                                          <p:attrName>style.visibility</p:attrName>
                                        </p:attrNameLst>
                                      </p:cBhvr>
                                      <p:to>
                                        <p:strVal val="visible"/>
                                      </p:to>
                                    </p:set>
                                    <p:animEffect transition="in" filter="wipe(left)">
                                      <p:cBhvr>
                                        <p:cTn id="12" dur="500"/>
                                        <p:tgtEl>
                                          <p:spTgt spid="75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4" grpId="0" animBg="1" autoUpdateAnimBg="0"/>
      <p:bldP spid="751625"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5"/>
          <p:cNvSpPr>
            <a:spLocks noGrp="1" noChangeArrowheads="1"/>
          </p:cNvSpPr>
          <p:nvPr>
            <p:ph type="title"/>
          </p:nvPr>
        </p:nvSpPr>
        <p:spPr/>
        <p:txBody>
          <a:bodyPr/>
          <a:lstStyle/>
          <a:p>
            <a:r>
              <a:rPr lang="en-US" smtClean="0"/>
              <a:t>Turnover Analysis</a:t>
            </a:r>
          </a:p>
        </p:txBody>
      </p:sp>
      <p:pic>
        <p:nvPicPr>
          <p:cNvPr id="113666" name="Picture 28"/>
          <p:cNvPicPr>
            <a:picLocks noChangeAspect="1" noChangeArrowheads="1"/>
          </p:cNvPicPr>
          <p:nvPr/>
        </p:nvPicPr>
        <p:blipFill>
          <a:blip r:embed="rId3"/>
          <a:srcRect/>
          <a:stretch>
            <a:fillRect/>
          </a:stretch>
        </p:blipFill>
        <p:spPr bwMode="auto">
          <a:xfrm>
            <a:off x="212725" y="1981200"/>
            <a:ext cx="8397875" cy="2955925"/>
          </a:xfrm>
          <a:prstGeom prst="rect">
            <a:avLst/>
          </a:prstGeom>
          <a:noFill/>
          <a:ln w="9525">
            <a:noFill/>
            <a:miter lim="800000"/>
            <a:headEnd/>
            <a:tailEnd/>
          </a:ln>
        </p:spPr>
      </p:pic>
      <p:sp>
        <p:nvSpPr>
          <p:cNvPr id="2" name="TextBox 1"/>
          <p:cNvSpPr txBox="1">
            <a:spLocks noChangeArrowheads="1"/>
          </p:cNvSpPr>
          <p:nvPr/>
        </p:nvSpPr>
        <p:spPr bwMode="auto">
          <a:xfrm>
            <a:off x="212725" y="3505200"/>
            <a:ext cx="8474075" cy="1477963"/>
          </a:xfrm>
          <a:prstGeom prst="rect">
            <a:avLst/>
          </a:prstGeom>
          <a:solidFill>
            <a:schemeClr val="bg1"/>
          </a:solidFill>
          <a:ln w="9525">
            <a:noFill/>
            <a:miter lim="800000"/>
            <a:headEnd/>
            <a:tailEnd/>
          </a:ln>
        </p:spPr>
        <p:txBody>
          <a:bodyPr>
            <a:spAutoFit/>
          </a:bodyPr>
          <a:lstStyle/>
          <a:p>
            <a:endParaRPr lang="en-CA"/>
          </a:p>
          <a:p>
            <a:endParaRPr lang="en-CA"/>
          </a:p>
          <a:p>
            <a:endParaRPr lang="en-CA"/>
          </a:p>
          <a:p>
            <a:endParaRPr lang="en-CA"/>
          </a:p>
          <a:p>
            <a:endParaRPr lang="en-CA"/>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smtClean="0"/>
              <a:t>Learning Objective 9-8</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30000"/>
              </a:spcBef>
              <a:defRPr/>
            </a:pPr>
            <a:r>
              <a:rPr lang="en-US" sz="4000" dirty="0">
                <a:solidFill>
                  <a:schemeClr val="tx1"/>
                </a:solidFill>
              </a:rPr>
              <a:t>Describe the factors to consider when comparing companies’ long-lived assets.</a:t>
            </a:r>
          </a:p>
        </p:txBody>
      </p:sp>
    </p:spTree>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4"/>
          <p:cNvSpPr>
            <a:spLocks noGrp="1" noChangeArrowheads="1"/>
          </p:cNvSpPr>
          <p:nvPr>
            <p:ph type="title"/>
          </p:nvPr>
        </p:nvSpPr>
        <p:spPr/>
        <p:txBody>
          <a:bodyPr/>
          <a:lstStyle/>
          <a:p>
            <a:r>
              <a:rPr lang="en-US" smtClean="0"/>
              <a:t>Impact of Depreciation Differences</a:t>
            </a:r>
          </a:p>
        </p:txBody>
      </p:sp>
      <p:sp>
        <p:nvSpPr>
          <p:cNvPr id="5" name="Rounded Rectangle 4"/>
          <p:cNvSpPr/>
          <p:nvPr/>
        </p:nvSpPr>
        <p:spPr>
          <a:xfrm>
            <a:off x="233363" y="1752600"/>
            <a:ext cx="8686800" cy="1752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20000"/>
              <a:defRPr/>
            </a:pPr>
            <a:r>
              <a:rPr lang="en-US" sz="2400" b="1" dirty="0">
                <a:solidFill>
                  <a:schemeClr val="tx1"/>
                </a:solidFill>
              </a:rPr>
              <a:t>Accelerated depreciation, in the early years of an asset’s useful life, results in higher depreciation expense, lower net income, and </a:t>
            </a:r>
            <a:r>
              <a:rPr lang="en-US" sz="2400" b="1" dirty="0">
                <a:solidFill>
                  <a:srgbClr val="008000"/>
                </a:solidFill>
              </a:rPr>
              <a:t>lower book value </a:t>
            </a:r>
            <a:r>
              <a:rPr lang="en-US" sz="2400" b="1" dirty="0">
                <a:solidFill>
                  <a:schemeClr val="tx1"/>
                </a:solidFill>
              </a:rPr>
              <a:t>than would result using straight-line depreciation.</a:t>
            </a:r>
          </a:p>
        </p:txBody>
      </p:sp>
      <p:sp>
        <p:nvSpPr>
          <p:cNvPr id="6" name="Rounded Rectangle 5"/>
          <p:cNvSpPr/>
          <p:nvPr/>
        </p:nvSpPr>
        <p:spPr>
          <a:xfrm>
            <a:off x="222250" y="4005263"/>
            <a:ext cx="8686800" cy="2378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20000"/>
              <a:defRPr/>
            </a:pPr>
            <a:r>
              <a:rPr lang="en-US" sz="2400" b="1" dirty="0">
                <a:solidFill>
                  <a:schemeClr val="tx1"/>
                </a:solidFill>
              </a:rPr>
              <a:t>Selling an asset with a </a:t>
            </a:r>
            <a:r>
              <a:rPr lang="en-US" sz="2400" b="1" dirty="0">
                <a:solidFill>
                  <a:srgbClr val="008000"/>
                </a:solidFill>
              </a:rPr>
              <a:t>low book value</a:t>
            </a:r>
            <a:r>
              <a:rPr lang="en-US" sz="2400" b="1" dirty="0">
                <a:solidFill>
                  <a:schemeClr val="tx1"/>
                </a:solidFill>
              </a:rPr>
              <a:t>, resulting from accelerated depreciation, might result in a </a:t>
            </a:r>
            <a:r>
              <a:rPr lang="en-US" sz="2400" b="1" dirty="0">
                <a:solidFill>
                  <a:srgbClr val="008000"/>
                </a:solidFill>
              </a:rPr>
              <a:t>gain</a:t>
            </a:r>
            <a:r>
              <a:rPr lang="en-US" sz="2400" b="1" dirty="0">
                <a:solidFill>
                  <a:schemeClr val="tx1"/>
                </a:solidFill>
              </a:rPr>
              <a:t>. </a:t>
            </a:r>
          </a:p>
          <a:p>
            <a:pPr algn="ctr">
              <a:buSzPct val="120000"/>
              <a:defRPr/>
            </a:pPr>
            <a:endParaRPr lang="en-US" sz="2400" b="1" dirty="0">
              <a:solidFill>
                <a:schemeClr val="tx1"/>
              </a:solidFill>
            </a:endParaRPr>
          </a:p>
          <a:p>
            <a:pPr algn="ctr">
              <a:buSzPct val="120000"/>
              <a:defRPr/>
            </a:pPr>
            <a:r>
              <a:rPr lang="en-US" sz="2400" b="1" dirty="0">
                <a:solidFill>
                  <a:schemeClr val="tx1"/>
                </a:solidFill>
              </a:rPr>
              <a:t> Selling the same asset with a </a:t>
            </a:r>
            <a:r>
              <a:rPr lang="en-US" sz="2400" b="1" dirty="0">
                <a:solidFill>
                  <a:srgbClr val="FF0000"/>
                </a:solidFill>
              </a:rPr>
              <a:t>higher book value</a:t>
            </a:r>
            <a:r>
              <a:rPr lang="en-US" sz="2400" b="1" dirty="0">
                <a:solidFill>
                  <a:schemeClr val="tx1"/>
                </a:solidFill>
              </a:rPr>
              <a:t>, resulting from straight-line depreciation, might result in a </a:t>
            </a:r>
            <a:r>
              <a:rPr lang="en-US" sz="2400" b="1" dirty="0">
                <a:solidFill>
                  <a:srgbClr val="FF0000"/>
                </a:solidFill>
              </a:rPr>
              <a:t>loss</a:t>
            </a:r>
            <a:r>
              <a:rPr lang="en-US" sz="2400" b="1" dirty="0">
                <a:solidFill>
                  <a:schemeClr val="tx1"/>
                </a:solidFill>
              </a:rPr>
              <a:t>.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3"/>
          <p:cNvSpPr>
            <a:spLocks noGrp="1"/>
          </p:cNvSpPr>
          <p:nvPr>
            <p:ph type="ctrTitle"/>
          </p:nvPr>
        </p:nvSpPr>
        <p:spPr/>
        <p:txBody>
          <a:bodyPr/>
          <a:lstStyle/>
          <a:p>
            <a:r>
              <a:rPr lang="en-US" smtClean="0"/>
              <a:t>Supplement 9A</a:t>
            </a:r>
          </a:p>
        </p:txBody>
      </p:sp>
      <p:sp>
        <p:nvSpPr>
          <p:cNvPr id="119810" name="Subtitle 4"/>
          <p:cNvSpPr>
            <a:spLocks noGrp="1"/>
          </p:cNvSpPr>
          <p:nvPr>
            <p:ph type="subTitle" idx="1"/>
          </p:nvPr>
        </p:nvSpPr>
        <p:spPr/>
        <p:txBody>
          <a:bodyPr/>
          <a:lstStyle/>
          <a:p>
            <a:r>
              <a:rPr lang="en-US" smtClean="0"/>
              <a:t>Natural Resources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title"/>
          </p:nvPr>
        </p:nvSpPr>
        <p:spPr/>
        <p:txBody>
          <a:bodyPr/>
          <a:lstStyle/>
          <a:p>
            <a:r>
              <a:rPr lang="en-US" smtClean="0"/>
              <a:t>Acquisition of Tangible Assets</a:t>
            </a:r>
          </a:p>
        </p:txBody>
      </p:sp>
      <p:sp>
        <p:nvSpPr>
          <p:cNvPr id="5" name="TextBox 4"/>
          <p:cNvSpPr txBox="1"/>
          <p:nvPr/>
        </p:nvSpPr>
        <p:spPr>
          <a:xfrm>
            <a:off x="2628900" y="4724400"/>
            <a:ext cx="3886200" cy="1477963"/>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spAutoFit/>
          </a:bodyPr>
          <a:lstStyle/>
          <a:p>
            <a:pPr marL="0" lvl="1" algn="ctr">
              <a:defRPr/>
            </a:pPr>
            <a:r>
              <a:rPr lang="en-US" sz="3000" dirty="0">
                <a:effectLst>
                  <a:outerShdw blurRad="38100" dist="38100" dir="2700000" algn="tl">
                    <a:srgbClr val="000000">
                      <a:alpha val="43137"/>
                    </a:srgbClr>
                  </a:outerShdw>
                </a:effectLst>
              </a:rPr>
              <a:t>Recording costs as assets is called</a:t>
            </a:r>
            <a:br>
              <a:rPr lang="en-US" sz="3000" dirty="0">
                <a:effectLst>
                  <a:outerShdw blurRad="38100" dist="38100" dir="2700000" algn="tl">
                    <a:srgbClr val="000000">
                      <a:alpha val="43137"/>
                    </a:srgbClr>
                  </a:outerShdw>
                </a:effectLst>
              </a:rPr>
            </a:br>
            <a:r>
              <a:rPr lang="en-US" sz="3000" dirty="0">
                <a:solidFill>
                  <a:srgbClr val="FFFF00"/>
                </a:solidFill>
                <a:effectLst>
                  <a:outerShdw blurRad="38100" dist="38100" dir="2700000" algn="tl">
                    <a:srgbClr val="000000">
                      <a:alpha val="43137"/>
                    </a:srgbClr>
                  </a:outerShdw>
                </a:effectLst>
              </a:rPr>
              <a:t>capitalizing</a:t>
            </a:r>
            <a:r>
              <a:rPr lang="en-US" sz="3000" dirty="0">
                <a:effectLst>
                  <a:outerShdw blurRad="38100" dist="38100" dir="2700000" algn="tl">
                    <a:srgbClr val="000000">
                      <a:alpha val="43137"/>
                    </a:srgbClr>
                  </a:outerShdw>
                </a:effectLst>
              </a:rPr>
              <a:t> the costs.</a:t>
            </a:r>
          </a:p>
        </p:txBody>
      </p:sp>
      <p:sp>
        <p:nvSpPr>
          <p:cNvPr id="7" name="Rectangle 3"/>
          <p:cNvSpPr txBox="1">
            <a:spLocks noChangeArrowheads="1"/>
          </p:cNvSpPr>
          <p:nvPr/>
        </p:nvSpPr>
        <p:spPr bwMode="auto">
          <a:xfrm>
            <a:off x="1219200" y="1504950"/>
            <a:ext cx="6642100" cy="2533650"/>
          </a:xfrm>
          <a:prstGeom prst="rect">
            <a:avLst/>
          </a:prstGeom>
          <a:solidFill>
            <a:srgbClr val="FFFFCC"/>
          </a:solidFill>
          <a:ln w="28575">
            <a:solidFill>
              <a:srgbClr val="000000"/>
            </a:solidFill>
            <a:miter lim="800000"/>
            <a:headEnd/>
            <a:tailEnd/>
          </a:ln>
        </p:spPr>
        <p:txBody>
          <a:bodyPr lIns="90488" tIns="44450" rIns="90488" bIns="44450"/>
          <a:lstStyle/>
          <a:p>
            <a:pPr marL="342900" indent="-342900" eaLnBrk="0" hangingPunct="0">
              <a:lnSpc>
                <a:spcPct val="95000"/>
              </a:lnSpc>
              <a:spcBef>
                <a:spcPct val="60000"/>
              </a:spcBef>
              <a:buClr>
                <a:schemeClr val="accent1"/>
              </a:buClr>
              <a:buSzPct val="65000"/>
              <a:buFont typeface="Wingdings" pitchFamily="2" charset="2"/>
              <a:buNone/>
              <a:defRPr/>
            </a:pPr>
            <a:r>
              <a:rPr lang="en-US" sz="3000" kern="0" dirty="0">
                <a:latin typeface="+mn-lt"/>
              </a:rPr>
              <a:t>Acquisition cost includes:</a:t>
            </a:r>
          </a:p>
          <a:p>
            <a:pPr marL="514350" indent="-514350" eaLnBrk="0" hangingPunct="0">
              <a:lnSpc>
                <a:spcPct val="95000"/>
              </a:lnSpc>
              <a:spcBef>
                <a:spcPct val="60000"/>
              </a:spcBef>
              <a:buSzPct val="100000"/>
              <a:buFont typeface="+mj-lt"/>
              <a:buAutoNum type="arabicPeriod"/>
              <a:defRPr/>
            </a:pPr>
            <a:r>
              <a:rPr lang="en-US" sz="3000" kern="0" dirty="0">
                <a:latin typeface="+mn-lt"/>
              </a:rPr>
              <a:t>purchase price, and</a:t>
            </a:r>
          </a:p>
          <a:p>
            <a:pPr marL="514350" indent="-514350" eaLnBrk="0" hangingPunct="0">
              <a:lnSpc>
                <a:spcPct val="95000"/>
              </a:lnSpc>
              <a:spcBef>
                <a:spcPct val="60000"/>
              </a:spcBef>
              <a:buSzPct val="100000"/>
              <a:buFont typeface="+mj-lt"/>
              <a:buAutoNum type="arabicPeriod"/>
              <a:defRPr/>
            </a:pPr>
            <a:r>
              <a:rPr lang="en-US" sz="3000" kern="0" dirty="0">
                <a:latin typeface="+mn-lt"/>
              </a:rPr>
              <a:t>all expenditures needed to prepare the asset for its intended use.</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3" name="Rectangle 9" descr="Recycled paper"/>
          <p:cNvSpPr>
            <a:spLocks noChangeArrowheads="1"/>
          </p:cNvSpPr>
          <p:nvPr/>
        </p:nvSpPr>
        <p:spPr bwMode="auto">
          <a:xfrm>
            <a:off x="241300" y="4616450"/>
            <a:ext cx="1879600" cy="1270000"/>
          </a:xfrm>
          <a:prstGeom prst="rect">
            <a:avLst/>
          </a:prstGeom>
          <a:blipFill dpi="0" rotWithShape="0">
            <a:blip r:embed="rId3"/>
            <a:srcRect/>
            <a:tile tx="0" ty="0" sx="100000" sy="100000" flip="none" algn="tl"/>
          </a:blipFill>
          <a:ln w="25400">
            <a:solidFill>
              <a:srgbClr val="000000"/>
            </a:solidFill>
            <a:miter lim="800000"/>
            <a:headEnd/>
            <a:tailEnd/>
          </a:ln>
        </p:spPr>
        <p:txBody>
          <a:bodyPr wrap="none" lIns="90488" tIns="44450" rIns="90488" bIns="44450" anchor="ctr"/>
          <a:lstStyle/>
          <a:p>
            <a:pPr algn="ctr"/>
            <a:r>
              <a:rPr lang="en-US" sz="2400" b="1"/>
              <a:t>Total</a:t>
            </a:r>
            <a:br>
              <a:rPr lang="en-US" sz="2400" b="1"/>
            </a:br>
            <a:r>
              <a:rPr lang="en-US" sz="2400" b="1"/>
              <a:t>depletion</a:t>
            </a:r>
            <a:br>
              <a:rPr lang="en-US" sz="2400" b="1"/>
            </a:br>
            <a:r>
              <a:rPr lang="en-US" sz="2400" b="1"/>
              <a:t>cost</a:t>
            </a:r>
          </a:p>
        </p:txBody>
      </p:sp>
      <p:sp>
        <p:nvSpPr>
          <p:cNvPr id="763914" name="Line 10"/>
          <p:cNvSpPr>
            <a:spLocks noChangeShapeType="1"/>
          </p:cNvSpPr>
          <p:nvPr/>
        </p:nvSpPr>
        <p:spPr bwMode="auto">
          <a:xfrm>
            <a:off x="2146300" y="5251450"/>
            <a:ext cx="889000" cy="0"/>
          </a:xfrm>
          <a:prstGeom prst="line">
            <a:avLst/>
          </a:prstGeom>
          <a:noFill/>
          <a:ln w="38100">
            <a:solidFill>
              <a:srgbClr val="000000"/>
            </a:solidFill>
            <a:round/>
            <a:headEnd/>
            <a:tailEnd type="triangle" w="med" len="med"/>
          </a:ln>
        </p:spPr>
        <p:txBody>
          <a:bodyPr wrap="none" anchor="ctr"/>
          <a:lstStyle/>
          <a:p>
            <a:endParaRPr lang="en-US"/>
          </a:p>
        </p:txBody>
      </p:sp>
      <p:sp>
        <p:nvSpPr>
          <p:cNvPr id="763915" name="Rectangle 11" descr="Recycled paper"/>
          <p:cNvSpPr>
            <a:spLocks noChangeArrowheads="1"/>
          </p:cNvSpPr>
          <p:nvPr/>
        </p:nvSpPr>
        <p:spPr bwMode="auto">
          <a:xfrm>
            <a:off x="3060700" y="4749800"/>
            <a:ext cx="2336800" cy="1003300"/>
          </a:xfrm>
          <a:prstGeom prst="rect">
            <a:avLst/>
          </a:prstGeom>
          <a:blipFill dpi="0" rotWithShape="0">
            <a:blip r:embed="rId3"/>
            <a:srcRect/>
            <a:tile tx="0" ty="0" sx="100000" sy="100000" flip="none" algn="tl"/>
          </a:blipFill>
          <a:ln w="25400">
            <a:solidFill>
              <a:srgbClr val="000000"/>
            </a:solidFill>
            <a:miter lim="800000"/>
            <a:headEnd/>
            <a:tailEnd/>
          </a:ln>
        </p:spPr>
        <p:txBody>
          <a:bodyPr wrap="none" lIns="90488" tIns="44450" rIns="90488" bIns="44450" anchor="ctr"/>
          <a:lstStyle/>
          <a:p>
            <a:pPr algn="ctr"/>
            <a:r>
              <a:rPr lang="en-US" sz="2400" b="1"/>
              <a:t>Inventory</a:t>
            </a:r>
            <a:br>
              <a:rPr lang="en-US" sz="2400" b="1"/>
            </a:br>
            <a:r>
              <a:rPr lang="en-US" sz="2400" b="1"/>
              <a:t>for sale</a:t>
            </a:r>
          </a:p>
        </p:txBody>
      </p:sp>
      <p:grpSp>
        <p:nvGrpSpPr>
          <p:cNvPr id="2" name="Group 12"/>
          <p:cNvGrpSpPr>
            <a:grpSpLocks/>
          </p:cNvGrpSpPr>
          <p:nvPr/>
        </p:nvGrpSpPr>
        <p:grpSpPr bwMode="auto">
          <a:xfrm>
            <a:off x="5422900" y="4552950"/>
            <a:ext cx="965200" cy="1371600"/>
            <a:chOff x="3512" y="2776"/>
            <a:chExt cx="608" cy="864"/>
          </a:xfrm>
        </p:grpSpPr>
        <p:sp>
          <p:nvSpPr>
            <p:cNvPr id="121867" name="Line 13"/>
            <p:cNvSpPr>
              <a:spLocks noChangeShapeType="1"/>
            </p:cNvSpPr>
            <p:nvPr/>
          </p:nvSpPr>
          <p:spPr bwMode="auto">
            <a:xfrm flipV="1">
              <a:off x="3512" y="2776"/>
              <a:ext cx="608" cy="448"/>
            </a:xfrm>
            <a:prstGeom prst="line">
              <a:avLst/>
            </a:prstGeom>
            <a:noFill/>
            <a:ln w="38100">
              <a:solidFill>
                <a:srgbClr val="000000"/>
              </a:solidFill>
              <a:round/>
              <a:headEnd/>
              <a:tailEnd type="triangle" w="med" len="med"/>
            </a:ln>
          </p:spPr>
          <p:txBody>
            <a:bodyPr wrap="none" anchor="ctr"/>
            <a:lstStyle/>
            <a:p>
              <a:endParaRPr lang="en-US"/>
            </a:p>
          </p:txBody>
        </p:sp>
        <p:sp>
          <p:nvSpPr>
            <p:cNvPr id="121868" name="Line 14"/>
            <p:cNvSpPr>
              <a:spLocks noChangeShapeType="1"/>
            </p:cNvSpPr>
            <p:nvPr/>
          </p:nvSpPr>
          <p:spPr bwMode="auto">
            <a:xfrm>
              <a:off x="3512" y="3224"/>
              <a:ext cx="608" cy="416"/>
            </a:xfrm>
            <a:prstGeom prst="line">
              <a:avLst/>
            </a:prstGeom>
            <a:noFill/>
            <a:ln w="38100">
              <a:solidFill>
                <a:srgbClr val="000000"/>
              </a:solidFill>
              <a:round/>
              <a:headEnd/>
              <a:tailEnd type="triangle" w="med" len="med"/>
            </a:ln>
          </p:spPr>
          <p:txBody>
            <a:bodyPr wrap="none" anchor="ctr"/>
            <a:lstStyle/>
            <a:p>
              <a:endParaRPr lang="en-US"/>
            </a:p>
          </p:txBody>
        </p:sp>
      </p:grpSp>
      <p:grpSp>
        <p:nvGrpSpPr>
          <p:cNvPr id="3" name="Group 15"/>
          <p:cNvGrpSpPr>
            <a:grpSpLocks/>
          </p:cNvGrpSpPr>
          <p:nvPr/>
        </p:nvGrpSpPr>
        <p:grpSpPr bwMode="auto">
          <a:xfrm>
            <a:off x="6413500" y="4064000"/>
            <a:ext cx="2336800" cy="2374900"/>
            <a:chOff x="4136" y="2468"/>
            <a:chExt cx="1472" cy="1496"/>
          </a:xfrm>
        </p:grpSpPr>
        <p:sp>
          <p:nvSpPr>
            <p:cNvPr id="121865" name="Rectangle 16" descr="Recycled paper"/>
            <p:cNvSpPr>
              <a:spLocks noChangeArrowheads="1"/>
            </p:cNvSpPr>
            <p:nvPr/>
          </p:nvSpPr>
          <p:spPr bwMode="auto">
            <a:xfrm>
              <a:off x="4136" y="3332"/>
              <a:ext cx="1472" cy="632"/>
            </a:xfrm>
            <a:prstGeom prst="rect">
              <a:avLst/>
            </a:prstGeom>
            <a:blipFill dpi="0" rotWithShape="0">
              <a:blip r:embed="rId3"/>
              <a:srcRect/>
              <a:tile tx="0" ty="0" sx="100000" sy="100000" flip="none" algn="tl"/>
            </a:blipFill>
            <a:ln w="25400">
              <a:solidFill>
                <a:srgbClr val="000000"/>
              </a:solidFill>
              <a:miter lim="800000"/>
              <a:headEnd/>
              <a:tailEnd/>
            </a:ln>
          </p:spPr>
          <p:txBody>
            <a:bodyPr wrap="none" lIns="90488" tIns="44450" rIns="90488" bIns="44450" anchor="ctr"/>
            <a:lstStyle/>
            <a:p>
              <a:pPr algn="ctr"/>
              <a:r>
                <a:rPr lang="en-US" sz="2400" b="1"/>
                <a:t>Unsold</a:t>
              </a:r>
              <a:br>
                <a:rPr lang="en-US" sz="2400" b="1"/>
              </a:br>
              <a:r>
                <a:rPr lang="en-US" sz="2400" b="1"/>
                <a:t>Inventory</a:t>
              </a:r>
            </a:p>
          </p:txBody>
        </p:sp>
        <p:sp>
          <p:nvSpPr>
            <p:cNvPr id="121866" name="Rectangle 17" descr="Recycled paper"/>
            <p:cNvSpPr>
              <a:spLocks noChangeArrowheads="1"/>
            </p:cNvSpPr>
            <p:nvPr/>
          </p:nvSpPr>
          <p:spPr bwMode="auto">
            <a:xfrm>
              <a:off x="4136" y="2468"/>
              <a:ext cx="1472" cy="632"/>
            </a:xfrm>
            <a:prstGeom prst="rect">
              <a:avLst/>
            </a:prstGeom>
            <a:blipFill dpi="0" rotWithShape="0">
              <a:blip r:embed="rId3"/>
              <a:srcRect/>
              <a:tile tx="0" ty="0" sx="100000" sy="100000" flip="none" algn="tl"/>
            </a:blipFill>
            <a:ln w="25400">
              <a:solidFill>
                <a:srgbClr val="000000"/>
              </a:solidFill>
              <a:miter lim="800000"/>
              <a:headEnd/>
              <a:tailEnd/>
            </a:ln>
          </p:spPr>
          <p:txBody>
            <a:bodyPr wrap="none" lIns="90488" tIns="44450" rIns="90488" bIns="44450" anchor="ctr"/>
            <a:lstStyle/>
            <a:p>
              <a:pPr algn="ctr"/>
              <a:r>
                <a:rPr lang="en-US" sz="2400" b="1"/>
                <a:t>Cost of</a:t>
              </a:r>
              <a:br>
                <a:rPr lang="en-US" sz="2400" b="1"/>
              </a:br>
              <a:r>
                <a:rPr lang="en-US" sz="2400" b="1"/>
                <a:t>goods sold</a:t>
              </a:r>
            </a:p>
          </p:txBody>
        </p:sp>
      </p:grpSp>
      <p:sp>
        <p:nvSpPr>
          <p:cNvPr id="121862" name="Rectangle 18"/>
          <p:cNvSpPr>
            <a:spLocks noGrp="1" noChangeArrowheads="1"/>
          </p:cNvSpPr>
          <p:nvPr>
            <p:ph type="title"/>
          </p:nvPr>
        </p:nvSpPr>
        <p:spPr/>
        <p:txBody>
          <a:bodyPr/>
          <a:lstStyle/>
          <a:p>
            <a:r>
              <a:rPr lang="en-US" smtClean="0"/>
              <a:t>Natural Resources</a:t>
            </a:r>
          </a:p>
        </p:txBody>
      </p:sp>
      <p:sp>
        <p:nvSpPr>
          <p:cNvPr id="763925" name="Rectangle 21"/>
          <p:cNvSpPr>
            <a:spLocks noChangeArrowheads="1"/>
          </p:cNvSpPr>
          <p:nvPr/>
        </p:nvSpPr>
        <p:spPr bwMode="auto">
          <a:xfrm>
            <a:off x="533400" y="1574800"/>
            <a:ext cx="8077200" cy="1219200"/>
          </a:xfrm>
          <a:prstGeom prst="rect">
            <a:avLst/>
          </a:prstGeom>
          <a:solidFill>
            <a:schemeClr val="accent1"/>
          </a:solidFill>
          <a:ln w="9525">
            <a:solidFill>
              <a:schemeClr val="tx1"/>
            </a:solidFill>
            <a:miter lim="800000"/>
            <a:headEnd/>
            <a:tailEnd/>
          </a:ln>
          <a:effectLst>
            <a:outerShdw dist="53882" dir="2700000" algn="ctr" rotWithShape="0">
              <a:schemeClr val="tx1"/>
            </a:outerShdw>
          </a:effectLst>
        </p:spPr>
        <p:txBody>
          <a:bodyPr wrap="none" anchor="ctr"/>
          <a:lstStyle/>
          <a:p>
            <a:pPr algn="ctr">
              <a:defRPr/>
            </a:pPr>
            <a:r>
              <a:rPr lang="en-US" sz="2400">
                <a:solidFill>
                  <a:srgbClr val="FFFFCC"/>
                </a:solidFill>
                <a:effectLst>
                  <a:outerShdw blurRad="38100" dist="38100" dir="2700000" algn="tl">
                    <a:srgbClr val="000000"/>
                  </a:outerShdw>
                </a:effectLst>
                <a:latin typeface="Arial" pitchFamily="34" charset="0"/>
              </a:rPr>
              <a:t>Depletion is the process of allocating a natural</a:t>
            </a:r>
            <a:br>
              <a:rPr lang="en-US" sz="2400">
                <a:solidFill>
                  <a:srgbClr val="FFFFCC"/>
                </a:solidFill>
                <a:effectLst>
                  <a:outerShdw blurRad="38100" dist="38100" dir="2700000" algn="tl">
                    <a:srgbClr val="000000"/>
                  </a:outerShdw>
                </a:effectLst>
                <a:latin typeface="Arial" pitchFamily="34" charset="0"/>
              </a:rPr>
            </a:br>
            <a:r>
              <a:rPr lang="en-US" sz="2400">
                <a:solidFill>
                  <a:srgbClr val="FFFFCC"/>
                </a:solidFill>
                <a:effectLst>
                  <a:outerShdw blurRad="38100" dist="38100" dir="2700000" algn="tl">
                    <a:srgbClr val="000000"/>
                  </a:outerShdw>
                </a:effectLst>
                <a:latin typeface="Arial" pitchFamily="34" charset="0"/>
              </a:rPr>
              <a:t>resource’s cost over the period of its extraction.</a:t>
            </a:r>
            <a:br>
              <a:rPr lang="en-US" sz="2400">
                <a:solidFill>
                  <a:srgbClr val="FFFFCC"/>
                </a:solidFill>
                <a:effectLst>
                  <a:outerShdw blurRad="38100" dist="38100" dir="2700000" algn="tl">
                    <a:srgbClr val="000000"/>
                  </a:outerShdw>
                </a:effectLst>
                <a:latin typeface="Arial" pitchFamily="34" charset="0"/>
              </a:rPr>
            </a:br>
            <a:r>
              <a:rPr lang="en-US" sz="2400">
                <a:solidFill>
                  <a:srgbClr val="FFFFCC"/>
                </a:solidFill>
                <a:effectLst>
                  <a:outerShdw blurRad="38100" dist="38100" dir="2700000" algn="tl">
                    <a:srgbClr val="000000"/>
                  </a:outerShdw>
                </a:effectLst>
                <a:latin typeface="Arial" pitchFamily="34" charset="0"/>
              </a:rPr>
              <a:t>Depletion is similar in concept to depreciation.</a:t>
            </a:r>
          </a:p>
        </p:txBody>
      </p:sp>
      <p:sp>
        <p:nvSpPr>
          <p:cNvPr id="763926" name="Rectangle 22"/>
          <p:cNvSpPr>
            <a:spLocks noChangeArrowheads="1"/>
          </p:cNvSpPr>
          <p:nvPr/>
        </p:nvSpPr>
        <p:spPr bwMode="auto">
          <a:xfrm>
            <a:off x="533400" y="2971800"/>
            <a:ext cx="8077200" cy="914400"/>
          </a:xfrm>
          <a:prstGeom prst="rect">
            <a:avLst/>
          </a:prstGeom>
          <a:solidFill>
            <a:schemeClr val="accent1"/>
          </a:solidFill>
          <a:ln w="9525">
            <a:solidFill>
              <a:schemeClr val="tx1"/>
            </a:solidFill>
            <a:miter lim="800000"/>
            <a:headEnd/>
            <a:tailEnd/>
          </a:ln>
          <a:effectLst>
            <a:outerShdw dist="53882" dir="2700000" algn="ctr" rotWithShape="0">
              <a:schemeClr val="tx1"/>
            </a:outerShdw>
          </a:effectLst>
        </p:spPr>
        <p:txBody>
          <a:bodyPr wrap="none" anchor="ctr"/>
          <a:lstStyle/>
          <a:p>
            <a:pPr algn="ctr">
              <a:defRPr/>
            </a:pPr>
            <a:r>
              <a:rPr lang="en-US" sz="2400">
                <a:solidFill>
                  <a:srgbClr val="FFFFCC"/>
                </a:solidFill>
                <a:effectLst>
                  <a:outerShdw blurRad="38100" dist="38100" dir="2700000" algn="tl">
                    <a:srgbClr val="000000"/>
                  </a:outerShdw>
                </a:effectLst>
                <a:latin typeface="Arial" pitchFamily="34" charset="0"/>
              </a:rPr>
              <a:t>Depletion that is computed for a period is first added to</a:t>
            </a:r>
            <a:br>
              <a:rPr lang="en-US" sz="2400">
                <a:solidFill>
                  <a:srgbClr val="FFFFCC"/>
                </a:solidFill>
                <a:effectLst>
                  <a:outerShdw blurRad="38100" dist="38100" dir="2700000" algn="tl">
                    <a:srgbClr val="000000"/>
                  </a:outerShdw>
                </a:effectLst>
                <a:latin typeface="Arial" pitchFamily="34" charset="0"/>
              </a:rPr>
            </a:br>
            <a:r>
              <a:rPr lang="en-US" sz="2400">
                <a:solidFill>
                  <a:srgbClr val="FFFFCC"/>
                </a:solidFill>
                <a:effectLst>
                  <a:outerShdw blurRad="38100" dist="38100" dir="2700000" algn="tl">
                    <a:srgbClr val="000000"/>
                  </a:outerShdw>
                </a:effectLst>
                <a:latin typeface="Arial" pitchFamily="34" charset="0"/>
              </a:rPr>
              <a:t>inventory and then expensed  when the inventory is sold.</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3913"/>
                                        </p:tgtEl>
                                        <p:attrNameLst>
                                          <p:attrName>style.visibility</p:attrName>
                                        </p:attrNameLst>
                                      </p:cBhvr>
                                      <p:to>
                                        <p:strVal val="visible"/>
                                      </p:to>
                                    </p:set>
                                    <p:animEffect transition="in" filter="dissolve">
                                      <p:cBhvr>
                                        <p:cTn id="7" dur="500"/>
                                        <p:tgtEl>
                                          <p:spTgt spid="76391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3914"/>
                                        </p:tgtEl>
                                        <p:attrNameLst>
                                          <p:attrName>style.visibility</p:attrName>
                                        </p:attrNameLst>
                                      </p:cBhvr>
                                      <p:to>
                                        <p:strVal val="visible"/>
                                      </p:to>
                                    </p:set>
                                    <p:animEffect transition="in" filter="wipe(left)">
                                      <p:cBhvr>
                                        <p:cTn id="11" dur="500"/>
                                        <p:tgtEl>
                                          <p:spTgt spid="763914"/>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763915"/>
                                        </p:tgtEl>
                                        <p:attrNameLst>
                                          <p:attrName>style.visibility</p:attrName>
                                        </p:attrNameLst>
                                      </p:cBhvr>
                                      <p:to>
                                        <p:strVal val="visible"/>
                                      </p:to>
                                    </p:set>
                                    <p:animEffect transition="in" filter="slide(fromLeft)">
                                      <p:cBhvr>
                                        <p:cTn id="15" dur="500"/>
                                        <p:tgtEl>
                                          <p:spTgt spid="76391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13" grpId="0" animBg="1" autoUpdateAnimBg="0"/>
      <p:bldP spid="763914" grpId="0" animBg="1"/>
      <p:bldP spid="763915"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ctrTitle"/>
          </p:nvPr>
        </p:nvSpPr>
        <p:spPr/>
        <p:txBody>
          <a:bodyPr/>
          <a:lstStyle/>
          <a:p>
            <a:r>
              <a:rPr lang="en-US" smtClean="0"/>
              <a:t>Supplement 9B</a:t>
            </a:r>
          </a:p>
        </p:txBody>
      </p:sp>
      <p:sp>
        <p:nvSpPr>
          <p:cNvPr id="123906" name="Subtitle 4"/>
          <p:cNvSpPr>
            <a:spLocks noGrp="1"/>
          </p:cNvSpPr>
          <p:nvPr>
            <p:ph type="subTitle" idx="1"/>
          </p:nvPr>
        </p:nvSpPr>
        <p:spPr/>
        <p:txBody>
          <a:bodyPr/>
          <a:lstStyle/>
          <a:p>
            <a:r>
              <a:rPr lang="en-US" smtClean="0"/>
              <a:t>Changes in Depreciation</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2" name="Oval 2"/>
          <p:cNvSpPr>
            <a:spLocks noChangeArrowheads="1"/>
          </p:cNvSpPr>
          <p:nvPr/>
        </p:nvSpPr>
        <p:spPr bwMode="auto">
          <a:xfrm>
            <a:off x="2374900" y="3136900"/>
            <a:ext cx="4394200" cy="1346200"/>
          </a:xfrm>
          <a:prstGeom prst="ellipse">
            <a:avLst/>
          </a:prstGeom>
          <a:solidFill>
            <a:srgbClr val="C8FEC8"/>
          </a:solidFill>
          <a:ln w="25400">
            <a:solidFill>
              <a:srgbClr val="000000"/>
            </a:solidFill>
            <a:round/>
            <a:headEnd/>
            <a:tailEnd/>
          </a:ln>
          <a:effectLst>
            <a:outerShdw dist="89803" dir="2700000" algn="ctr" rotWithShape="0">
              <a:schemeClr val="tx1"/>
            </a:outerShdw>
          </a:effectLst>
        </p:spPr>
        <p:txBody>
          <a:bodyPr wrap="none" lIns="90488" tIns="44450" rIns="90488" bIns="44450" anchor="ctr"/>
          <a:lstStyle/>
          <a:p>
            <a:pPr algn="ctr">
              <a:defRPr/>
            </a:pPr>
            <a:r>
              <a:rPr lang="en-US" sz="2800" b="1">
                <a:solidFill>
                  <a:srgbClr val="006600"/>
                </a:solidFill>
                <a:latin typeface="Arial" pitchFamily="34" charset="0"/>
              </a:rPr>
              <a:t>So depreciation</a:t>
            </a:r>
            <a:br>
              <a:rPr lang="en-US" sz="2800" b="1">
                <a:solidFill>
                  <a:srgbClr val="006600"/>
                </a:solidFill>
                <a:latin typeface="Arial" pitchFamily="34" charset="0"/>
              </a:rPr>
            </a:br>
            <a:r>
              <a:rPr lang="en-US" sz="2800" b="1">
                <a:solidFill>
                  <a:srgbClr val="006600"/>
                </a:solidFill>
                <a:latin typeface="Arial" pitchFamily="34" charset="0"/>
              </a:rPr>
              <a:t>is an</a:t>
            </a:r>
            <a:r>
              <a:rPr lang="en-US" sz="2800" b="1">
                <a:latin typeface="Arial" pitchFamily="34" charset="0"/>
              </a:rPr>
              <a:t> </a:t>
            </a:r>
            <a:r>
              <a:rPr lang="en-US" sz="2800" b="1">
                <a:solidFill>
                  <a:srgbClr val="FF3300"/>
                </a:solidFill>
                <a:effectLst>
                  <a:outerShdw blurRad="38100" dist="38100" dir="2700000" algn="tl">
                    <a:srgbClr val="000000"/>
                  </a:outerShdw>
                </a:effectLst>
                <a:latin typeface="Arial" pitchFamily="34" charset="0"/>
              </a:rPr>
              <a:t>estimate</a:t>
            </a:r>
            <a:r>
              <a:rPr lang="en-US" sz="2800" b="1">
                <a:latin typeface="Arial" pitchFamily="34" charset="0"/>
              </a:rPr>
              <a:t>.</a:t>
            </a:r>
          </a:p>
        </p:txBody>
      </p:sp>
      <p:sp>
        <p:nvSpPr>
          <p:cNvPr id="757763" name="Oval 3"/>
          <p:cNvSpPr>
            <a:spLocks noChangeArrowheads="1"/>
          </p:cNvSpPr>
          <p:nvPr/>
        </p:nvSpPr>
        <p:spPr bwMode="auto">
          <a:xfrm>
            <a:off x="293688" y="1651000"/>
            <a:ext cx="2489200" cy="1346200"/>
          </a:xfrm>
          <a:prstGeom prst="ellipse">
            <a:avLst/>
          </a:prstGeom>
          <a:solidFill>
            <a:schemeClr val="accent1">
              <a:lumMod val="40000"/>
              <a:lumOff val="60000"/>
            </a:schemeClr>
          </a:solidFill>
          <a:ln w="25400">
            <a:solidFill>
              <a:srgbClr val="000000"/>
            </a:solidFill>
            <a:round/>
            <a:headEnd/>
            <a:tailEnd/>
          </a:ln>
          <a:effectLst>
            <a:outerShdw dist="89803" dir="2700000" algn="ctr" rotWithShape="0">
              <a:schemeClr val="tx1"/>
            </a:outerShdw>
          </a:effectLst>
        </p:spPr>
        <p:txBody>
          <a:bodyPr wrap="none" lIns="90488" tIns="44450" rIns="90488" bIns="44450" anchor="ctr"/>
          <a:lstStyle/>
          <a:p>
            <a:pPr algn="ctr">
              <a:defRPr/>
            </a:pPr>
            <a:r>
              <a:rPr lang="en-US" sz="2400" b="1" dirty="0">
                <a:latin typeface="Arial" pitchFamily="34" charset="0"/>
              </a:rPr>
              <a:t>Predicted</a:t>
            </a:r>
            <a:r>
              <a:rPr lang="en-US" sz="2400" b="1" dirty="0">
                <a:solidFill>
                  <a:srgbClr val="FFFFCC"/>
                </a:solidFill>
                <a:latin typeface="Arial" pitchFamily="34" charset="0"/>
              </a:rPr>
              <a:t/>
            </a:r>
            <a:br>
              <a:rPr lang="en-US" sz="2400" b="1" dirty="0">
                <a:solidFill>
                  <a:srgbClr val="FFFFCC"/>
                </a:solidFill>
                <a:latin typeface="Arial" pitchFamily="34" charset="0"/>
              </a:rPr>
            </a:br>
            <a:r>
              <a:rPr lang="en-US" sz="2400" b="1" dirty="0">
                <a:solidFill>
                  <a:srgbClr val="FC0128"/>
                </a:solidFill>
                <a:effectLst>
                  <a:outerShdw blurRad="38100" dist="38100" dir="2700000" algn="tl">
                    <a:srgbClr val="000000">
                      <a:alpha val="43137"/>
                    </a:srgbClr>
                  </a:outerShdw>
                </a:effectLst>
                <a:latin typeface="Arial" pitchFamily="34" charset="0"/>
              </a:rPr>
              <a:t>residual value</a:t>
            </a:r>
          </a:p>
        </p:txBody>
      </p:sp>
      <p:sp>
        <p:nvSpPr>
          <p:cNvPr id="757764" name="Oval 4"/>
          <p:cNvSpPr>
            <a:spLocks noChangeArrowheads="1"/>
          </p:cNvSpPr>
          <p:nvPr/>
        </p:nvSpPr>
        <p:spPr bwMode="auto">
          <a:xfrm>
            <a:off x="6389688" y="1651000"/>
            <a:ext cx="2489200" cy="1346200"/>
          </a:xfrm>
          <a:prstGeom prst="ellipse">
            <a:avLst/>
          </a:prstGeom>
          <a:solidFill>
            <a:schemeClr val="accent1">
              <a:lumMod val="40000"/>
              <a:lumOff val="60000"/>
            </a:schemeClr>
          </a:solidFill>
          <a:ln w="25400">
            <a:solidFill>
              <a:srgbClr val="000000"/>
            </a:solidFill>
            <a:round/>
            <a:headEnd/>
            <a:tailEnd/>
          </a:ln>
          <a:effectLst>
            <a:outerShdw dist="89803" dir="2700000" algn="ctr" rotWithShape="0">
              <a:schemeClr val="tx1"/>
            </a:outerShdw>
          </a:effectLst>
        </p:spPr>
        <p:txBody>
          <a:bodyPr wrap="none" lIns="90488" tIns="44450" rIns="90488" bIns="44450" anchor="ctr"/>
          <a:lstStyle/>
          <a:p>
            <a:pPr algn="ctr">
              <a:defRPr/>
            </a:pPr>
            <a:r>
              <a:rPr lang="en-US" sz="2400" b="1" dirty="0">
                <a:latin typeface="Arial" pitchFamily="34" charset="0"/>
              </a:rPr>
              <a:t>Predicted</a:t>
            </a:r>
            <a:br>
              <a:rPr lang="en-US" sz="2400" b="1" dirty="0">
                <a:latin typeface="Arial" pitchFamily="34" charset="0"/>
              </a:rPr>
            </a:br>
            <a:r>
              <a:rPr lang="en-US" sz="2400" b="1" dirty="0">
                <a:solidFill>
                  <a:srgbClr val="FC0128"/>
                </a:solidFill>
                <a:effectLst>
                  <a:outerShdw blurRad="38100" dist="38100" dir="2700000" algn="tl">
                    <a:srgbClr val="000000">
                      <a:alpha val="43137"/>
                    </a:srgbClr>
                  </a:outerShdw>
                </a:effectLst>
                <a:latin typeface="Arial" pitchFamily="34" charset="0"/>
              </a:rPr>
              <a:t>useful life</a:t>
            </a:r>
          </a:p>
        </p:txBody>
      </p:sp>
      <p:sp>
        <p:nvSpPr>
          <p:cNvPr id="125956" name="Rectangle 5"/>
          <p:cNvSpPr>
            <a:spLocks noGrp="1" noChangeArrowheads="1"/>
          </p:cNvSpPr>
          <p:nvPr>
            <p:ph type="body" idx="4294967295"/>
          </p:nvPr>
        </p:nvSpPr>
        <p:spPr>
          <a:xfrm>
            <a:off x="190500" y="4699000"/>
            <a:ext cx="8737600" cy="1460500"/>
          </a:xfrm>
          <a:solidFill>
            <a:srgbClr val="FCFEB9"/>
          </a:solidFill>
          <a:ln w="25400" cap="flat">
            <a:solidFill>
              <a:srgbClr val="000000"/>
            </a:solidFill>
          </a:ln>
        </p:spPr>
        <p:txBody>
          <a:bodyPr lIns="90488" tIns="44450" rIns="90488" bIns="44450" anchor="ctr"/>
          <a:lstStyle/>
          <a:p>
            <a:pPr algn="ctr">
              <a:lnSpc>
                <a:spcPct val="90000"/>
              </a:lnSpc>
              <a:spcBef>
                <a:spcPct val="40000"/>
              </a:spcBef>
              <a:buFont typeface="Wingdings" pitchFamily="2" charset="2"/>
              <a:buNone/>
            </a:pPr>
            <a:r>
              <a:rPr lang="en-US" b="1" smtClean="0"/>
              <a:t>   Over the life of an asset, new information may come to light that indicates the</a:t>
            </a:r>
            <a:br>
              <a:rPr lang="en-US" b="1" smtClean="0"/>
            </a:br>
            <a:r>
              <a:rPr lang="en-US" b="1" smtClean="0"/>
              <a:t>original estimates need to be revised.</a:t>
            </a:r>
          </a:p>
        </p:txBody>
      </p:sp>
      <p:sp>
        <p:nvSpPr>
          <p:cNvPr id="125957" name="Rectangle 6"/>
          <p:cNvSpPr>
            <a:spLocks noGrp="1" noChangeArrowheads="1"/>
          </p:cNvSpPr>
          <p:nvPr>
            <p:ph type="title"/>
          </p:nvPr>
        </p:nvSpPr>
        <p:spPr/>
        <p:txBody>
          <a:bodyPr/>
          <a:lstStyle/>
          <a:p>
            <a:r>
              <a:rPr lang="en-US" smtClean="0"/>
              <a:t>Changes in Depreciation Estimates</a:t>
            </a:r>
          </a:p>
        </p:txBody>
      </p:sp>
      <p:grpSp>
        <p:nvGrpSpPr>
          <p:cNvPr id="125958" name="Group 7"/>
          <p:cNvGrpSpPr>
            <a:grpSpLocks/>
          </p:cNvGrpSpPr>
          <p:nvPr/>
        </p:nvGrpSpPr>
        <p:grpSpPr bwMode="auto">
          <a:xfrm>
            <a:off x="2795588" y="2324100"/>
            <a:ext cx="3581400" cy="800100"/>
            <a:chOff x="1761" y="1464"/>
            <a:chExt cx="2256" cy="504"/>
          </a:xfrm>
        </p:grpSpPr>
        <p:cxnSp>
          <p:nvCxnSpPr>
            <p:cNvPr id="757768" name="AutoShape 8"/>
            <p:cNvCxnSpPr>
              <a:cxnSpLocks noChangeShapeType="1"/>
              <a:stCxn id="757763" idx="6"/>
              <a:endCxn id="757762" idx="0"/>
            </p:cNvCxnSpPr>
            <p:nvPr/>
          </p:nvCxnSpPr>
          <p:spPr bwMode="auto">
            <a:xfrm>
              <a:off x="1761" y="1464"/>
              <a:ext cx="1119" cy="504"/>
            </a:xfrm>
            <a:prstGeom prst="bentConnector2">
              <a:avLst/>
            </a:prstGeom>
            <a:noFill/>
            <a:ln w="57150">
              <a:solidFill>
                <a:srgbClr val="FF0000"/>
              </a:solidFill>
              <a:miter lim="800000"/>
              <a:headEnd/>
              <a:tailEnd type="triangle" w="med" len="med"/>
            </a:ln>
            <a:effectLst>
              <a:outerShdw dist="35921" dir="2700000" algn="ctr" rotWithShape="0">
                <a:schemeClr val="tx1"/>
              </a:outerShdw>
            </a:effectLst>
          </p:spPr>
        </p:cxnSp>
        <p:cxnSp>
          <p:nvCxnSpPr>
            <p:cNvPr id="757769" name="AutoShape 9"/>
            <p:cNvCxnSpPr>
              <a:cxnSpLocks noChangeShapeType="1"/>
              <a:stCxn id="757764" idx="2"/>
              <a:endCxn id="757762" idx="0"/>
            </p:cNvCxnSpPr>
            <p:nvPr/>
          </p:nvCxnSpPr>
          <p:spPr bwMode="auto">
            <a:xfrm rot="10800000" flipV="1">
              <a:off x="2880" y="1464"/>
              <a:ext cx="1137" cy="504"/>
            </a:xfrm>
            <a:prstGeom prst="bentConnector2">
              <a:avLst/>
            </a:prstGeom>
            <a:noFill/>
            <a:ln w="57150">
              <a:solidFill>
                <a:srgbClr val="FF0000"/>
              </a:solidFill>
              <a:miter lim="800000"/>
              <a:headEnd/>
              <a:tailEnd type="triangle" w="med" len="med"/>
            </a:ln>
            <a:effectLst>
              <a:outerShdw dist="35921" dir="2700000" algn="ctr" rotWithShape="0">
                <a:schemeClr val="tx1"/>
              </a:outerShdw>
            </a:effectLst>
          </p:spPr>
        </p:cxnSp>
      </p:gr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1" name="Rectangle 3"/>
          <p:cNvSpPr>
            <a:spLocks noGrp="1" noChangeArrowheads="1"/>
          </p:cNvSpPr>
          <p:nvPr>
            <p:ph type="body" idx="1"/>
          </p:nvPr>
        </p:nvSpPr>
        <p:spPr>
          <a:xfrm>
            <a:off x="457200" y="1676400"/>
            <a:ext cx="8229600" cy="4648200"/>
          </a:xfrm>
          <a:solidFill>
            <a:srgbClr val="FFFFCC"/>
          </a:solidFill>
          <a:ln>
            <a:solidFill>
              <a:srgbClr val="000000"/>
            </a:solidFill>
          </a:ln>
          <a:effectLst>
            <a:outerShdw dist="81320" dir="3080412" algn="ctr" rotWithShape="0">
              <a:schemeClr val="tx1"/>
            </a:outerShdw>
          </a:effectLst>
        </p:spPr>
        <p:txBody>
          <a:bodyPr anchor="ctr"/>
          <a:lstStyle/>
          <a:p>
            <a:pPr algn="ctr">
              <a:lnSpc>
                <a:spcPct val="90000"/>
              </a:lnSpc>
              <a:buFont typeface="Wingdings" pitchFamily="2" charset="2"/>
              <a:buNone/>
              <a:defRPr/>
            </a:pPr>
            <a:r>
              <a:rPr lang="en-US" dirty="0"/>
              <a:t>Cedar Fair purchased equipment that cost $60,000,000 with an estimated useful life of 20 years and </a:t>
            </a:r>
            <a:r>
              <a:rPr lang="en-US" dirty="0" smtClean="0"/>
              <a:t>an </a:t>
            </a:r>
            <a:r>
              <a:rPr lang="en-US" dirty="0"/>
              <a:t>estimated salvage value of $3,000,000.  </a:t>
            </a:r>
            <a:r>
              <a:rPr lang="en-US" dirty="0" smtClean="0"/>
              <a:t>Shortly after the start of year </a:t>
            </a:r>
            <a:r>
              <a:rPr lang="en-US" dirty="0"/>
              <a:t>5, Cedar Fair changed the </a:t>
            </a:r>
            <a:r>
              <a:rPr lang="en-US" dirty="0" smtClean="0"/>
              <a:t>initial estimated </a:t>
            </a:r>
            <a:r>
              <a:rPr lang="en-US" dirty="0"/>
              <a:t>useful life to 25 years and lowered the estimated salvage value to $2,400,000. </a:t>
            </a:r>
            <a:br>
              <a:rPr lang="en-US" dirty="0"/>
            </a:br>
            <a:endParaRPr lang="en-US" dirty="0"/>
          </a:p>
          <a:p>
            <a:pPr algn="ctr">
              <a:lnSpc>
                <a:spcPct val="90000"/>
              </a:lnSpc>
              <a:buFont typeface="Wingdings" pitchFamily="2" charset="2"/>
              <a:buNone/>
              <a:defRPr/>
            </a:pPr>
            <a:r>
              <a:rPr lang="en-US" dirty="0"/>
              <a:t> Calculate depreciation expense for year 5 and thereafter using the straight-line method.</a:t>
            </a:r>
          </a:p>
        </p:txBody>
      </p:sp>
      <p:sp>
        <p:nvSpPr>
          <p:cNvPr id="128002" name="Rectangle 5"/>
          <p:cNvSpPr>
            <a:spLocks noGrp="1" noChangeArrowheads="1"/>
          </p:cNvSpPr>
          <p:nvPr>
            <p:ph type="title"/>
          </p:nvPr>
        </p:nvSpPr>
        <p:spPr/>
        <p:txBody>
          <a:bodyPr/>
          <a:lstStyle/>
          <a:p>
            <a:r>
              <a:rPr lang="en-US" smtClean="0"/>
              <a:t>Changes in Depreciation Estimates</a:t>
            </a:r>
          </a:p>
        </p:txBody>
      </p:sp>
    </p:spTree>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49" name="Group 3"/>
          <p:cNvGrpSpPr>
            <a:grpSpLocks/>
          </p:cNvGrpSpPr>
          <p:nvPr/>
        </p:nvGrpSpPr>
        <p:grpSpPr bwMode="auto">
          <a:xfrm>
            <a:off x="1270000" y="2247900"/>
            <a:ext cx="6604000" cy="1287463"/>
            <a:chOff x="248" y="1691"/>
            <a:chExt cx="4160" cy="811"/>
          </a:xfrm>
        </p:grpSpPr>
        <p:sp>
          <p:nvSpPr>
            <p:cNvPr id="130053" name="Rectangle 4"/>
            <p:cNvSpPr>
              <a:spLocks noChangeArrowheads="1"/>
            </p:cNvSpPr>
            <p:nvPr/>
          </p:nvSpPr>
          <p:spPr bwMode="auto">
            <a:xfrm>
              <a:off x="296" y="1691"/>
              <a:ext cx="1468" cy="516"/>
            </a:xfrm>
            <a:prstGeom prst="rect">
              <a:avLst/>
            </a:prstGeom>
            <a:noFill/>
            <a:ln w="9525">
              <a:noFill/>
              <a:miter lim="800000"/>
              <a:headEnd/>
              <a:tailEnd/>
            </a:ln>
          </p:spPr>
          <p:txBody>
            <a:bodyPr wrap="none" lIns="90488" tIns="44450" rIns="90488" bIns="44450">
              <a:spAutoFit/>
            </a:bodyPr>
            <a:lstStyle/>
            <a:p>
              <a:pPr algn="ctr"/>
              <a:r>
                <a:rPr lang="en-US" sz="2400" b="1">
                  <a:solidFill>
                    <a:srgbClr val="9A2F6F"/>
                  </a:solidFill>
                </a:rPr>
                <a:t>Book value at </a:t>
              </a:r>
              <a:br>
                <a:rPr lang="en-US" sz="2400" b="1">
                  <a:solidFill>
                    <a:srgbClr val="9A2F6F"/>
                  </a:solidFill>
                </a:rPr>
              </a:br>
              <a:r>
                <a:rPr lang="en-US" sz="2400" b="1">
                  <a:solidFill>
                    <a:srgbClr val="9A2F6F"/>
                  </a:solidFill>
                </a:rPr>
                <a:t>date of change</a:t>
              </a:r>
            </a:p>
          </p:txBody>
        </p:sp>
        <p:sp>
          <p:nvSpPr>
            <p:cNvPr id="130054" name="Rectangle 5"/>
            <p:cNvSpPr>
              <a:spLocks noChangeArrowheads="1"/>
            </p:cNvSpPr>
            <p:nvPr/>
          </p:nvSpPr>
          <p:spPr bwMode="auto">
            <a:xfrm>
              <a:off x="2603" y="1691"/>
              <a:ext cx="1752" cy="522"/>
            </a:xfrm>
            <a:prstGeom prst="rect">
              <a:avLst/>
            </a:prstGeom>
            <a:noFill/>
            <a:ln w="9525">
              <a:noFill/>
              <a:miter lim="800000"/>
              <a:headEnd/>
              <a:tailEnd/>
            </a:ln>
          </p:spPr>
          <p:txBody>
            <a:bodyPr wrap="none" lIns="90488" tIns="44450" rIns="90488" bIns="44450">
              <a:spAutoFit/>
            </a:bodyPr>
            <a:lstStyle/>
            <a:p>
              <a:pPr algn="ctr"/>
              <a:r>
                <a:rPr lang="en-US" sz="2400" b="1">
                  <a:solidFill>
                    <a:srgbClr val="9A2F6F"/>
                  </a:solidFill>
                </a:rPr>
                <a:t>Residual value at</a:t>
              </a:r>
              <a:br>
                <a:rPr lang="en-US" sz="2400" b="1">
                  <a:solidFill>
                    <a:srgbClr val="9A2F6F"/>
                  </a:solidFill>
                </a:rPr>
              </a:br>
              <a:r>
                <a:rPr lang="en-US" sz="2400" b="1">
                  <a:solidFill>
                    <a:srgbClr val="9A2F6F"/>
                  </a:solidFill>
                </a:rPr>
                <a:t>date of change</a:t>
              </a:r>
            </a:p>
          </p:txBody>
        </p:sp>
        <p:sp>
          <p:nvSpPr>
            <p:cNvPr id="130055" name="Line 6"/>
            <p:cNvSpPr>
              <a:spLocks noChangeShapeType="1"/>
            </p:cNvSpPr>
            <p:nvPr/>
          </p:nvSpPr>
          <p:spPr bwMode="auto">
            <a:xfrm>
              <a:off x="248" y="2226"/>
              <a:ext cx="4160" cy="0"/>
            </a:xfrm>
            <a:prstGeom prst="line">
              <a:avLst/>
            </a:prstGeom>
            <a:noFill/>
            <a:ln w="25400">
              <a:solidFill>
                <a:srgbClr val="9A2F6F"/>
              </a:solidFill>
              <a:round/>
              <a:headEnd/>
              <a:tailEnd/>
            </a:ln>
          </p:spPr>
          <p:txBody>
            <a:bodyPr wrap="none" anchor="ctr"/>
            <a:lstStyle/>
            <a:p>
              <a:endParaRPr lang="en-US"/>
            </a:p>
          </p:txBody>
        </p:sp>
        <p:sp>
          <p:nvSpPr>
            <p:cNvPr id="130056" name="Rectangle 7"/>
            <p:cNvSpPr>
              <a:spLocks noChangeArrowheads="1"/>
            </p:cNvSpPr>
            <p:nvPr/>
          </p:nvSpPr>
          <p:spPr bwMode="auto">
            <a:xfrm>
              <a:off x="515" y="2216"/>
              <a:ext cx="3674" cy="286"/>
            </a:xfrm>
            <a:prstGeom prst="rect">
              <a:avLst/>
            </a:prstGeom>
            <a:noFill/>
            <a:ln w="9525">
              <a:noFill/>
              <a:miter lim="800000"/>
              <a:headEnd/>
              <a:tailEnd/>
            </a:ln>
          </p:spPr>
          <p:txBody>
            <a:bodyPr wrap="none" lIns="90488" tIns="44450" rIns="90488" bIns="44450">
              <a:spAutoFit/>
            </a:bodyPr>
            <a:lstStyle/>
            <a:p>
              <a:r>
                <a:rPr lang="en-US" sz="2400" b="1">
                  <a:solidFill>
                    <a:srgbClr val="9A2F6F"/>
                  </a:solidFill>
                </a:rPr>
                <a:t>Remaining useful life at date of change</a:t>
              </a:r>
            </a:p>
          </p:txBody>
        </p:sp>
        <p:sp>
          <p:nvSpPr>
            <p:cNvPr id="130057" name="Rectangle 8"/>
            <p:cNvSpPr>
              <a:spLocks noChangeArrowheads="1"/>
            </p:cNvSpPr>
            <p:nvPr/>
          </p:nvSpPr>
          <p:spPr bwMode="auto">
            <a:xfrm>
              <a:off x="2048" y="1778"/>
              <a:ext cx="256" cy="363"/>
            </a:xfrm>
            <a:prstGeom prst="rect">
              <a:avLst/>
            </a:prstGeom>
            <a:noFill/>
            <a:ln w="9525">
              <a:noFill/>
              <a:miter lim="800000"/>
              <a:headEnd/>
              <a:tailEnd/>
            </a:ln>
          </p:spPr>
          <p:txBody>
            <a:bodyPr wrap="none" lIns="90488" tIns="44450" rIns="90488" bIns="44450">
              <a:spAutoFit/>
            </a:bodyPr>
            <a:lstStyle/>
            <a:p>
              <a:r>
                <a:rPr lang="en-US" sz="3200">
                  <a:solidFill>
                    <a:srgbClr val="9A2F6F"/>
                  </a:solidFill>
                </a:rPr>
                <a:t>–</a:t>
              </a:r>
            </a:p>
          </p:txBody>
        </p:sp>
      </p:grpSp>
      <p:sp>
        <p:nvSpPr>
          <p:cNvPr id="130050" name="Rectangle 13"/>
          <p:cNvSpPr>
            <a:spLocks noGrp="1" noChangeArrowheads="1"/>
          </p:cNvSpPr>
          <p:nvPr>
            <p:ph type="title"/>
          </p:nvPr>
        </p:nvSpPr>
        <p:spPr/>
        <p:txBody>
          <a:bodyPr/>
          <a:lstStyle/>
          <a:p>
            <a:r>
              <a:rPr lang="en-US" smtClean="0"/>
              <a:t>Changes in Depreciation Estimates</a:t>
            </a:r>
          </a:p>
        </p:txBody>
      </p:sp>
      <p:sp>
        <p:nvSpPr>
          <p:cNvPr id="11" name="Rectangle 2"/>
          <p:cNvSpPr>
            <a:spLocks noChangeArrowheads="1"/>
          </p:cNvSpPr>
          <p:nvPr/>
        </p:nvSpPr>
        <p:spPr bwMode="auto">
          <a:xfrm>
            <a:off x="304800" y="1676400"/>
            <a:ext cx="8458200" cy="533400"/>
          </a:xfrm>
          <a:prstGeom prst="rect">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lIns="90488" tIns="44450" rIns="90488" bIns="44450"/>
          <a:lstStyle/>
          <a:p>
            <a:pPr marL="342900" indent="-342900" algn="ctr">
              <a:spcBef>
                <a:spcPct val="20000"/>
              </a:spcBef>
              <a:defRPr/>
            </a:pPr>
            <a:r>
              <a:rPr lang="en-US" sz="2400" dirty="0">
                <a:solidFill>
                  <a:schemeClr val="bg1"/>
                </a:solidFill>
              </a:rPr>
              <a:t>   When our estimates change, the new depreciation is:</a:t>
            </a:r>
          </a:p>
        </p:txBody>
      </p:sp>
      <p:pic>
        <p:nvPicPr>
          <p:cNvPr id="12313" name="Picture 25"/>
          <p:cNvPicPr>
            <a:picLocks noChangeAspect="1" noChangeArrowheads="1"/>
          </p:cNvPicPr>
          <p:nvPr/>
        </p:nvPicPr>
        <p:blipFill>
          <a:blip r:embed="rId3"/>
          <a:srcRect/>
          <a:stretch>
            <a:fillRect/>
          </a:stretch>
        </p:blipFill>
        <p:spPr bwMode="auto">
          <a:xfrm>
            <a:off x="962025" y="3733800"/>
            <a:ext cx="6962775" cy="26336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ctrTitle"/>
          </p:nvPr>
        </p:nvSpPr>
        <p:spPr/>
        <p:txBody>
          <a:bodyPr/>
          <a:lstStyle/>
          <a:p>
            <a:pPr eaLnBrk="1" hangingPunct="1"/>
            <a:r>
              <a:rPr lang="en-US" smtClean="0"/>
              <a:t>Chapter 9</a:t>
            </a:r>
            <a:br>
              <a:rPr lang="en-US" smtClean="0"/>
            </a:br>
            <a:r>
              <a:rPr lang="en-US" smtClean="0"/>
              <a:t>Solved Exercises</a:t>
            </a:r>
            <a:br>
              <a:rPr lang="en-US" smtClean="0"/>
            </a:br>
            <a:endParaRPr lang="en-US" smtClean="0"/>
          </a:p>
        </p:txBody>
      </p:sp>
      <p:sp>
        <p:nvSpPr>
          <p:cNvPr id="132098" name="Rectangle 3"/>
          <p:cNvSpPr>
            <a:spLocks noGrp="1" noChangeArrowheads="1"/>
          </p:cNvSpPr>
          <p:nvPr>
            <p:ph type="subTitle" idx="1"/>
          </p:nvPr>
        </p:nvSpPr>
        <p:spPr>
          <a:xfrm>
            <a:off x="1981200" y="3962400"/>
            <a:ext cx="6705600" cy="1752600"/>
          </a:xfrm>
        </p:spPr>
        <p:txBody>
          <a:bodyPr/>
          <a:lstStyle/>
          <a:p>
            <a:pPr eaLnBrk="1" hangingPunct="1"/>
            <a:r>
              <a:rPr lang="en-US" smtClean="0"/>
              <a:t>M9-4, M9-5, M9-6, E9-6, E9-7, E9-11</a:t>
            </a:r>
          </a:p>
        </p:txBody>
      </p:sp>
    </p:spTree>
  </p:cSld>
  <p:clrMapOvr>
    <a:masterClrMapping/>
  </p:clrMapOvr>
  <p:transition>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9322"/>
            <a:ext cx="8686800" cy="13280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M9-4</a:t>
            </a:r>
            <a:r>
              <a:rPr lang="en-US" dirty="0"/>
              <a:t> </a:t>
            </a:r>
            <a:r>
              <a:rPr lang="en-US" b="1" dirty="0"/>
              <a:t>Computing Book Value (Straight-Line Depreciation)</a:t>
            </a:r>
          </a:p>
          <a:p>
            <a:pPr>
              <a:defRPr/>
            </a:pPr>
            <a:r>
              <a:rPr lang="en-US" dirty="0"/>
              <a:t>Calculate the book value of a three-year-old machine that cost $400,000, has an estimated residual value of $40,000, and has an estimated useful life of four years. The company uses straight-line depreciation.</a:t>
            </a:r>
          </a:p>
        </p:txBody>
      </p:sp>
      <p:grpSp>
        <p:nvGrpSpPr>
          <p:cNvPr id="38" name="Group 37"/>
          <p:cNvGrpSpPr>
            <a:grpSpLocks/>
          </p:cNvGrpSpPr>
          <p:nvPr/>
        </p:nvGrpSpPr>
        <p:grpSpPr bwMode="auto">
          <a:xfrm>
            <a:off x="838200" y="4038600"/>
            <a:ext cx="7391400" cy="2505075"/>
            <a:chOff x="1447800" y="4318100"/>
            <a:chExt cx="7391400" cy="2505640"/>
          </a:xfrm>
        </p:grpSpPr>
        <p:grpSp>
          <p:nvGrpSpPr>
            <p:cNvPr id="134157" name="Group 23"/>
            <p:cNvGrpSpPr>
              <a:grpSpLocks/>
            </p:cNvGrpSpPr>
            <p:nvPr/>
          </p:nvGrpSpPr>
          <p:grpSpPr bwMode="auto">
            <a:xfrm>
              <a:off x="1447800" y="4318100"/>
              <a:ext cx="7315200" cy="2505640"/>
              <a:chOff x="1752600" y="1600200"/>
              <a:chExt cx="7315200" cy="2505640"/>
            </a:xfrm>
          </p:grpSpPr>
          <p:grpSp>
            <p:nvGrpSpPr>
              <p:cNvPr id="134160" name="Group 24"/>
              <p:cNvGrpSpPr>
                <a:grpSpLocks/>
              </p:cNvGrpSpPr>
              <p:nvPr/>
            </p:nvGrpSpPr>
            <p:grpSpPr bwMode="auto">
              <a:xfrm>
                <a:off x="1752600" y="1600200"/>
                <a:ext cx="7315200" cy="2505640"/>
                <a:chOff x="1752600" y="1739950"/>
                <a:chExt cx="7315200" cy="2505640"/>
              </a:xfrm>
            </p:grpSpPr>
            <p:sp>
              <p:nvSpPr>
                <p:cNvPr id="24" name="TextBox 23"/>
                <p:cNvSpPr txBox="1"/>
                <p:nvPr/>
              </p:nvSpPr>
              <p:spPr>
                <a:xfrm>
                  <a:off x="1752600" y="1739950"/>
                  <a:ext cx="7315200" cy="2492937"/>
                </a:xfrm>
                <a:prstGeom prst="rect">
                  <a:avLst/>
                </a:prstGeom>
                <a:solidFill>
                  <a:schemeClr val="accent4">
                    <a:lumMod val="20000"/>
                    <a:lumOff val="80000"/>
                  </a:schemeClr>
                </a:solidFill>
                <a:ln w="19050">
                  <a:solidFill>
                    <a:schemeClr val="tx1"/>
                  </a:solidFill>
                </a:ln>
              </p:spPr>
              <p:txBody>
                <a:bodyPr>
                  <a:spAutoFit/>
                </a:bodyPr>
                <a:lstStyle/>
                <a:p>
                  <a:pPr>
                    <a:spcBef>
                      <a:spcPts val="600"/>
                    </a:spcBef>
                    <a:defRPr/>
                  </a:pPr>
                  <a:endParaRPr lang="en-US" b="1" dirty="0"/>
                </a:p>
                <a:p>
                  <a:pPr>
                    <a:spcBef>
                      <a:spcPts val="600"/>
                    </a:spcBef>
                    <a:defRPr/>
                  </a:pPr>
                  <a:endParaRPr lang="en-US" b="1" dirty="0"/>
                </a:p>
                <a:p>
                  <a:pPr>
                    <a:spcBef>
                      <a:spcPts val="600"/>
                    </a:spcBef>
                    <a:defRPr/>
                  </a:pPr>
                  <a:r>
                    <a:rPr lang="en-US" b="1" dirty="0"/>
                    <a:t>Year</a:t>
                  </a:r>
                </a:p>
                <a:p>
                  <a:pPr>
                    <a:spcBef>
                      <a:spcPts val="600"/>
                    </a:spcBef>
                    <a:defRPr/>
                  </a:pPr>
                  <a:endParaRPr lang="en-US" b="1" dirty="0"/>
                </a:p>
                <a:p>
                  <a:pPr>
                    <a:spcBef>
                      <a:spcPts val="600"/>
                    </a:spcBef>
                    <a:defRPr/>
                  </a:pPr>
                  <a:r>
                    <a:rPr lang="en-US" b="1" dirty="0"/>
                    <a:t>1</a:t>
                  </a:r>
                </a:p>
                <a:p>
                  <a:pPr>
                    <a:spcBef>
                      <a:spcPts val="600"/>
                    </a:spcBef>
                    <a:defRPr/>
                  </a:pPr>
                  <a:r>
                    <a:rPr lang="en-US" b="1" dirty="0"/>
                    <a:t>2</a:t>
                  </a:r>
                </a:p>
                <a:p>
                  <a:pPr>
                    <a:spcBef>
                      <a:spcPts val="600"/>
                    </a:spcBef>
                    <a:defRPr/>
                  </a:pPr>
                  <a:r>
                    <a:rPr lang="en-US" b="1" dirty="0"/>
                    <a:t>3</a:t>
                  </a:r>
                </a:p>
              </p:txBody>
            </p:sp>
            <p:sp>
              <p:nvSpPr>
                <p:cNvPr id="134163" name="TextBox 25"/>
                <p:cNvSpPr txBox="1">
                  <a:spLocks noChangeArrowheads="1"/>
                </p:cNvSpPr>
                <p:nvPr/>
              </p:nvSpPr>
              <p:spPr bwMode="auto">
                <a:xfrm>
                  <a:off x="2819400" y="1752600"/>
                  <a:ext cx="1600200" cy="2492990"/>
                </a:xfrm>
                <a:prstGeom prst="rect">
                  <a:avLst/>
                </a:prstGeom>
                <a:noFill/>
                <a:ln w="9525">
                  <a:noFill/>
                  <a:miter lim="800000"/>
                  <a:headEnd/>
                  <a:tailEnd/>
                </a:ln>
              </p:spPr>
              <p:txBody>
                <a:bodyPr>
                  <a:spAutoFit/>
                </a:bodyPr>
                <a:lstStyle/>
                <a:p>
                  <a:pPr algn="ctr">
                    <a:spcBef>
                      <a:spcPts val="600"/>
                    </a:spcBef>
                  </a:pPr>
                  <a:r>
                    <a:rPr lang="en-US" b="1"/>
                    <a:t>Depreciation</a:t>
                  </a:r>
                </a:p>
                <a:p>
                  <a:pPr algn="ctr">
                    <a:spcBef>
                      <a:spcPts val="600"/>
                    </a:spcBef>
                  </a:pPr>
                  <a:r>
                    <a:rPr lang="en-US" b="1"/>
                    <a:t>Expense</a:t>
                  </a:r>
                </a:p>
                <a:p>
                  <a:pPr algn="ctr">
                    <a:spcBef>
                      <a:spcPts val="600"/>
                    </a:spcBef>
                  </a:pPr>
                  <a:r>
                    <a:rPr lang="en-US" b="1"/>
                    <a:t>(debit) </a:t>
                  </a:r>
                </a:p>
                <a:p>
                  <a:pPr algn="r">
                    <a:spcBef>
                      <a:spcPts val="600"/>
                    </a:spcBef>
                  </a:pPr>
                  <a:endParaRPr lang="en-US" b="1"/>
                </a:p>
                <a:p>
                  <a:pPr algn="r">
                    <a:spcBef>
                      <a:spcPts val="600"/>
                    </a:spcBef>
                  </a:pPr>
                  <a:r>
                    <a:rPr lang="en-US" b="1"/>
                    <a:t>$         90,000</a:t>
                  </a:r>
                </a:p>
                <a:p>
                  <a:pPr algn="r">
                    <a:spcBef>
                      <a:spcPts val="600"/>
                    </a:spcBef>
                  </a:pPr>
                  <a:r>
                    <a:rPr lang="en-US" b="1"/>
                    <a:t>90,000</a:t>
                  </a:r>
                </a:p>
                <a:p>
                  <a:pPr algn="r">
                    <a:spcBef>
                      <a:spcPts val="600"/>
                    </a:spcBef>
                  </a:pPr>
                  <a:r>
                    <a:rPr lang="en-US" b="1"/>
                    <a:t>90,000</a:t>
                  </a:r>
                </a:p>
              </p:txBody>
            </p:sp>
          </p:grpSp>
          <p:cxnSp>
            <p:nvCxnSpPr>
              <p:cNvPr id="23" name="Straight Connector 22"/>
              <p:cNvCxnSpPr/>
              <p:nvPr/>
            </p:nvCxnSpPr>
            <p:spPr>
              <a:xfrm>
                <a:off x="1752600" y="2692646"/>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4158" name="TextBox 31"/>
            <p:cNvSpPr txBox="1">
              <a:spLocks noChangeArrowheads="1"/>
            </p:cNvSpPr>
            <p:nvPr/>
          </p:nvSpPr>
          <p:spPr bwMode="auto">
            <a:xfrm>
              <a:off x="7010400" y="4322867"/>
              <a:ext cx="1828800" cy="2492990"/>
            </a:xfrm>
            <a:prstGeom prst="rect">
              <a:avLst/>
            </a:prstGeom>
            <a:noFill/>
            <a:ln w="9525">
              <a:noFill/>
              <a:miter lim="800000"/>
              <a:headEnd/>
              <a:tailEnd/>
            </a:ln>
          </p:spPr>
          <p:txBody>
            <a:bodyPr>
              <a:spAutoFit/>
            </a:bodyPr>
            <a:lstStyle/>
            <a:p>
              <a:pPr algn="ctr">
                <a:spcBef>
                  <a:spcPts val="600"/>
                </a:spcBef>
              </a:pPr>
              <a:r>
                <a:rPr lang="en-US" b="1"/>
                <a:t>Undepreciated</a:t>
              </a:r>
            </a:p>
            <a:p>
              <a:pPr algn="ctr">
                <a:spcBef>
                  <a:spcPts val="600"/>
                </a:spcBef>
              </a:pPr>
              <a:r>
                <a:rPr lang="en-US" b="1"/>
                <a:t>Balance</a:t>
              </a:r>
            </a:p>
            <a:p>
              <a:pPr algn="ctr">
                <a:spcBef>
                  <a:spcPts val="600"/>
                </a:spcBef>
              </a:pPr>
              <a:r>
                <a:rPr lang="en-US" b="1"/>
                <a:t>(book value) </a:t>
              </a:r>
            </a:p>
            <a:p>
              <a:pPr algn="r">
                <a:spcBef>
                  <a:spcPts val="600"/>
                </a:spcBef>
              </a:pPr>
              <a:r>
                <a:rPr lang="en-US" b="1"/>
                <a:t>$        400,000</a:t>
              </a:r>
            </a:p>
            <a:p>
              <a:pPr algn="r">
                <a:spcBef>
                  <a:spcPts val="600"/>
                </a:spcBef>
              </a:pPr>
              <a:r>
                <a:rPr lang="en-US" b="1"/>
                <a:t>310,000</a:t>
              </a:r>
            </a:p>
            <a:p>
              <a:pPr algn="r">
                <a:spcBef>
                  <a:spcPts val="600"/>
                </a:spcBef>
              </a:pPr>
              <a:r>
                <a:rPr lang="en-US" b="1"/>
                <a:t>220,000</a:t>
              </a:r>
            </a:p>
            <a:p>
              <a:pPr algn="r">
                <a:spcBef>
                  <a:spcPts val="600"/>
                </a:spcBef>
              </a:pPr>
              <a:r>
                <a:rPr lang="en-US" b="1"/>
                <a:t>130,000</a:t>
              </a:r>
            </a:p>
          </p:txBody>
        </p:sp>
        <p:sp>
          <p:nvSpPr>
            <p:cNvPr id="134159" name="TextBox 32"/>
            <p:cNvSpPr txBox="1">
              <a:spLocks noChangeArrowheads="1"/>
            </p:cNvSpPr>
            <p:nvPr/>
          </p:nvSpPr>
          <p:spPr bwMode="auto">
            <a:xfrm>
              <a:off x="4648200" y="4322867"/>
              <a:ext cx="1905000" cy="2492990"/>
            </a:xfrm>
            <a:prstGeom prst="rect">
              <a:avLst/>
            </a:prstGeom>
            <a:noFill/>
            <a:ln w="9525">
              <a:noFill/>
              <a:miter lim="800000"/>
              <a:headEnd/>
              <a:tailEnd/>
            </a:ln>
          </p:spPr>
          <p:txBody>
            <a:bodyPr>
              <a:spAutoFit/>
            </a:bodyPr>
            <a:lstStyle/>
            <a:p>
              <a:pPr algn="ctr">
                <a:spcBef>
                  <a:spcPts val="600"/>
                </a:spcBef>
              </a:pPr>
              <a:r>
                <a:rPr lang="en-US" b="1"/>
                <a:t>Accumulated</a:t>
              </a:r>
            </a:p>
            <a:p>
              <a:pPr algn="ctr">
                <a:spcBef>
                  <a:spcPts val="600"/>
                </a:spcBef>
              </a:pPr>
              <a:r>
                <a:rPr lang="en-US" b="1"/>
                <a:t>Depreciation</a:t>
              </a:r>
            </a:p>
            <a:p>
              <a:pPr algn="ctr">
                <a:spcBef>
                  <a:spcPts val="600"/>
                </a:spcBef>
              </a:pPr>
              <a:r>
                <a:rPr lang="en-US" b="1"/>
                <a:t>(credit balance) </a:t>
              </a:r>
            </a:p>
            <a:p>
              <a:pPr algn="r">
                <a:spcBef>
                  <a:spcPts val="600"/>
                </a:spcBef>
              </a:pPr>
              <a:endParaRPr lang="en-US" b="1"/>
            </a:p>
            <a:p>
              <a:pPr algn="r">
                <a:spcBef>
                  <a:spcPts val="600"/>
                </a:spcBef>
              </a:pPr>
              <a:r>
                <a:rPr lang="en-US" b="1"/>
                <a:t>$          90,000</a:t>
              </a:r>
            </a:p>
            <a:p>
              <a:pPr algn="r">
                <a:spcBef>
                  <a:spcPts val="600"/>
                </a:spcBef>
              </a:pPr>
              <a:r>
                <a:rPr lang="en-US" b="1"/>
                <a:t>180,000</a:t>
              </a:r>
            </a:p>
            <a:p>
              <a:pPr algn="r">
                <a:spcBef>
                  <a:spcPts val="600"/>
                </a:spcBef>
              </a:pPr>
              <a:r>
                <a:rPr lang="en-US" b="1"/>
                <a:t>270,000</a:t>
              </a:r>
            </a:p>
          </p:txBody>
        </p:sp>
      </p:grpSp>
      <p:pic>
        <p:nvPicPr>
          <p:cNvPr id="39" name="Picture 12"/>
          <p:cNvPicPr>
            <a:picLocks noChangeAspect="1" noChangeArrowheads="1"/>
          </p:cNvPicPr>
          <p:nvPr/>
        </p:nvPicPr>
        <p:blipFill>
          <a:blip r:embed="rId3"/>
          <a:srcRect/>
          <a:stretch>
            <a:fillRect/>
          </a:stretch>
        </p:blipFill>
        <p:spPr bwMode="auto">
          <a:xfrm>
            <a:off x="277813" y="1725613"/>
            <a:ext cx="8594725" cy="1698625"/>
          </a:xfrm>
          <a:prstGeom prst="rect">
            <a:avLst/>
          </a:prstGeom>
          <a:noFill/>
          <a:ln w="9525">
            <a:noFill/>
            <a:miter lim="800000"/>
            <a:headEnd/>
            <a:tailEnd/>
          </a:ln>
        </p:spPr>
      </p:pic>
      <p:grpSp>
        <p:nvGrpSpPr>
          <p:cNvPr id="3" name="Group 24"/>
          <p:cNvGrpSpPr>
            <a:grpSpLocks/>
          </p:cNvGrpSpPr>
          <p:nvPr/>
        </p:nvGrpSpPr>
        <p:grpSpPr bwMode="auto">
          <a:xfrm>
            <a:off x="774700" y="3200400"/>
            <a:ext cx="7620000" cy="830263"/>
            <a:chOff x="838200" y="3124200"/>
            <a:chExt cx="7620000" cy="830997"/>
          </a:xfrm>
        </p:grpSpPr>
        <p:sp>
          <p:nvSpPr>
            <p:cNvPr id="134151" name="Rectangle 3"/>
            <p:cNvSpPr>
              <a:spLocks noChangeArrowheads="1"/>
            </p:cNvSpPr>
            <p:nvPr/>
          </p:nvSpPr>
          <p:spPr bwMode="auto">
            <a:xfrm>
              <a:off x="5047920" y="3307497"/>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34152" name="Rectangle 7"/>
            <p:cNvSpPr>
              <a:spLocks noChangeArrowheads="1"/>
            </p:cNvSpPr>
            <p:nvPr/>
          </p:nvSpPr>
          <p:spPr bwMode="auto">
            <a:xfrm>
              <a:off x="5400675" y="3269397"/>
              <a:ext cx="3057525" cy="4591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$90,000 per year </a:t>
              </a:r>
            </a:p>
          </p:txBody>
        </p:sp>
        <p:sp>
          <p:nvSpPr>
            <p:cNvPr id="134153" name="Rectangle 8"/>
            <p:cNvSpPr>
              <a:spLocks noChangeArrowheads="1"/>
            </p:cNvSpPr>
            <p:nvPr/>
          </p:nvSpPr>
          <p:spPr bwMode="auto">
            <a:xfrm>
              <a:off x="838200" y="3264635"/>
              <a:ext cx="3474720" cy="533659"/>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($400,000 - $40,000)   × </a:t>
              </a:r>
            </a:p>
          </p:txBody>
        </p:sp>
        <p:grpSp>
          <p:nvGrpSpPr>
            <p:cNvPr id="134154" name="Group 23"/>
            <p:cNvGrpSpPr>
              <a:grpSpLocks/>
            </p:cNvGrpSpPr>
            <p:nvPr/>
          </p:nvGrpSpPr>
          <p:grpSpPr bwMode="auto">
            <a:xfrm>
              <a:off x="4325620" y="3124200"/>
              <a:ext cx="640080" cy="830997"/>
              <a:chOff x="3467100" y="3360003"/>
              <a:chExt cx="640080" cy="830997"/>
            </a:xfrm>
          </p:grpSpPr>
          <p:sp>
            <p:nvSpPr>
              <p:cNvPr id="134155" name="Line 9"/>
              <p:cNvSpPr>
                <a:spLocks noChangeShapeType="1"/>
              </p:cNvSpPr>
              <p:nvPr/>
            </p:nvSpPr>
            <p:spPr bwMode="auto">
              <a:xfrm>
                <a:off x="3467100" y="3771900"/>
                <a:ext cx="640080" cy="0"/>
              </a:xfrm>
              <a:prstGeom prst="line">
                <a:avLst/>
              </a:prstGeom>
              <a:noFill/>
              <a:ln w="28575">
                <a:solidFill>
                  <a:schemeClr val="tx1"/>
                </a:solidFill>
                <a:round/>
                <a:headEnd/>
                <a:tailEnd/>
              </a:ln>
            </p:spPr>
            <p:txBody>
              <a:bodyPr wrap="none" anchor="ctr"/>
              <a:lstStyle/>
              <a:p>
                <a:endParaRPr lang="en-US"/>
              </a:p>
            </p:txBody>
          </p:sp>
          <p:sp>
            <p:nvSpPr>
              <p:cNvPr id="134156" name="TextBox 22"/>
              <p:cNvSpPr txBox="1">
                <a:spLocks noChangeArrowheads="1"/>
              </p:cNvSpPr>
              <p:nvPr/>
            </p:nvSpPr>
            <p:spPr bwMode="auto">
              <a:xfrm>
                <a:off x="3594100" y="3360003"/>
                <a:ext cx="356188" cy="830997"/>
              </a:xfrm>
              <a:prstGeom prst="rect">
                <a:avLst/>
              </a:prstGeom>
              <a:noFill/>
              <a:ln w="9525">
                <a:noFill/>
                <a:miter lim="800000"/>
                <a:headEnd/>
                <a:tailEnd/>
              </a:ln>
            </p:spPr>
            <p:txBody>
              <a:bodyPr wrap="none">
                <a:spAutoFit/>
              </a:bodyPr>
              <a:lstStyle/>
              <a:p>
                <a:r>
                  <a:rPr lang="en-US" sz="2400" b="1"/>
                  <a:t>1</a:t>
                </a:r>
                <a:br>
                  <a:rPr lang="en-US" sz="2400" b="1"/>
                </a:br>
                <a:r>
                  <a:rPr lang="en-US" sz="2400" b="1"/>
                  <a:t>4</a:t>
                </a:r>
              </a:p>
            </p:txBody>
          </p:sp>
        </p:gr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89322"/>
            <a:ext cx="891540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M9-5</a:t>
            </a:r>
            <a:r>
              <a:rPr lang="en-US" dirty="0"/>
              <a:t> </a:t>
            </a:r>
            <a:r>
              <a:rPr lang="en-US" b="1" dirty="0"/>
              <a:t>Computing Book Value (Units-of-Production Depreciation)</a:t>
            </a:r>
          </a:p>
          <a:p>
            <a:pPr>
              <a:defRPr/>
            </a:pPr>
            <a:r>
              <a:rPr lang="en-US" dirty="0"/>
              <a:t>Calculate the book value of a three-year-old machine that cost $400,000, has an estimated residual value of $40,000, and has an estimated useful life of 20,000 machine hours. The company uses units-of-production depreciation and ran the machine 3,000 hours in year 1 and 8,000 hours in year 2, and 6,000 hours in year 3.</a:t>
            </a:r>
          </a:p>
        </p:txBody>
      </p:sp>
      <p:grpSp>
        <p:nvGrpSpPr>
          <p:cNvPr id="6" name="Group 5"/>
          <p:cNvGrpSpPr>
            <a:grpSpLocks/>
          </p:cNvGrpSpPr>
          <p:nvPr/>
        </p:nvGrpSpPr>
        <p:grpSpPr bwMode="auto">
          <a:xfrm>
            <a:off x="609600" y="3557588"/>
            <a:ext cx="7880350" cy="1036637"/>
            <a:chOff x="1016000" y="3388876"/>
            <a:chExt cx="7880350" cy="1035925"/>
          </a:xfrm>
        </p:grpSpPr>
        <p:sp>
          <p:nvSpPr>
            <p:cNvPr id="136212" name="Line 9"/>
            <p:cNvSpPr>
              <a:spLocks noChangeShapeType="1"/>
            </p:cNvSpPr>
            <p:nvPr/>
          </p:nvSpPr>
          <p:spPr bwMode="auto">
            <a:xfrm>
              <a:off x="5588000" y="4097915"/>
              <a:ext cx="1005757" cy="0"/>
            </a:xfrm>
            <a:prstGeom prst="line">
              <a:avLst/>
            </a:prstGeom>
            <a:noFill/>
            <a:ln w="28575">
              <a:solidFill>
                <a:schemeClr val="tx1"/>
              </a:solidFill>
              <a:round/>
              <a:headEnd/>
              <a:tailEnd/>
            </a:ln>
          </p:spPr>
          <p:txBody>
            <a:bodyPr wrap="none" anchor="ctr"/>
            <a:lstStyle/>
            <a:p>
              <a:endParaRPr lang="en-US"/>
            </a:p>
          </p:txBody>
        </p:sp>
        <p:grpSp>
          <p:nvGrpSpPr>
            <p:cNvPr id="136213" name="Group 3"/>
            <p:cNvGrpSpPr>
              <a:grpSpLocks/>
            </p:cNvGrpSpPr>
            <p:nvPr/>
          </p:nvGrpSpPr>
          <p:grpSpPr bwMode="auto">
            <a:xfrm>
              <a:off x="1016000" y="3388876"/>
              <a:ext cx="7880350" cy="1035925"/>
              <a:chOff x="1016000" y="3388876"/>
              <a:chExt cx="7880350" cy="1035925"/>
            </a:xfrm>
          </p:grpSpPr>
          <p:sp>
            <p:nvSpPr>
              <p:cNvPr id="136214" name="Rectangle 7"/>
              <p:cNvSpPr>
                <a:spLocks noChangeArrowheads="1"/>
              </p:cNvSpPr>
              <p:nvPr/>
            </p:nvSpPr>
            <p:spPr bwMode="auto">
              <a:xfrm>
                <a:off x="7098799" y="3752178"/>
                <a:ext cx="1797551" cy="39754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t>=   $54,000 </a:t>
                </a:r>
              </a:p>
            </p:txBody>
          </p:sp>
          <p:sp>
            <p:nvSpPr>
              <p:cNvPr id="136215" name="Rectangle 8"/>
              <p:cNvSpPr>
                <a:spLocks noChangeArrowheads="1"/>
              </p:cNvSpPr>
              <p:nvPr/>
            </p:nvSpPr>
            <p:spPr bwMode="auto">
              <a:xfrm>
                <a:off x="1929060" y="3776628"/>
                <a:ext cx="3696658" cy="459100"/>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000" b="1"/>
                  <a:t>($400,000 - $40,000)   × </a:t>
                </a:r>
              </a:p>
            </p:txBody>
          </p:sp>
          <p:sp>
            <p:nvSpPr>
              <p:cNvPr id="136216" name="TextBox 24"/>
              <p:cNvSpPr txBox="1">
                <a:spLocks noChangeArrowheads="1"/>
              </p:cNvSpPr>
              <p:nvPr/>
            </p:nvSpPr>
            <p:spPr bwMode="auto">
              <a:xfrm>
                <a:off x="5686265" y="3716915"/>
                <a:ext cx="968535" cy="707886"/>
              </a:xfrm>
              <a:prstGeom prst="rect">
                <a:avLst/>
              </a:prstGeom>
              <a:noFill/>
              <a:ln w="9525">
                <a:noFill/>
                <a:miter lim="800000"/>
                <a:headEnd/>
                <a:tailEnd/>
              </a:ln>
            </p:spPr>
            <p:txBody>
              <a:bodyPr wrap="none">
                <a:spAutoFit/>
              </a:bodyPr>
              <a:lstStyle/>
              <a:p>
                <a:pPr algn="ctr"/>
                <a:r>
                  <a:rPr lang="en-US" sz="2000" b="1"/>
                  <a:t>3,000</a:t>
                </a:r>
                <a:br>
                  <a:rPr lang="en-US" sz="2000" b="1"/>
                </a:br>
                <a:r>
                  <a:rPr lang="en-US" sz="2000" b="1"/>
                  <a:t>20,000</a:t>
                </a:r>
              </a:p>
            </p:txBody>
          </p:sp>
          <p:sp>
            <p:nvSpPr>
              <p:cNvPr id="136217" name="TextBox 9"/>
              <p:cNvSpPr txBox="1">
                <a:spLocks noChangeArrowheads="1"/>
              </p:cNvSpPr>
              <p:nvPr/>
            </p:nvSpPr>
            <p:spPr bwMode="auto">
              <a:xfrm>
                <a:off x="1016000" y="3388876"/>
                <a:ext cx="2711448" cy="400110"/>
              </a:xfrm>
              <a:prstGeom prst="rect">
                <a:avLst/>
              </a:prstGeom>
              <a:noFill/>
              <a:ln w="9525">
                <a:noFill/>
                <a:miter lim="800000"/>
                <a:headEnd/>
                <a:tailEnd/>
              </a:ln>
            </p:spPr>
            <p:txBody>
              <a:bodyPr wrap="none">
                <a:spAutoFit/>
              </a:bodyPr>
              <a:lstStyle/>
              <a:p>
                <a:r>
                  <a:rPr lang="en-US" sz="2000" b="1" u="sng">
                    <a:solidFill>
                      <a:srgbClr val="C00000"/>
                    </a:solidFill>
                  </a:rPr>
                  <a:t>1</a:t>
                </a:r>
                <a:r>
                  <a:rPr lang="en-US" sz="2000" b="1" u="sng" baseline="30000">
                    <a:solidFill>
                      <a:srgbClr val="C00000"/>
                    </a:solidFill>
                  </a:rPr>
                  <a:t>st</a:t>
                </a:r>
                <a:r>
                  <a:rPr lang="en-US" sz="2000" b="1" u="sng">
                    <a:solidFill>
                      <a:srgbClr val="C00000"/>
                    </a:solidFill>
                  </a:rPr>
                  <a:t> Year Depreciation</a:t>
                </a:r>
              </a:p>
            </p:txBody>
          </p:sp>
        </p:grpSp>
      </p:grpSp>
      <p:grpSp>
        <p:nvGrpSpPr>
          <p:cNvPr id="5" name="Group 11"/>
          <p:cNvGrpSpPr>
            <a:grpSpLocks/>
          </p:cNvGrpSpPr>
          <p:nvPr/>
        </p:nvGrpSpPr>
        <p:grpSpPr bwMode="auto">
          <a:xfrm>
            <a:off x="628650" y="4419600"/>
            <a:ext cx="7880350" cy="1066800"/>
            <a:chOff x="203200" y="3517900"/>
            <a:chExt cx="7881000" cy="1066800"/>
          </a:xfrm>
        </p:grpSpPr>
        <p:grpSp>
          <p:nvGrpSpPr>
            <p:cNvPr id="136206" name="Group 25"/>
            <p:cNvGrpSpPr>
              <a:grpSpLocks/>
            </p:cNvGrpSpPr>
            <p:nvPr/>
          </p:nvGrpSpPr>
          <p:grpSpPr bwMode="auto">
            <a:xfrm>
              <a:off x="1066800" y="3876814"/>
              <a:ext cx="7017400" cy="707886"/>
              <a:chOff x="228600" y="4638869"/>
              <a:chExt cx="6581085" cy="708513"/>
            </a:xfrm>
          </p:grpSpPr>
          <p:sp>
            <p:nvSpPr>
              <p:cNvPr id="136208" name="Rectangle 7"/>
              <p:cNvSpPr>
                <a:spLocks noChangeArrowheads="1"/>
              </p:cNvSpPr>
              <p:nvPr/>
            </p:nvSpPr>
            <p:spPr bwMode="auto">
              <a:xfrm>
                <a:off x="5123760" y="4724400"/>
                <a:ext cx="1685925" cy="39789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t>=   $144,000 </a:t>
                </a:r>
              </a:p>
            </p:txBody>
          </p:sp>
          <p:sp>
            <p:nvSpPr>
              <p:cNvPr id="136209" name="Rectangle 8"/>
              <p:cNvSpPr>
                <a:spLocks noChangeArrowheads="1"/>
              </p:cNvSpPr>
              <p:nvPr/>
            </p:nvSpPr>
            <p:spPr bwMode="auto">
              <a:xfrm>
                <a:off x="228600" y="4719637"/>
                <a:ext cx="3467100" cy="42555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000" b="1"/>
                  <a:t>($400,000 - $40,000)   × </a:t>
                </a:r>
              </a:p>
            </p:txBody>
          </p:sp>
          <p:sp>
            <p:nvSpPr>
              <p:cNvPr id="136210" name="Line 9"/>
              <p:cNvSpPr>
                <a:spLocks noChangeShapeType="1"/>
              </p:cNvSpPr>
              <p:nvPr/>
            </p:nvSpPr>
            <p:spPr bwMode="auto">
              <a:xfrm>
                <a:off x="3765978" y="4991103"/>
                <a:ext cx="943301" cy="0"/>
              </a:xfrm>
              <a:prstGeom prst="line">
                <a:avLst/>
              </a:prstGeom>
              <a:noFill/>
              <a:ln w="28575">
                <a:solidFill>
                  <a:schemeClr val="tx1"/>
                </a:solidFill>
                <a:round/>
                <a:headEnd/>
                <a:tailEnd/>
              </a:ln>
            </p:spPr>
            <p:txBody>
              <a:bodyPr wrap="none" anchor="ctr"/>
              <a:lstStyle/>
              <a:p>
                <a:endParaRPr lang="en-US"/>
              </a:p>
            </p:txBody>
          </p:sp>
          <p:sp>
            <p:nvSpPr>
              <p:cNvPr id="136211" name="TextBox 24"/>
              <p:cNvSpPr txBox="1">
                <a:spLocks noChangeArrowheads="1"/>
              </p:cNvSpPr>
              <p:nvPr/>
            </p:nvSpPr>
            <p:spPr bwMode="auto">
              <a:xfrm>
                <a:off x="3768894" y="4638869"/>
                <a:ext cx="908390" cy="708513"/>
              </a:xfrm>
              <a:prstGeom prst="rect">
                <a:avLst/>
              </a:prstGeom>
              <a:noFill/>
              <a:ln w="9525">
                <a:noFill/>
                <a:miter lim="800000"/>
                <a:headEnd/>
                <a:tailEnd/>
              </a:ln>
            </p:spPr>
            <p:txBody>
              <a:bodyPr wrap="none">
                <a:spAutoFit/>
              </a:bodyPr>
              <a:lstStyle/>
              <a:p>
                <a:pPr algn="ctr"/>
                <a:r>
                  <a:rPr lang="en-US" sz="2000" b="1"/>
                  <a:t>8,000</a:t>
                </a:r>
                <a:br>
                  <a:rPr lang="en-US" sz="2000" b="1"/>
                </a:br>
                <a:r>
                  <a:rPr lang="en-US" sz="2000" b="1"/>
                  <a:t>20,000</a:t>
                </a:r>
              </a:p>
            </p:txBody>
          </p:sp>
        </p:grpSp>
        <p:sp>
          <p:nvSpPr>
            <p:cNvPr id="136207" name="TextBox 13"/>
            <p:cNvSpPr txBox="1">
              <a:spLocks noChangeArrowheads="1"/>
            </p:cNvSpPr>
            <p:nvPr/>
          </p:nvSpPr>
          <p:spPr bwMode="auto">
            <a:xfrm>
              <a:off x="203200" y="3517900"/>
              <a:ext cx="2767780" cy="400110"/>
            </a:xfrm>
            <a:prstGeom prst="rect">
              <a:avLst/>
            </a:prstGeom>
            <a:noFill/>
            <a:ln w="9525">
              <a:noFill/>
              <a:miter lim="800000"/>
              <a:headEnd/>
              <a:tailEnd/>
            </a:ln>
          </p:spPr>
          <p:txBody>
            <a:bodyPr wrap="none">
              <a:spAutoFit/>
            </a:bodyPr>
            <a:lstStyle/>
            <a:p>
              <a:r>
                <a:rPr lang="en-US" sz="2000" b="1" u="sng">
                  <a:solidFill>
                    <a:srgbClr val="C00000"/>
                  </a:solidFill>
                </a:rPr>
                <a:t>2</a:t>
              </a:r>
              <a:r>
                <a:rPr lang="en-US" sz="2000" b="1" u="sng" baseline="30000">
                  <a:solidFill>
                    <a:srgbClr val="C00000"/>
                  </a:solidFill>
                </a:rPr>
                <a:t>nd</a:t>
              </a:r>
              <a:r>
                <a:rPr lang="en-US" sz="2000" b="1" u="sng">
                  <a:solidFill>
                    <a:srgbClr val="C00000"/>
                  </a:solidFill>
                </a:rPr>
                <a:t> Year Depreciation</a:t>
              </a:r>
            </a:p>
          </p:txBody>
        </p:sp>
      </p:grpSp>
      <p:pic>
        <p:nvPicPr>
          <p:cNvPr id="18" name="Picture 11"/>
          <p:cNvPicPr>
            <a:picLocks noChangeAspect="1" noChangeArrowheads="1"/>
          </p:cNvPicPr>
          <p:nvPr/>
        </p:nvPicPr>
        <p:blipFill>
          <a:blip r:embed="rId3"/>
          <a:srcRect/>
          <a:stretch>
            <a:fillRect/>
          </a:stretch>
        </p:blipFill>
        <p:spPr bwMode="auto">
          <a:xfrm>
            <a:off x="234950" y="1981200"/>
            <a:ext cx="8686800" cy="1625600"/>
          </a:xfrm>
          <a:prstGeom prst="rect">
            <a:avLst/>
          </a:prstGeom>
          <a:noFill/>
          <a:ln w="9525">
            <a:noFill/>
            <a:miter lim="800000"/>
            <a:headEnd/>
            <a:tailEnd/>
          </a:ln>
        </p:spPr>
      </p:pic>
      <p:grpSp>
        <p:nvGrpSpPr>
          <p:cNvPr id="19" name="Group 11"/>
          <p:cNvGrpSpPr>
            <a:grpSpLocks/>
          </p:cNvGrpSpPr>
          <p:nvPr/>
        </p:nvGrpSpPr>
        <p:grpSpPr bwMode="auto">
          <a:xfrm>
            <a:off x="533400" y="5257800"/>
            <a:ext cx="7880350" cy="1066800"/>
            <a:chOff x="203200" y="3517900"/>
            <a:chExt cx="7881000" cy="1066800"/>
          </a:xfrm>
        </p:grpSpPr>
        <p:grpSp>
          <p:nvGrpSpPr>
            <p:cNvPr id="136200" name="Group 25"/>
            <p:cNvGrpSpPr>
              <a:grpSpLocks/>
            </p:cNvGrpSpPr>
            <p:nvPr/>
          </p:nvGrpSpPr>
          <p:grpSpPr bwMode="auto">
            <a:xfrm>
              <a:off x="1066800" y="3876814"/>
              <a:ext cx="7017400" cy="707886"/>
              <a:chOff x="228600" y="4638869"/>
              <a:chExt cx="6581085" cy="708513"/>
            </a:xfrm>
          </p:grpSpPr>
          <p:sp>
            <p:nvSpPr>
              <p:cNvPr id="136202" name="Rectangle 7"/>
              <p:cNvSpPr>
                <a:spLocks noChangeArrowheads="1"/>
              </p:cNvSpPr>
              <p:nvPr/>
            </p:nvSpPr>
            <p:spPr bwMode="auto">
              <a:xfrm>
                <a:off x="5123760" y="4724400"/>
                <a:ext cx="1685925" cy="39789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t>=   $108,000 </a:t>
                </a:r>
              </a:p>
            </p:txBody>
          </p:sp>
          <p:sp>
            <p:nvSpPr>
              <p:cNvPr id="136203" name="Rectangle 8"/>
              <p:cNvSpPr>
                <a:spLocks noChangeArrowheads="1"/>
              </p:cNvSpPr>
              <p:nvPr/>
            </p:nvSpPr>
            <p:spPr bwMode="auto">
              <a:xfrm>
                <a:off x="228600" y="4719637"/>
                <a:ext cx="3467100" cy="42555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000" b="1"/>
                  <a:t>($400,000 - $40,000)   × </a:t>
                </a:r>
              </a:p>
            </p:txBody>
          </p:sp>
          <p:sp>
            <p:nvSpPr>
              <p:cNvPr id="136204" name="Line 9"/>
              <p:cNvSpPr>
                <a:spLocks noChangeShapeType="1"/>
              </p:cNvSpPr>
              <p:nvPr/>
            </p:nvSpPr>
            <p:spPr bwMode="auto">
              <a:xfrm>
                <a:off x="3765978" y="4991103"/>
                <a:ext cx="943301" cy="0"/>
              </a:xfrm>
              <a:prstGeom prst="line">
                <a:avLst/>
              </a:prstGeom>
              <a:noFill/>
              <a:ln w="28575">
                <a:solidFill>
                  <a:schemeClr val="tx1"/>
                </a:solidFill>
                <a:round/>
                <a:headEnd/>
                <a:tailEnd/>
              </a:ln>
            </p:spPr>
            <p:txBody>
              <a:bodyPr wrap="none" anchor="ctr"/>
              <a:lstStyle/>
              <a:p>
                <a:endParaRPr lang="en-US"/>
              </a:p>
            </p:txBody>
          </p:sp>
          <p:sp>
            <p:nvSpPr>
              <p:cNvPr id="136205" name="TextBox 24"/>
              <p:cNvSpPr txBox="1">
                <a:spLocks noChangeArrowheads="1"/>
              </p:cNvSpPr>
              <p:nvPr/>
            </p:nvSpPr>
            <p:spPr bwMode="auto">
              <a:xfrm>
                <a:off x="3768894" y="4638869"/>
                <a:ext cx="908390" cy="708513"/>
              </a:xfrm>
              <a:prstGeom prst="rect">
                <a:avLst/>
              </a:prstGeom>
              <a:noFill/>
              <a:ln w="9525">
                <a:noFill/>
                <a:miter lim="800000"/>
                <a:headEnd/>
                <a:tailEnd/>
              </a:ln>
            </p:spPr>
            <p:txBody>
              <a:bodyPr wrap="none">
                <a:spAutoFit/>
              </a:bodyPr>
              <a:lstStyle/>
              <a:p>
                <a:pPr algn="ctr"/>
                <a:r>
                  <a:rPr lang="en-US" sz="2000" b="1"/>
                  <a:t>6,000</a:t>
                </a:r>
                <a:br>
                  <a:rPr lang="en-US" sz="2000" b="1"/>
                </a:br>
                <a:r>
                  <a:rPr lang="en-US" sz="2000" b="1"/>
                  <a:t>20,000</a:t>
                </a:r>
              </a:p>
            </p:txBody>
          </p:sp>
        </p:grpSp>
        <p:sp>
          <p:nvSpPr>
            <p:cNvPr id="136201" name="TextBox 13"/>
            <p:cNvSpPr txBox="1">
              <a:spLocks noChangeArrowheads="1"/>
            </p:cNvSpPr>
            <p:nvPr/>
          </p:nvSpPr>
          <p:spPr bwMode="auto">
            <a:xfrm>
              <a:off x="203200" y="3517900"/>
              <a:ext cx="2730909" cy="400110"/>
            </a:xfrm>
            <a:prstGeom prst="rect">
              <a:avLst/>
            </a:prstGeom>
            <a:noFill/>
            <a:ln w="9525">
              <a:noFill/>
              <a:miter lim="800000"/>
              <a:headEnd/>
              <a:tailEnd/>
            </a:ln>
          </p:spPr>
          <p:txBody>
            <a:bodyPr wrap="none">
              <a:spAutoFit/>
            </a:bodyPr>
            <a:lstStyle/>
            <a:p>
              <a:r>
                <a:rPr lang="en-US" sz="2000" b="1" u="sng">
                  <a:solidFill>
                    <a:srgbClr val="C00000"/>
                  </a:solidFill>
                </a:rPr>
                <a:t>3</a:t>
              </a:r>
              <a:r>
                <a:rPr lang="en-US" sz="2000" b="1" u="sng" baseline="30000">
                  <a:solidFill>
                    <a:srgbClr val="C00000"/>
                  </a:solidFill>
                </a:rPr>
                <a:t>rd</a:t>
              </a:r>
              <a:r>
                <a:rPr lang="en-US" sz="2000" b="1" u="sng">
                  <a:solidFill>
                    <a:srgbClr val="C00000"/>
                  </a:solidFill>
                </a:rPr>
                <a:t> Year Depreciation</a:t>
              </a: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89323"/>
            <a:ext cx="891540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M9-5</a:t>
            </a:r>
            <a:r>
              <a:rPr lang="en-US" dirty="0"/>
              <a:t> </a:t>
            </a:r>
            <a:r>
              <a:rPr lang="en-US" b="1" dirty="0"/>
              <a:t>Computing Book Value (Units-of-Production Depreciation)</a:t>
            </a:r>
          </a:p>
          <a:p>
            <a:pPr>
              <a:defRPr/>
            </a:pPr>
            <a:r>
              <a:rPr lang="en-US" dirty="0"/>
              <a:t>Calculate the book value of a three-year-old machine that cost $400,000, has an estimated residual value of $40,000, and has an estimated useful life of 20,000 machine hours. The company uses units-of-production depreciation and ran the machine 3,000 hours in year 1 and 8,000 hours in year 2, and 6,000 hours in year 3.</a:t>
            </a:r>
          </a:p>
        </p:txBody>
      </p:sp>
      <p:pic>
        <p:nvPicPr>
          <p:cNvPr id="138244" name="Picture 11"/>
          <p:cNvPicPr>
            <a:picLocks noChangeAspect="1" noChangeArrowheads="1"/>
          </p:cNvPicPr>
          <p:nvPr/>
        </p:nvPicPr>
        <p:blipFill>
          <a:blip r:embed="rId3"/>
          <a:srcRect/>
          <a:stretch>
            <a:fillRect/>
          </a:stretch>
        </p:blipFill>
        <p:spPr bwMode="auto">
          <a:xfrm>
            <a:off x="249238" y="2108200"/>
            <a:ext cx="8686800" cy="1625600"/>
          </a:xfrm>
          <a:prstGeom prst="rect">
            <a:avLst/>
          </a:prstGeom>
          <a:noFill/>
          <a:ln w="9525">
            <a:noFill/>
            <a:miter lim="800000"/>
            <a:headEnd/>
            <a:tailEnd/>
          </a:ln>
        </p:spPr>
      </p:pic>
      <p:grpSp>
        <p:nvGrpSpPr>
          <p:cNvPr id="138245" name="Group 4"/>
          <p:cNvGrpSpPr>
            <a:grpSpLocks/>
          </p:cNvGrpSpPr>
          <p:nvPr/>
        </p:nvGrpSpPr>
        <p:grpSpPr bwMode="auto">
          <a:xfrm>
            <a:off x="838200" y="4038600"/>
            <a:ext cx="7315200" cy="2505075"/>
            <a:chOff x="1447800" y="4318100"/>
            <a:chExt cx="7315200" cy="2505640"/>
          </a:xfrm>
        </p:grpSpPr>
        <p:grpSp>
          <p:nvGrpSpPr>
            <p:cNvPr id="138246" name="Group 23"/>
            <p:cNvGrpSpPr>
              <a:grpSpLocks/>
            </p:cNvGrpSpPr>
            <p:nvPr/>
          </p:nvGrpSpPr>
          <p:grpSpPr bwMode="auto">
            <a:xfrm>
              <a:off x="1447800" y="4318100"/>
              <a:ext cx="7315200" cy="2505640"/>
              <a:chOff x="1752600" y="1600200"/>
              <a:chExt cx="7315200" cy="2505640"/>
            </a:xfrm>
          </p:grpSpPr>
          <p:grpSp>
            <p:nvGrpSpPr>
              <p:cNvPr id="138250" name="Group 24"/>
              <p:cNvGrpSpPr>
                <a:grpSpLocks/>
              </p:cNvGrpSpPr>
              <p:nvPr/>
            </p:nvGrpSpPr>
            <p:grpSpPr bwMode="auto">
              <a:xfrm>
                <a:off x="1752600" y="1600200"/>
                <a:ext cx="7315200" cy="2505640"/>
                <a:chOff x="1752600" y="1739950"/>
                <a:chExt cx="7315200" cy="2505640"/>
              </a:xfrm>
            </p:grpSpPr>
            <p:sp>
              <p:nvSpPr>
                <p:cNvPr id="12" name="TextBox 11"/>
                <p:cNvSpPr txBox="1"/>
                <p:nvPr/>
              </p:nvSpPr>
              <p:spPr>
                <a:xfrm>
                  <a:off x="1752600" y="1739950"/>
                  <a:ext cx="7315200" cy="2492937"/>
                </a:xfrm>
                <a:prstGeom prst="rect">
                  <a:avLst/>
                </a:prstGeom>
                <a:solidFill>
                  <a:schemeClr val="accent4">
                    <a:lumMod val="20000"/>
                    <a:lumOff val="80000"/>
                  </a:schemeClr>
                </a:solidFill>
                <a:ln w="19050">
                  <a:solidFill>
                    <a:schemeClr val="tx1"/>
                  </a:solidFill>
                </a:ln>
              </p:spPr>
              <p:txBody>
                <a:bodyPr>
                  <a:spAutoFit/>
                </a:bodyPr>
                <a:lstStyle/>
                <a:p>
                  <a:pPr>
                    <a:spcBef>
                      <a:spcPts val="600"/>
                    </a:spcBef>
                    <a:defRPr/>
                  </a:pPr>
                  <a:endParaRPr lang="en-US" b="1" dirty="0"/>
                </a:p>
                <a:p>
                  <a:pPr>
                    <a:spcBef>
                      <a:spcPts val="600"/>
                    </a:spcBef>
                    <a:defRPr/>
                  </a:pPr>
                  <a:endParaRPr lang="en-US" b="1" dirty="0"/>
                </a:p>
                <a:p>
                  <a:pPr>
                    <a:spcBef>
                      <a:spcPts val="600"/>
                    </a:spcBef>
                    <a:defRPr/>
                  </a:pPr>
                  <a:r>
                    <a:rPr lang="en-US" b="1" dirty="0"/>
                    <a:t>Year</a:t>
                  </a:r>
                </a:p>
                <a:p>
                  <a:pPr>
                    <a:spcBef>
                      <a:spcPts val="600"/>
                    </a:spcBef>
                    <a:defRPr/>
                  </a:pPr>
                  <a:endParaRPr lang="en-US" b="1" dirty="0"/>
                </a:p>
                <a:p>
                  <a:pPr>
                    <a:spcBef>
                      <a:spcPts val="600"/>
                    </a:spcBef>
                    <a:defRPr/>
                  </a:pPr>
                  <a:r>
                    <a:rPr lang="en-US" b="1" dirty="0"/>
                    <a:t>1</a:t>
                  </a:r>
                </a:p>
                <a:p>
                  <a:pPr>
                    <a:spcBef>
                      <a:spcPts val="600"/>
                    </a:spcBef>
                    <a:defRPr/>
                  </a:pPr>
                  <a:r>
                    <a:rPr lang="en-US" b="1" dirty="0"/>
                    <a:t>2</a:t>
                  </a:r>
                </a:p>
                <a:p>
                  <a:pPr>
                    <a:spcBef>
                      <a:spcPts val="600"/>
                    </a:spcBef>
                    <a:defRPr/>
                  </a:pPr>
                  <a:r>
                    <a:rPr lang="en-US" b="1" dirty="0"/>
                    <a:t>3</a:t>
                  </a:r>
                </a:p>
              </p:txBody>
            </p:sp>
            <p:sp>
              <p:nvSpPr>
                <p:cNvPr id="138253" name="TextBox 12"/>
                <p:cNvSpPr txBox="1">
                  <a:spLocks noChangeArrowheads="1"/>
                </p:cNvSpPr>
                <p:nvPr/>
              </p:nvSpPr>
              <p:spPr bwMode="auto">
                <a:xfrm>
                  <a:off x="2362200" y="1752600"/>
                  <a:ext cx="1371600" cy="2492990"/>
                </a:xfrm>
                <a:prstGeom prst="rect">
                  <a:avLst/>
                </a:prstGeom>
                <a:noFill/>
                <a:ln w="9525">
                  <a:noFill/>
                  <a:miter lim="800000"/>
                  <a:headEnd/>
                  <a:tailEnd/>
                </a:ln>
              </p:spPr>
              <p:txBody>
                <a:bodyPr>
                  <a:spAutoFit/>
                </a:bodyPr>
                <a:lstStyle/>
                <a:p>
                  <a:pPr algn="ctr">
                    <a:spcBef>
                      <a:spcPts val="600"/>
                    </a:spcBef>
                  </a:pPr>
                  <a:endParaRPr lang="en-US" b="1"/>
                </a:p>
                <a:p>
                  <a:pPr algn="ctr">
                    <a:spcBef>
                      <a:spcPts val="600"/>
                    </a:spcBef>
                  </a:pPr>
                  <a:endParaRPr lang="en-US" b="1"/>
                </a:p>
                <a:p>
                  <a:pPr algn="ctr">
                    <a:spcBef>
                      <a:spcPts val="600"/>
                    </a:spcBef>
                  </a:pPr>
                  <a:r>
                    <a:rPr lang="en-US" b="1"/>
                    <a:t>Hours </a:t>
                  </a:r>
                </a:p>
                <a:p>
                  <a:pPr algn="r">
                    <a:spcBef>
                      <a:spcPts val="600"/>
                    </a:spcBef>
                  </a:pPr>
                  <a:endParaRPr lang="en-US" b="1"/>
                </a:p>
                <a:p>
                  <a:pPr algn="r">
                    <a:spcBef>
                      <a:spcPts val="600"/>
                    </a:spcBef>
                  </a:pPr>
                  <a:r>
                    <a:rPr lang="en-US" b="1"/>
                    <a:t>3,000</a:t>
                  </a:r>
                </a:p>
                <a:p>
                  <a:pPr algn="r">
                    <a:spcBef>
                      <a:spcPts val="600"/>
                    </a:spcBef>
                  </a:pPr>
                  <a:r>
                    <a:rPr lang="en-US" b="1"/>
                    <a:t>8,000</a:t>
                  </a:r>
                </a:p>
                <a:p>
                  <a:pPr algn="r">
                    <a:spcBef>
                      <a:spcPts val="600"/>
                    </a:spcBef>
                  </a:pPr>
                  <a:r>
                    <a:rPr lang="en-US" b="1"/>
                    <a:t>6,000</a:t>
                  </a:r>
                </a:p>
              </p:txBody>
            </p:sp>
          </p:grpSp>
          <p:cxnSp>
            <p:nvCxnSpPr>
              <p:cNvPr id="11" name="Straight Connector 10"/>
              <p:cNvCxnSpPr/>
              <p:nvPr/>
            </p:nvCxnSpPr>
            <p:spPr>
              <a:xfrm>
                <a:off x="1752600" y="2692646"/>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247" name="TextBox 6"/>
            <p:cNvSpPr txBox="1">
              <a:spLocks noChangeArrowheads="1"/>
            </p:cNvSpPr>
            <p:nvPr/>
          </p:nvSpPr>
          <p:spPr bwMode="auto">
            <a:xfrm>
              <a:off x="3429000" y="4320240"/>
              <a:ext cx="1676400" cy="2492990"/>
            </a:xfrm>
            <a:prstGeom prst="rect">
              <a:avLst/>
            </a:prstGeom>
            <a:noFill/>
            <a:ln w="9525">
              <a:noFill/>
              <a:miter lim="800000"/>
              <a:headEnd/>
              <a:tailEnd/>
            </a:ln>
          </p:spPr>
          <p:txBody>
            <a:bodyPr>
              <a:spAutoFit/>
            </a:bodyPr>
            <a:lstStyle/>
            <a:p>
              <a:pPr algn="ctr">
                <a:spcBef>
                  <a:spcPts val="600"/>
                </a:spcBef>
              </a:pPr>
              <a:r>
                <a:rPr lang="en-US" b="1"/>
                <a:t>Depreciation</a:t>
              </a:r>
            </a:p>
            <a:p>
              <a:pPr algn="ctr">
                <a:spcBef>
                  <a:spcPts val="600"/>
                </a:spcBef>
              </a:pPr>
              <a:r>
                <a:rPr lang="en-US" b="1"/>
                <a:t>Expense</a:t>
              </a:r>
            </a:p>
            <a:p>
              <a:pPr algn="ctr">
                <a:spcBef>
                  <a:spcPts val="600"/>
                </a:spcBef>
              </a:pPr>
              <a:r>
                <a:rPr lang="en-US" b="1"/>
                <a:t>(debit) </a:t>
              </a:r>
            </a:p>
            <a:p>
              <a:pPr algn="r">
                <a:spcBef>
                  <a:spcPts val="600"/>
                </a:spcBef>
              </a:pPr>
              <a:endParaRPr lang="en-US" b="1"/>
            </a:p>
            <a:p>
              <a:pPr algn="r">
                <a:spcBef>
                  <a:spcPts val="600"/>
                </a:spcBef>
              </a:pPr>
              <a:r>
                <a:rPr lang="en-US" b="1"/>
                <a:t>$         54,000</a:t>
              </a:r>
            </a:p>
            <a:p>
              <a:pPr algn="r">
                <a:spcBef>
                  <a:spcPts val="600"/>
                </a:spcBef>
              </a:pPr>
              <a:r>
                <a:rPr lang="en-US" b="1"/>
                <a:t>144,000</a:t>
              </a:r>
            </a:p>
            <a:p>
              <a:pPr algn="r">
                <a:spcBef>
                  <a:spcPts val="600"/>
                </a:spcBef>
              </a:pPr>
              <a:r>
                <a:rPr lang="en-US" b="1"/>
                <a:t>108,000</a:t>
              </a:r>
            </a:p>
          </p:txBody>
        </p:sp>
        <p:sp>
          <p:nvSpPr>
            <p:cNvPr id="138248" name="TextBox 7"/>
            <p:cNvSpPr txBox="1">
              <a:spLocks noChangeArrowheads="1"/>
            </p:cNvSpPr>
            <p:nvPr/>
          </p:nvSpPr>
          <p:spPr bwMode="auto">
            <a:xfrm>
              <a:off x="6934200" y="4322867"/>
              <a:ext cx="1828800" cy="2492990"/>
            </a:xfrm>
            <a:prstGeom prst="rect">
              <a:avLst/>
            </a:prstGeom>
            <a:noFill/>
            <a:ln w="9525">
              <a:noFill/>
              <a:miter lim="800000"/>
              <a:headEnd/>
              <a:tailEnd/>
            </a:ln>
          </p:spPr>
          <p:txBody>
            <a:bodyPr>
              <a:spAutoFit/>
            </a:bodyPr>
            <a:lstStyle/>
            <a:p>
              <a:pPr algn="ctr">
                <a:spcBef>
                  <a:spcPts val="600"/>
                </a:spcBef>
              </a:pPr>
              <a:r>
                <a:rPr lang="en-US" b="1"/>
                <a:t>Undepreciated</a:t>
              </a:r>
            </a:p>
            <a:p>
              <a:pPr algn="ctr">
                <a:spcBef>
                  <a:spcPts val="600"/>
                </a:spcBef>
              </a:pPr>
              <a:r>
                <a:rPr lang="en-US" b="1"/>
                <a:t>Balance</a:t>
              </a:r>
            </a:p>
            <a:p>
              <a:pPr algn="ctr">
                <a:spcBef>
                  <a:spcPts val="600"/>
                </a:spcBef>
              </a:pPr>
              <a:r>
                <a:rPr lang="en-US" b="1"/>
                <a:t>(book value) </a:t>
              </a:r>
            </a:p>
            <a:p>
              <a:pPr algn="r">
                <a:spcBef>
                  <a:spcPts val="600"/>
                </a:spcBef>
              </a:pPr>
              <a:r>
                <a:rPr lang="en-US" b="1"/>
                <a:t>$        400,000</a:t>
              </a:r>
            </a:p>
            <a:p>
              <a:pPr algn="r">
                <a:spcBef>
                  <a:spcPts val="600"/>
                </a:spcBef>
              </a:pPr>
              <a:r>
                <a:rPr lang="en-US" b="1"/>
                <a:t>346,000</a:t>
              </a:r>
            </a:p>
            <a:p>
              <a:pPr algn="r">
                <a:spcBef>
                  <a:spcPts val="600"/>
                </a:spcBef>
              </a:pPr>
              <a:r>
                <a:rPr lang="en-US" b="1"/>
                <a:t>202,000</a:t>
              </a:r>
            </a:p>
            <a:p>
              <a:pPr algn="r">
                <a:spcBef>
                  <a:spcPts val="600"/>
                </a:spcBef>
              </a:pPr>
              <a:r>
                <a:rPr lang="en-US" b="1"/>
                <a:t>94,000</a:t>
              </a:r>
            </a:p>
          </p:txBody>
        </p:sp>
        <p:sp>
          <p:nvSpPr>
            <p:cNvPr id="138249" name="TextBox 8"/>
            <p:cNvSpPr txBox="1">
              <a:spLocks noChangeArrowheads="1"/>
            </p:cNvSpPr>
            <p:nvPr/>
          </p:nvSpPr>
          <p:spPr bwMode="auto">
            <a:xfrm>
              <a:off x="5105400" y="4322867"/>
              <a:ext cx="1905000" cy="2492990"/>
            </a:xfrm>
            <a:prstGeom prst="rect">
              <a:avLst/>
            </a:prstGeom>
            <a:noFill/>
            <a:ln w="9525">
              <a:noFill/>
              <a:miter lim="800000"/>
              <a:headEnd/>
              <a:tailEnd/>
            </a:ln>
          </p:spPr>
          <p:txBody>
            <a:bodyPr>
              <a:spAutoFit/>
            </a:bodyPr>
            <a:lstStyle/>
            <a:p>
              <a:pPr algn="ctr">
                <a:spcBef>
                  <a:spcPts val="600"/>
                </a:spcBef>
              </a:pPr>
              <a:r>
                <a:rPr lang="en-US" b="1"/>
                <a:t>Accumulated</a:t>
              </a:r>
            </a:p>
            <a:p>
              <a:pPr algn="ctr">
                <a:spcBef>
                  <a:spcPts val="600"/>
                </a:spcBef>
              </a:pPr>
              <a:r>
                <a:rPr lang="en-US" b="1"/>
                <a:t>Depreciation</a:t>
              </a:r>
            </a:p>
            <a:p>
              <a:pPr algn="ctr">
                <a:spcBef>
                  <a:spcPts val="600"/>
                </a:spcBef>
              </a:pPr>
              <a:r>
                <a:rPr lang="en-US" b="1"/>
                <a:t>(credit balance) </a:t>
              </a:r>
            </a:p>
            <a:p>
              <a:pPr algn="r">
                <a:spcBef>
                  <a:spcPts val="600"/>
                </a:spcBef>
              </a:pPr>
              <a:endParaRPr lang="en-US" b="1"/>
            </a:p>
            <a:p>
              <a:pPr algn="r">
                <a:spcBef>
                  <a:spcPts val="600"/>
                </a:spcBef>
              </a:pPr>
              <a:r>
                <a:rPr lang="en-US" b="1"/>
                <a:t>$          54,000</a:t>
              </a:r>
            </a:p>
            <a:p>
              <a:pPr algn="r">
                <a:spcBef>
                  <a:spcPts val="600"/>
                </a:spcBef>
              </a:pPr>
              <a:r>
                <a:rPr lang="en-US" b="1"/>
                <a:t>198,000</a:t>
              </a:r>
            </a:p>
            <a:p>
              <a:pPr algn="r">
                <a:spcBef>
                  <a:spcPts val="600"/>
                </a:spcBef>
              </a:pPr>
              <a:r>
                <a:rPr lang="en-US" b="1"/>
                <a:t>306,000</a:t>
              </a:r>
            </a:p>
          </p:txBody>
        </p:sp>
      </p:gr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M9-6 Computing Book Value (Double-Declining-Balance Depreciation)</a:t>
            </a:r>
          </a:p>
          <a:p>
            <a:pPr>
              <a:defRPr/>
            </a:pPr>
            <a:r>
              <a:rPr lang="en-US" dirty="0"/>
              <a:t>Calculate the book value of a three-year-old machine that cost $400,000, has an estimated residual value of $40,000, and has an estimated useful life of four years. The company uses double-declining-balance depreciation. Round to the nearest dollar.</a:t>
            </a:r>
          </a:p>
        </p:txBody>
      </p:sp>
      <p:grpSp>
        <p:nvGrpSpPr>
          <p:cNvPr id="3" name="Group 37"/>
          <p:cNvGrpSpPr>
            <a:grpSpLocks/>
          </p:cNvGrpSpPr>
          <p:nvPr/>
        </p:nvGrpSpPr>
        <p:grpSpPr bwMode="auto">
          <a:xfrm>
            <a:off x="266700" y="3289300"/>
            <a:ext cx="8609013" cy="1130300"/>
            <a:chOff x="203200" y="2658789"/>
            <a:chExt cx="8608694" cy="1131308"/>
          </a:xfrm>
        </p:grpSpPr>
        <p:sp>
          <p:nvSpPr>
            <p:cNvPr id="140311" name="Rectangle 3"/>
            <p:cNvSpPr>
              <a:spLocks noChangeArrowheads="1"/>
            </p:cNvSpPr>
            <p:nvPr/>
          </p:nvSpPr>
          <p:spPr bwMode="auto">
            <a:xfrm>
              <a:off x="6813220" y="3142397"/>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40312" name="Rectangle 7"/>
            <p:cNvSpPr>
              <a:spLocks noChangeArrowheads="1"/>
            </p:cNvSpPr>
            <p:nvPr/>
          </p:nvSpPr>
          <p:spPr bwMode="auto">
            <a:xfrm>
              <a:off x="7165974" y="3104298"/>
              <a:ext cx="1645920" cy="45951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$200,000</a:t>
              </a:r>
            </a:p>
          </p:txBody>
        </p:sp>
        <p:sp>
          <p:nvSpPr>
            <p:cNvPr id="140313" name="Rectangle 8"/>
            <p:cNvSpPr>
              <a:spLocks noChangeArrowheads="1"/>
            </p:cNvSpPr>
            <p:nvPr/>
          </p:nvSpPr>
          <p:spPr bwMode="auto">
            <a:xfrm>
              <a:off x="3032760" y="3099535"/>
              <a:ext cx="329184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($400,000 - $0)    × </a:t>
              </a:r>
            </a:p>
          </p:txBody>
        </p:sp>
        <p:grpSp>
          <p:nvGrpSpPr>
            <p:cNvPr id="140314" name="Group 23"/>
            <p:cNvGrpSpPr>
              <a:grpSpLocks/>
            </p:cNvGrpSpPr>
            <p:nvPr/>
          </p:nvGrpSpPr>
          <p:grpSpPr bwMode="auto">
            <a:xfrm>
              <a:off x="5925820" y="2959100"/>
              <a:ext cx="640080" cy="830997"/>
              <a:chOff x="3302000" y="3360003"/>
              <a:chExt cx="640080" cy="830997"/>
            </a:xfrm>
          </p:grpSpPr>
          <p:sp>
            <p:nvSpPr>
              <p:cNvPr id="140316"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140317" name="TextBox 25"/>
              <p:cNvSpPr txBox="1">
                <a:spLocks noChangeArrowheads="1"/>
              </p:cNvSpPr>
              <p:nvPr/>
            </p:nvSpPr>
            <p:spPr bwMode="auto">
              <a:xfrm>
                <a:off x="3429000" y="3360003"/>
                <a:ext cx="356188" cy="830997"/>
              </a:xfrm>
              <a:prstGeom prst="rect">
                <a:avLst/>
              </a:prstGeom>
              <a:noFill/>
              <a:ln w="9525">
                <a:noFill/>
                <a:miter lim="800000"/>
                <a:headEnd/>
                <a:tailEnd/>
              </a:ln>
            </p:spPr>
            <p:txBody>
              <a:bodyPr wrap="none">
                <a:spAutoFit/>
              </a:bodyPr>
              <a:lstStyle/>
              <a:p>
                <a:r>
                  <a:rPr lang="en-US" sz="2400" b="1"/>
                  <a:t>2</a:t>
                </a:r>
                <a:br>
                  <a:rPr lang="en-US" sz="2400" b="1"/>
                </a:br>
                <a:r>
                  <a:rPr lang="en-US" sz="2400" b="1"/>
                  <a:t>4</a:t>
                </a:r>
              </a:p>
            </p:txBody>
          </p:sp>
        </p:grpSp>
        <p:sp>
          <p:nvSpPr>
            <p:cNvPr id="140315" name="TextBox 26"/>
            <p:cNvSpPr txBox="1">
              <a:spLocks noChangeArrowheads="1"/>
            </p:cNvSpPr>
            <p:nvPr/>
          </p:nvSpPr>
          <p:spPr bwMode="auto">
            <a:xfrm>
              <a:off x="203200" y="2658789"/>
              <a:ext cx="3219023" cy="462073"/>
            </a:xfrm>
            <a:prstGeom prst="rect">
              <a:avLst/>
            </a:prstGeom>
            <a:noFill/>
            <a:ln w="9525">
              <a:noFill/>
              <a:miter lim="800000"/>
              <a:headEnd/>
              <a:tailEnd/>
            </a:ln>
          </p:spPr>
          <p:txBody>
            <a:bodyPr wrap="none">
              <a:spAutoFit/>
            </a:bodyPr>
            <a:lstStyle/>
            <a:p>
              <a:r>
                <a:rPr lang="en-US" sz="2400" b="1" u="sng">
                  <a:solidFill>
                    <a:srgbClr val="C00000"/>
                  </a:solidFill>
                </a:rPr>
                <a:t>1</a:t>
              </a:r>
              <a:r>
                <a:rPr lang="en-US" sz="2400" b="1" u="sng" baseline="30000">
                  <a:solidFill>
                    <a:srgbClr val="C00000"/>
                  </a:solidFill>
                </a:rPr>
                <a:t>st</a:t>
              </a:r>
              <a:r>
                <a:rPr lang="en-US" sz="2400" b="1" u="sng">
                  <a:solidFill>
                    <a:srgbClr val="C00000"/>
                  </a:solidFill>
                </a:rPr>
                <a:t> Year Depreciation</a:t>
              </a:r>
            </a:p>
          </p:txBody>
        </p:sp>
      </p:grpSp>
      <p:grpSp>
        <p:nvGrpSpPr>
          <p:cNvPr id="5" name="Group 38"/>
          <p:cNvGrpSpPr>
            <a:grpSpLocks/>
          </p:cNvGrpSpPr>
          <p:nvPr/>
        </p:nvGrpSpPr>
        <p:grpSpPr bwMode="auto">
          <a:xfrm>
            <a:off x="241300" y="4267200"/>
            <a:ext cx="8623300" cy="1117600"/>
            <a:chOff x="177800" y="3605807"/>
            <a:chExt cx="8623300" cy="1119331"/>
          </a:xfrm>
        </p:grpSpPr>
        <p:sp>
          <p:nvSpPr>
            <p:cNvPr id="140304" name="TextBox 27"/>
            <p:cNvSpPr txBox="1">
              <a:spLocks noChangeArrowheads="1"/>
            </p:cNvSpPr>
            <p:nvPr/>
          </p:nvSpPr>
          <p:spPr bwMode="auto">
            <a:xfrm>
              <a:off x="177800" y="3605807"/>
              <a:ext cx="3286349" cy="462073"/>
            </a:xfrm>
            <a:prstGeom prst="rect">
              <a:avLst/>
            </a:prstGeom>
            <a:noFill/>
            <a:ln w="9525">
              <a:noFill/>
              <a:miter lim="800000"/>
              <a:headEnd/>
              <a:tailEnd/>
            </a:ln>
          </p:spPr>
          <p:txBody>
            <a:bodyPr wrap="none">
              <a:spAutoFit/>
            </a:bodyPr>
            <a:lstStyle/>
            <a:p>
              <a:r>
                <a:rPr lang="en-US" sz="2400" b="1" u="sng">
                  <a:solidFill>
                    <a:srgbClr val="C00000"/>
                  </a:solidFill>
                </a:rPr>
                <a:t>2</a:t>
              </a:r>
              <a:r>
                <a:rPr lang="en-US" sz="2400" b="1" u="sng" baseline="30000">
                  <a:solidFill>
                    <a:srgbClr val="C00000"/>
                  </a:solidFill>
                </a:rPr>
                <a:t>nd</a:t>
              </a:r>
              <a:r>
                <a:rPr lang="en-US" sz="2400" b="1" u="sng">
                  <a:solidFill>
                    <a:srgbClr val="C00000"/>
                  </a:solidFill>
                </a:rPr>
                <a:t> Year Depreciation</a:t>
              </a:r>
            </a:p>
          </p:txBody>
        </p:sp>
        <p:sp>
          <p:nvSpPr>
            <p:cNvPr id="140305" name="Rectangle 3"/>
            <p:cNvSpPr>
              <a:spLocks noChangeArrowheads="1"/>
            </p:cNvSpPr>
            <p:nvPr/>
          </p:nvSpPr>
          <p:spPr bwMode="auto">
            <a:xfrm>
              <a:off x="6851320" y="40767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40306" name="Rectangle 7"/>
            <p:cNvSpPr>
              <a:spLocks noChangeArrowheads="1"/>
            </p:cNvSpPr>
            <p:nvPr/>
          </p:nvSpPr>
          <p:spPr bwMode="auto">
            <a:xfrm>
              <a:off x="7204075" y="4038601"/>
              <a:ext cx="1597025" cy="459811"/>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$100,000</a:t>
              </a:r>
            </a:p>
          </p:txBody>
        </p:sp>
        <p:sp>
          <p:nvSpPr>
            <p:cNvPr id="140307" name="Rectangle 8"/>
            <p:cNvSpPr>
              <a:spLocks noChangeArrowheads="1"/>
            </p:cNvSpPr>
            <p:nvPr/>
          </p:nvSpPr>
          <p:spPr bwMode="auto">
            <a:xfrm>
              <a:off x="2133600" y="4033840"/>
              <a:ext cx="381000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($400,000 - $200,000)   × </a:t>
              </a:r>
            </a:p>
          </p:txBody>
        </p:sp>
        <p:grpSp>
          <p:nvGrpSpPr>
            <p:cNvPr id="140308" name="Group 23"/>
            <p:cNvGrpSpPr>
              <a:grpSpLocks/>
            </p:cNvGrpSpPr>
            <p:nvPr/>
          </p:nvGrpSpPr>
          <p:grpSpPr bwMode="auto">
            <a:xfrm>
              <a:off x="5963920" y="3893405"/>
              <a:ext cx="640080" cy="831733"/>
              <a:chOff x="3302000" y="3360005"/>
              <a:chExt cx="640080" cy="831733"/>
            </a:xfrm>
          </p:grpSpPr>
          <p:sp>
            <p:nvSpPr>
              <p:cNvPr id="140309"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140310" name="TextBox 34"/>
              <p:cNvSpPr txBox="1">
                <a:spLocks noChangeArrowheads="1"/>
              </p:cNvSpPr>
              <p:nvPr/>
            </p:nvSpPr>
            <p:spPr bwMode="auto">
              <a:xfrm>
                <a:off x="3429000" y="3360005"/>
                <a:ext cx="356188" cy="831733"/>
              </a:xfrm>
              <a:prstGeom prst="rect">
                <a:avLst/>
              </a:prstGeom>
              <a:noFill/>
              <a:ln w="9525">
                <a:noFill/>
                <a:miter lim="800000"/>
                <a:headEnd/>
                <a:tailEnd/>
              </a:ln>
            </p:spPr>
            <p:txBody>
              <a:bodyPr wrap="none">
                <a:spAutoFit/>
              </a:bodyPr>
              <a:lstStyle/>
              <a:p>
                <a:r>
                  <a:rPr lang="en-US" sz="2400" b="1"/>
                  <a:t>2</a:t>
                </a:r>
                <a:br>
                  <a:rPr lang="en-US" sz="2400" b="1"/>
                </a:br>
                <a:r>
                  <a:rPr lang="en-US" sz="2400" b="1"/>
                  <a:t>4</a:t>
                </a:r>
              </a:p>
            </p:txBody>
          </p:sp>
        </p:grpSp>
      </p:grpSp>
      <p:cxnSp>
        <p:nvCxnSpPr>
          <p:cNvPr id="20" name="Straight Arrow Connector 19"/>
          <p:cNvCxnSpPr/>
          <p:nvPr/>
        </p:nvCxnSpPr>
        <p:spPr>
          <a:xfrm flipH="1">
            <a:off x="5257800" y="4114800"/>
            <a:ext cx="2438400" cy="8143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6"/>
          <p:cNvPicPr>
            <a:picLocks noChangeAspect="1" noChangeArrowheads="1"/>
          </p:cNvPicPr>
          <p:nvPr/>
        </p:nvPicPr>
        <p:blipFill>
          <a:blip r:embed="rId3"/>
          <a:srcRect/>
          <a:stretch>
            <a:fillRect/>
          </a:stretch>
        </p:blipFill>
        <p:spPr bwMode="auto">
          <a:xfrm>
            <a:off x="268288" y="1828800"/>
            <a:ext cx="8686800" cy="1571625"/>
          </a:xfrm>
          <a:prstGeom prst="rect">
            <a:avLst/>
          </a:prstGeom>
          <a:noFill/>
          <a:ln w="9525">
            <a:noFill/>
            <a:miter lim="800000"/>
            <a:headEnd/>
            <a:tailEnd/>
          </a:ln>
        </p:spPr>
      </p:pic>
      <p:grpSp>
        <p:nvGrpSpPr>
          <p:cNvPr id="23" name="Group 38"/>
          <p:cNvGrpSpPr>
            <a:grpSpLocks/>
          </p:cNvGrpSpPr>
          <p:nvPr/>
        </p:nvGrpSpPr>
        <p:grpSpPr bwMode="auto">
          <a:xfrm>
            <a:off x="215900" y="5207000"/>
            <a:ext cx="8623300" cy="1117600"/>
            <a:chOff x="177800" y="3605807"/>
            <a:chExt cx="8623300" cy="1119331"/>
          </a:xfrm>
        </p:grpSpPr>
        <p:sp>
          <p:nvSpPr>
            <p:cNvPr id="140297" name="TextBox 27"/>
            <p:cNvSpPr txBox="1">
              <a:spLocks noChangeArrowheads="1"/>
            </p:cNvSpPr>
            <p:nvPr/>
          </p:nvSpPr>
          <p:spPr bwMode="auto">
            <a:xfrm>
              <a:off x="177800" y="3605807"/>
              <a:ext cx="3241465" cy="462380"/>
            </a:xfrm>
            <a:prstGeom prst="rect">
              <a:avLst/>
            </a:prstGeom>
            <a:noFill/>
            <a:ln w="9525">
              <a:noFill/>
              <a:miter lim="800000"/>
              <a:headEnd/>
              <a:tailEnd/>
            </a:ln>
          </p:spPr>
          <p:txBody>
            <a:bodyPr wrap="none">
              <a:spAutoFit/>
            </a:bodyPr>
            <a:lstStyle/>
            <a:p>
              <a:r>
                <a:rPr lang="en-US" sz="2400" b="1" u="sng">
                  <a:solidFill>
                    <a:srgbClr val="C00000"/>
                  </a:solidFill>
                </a:rPr>
                <a:t>3</a:t>
              </a:r>
              <a:r>
                <a:rPr lang="en-US" sz="2400" b="1" u="sng" baseline="30000">
                  <a:solidFill>
                    <a:srgbClr val="C00000"/>
                  </a:solidFill>
                </a:rPr>
                <a:t>rd</a:t>
              </a:r>
              <a:r>
                <a:rPr lang="en-US" sz="2400" b="1" u="sng">
                  <a:solidFill>
                    <a:srgbClr val="C00000"/>
                  </a:solidFill>
                </a:rPr>
                <a:t> Year Depreciation</a:t>
              </a:r>
            </a:p>
          </p:txBody>
        </p:sp>
        <p:sp>
          <p:nvSpPr>
            <p:cNvPr id="140298" name="Rectangle 3"/>
            <p:cNvSpPr>
              <a:spLocks noChangeArrowheads="1"/>
            </p:cNvSpPr>
            <p:nvPr/>
          </p:nvSpPr>
          <p:spPr bwMode="auto">
            <a:xfrm>
              <a:off x="6851320" y="40767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40299" name="Rectangle 7"/>
            <p:cNvSpPr>
              <a:spLocks noChangeArrowheads="1"/>
            </p:cNvSpPr>
            <p:nvPr/>
          </p:nvSpPr>
          <p:spPr bwMode="auto">
            <a:xfrm>
              <a:off x="7204075" y="4038601"/>
              <a:ext cx="1597025" cy="459811"/>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$50,000</a:t>
              </a:r>
            </a:p>
          </p:txBody>
        </p:sp>
        <p:sp>
          <p:nvSpPr>
            <p:cNvPr id="140300" name="Rectangle 8"/>
            <p:cNvSpPr>
              <a:spLocks noChangeArrowheads="1"/>
            </p:cNvSpPr>
            <p:nvPr/>
          </p:nvSpPr>
          <p:spPr bwMode="auto">
            <a:xfrm>
              <a:off x="571499" y="4009574"/>
              <a:ext cx="5506937" cy="533791"/>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($400,000 – ($200,000 + $100,000)   × </a:t>
              </a:r>
            </a:p>
          </p:txBody>
        </p:sp>
        <p:grpSp>
          <p:nvGrpSpPr>
            <p:cNvPr id="140301" name="Group 23"/>
            <p:cNvGrpSpPr>
              <a:grpSpLocks/>
            </p:cNvGrpSpPr>
            <p:nvPr/>
          </p:nvGrpSpPr>
          <p:grpSpPr bwMode="auto">
            <a:xfrm>
              <a:off x="5963920" y="3893405"/>
              <a:ext cx="640080" cy="831733"/>
              <a:chOff x="3302000" y="3360005"/>
              <a:chExt cx="640080" cy="831733"/>
            </a:xfrm>
          </p:grpSpPr>
          <p:sp>
            <p:nvSpPr>
              <p:cNvPr id="140302"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140303" name="TextBox 34"/>
              <p:cNvSpPr txBox="1">
                <a:spLocks noChangeArrowheads="1"/>
              </p:cNvSpPr>
              <p:nvPr/>
            </p:nvSpPr>
            <p:spPr bwMode="auto">
              <a:xfrm>
                <a:off x="3429000" y="3360005"/>
                <a:ext cx="356188" cy="831733"/>
              </a:xfrm>
              <a:prstGeom prst="rect">
                <a:avLst/>
              </a:prstGeom>
              <a:noFill/>
              <a:ln w="9525">
                <a:noFill/>
                <a:miter lim="800000"/>
                <a:headEnd/>
                <a:tailEnd/>
              </a:ln>
            </p:spPr>
            <p:txBody>
              <a:bodyPr wrap="none">
                <a:spAutoFit/>
              </a:bodyPr>
              <a:lstStyle/>
              <a:p>
                <a:r>
                  <a:rPr lang="en-US" sz="2400" b="1"/>
                  <a:t>2</a:t>
                </a:r>
                <a:br>
                  <a:rPr lang="en-US" sz="2400" b="1"/>
                </a:br>
                <a:r>
                  <a:rPr lang="en-US" sz="2400" b="1"/>
                  <a:t>4</a:t>
                </a:r>
              </a:p>
            </p:txBody>
          </p:sp>
        </p:gr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trips(downLeft)">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title"/>
          </p:nvPr>
        </p:nvSpPr>
        <p:spPr/>
        <p:txBody>
          <a:bodyPr/>
          <a:lstStyle/>
          <a:p>
            <a:r>
              <a:rPr lang="en-US" smtClean="0"/>
              <a:t>Acquisition of Tangible Assets</a:t>
            </a:r>
          </a:p>
        </p:txBody>
      </p:sp>
      <p:sp>
        <p:nvSpPr>
          <p:cNvPr id="14" name="Rectangle 2"/>
          <p:cNvSpPr>
            <a:spLocks noChangeArrowheads="1"/>
          </p:cNvSpPr>
          <p:nvPr/>
        </p:nvSpPr>
        <p:spPr bwMode="auto">
          <a:xfrm>
            <a:off x="4754563" y="1219200"/>
            <a:ext cx="3932237" cy="1646238"/>
          </a:xfrm>
          <a:prstGeom prst="rect">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a:lstStyle/>
          <a:p>
            <a:pPr marL="342900" indent="-342900" eaLnBrk="0" hangingPunct="0">
              <a:spcBef>
                <a:spcPct val="2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Purchase cost</a:t>
            </a:r>
          </a:p>
          <a:p>
            <a:pPr marL="342900" indent="-342900" eaLnBrk="0" hangingPunct="0">
              <a:spcBef>
                <a:spcPct val="2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Legal fees</a:t>
            </a:r>
          </a:p>
          <a:p>
            <a:pPr marL="342900" indent="-342900" eaLnBrk="0" hangingPunct="0">
              <a:spcBef>
                <a:spcPct val="2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Surveying fees</a:t>
            </a:r>
          </a:p>
          <a:p>
            <a:pPr marL="342900" indent="-342900" eaLnBrk="0" hangingPunct="0">
              <a:spcBef>
                <a:spcPct val="2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Broker’s commissions</a:t>
            </a:r>
          </a:p>
        </p:txBody>
      </p:sp>
      <p:sp>
        <p:nvSpPr>
          <p:cNvPr id="15" name="TextBox 8"/>
          <p:cNvSpPr txBox="1">
            <a:spLocks noChangeArrowheads="1"/>
          </p:cNvSpPr>
          <p:nvPr/>
        </p:nvSpPr>
        <p:spPr bwMode="auto">
          <a:xfrm>
            <a:off x="304800" y="1641475"/>
            <a:ext cx="919163" cy="461963"/>
          </a:xfrm>
          <a:prstGeom prst="rect">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rPr>
              <a:t>Land</a:t>
            </a:r>
          </a:p>
        </p:txBody>
      </p:sp>
      <p:grpSp>
        <p:nvGrpSpPr>
          <p:cNvPr id="3" name="Group 16"/>
          <p:cNvGrpSpPr>
            <a:grpSpLocks/>
          </p:cNvGrpSpPr>
          <p:nvPr/>
        </p:nvGrpSpPr>
        <p:grpSpPr bwMode="auto">
          <a:xfrm>
            <a:off x="304800" y="3063875"/>
            <a:ext cx="8382000" cy="1644650"/>
            <a:chOff x="304800" y="3063240"/>
            <a:chExt cx="8382000" cy="1645920"/>
          </a:xfrm>
        </p:grpSpPr>
        <p:sp>
          <p:nvSpPr>
            <p:cNvPr id="21" name="Rectangle 2"/>
            <p:cNvSpPr>
              <a:spLocks noChangeArrowheads="1"/>
            </p:cNvSpPr>
            <p:nvPr/>
          </p:nvSpPr>
          <p:spPr bwMode="auto">
            <a:xfrm>
              <a:off x="4754880" y="3063240"/>
              <a:ext cx="3931920" cy="1645920"/>
            </a:xfrm>
            <a:prstGeom prst="rect">
              <a:avLst/>
            </a:prstGeom>
            <a:solidFill>
              <a:schemeClr val="bg2">
                <a:lumMod val="25000"/>
              </a:schemeClr>
            </a:solidFill>
            <a:ln>
              <a:headEnd/>
              <a:tailEnd/>
            </a:ln>
          </p:spPr>
          <p:style>
            <a:lnRef idx="0">
              <a:schemeClr val="accent1"/>
            </a:lnRef>
            <a:fillRef idx="3">
              <a:schemeClr val="accent1"/>
            </a:fillRef>
            <a:effectRef idx="3">
              <a:schemeClr val="accent1"/>
            </a:effectRef>
            <a:fontRef idx="minor">
              <a:schemeClr val="lt1"/>
            </a:fontRef>
          </p:style>
          <p:txBody>
            <a:bodyPr lIns="90488" tIns="44450" rIns="90488" bIns="44450"/>
            <a:lstStyle/>
            <a:p>
              <a:pPr marL="342900" indent="-342900" eaLnBrk="0" hangingPunct="0">
                <a:spcBef>
                  <a:spcPct val="40000"/>
                </a:spcBef>
                <a:buClr>
                  <a:schemeClr val="accent2">
                    <a:lumMod val="20000"/>
                    <a:lumOff val="80000"/>
                  </a:schemeClr>
                </a:buClr>
                <a:buSzPct val="65000"/>
                <a:buFont typeface="Wingdings" pitchFamily="2" charset="2"/>
                <a:buChar char="l"/>
                <a:defRPr/>
              </a:pPr>
              <a:r>
                <a:rPr lang="en-US" sz="2000" b="1" dirty="0">
                  <a:effectLst>
                    <a:outerShdw blurRad="38100" dist="38100" dir="2700000" algn="tl">
                      <a:srgbClr val="000000">
                        <a:alpha val="43137"/>
                      </a:srgbClr>
                    </a:outerShdw>
                  </a:effectLst>
                </a:rPr>
                <a:t>Purchase/construction cost</a:t>
              </a:r>
            </a:p>
            <a:p>
              <a:pPr marL="342900" indent="-342900" eaLnBrk="0" hangingPunct="0">
                <a:spcBef>
                  <a:spcPct val="40000"/>
                </a:spcBef>
                <a:buClr>
                  <a:schemeClr val="accent2">
                    <a:lumMod val="20000"/>
                    <a:lumOff val="80000"/>
                  </a:schemeClr>
                </a:buClr>
                <a:buSzPct val="65000"/>
                <a:buFont typeface="Wingdings" pitchFamily="2" charset="2"/>
                <a:buChar char="l"/>
                <a:defRPr/>
              </a:pPr>
              <a:r>
                <a:rPr lang="en-US" sz="2000" b="1" dirty="0">
                  <a:effectLst>
                    <a:outerShdw blurRad="38100" dist="38100" dir="2700000" algn="tl">
                      <a:srgbClr val="000000">
                        <a:alpha val="43137"/>
                      </a:srgbClr>
                    </a:outerShdw>
                  </a:effectLst>
                </a:rPr>
                <a:t>Legal fees</a:t>
              </a:r>
            </a:p>
            <a:p>
              <a:pPr marL="342900" indent="-342900" eaLnBrk="0" hangingPunct="0">
                <a:spcBef>
                  <a:spcPct val="40000"/>
                </a:spcBef>
                <a:buClr>
                  <a:schemeClr val="accent2">
                    <a:lumMod val="20000"/>
                    <a:lumOff val="80000"/>
                  </a:schemeClr>
                </a:buClr>
                <a:buSzPct val="65000"/>
                <a:buFont typeface="Wingdings" pitchFamily="2" charset="2"/>
                <a:buChar char="l"/>
                <a:defRPr/>
              </a:pPr>
              <a:r>
                <a:rPr lang="en-US" sz="2000" b="1" dirty="0">
                  <a:effectLst>
                    <a:outerShdw blurRad="38100" dist="38100" dir="2700000" algn="tl">
                      <a:srgbClr val="000000">
                        <a:alpha val="43137"/>
                      </a:srgbClr>
                    </a:outerShdw>
                  </a:effectLst>
                </a:rPr>
                <a:t>Appraisal fees</a:t>
              </a:r>
            </a:p>
            <a:p>
              <a:pPr marL="342900" indent="-342900" eaLnBrk="0" hangingPunct="0">
                <a:spcBef>
                  <a:spcPct val="40000"/>
                </a:spcBef>
                <a:buClr>
                  <a:schemeClr val="accent2">
                    <a:lumMod val="20000"/>
                    <a:lumOff val="80000"/>
                  </a:schemeClr>
                </a:buClr>
                <a:buSzPct val="65000"/>
                <a:buFont typeface="Wingdings" pitchFamily="2" charset="2"/>
                <a:buChar char="l"/>
                <a:defRPr/>
              </a:pPr>
              <a:r>
                <a:rPr lang="en-US" sz="2000" b="1" dirty="0">
                  <a:effectLst>
                    <a:outerShdw blurRad="38100" dist="38100" dir="2700000" algn="tl">
                      <a:srgbClr val="000000">
                        <a:alpha val="43137"/>
                      </a:srgbClr>
                    </a:outerShdw>
                  </a:effectLst>
                </a:rPr>
                <a:t>Architectural fees </a:t>
              </a:r>
            </a:p>
          </p:txBody>
        </p:sp>
        <p:sp>
          <p:nvSpPr>
            <p:cNvPr id="22" name="TextBox 5"/>
            <p:cNvSpPr txBox="1">
              <a:spLocks noChangeArrowheads="1"/>
            </p:cNvSpPr>
            <p:nvPr/>
          </p:nvSpPr>
          <p:spPr bwMode="auto">
            <a:xfrm>
              <a:off x="304800" y="3657600"/>
              <a:ext cx="1584088" cy="461665"/>
            </a:xfrm>
            <a:prstGeom prst="rect">
              <a:avLst/>
            </a:prstGeom>
            <a:solidFill>
              <a:schemeClr val="bg2">
                <a:lumMod val="25000"/>
              </a:schemeClr>
            </a:solid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pPr>
                <a:buClr>
                  <a:schemeClr val="accent2">
                    <a:lumMod val="20000"/>
                    <a:lumOff val="80000"/>
                  </a:schemeClr>
                </a:buClr>
                <a:defRPr/>
              </a:pPr>
              <a:r>
                <a:rPr lang="en-US" sz="2400" b="1" dirty="0">
                  <a:effectLst>
                    <a:outerShdw blurRad="38100" dist="38100" dir="2700000" algn="tl">
                      <a:srgbClr val="000000">
                        <a:alpha val="43137"/>
                      </a:srgbClr>
                    </a:outerShdw>
                  </a:effectLst>
                </a:rPr>
                <a:t>Buildings</a:t>
              </a:r>
            </a:p>
          </p:txBody>
        </p:sp>
        <p:pic>
          <p:nvPicPr>
            <p:cNvPr id="23" name="Picture 8"/>
            <p:cNvPicPr>
              <a:picLocks noChangeAspect="1" noChangeArrowheads="1"/>
            </p:cNvPicPr>
            <p:nvPr/>
          </p:nvPicPr>
          <p:blipFill>
            <a:blip r:embed="rId3" cstate="print"/>
            <a:srcRect/>
            <a:stretch>
              <a:fillRect/>
            </a:stretch>
          </p:blipFill>
          <p:spPr bwMode="auto">
            <a:xfrm>
              <a:off x="2117609" y="3111499"/>
              <a:ext cx="2468880" cy="1544056"/>
            </a:xfrm>
            <a:prstGeom prst="rect">
              <a:avLst/>
            </a:prstGeom>
            <a:ln>
              <a:headEnd/>
              <a:tailEnd/>
            </a:ln>
          </p:spPr>
          <p:style>
            <a:lnRef idx="0">
              <a:schemeClr val="accent1"/>
            </a:lnRef>
            <a:fillRef idx="3">
              <a:schemeClr val="accent1"/>
            </a:fillRef>
            <a:effectRef idx="3">
              <a:schemeClr val="accent1"/>
            </a:effectRef>
            <a:fontRef idx="minor">
              <a:schemeClr val="lt1"/>
            </a:fontRef>
          </p:style>
        </p:pic>
      </p:grpSp>
      <p:pic>
        <p:nvPicPr>
          <p:cNvPr id="26633" name="Picture 20"/>
          <p:cNvPicPr>
            <a:picLocks noChangeAspect="1" noChangeArrowheads="1"/>
          </p:cNvPicPr>
          <p:nvPr/>
        </p:nvPicPr>
        <p:blipFill>
          <a:blip r:embed="rId4"/>
          <a:srcRect/>
          <a:stretch>
            <a:fillRect/>
          </a:stretch>
        </p:blipFill>
        <p:spPr bwMode="auto">
          <a:xfrm>
            <a:off x="2085975" y="1219200"/>
            <a:ext cx="2486025" cy="1514475"/>
          </a:xfrm>
          <a:prstGeom prst="rect">
            <a:avLst/>
          </a:prstGeom>
          <a:noFill/>
          <a:ln w="9525">
            <a:noFill/>
            <a:miter lim="800000"/>
            <a:headEnd/>
            <a:tailEnd/>
          </a:ln>
        </p:spPr>
      </p:pic>
      <p:grpSp>
        <p:nvGrpSpPr>
          <p:cNvPr id="4" name="Group 3"/>
          <p:cNvGrpSpPr>
            <a:grpSpLocks/>
          </p:cNvGrpSpPr>
          <p:nvPr/>
        </p:nvGrpSpPr>
        <p:grpSpPr bwMode="auto">
          <a:xfrm>
            <a:off x="304800" y="4906963"/>
            <a:ext cx="8382000" cy="1646237"/>
            <a:chOff x="304800" y="4906963"/>
            <a:chExt cx="8382000" cy="1646237"/>
          </a:xfrm>
        </p:grpSpPr>
        <p:sp>
          <p:nvSpPr>
            <p:cNvPr id="17" name="Rectangle 2"/>
            <p:cNvSpPr>
              <a:spLocks noChangeArrowheads="1"/>
            </p:cNvSpPr>
            <p:nvPr/>
          </p:nvSpPr>
          <p:spPr bwMode="auto">
            <a:xfrm>
              <a:off x="4754880" y="4906963"/>
              <a:ext cx="3931920" cy="1646237"/>
            </a:xfrm>
            <a:prstGeom prst="rect">
              <a:avLst/>
            </a:prstGeom>
            <a:solidFill>
              <a:schemeClr val="accent6">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a:lstStyle/>
            <a:p>
              <a:pPr marL="342900" indent="-342900" eaLnBrk="0" hangingPunct="0">
                <a:lnSpc>
                  <a:spcPct val="90000"/>
                </a:lnSpc>
                <a:spcBef>
                  <a:spcPct val="4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Purchase/construction cost</a:t>
              </a:r>
            </a:p>
            <a:p>
              <a:pPr marL="342900" indent="-342900" eaLnBrk="0" hangingPunct="0">
                <a:lnSpc>
                  <a:spcPct val="90000"/>
                </a:lnSpc>
                <a:spcBef>
                  <a:spcPct val="4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Sales taxes</a:t>
              </a:r>
            </a:p>
            <a:p>
              <a:pPr marL="342900" indent="-342900" eaLnBrk="0" hangingPunct="0">
                <a:lnSpc>
                  <a:spcPct val="90000"/>
                </a:lnSpc>
                <a:spcBef>
                  <a:spcPct val="4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Transportation costs</a:t>
              </a:r>
            </a:p>
            <a:p>
              <a:pPr marL="342900" indent="-342900" eaLnBrk="0" hangingPunct="0">
                <a:lnSpc>
                  <a:spcPct val="90000"/>
                </a:lnSpc>
                <a:spcBef>
                  <a:spcPct val="40000"/>
                </a:spcBef>
                <a:buClr>
                  <a:srgbClr val="FFFF00"/>
                </a:buClr>
                <a:buSzPct val="65000"/>
                <a:buFont typeface="Wingdings" pitchFamily="2" charset="2"/>
                <a:buChar char="l"/>
                <a:defRPr/>
              </a:pPr>
              <a:r>
                <a:rPr lang="en-US" sz="2000" b="1" dirty="0">
                  <a:solidFill>
                    <a:schemeClr val="bg1"/>
                  </a:solidFill>
                  <a:effectLst>
                    <a:outerShdw blurRad="38100" dist="38100" dir="2700000" algn="tl">
                      <a:srgbClr val="000000">
                        <a:alpha val="43137"/>
                      </a:srgbClr>
                    </a:outerShdw>
                  </a:effectLst>
                </a:rPr>
                <a:t>Installation costs</a:t>
              </a:r>
            </a:p>
          </p:txBody>
        </p:sp>
        <p:sp>
          <p:nvSpPr>
            <p:cNvPr id="18" name="TextBox 11"/>
            <p:cNvSpPr txBox="1">
              <a:spLocks noChangeArrowheads="1"/>
            </p:cNvSpPr>
            <p:nvPr/>
          </p:nvSpPr>
          <p:spPr bwMode="auto">
            <a:xfrm>
              <a:off x="304800" y="5329238"/>
              <a:ext cx="1773238" cy="461962"/>
            </a:xfrm>
            <a:prstGeom prst="rect">
              <a:avLst/>
            </a:prstGeom>
            <a:solidFill>
              <a:schemeClr val="accent6">
                <a:lumMod val="50000"/>
              </a:schemeClr>
            </a:solidFill>
            <a:ln w="9525">
              <a:noFill/>
              <a:miter lim="800000"/>
              <a:headEnd/>
              <a:tailEnd/>
            </a:ln>
          </p:spPr>
          <p:txBody>
            <a:bodyPr wrap="none">
              <a:spAutoFit/>
            </a:bodyPr>
            <a:lstStyle/>
            <a:p>
              <a:pPr>
                <a:buClr>
                  <a:srgbClr val="FFFF00"/>
                </a:buClr>
                <a:defRPr/>
              </a:pPr>
              <a:r>
                <a:rPr lang="en-US" sz="2400" b="1" dirty="0">
                  <a:solidFill>
                    <a:schemeClr val="bg1"/>
                  </a:solidFill>
                  <a:effectLst>
                    <a:outerShdw blurRad="38100" dist="38100" dir="2700000" algn="tl">
                      <a:srgbClr val="000000">
                        <a:alpha val="43137"/>
                      </a:srgbClr>
                    </a:outerShdw>
                  </a:effectLst>
                </a:rPr>
                <a:t>Equipment</a:t>
              </a:r>
            </a:p>
          </p:txBody>
        </p:sp>
        <p:pic>
          <p:nvPicPr>
            <p:cNvPr id="26639" name="Picture 19"/>
            <p:cNvPicPr>
              <a:picLocks noChangeAspect="1" noChangeArrowheads="1"/>
            </p:cNvPicPr>
            <p:nvPr/>
          </p:nvPicPr>
          <p:blipFill>
            <a:blip r:embed="rId5"/>
            <a:srcRect/>
            <a:stretch>
              <a:fillRect/>
            </a:stretch>
          </p:blipFill>
          <p:spPr bwMode="auto">
            <a:xfrm>
              <a:off x="2135739" y="4906963"/>
              <a:ext cx="2512461" cy="1646237"/>
            </a:xfrm>
            <a:prstGeom prst="rect">
              <a:avLst/>
            </a:prstGeom>
            <a:noFill/>
            <a:ln w="9525">
              <a:noFill/>
              <a:miter lim="800000"/>
              <a:headEnd/>
              <a:tailEnd/>
            </a:ln>
          </p:spPr>
        </p:pic>
      </p:gr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9322"/>
            <a:ext cx="868680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M9-6 Computing Book Value (Double-Declining-Balance Depreciation)</a:t>
            </a:r>
          </a:p>
          <a:p>
            <a:pPr>
              <a:defRPr/>
            </a:pPr>
            <a:r>
              <a:rPr lang="en-US" dirty="0"/>
              <a:t>Calculate the book value of a three-year-old machine that cost $400,000, has an estimated residual value of $40,000, and has an estimated useful life of four years. The company uses double-declining-balance depreciation. Round to the nearest dollar.</a:t>
            </a:r>
          </a:p>
        </p:txBody>
      </p:sp>
      <p:pic>
        <p:nvPicPr>
          <p:cNvPr id="142340" name="Picture 26"/>
          <p:cNvPicPr>
            <a:picLocks noChangeAspect="1" noChangeArrowheads="1"/>
          </p:cNvPicPr>
          <p:nvPr/>
        </p:nvPicPr>
        <p:blipFill>
          <a:blip r:embed="rId3"/>
          <a:srcRect/>
          <a:stretch>
            <a:fillRect/>
          </a:stretch>
        </p:blipFill>
        <p:spPr bwMode="auto">
          <a:xfrm>
            <a:off x="265113" y="2057400"/>
            <a:ext cx="8686800" cy="1571625"/>
          </a:xfrm>
          <a:prstGeom prst="rect">
            <a:avLst/>
          </a:prstGeom>
          <a:noFill/>
          <a:ln w="9525">
            <a:noFill/>
            <a:miter lim="800000"/>
            <a:headEnd/>
            <a:tailEnd/>
          </a:ln>
        </p:spPr>
      </p:pic>
      <p:grpSp>
        <p:nvGrpSpPr>
          <p:cNvPr id="142341" name="Group 4"/>
          <p:cNvGrpSpPr>
            <a:grpSpLocks/>
          </p:cNvGrpSpPr>
          <p:nvPr/>
        </p:nvGrpSpPr>
        <p:grpSpPr bwMode="auto">
          <a:xfrm>
            <a:off x="838200" y="3810000"/>
            <a:ext cx="7315200" cy="2497138"/>
            <a:chOff x="1447800" y="4318100"/>
            <a:chExt cx="7315200" cy="2497757"/>
          </a:xfrm>
        </p:grpSpPr>
        <p:grpSp>
          <p:nvGrpSpPr>
            <p:cNvPr id="142342" name="Group 23"/>
            <p:cNvGrpSpPr>
              <a:grpSpLocks/>
            </p:cNvGrpSpPr>
            <p:nvPr/>
          </p:nvGrpSpPr>
          <p:grpSpPr bwMode="auto">
            <a:xfrm>
              <a:off x="1447800" y="4318100"/>
              <a:ext cx="7315200" cy="2492990"/>
              <a:chOff x="1752600" y="1600200"/>
              <a:chExt cx="7315200" cy="2492990"/>
            </a:xfrm>
          </p:grpSpPr>
          <p:sp>
            <p:nvSpPr>
              <p:cNvPr id="12" name="TextBox 11"/>
              <p:cNvSpPr txBox="1"/>
              <p:nvPr/>
            </p:nvSpPr>
            <p:spPr>
              <a:xfrm>
                <a:off x="1752600" y="1600200"/>
                <a:ext cx="7315200" cy="2492993"/>
              </a:xfrm>
              <a:prstGeom prst="rect">
                <a:avLst/>
              </a:prstGeom>
              <a:solidFill>
                <a:schemeClr val="accent4">
                  <a:lumMod val="20000"/>
                  <a:lumOff val="80000"/>
                </a:schemeClr>
              </a:solidFill>
              <a:ln w="19050">
                <a:solidFill>
                  <a:schemeClr val="tx1"/>
                </a:solidFill>
              </a:ln>
            </p:spPr>
            <p:txBody>
              <a:bodyPr>
                <a:spAutoFit/>
              </a:bodyPr>
              <a:lstStyle/>
              <a:p>
                <a:pPr>
                  <a:spcBef>
                    <a:spcPts val="600"/>
                  </a:spcBef>
                  <a:defRPr/>
                </a:pPr>
                <a:endParaRPr lang="en-US" b="1" dirty="0"/>
              </a:p>
              <a:p>
                <a:pPr>
                  <a:spcBef>
                    <a:spcPts val="600"/>
                  </a:spcBef>
                  <a:defRPr/>
                </a:pPr>
                <a:endParaRPr lang="en-US" b="1" dirty="0"/>
              </a:p>
              <a:p>
                <a:pPr>
                  <a:spcBef>
                    <a:spcPts val="600"/>
                  </a:spcBef>
                  <a:defRPr/>
                </a:pPr>
                <a:r>
                  <a:rPr lang="en-US" b="1" dirty="0"/>
                  <a:t>Year</a:t>
                </a:r>
              </a:p>
              <a:p>
                <a:pPr>
                  <a:spcBef>
                    <a:spcPts val="600"/>
                  </a:spcBef>
                  <a:defRPr/>
                </a:pPr>
                <a:endParaRPr lang="en-US" b="1" dirty="0"/>
              </a:p>
              <a:p>
                <a:pPr>
                  <a:spcBef>
                    <a:spcPts val="600"/>
                  </a:spcBef>
                  <a:defRPr/>
                </a:pPr>
                <a:r>
                  <a:rPr lang="en-US" b="1" dirty="0"/>
                  <a:t>1</a:t>
                </a:r>
              </a:p>
              <a:p>
                <a:pPr>
                  <a:spcBef>
                    <a:spcPts val="600"/>
                  </a:spcBef>
                  <a:defRPr/>
                </a:pPr>
                <a:r>
                  <a:rPr lang="en-US" b="1" dirty="0"/>
                  <a:t>2</a:t>
                </a:r>
              </a:p>
              <a:p>
                <a:pPr>
                  <a:spcBef>
                    <a:spcPts val="600"/>
                  </a:spcBef>
                  <a:defRPr/>
                </a:pPr>
                <a:r>
                  <a:rPr lang="en-US" b="1" dirty="0"/>
                  <a:t>3</a:t>
                </a:r>
              </a:p>
            </p:txBody>
          </p:sp>
          <p:cxnSp>
            <p:nvCxnSpPr>
              <p:cNvPr id="11" name="Straight Connector 10"/>
              <p:cNvCxnSpPr/>
              <p:nvPr/>
            </p:nvCxnSpPr>
            <p:spPr>
              <a:xfrm>
                <a:off x="1752600" y="2692671"/>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2343" name="TextBox 6"/>
            <p:cNvSpPr txBox="1">
              <a:spLocks noChangeArrowheads="1"/>
            </p:cNvSpPr>
            <p:nvPr/>
          </p:nvSpPr>
          <p:spPr bwMode="auto">
            <a:xfrm>
              <a:off x="2514600" y="4320240"/>
              <a:ext cx="1676400" cy="2492990"/>
            </a:xfrm>
            <a:prstGeom prst="rect">
              <a:avLst/>
            </a:prstGeom>
            <a:noFill/>
            <a:ln w="9525">
              <a:noFill/>
              <a:miter lim="800000"/>
              <a:headEnd/>
              <a:tailEnd/>
            </a:ln>
          </p:spPr>
          <p:txBody>
            <a:bodyPr>
              <a:spAutoFit/>
            </a:bodyPr>
            <a:lstStyle/>
            <a:p>
              <a:pPr algn="ctr">
                <a:spcBef>
                  <a:spcPts val="600"/>
                </a:spcBef>
              </a:pPr>
              <a:r>
                <a:rPr lang="en-US" b="1"/>
                <a:t>Depreciation</a:t>
              </a:r>
            </a:p>
            <a:p>
              <a:pPr algn="ctr">
                <a:spcBef>
                  <a:spcPts val="600"/>
                </a:spcBef>
              </a:pPr>
              <a:r>
                <a:rPr lang="en-US" b="1"/>
                <a:t>Expense</a:t>
              </a:r>
            </a:p>
            <a:p>
              <a:pPr algn="ctr">
                <a:spcBef>
                  <a:spcPts val="600"/>
                </a:spcBef>
              </a:pPr>
              <a:r>
                <a:rPr lang="en-US" b="1"/>
                <a:t>(debit) </a:t>
              </a:r>
            </a:p>
            <a:p>
              <a:pPr algn="r">
                <a:spcBef>
                  <a:spcPts val="600"/>
                </a:spcBef>
              </a:pPr>
              <a:endParaRPr lang="en-US" b="1"/>
            </a:p>
            <a:p>
              <a:pPr algn="r">
                <a:spcBef>
                  <a:spcPts val="600"/>
                </a:spcBef>
              </a:pPr>
              <a:r>
                <a:rPr lang="en-US" b="1"/>
                <a:t>$        200,000</a:t>
              </a:r>
            </a:p>
            <a:p>
              <a:pPr algn="r">
                <a:spcBef>
                  <a:spcPts val="600"/>
                </a:spcBef>
              </a:pPr>
              <a:r>
                <a:rPr lang="en-US" b="1"/>
                <a:t>100,000</a:t>
              </a:r>
            </a:p>
            <a:p>
              <a:pPr algn="r">
                <a:spcBef>
                  <a:spcPts val="600"/>
                </a:spcBef>
              </a:pPr>
              <a:r>
                <a:rPr lang="en-US" b="1"/>
                <a:t>50,000</a:t>
              </a:r>
            </a:p>
          </p:txBody>
        </p:sp>
        <p:sp>
          <p:nvSpPr>
            <p:cNvPr id="142344" name="TextBox 7"/>
            <p:cNvSpPr txBox="1">
              <a:spLocks noChangeArrowheads="1"/>
            </p:cNvSpPr>
            <p:nvPr/>
          </p:nvSpPr>
          <p:spPr bwMode="auto">
            <a:xfrm>
              <a:off x="6781800" y="4322867"/>
              <a:ext cx="1828800" cy="2492990"/>
            </a:xfrm>
            <a:prstGeom prst="rect">
              <a:avLst/>
            </a:prstGeom>
            <a:noFill/>
            <a:ln w="9525">
              <a:noFill/>
              <a:miter lim="800000"/>
              <a:headEnd/>
              <a:tailEnd/>
            </a:ln>
          </p:spPr>
          <p:txBody>
            <a:bodyPr>
              <a:spAutoFit/>
            </a:bodyPr>
            <a:lstStyle/>
            <a:p>
              <a:pPr algn="ctr">
                <a:spcBef>
                  <a:spcPts val="600"/>
                </a:spcBef>
              </a:pPr>
              <a:r>
                <a:rPr lang="en-US" b="1"/>
                <a:t>Undepreciated</a:t>
              </a:r>
            </a:p>
            <a:p>
              <a:pPr algn="ctr">
                <a:spcBef>
                  <a:spcPts val="600"/>
                </a:spcBef>
              </a:pPr>
              <a:r>
                <a:rPr lang="en-US" b="1"/>
                <a:t>Balance</a:t>
              </a:r>
            </a:p>
            <a:p>
              <a:pPr algn="ctr">
                <a:spcBef>
                  <a:spcPts val="600"/>
                </a:spcBef>
              </a:pPr>
              <a:r>
                <a:rPr lang="en-US" b="1"/>
                <a:t>(book value) </a:t>
              </a:r>
            </a:p>
            <a:p>
              <a:pPr algn="r">
                <a:spcBef>
                  <a:spcPts val="600"/>
                </a:spcBef>
              </a:pPr>
              <a:r>
                <a:rPr lang="en-US" b="1"/>
                <a:t>$        400,000</a:t>
              </a:r>
            </a:p>
            <a:p>
              <a:pPr algn="r">
                <a:spcBef>
                  <a:spcPts val="600"/>
                </a:spcBef>
              </a:pPr>
              <a:r>
                <a:rPr lang="en-US" b="1"/>
                <a:t>200,000</a:t>
              </a:r>
            </a:p>
            <a:p>
              <a:pPr algn="r">
                <a:spcBef>
                  <a:spcPts val="600"/>
                </a:spcBef>
              </a:pPr>
              <a:r>
                <a:rPr lang="en-US" b="1"/>
                <a:t>100,000</a:t>
              </a:r>
            </a:p>
            <a:p>
              <a:pPr algn="r">
                <a:spcBef>
                  <a:spcPts val="600"/>
                </a:spcBef>
              </a:pPr>
              <a:r>
                <a:rPr lang="en-US" b="1"/>
                <a:t>50,000</a:t>
              </a:r>
            </a:p>
          </p:txBody>
        </p:sp>
        <p:sp>
          <p:nvSpPr>
            <p:cNvPr id="142345" name="TextBox 8"/>
            <p:cNvSpPr txBox="1">
              <a:spLocks noChangeArrowheads="1"/>
            </p:cNvSpPr>
            <p:nvPr/>
          </p:nvSpPr>
          <p:spPr bwMode="auto">
            <a:xfrm>
              <a:off x="4495800" y="4322867"/>
              <a:ext cx="1905000" cy="2492990"/>
            </a:xfrm>
            <a:prstGeom prst="rect">
              <a:avLst/>
            </a:prstGeom>
            <a:noFill/>
            <a:ln w="9525">
              <a:noFill/>
              <a:miter lim="800000"/>
              <a:headEnd/>
              <a:tailEnd/>
            </a:ln>
          </p:spPr>
          <p:txBody>
            <a:bodyPr>
              <a:spAutoFit/>
            </a:bodyPr>
            <a:lstStyle/>
            <a:p>
              <a:pPr algn="ctr">
                <a:spcBef>
                  <a:spcPts val="600"/>
                </a:spcBef>
              </a:pPr>
              <a:r>
                <a:rPr lang="en-US" b="1"/>
                <a:t>Accumulated</a:t>
              </a:r>
            </a:p>
            <a:p>
              <a:pPr algn="ctr">
                <a:spcBef>
                  <a:spcPts val="600"/>
                </a:spcBef>
              </a:pPr>
              <a:r>
                <a:rPr lang="en-US" b="1"/>
                <a:t>Depreciation</a:t>
              </a:r>
            </a:p>
            <a:p>
              <a:pPr algn="ctr">
                <a:spcBef>
                  <a:spcPts val="600"/>
                </a:spcBef>
              </a:pPr>
              <a:r>
                <a:rPr lang="en-US" b="1"/>
                <a:t>(credit balance) </a:t>
              </a:r>
            </a:p>
            <a:p>
              <a:pPr algn="r">
                <a:spcBef>
                  <a:spcPts val="600"/>
                </a:spcBef>
              </a:pPr>
              <a:endParaRPr lang="en-US" b="1"/>
            </a:p>
            <a:p>
              <a:pPr algn="r">
                <a:spcBef>
                  <a:spcPts val="600"/>
                </a:spcBef>
              </a:pPr>
              <a:r>
                <a:rPr lang="en-US" b="1"/>
                <a:t>$         200,000</a:t>
              </a:r>
            </a:p>
            <a:p>
              <a:pPr algn="r">
                <a:spcBef>
                  <a:spcPts val="600"/>
                </a:spcBef>
              </a:pPr>
              <a:r>
                <a:rPr lang="en-US" b="1"/>
                <a:t>300,000</a:t>
              </a:r>
            </a:p>
            <a:p>
              <a:pPr algn="r">
                <a:spcBef>
                  <a:spcPts val="600"/>
                </a:spcBef>
              </a:pPr>
              <a:r>
                <a:rPr lang="en-US" b="1"/>
                <a:t>350,000</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52400"/>
            <a:ext cx="8778240" cy="3473291"/>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E9-6 Computing Depreciation under Alternative Methods</a:t>
            </a:r>
          </a:p>
          <a:p>
            <a:pPr>
              <a:defRPr/>
            </a:pPr>
            <a:r>
              <a:rPr lang="en-US" dirty="0"/>
              <a:t>Solar Innovations Corporation bought a machine at the beginning of the year at a cost of $22,000. The estimated useful life was five years, and the residual value was $2,000. Assume that the estimated productive life of the machine is 10,000 units. Expected annual production was: year 1, 2,000 units; year 2, 3,000 units; year 3, 2,000 units; year 4, 2,000 units; and year 5, 1,000 units.</a:t>
            </a:r>
          </a:p>
          <a:p>
            <a:pPr>
              <a:defRPr/>
            </a:pPr>
            <a:r>
              <a:rPr lang="en-US" dirty="0"/>
              <a:t>Required:</a:t>
            </a:r>
          </a:p>
          <a:p>
            <a:pPr>
              <a:defRPr/>
            </a:pPr>
            <a:r>
              <a:rPr lang="en-US" dirty="0"/>
              <a:t>1. Complete a depreciation schedule for each of the alternative methods.</a:t>
            </a:r>
            <a:br>
              <a:rPr lang="en-US" dirty="0"/>
            </a:br>
            <a:r>
              <a:rPr lang="en-US" dirty="0"/>
              <a:t>    a. Straight-line.</a:t>
            </a:r>
            <a:br>
              <a:rPr lang="en-US" dirty="0"/>
            </a:br>
            <a:r>
              <a:rPr lang="en-US" dirty="0"/>
              <a:t>    b. Units-of-production.</a:t>
            </a:r>
            <a:br>
              <a:rPr lang="en-US" dirty="0"/>
            </a:br>
            <a:r>
              <a:rPr lang="en-US" dirty="0"/>
              <a:t>    c. Double-declining-balance.</a:t>
            </a:r>
          </a:p>
        </p:txBody>
      </p:sp>
      <p:sp>
        <p:nvSpPr>
          <p:cNvPr id="6" name="TextBox 5"/>
          <p:cNvSpPr txBox="1"/>
          <p:nvPr/>
        </p:nvSpPr>
        <p:spPr>
          <a:xfrm>
            <a:off x="393700" y="3689350"/>
            <a:ext cx="2105025"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1a. Straight-line</a:t>
            </a:r>
          </a:p>
        </p:txBody>
      </p:sp>
      <p:grpSp>
        <p:nvGrpSpPr>
          <p:cNvPr id="5" name="Group 4"/>
          <p:cNvGrpSpPr>
            <a:grpSpLocks/>
          </p:cNvGrpSpPr>
          <p:nvPr/>
        </p:nvGrpSpPr>
        <p:grpSpPr bwMode="auto">
          <a:xfrm>
            <a:off x="838200" y="4148138"/>
            <a:ext cx="7315200" cy="2390775"/>
            <a:chOff x="1447800" y="4318100"/>
            <a:chExt cx="7315200" cy="2390035"/>
          </a:xfrm>
        </p:grpSpPr>
        <p:grpSp>
          <p:nvGrpSpPr>
            <p:cNvPr id="144390" name="Group 23"/>
            <p:cNvGrpSpPr>
              <a:grpSpLocks/>
            </p:cNvGrpSpPr>
            <p:nvPr/>
          </p:nvGrpSpPr>
          <p:grpSpPr bwMode="auto">
            <a:xfrm>
              <a:off x="1447800" y="4318100"/>
              <a:ext cx="7315200" cy="2385268"/>
              <a:chOff x="1752600" y="1600200"/>
              <a:chExt cx="7315200" cy="2385268"/>
            </a:xfrm>
          </p:grpSpPr>
          <p:sp>
            <p:nvSpPr>
              <p:cNvPr id="12" name="TextBox 11"/>
              <p:cNvSpPr txBox="1"/>
              <p:nvPr/>
            </p:nvSpPr>
            <p:spPr>
              <a:xfrm>
                <a:off x="1752600" y="1600200"/>
                <a:ext cx="7315200" cy="2385273"/>
              </a:xfrm>
              <a:prstGeom prst="rect">
                <a:avLst/>
              </a:prstGeom>
              <a:solidFill>
                <a:schemeClr val="accent4">
                  <a:lumMod val="20000"/>
                  <a:lumOff val="80000"/>
                </a:schemeClr>
              </a:solidFill>
              <a:ln w="19050">
                <a:solidFill>
                  <a:schemeClr val="tx1"/>
                </a:solidFill>
              </a:ln>
            </p:spPr>
            <p:txBody>
              <a:bodyPr>
                <a:spAutoFit/>
              </a:bodyPr>
              <a:lstStyle/>
              <a:p>
                <a:pPr>
                  <a:spcBef>
                    <a:spcPts val="0"/>
                  </a:spcBef>
                  <a:defRPr/>
                </a:pPr>
                <a:endParaRPr lang="en-US" sz="1600" b="1" dirty="0"/>
              </a:p>
              <a:p>
                <a:pPr>
                  <a:spcBef>
                    <a:spcPts val="0"/>
                  </a:spcBef>
                  <a:defRPr/>
                </a:pPr>
                <a:endParaRPr lang="en-US" sz="1600" b="1" dirty="0"/>
              </a:p>
              <a:p>
                <a:pPr>
                  <a:spcBef>
                    <a:spcPts val="0"/>
                  </a:spcBef>
                  <a:defRPr/>
                </a:pPr>
                <a:r>
                  <a:rPr lang="en-US" sz="1600" b="1" dirty="0"/>
                  <a:t>Year</a:t>
                </a:r>
              </a:p>
              <a:p>
                <a:pPr>
                  <a:spcBef>
                    <a:spcPts val="600"/>
                  </a:spcBef>
                  <a:defRPr/>
                </a:pPr>
                <a:r>
                  <a:rPr lang="en-US" sz="1600" b="1" dirty="0"/>
                  <a:t>0</a:t>
                </a:r>
              </a:p>
              <a:p>
                <a:pPr>
                  <a:spcBef>
                    <a:spcPts val="0"/>
                  </a:spcBef>
                  <a:defRPr/>
                </a:pPr>
                <a:r>
                  <a:rPr lang="en-US" sz="1600" b="1" dirty="0"/>
                  <a:t>1</a:t>
                </a:r>
              </a:p>
              <a:p>
                <a:pPr>
                  <a:spcBef>
                    <a:spcPts val="0"/>
                  </a:spcBef>
                  <a:defRPr/>
                </a:pPr>
                <a:r>
                  <a:rPr lang="en-US" sz="1600" b="1" dirty="0"/>
                  <a:t>2</a:t>
                </a:r>
              </a:p>
              <a:p>
                <a:pPr>
                  <a:spcBef>
                    <a:spcPts val="0"/>
                  </a:spcBef>
                  <a:defRPr/>
                </a:pPr>
                <a:r>
                  <a:rPr lang="en-US" sz="1600" b="1" dirty="0"/>
                  <a:t>3</a:t>
                </a:r>
              </a:p>
              <a:p>
                <a:pPr>
                  <a:spcBef>
                    <a:spcPts val="0"/>
                  </a:spcBef>
                  <a:defRPr/>
                </a:pPr>
                <a:r>
                  <a:rPr lang="en-US" sz="1600" b="1" dirty="0"/>
                  <a:t>4</a:t>
                </a:r>
              </a:p>
              <a:p>
                <a:pPr>
                  <a:spcBef>
                    <a:spcPts val="0"/>
                  </a:spcBef>
                  <a:defRPr/>
                </a:pPr>
                <a:r>
                  <a:rPr lang="en-US" sz="1600" b="1" dirty="0"/>
                  <a:t>5</a:t>
                </a:r>
              </a:p>
            </p:txBody>
          </p:sp>
          <p:cxnSp>
            <p:nvCxnSpPr>
              <p:cNvPr id="13" name="Straight Connector 12"/>
              <p:cNvCxnSpPr/>
              <p:nvPr/>
            </p:nvCxnSpPr>
            <p:spPr>
              <a:xfrm>
                <a:off x="1752600" y="2438140"/>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391" name="TextBox 7"/>
            <p:cNvSpPr txBox="1">
              <a:spLocks noChangeArrowheads="1"/>
            </p:cNvSpPr>
            <p:nvPr/>
          </p:nvSpPr>
          <p:spPr bwMode="auto">
            <a:xfrm>
              <a:off x="1981200" y="4320240"/>
              <a:ext cx="3505200" cy="2385268"/>
            </a:xfrm>
            <a:prstGeom prst="rect">
              <a:avLst/>
            </a:prstGeom>
            <a:noFill/>
            <a:ln w="9525">
              <a:noFill/>
              <a:miter lim="800000"/>
              <a:headEnd/>
              <a:tailEnd/>
            </a:ln>
          </p:spPr>
          <p:txBody>
            <a:bodyPr>
              <a:spAutoFit/>
            </a:bodyPr>
            <a:lstStyle/>
            <a:p>
              <a:pPr algn="ctr"/>
              <a:r>
                <a:rPr lang="en-US" sz="1600" b="1" dirty="0"/>
                <a:t>Depreciation</a:t>
              </a:r>
            </a:p>
            <a:p>
              <a:pPr algn="ctr"/>
              <a:r>
                <a:rPr lang="en-US" sz="1600" b="1" dirty="0"/>
                <a:t>Expense</a:t>
              </a:r>
            </a:p>
            <a:p>
              <a:pPr algn="ctr"/>
              <a:r>
                <a:rPr lang="en-US" sz="1600" b="1" dirty="0"/>
                <a:t>(debit) </a:t>
              </a:r>
            </a:p>
            <a:p>
              <a:pPr algn="r">
                <a:spcBef>
                  <a:spcPts val="600"/>
                </a:spcBef>
              </a:pPr>
              <a:endParaRPr lang="en-US" sz="1600" b="1" dirty="0"/>
            </a:p>
            <a:p>
              <a:pPr algn="r"/>
              <a:r>
                <a:rPr lang="en-US" sz="1600" b="1" dirty="0"/>
                <a:t>($22,000 - $2,000)  x  1/5  =  $4,000</a:t>
              </a:r>
            </a:p>
            <a:p>
              <a:pPr algn="r"/>
              <a:r>
                <a:rPr lang="en-US" sz="1600" b="1" dirty="0"/>
                <a:t>($22,000 - $2,000)  x  1/5  =  $4,000</a:t>
              </a:r>
            </a:p>
            <a:p>
              <a:pPr algn="r"/>
              <a:r>
                <a:rPr lang="en-US" sz="1600" b="1" dirty="0"/>
                <a:t>($22,000 - $2,000)  x  1/5  =  $4,000</a:t>
              </a:r>
            </a:p>
            <a:p>
              <a:pPr algn="r"/>
              <a:r>
                <a:rPr lang="en-US" sz="1600" b="1" dirty="0"/>
                <a:t>($22,000 - $2,000)  x  1/5  =  $4,000</a:t>
              </a:r>
            </a:p>
            <a:p>
              <a:pPr algn="r"/>
              <a:r>
                <a:rPr lang="en-US" sz="1600" b="1" dirty="0"/>
                <a:t>($22,000 - $2,000)  x  1/5  =  $4,000</a:t>
              </a:r>
            </a:p>
          </p:txBody>
        </p:sp>
        <p:sp>
          <p:nvSpPr>
            <p:cNvPr id="144392" name="TextBox 8"/>
            <p:cNvSpPr txBox="1">
              <a:spLocks noChangeArrowheads="1"/>
            </p:cNvSpPr>
            <p:nvPr/>
          </p:nvSpPr>
          <p:spPr bwMode="auto">
            <a:xfrm>
              <a:off x="7162800" y="4322867"/>
              <a:ext cx="1447800" cy="2385268"/>
            </a:xfrm>
            <a:prstGeom prst="rect">
              <a:avLst/>
            </a:prstGeom>
            <a:noFill/>
            <a:ln w="9525">
              <a:noFill/>
              <a:miter lim="800000"/>
              <a:headEnd/>
              <a:tailEnd/>
            </a:ln>
          </p:spPr>
          <p:txBody>
            <a:bodyPr>
              <a:spAutoFit/>
            </a:bodyPr>
            <a:lstStyle/>
            <a:p>
              <a:pPr algn="ctr"/>
              <a:endParaRPr lang="en-US" sz="1600" b="1"/>
            </a:p>
            <a:p>
              <a:pPr algn="ctr"/>
              <a:r>
                <a:rPr lang="en-US" sz="1600" b="1"/>
                <a:t>Book</a:t>
              </a:r>
            </a:p>
            <a:p>
              <a:pPr algn="ctr"/>
              <a:r>
                <a:rPr lang="en-US" sz="1600" b="1"/>
                <a:t>Value </a:t>
              </a:r>
            </a:p>
            <a:p>
              <a:pPr algn="r">
                <a:spcBef>
                  <a:spcPts val="600"/>
                </a:spcBef>
              </a:pPr>
              <a:r>
                <a:rPr lang="en-US" sz="1600" b="1"/>
                <a:t>$      22,000</a:t>
              </a:r>
            </a:p>
            <a:p>
              <a:pPr algn="r"/>
              <a:r>
                <a:rPr lang="en-US" sz="1600" b="1"/>
                <a:t>18,000</a:t>
              </a:r>
            </a:p>
            <a:p>
              <a:pPr algn="r"/>
              <a:r>
                <a:rPr lang="en-US" sz="1600" b="1"/>
                <a:t>14,000</a:t>
              </a:r>
            </a:p>
            <a:p>
              <a:pPr algn="r"/>
              <a:r>
                <a:rPr lang="en-US" sz="1600" b="1"/>
                <a:t>10,000</a:t>
              </a:r>
            </a:p>
            <a:p>
              <a:pPr algn="r"/>
              <a:r>
                <a:rPr lang="en-US" sz="1600" b="1"/>
                <a:t>6,000</a:t>
              </a:r>
            </a:p>
            <a:p>
              <a:pPr algn="r"/>
              <a:r>
                <a:rPr lang="en-US" sz="1600" b="1"/>
                <a:t>2,000</a:t>
              </a:r>
            </a:p>
          </p:txBody>
        </p:sp>
        <p:sp>
          <p:nvSpPr>
            <p:cNvPr id="144393" name="TextBox 9"/>
            <p:cNvSpPr txBox="1">
              <a:spLocks noChangeArrowheads="1"/>
            </p:cNvSpPr>
            <p:nvPr/>
          </p:nvSpPr>
          <p:spPr bwMode="auto">
            <a:xfrm>
              <a:off x="5410200" y="4322867"/>
              <a:ext cx="1828800" cy="2385268"/>
            </a:xfrm>
            <a:prstGeom prst="rect">
              <a:avLst/>
            </a:prstGeom>
            <a:noFill/>
            <a:ln w="9525">
              <a:noFill/>
              <a:miter lim="800000"/>
              <a:headEnd/>
              <a:tailEnd/>
            </a:ln>
          </p:spPr>
          <p:txBody>
            <a:bodyPr>
              <a:spAutoFit/>
            </a:bodyPr>
            <a:lstStyle/>
            <a:p>
              <a:pPr algn="ctr"/>
              <a:r>
                <a:rPr lang="en-US" sz="1600" b="1"/>
                <a:t>Accumulated</a:t>
              </a:r>
            </a:p>
            <a:p>
              <a:pPr algn="ctr"/>
              <a:r>
                <a:rPr lang="en-US" sz="1600" b="1"/>
                <a:t>Depreciation</a:t>
              </a:r>
            </a:p>
            <a:p>
              <a:pPr algn="ctr"/>
              <a:r>
                <a:rPr lang="en-US" sz="1600" b="1"/>
                <a:t>(credit balance) </a:t>
              </a:r>
            </a:p>
            <a:p>
              <a:pPr algn="r">
                <a:spcBef>
                  <a:spcPts val="600"/>
                </a:spcBef>
              </a:pPr>
              <a:endParaRPr lang="en-US" sz="1600" b="1"/>
            </a:p>
            <a:p>
              <a:pPr algn="r"/>
              <a:r>
                <a:rPr lang="en-US" sz="1600" b="1"/>
                <a:t>$         4,000</a:t>
              </a:r>
            </a:p>
            <a:p>
              <a:pPr algn="r"/>
              <a:r>
                <a:rPr lang="en-US" sz="1600" b="1"/>
                <a:t>8,000</a:t>
              </a:r>
            </a:p>
            <a:p>
              <a:pPr algn="r"/>
              <a:r>
                <a:rPr lang="en-US" sz="1600" b="1"/>
                <a:t>12,000</a:t>
              </a:r>
            </a:p>
            <a:p>
              <a:pPr algn="r"/>
              <a:r>
                <a:rPr lang="en-US" sz="1600" b="1"/>
                <a:t>16,000</a:t>
              </a:r>
            </a:p>
            <a:p>
              <a:pPr algn="r"/>
              <a:r>
                <a:rPr lang="en-US" sz="1600" b="1"/>
                <a:t>20,000</a:t>
              </a:r>
            </a:p>
          </p:txBody>
        </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213122"/>
            <a:ext cx="7975600" cy="4086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b="1" dirty="0"/>
              <a:t>E9-6 Computing Depreciation under Alternative Methods</a:t>
            </a:r>
          </a:p>
        </p:txBody>
      </p:sp>
      <p:sp>
        <p:nvSpPr>
          <p:cNvPr id="6" name="TextBox 5"/>
          <p:cNvSpPr txBox="1"/>
          <p:nvPr/>
        </p:nvSpPr>
        <p:spPr>
          <a:xfrm>
            <a:off x="266700" y="736600"/>
            <a:ext cx="3089275"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1b. Units-of-production</a:t>
            </a:r>
          </a:p>
        </p:txBody>
      </p:sp>
      <p:sp>
        <p:nvSpPr>
          <p:cNvPr id="7" name="TextBox 6"/>
          <p:cNvSpPr txBox="1"/>
          <p:nvPr/>
        </p:nvSpPr>
        <p:spPr>
          <a:xfrm>
            <a:off x="266700" y="3644900"/>
            <a:ext cx="3717925"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1c. Double-declining-balance</a:t>
            </a:r>
          </a:p>
        </p:txBody>
      </p:sp>
      <p:grpSp>
        <p:nvGrpSpPr>
          <p:cNvPr id="8" name="Group 7"/>
          <p:cNvGrpSpPr>
            <a:grpSpLocks/>
          </p:cNvGrpSpPr>
          <p:nvPr/>
        </p:nvGrpSpPr>
        <p:grpSpPr bwMode="auto">
          <a:xfrm>
            <a:off x="381000" y="1190625"/>
            <a:ext cx="7772400" cy="2390775"/>
            <a:chOff x="990600" y="4318100"/>
            <a:chExt cx="7772400" cy="2390035"/>
          </a:xfrm>
        </p:grpSpPr>
        <p:grpSp>
          <p:nvGrpSpPr>
            <p:cNvPr id="146446" name="Group 23"/>
            <p:cNvGrpSpPr>
              <a:grpSpLocks/>
            </p:cNvGrpSpPr>
            <p:nvPr/>
          </p:nvGrpSpPr>
          <p:grpSpPr bwMode="auto">
            <a:xfrm>
              <a:off x="990600" y="4318100"/>
              <a:ext cx="7772400" cy="2385268"/>
              <a:chOff x="1295400" y="1600200"/>
              <a:chExt cx="7772400" cy="2385268"/>
            </a:xfrm>
          </p:grpSpPr>
          <p:sp>
            <p:nvSpPr>
              <p:cNvPr id="14" name="TextBox 13"/>
              <p:cNvSpPr txBox="1"/>
              <p:nvPr/>
            </p:nvSpPr>
            <p:spPr>
              <a:xfrm>
                <a:off x="1295400" y="1600200"/>
                <a:ext cx="7772400" cy="2385274"/>
              </a:xfrm>
              <a:prstGeom prst="rect">
                <a:avLst/>
              </a:prstGeom>
              <a:solidFill>
                <a:schemeClr val="accent6">
                  <a:lumMod val="20000"/>
                  <a:lumOff val="80000"/>
                </a:schemeClr>
              </a:solidFill>
              <a:ln w="19050">
                <a:solidFill>
                  <a:schemeClr val="tx1"/>
                </a:solidFill>
              </a:ln>
            </p:spPr>
            <p:txBody>
              <a:bodyPr>
                <a:spAutoFit/>
              </a:bodyPr>
              <a:lstStyle/>
              <a:p>
                <a:pPr>
                  <a:spcBef>
                    <a:spcPts val="0"/>
                  </a:spcBef>
                  <a:defRPr/>
                </a:pPr>
                <a:endParaRPr lang="en-US" sz="1600" b="1" dirty="0"/>
              </a:p>
              <a:p>
                <a:pPr>
                  <a:spcBef>
                    <a:spcPts val="0"/>
                  </a:spcBef>
                  <a:defRPr/>
                </a:pPr>
                <a:endParaRPr lang="en-US" sz="1600" b="1" dirty="0"/>
              </a:p>
              <a:p>
                <a:pPr>
                  <a:spcBef>
                    <a:spcPts val="0"/>
                  </a:spcBef>
                  <a:defRPr/>
                </a:pPr>
                <a:r>
                  <a:rPr lang="en-US" sz="1600" b="1" dirty="0"/>
                  <a:t>Year</a:t>
                </a:r>
              </a:p>
              <a:p>
                <a:pPr>
                  <a:spcBef>
                    <a:spcPts val="600"/>
                  </a:spcBef>
                  <a:defRPr/>
                </a:pPr>
                <a:r>
                  <a:rPr lang="en-US" sz="1600" b="1" dirty="0"/>
                  <a:t>0</a:t>
                </a:r>
              </a:p>
              <a:p>
                <a:pPr>
                  <a:spcBef>
                    <a:spcPts val="0"/>
                  </a:spcBef>
                  <a:defRPr/>
                </a:pPr>
                <a:r>
                  <a:rPr lang="en-US" sz="1600" b="1" dirty="0"/>
                  <a:t>1</a:t>
                </a:r>
              </a:p>
              <a:p>
                <a:pPr>
                  <a:spcBef>
                    <a:spcPts val="0"/>
                  </a:spcBef>
                  <a:defRPr/>
                </a:pPr>
                <a:r>
                  <a:rPr lang="en-US" sz="1600" b="1" dirty="0"/>
                  <a:t>2</a:t>
                </a:r>
              </a:p>
              <a:p>
                <a:pPr>
                  <a:spcBef>
                    <a:spcPts val="0"/>
                  </a:spcBef>
                  <a:defRPr/>
                </a:pPr>
                <a:r>
                  <a:rPr lang="en-US" sz="1600" b="1" dirty="0"/>
                  <a:t>3</a:t>
                </a:r>
              </a:p>
              <a:p>
                <a:pPr>
                  <a:spcBef>
                    <a:spcPts val="0"/>
                  </a:spcBef>
                  <a:defRPr/>
                </a:pPr>
                <a:r>
                  <a:rPr lang="en-US" sz="1600" b="1" dirty="0"/>
                  <a:t>4</a:t>
                </a:r>
              </a:p>
              <a:p>
                <a:pPr>
                  <a:spcBef>
                    <a:spcPts val="0"/>
                  </a:spcBef>
                  <a:defRPr/>
                </a:pPr>
                <a:r>
                  <a:rPr lang="en-US" sz="1600" b="1" dirty="0"/>
                  <a:t>5</a:t>
                </a:r>
              </a:p>
            </p:txBody>
          </p:sp>
          <p:cxnSp>
            <p:nvCxnSpPr>
              <p:cNvPr id="15" name="Straight Connector 14"/>
              <p:cNvCxnSpPr/>
              <p:nvPr/>
            </p:nvCxnSpPr>
            <p:spPr>
              <a:xfrm>
                <a:off x="1295400" y="2390530"/>
                <a:ext cx="777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447" name="TextBox 9"/>
            <p:cNvSpPr txBox="1">
              <a:spLocks noChangeArrowheads="1"/>
            </p:cNvSpPr>
            <p:nvPr/>
          </p:nvSpPr>
          <p:spPr bwMode="auto">
            <a:xfrm>
              <a:off x="1447800" y="4320240"/>
              <a:ext cx="4419600" cy="2385268"/>
            </a:xfrm>
            <a:prstGeom prst="rect">
              <a:avLst/>
            </a:prstGeom>
            <a:noFill/>
            <a:ln w="9525">
              <a:noFill/>
              <a:miter lim="800000"/>
              <a:headEnd/>
              <a:tailEnd/>
            </a:ln>
          </p:spPr>
          <p:txBody>
            <a:bodyPr>
              <a:spAutoFit/>
            </a:bodyPr>
            <a:lstStyle/>
            <a:p>
              <a:pPr algn="ctr"/>
              <a:r>
                <a:rPr lang="en-US" sz="1600" b="1"/>
                <a:t>Depreciation</a:t>
              </a:r>
            </a:p>
            <a:p>
              <a:pPr algn="ctr"/>
              <a:r>
                <a:rPr lang="en-US" sz="1600" b="1"/>
                <a:t>Expense</a:t>
              </a:r>
            </a:p>
            <a:p>
              <a:pPr algn="ctr"/>
              <a:r>
                <a:rPr lang="en-US" sz="1600" b="1"/>
                <a:t>(debit) </a:t>
              </a:r>
            </a:p>
            <a:p>
              <a:pPr algn="r">
                <a:spcBef>
                  <a:spcPts val="600"/>
                </a:spcBef>
              </a:pPr>
              <a:endParaRPr lang="en-US" sz="1600" b="1"/>
            </a:p>
            <a:p>
              <a:pPr algn="r"/>
              <a:r>
                <a:rPr lang="en-US" sz="1600" b="1"/>
                <a:t>($22,000 - $2,000)  x  2,000/10,000  =  $4,000</a:t>
              </a:r>
            </a:p>
            <a:p>
              <a:pPr algn="r"/>
              <a:r>
                <a:rPr lang="en-US" sz="1600" b="1"/>
                <a:t>($22,000 - $2,000)  x  3,000/10,000  =  $6,000</a:t>
              </a:r>
            </a:p>
            <a:p>
              <a:pPr algn="r"/>
              <a:r>
                <a:rPr lang="en-US" sz="1600" b="1"/>
                <a:t>($22,000 - $2,000)  x  2,000/10,000  =  $4,000</a:t>
              </a:r>
            </a:p>
            <a:p>
              <a:pPr algn="r"/>
              <a:r>
                <a:rPr lang="en-US" sz="1600" b="1"/>
                <a:t>($22,000 - $2,000)  x  2,000/10,000  =  $4,000</a:t>
              </a:r>
            </a:p>
            <a:p>
              <a:pPr algn="r"/>
              <a:r>
                <a:rPr lang="en-US" sz="1600" b="1"/>
                <a:t>($22,000 - $2,000)  x  1,000/10,000  =  $2,000</a:t>
              </a:r>
            </a:p>
          </p:txBody>
        </p:sp>
        <p:sp>
          <p:nvSpPr>
            <p:cNvPr id="146448" name="TextBox 11"/>
            <p:cNvSpPr txBox="1">
              <a:spLocks noChangeArrowheads="1"/>
            </p:cNvSpPr>
            <p:nvPr/>
          </p:nvSpPr>
          <p:spPr bwMode="auto">
            <a:xfrm>
              <a:off x="7315200" y="4322867"/>
              <a:ext cx="1447800" cy="2385268"/>
            </a:xfrm>
            <a:prstGeom prst="rect">
              <a:avLst/>
            </a:prstGeom>
            <a:noFill/>
            <a:ln w="9525">
              <a:noFill/>
              <a:miter lim="800000"/>
              <a:headEnd/>
              <a:tailEnd/>
            </a:ln>
          </p:spPr>
          <p:txBody>
            <a:bodyPr>
              <a:spAutoFit/>
            </a:bodyPr>
            <a:lstStyle/>
            <a:p>
              <a:pPr algn="ctr"/>
              <a:endParaRPr lang="en-US" sz="1600" b="1"/>
            </a:p>
            <a:p>
              <a:pPr algn="ctr"/>
              <a:r>
                <a:rPr lang="en-US" sz="1600" b="1"/>
                <a:t>Book</a:t>
              </a:r>
            </a:p>
            <a:p>
              <a:pPr algn="ctr"/>
              <a:r>
                <a:rPr lang="en-US" sz="1600" b="1"/>
                <a:t>Value </a:t>
              </a:r>
            </a:p>
            <a:p>
              <a:pPr algn="r">
                <a:spcBef>
                  <a:spcPts val="600"/>
                </a:spcBef>
              </a:pPr>
              <a:r>
                <a:rPr lang="en-US" sz="1600" b="1"/>
                <a:t>$      22,000</a:t>
              </a:r>
            </a:p>
            <a:p>
              <a:pPr algn="r"/>
              <a:r>
                <a:rPr lang="en-US" sz="1600" b="1"/>
                <a:t>18,000</a:t>
              </a:r>
            </a:p>
            <a:p>
              <a:pPr algn="r"/>
              <a:r>
                <a:rPr lang="en-US" sz="1600" b="1"/>
                <a:t>12,000</a:t>
              </a:r>
            </a:p>
            <a:p>
              <a:pPr algn="r"/>
              <a:r>
                <a:rPr lang="en-US" sz="1600" b="1"/>
                <a:t>8,000</a:t>
              </a:r>
            </a:p>
            <a:p>
              <a:pPr algn="r"/>
              <a:r>
                <a:rPr lang="en-US" sz="1600" b="1"/>
                <a:t>4,000</a:t>
              </a:r>
            </a:p>
            <a:p>
              <a:pPr algn="r"/>
              <a:r>
                <a:rPr lang="en-US" sz="1600" b="1"/>
                <a:t>2,000</a:t>
              </a:r>
            </a:p>
          </p:txBody>
        </p:sp>
        <p:sp>
          <p:nvSpPr>
            <p:cNvPr id="146449" name="TextBox 12"/>
            <p:cNvSpPr txBox="1">
              <a:spLocks noChangeArrowheads="1"/>
            </p:cNvSpPr>
            <p:nvPr/>
          </p:nvSpPr>
          <p:spPr bwMode="auto">
            <a:xfrm>
              <a:off x="5638800" y="4322867"/>
              <a:ext cx="1828800" cy="2385268"/>
            </a:xfrm>
            <a:prstGeom prst="rect">
              <a:avLst/>
            </a:prstGeom>
            <a:noFill/>
            <a:ln w="9525">
              <a:noFill/>
              <a:miter lim="800000"/>
              <a:headEnd/>
              <a:tailEnd/>
            </a:ln>
          </p:spPr>
          <p:txBody>
            <a:bodyPr>
              <a:spAutoFit/>
            </a:bodyPr>
            <a:lstStyle/>
            <a:p>
              <a:pPr algn="ctr"/>
              <a:r>
                <a:rPr lang="en-US" sz="1600" b="1"/>
                <a:t>Accumulated</a:t>
              </a:r>
            </a:p>
            <a:p>
              <a:pPr algn="ctr"/>
              <a:r>
                <a:rPr lang="en-US" sz="1600" b="1"/>
                <a:t>Depreciation</a:t>
              </a:r>
            </a:p>
            <a:p>
              <a:pPr algn="ctr"/>
              <a:r>
                <a:rPr lang="en-US" sz="1600" b="1"/>
                <a:t>(credit balance) </a:t>
              </a:r>
            </a:p>
            <a:p>
              <a:pPr algn="r">
                <a:spcBef>
                  <a:spcPts val="600"/>
                </a:spcBef>
              </a:pPr>
              <a:endParaRPr lang="en-US" sz="1600" b="1"/>
            </a:p>
            <a:p>
              <a:pPr algn="r"/>
              <a:r>
                <a:rPr lang="en-US" sz="1600" b="1"/>
                <a:t>$         4,000</a:t>
              </a:r>
            </a:p>
            <a:p>
              <a:pPr algn="r"/>
              <a:r>
                <a:rPr lang="en-US" sz="1600" b="1"/>
                <a:t>10,000</a:t>
              </a:r>
            </a:p>
            <a:p>
              <a:pPr algn="r"/>
              <a:r>
                <a:rPr lang="en-US" sz="1600" b="1"/>
                <a:t>14,000</a:t>
              </a:r>
            </a:p>
            <a:p>
              <a:pPr algn="r"/>
              <a:r>
                <a:rPr lang="en-US" sz="1600" b="1"/>
                <a:t>18,000</a:t>
              </a:r>
            </a:p>
            <a:p>
              <a:pPr algn="r"/>
              <a:r>
                <a:rPr lang="en-US" sz="1600" b="1"/>
                <a:t>20,000</a:t>
              </a:r>
            </a:p>
          </p:txBody>
        </p:sp>
      </p:grpSp>
      <p:grpSp>
        <p:nvGrpSpPr>
          <p:cNvPr id="16" name="Group 15"/>
          <p:cNvGrpSpPr>
            <a:grpSpLocks/>
          </p:cNvGrpSpPr>
          <p:nvPr/>
        </p:nvGrpSpPr>
        <p:grpSpPr bwMode="auto">
          <a:xfrm>
            <a:off x="838200" y="4086225"/>
            <a:ext cx="7315200" cy="2620963"/>
            <a:chOff x="1447800" y="4318100"/>
            <a:chExt cx="7315200" cy="2620868"/>
          </a:xfrm>
        </p:grpSpPr>
        <p:grpSp>
          <p:nvGrpSpPr>
            <p:cNvPr id="146440" name="Group 23"/>
            <p:cNvGrpSpPr>
              <a:grpSpLocks/>
            </p:cNvGrpSpPr>
            <p:nvPr/>
          </p:nvGrpSpPr>
          <p:grpSpPr bwMode="auto">
            <a:xfrm>
              <a:off x="1447800" y="4318100"/>
              <a:ext cx="7315200" cy="2385268"/>
              <a:chOff x="1752600" y="1600200"/>
              <a:chExt cx="7315200" cy="2385268"/>
            </a:xfrm>
          </p:grpSpPr>
          <p:sp>
            <p:nvSpPr>
              <p:cNvPr id="21" name="TextBox 20"/>
              <p:cNvSpPr txBox="1"/>
              <p:nvPr/>
            </p:nvSpPr>
            <p:spPr>
              <a:xfrm>
                <a:off x="1752600" y="1600200"/>
                <a:ext cx="7315200" cy="2385927"/>
              </a:xfrm>
              <a:prstGeom prst="rect">
                <a:avLst/>
              </a:prstGeom>
              <a:solidFill>
                <a:schemeClr val="accent3">
                  <a:lumMod val="40000"/>
                  <a:lumOff val="60000"/>
                </a:schemeClr>
              </a:solidFill>
              <a:ln w="19050">
                <a:solidFill>
                  <a:schemeClr val="tx1"/>
                </a:solidFill>
              </a:ln>
            </p:spPr>
            <p:txBody>
              <a:bodyPr>
                <a:spAutoFit/>
              </a:bodyPr>
              <a:lstStyle/>
              <a:p>
                <a:pPr>
                  <a:spcBef>
                    <a:spcPts val="0"/>
                  </a:spcBef>
                  <a:defRPr/>
                </a:pPr>
                <a:endParaRPr lang="en-US" sz="1600" b="1" dirty="0"/>
              </a:p>
              <a:p>
                <a:pPr>
                  <a:spcBef>
                    <a:spcPts val="0"/>
                  </a:spcBef>
                  <a:defRPr/>
                </a:pPr>
                <a:endParaRPr lang="en-US" sz="1600" b="1" dirty="0"/>
              </a:p>
              <a:p>
                <a:pPr>
                  <a:spcBef>
                    <a:spcPts val="0"/>
                  </a:spcBef>
                  <a:defRPr/>
                </a:pPr>
                <a:r>
                  <a:rPr lang="en-US" sz="1600" b="1" dirty="0"/>
                  <a:t>Year</a:t>
                </a:r>
              </a:p>
              <a:p>
                <a:pPr>
                  <a:spcBef>
                    <a:spcPts val="600"/>
                  </a:spcBef>
                  <a:defRPr/>
                </a:pPr>
                <a:r>
                  <a:rPr lang="en-US" sz="1600" b="1" dirty="0"/>
                  <a:t>0</a:t>
                </a:r>
              </a:p>
              <a:p>
                <a:pPr>
                  <a:spcBef>
                    <a:spcPts val="0"/>
                  </a:spcBef>
                  <a:defRPr/>
                </a:pPr>
                <a:r>
                  <a:rPr lang="en-US" sz="1600" b="1" dirty="0"/>
                  <a:t>1</a:t>
                </a:r>
              </a:p>
              <a:p>
                <a:pPr>
                  <a:spcBef>
                    <a:spcPts val="0"/>
                  </a:spcBef>
                  <a:defRPr/>
                </a:pPr>
                <a:r>
                  <a:rPr lang="en-US" sz="1600" b="1" dirty="0"/>
                  <a:t>2</a:t>
                </a:r>
              </a:p>
              <a:p>
                <a:pPr>
                  <a:spcBef>
                    <a:spcPts val="0"/>
                  </a:spcBef>
                  <a:defRPr/>
                </a:pPr>
                <a:r>
                  <a:rPr lang="en-US" sz="1600" b="1" dirty="0"/>
                  <a:t>3</a:t>
                </a:r>
              </a:p>
              <a:p>
                <a:pPr>
                  <a:spcBef>
                    <a:spcPts val="0"/>
                  </a:spcBef>
                  <a:defRPr/>
                </a:pPr>
                <a:r>
                  <a:rPr lang="en-US" sz="1600" b="1" dirty="0"/>
                  <a:t>4</a:t>
                </a:r>
              </a:p>
              <a:p>
                <a:pPr>
                  <a:spcBef>
                    <a:spcPts val="0"/>
                  </a:spcBef>
                  <a:defRPr/>
                </a:pPr>
                <a:r>
                  <a:rPr lang="en-US" sz="1600" b="1" dirty="0"/>
                  <a:t>5</a:t>
                </a:r>
              </a:p>
            </p:txBody>
          </p:sp>
          <p:cxnSp>
            <p:nvCxnSpPr>
              <p:cNvPr id="22" name="Straight Connector 21"/>
              <p:cNvCxnSpPr/>
              <p:nvPr/>
            </p:nvCxnSpPr>
            <p:spPr>
              <a:xfrm>
                <a:off x="1752600" y="2438370"/>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441" name="TextBox 17"/>
            <p:cNvSpPr txBox="1">
              <a:spLocks noChangeArrowheads="1"/>
            </p:cNvSpPr>
            <p:nvPr/>
          </p:nvSpPr>
          <p:spPr bwMode="auto">
            <a:xfrm>
              <a:off x="1981200" y="4322867"/>
              <a:ext cx="3505200" cy="2616101"/>
            </a:xfrm>
            <a:prstGeom prst="rect">
              <a:avLst/>
            </a:prstGeom>
            <a:noFill/>
            <a:ln w="9525">
              <a:noFill/>
              <a:miter lim="800000"/>
              <a:headEnd/>
              <a:tailEnd/>
            </a:ln>
          </p:spPr>
          <p:txBody>
            <a:bodyPr>
              <a:spAutoFit/>
            </a:bodyPr>
            <a:lstStyle/>
            <a:p>
              <a:pPr algn="ctr"/>
              <a:r>
                <a:rPr lang="en-US" sz="1600" b="1"/>
                <a:t>Depreciation</a:t>
              </a:r>
            </a:p>
            <a:p>
              <a:pPr algn="ctr"/>
              <a:r>
                <a:rPr lang="en-US" sz="1600" b="1"/>
                <a:t>Expense</a:t>
              </a:r>
            </a:p>
            <a:p>
              <a:pPr algn="ctr"/>
              <a:r>
                <a:rPr lang="en-US" sz="1600" b="1"/>
                <a:t>(debit) </a:t>
              </a:r>
            </a:p>
            <a:p>
              <a:pPr algn="r">
                <a:spcBef>
                  <a:spcPts val="600"/>
                </a:spcBef>
              </a:pPr>
              <a:endParaRPr lang="en-US" sz="1600" b="1"/>
            </a:p>
            <a:p>
              <a:pPr algn="r"/>
              <a:r>
                <a:rPr lang="en-US" sz="1600" b="1"/>
                <a:t>($22,000 - $0)  x  2/5  =  $8,800</a:t>
              </a:r>
            </a:p>
            <a:p>
              <a:pPr algn="r"/>
              <a:r>
                <a:rPr lang="en-US" sz="1600" b="1"/>
                <a:t>($22,000 - $8,800)  x  2/5  =  $5,280</a:t>
              </a:r>
            </a:p>
            <a:p>
              <a:pPr algn="r"/>
              <a:r>
                <a:rPr lang="en-US" sz="1500" b="1"/>
                <a:t>($22,000 - $14,080)  x  2/5  =  $3,168</a:t>
              </a:r>
            </a:p>
            <a:p>
              <a:pPr algn="r"/>
              <a:r>
                <a:rPr lang="en-US" sz="1600" b="1"/>
                <a:t>($22,000 - $17,248) x 2/5 = $1,901</a:t>
              </a:r>
            </a:p>
            <a:p>
              <a:pPr algn="r"/>
              <a:r>
                <a:rPr lang="en-US" sz="1600" b="1"/>
                <a:t>$2,851  -  $2,000  =     $851</a:t>
              </a:r>
            </a:p>
            <a:p>
              <a:pPr algn="r"/>
              <a:endParaRPr lang="en-US" sz="1600" b="1"/>
            </a:p>
          </p:txBody>
        </p:sp>
        <p:sp>
          <p:nvSpPr>
            <p:cNvPr id="146442" name="TextBox 18"/>
            <p:cNvSpPr txBox="1">
              <a:spLocks noChangeArrowheads="1"/>
            </p:cNvSpPr>
            <p:nvPr/>
          </p:nvSpPr>
          <p:spPr bwMode="auto">
            <a:xfrm>
              <a:off x="7162800" y="4322867"/>
              <a:ext cx="1447800" cy="2385268"/>
            </a:xfrm>
            <a:prstGeom prst="rect">
              <a:avLst/>
            </a:prstGeom>
            <a:noFill/>
            <a:ln w="9525">
              <a:noFill/>
              <a:miter lim="800000"/>
              <a:headEnd/>
              <a:tailEnd/>
            </a:ln>
          </p:spPr>
          <p:txBody>
            <a:bodyPr>
              <a:spAutoFit/>
            </a:bodyPr>
            <a:lstStyle/>
            <a:p>
              <a:pPr algn="ctr"/>
              <a:endParaRPr lang="en-US" sz="1600" b="1"/>
            </a:p>
            <a:p>
              <a:pPr algn="ctr"/>
              <a:r>
                <a:rPr lang="en-US" sz="1600" b="1"/>
                <a:t>Book</a:t>
              </a:r>
            </a:p>
            <a:p>
              <a:pPr algn="ctr"/>
              <a:r>
                <a:rPr lang="en-US" sz="1600" b="1"/>
                <a:t>Value </a:t>
              </a:r>
            </a:p>
            <a:p>
              <a:pPr algn="r">
                <a:spcBef>
                  <a:spcPts val="600"/>
                </a:spcBef>
              </a:pPr>
              <a:r>
                <a:rPr lang="en-US" sz="1600" b="1"/>
                <a:t>$      22,000</a:t>
              </a:r>
            </a:p>
            <a:p>
              <a:pPr algn="r"/>
              <a:r>
                <a:rPr lang="en-US" sz="1600" b="1"/>
                <a:t>13,200</a:t>
              </a:r>
            </a:p>
            <a:p>
              <a:pPr algn="r"/>
              <a:r>
                <a:rPr lang="en-US" sz="1600" b="1"/>
                <a:t>7,920</a:t>
              </a:r>
            </a:p>
            <a:p>
              <a:pPr algn="r"/>
              <a:r>
                <a:rPr lang="en-US" sz="1600" b="1"/>
                <a:t>4,752</a:t>
              </a:r>
            </a:p>
            <a:p>
              <a:pPr algn="r"/>
              <a:r>
                <a:rPr lang="en-US" sz="1600" b="1"/>
                <a:t>2,851</a:t>
              </a:r>
            </a:p>
            <a:p>
              <a:pPr algn="r"/>
              <a:r>
                <a:rPr lang="en-US" sz="1600" b="1"/>
                <a:t>2,000</a:t>
              </a:r>
            </a:p>
          </p:txBody>
        </p:sp>
        <p:sp>
          <p:nvSpPr>
            <p:cNvPr id="146443" name="TextBox 19"/>
            <p:cNvSpPr txBox="1">
              <a:spLocks noChangeArrowheads="1"/>
            </p:cNvSpPr>
            <p:nvPr/>
          </p:nvSpPr>
          <p:spPr bwMode="auto">
            <a:xfrm>
              <a:off x="5410200" y="4322867"/>
              <a:ext cx="1828800" cy="2385268"/>
            </a:xfrm>
            <a:prstGeom prst="rect">
              <a:avLst/>
            </a:prstGeom>
            <a:noFill/>
            <a:ln w="9525">
              <a:noFill/>
              <a:miter lim="800000"/>
              <a:headEnd/>
              <a:tailEnd/>
            </a:ln>
          </p:spPr>
          <p:txBody>
            <a:bodyPr>
              <a:spAutoFit/>
            </a:bodyPr>
            <a:lstStyle/>
            <a:p>
              <a:pPr algn="ctr"/>
              <a:r>
                <a:rPr lang="en-US" sz="1600" b="1"/>
                <a:t>Accumulated</a:t>
              </a:r>
            </a:p>
            <a:p>
              <a:pPr algn="ctr"/>
              <a:r>
                <a:rPr lang="en-US" sz="1600" b="1"/>
                <a:t>Depreciation</a:t>
              </a:r>
            </a:p>
            <a:p>
              <a:pPr algn="ctr"/>
              <a:r>
                <a:rPr lang="en-US" sz="1600" b="1"/>
                <a:t>(credit balance) </a:t>
              </a:r>
            </a:p>
            <a:p>
              <a:pPr algn="r">
                <a:spcBef>
                  <a:spcPts val="600"/>
                </a:spcBef>
              </a:pPr>
              <a:endParaRPr lang="en-US" sz="1600" b="1"/>
            </a:p>
            <a:p>
              <a:pPr algn="r"/>
              <a:r>
                <a:rPr lang="en-US" sz="1600" b="1"/>
                <a:t>$         8,800</a:t>
              </a:r>
            </a:p>
            <a:p>
              <a:pPr algn="r"/>
              <a:r>
                <a:rPr lang="en-US" sz="1600" b="1"/>
                <a:t>14,080</a:t>
              </a:r>
            </a:p>
            <a:p>
              <a:pPr algn="r"/>
              <a:r>
                <a:rPr lang="en-US" sz="1600" b="1"/>
                <a:t>17,248</a:t>
              </a:r>
            </a:p>
            <a:p>
              <a:pPr algn="r"/>
              <a:r>
                <a:rPr lang="en-US" sz="1600" b="1"/>
                <a:t>19,149</a:t>
              </a:r>
            </a:p>
            <a:p>
              <a:pPr algn="r"/>
              <a:r>
                <a:rPr lang="en-US" sz="1600" b="1"/>
                <a:t>20,000</a:t>
              </a:r>
            </a:p>
          </p:txBody>
        </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10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1981200" algn="l"/>
                <a:tab pos="4038600" algn="l"/>
              </a:tabLst>
            </a:pPr>
            <a:endParaRPr lang="en-US"/>
          </a:p>
        </p:txBody>
      </p:sp>
      <p:sp>
        <p:nvSpPr>
          <p:cNvPr id="11" name="TextBox 10"/>
          <p:cNvSpPr txBox="1"/>
          <p:nvPr/>
        </p:nvSpPr>
        <p:spPr>
          <a:xfrm>
            <a:off x="228600" y="2590800"/>
            <a:ext cx="8686800" cy="3417888"/>
          </a:xfrm>
          <a:prstGeom prst="rect">
            <a:avLst/>
          </a:prstGeom>
          <a:solidFill>
            <a:schemeClr val="accent1">
              <a:lumMod val="20000"/>
              <a:lumOff val="80000"/>
            </a:schemeClr>
          </a:solidFill>
          <a:ln>
            <a:solidFill>
              <a:schemeClr val="tx1"/>
            </a:solidFill>
          </a:ln>
        </p:spPr>
        <p:txBody>
          <a:bodyPr anchor="ctr">
            <a:spAutoFit/>
          </a:bodyPr>
          <a:lstStyle/>
          <a:p>
            <a:pPr>
              <a:buFont typeface="Wingdings" pitchFamily="2" charset="2"/>
              <a:buChar char="§"/>
              <a:defRPr/>
            </a:pPr>
            <a:r>
              <a:rPr lang="en-US" sz="2400" dirty="0"/>
              <a:t>  The method that will result in the highest net income is the</a:t>
            </a:r>
            <a:br>
              <a:rPr lang="en-US" sz="2400" dirty="0"/>
            </a:br>
            <a:r>
              <a:rPr lang="en-US" sz="2400" dirty="0"/>
              <a:t>    one that reports the lowest depreciation expense.</a:t>
            </a:r>
          </a:p>
          <a:p>
            <a:pPr lvl="1">
              <a:buFont typeface="Wingdings" pitchFamily="2" charset="2"/>
              <a:buChar char="ü"/>
              <a:defRPr/>
            </a:pPr>
            <a:r>
              <a:rPr lang="en-US" sz="2400" dirty="0"/>
              <a:t>  Straight-line depreciation method yields the lowest</a:t>
            </a:r>
            <a:br>
              <a:rPr lang="en-US" sz="2400" dirty="0"/>
            </a:br>
            <a:r>
              <a:rPr lang="en-US" sz="2400" dirty="0"/>
              <a:t>     depreciation expense in year 2 ($4,000), and therefore</a:t>
            </a:r>
            <a:br>
              <a:rPr lang="en-US" sz="2400" dirty="0"/>
            </a:br>
            <a:r>
              <a:rPr lang="en-US" sz="2400" dirty="0"/>
              <a:t>     results in the highest net income in year 2.</a:t>
            </a:r>
          </a:p>
          <a:p>
            <a:pPr>
              <a:buFont typeface="Wingdings" pitchFamily="2" charset="2"/>
              <a:buChar char="§"/>
              <a:defRPr/>
            </a:pPr>
            <a:r>
              <a:rPr lang="en-US" sz="2400" dirty="0"/>
              <a:t>  This higher net income does not mean the equipment was</a:t>
            </a:r>
            <a:br>
              <a:rPr lang="en-US" sz="2400" dirty="0"/>
            </a:br>
            <a:r>
              <a:rPr lang="en-US" sz="2400" dirty="0"/>
              <a:t>    used more efficiently. It only means a smaller amount of the</a:t>
            </a:r>
            <a:br>
              <a:rPr lang="en-US" sz="2400" dirty="0"/>
            </a:br>
            <a:r>
              <a:rPr lang="en-US" sz="2400" dirty="0"/>
              <a:t>    asset’s cost was allocated to depreciation expense in year 2</a:t>
            </a:r>
            <a:br>
              <a:rPr lang="en-US" sz="2400" dirty="0"/>
            </a:br>
            <a:r>
              <a:rPr lang="en-US" sz="2400" dirty="0"/>
              <a:t>    using straight-line depreciation.</a:t>
            </a:r>
          </a:p>
        </p:txBody>
      </p:sp>
      <p:sp>
        <p:nvSpPr>
          <p:cNvPr id="12" name="TextBox 11"/>
          <p:cNvSpPr txBox="1"/>
          <p:nvPr/>
        </p:nvSpPr>
        <p:spPr>
          <a:xfrm>
            <a:off x="177800" y="289322"/>
            <a:ext cx="877824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E9-6 Computing Depreciation under Alternative Methods</a:t>
            </a:r>
          </a:p>
          <a:p>
            <a:pPr>
              <a:defRPr/>
            </a:pPr>
            <a:r>
              <a:rPr lang="en-US" dirty="0"/>
              <a:t>Required:</a:t>
            </a:r>
          </a:p>
          <a:p>
            <a:pPr>
              <a:defRPr/>
            </a:pPr>
            <a:r>
              <a:rPr lang="en-US" dirty="0"/>
              <a:t>2. Which method will result in the highest net income in year 2? Does this higher</a:t>
            </a:r>
            <a:br>
              <a:rPr lang="en-US" dirty="0"/>
            </a:br>
            <a:r>
              <a:rPr lang="en-US" dirty="0"/>
              <a:t>    net income mean the machine was used more efficiently under this </a:t>
            </a:r>
            <a:br>
              <a:rPr lang="en-US" dirty="0"/>
            </a:br>
            <a:r>
              <a:rPr lang="en-US" dirty="0"/>
              <a:t>    depreciation method?</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9322"/>
            <a:ext cx="8686800" cy="347472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E9-7 Computing Depreciation under Alternative Methods</a:t>
            </a:r>
          </a:p>
          <a:p>
            <a:pPr>
              <a:defRPr/>
            </a:pPr>
            <a:r>
              <a:rPr lang="en-US" dirty="0"/>
              <a:t>Sonic Corporation purchased and installed electronic payment equipment at its drive-in restaurants in San Marcos, TX, at a cost of $27,000. The equipment has an estimated residual value of $1,500. The equipment is expected to process 255,000 payments over its three-year useful life. Per year, expected payment transactions are 61,200, year 1; 140,250, year 2; and 53,550, year 3.</a:t>
            </a:r>
          </a:p>
          <a:p>
            <a:pPr>
              <a:defRPr/>
            </a:pPr>
            <a:r>
              <a:rPr lang="en-US" dirty="0"/>
              <a:t>Required:</a:t>
            </a:r>
          </a:p>
          <a:p>
            <a:pPr>
              <a:defRPr/>
            </a:pPr>
            <a:r>
              <a:rPr lang="en-US" dirty="0"/>
              <a:t>Complete a depreciation schedule for each of the alternative methods.</a:t>
            </a:r>
          </a:p>
          <a:p>
            <a:pPr>
              <a:defRPr/>
            </a:pPr>
            <a:r>
              <a:rPr lang="en-US" dirty="0"/>
              <a:t>1. Straight-line.</a:t>
            </a:r>
          </a:p>
          <a:p>
            <a:pPr>
              <a:defRPr/>
            </a:pPr>
            <a:r>
              <a:rPr lang="en-US" dirty="0"/>
              <a:t>2. Units-of-production.</a:t>
            </a:r>
          </a:p>
          <a:p>
            <a:pPr>
              <a:defRPr/>
            </a:pPr>
            <a:r>
              <a:rPr lang="en-US" dirty="0"/>
              <a:t>3. Double-declining-balance.</a:t>
            </a:r>
          </a:p>
        </p:txBody>
      </p:sp>
      <p:grpSp>
        <p:nvGrpSpPr>
          <p:cNvPr id="3" name="Group 24"/>
          <p:cNvGrpSpPr>
            <a:grpSpLocks/>
          </p:cNvGrpSpPr>
          <p:nvPr/>
        </p:nvGrpSpPr>
        <p:grpSpPr bwMode="auto">
          <a:xfrm>
            <a:off x="774700" y="5732463"/>
            <a:ext cx="7620000" cy="830262"/>
            <a:chOff x="838200" y="3124200"/>
            <a:chExt cx="7620000" cy="846282"/>
          </a:xfrm>
        </p:grpSpPr>
        <p:sp>
          <p:nvSpPr>
            <p:cNvPr id="150535" name="Rectangle 3"/>
            <p:cNvSpPr>
              <a:spLocks noChangeArrowheads="1"/>
            </p:cNvSpPr>
            <p:nvPr/>
          </p:nvSpPr>
          <p:spPr bwMode="auto">
            <a:xfrm>
              <a:off x="5111420" y="3307497"/>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50536" name="Rectangle 7"/>
            <p:cNvSpPr>
              <a:spLocks noChangeArrowheads="1"/>
            </p:cNvSpPr>
            <p:nvPr/>
          </p:nvSpPr>
          <p:spPr bwMode="auto">
            <a:xfrm>
              <a:off x="5400675" y="3269396"/>
              <a:ext cx="3057525" cy="467544"/>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$8,500 per year </a:t>
              </a:r>
            </a:p>
          </p:txBody>
        </p:sp>
        <p:sp>
          <p:nvSpPr>
            <p:cNvPr id="150537" name="Rectangle 8"/>
            <p:cNvSpPr>
              <a:spLocks noChangeArrowheads="1"/>
            </p:cNvSpPr>
            <p:nvPr/>
          </p:nvSpPr>
          <p:spPr bwMode="auto">
            <a:xfrm>
              <a:off x="838200" y="3264635"/>
              <a:ext cx="3474720" cy="542769"/>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$1,500)   ×</a:t>
              </a:r>
            </a:p>
          </p:txBody>
        </p:sp>
        <p:grpSp>
          <p:nvGrpSpPr>
            <p:cNvPr id="150538" name="Group 23"/>
            <p:cNvGrpSpPr>
              <a:grpSpLocks/>
            </p:cNvGrpSpPr>
            <p:nvPr/>
          </p:nvGrpSpPr>
          <p:grpSpPr bwMode="auto">
            <a:xfrm>
              <a:off x="4325620" y="3124200"/>
              <a:ext cx="640080" cy="846282"/>
              <a:chOff x="3467100" y="3360003"/>
              <a:chExt cx="640080" cy="846282"/>
            </a:xfrm>
          </p:grpSpPr>
          <p:sp>
            <p:nvSpPr>
              <p:cNvPr id="150539" name="Line 9"/>
              <p:cNvSpPr>
                <a:spLocks noChangeShapeType="1"/>
              </p:cNvSpPr>
              <p:nvPr/>
            </p:nvSpPr>
            <p:spPr bwMode="auto">
              <a:xfrm>
                <a:off x="3467100" y="3771900"/>
                <a:ext cx="640080" cy="0"/>
              </a:xfrm>
              <a:prstGeom prst="line">
                <a:avLst/>
              </a:prstGeom>
              <a:noFill/>
              <a:ln w="28575">
                <a:solidFill>
                  <a:schemeClr val="tx1"/>
                </a:solidFill>
                <a:round/>
                <a:headEnd/>
                <a:tailEnd/>
              </a:ln>
            </p:spPr>
            <p:txBody>
              <a:bodyPr wrap="none" anchor="ctr"/>
              <a:lstStyle/>
              <a:p>
                <a:endParaRPr lang="en-US"/>
              </a:p>
            </p:txBody>
          </p:sp>
          <p:sp>
            <p:nvSpPr>
              <p:cNvPr id="150540" name="TextBox 22"/>
              <p:cNvSpPr txBox="1">
                <a:spLocks noChangeArrowheads="1"/>
              </p:cNvSpPr>
              <p:nvPr/>
            </p:nvSpPr>
            <p:spPr bwMode="auto">
              <a:xfrm>
                <a:off x="3594100" y="3360003"/>
                <a:ext cx="356188" cy="846282"/>
              </a:xfrm>
              <a:prstGeom prst="rect">
                <a:avLst/>
              </a:prstGeom>
              <a:noFill/>
              <a:ln w="9525">
                <a:noFill/>
                <a:miter lim="800000"/>
                <a:headEnd/>
                <a:tailEnd/>
              </a:ln>
            </p:spPr>
            <p:txBody>
              <a:bodyPr wrap="none">
                <a:spAutoFit/>
              </a:bodyPr>
              <a:lstStyle/>
              <a:p>
                <a:r>
                  <a:rPr lang="en-US" sz="2400" b="1"/>
                  <a:t>1</a:t>
                </a:r>
                <a:br>
                  <a:rPr lang="en-US" sz="2400" b="1"/>
                </a:br>
                <a:r>
                  <a:rPr lang="en-US" sz="2400" b="1"/>
                  <a:t>3</a:t>
                </a:r>
              </a:p>
            </p:txBody>
          </p:sp>
        </p:grpSp>
      </p:grpSp>
      <p:pic>
        <p:nvPicPr>
          <p:cNvPr id="12" name="Picture 12"/>
          <p:cNvPicPr>
            <a:picLocks noChangeAspect="1" noChangeArrowheads="1"/>
          </p:cNvPicPr>
          <p:nvPr/>
        </p:nvPicPr>
        <p:blipFill>
          <a:blip r:embed="rId3"/>
          <a:srcRect/>
          <a:stretch>
            <a:fillRect/>
          </a:stretch>
        </p:blipFill>
        <p:spPr bwMode="auto">
          <a:xfrm>
            <a:off x="282575" y="4146550"/>
            <a:ext cx="8594725" cy="1698625"/>
          </a:xfrm>
          <a:prstGeom prst="rect">
            <a:avLst/>
          </a:prstGeom>
          <a:noFill/>
          <a:ln w="9525">
            <a:noFill/>
            <a:miter lim="800000"/>
            <a:headEnd/>
            <a:tailEnd/>
          </a:ln>
        </p:spPr>
      </p:pic>
      <p:sp>
        <p:nvSpPr>
          <p:cNvPr id="11" name="TextBox 10"/>
          <p:cNvSpPr txBox="1"/>
          <p:nvPr/>
        </p:nvSpPr>
        <p:spPr>
          <a:xfrm>
            <a:off x="304800" y="3810000"/>
            <a:ext cx="1962150"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1. Straight-line</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9322"/>
            <a:ext cx="8686800" cy="4086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E9-7 Computing Depreciation under Alternative Methods</a:t>
            </a:r>
          </a:p>
        </p:txBody>
      </p:sp>
      <p:sp>
        <p:nvSpPr>
          <p:cNvPr id="11" name="TextBox 10"/>
          <p:cNvSpPr txBox="1"/>
          <p:nvPr/>
        </p:nvSpPr>
        <p:spPr>
          <a:xfrm>
            <a:off x="304800" y="1885950"/>
            <a:ext cx="1962150"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1. Straight-line</a:t>
            </a:r>
          </a:p>
        </p:txBody>
      </p:sp>
      <p:grpSp>
        <p:nvGrpSpPr>
          <p:cNvPr id="152581" name="Group 17"/>
          <p:cNvGrpSpPr>
            <a:grpSpLocks/>
          </p:cNvGrpSpPr>
          <p:nvPr/>
        </p:nvGrpSpPr>
        <p:grpSpPr bwMode="auto">
          <a:xfrm>
            <a:off x="838200" y="2590800"/>
            <a:ext cx="7315200" cy="2695575"/>
            <a:chOff x="838200" y="2590800"/>
            <a:chExt cx="7315200" cy="2695185"/>
          </a:xfrm>
        </p:grpSpPr>
        <p:grpSp>
          <p:nvGrpSpPr>
            <p:cNvPr id="152582" name="Group 4"/>
            <p:cNvGrpSpPr>
              <a:grpSpLocks/>
            </p:cNvGrpSpPr>
            <p:nvPr/>
          </p:nvGrpSpPr>
          <p:grpSpPr bwMode="auto">
            <a:xfrm>
              <a:off x="838200" y="2590800"/>
              <a:ext cx="7315200" cy="2695185"/>
              <a:chOff x="1447800" y="4318100"/>
              <a:chExt cx="7315200" cy="2695185"/>
            </a:xfrm>
          </p:grpSpPr>
          <p:grpSp>
            <p:nvGrpSpPr>
              <p:cNvPr id="152584" name="Group 23"/>
              <p:cNvGrpSpPr>
                <a:grpSpLocks/>
              </p:cNvGrpSpPr>
              <p:nvPr/>
            </p:nvGrpSpPr>
            <p:grpSpPr bwMode="auto">
              <a:xfrm>
                <a:off x="1447800" y="4318100"/>
                <a:ext cx="7315200" cy="2693045"/>
                <a:chOff x="1752600" y="1600200"/>
                <a:chExt cx="7315200" cy="2693045"/>
              </a:xfrm>
            </p:grpSpPr>
            <p:sp>
              <p:nvSpPr>
                <p:cNvPr id="152588" name="TextBox 9"/>
                <p:cNvSpPr txBox="1">
                  <a:spLocks noChangeArrowheads="1"/>
                </p:cNvSpPr>
                <p:nvPr/>
              </p:nvSpPr>
              <p:spPr bwMode="auto">
                <a:xfrm>
                  <a:off x="1752600" y="1600200"/>
                  <a:ext cx="7315200" cy="2693045"/>
                </a:xfrm>
                <a:prstGeom prst="rect">
                  <a:avLst/>
                </a:prstGeom>
                <a:solidFill>
                  <a:srgbClr val="FFFFCC"/>
                </a:solidFill>
                <a:ln w="19050">
                  <a:solidFill>
                    <a:schemeClr val="tx1"/>
                  </a:solidFill>
                  <a:miter lim="800000"/>
                  <a:headEnd/>
                  <a:tailEnd/>
                </a:ln>
              </p:spPr>
              <p:txBody>
                <a:bodyPr>
                  <a:spAutoFit/>
                </a:bodyPr>
                <a:lstStyle/>
                <a:p>
                  <a:endParaRPr lang="en-US" b="1"/>
                </a:p>
                <a:p>
                  <a:endParaRPr lang="en-US" b="1"/>
                </a:p>
                <a:p>
                  <a:r>
                    <a:rPr lang="en-US" b="1"/>
                    <a:t>Year</a:t>
                  </a:r>
                </a:p>
                <a:p>
                  <a:pPr>
                    <a:spcBef>
                      <a:spcPts val="600"/>
                    </a:spcBef>
                  </a:pPr>
                  <a:endParaRPr lang="en-US" b="1"/>
                </a:p>
                <a:p>
                  <a:pPr>
                    <a:spcBef>
                      <a:spcPts val="600"/>
                    </a:spcBef>
                  </a:pPr>
                  <a:r>
                    <a:rPr lang="en-US" b="1"/>
                    <a:t>1</a:t>
                  </a:r>
                </a:p>
                <a:p>
                  <a:pPr>
                    <a:spcBef>
                      <a:spcPts val="600"/>
                    </a:spcBef>
                  </a:pPr>
                  <a:r>
                    <a:rPr lang="en-US" b="1"/>
                    <a:t>2</a:t>
                  </a:r>
                </a:p>
                <a:p>
                  <a:pPr>
                    <a:spcBef>
                      <a:spcPts val="600"/>
                    </a:spcBef>
                  </a:pPr>
                  <a:r>
                    <a:rPr lang="en-US" b="1"/>
                    <a:t>3</a:t>
                  </a:r>
                </a:p>
                <a:p>
                  <a:pPr>
                    <a:spcBef>
                      <a:spcPts val="600"/>
                    </a:spcBef>
                  </a:pPr>
                  <a:endParaRPr lang="en-US" b="1"/>
                </a:p>
              </p:txBody>
            </p:sp>
            <p:cxnSp>
              <p:nvCxnSpPr>
                <p:cNvPr id="12" name="Straight Connector 11"/>
                <p:cNvCxnSpPr/>
                <p:nvPr/>
              </p:nvCxnSpPr>
              <p:spPr>
                <a:xfrm>
                  <a:off x="1752600" y="2514468"/>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2585" name="TextBox 6"/>
              <p:cNvSpPr txBox="1">
                <a:spLocks noChangeArrowheads="1"/>
              </p:cNvSpPr>
              <p:nvPr/>
            </p:nvSpPr>
            <p:spPr bwMode="auto">
              <a:xfrm>
                <a:off x="2590800" y="4320240"/>
                <a:ext cx="1600200" cy="2693045"/>
              </a:xfrm>
              <a:prstGeom prst="rect">
                <a:avLst/>
              </a:prstGeom>
              <a:noFill/>
              <a:ln w="9525">
                <a:noFill/>
                <a:miter lim="800000"/>
                <a:headEnd/>
                <a:tailEnd/>
              </a:ln>
            </p:spPr>
            <p:txBody>
              <a:bodyPr>
                <a:spAutoFit/>
              </a:bodyPr>
              <a:lstStyle/>
              <a:p>
                <a:pPr algn="ctr"/>
                <a:r>
                  <a:rPr lang="en-US" b="1"/>
                  <a:t>Depreciation</a:t>
                </a:r>
              </a:p>
              <a:p>
                <a:pPr algn="ctr"/>
                <a:r>
                  <a:rPr lang="en-US" b="1"/>
                  <a:t>Expense</a:t>
                </a:r>
              </a:p>
              <a:p>
                <a:pPr algn="ctr"/>
                <a:r>
                  <a:rPr lang="en-US" b="1"/>
                  <a:t>(debit) </a:t>
                </a:r>
              </a:p>
              <a:p>
                <a:pPr algn="r">
                  <a:spcBef>
                    <a:spcPts val="600"/>
                  </a:spcBef>
                </a:pPr>
                <a:endParaRPr lang="en-US" b="1"/>
              </a:p>
              <a:p>
                <a:pPr algn="r">
                  <a:spcBef>
                    <a:spcPts val="600"/>
                  </a:spcBef>
                </a:pPr>
                <a:r>
                  <a:rPr lang="en-US" b="1"/>
                  <a:t>$        8,500</a:t>
                </a:r>
              </a:p>
              <a:p>
                <a:pPr algn="r">
                  <a:spcBef>
                    <a:spcPts val="600"/>
                  </a:spcBef>
                </a:pPr>
                <a:r>
                  <a:rPr lang="en-US" b="1"/>
                  <a:t>8,500</a:t>
                </a:r>
              </a:p>
              <a:p>
                <a:pPr algn="r">
                  <a:spcBef>
                    <a:spcPts val="600"/>
                  </a:spcBef>
                </a:pPr>
                <a:r>
                  <a:rPr lang="en-US" b="1" u="sng"/>
                  <a:t>          8,500</a:t>
                </a:r>
              </a:p>
              <a:p>
                <a:pPr algn="r">
                  <a:spcBef>
                    <a:spcPts val="600"/>
                  </a:spcBef>
                </a:pPr>
                <a:r>
                  <a:rPr lang="en-US" b="1" u="sng"/>
                  <a:t>$      25,500</a:t>
                </a:r>
              </a:p>
            </p:txBody>
          </p:sp>
          <p:sp>
            <p:nvSpPr>
              <p:cNvPr id="152586" name="TextBox 7"/>
              <p:cNvSpPr txBox="1">
                <a:spLocks noChangeArrowheads="1"/>
              </p:cNvSpPr>
              <p:nvPr/>
            </p:nvSpPr>
            <p:spPr bwMode="auto">
              <a:xfrm>
                <a:off x="6934200" y="4318100"/>
                <a:ext cx="1828800" cy="2339102"/>
              </a:xfrm>
              <a:prstGeom prst="rect">
                <a:avLst/>
              </a:prstGeom>
              <a:noFill/>
              <a:ln w="9525">
                <a:noFill/>
                <a:miter lim="800000"/>
                <a:headEnd/>
                <a:tailEnd/>
              </a:ln>
            </p:spPr>
            <p:txBody>
              <a:bodyPr>
                <a:spAutoFit/>
              </a:bodyPr>
              <a:lstStyle/>
              <a:p>
                <a:pPr algn="ctr"/>
                <a:r>
                  <a:rPr lang="en-US" b="1"/>
                  <a:t>Undepreciated</a:t>
                </a:r>
              </a:p>
              <a:p>
                <a:pPr algn="ctr"/>
                <a:r>
                  <a:rPr lang="en-US" b="1"/>
                  <a:t>Balance</a:t>
                </a:r>
              </a:p>
              <a:p>
                <a:pPr algn="ctr"/>
                <a:r>
                  <a:rPr lang="en-US" b="1"/>
                  <a:t>(book value) </a:t>
                </a:r>
              </a:p>
              <a:p>
                <a:pPr algn="r">
                  <a:spcBef>
                    <a:spcPts val="600"/>
                  </a:spcBef>
                </a:pPr>
                <a:r>
                  <a:rPr lang="en-US" b="1"/>
                  <a:t>$        27,000</a:t>
                </a:r>
              </a:p>
              <a:p>
                <a:pPr algn="r">
                  <a:spcBef>
                    <a:spcPts val="600"/>
                  </a:spcBef>
                </a:pPr>
                <a:r>
                  <a:rPr lang="en-US" b="1"/>
                  <a:t>18,500</a:t>
                </a:r>
              </a:p>
              <a:p>
                <a:pPr algn="r">
                  <a:spcBef>
                    <a:spcPts val="600"/>
                  </a:spcBef>
                </a:pPr>
                <a:r>
                  <a:rPr lang="en-US" b="1"/>
                  <a:t>10,000</a:t>
                </a:r>
              </a:p>
              <a:p>
                <a:pPr algn="r">
                  <a:spcBef>
                    <a:spcPts val="600"/>
                  </a:spcBef>
                </a:pPr>
                <a:r>
                  <a:rPr lang="en-US" b="1"/>
                  <a:t>1,500</a:t>
                </a:r>
              </a:p>
            </p:txBody>
          </p:sp>
          <p:sp>
            <p:nvSpPr>
              <p:cNvPr id="152587" name="TextBox 8"/>
              <p:cNvSpPr txBox="1">
                <a:spLocks noChangeArrowheads="1"/>
              </p:cNvSpPr>
              <p:nvPr/>
            </p:nvSpPr>
            <p:spPr bwMode="auto">
              <a:xfrm>
                <a:off x="4572000" y="4322867"/>
                <a:ext cx="1905000" cy="2339102"/>
              </a:xfrm>
              <a:prstGeom prst="rect">
                <a:avLst/>
              </a:prstGeom>
              <a:noFill/>
              <a:ln w="9525">
                <a:noFill/>
                <a:miter lim="800000"/>
                <a:headEnd/>
                <a:tailEnd/>
              </a:ln>
            </p:spPr>
            <p:txBody>
              <a:bodyPr>
                <a:spAutoFit/>
              </a:bodyPr>
              <a:lstStyle/>
              <a:p>
                <a:pPr algn="ctr"/>
                <a:r>
                  <a:rPr lang="en-US" b="1"/>
                  <a:t>Accumulated</a:t>
                </a:r>
              </a:p>
              <a:p>
                <a:pPr algn="ctr"/>
                <a:r>
                  <a:rPr lang="en-US" b="1"/>
                  <a:t>Depreciation</a:t>
                </a:r>
              </a:p>
              <a:p>
                <a:pPr algn="ctr"/>
                <a:r>
                  <a:rPr lang="en-US" b="1"/>
                  <a:t>(credit balance) </a:t>
                </a:r>
              </a:p>
              <a:p>
                <a:pPr algn="r">
                  <a:spcBef>
                    <a:spcPts val="600"/>
                  </a:spcBef>
                </a:pPr>
                <a:endParaRPr lang="en-US" b="1"/>
              </a:p>
              <a:p>
                <a:pPr algn="r">
                  <a:spcBef>
                    <a:spcPts val="600"/>
                  </a:spcBef>
                </a:pPr>
                <a:r>
                  <a:rPr lang="en-US" b="1"/>
                  <a:t>$         8,500</a:t>
                </a:r>
              </a:p>
              <a:p>
                <a:pPr algn="r">
                  <a:spcBef>
                    <a:spcPts val="600"/>
                  </a:spcBef>
                </a:pPr>
                <a:r>
                  <a:rPr lang="en-US" b="1"/>
                  <a:t>17,000</a:t>
                </a:r>
              </a:p>
              <a:p>
                <a:pPr algn="r">
                  <a:spcBef>
                    <a:spcPts val="600"/>
                  </a:spcBef>
                </a:pPr>
                <a:r>
                  <a:rPr lang="en-US" b="1"/>
                  <a:t>25,500</a:t>
                </a:r>
              </a:p>
            </p:txBody>
          </p:sp>
        </p:grpSp>
        <p:cxnSp>
          <p:nvCxnSpPr>
            <p:cNvPr id="15" name="Straight Connector 14"/>
            <p:cNvCxnSpPr/>
            <p:nvPr/>
          </p:nvCxnSpPr>
          <p:spPr>
            <a:xfrm>
              <a:off x="2286000" y="5233606"/>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9322"/>
            <a:ext cx="8686800" cy="4086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E9-7 Computing Depreciation under Alternative Methods</a:t>
            </a:r>
          </a:p>
        </p:txBody>
      </p:sp>
      <p:sp>
        <p:nvSpPr>
          <p:cNvPr id="3" name="TextBox 2"/>
          <p:cNvSpPr txBox="1"/>
          <p:nvPr/>
        </p:nvSpPr>
        <p:spPr>
          <a:xfrm>
            <a:off x="304800" y="838200"/>
            <a:ext cx="2862263" cy="400050"/>
          </a:xfrm>
          <a:prstGeom prst="rect">
            <a:avLst/>
          </a:prstGeom>
          <a:solidFill>
            <a:schemeClr val="accent3">
              <a:lumMod val="40000"/>
              <a:lumOff val="60000"/>
            </a:schemeClr>
          </a:solidFill>
          <a:ln>
            <a:solidFill>
              <a:schemeClr val="tx1"/>
            </a:solidFill>
          </a:ln>
        </p:spPr>
        <p:txBody>
          <a:bodyPr wrap="none">
            <a:spAutoFit/>
          </a:bodyPr>
          <a:lstStyle/>
          <a:p>
            <a:pPr>
              <a:defRPr/>
            </a:pPr>
            <a:r>
              <a:rPr lang="en-US" sz="2000" b="1" dirty="0"/>
              <a:t>2. Units-of-production</a:t>
            </a:r>
          </a:p>
        </p:txBody>
      </p:sp>
      <p:grpSp>
        <p:nvGrpSpPr>
          <p:cNvPr id="4" name="Group 11"/>
          <p:cNvGrpSpPr>
            <a:grpSpLocks/>
          </p:cNvGrpSpPr>
          <p:nvPr/>
        </p:nvGrpSpPr>
        <p:grpSpPr bwMode="auto">
          <a:xfrm>
            <a:off x="628650" y="4143375"/>
            <a:ext cx="7880350" cy="1130300"/>
            <a:chOff x="203200" y="3517900"/>
            <a:chExt cx="7881000" cy="1130300"/>
          </a:xfrm>
        </p:grpSpPr>
        <p:grpSp>
          <p:nvGrpSpPr>
            <p:cNvPr id="154645" name="Group 25"/>
            <p:cNvGrpSpPr>
              <a:grpSpLocks/>
            </p:cNvGrpSpPr>
            <p:nvPr/>
          </p:nvGrpSpPr>
          <p:grpSpPr bwMode="auto">
            <a:xfrm>
              <a:off x="1066800" y="3817203"/>
              <a:ext cx="7017400" cy="830997"/>
              <a:chOff x="228600" y="4579206"/>
              <a:chExt cx="6581085" cy="831733"/>
            </a:xfrm>
          </p:grpSpPr>
          <p:sp>
            <p:nvSpPr>
              <p:cNvPr id="154647" name="Rectangle 7"/>
              <p:cNvSpPr>
                <a:spLocks noChangeArrowheads="1"/>
              </p:cNvSpPr>
              <p:nvPr/>
            </p:nvSpPr>
            <p:spPr bwMode="auto">
              <a:xfrm>
                <a:off x="5123760" y="4724399"/>
                <a:ext cx="1685925" cy="45950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$14,025 </a:t>
                </a:r>
              </a:p>
            </p:txBody>
          </p:sp>
          <p:sp>
            <p:nvSpPr>
              <p:cNvPr id="154648" name="Rectangle 8"/>
              <p:cNvSpPr>
                <a:spLocks noChangeArrowheads="1"/>
              </p:cNvSpPr>
              <p:nvPr/>
            </p:nvSpPr>
            <p:spPr bwMode="auto">
              <a:xfrm>
                <a:off x="228600" y="4719638"/>
                <a:ext cx="346710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$1,500)     × </a:t>
                </a:r>
              </a:p>
            </p:txBody>
          </p:sp>
          <p:sp>
            <p:nvSpPr>
              <p:cNvPr id="154649" name="Line 9"/>
              <p:cNvSpPr>
                <a:spLocks noChangeShapeType="1"/>
              </p:cNvSpPr>
              <p:nvPr/>
            </p:nvSpPr>
            <p:spPr bwMode="auto">
              <a:xfrm>
                <a:off x="3765978" y="4991103"/>
                <a:ext cx="943301" cy="0"/>
              </a:xfrm>
              <a:prstGeom prst="line">
                <a:avLst/>
              </a:prstGeom>
              <a:noFill/>
              <a:ln w="28575">
                <a:solidFill>
                  <a:schemeClr val="tx1"/>
                </a:solidFill>
                <a:round/>
                <a:headEnd/>
                <a:tailEnd/>
              </a:ln>
            </p:spPr>
            <p:txBody>
              <a:bodyPr wrap="none" anchor="ctr"/>
              <a:lstStyle/>
              <a:p>
                <a:endParaRPr lang="en-US"/>
              </a:p>
            </p:txBody>
          </p:sp>
          <p:sp>
            <p:nvSpPr>
              <p:cNvPr id="154650" name="TextBox 24"/>
              <p:cNvSpPr txBox="1">
                <a:spLocks noChangeArrowheads="1"/>
              </p:cNvSpPr>
              <p:nvPr/>
            </p:nvSpPr>
            <p:spPr bwMode="auto">
              <a:xfrm>
                <a:off x="3614039" y="4579206"/>
                <a:ext cx="1218101" cy="831733"/>
              </a:xfrm>
              <a:prstGeom prst="rect">
                <a:avLst/>
              </a:prstGeom>
              <a:noFill/>
              <a:ln w="9525">
                <a:noFill/>
                <a:miter lim="800000"/>
                <a:headEnd/>
                <a:tailEnd/>
              </a:ln>
            </p:spPr>
            <p:txBody>
              <a:bodyPr wrap="none">
                <a:spAutoFit/>
              </a:bodyPr>
              <a:lstStyle/>
              <a:p>
                <a:pPr algn="ctr"/>
                <a:r>
                  <a:rPr lang="en-US" sz="2400" b="1"/>
                  <a:t>140,250</a:t>
                </a:r>
                <a:br>
                  <a:rPr lang="en-US" sz="2400" b="1"/>
                </a:br>
                <a:r>
                  <a:rPr lang="en-US" sz="2400" b="1"/>
                  <a:t>255,000</a:t>
                </a:r>
              </a:p>
            </p:txBody>
          </p:sp>
        </p:grpSp>
        <p:sp>
          <p:nvSpPr>
            <p:cNvPr id="154646" name="TextBox 13"/>
            <p:cNvSpPr txBox="1">
              <a:spLocks noChangeArrowheads="1"/>
            </p:cNvSpPr>
            <p:nvPr/>
          </p:nvSpPr>
          <p:spPr bwMode="auto">
            <a:xfrm>
              <a:off x="203200" y="3517900"/>
              <a:ext cx="3411383" cy="461665"/>
            </a:xfrm>
            <a:prstGeom prst="rect">
              <a:avLst/>
            </a:prstGeom>
            <a:noFill/>
            <a:ln w="9525">
              <a:noFill/>
              <a:miter lim="800000"/>
              <a:headEnd/>
              <a:tailEnd/>
            </a:ln>
          </p:spPr>
          <p:txBody>
            <a:bodyPr wrap="none">
              <a:spAutoFit/>
            </a:bodyPr>
            <a:lstStyle/>
            <a:p>
              <a:r>
                <a:rPr lang="en-US" sz="2400" b="1" u="sng">
                  <a:solidFill>
                    <a:srgbClr val="C00000"/>
                  </a:solidFill>
                </a:rPr>
                <a:t>2</a:t>
              </a:r>
              <a:r>
                <a:rPr lang="en-US" sz="2400" b="1" u="sng" baseline="30000">
                  <a:solidFill>
                    <a:srgbClr val="C00000"/>
                  </a:solidFill>
                </a:rPr>
                <a:t>nd</a:t>
              </a:r>
              <a:r>
                <a:rPr lang="en-US" sz="2400" b="1" u="sng">
                  <a:solidFill>
                    <a:srgbClr val="C00000"/>
                  </a:solidFill>
                </a:rPr>
                <a:t> Year Depreciation</a:t>
              </a:r>
            </a:p>
          </p:txBody>
        </p:sp>
      </p:grpSp>
      <p:grpSp>
        <p:nvGrpSpPr>
          <p:cNvPr id="6" name="Group 18"/>
          <p:cNvGrpSpPr>
            <a:grpSpLocks/>
          </p:cNvGrpSpPr>
          <p:nvPr/>
        </p:nvGrpSpPr>
        <p:grpSpPr bwMode="auto">
          <a:xfrm>
            <a:off x="622300" y="5476875"/>
            <a:ext cx="7905750" cy="1130300"/>
            <a:chOff x="203200" y="3517900"/>
            <a:chExt cx="7906402" cy="1130300"/>
          </a:xfrm>
        </p:grpSpPr>
        <p:grpSp>
          <p:nvGrpSpPr>
            <p:cNvPr id="154639" name="Group 25"/>
            <p:cNvGrpSpPr>
              <a:grpSpLocks/>
            </p:cNvGrpSpPr>
            <p:nvPr/>
          </p:nvGrpSpPr>
          <p:grpSpPr bwMode="auto">
            <a:xfrm>
              <a:off x="1066800" y="3817203"/>
              <a:ext cx="7042802" cy="830997"/>
              <a:chOff x="228600" y="4579206"/>
              <a:chExt cx="6604907" cy="831733"/>
            </a:xfrm>
          </p:grpSpPr>
          <p:sp>
            <p:nvSpPr>
              <p:cNvPr id="154641" name="Rectangle 7"/>
              <p:cNvSpPr>
                <a:spLocks noChangeArrowheads="1"/>
              </p:cNvSpPr>
              <p:nvPr/>
            </p:nvSpPr>
            <p:spPr bwMode="auto">
              <a:xfrm>
                <a:off x="5147582" y="4724400"/>
                <a:ext cx="1685925" cy="45950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$5,355</a:t>
                </a:r>
              </a:p>
            </p:txBody>
          </p:sp>
          <p:sp>
            <p:nvSpPr>
              <p:cNvPr id="154642" name="Rectangle 8"/>
              <p:cNvSpPr>
                <a:spLocks noChangeArrowheads="1"/>
              </p:cNvSpPr>
              <p:nvPr/>
            </p:nvSpPr>
            <p:spPr bwMode="auto">
              <a:xfrm>
                <a:off x="228600" y="4719638"/>
                <a:ext cx="346710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$1,500)     × </a:t>
                </a:r>
              </a:p>
            </p:txBody>
          </p:sp>
          <p:sp>
            <p:nvSpPr>
              <p:cNvPr id="154643" name="Line 9"/>
              <p:cNvSpPr>
                <a:spLocks noChangeShapeType="1"/>
              </p:cNvSpPr>
              <p:nvPr/>
            </p:nvSpPr>
            <p:spPr bwMode="auto">
              <a:xfrm>
                <a:off x="3765978" y="4991103"/>
                <a:ext cx="943301" cy="0"/>
              </a:xfrm>
              <a:prstGeom prst="line">
                <a:avLst/>
              </a:prstGeom>
              <a:noFill/>
              <a:ln w="28575">
                <a:solidFill>
                  <a:schemeClr val="tx1"/>
                </a:solidFill>
                <a:round/>
                <a:headEnd/>
                <a:tailEnd/>
              </a:ln>
            </p:spPr>
            <p:txBody>
              <a:bodyPr wrap="none" anchor="ctr"/>
              <a:lstStyle/>
              <a:p>
                <a:endParaRPr lang="en-US"/>
              </a:p>
            </p:txBody>
          </p:sp>
          <p:sp>
            <p:nvSpPr>
              <p:cNvPr id="154644" name="TextBox 24"/>
              <p:cNvSpPr txBox="1">
                <a:spLocks noChangeArrowheads="1"/>
              </p:cNvSpPr>
              <p:nvPr/>
            </p:nvSpPr>
            <p:spPr bwMode="auto">
              <a:xfrm>
                <a:off x="3614041" y="4579206"/>
                <a:ext cx="1218101" cy="831733"/>
              </a:xfrm>
              <a:prstGeom prst="rect">
                <a:avLst/>
              </a:prstGeom>
              <a:noFill/>
              <a:ln w="9525">
                <a:noFill/>
                <a:miter lim="800000"/>
                <a:headEnd/>
                <a:tailEnd/>
              </a:ln>
            </p:spPr>
            <p:txBody>
              <a:bodyPr wrap="none">
                <a:spAutoFit/>
              </a:bodyPr>
              <a:lstStyle/>
              <a:p>
                <a:pPr algn="ctr"/>
                <a:r>
                  <a:rPr lang="en-US" sz="2400" b="1"/>
                  <a:t>53,550</a:t>
                </a:r>
                <a:br>
                  <a:rPr lang="en-US" sz="2400" b="1"/>
                </a:br>
                <a:r>
                  <a:rPr lang="en-US" sz="2400" b="1"/>
                  <a:t>255,000</a:t>
                </a:r>
              </a:p>
            </p:txBody>
          </p:sp>
        </p:grpSp>
        <p:sp>
          <p:nvSpPr>
            <p:cNvPr id="154640" name="TextBox 20"/>
            <p:cNvSpPr txBox="1">
              <a:spLocks noChangeArrowheads="1"/>
            </p:cNvSpPr>
            <p:nvPr/>
          </p:nvSpPr>
          <p:spPr bwMode="auto">
            <a:xfrm>
              <a:off x="203200" y="3517900"/>
              <a:ext cx="3344333" cy="461665"/>
            </a:xfrm>
            <a:prstGeom prst="rect">
              <a:avLst/>
            </a:prstGeom>
            <a:noFill/>
            <a:ln w="9525">
              <a:noFill/>
              <a:miter lim="800000"/>
              <a:headEnd/>
              <a:tailEnd/>
            </a:ln>
          </p:spPr>
          <p:txBody>
            <a:bodyPr wrap="none">
              <a:spAutoFit/>
            </a:bodyPr>
            <a:lstStyle/>
            <a:p>
              <a:r>
                <a:rPr lang="en-US" sz="2400" b="1" u="sng">
                  <a:solidFill>
                    <a:srgbClr val="C00000"/>
                  </a:solidFill>
                </a:rPr>
                <a:t>3</a:t>
              </a:r>
              <a:r>
                <a:rPr lang="en-US" sz="2400" b="1" u="sng" baseline="30000">
                  <a:solidFill>
                    <a:srgbClr val="C00000"/>
                  </a:solidFill>
                </a:rPr>
                <a:t>rd</a:t>
              </a:r>
              <a:r>
                <a:rPr lang="en-US" sz="2400" b="1" u="sng">
                  <a:solidFill>
                    <a:srgbClr val="C00000"/>
                  </a:solidFill>
                </a:rPr>
                <a:t> Year Depreciation</a:t>
              </a:r>
            </a:p>
          </p:txBody>
        </p:sp>
      </p:grpSp>
      <p:pic>
        <p:nvPicPr>
          <p:cNvPr id="154631" name="Picture 11"/>
          <p:cNvPicPr>
            <a:picLocks noChangeAspect="1" noChangeArrowheads="1"/>
          </p:cNvPicPr>
          <p:nvPr/>
        </p:nvPicPr>
        <p:blipFill>
          <a:blip r:embed="rId3"/>
          <a:srcRect/>
          <a:stretch>
            <a:fillRect/>
          </a:stretch>
        </p:blipFill>
        <p:spPr bwMode="auto">
          <a:xfrm>
            <a:off x="261938" y="1282700"/>
            <a:ext cx="8686800" cy="1625600"/>
          </a:xfrm>
          <a:prstGeom prst="rect">
            <a:avLst/>
          </a:prstGeom>
          <a:noFill/>
          <a:ln w="9525">
            <a:noFill/>
            <a:miter lim="800000"/>
            <a:headEnd/>
            <a:tailEnd/>
          </a:ln>
        </p:spPr>
      </p:pic>
      <p:grpSp>
        <p:nvGrpSpPr>
          <p:cNvPr id="8" name="Group 10"/>
          <p:cNvGrpSpPr>
            <a:grpSpLocks/>
          </p:cNvGrpSpPr>
          <p:nvPr/>
        </p:nvGrpSpPr>
        <p:grpSpPr bwMode="auto">
          <a:xfrm>
            <a:off x="615950" y="2809875"/>
            <a:ext cx="7880350" cy="1130300"/>
            <a:chOff x="203200" y="3517900"/>
            <a:chExt cx="7881000" cy="1130300"/>
          </a:xfrm>
        </p:grpSpPr>
        <p:grpSp>
          <p:nvGrpSpPr>
            <p:cNvPr id="154633" name="Group 25"/>
            <p:cNvGrpSpPr>
              <a:grpSpLocks/>
            </p:cNvGrpSpPr>
            <p:nvPr/>
          </p:nvGrpSpPr>
          <p:grpSpPr bwMode="auto">
            <a:xfrm>
              <a:off x="1066800" y="3817203"/>
              <a:ext cx="7017400" cy="830997"/>
              <a:chOff x="228600" y="4579206"/>
              <a:chExt cx="6581085" cy="831733"/>
            </a:xfrm>
          </p:grpSpPr>
          <p:sp>
            <p:nvSpPr>
              <p:cNvPr id="154635" name="Rectangle 7"/>
              <p:cNvSpPr>
                <a:spLocks noChangeArrowheads="1"/>
              </p:cNvSpPr>
              <p:nvPr/>
            </p:nvSpPr>
            <p:spPr bwMode="auto">
              <a:xfrm>
                <a:off x="5123760" y="4724399"/>
                <a:ext cx="1685925" cy="45950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$6,120 </a:t>
                </a:r>
              </a:p>
            </p:txBody>
          </p:sp>
          <p:sp>
            <p:nvSpPr>
              <p:cNvPr id="154636" name="Rectangle 8"/>
              <p:cNvSpPr>
                <a:spLocks noChangeArrowheads="1"/>
              </p:cNvSpPr>
              <p:nvPr/>
            </p:nvSpPr>
            <p:spPr bwMode="auto">
              <a:xfrm>
                <a:off x="228600" y="4719638"/>
                <a:ext cx="346710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$1,500)     × </a:t>
                </a:r>
              </a:p>
            </p:txBody>
          </p:sp>
          <p:sp>
            <p:nvSpPr>
              <p:cNvPr id="154637" name="Line 9"/>
              <p:cNvSpPr>
                <a:spLocks noChangeShapeType="1"/>
              </p:cNvSpPr>
              <p:nvPr/>
            </p:nvSpPr>
            <p:spPr bwMode="auto">
              <a:xfrm>
                <a:off x="3765978" y="4991103"/>
                <a:ext cx="943301" cy="0"/>
              </a:xfrm>
              <a:prstGeom prst="line">
                <a:avLst/>
              </a:prstGeom>
              <a:noFill/>
              <a:ln w="28575">
                <a:solidFill>
                  <a:schemeClr val="tx1"/>
                </a:solidFill>
                <a:round/>
                <a:headEnd/>
                <a:tailEnd/>
              </a:ln>
            </p:spPr>
            <p:txBody>
              <a:bodyPr wrap="none" anchor="ctr"/>
              <a:lstStyle/>
              <a:p>
                <a:endParaRPr lang="en-US"/>
              </a:p>
            </p:txBody>
          </p:sp>
          <p:sp>
            <p:nvSpPr>
              <p:cNvPr id="154638" name="TextBox 24"/>
              <p:cNvSpPr txBox="1">
                <a:spLocks noChangeArrowheads="1"/>
              </p:cNvSpPr>
              <p:nvPr/>
            </p:nvSpPr>
            <p:spPr bwMode="auto">
              <a:xfrm>
                <a:off x="3614040" y="4579206"/>
                <a:ext cx="1218101" cy="831733"/>
              </a:xfrm>
              <a:prstGeom prst="rect">
                <a:avLst/>
              </a:prstGeom>
              <a:noFill/>
              <a:ln w="9525">
                <a:noFill/>
                <a:miter lim="800000"/>
                <a:headEnd/>
                <a:tailEnd/>
              </a:ln>
            </p:spPr>
            <p:txBody>
              <a:bodyPr wrap="none">
                <a:spAutoFit/>
              </a:bodyPr>
              <a:lstStyle/>
              <a:p>
                <a:pPr algn="ctr"/>
                <a:r>
                  <a:rPr lang="en-US" sz="2400" b="1"/>
                  <a:t>61,200</a:t>
                </a:r>
                <a:br>
                  <a:rPr lang="en-US" sz="2400" b="1"/>
                </a:br>
                <a:r>
                  <a:rPr lang="en-US" sz="2400" b="1"/>
                  <a:t>255,000</a:t>
                </a:r>
              </a:p>
            </p:txBody>
          </p:sp>
        </p:grpSp>
        <p:sp>
          <p:nvSpPr>
            <p:cNvPr id="154634" name="TextBox 9"/>
            <p:cNvSpPr txBox="1">
              <a:spLocks noChangeArrowheads="1"/>
            </p:cNvSpPr>
            <p:nvPr/>
          </p:nvSpPr>
          <p:spPr bwMode="auto">
            <a:xfrm>
              <a:off x="203200" y="3517900"/>
              <a:ext cx="3219023" cy="461665"/>
            </a:xfrm>
            <a:prstGeom prst="rect">
              <a:avLst/>
            </a:prstGeom>
            <a:noFill/>
            <a:ln w="9525">
              <a:noFill/>
              <a:miter lim="800000"/>
              <a:headEnd/>
              <a:tailEnd/>
            </a:ln>
          </p:spPr>
          <p:txBody>
            <a:bodyPr wrap="none">
              <a:spAutoFit/>
            </a:bodyPr>
            <a:lstStyle/>
            <a:p>
              <a:r>
                <a:rPr lang="en-US" sz="2400" b="1" u="sng">
                  <a:solidFill>
                    <a:srgbClr val="C00000"/>
                  </a:solidFill>
                </a:rPr>
                <a:t>1</a:t>
              </a:r>
              <a:r>
                <a:rPr lang="en-US" sz="2400" b="1" u="sng" baseline="30000">
                  <a:solidFill>
                    <a:srgbClr val="C00000"/>
                  </a:solidFill>
                </a:rPr>
                <a:t>st</a:t>
              </a:r>
              <a:r>
                <a:rPr lang="en-US" sz="2400" b="1" u="sng">
                  <a:solidFill>
                    <a:srgbClr val="C00000"/>
                  </a:solidFill>
                </a:rPr>
                <a:t> Year Depreciation</a:t>
              </a: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89322"/>
            <a:ext cx="8686800" cy="4086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E9-7 Computing Depreciation under Alternative Methods</a:t>
            </a:r>
          </a:p>
        </p:txBody>
      </p:sp>
      <p:sp>
        <p:nvSpPr>
          <p:cNvPr id="4" name="TextBox 3"/>
          <p:cNvSpPr txBox="1"/>
          <p:nvPr/>
        </p:nvSpPr>
        <p:spPr>
          <a:xfrm>
            <a:off x="304800" y="838200"/>
            <a:ext cx="2862263" cy="400050"/>
          </a:xfrm>
          <a:prstGeom prst="rect">
            <a:avLst/>
          </a:prstGeom>
          <a:solidFill>
            <a:schemeClr val="accent3">
              <a:lumMod val="40000"/>
              <a:lumOff val="60000"/>
            </a:schemeClr>
          </a:solidFill>
          <a:ln>
            <a:solidFill>
              <a:schemeClr val="tx1"/>
            </a:solidFill>
          </a:ln>
        </p:spPr>
        <p:txBody>
          <a:bodyPr wrap="none">
            <a:spAutoFit/>
          </a:bodyPr>
          <a:lstStyle/>
          <a:p>
            <a:pPr>
              <a:defRPr/>
            </a:pPr>
            <a:r>
              <a:rPr lang="en-US" sz="2000" b="1" dirty="0"/>
              <a:t>2. Units-of-production</a:t>
            </a:r>
          </a:p>
        </p:txBody>
      </p:sp>
      <p:grpSp>
        <p:nvGrpSpPr>
          <p:cNvPr id="156677" name="Group 4"/>
          <p:cNvGrpSpPr>
            <a:grpSpLocks/>
          </p:cNvGrpSpPr>
          <p:nvPr/>
        </p:nvGrpSpPr>
        <p:grpSpPr bwMode="auto">
          <a:xfrm>
            <a:off x="838200" y="2590800"/>
            <a:ext cx="7315200" cy="2695575"/>
            <a:chOff x="838200" y="2590800"/>
            <a:chExt cx="7315200" cy="2695185"/>
          </a:xfrm>
        </p:grpSpPr>
        <p:grpSp>
          <p:nvGrpSpPr>
            <p:cNvPr id="156678" name="Group 4"/>
            <p:cNvGrpSpPr>
              <a:grpSpLocks/>
            </p:cNvGrpSpPr>
            <p:nvPr/>
          </p:nvGrpSpPr>
          <p:grpSpPr bwMode="auto">
            <a:xfrm>
              <a:off x="838200" y="2590800"/>
              <a:ext cx="7315200" cy="2695185"/>
              <a:chOff x="1447800" y="4318100"/>
              <a:chExt cx="7315200" cy="2695185"/>
            </a:xfrm>
          </p:grpSpPr>
          <p:grpSp>
            <p:nvGrpSpPr>
              <p:cNvPr id="156680" name="Group 23"/>
              <p:cNvGrpSpPr>
                <a:grpSpLocks/>
              </p:cNvGrpSpPr>
              <p:nvPr/>
            </p:nvGrpSpPr>
            <p:grpSpPr bwMode="auto">
              <a:xfrm>
                <a:off x="1447800" y="4318100"/>
                <a:ext cx="7315200" cy="2693045"/>
                <a:chOff x="1752600" y="1600200"/>
                <a:chExt cx="7315200" cy="2693045"/>
              </a:xfrm>
            </p:grpSpPr>
            <p:sp>
              <p:nvSpPr>
                <p:cNvPr id="14" name="TextBox 13"/>
                <p:cNvSpPr txBox="1"/>
                <p:nvPr/>
              </p:nvSpPr>
              <p:spPr>
                <a:xfrm>
                  <a:off x="1752600" y="1600200"/>
                  <a:ext cx="7315200" cy="2693598"/>
                </a:xfrm>
                <a:prstGeom prst="rect">
                  <a:avLst/>
                </a:prstGeom>
                <a:solidFill>
                  <a:schemeClr val="accent1">
                    <a:lumMod val="20000"/>
                    <a:lumOff val="80000"/>
                  </a:schemeClr>
                </a:solidFill>
                <a:ln w="19050">
                  <a:solidFill>
                    <a:schemeClr val="tx1"/>
                  </a:solidFill>
                </a:ln>
              </p:spPr>
              <p:txBody>
                <a:bodyPr>
                  <a:spAutoFit/>
                </a:bodyPr>
                <a:lstStyle/>
                <a:p>
                  <a:pPr>
                    <a:spcBef>
                      <a:spcPts val="0"/>
                    </a:spcBef>
                    <a:defRPr/>
                  </a:pPr>
                  <a:endParaRPr lang="en-US" b="1" dirty="0"/>
                </a:p>
                <a:p>
                  <a:pPr>
                    <a:spcBef>
                      <a:spcPts val="0"/>
                    </a:spcBef>
                    <a:defRPr/>
                  </a:pPr>
                  <a:endParaRPr lang="en-US" b="1" dirty="0"/>
                </a:p>
                <a:p>
                  <a:pPr>
                    <a:spcBef>
                      <a:spcPts val="0"/>
                    </a:spcBef>
                    <a:defRPr/>
                  </a:pPr>
                  <a:r>
                    <a:rPr lang="en-US" b="1" dirty="0"/>
                    <a:t>Year</a:t>
                  </a:r>
                </a:p>
                <a:p>
                  <a:pPr>
                    <a:spcBef>
                      <a:spcPts val="600"/>
                    </a:spcBef>
                    <a:defRPr/>
                  </a:pPr>
                  <a:endParaRPr lang="en-US" b="1" dirty="0"/>
                </a:p>
                <a:p>
                  <a:pPr>
                    <a:spcBef>
                      <a:spcPts val="600"/>
                    </a:spcBef>
                    <a:defRPr/>
                  </a:pPr>
                  <a:r>
                    <a:rPr lang="en-US" b="1" dirty="0"/>
                    <a:t>1</a:t>
                  </a:r>
                </a:p>
                <a:p>
                  <a:pPr>
                    <a:spcBef>
                      <a:spcPts val="600"/>
                    </a:spcBef>
                    <a:defRPr/>
                  </a:pPr>
                  <a:r>
                    <a:rPr lang="en-US" b="1" dirty="0"/>
                    <a:t>2</a:t>
                  </a:r>
                </a:p>
                <a:p>
                  <a:pPr>
                    <a:spcBef>
                      <a:spcPts val="600"/>
                    </a:spcBef>
                    <a:defRPr/>
                  </a:pPr>
                  <a:r>
                    <a:rPr lang="en-US" b="1" dirty="0"/>
                    <a:t>3</a:t>
                  </a:r>
                </a:p>
                <a:p>
                  <a:pPr>
                    <a:spcBef>
                      <a:spcPts val="600"/>
                    </a:spcBef>
                    <a:defRPr/>
                  </a:pPr>
                  <a:endParaRPr lang="en-US" b="1" dirty="0"/>
                </a:p>
              </p:txBody>
            </p:sp>
            <p:cxnSp>
              <p:nvCxnSpPr>
                <p:cNvPr id="15" name="Straight Connector 14"/>
                <p:cNvCxnSpPr/>
                <p:nvPr/>
              </p:nvCxnSpPr>
              <p:spPr>
                <a:xfrm>
                  <a:off x="1752600" y="2514468"/>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681" name="TextBox 6"/>
              <p:cNvSpPr txBox="1">
                <a:spLocks noChangeArrowheads="1"/>
              </p:cNvSpPr>
              <p:nvPr/>
            </p:nvSpPr>
            <p:spPr bwMode="auto">
              <a:xfrm>
                <a:off x="2667000" y="4322867"/>
                <a:ext cx="1600200" cy="2690418"/>
              </a:xfrm>
              <a:prstGeom prst="rect">
                <a:avLst/>
              </a:prstGeom>
              <a:noFill/>
              <a:ln w="9525">
                <a:noFill/>
                <a:miter lim="800000"/>
                <a:headEnd/>
                <a:tailEnd/>
              </a:ln>
            </p:spPr>
            <p:txBody>
              <a:bodyPr>
                <a:spAutoFit/>
              </a:bodyPr>
              <a:lstStyle/>
              <a:p>
                <a:pPr algn="ctr"/>
                <a:r>
                  <a:rPr lang="en-US" b="1"/>
                  <a:t>Depreciation Expense</a:t>
                </a:r>
              </a:p>
              <a:p>
                <a:pPr algn="ctr"/>
                <a:r>
                  <a:rPr lang="en-US" b="1"/>
                  <a:t>(Debit)</a:t>
                </a:r>
              </a:p>
              <a:p>
                <a:pPr algn="r">
                  <a:spcBef>
                    <a:spcPts val="600"/>
                  </a:spcBef>
                </a:pPr>
                <a:endParaRPr lang="en-US" b="1"/>
              </a:p>
              <a:p>
                <a:pPr algn="r">
                  <a:spcBef>
                    <a:spcPts val="600"/>
                  </a:spcBef>
                </a:pPr>
                <a:r>
                  <a:rPr lang="en-US" b="1"/>
                  <a:t>6,120</a:t>
                </a:r>
              </a:p>
              <a:p>
                <a:pPr algn="r">
                  <a:spcBef>
                    <a:spcPts val="600"/>
                  </a:spcBef>
                </a:pPr>
                <a:r>
                  <a:rPr lang="en-US" b="1"/>
                  <a:t>14,025</a:t>
                </a:r>
              </a:p>
              <a:p>
                <a:pPr algn="r">
                  <a:spcBef>
                    <a:spcPts val="600"/>
                  </a:spcBef>
                </a:pPr>
                <a:r>
                  <a:rPr lang="en-US" b="1" u="sng"/>
                  <a:t>        5,355</a:t>
                </a:r>
              </a:p>
              <a:p>
                <a:pPr algn="r">
                  <a:spcBef>
                    <a:spcPts val="600"/>
                  </a:spcBef>
                </a:pPr>
                <a:r>
                  <a:rPr lang="en-US" b="1" u="sng"/>
                  <a:t>        25,500</a:t>
                </a:r>
              </a:p>
            </p:txBody>
          </p:sp>
          <p:sp>
            <p:nvSpPr>
              <p:cNvPr id="156682" name="TextBox 11"/>
              <p:cNvSpPr txBox="1">
                <a:spLocks noChangeArrowheads="1"/>
              </p:cNvSpPr>
              <p:nvPr/>
            </p:nvSpPr>
            <p:spPr bwMode="auto">
              <a:xfrm>
                <a:off x="6934200" y="4318100"/>
                <a:ext cx="1828800" cy="2339102"/>
              </a:xfrm>
              <a:prstGeom prst="rect">
                <a:avLst/>
              </a:prstGeom>
              <a:noFill/>
              <a:ln w="9525">
                <a:noFill/>
                <a:miter lim="800000"/>
                <a:headEnd/>
                <a:tailEnd/>
              </a:ln>
            </p:spPr>
            <p:txBody>
              <a:bodyPr>
                <a:spAutoFit/>
              </a:bodyPr>
              <a:lstStyle/>
              <a:p>
                <a:pPr algn="ctr"/>
                <a:r>
                  <a:rPr lang="en-US" b="1"/>
                  <a:t>Undepreciated</a:t>
                </a:r>
              </a:p>
              <a:p>
                <a:pPr algn="ctr"/>
                <a:r>
                  <a:rPr lang="en-US" b="1"/>
                  <a:t>Balance</a:t>
                </a:r>
              </a:p>
              <a:p>
                <a:pPr algn="ctr"/>
                <a:r>
                  <a:rPr lang="en-US" b="1"/>
                  <a:t>(book value) </a:t>
                </a:r>
              </a:p>
              <a:p>
                <a:pPr algn="r">
                  <a:spcBef>
                    <a:spcPts val="600"/>
                  </a:spcBef>
                </a:pPr>
                <a:r>
                  <a:rPr lang="en-US" b="1"/>
                  <a:t>$        27,000</a:t>
                </a:r>
              </a:p>
              <a:p>
                <a:pPr algn="r">
                  <a:spcBef>
                    <a:spcPts val="600"/>
                  </a:spcBef>
                </a:pPr>
                <a:r>
                  <a:rPr lang="en-US" b="1"/>
                  <a:t>20,880</a:t>
                </a:r>
              </a:p>
              <a:p>
                <a:pPr algn="r">
                  <a:spcBef>
                    <a:spcPts val="600"/>
                  </a:spcBef>
                </a:pPr>
                <a:r>
                  <a:rPr lang="en-US" b="1"/>
                  <a:t>6,855</a:t>
                </a:r>
              </a:p>
              <a:p>
                <a:pPr algn="r">
                  <a:spcBef>
                    <a:spcPts val="600"/>
                  </a:spcBef>
                </a:pPr>
                <a:r>
                  <a:rPr lang="en-US" b="1"/>
                  <a:t>1,500</a:t>
                </a:r>
              </a:p>
            </p:txBody>
          </p:sp>
          <p:sp>
            <p:nvSpPr>
              <p:cNvPr id="156683" name="TextBox 12"/>
              <p:cNvSpPr txBox="1">
                <a:spLocks noChangeArrowheads="1"/>
              </p:cNvSpPr>
              <p:nvPr/>
            </p:nvSpPr>
            <p:spPr bwMode="auto">
              <a:xfrm>
                <a:off x="4724400" y="4322867"/>
                <a:ext cx="1905000" cy="2339102"/>
              </a:xfrm>
              <a:prstGeom prst="rect">
                <a:avLst/>
              </a:prstGeom>
              <a:noFill/>
              <a:ln w="9525">
                <a:noFill/>
                <a:miter lim="800000"/>
                <a:headEnd/>
                <a:tailEnd/>
              </a:ln>
            </p:spPr>
            <p:txBody>
              <a:bodyPr>
                <a:spAutoFit/>
              </a:bodyPr>
              <a:lstStyle/>
              <a:p>
                <a:pPr algn="ctr"/>
                <a:r>
                  <a:rPr lang="en-US" b="1"/>
                  <a:t>Accumulated</a:t>
                </a:r>
              </a:p>
              <a:p>
                <a:pPr algn="ctr"/>
                <a:r>
                  <a:rPr lang="en-US" b="1"/>
                  <a:t>Depreciation</a:t>
                </a:r>
              </a:p>
              <a:p>
                <a:pPr algn="ctr"/>
                <a:r>
                  <a:rPr lang="en-US" b="1"/>
                  <a:t>(credit balance) </a:t>
                </a:r>
              </a:p>
              <a:p>
                <a:pPr algn="r">
                  <a:spcBef>
                    <a:spcPts val="600"/>
                  </a:spcBef>
                </a:pPr>
                <a:endParaRPr lang="en-US" b="1"/>
              </a:p>
              <a:p>
                <a:pPr algn="r">
                  <a:spcBef>
                    <a:spcPts val="600"/>
                  </a:spcBef>
                </a:pPr>
                <a:r>
                  <a:rPr lang="en-US" b="1"/>
                  <a:t>$         6,120</a:t>
                </a:r>
              </a:p>
              <a:p>
                <a:pPr algn="r">
                  <a:spcBef>
                    <a:spcPts val="600"/>
                  </a:spcBef>
                </a:pPr>
                <a:r>
                  <a:rPr lang="en-US" b="1"/>
                  <a:t>20,145</a:t>
                </a:r>
              </a:p>
              <a:p>
                <a:pPr algn="r">
                  <a:spcBef>
                    <a:spcPts val="600"/>
                  </a:spcBef>
                </a:pPr>
                <a:r>
                  <a:rPr lang="en-US" b="1"/>
                  <a:t>25,500</a:t>
                </a:r>
              </a:p>
            </p:txBody>
          </p:sp>
        </p:grpSp>
        <p:cxnSp>
          <p:nvCxnSpPr>
            <p:cNvPr id="8" name="Straight Connector 7"/>
            <p:cNvCxnSpPr/>
            <p:nvPr/>
          </p:nvCxnSpPr>
          <p:spPr>
            <a:xfrm>
              <a:off x="2362200" y="5233606"/>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9322"/>
            <a:ext cx="8686800" cy="4086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E9-7 Computing Depreciation under Alternative Methods</a:t>
            </a:r>
          </a:p>
        </p:txBody>
      </p:sp>
      <p:sp>
        <p:nvSpPr>
          <p:cNvPr id="3" name="TextBox 2"/>
          <p:cNvSpPr txBox="1"/>
          <p:nvPr/>
        </p:nvSpPr>
        <p:spPr>
          <a:xfrm>
            <a:off x="304800" y="838200"/>
            <a:ext cx="3575050" cy="400050"/>
          </a:xfrm>
          <a:prstGeom prst="rect">
            <a:avLst/>
          </a:prstGeom>
          <a:solidFill>
            <a:schemeClr val="accent6">
              <a:lumMod val="20000"/>
              <a:lumOff val="80000"/>
            </a:schemeClr>
          </a:solidFill>
          <a:ln>
            <a:solidFill>
              <a:schemeClr val="tx1"/>
            </a:solidFill>
          </a:ln>
        </p:spPr>
        <p:txBody>
          <a:bodyPr wrap="none">
            <a:spAutoFit/>
          </a:bodyPr>
          <a:lstStyle/>
          <a:p>
            <a:pPr>
              <a:defRPr/>
            </a:pPr>
            <a:r>
              <a:rPr lang="en-US" sz="2000" b="1" dirty="0"/>
              <a:t>3. Double-declining-balance</a:t>
            </a:r>
          </a:p>
        </p:txBody>
      </p:sp>
      <p:grpSp>
        <p:nvGrpSpPr>
          <p:cNvPr id="4" name="Group 37"/>
          <p:cNvGrpSpPr>
            <a:grpSpLocks/>
          </p:cNvGrpSpPr>
          <p:nvPr/>
        </p:nvGrpSpPr>
        <p:grpSpPr bwMode="auto">
          <a:xfrm>
            <a:off x="266700" y="2771775"/>
            <a:ext cx="8559800" cy="1130300"/>
            <a:chOff x="203200" y="2658789"/>
            <a:chExt cx="8559800" cy="1131308"/>
          </a:xfrm>
        </p:grpSpPr>
        <p:sp>
          <p:nvSpPr>
            <p:cNvPr id="158744" name="Rectangle 3"/>
            <p:cNvSpPr>
              <a:spLocks noChangeArrowheads="1"/>
            </p:cNvSpPr>
            <p:nvPr/>
          </p:nvSpPr>
          <p:spPr bwMode="auto">
            <a:xfrm>
              <a:off x="6813220" y="3142397"/>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58745" name="Rectangle 7"/>
            <p:cNvSpPr>
              <a:spLocks noChangeArrowheads="1"/>
            </p:cNvSpPr>
            <p:nvPr/>
          </p:nvSpPr>
          <p:spPr bwMode="auto">
            <a:xfrm>
              <a:off x="7165975" y="3104299"/>
              <a:ext cx="1597025" cy="45951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$18,000</a:t>
              </a:r>
            </a:p>
          </p:txBody>
        </p:sp>
        <p:sp>
          <p:nvSpPr>
            <p:cNvPr id="158746" name="Rectangle 8"/>
            <p:cNvSpPr>
              <a:spLocks noChangeArrowheads="1"/>
            </p:cNvSpPr>
            <p:nvPr/>
          </p:nvSpPr>
          <p:spPr bwMode="auto">
            <a:xfrm>
              <a:off x="3032760" y="3099535"/>
              <a:ext cx="329184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$0)    × </a:t>
              </a:r>
            </a:p>
          </p:txBody>
        </p:sp>
        <p:grpSp>
          <p:nvGrpSpPr>
            <p:cNvPr id="158747" name="Group 23"/>
            <p:cNvGrpSpPr>
              <a:grpSpLocks/>
            </p:cNvGrpSpPr>
            <p:nvPr/>
          </p:nvGrpSpPr>
          <p:grpSpPr bwMode="auto">
            <a:xfrm>
              <a:off x="5925820" y="2959100"/>
              <a:ext cx="640080" cy="830997"/>
              <a:chOff x="3302000" y="3360003"/>
              <a:chExt cx="640080" cy="830997"/>
            </a:xfrm>
          </p:grpSpPr>
          <p:sp>
            <p:nvSpPr>
              <p:cNvPr id="158749"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158750" name="TextBox 25"/>
              <p:cNvSpPr txBox="1">
                <a:spLocks noChangeArrowheads="1"/>
              </p:cNvSpPr>
              <p:nvPr/>
            </p:nvSpPr>
            <p:spPr bwMode="auto">
              <a:xfrm>
                <a:off x="3429000" y="3360003"/>
                <a:ext cx="356188" cy="830997"/>
              </a:xfrm>
              <a:prstGeom prst="rect">
                <a:avLst/>
              </a:prstGeom>
              <a:noFill/>
              <a:ln w="9525">
                <a:noFill/>
                <a:miter lim="800000"/>
                <a:headEnd/>
                <a:tailEnd/>
              </a:ln>
            </p:spPr>
            <p:txBody>
              <a:bodyPr wrap="none">
                <a:spAutoFit/>
              </a:bodyPr>
              <a:lstStyle/>
              <a:p>
                <a:r>
                  <a:rPr lang="en-US" sz="2400" b="1"/>
                  <a:t>2</a:t>
                </a:r>
                <a:br>
                  <a:rPr lang="en-US" sz="2400" b="1"/>
                </a:br>
                <a:r>
                  <a:rPr lang="en-US" sz="2400" b="1"/>
                  <a:t>3</a:t>
                </a:r>
              </a:p>
            </p:txBody>
          </p:sp>
        </p:grpSp>
        <p:sp>
          <p:nvSpPr>
            <p:cNvPr id="158748" name="TextBox 26"/>
            <p:cNvSpPr txBox="1">
              <a:spLocks noChangeArrowheads="1"/>
            </p:cNvSpPr>
            <p:nvPr/>
          </p:nvSpPr>
          <p:spPr bwMode="auto">
            <a:xfrm>
              <a:off x="203200" y="2658789"/>
              <a:ext cx="3219023" cy="462073"/>
            </a:xfrm>
            <a:prstGeom prst="rect">
              <a:avLst/>
            </a:prstGeom>
            <a:noFill/>
            <a:ln w="9525">
              <a:noFill/>
              <a:miter lim="800000"/>
              <a:headEnd/>
              <a:tailEnd/>
            </a:ln>
          </p:spPr>
          <p:txBody>
            <a:bodyPr wrap="none">
              <a:spAutoFit/>
            </a:bodyPr>
            <a:lstStyle/>
            <a:p>
              <a:r>
                <a:rPr lang="en-US" sz="2400" b="1" u="sng">
                  <a:solidFill>
                    <a:srgbClr val="C00000"/>
                  </a:solidFill>
                </a:rPr>
                <a:t>1</a:t>
              </a:r>
              <a:r>
                <a:rPr lang="en-US" sz="2400" b="1" u="sng" baseline="30000">
                  <a:solidFill>
                    <a:srgbClr val="C00000"/>
                  </a:solidFill>
                </a:rPr>
                <a:t>st</a:t>
              </a:r>
              <a:r>
                <a:rPr lang="en-US" sz="2400" b="1" u="sng">
                  <a:solidFill>
                    <a:srgbClr val="C00000"/>
                  </a:solidFill>
                </a:rPr>
                <a:t> Year Depreciation</a:t>
              </a:r>
            </a:p>
          </p:txBody>
        </p:sp>
      </p:grpSp>
      <p:grpSp>
        <p:nvGrpSpPr>
          <p:cNvPr id="6" name="Group 38"/>
          <p:cNvGrpSpPr>
            <a:grpSpLocks/>
          </p:cNvGrpSpPr>
          <p:nvPr/>
        </p:nvGrpSpPr>
        <p:grpSpPr bwMode="auto">
          <a:xfrm>
            <a:off x="241300" y="4194175"/>
            <a:ext cx="8623300" cy="1117600"/>
            <a:chOff x="177800" y="3605807"/>
            <a:chExt cx="8623300" cy="1119331"/>
          </a:xfrm>
        </p:grpSpPr>
        <p:sp>
          <p:nvSpPr>
            <p:cNvPr id="158737" name="TextBox 27"/>
            <p:cNvSpPr txBox="1">
              <a:spLocks noChangeArrowheads="1"/>
            </p:cNvSpPr>
            <p:nvPr/>
          </p:nvSpPr>
          <p:spPr bwMode="auto">
            <a:xfrm>
              <a:off x="177800" y="3605807"/>
              <a:ext cx="3286349" cy="462073"/>
            </a:xfrm>
            <a:prstGeom prst="rect">
              <a:avLst/>
            </a:prstGeom>
            <a:noFill/>
            <a:ln w="9525">
              <a:noFill/>
              <a:miter lim="800000"/>
              <a:headEnd/>
              <a:tailEnd/>
            </a:ln>
          </p:spPr>
          <p:txBody>
            <a:bodyPr wrap="none">
              <a:spAutoFit/>
            </a:bodyPr>
            <a:lstStyle/>
            <a:p>
              <a:r>
                <a:rPr lang="en-US" sz="2400" b="1" u="sng">
                  <a:solidFill>
                    <a:srgbClr val="C00000"/>
                  </a:solidFill>
                </a:rPr>
                <a:t>2</a:t>
              </a:r>
              <a:r>
                <a:rPr lang="en-US" sz="2400" b="1" u="sng" baseline="30000">
                  <a:solidFill>
                    <a:srgbClr val="C00000"/>
                  </a:solidFill>
                </a:rPr>
                <a:t>nd</a:t>
              </a:r>
              <a:r>
                <a:rPr lang="en-US" sz="2400" b="1" u="sng">
                  <a:solidFill>
                    <a:srgbClr val="C00000"/>
                  </a:solidFill>
                </a:rPr>
                <a:t> Year Depreciation</a:t>
              </a:r>
            </a:p>
          </p:txBody>
        </p:sp>
        <p:sp>
          <p:nvSpPr>
            <p:cNvPr id="158738" name="Rectangle 3"/>
            <p:cNvSpPr>
              <a:spLocks noChangeArrowheads="1"/>
            </p:cNvSpPr>
            <p:nvPr/>
          </p:nvSpPr>
          <p:spPr bwMode="auto">
            <a:xfrm>
              <a:off x="6851320" y="40767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58739" name="Rectangle 7"/>
            <p:cNvSpPr>
              <a:spLocks noChangeArrowheads="1"/>
            </p:cNvSpPr>
            <p:nvPr/>
          </p:nvSpPr>
          <p:spPr bwMode="auto">
            <a:xfrm>
              <a:off x="7204075" y="4038601"/>
              <a:ext cx="1597025" cy="45950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$6,000</a:t>
              </a:r>
            </a:p>
          </p:txBody>
        </p:sp>
        <p:sp>
          <p:nvSpPr>
            <p:cNvPr id="158740" name="Rectangle 8"/>
            <p:cNvSpPr>
              <a:spLocks noChangeArrowheads="1"/>
            </p:cNvSpPr>
            <p:nvPr/>
          </p:nvSpPr>
          <p:spPr bwMode="auto">
            <a:xfrm>
              <a:off x="2133600" y="4033840"/>
              <a:ext cx="3810000" cy="533438"/>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$18,000)   × </a:t>
              </a:r>
            </a:p>
          </p:txBody>
        </p:sp>
        <p:grpSp>
          <p:nvGrpSpPr>
            <p:cNvPr id="158741" name="Group 23"/>
            <p:cNvGrpSpPr>
              <a:grpSpLocks/>
            </p:cNvGrpSpPr>
            <p:nvPr/>
          </p:nvGrpSpPr>
          <p:grpSpPr bwMode="auto">
            <a:xfrm>
              <a:off x="5963920" y="3893405"/>
              <a:ext cx="640080" cy="831733"/>
              <a:chOff x="3302000" y="3360005"/>
              <a:chExt cx="640080" cy="831733"/>
            </a:xfrm>
          </p:grpSpPr>
          <p:sp>
            <p:nvSpPr>
              <p:cNvPr id="158742"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158743" name="TextBox 34"/>
              <p:cNvSpPr txBox="1">
                <a:spLocks noChangeArrowheads="1"/>
              </p:cNvSpPr>
              <p:nvPr/>
            </p:nvSpPr>
            <p:spPr bwMode="auto">
              <a:xfrm>
                <a:off x="3429000" y="3360005"/>
                <a:ext cx="356188" cy="831733"/>
              </a:xfrm>
              <a:prstGeom prst="rect">
                <a:avLst/>
              </a:prstGeom>
              <a:noFill/>
              <a:ln w="9525">
                <a:noFill/>
                <a:miter lim="800000"/>
                <a:headEnd/>
                <a:tailEnd/>
              </a:ln>
            </p:spPr>
            <p:txBody>
              <a:bodyPr wrap="none">
                <a:spAutoFit/>
              </a:bodyPr>
              <a:lstStyle/>
              <a:p>
                <a:r>
                  <a:rPr lang="en-US" sz="2400" b="1"/>
                  <a:t>2</a:t>
                </a:r>
                <a:br>
                  <a:rPr lang="en-US" sz="2400" b="1"/>
                </a:br>
                <a:r>
                  <a:rPr lang="en-US" sz="2400" b="1"/>
                  <a:t>3</a:t>
                </a:r>
              </a:p>
            </p:txBody>
          </p:sp>
        </p:grpSp>
      </p:grpSp>
      <p:cxnSp>
        <p:nvCxnSpPr>
          <p:cNvPr id="21" name="Straight Arrow Connector 20"/>
          <p:cNvCxnSpPr/>
          <p:nvPr/>
        </p:nvCxnSpPr>
        <p:spPr>
          <a:xfrm rot="10800000" flipV="1">
            <a:off x="4572000" y="3571875"/>
            <a:ext cx="3200400" cy="1143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38"/>
          <p:cNvGrpSpPr>
            <a:grpSpLocks/>
          </p:cNvGrpSpPr>
          <p:nvPr/>
        </p:nvGrpSpPr>
        <p:grpSpPr bwMode="auto">
          <a:xfrm>
            <a:off x="241300" y="5553075"/>
            <a:ext cx="8623300" cy="1117600"/>
            <a:chOff x="177800" y="3605807"/>
            <a:chExt cx="8623300" cy="1119331"/>
          </a:xfrm>
        </p:grpSpPr>
        <p:sp>
          <p:nvSpPr>
            <p:cNvPr id="158730" name="TextBox 27"/>
            <p:cNvSpPr txBox="1">
              <a:spLocks noChangeArrowheads="1"/>
            </p:cNvSpPr>
            <p:nvPr/>
          </p:nvSpPr>
          <p:spPr bwMode="auto">
            <a:xfrm>
              <a:off x="177800" y="3605807"/>
              <a:ext cx="3429016" cy="462380"/>
            </a:xfrm>
            <a:prstGeom prst="rect">
              <a:avLst/>
            </a:prstGeom>
            <a:noFill/>
            <a:ln w="9525">
              <a:noFill/>
              <a:miter lim="800000"/>
              <a:headEnd/>
              <a:tailEnd/>
            </a:ln>
          </p:spPr>
          <p:txBody>
            <a:bodyPr wrap="none">
              <a:spAutoFit/>
            </a:bodyPr>
            <a:lstStyle/>
            <a:p>
              <a:r>
                <a:rPr lang="en-US" sz="2400" b="1" u="sng">
                  <a:solidFill>
                    <a:srgbClr val="C00000"/>
                  </a:solidFill>
                </a:rPr>
                <a:t>3</a:t>
              </a:r>
              <a:r>
                <a:rPr lang="en-US" sz="2400" b="1" u="sng" baseline="30000">
                  <a:solidFill>
                    <a:srgbClr val="C00000"/>
                  </a:solidFill>
                </a:rPr>
                <a:t>rd</a:t>
              </a:r>
              <a:r>
                <a:rPr lang="en-US" sz="2400" b="1" u="sng">
                  <a:solidFill>
                    <a:srgbClr val="C00000"/>
                  </a:solidFill>
                </a:rPr>
                <a:t>  Year Depreciation</a:t>
              </a:r>
            </a:p>
          </p:txBody>
        </p:sp>
        <p:sp>
          <p:nvSpPr>
            <p:cNvPr id="158731" name="Rectangle 3"/>
            <p:cNvSpPr>
              <a:spLocks noChangeArrowheads="1"/>
            </p:cNvSpPr>
            <p:nvPr/>
          </p:nvSpPr>
          <p:spPr bwMode="auto">
            <a:xfrm>
              <a:off x="6851320" y="4076700"/>
              <a:ext cx="362280" cy="459100"/>
            </a:xfrm>
            <a:prstGeom prst="rect">
              <a:avLst/>
            </a:prstGeom>
            <a:noFill/>
            <a:ln w="9525">
              <a:noFill/>
              <a:miter lim="800000"/>
              <a:headEnd/>
              <a:tailEnd/>
            </a:ln>
          </p:spPr>
          <p:txBody>
            <a:bodyPr wrap="none" lIns="90488" tIns="44450" rIns="90488" bIns="44450">
              <a:spAutoFit/>
            </a:bodyPr>
            <a:lstStyle/>
            <a:p>
              <a:pPr eaLnBrk="0" hangingPunct="0"/>
              <a:r>
                <a:rPr lang="en-US" sz="2400" b="1"/>
                <a:t>=</a:t>
              </a:r>
            </a:p>
          </p:txBody>
        </p:sp>
        <p:sp>
          <p:nvSpPr>
            <p:cNvPr id="158732" name="Rectangle 7"/>
            <p:cNvSpPr>
              <a:spLocks noChangeArrowheads="1"/>
            </p:cNvSpPr>
            <p:nvPr/>
          </p:nvSpPr>
          <p:spPr bwMode="auto">
            <a:xfrm>
              <a:off x="7204075" y="4038600"/>
              <a:ext cx="1597025" cy="459811"/>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a:t>  $2,000</a:t>
              </a:r>
            </a:p>
          </p:txBody>
        </p:sp>
        <p:sp>
          <p:nvSpPr>
            <p:cNvPr id="158733" name="Rectangle 8"/>
            <p:cNvSpPr>
              <a:spLocks noChangeArrowheads="1"/>
            </p:cNvSpPr>
            <p:nvPr/>
          </p:nvSpPr>
          <p:spPr bwMode="auto">
            <a:xfrm>
              <a:off x="1003300" y="4033840"/>
              <a:ext cx="5072380" cy="533792"/>
            </a:xfrm>
            <a:prstGeom prst="rect">
              <a:avLst/>
            </a:prstGeom>
            <a:noFill/>
            <a:ln w="9525">
              <a:noFill/>
              <a:miter lim="800000"/>
              <a:headEnd/>
              <a:tailEnd/>
            </a:ln>
          </p:spPr>
          <p:txBody>
            <a:bodyPr lIns="90488" tIns="44450" rIns="90488" bIns="44450">
              <a:spAutoFit/>
            </a:bodyPr>
            <a:lstStyle/>
            <a:p>
              <a:pPr eaLnBrk="0" hangingPunct="0">
                <a:lnSpc>
                  <a:spcPct val="120000"/>
                </a:lnSpc>
                <a:spcBef>
                  <a:spcPct val="50000"/>
                </a:spcBef>
              </a:pPr>
              <a:r>
                <a:rPr lang="en-US" sz="2400" b="1"/>
                <a:t>[$27,000 – ($18,000 + $6,000)]  × </a:t>
              </a:r>
            </a:p>
          </p:txBody>
        </p:sp>
        <p:grpSp>
          <p:nvGrpSpPr>
            <p:cNvPr id="158734" name="Group 23"/>
            <p:cNvGrpSpPr>
              <a:grpSpLocks/>
            </p:cNvGrpSpPr>
            <p:nvPr/>
          </p:nvGrpSpPr>
          <p:grpSpPr bwMode="auto">
            <a:xfrm>
              <a:off x="5963920" y="3893405"/>
              <a:ext cx="640080" cy="831733"/>
              <a:chOff x="3302000" y="3360005"/>
              <a:chExt cx="640080" cy="831733"/>
            </a:xfrm>
          </p:grpSpPr>
          <p:sp>
            <p:nvSpPr>
              <p:cNvPr id="158735" name="Line 9"/>
              <p:cNvSpPr>
                <a:spLocks noChangeShapeType="1"/>
              </p:cNvSpPr>
              <p:nvPr/>
            </p:nvSpPr>
            <p:spPr bwMode="auto">
              <a:xfrm>
                <a:off x="3302000" y="3771900"/>
                <a:ext cx="640080" cy="0"/>
              </a:xfrm>
              <a:prstGeom prst="line">
                <a:avLst/>
              </a:prstGeom>
              <a:noFill/>
              <a:ln w="28575">
                <a:solidFill>
                  <a:schemeClr val="tx1"/>
                </a:solidFill>
                <a:round/>
                <a:headEnd/>
                <a:tailEnd/>
              </a:ln>
            </p:spPr>
            <p:txBody>
              <a:bodyPr wrap="none" anchor="ctr"/>
              <a:lstStyle/>
              <a:p>
                <a:endParaRPr lang="en-US"/>
              </a:p>
            </p:txBody>
          </p:sp>
          <p:sp>
            <p:nvSpPr>
              <p:cNvPr id="158736" name="TextBox 34"/>
              <p:cNvSpPr txBox="1">
                <a:spLocks noChangeArrowheads="1"/>
              </p:cNvSpPr>
              <p:nvPr/>
            </p:nvSpPr>
            <p:spPr bwMode="auto">
              <a:xfrm>
                <a:off x="3429000" y="3360005"/>
                <a:ext cx="356188" cy="831733"/>
              </a:xfrm>
              <a:prstGeom prst="rect">
                <a:avLst/>
              </a:prstGeom>
              <a:noFill/>
              <a:ln w="9525">
                <a:noFill/>
                <a:miter lim="800000"/>
                <a:headEnd/>
                <a:tailEnd/>
              </a:ln>
            </p:spPr>
            <p:txBody>
              <a:bodyPr wrap="none">
                <a:spAutoFit/>
              </a:bodyPr>
              <a:lstStyle/>
              <a:p>
                <a:r>
                  <a:rPr lang="en-US" sz="2400" b="1"/>
                  <a:t>2</a:t>
                </a:r>
                <a:br>
                  <a:rPr lang="en-US" sz="2400" b="1"/>
                </a:br>
                <a:r>
                  <a:rPr lang="en-US" sz="2400" b="1"/>
                  <a:t>3</a:t>
                </a:r>
              </a:p>
            </p:txBody>
          </p:sp>
        </p:grpSp>
      </p:grpSp>
      <p:pic>
        <p:nvPicPr>
          <p:cNvPr id="158729" name="Picture 26"/>
          <p:cNvPicPr>
            <a:picLocks noChangeAspect="1" noChangeArrowheads="1"/>
          </p:cNvPicPr>
          <p:nvPr/>
        </p:nvPicPr>
        <p:blipFill>
          <a:blip r:embed="rId3"/>
          <a:srcRect/>
          <a:stretch>
            <a:fillRect/>
          </a:stretch>
        </p:blipFill>
        <p:spPr bwMode="auto">
          <a:xfrm>
            <a:off x="331788" y="1263650"/>
            <a:ext cx="8594725" cy="1555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nodeType="afterGroup">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strips(downLeft)">
                                      <p:cBhvr>
                                        <p:cTn id="16" dur="1000"/>
                                        <p:tgtEl>
                                          <p:spTgt spid="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a:grpSpLocks/>
          </p:cNvGrpSpPr>
          <p:nvPr/>
        </p:nvGrpSpPr>
        <p:grpSpPr bwMode="auto">
          <a:xfrm>
            <a:off x="914400" y="1828800"/>
            <a:ext cx="7315200" cy="2941638"/>
            <a:chOff x="838200" y="2590800"/>
            <a:chExt cx="7315200" cy="2941406"/>
          </a:xfrm>
        </p:grpSpPr>
        <p:grpSp>
          <p:nvGrpSpPr>
            <p:cNvPr id="160790" name="Group 4"/>
            <p:cNvGrpSpPr>
              <a:grpSpLocks/>
            </p:cNvGrpSpPr>
            <p:nvPr/>
          </p:nvGrpSpPr>
          <p:grpSpPr bwMode="auto">
            <a:xfrm>
              <a:off x="838200" y="2590800"/>
              <a:ext cx="7315200" cy="2941406"/>
              <a:chOff x="1447800" y="4318100"/>
              <a:chExt cx="7315200" cy="2941406"/>
            </a:xfrm>
          </p:grpSpPr>
          <p:grpSp>
            <p:nvGrpSpPr>
              <p:cNvPr id="160792" name="Group 23"/>
              <p:cNvGrpSpPr>
                <a:grpSpLocks/>
              </p:cNvGrpSpPr>
              <p:nvPr/>
            </p:nvGrpSpPr>
            <p:grpSpPr bwMode="auto">
              <a:xfrm>
                <a:off x="1447800" y="4318100"/>
                <a:ext cx="7315200" cy="2939266"/>
                <a:chOff x="1752600" y="1600200"/>
                <a:chExt cx="7315200" cy="2939266"/>
              </a:xfrm>
            </p:grpSpPr>
            <p:sp>
              <p:nvSpPr>
                <p:cNvPr id="160796" name="TextBox 34"/>
                <p:cNvSpPr txBox="1">
                  <a:spLocks noChangeArrowheads="1"/>
                </p:cNvSpPr>
                <p:nvPr/>
              </p:nvSpPr>
              <p:spPr bwMode="auto">
                <a:xfrm>
                  <a:off x="1752600" y="1600200"/>
                  <a:ext cx="7315200" cy="2939266"/>
                </a:xfrm>
                <a:prstGeom prst="rect">
                  <a:avLst/>
                </a:prstGeom>
                <a:solidFill>
                  <a:srgbClr val="FFFFCC"/>
                </a:solidFill>
                <a:ln w="19050">
                  <a:solidFill>
                    <a:schemeClr val="tx1"/>
                  </a:solidFill>
                  <a:miter lim="800000"/>
                  <a:headEnd/>
                  <a:tailEnd/>
                </a:ln>
              </p:spPr>
              <p:txBody>
                <a:bodyPr>
                  <a:spAutoFit/>
                </a:bodyPr>
                <a:lstStyle/>
                <a:p>
                  <a:endParaRPr lang="en-US" sz="2000" b="1"/>
                </a:p>
                <a:p>
                  <a:endParaRPr lang="en-US" sz="2000" b="1"/>
                </a:p>
                <a:p>
                  <a:r>
                    <a:rPr lang="en-US" sz="2000" b="1"/>
                    <a:t>Year</a:t>
                  </a:r>
                </a:p>
                <a:p>
                  <a:pPr>
                    <a:spcBef>
                      <a:spcPts val="600"/>
                    </a:spcBef>
                  </a:pPr>
                  <a:endParaRPr lang="en-US" sz="2000" b="1"/>
                </a:p>
                <a:p>
                  <a:pPr>
                    <a:spcBef>
                      <a:spcPts val="600"/>
                    </a:spcBef>
                  </a:pPr>
                  <a:r>
                    <a:rPr lang="en-US" sz="2000" b="1"/>
                    <a:t>1</a:t>
                  </a:r>
                </a:p>
                <a:p>
                  <a:pPr>
                    <a:spcBef>
                      <a:spcPts val="600"/>
                    </a:spcBef>
                  </a:pPr>
                  <a:r>
                    <a:rPr lang="en-US" sz="2000" b="1"/>
                    <a:t>2</a:t>
                  </a:r>
                </a:p>
                <a:p>
                  <a:pPr>
                    <a:spcBef>
                      <a:spcPts val="600"/>
                    </a:spcBef>
                  </a:pPr>
                  <a:r>
                    <a:rPr lang="en-US" sz="2000" b="1"/>
                    <a:t>3</a:t>
                  </a:r>
                </a:p>
                <a:p>
                  <a:pPr>
                    <a:spcBef>
                      <a:spcPts val="600"/>
                    </a:spcBef>
                  </a:pPr>
                  <a:endParaRPr lang="en-US" sz="2000" b="1"/>
                </a:p>
              </p:txBody>
            </p:sp>
            <p:cxnSp>
              <p:nvCxnSpPr>
                <p:cNvPr id="36" name="Straight Connector 35"/>
                <p:cNvCxnSpPr/>
                <p:nvPr/>
              </p:nvCxnSpPr>
              <p:spPr>
                <a:xfrm>
                  <a:off x="1752600" y="2590722"/>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793" name="TextBox 6"/>
              <p:cNvSpPr txBox="1">
                <a:spLocks noChangeArrowheads="1"/>
              </p:cNvSpPr>
              <p:nvPr/>
            </p:nvSpPr>
            <p:spPr bwMode="auto">
              <a:xfrm>
                <a:off x="2438400" y="4320240"/>
                <a:ext cx="2057400" cy="2939266"/>
              </a:xfrm>
              <a:prstGeom prst="rect">
                <a:avLst/>
              </a:prstGeom>
              <a:noFill/>
              <a:ln w="9525">
                <a:noFill/>
                <a:miter lim="800000"/>
                <a:headEnd/>
                <a:tailEnd/>
              </a:ln>
            </p:spPr>
            <p:txBody>
              <a:bodyPr>
                <a:spAutoFit/>
              </a:bodyPr>
              <a:lstStyle/>
              <a:p>
                <a:pPr algn="ctr"/>
                <a:r>
                  <a:rPr lang="en-US" sz="2000" b="1"/>
                  <a:t>Depreciation</a:t>
                </a:r>
              </a:p>
              <a:p>
                <a:pPr algn="ctr"/>
                <a:r>
                  <a:rPr lang="en-US" sz="2000" b="1"/>
                  <a:t>Expense</a:t>
                </a:r>
              </a:p>
              <a:p>
                <a:pPr algn="ctr"/>
                <a:r>
                  <a:rPr lang="en-US" sz="2000" b="1"/>
                  <a:t>(debit) </a:t>
                </a:r>
              </a:p>
              <a:p>
                <a:pPr algn="r">
                  <a:spcBef>
                    <a:spcPts val="600"/>
                  </a:spcBef>
                </a:pPr>
                <a:endParaRPr lang="en-US" sz="2000" b="1"/>
              </a:p>
              <a:p>
                <a:pPr algn="r">
                  <a:spcBef>
                    <a:spcPts val="600"/>
                  </a:spcBef>
                </a:pPr>
                <a:r>
                  <a:rPr lang="en-US" sz="2000" b="1"/>
                  <a:t>$        18,000</a:t>
                </a:r>
              </a:p>
              <a:p>
                <a:pPr algn="r">
                  <a:spcBef>
                    <a:spcPts val="600"/>
                  </a:spcBef>
                </a:pPr>
                <a:r>
                  <a:rPr lang="en-US" sz="2000" b="1"/>
                  <a:t>6,000</a:t>
                </a:r>
              </a:p>
              <a:p>
                <a:pPr algn="r">
                  <a:spcBef>
                    <a:spcPts val="600"/>
                  </a:spcBef>
                </a:pPr>
                <a:r>
                  <a:rPr lang="en-US" sz="2000" b="1" u="sng"/>
                  <a:t>          1,500</a:t>
                </a:r>
              </a:p>
              <a:p>
                <a:pPr algn="r">
                  <a:spcBef>
                    <a:spcPts val="600"/>
                  </a:spcBef>
                </a:pPr>
                <a:r>
                  <a:rPr lang="en-US" sz="2000" b="1" u="sng"/>
                  <a:t>$      25,500</a:t>
                </a:r>
              </a:p>
            </p:txBody>
          </p:sp>
          <p:sp>
            <p:nvSpPr>
              <p:cNvPr id="160794" name="TextBox 32"/>
              <p:cNvSpPr txBox="1">
                <a:spLocks noChangeArrowheads="1"/>
              </p:cNvSpPr>
              <p:nvPr/>
            </p:nvSpPr>
            <p:spPr bwMode="auto">
              <a:xfrm>
                <a:off x="6781800" y="4318100"/>
                <a:ext cx="1981200" cy="2554545"/>
              </a:xfrm>
              <a:prstGeom prst="rect">
                <a:avLst/>
              </a:prstGeom>
              <a:noFill/>
              <a:ln w="9525">
                <a:noFill/>
                <a:miter lim="800000"/>
                <a:headEnd/>
                <a:tailEnd/>
              </a:ln>
            </p:spPr>
            <p:txBody>
              <a:bodyPr>
                <a:spAutoFit/>
              </a:bodyPr>
              <a:lstStyle/>
              <a:p>
                <a:pPr algn="ctr"/>
                <a:r>
                  <a:rPr lang="en-US" sz="2000" b="1"/>
                  <a:t>Undepreciated</a:t>
                </a:r>
              </a:p>
              <a:p>
                <a:pPr algn="ctr"/>
                <a:r>
                  <a:rPr lang="en-US" sz="2000" b="1"/>
                  <a:t>Balance</a:t>
                </a:r>
              </a:p>
              <a:p>
                <a:pPr algn="ctr"/>
                <a:r>
                  <a:rPr lang="en-US" sz="2000" b="1"/>
                  <a:t>(book value) </a:t>
                </a:r>
              </a:p>
              <a:p>
                <a:pPr algn="r">
                  <a:spcBef>
                    <a:spcPts val="600"/>
                  </a:spcBef>
                </a:pPr>
                <a:r>
                  <a:rPr lang="en-US" sz="2000" b="1"/>
                  <a:t>$        27,000</a:t>
                </a:r>
              </a:p>
              <a:p>
                <a:pPr algn="r">
                  <a:spcBef>
                    <a:spcPts val="600"/>
                  </a:spcBef>
                </a:pPr>
                <a:r>
                  <a:rPr lang="en-US" sz="2000" b="1"/>
                  <a:t>9,000</a:t>
                </a:r>
              </a:p>
              <a:p>
                <a:pPr algn="r">
                  <a:spcBef>
                    <a:spcPts val="600"/>
                  </a:spcBef>
                </a:pPr>
                <a:r>
                  <a:rPr lang="en-US" sz="2000" b="1"/>
                  <a:t>3,000</a:t>
                </a:r>
              </a:p>
              <a:p>
                <a:pPr algn="r">
                  <a:spcBef>
                    <a:spcPts val="600"/>
                  </a:spcBef>
                </a:pPr>
                <a:r>
                  <a:rPr lang="en-US" sz="2000" b="1"/>
                  <a:t>1,500</a:t>
                </a:r>
              </a:p>
            </p:txBody>
          </p:sp>
          <p:sp>
            <p:nvSpPr>
              <p:cNvPr id="160795" name="TextBox 33"/>
              <p:cNvSpPr txBox="1">
                <a:spLocks noChangeArrowheads="1"/>
              </p:cNvSpPr>
              <p:nvPr/>
            </p:nvSpPr>
            <p:spPr bwMode="auto">
              <a:xfrm>
                <a:off x="4876800" y="4322867"/>
                <a:ext cx="1905000" cy="2554545"/>
              </a:xfrm>
              <a:prstGeom prst="rect">
                <a:avLst/>
              </a:prstGeom>
              <a:noFill/>
              <a:ln w="9525">
                <a:noFill/>
                <a:miter lim="800000"/>
                <a:headEnd/>
                <a:tailEnd/>
              </a:ln>
            </p:spPr>
            <p:txBody>
              <a:bodyPr>
                <a:spAutoFit/>
              </a:bodyPr>
              <a:lstStyle/>
              <a:p>
                <a:pPr algn="ctr"/>
                <a:r>
                  <a:rPr lang="en-US" sz="2000" b="1"/>
                  <a:t>Accumulated</a:t>
                </a:r>
              </a:p>
              <a:p>
                <a:pPr algn="ctr"/>
                <a:r>
                  <a:rPr lang="en-US" sz="2000" b="1"/>
                  <a:t>Depreciation</a:t>
                </a:r>
              </a:p>
              <a:p>
                <a:pPr algn="ctr"/>
                <a:r>
                  <a:rPr lang="en-US" sz="2000" b="1"/>
                  <a:t>Balance </a:t>
                </a:r>
              </a:p>
              <a:p>
                <a:pPr algn="r">
                  <a:spcBef>
                    <a:spcPts val="600"/>
                  </a:spcBef>
                </a:pPr>
                <a:endParaRPr lang="en-US" sz="2000" b="1"/>
              </a:p>
              <a:p>
                <a:pPr algn="r">
                  <a:spcBef>
                    <a:spcPts val="600"/>
                  </a:spcBef>
                </a:pPr>
                <a:r>
                  <a:rPr lang="en-US" sz="2000" b="1"/>
                  <a:t>$         18,000</a:t>
                </a:r>
              </a:p>
              <a:p>
                <a:pPr algn="r">
                  <a:spcBef>
                    <a:spcPts val="600"/>
                  </a:spcBef>
                </a:pPr>
                <a:r>
                  <a:rPr lang="en-US" sz="2000" b="1"/>
                  <a:t>24,000</a:t>
                </a:r>
              </a:p>
              <a:p>
                <a:pPr algn="r">
                  <a:spcBef>
                    <a:spcPts val="600"/>
                  </a:spcBef>
                </a:pPr>
                <a:r>
                  <a:rPr lang="en-US" sz="2000" b="1" u="sng"/>
                  <a:t>            25,500</a:t>
                </a:r>
              </a:p>
            </p:txBody>
          </p:sp>
        </p:grpSp>
        <p:cxnSp>
          <p:nvCxnSpPr>
            <p:cNvPr id="30" name="Straight Connector 29"/>
            <p:cNvCxnSpPr/>
            <p:nvPr/>
          </p:nvCxnSpPr>
          <p:spPr>
            <a:xfrm>
              <a:off x="2514600" y="5486172"/>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770" name="Group 12"/>
          <p:cNvGrpSpPr>
            <a:grpSpLocks/>
          </p:cNvGrpSpPr>
          <p:nvPr/>
        </p:nvGrpSpPr>
        <p:grpSpPr bwMode="auto">
          <a:xfrm>
            <a:off x="914400" y="1828800"/>
            <a:ext cx="7315200" cy="2941638"/>
            <a:chOff x="838200" y="2590800"/>
            <a:chExt cx="7315200" cy="2941406"/>
          </a:xfrm>
        </p:grpSpPr>
        <p:grpSp>
          <p:nvGrpSpPr>
            <p:cNvPr id="160782" name="Group 4"/>
            <p:cNvGrpSpPr>
              <a:grpSpLocks/>
            </p:cNvGrpSpPr>
            <p:nvPr/>
          </p:nvGrpSpPr>
          <p:grpSpPr bwMode="auto">
            <a:xfrm>
              <a:off x="838200" y="2590800"/>
              <a:ext cx="7315200" cy="2941406"/>
              <a:chOff x="1447800" y="4318100"/>
              <a:chExt cx="7315200" cy="2941406"/>
            </a:xfrm>
          </p:grpSpPr>
          <p:grpSp>
            <p:nvGrpSpPr>
              <p:cNvPr id="160784" name="Group 23"/>
              <p:cNvGrpSpPr>
                <a:grpSpLocks/>
              </p:cNvGrpSpPr>
              <p:nvPr/>
            </p:nvGrpSpPr>
            <p:grpSpPr bwMode="auto">
              <a:xfrm>
                <a:off x="1447800" y="4318100"/>
                <a:ext cx="7315200" cy="2939266"/>
                <a:chOff x="1752600" y="1600200"/>
                <a:chExt cx="7315200" cy="2939266"/>
              </a:xfrm>
            </p:grpSpPr>
            <p:sp>
              <p:nvSpPr>
                <p:cNvPr id="160788" name="TextBox 24"/>
                <p:cNvSpPr txBox="1">
                  <a:spLocks noChangeArrowheads="1"/>
                </p:cNvSpPr>
                <p:nvPr/>
              </p:nvSpPr>
              <p:spPr bwMode="auto">
                <a:xfrm>
                  <a:off x="1752600" y="1600200"/>
                  <a:ext cx="7315200" cy="2939266"/>
                </a:xfrm>
                <a:prstGeom prst="rect">
                  <a:avLst/>
                </a:prstGeom>
                <a:solidFill>
                  <a:srgbClr val="FFFFCC"/>
                </a:solidFill>
                <a:ln w="19050">
                  <a:solidFill>
                    <a:schemeClr val="tx1"/>
                  </a:solidFill>
                  <a:miter lim="800000"/>
                  <a:headEnd/>
                  <a:tailEnd/>
                </a:ln>
              </p:spPr>
              <p:txBody>
                <a:bodyPr>
                  <a:spAutoFit/>
                </a:bodyPr>
                <a:lstStyle/>
                <a:p>
                  <a:endParaRPr lang="en-US" sz="2000" b="1"/>
                </a:p>
                <a:p>
                  <a:endParaRPr lang="en-US" sz="2000" b="1"/>
                </a:p>
                <a:p>
                  <a:r>
                    <a:rPr lang="en-US" sz="2000" b="1"/>
                    <a:t>Year</a:t>
                  </a:r>
                </a:p>
                <a:p>
                  <a:pPr>
                    <a:spcBef>
                      <a:spcPts val="600"/>
                    </a:spcBef>
                  </a:pPr>
                  <a:endParaRPr lang="en-US" sz="2000" b="1"/>
                </a:p>
                <a:p>
                  <a:pPr>
                    <a:spcBef>
                      <a:spcPts val="600"/>
                    </a:spcBef>
                  </a:pPr>
                  <a:r>
                    <a:rPr lang="en-US" sz="2000" b="1"/>
                    <a:t>1</a:t>
                  </a:r>
                </a:p>
                <a:p>
                  <a:pPr>
                    <a:spcBef>
                      <a:spcPts val="600"/>
                    </a:spcBef>
                  </a:pPr>
                  <a:r>
                    <a:rPr lang="en-US" sz="2000" b="1"/>
                    <a:t>2</a:t>
                  </a:r>
                </a:p>
                <a:p>
                  <a:pPr>
                    <a:spcBef>
                      <a:spcPts val="600"/>
                    </a:spcBef>
                  </a:pPr>
                  <a:r>
                    <a:rPr lang="en-US" sz="2000" b="1"/>
                    <a:t>3</a:t>
                  </a:r>
                </a:p>
                <a:p>
                  <a:pPr>
                    <a:spcBef>
                      <a:spcPts val="600"/>
                    </a:spcBef>
                  </a:pPr>
                  <a:endParaRPr lang="en-US" sz="2000" b="1"/>
                </a:p>
              </p:txBody>
            </p:sp>
            <p:cxnSp>
              <p:nvCxnSpPr>
                <p:cNvPr id="26" name="Straight Connector 25"/>
                <p:cNvCxnSpPr/>
                <p:nvPr/>
              </p:nvCxnSpPr>
              <p:spPr>
                <a:xfrm>
                  <a:off x="1752600" y="2590722"/>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785" name="TextBox 6"/>
              <p:cNvSpPr txBox="1">
                <a:spLocks noChangeArrowheads="1"/>
              </p:cNvSpPr>
              <p:nvPr/>
            </p:nvSpPr>
            <p:spPr bwMode="auto">
              <a:xfrm>
                <a:off x="2438400" y="4320240"/>
                <a:ext cx="2057400" cy="2939266"/>
              </a:xfrm>
              <a:prstGeom prst="rect">
                <a:avLst/>
              </a:prstGeom>
              <a:noFill/>
              <a:ln w="9525">
                <a:noFill/>
                <a:miter lim="800000"/>
                <a:headEnd/>
                <a:tailEnd/>
              </a:ln>
            </p:spPr>
            <p:txBody>
              <a:bodyPr>
                <a:spAutoFit/>
              </a:bodyPr>
              <a:lstStyle/>
              <a:p>
                <a:pPr algn="ctr"/>
                <a:r>
                  <a:rPr lang="en-US" sz="2000" b="1"/>
                  <a:t>Depreciation</a:t>
                </a:r>
              </a:p>
              <a:p>
                <a:pPr algn="ctr"/>
                <a:r>
                  <a:rPr lang="en-US" sz="2000" b="1"/>
                  <a:t>Expense</a:t>
                </a:r>
              </a:p>
              <a:p>
                <a:pPr algn="ctr"/>
                <a:r>
                  <a:rPr lang="en-US" sz="2000" b="1"/>
                  <a:t>(debit) </a:t>
                </a:r>
              </a:p>
              <a:p>
                <a:pPr algn="r">
                  <a:spcBef>
                    <a:spcPts val="600"/>
                  </a:spcBef>
                </a:pPr>
                <a:endParaRPr lang="en-US" sz="2000" b="1"/>
              </a:p>
              <a:p>
                <a:pPr algn="r">
                  <a:spcBef>
                    <a:spcPts val="600"/>
                  </a:spcBef>
                </a:pPr>
                <a:r>
                  <a:rPr lang="en-US" sz="2000" b="1"/>
                  <a:t>$        18,000</a:t>
                </a:r>
              </a:p>
              <a:p>
                <a:pPr algn="r">
                  <a:spcBef>
                    <a:spcPts val="600"/>
                  </a:spcBef>
                </a:pPr>
                <a:r>
                  <a:rPr lang="en-US" sz="2000" b="1"/>
                  <a:t>6,000</a:t>
                </a:r>
              </a:p>
              <a:p>
                <a:pPr algn="r">
                  <a:spcBef>
                    <a:spcPts val="600"/>
                  </a:spcBef>
                </a:pPr>
                <a:r>
                  <a:rPr lang="en-US" sz="2000" b="1" u="sng"/>
                  <a:t>          2,000</a:t>
                </a:r>
              </a:p>
              <a:p>
                <a:pPr algn="r">
                  <a:spcBef>
                    <a:spcPts val="600"/>
                  </a:spcBef>
                </a:pPr>
                <a:r>
                  <a:rPr lang="en-US" sz="2000" b="1" u="sng"/>
                  <a:t>$      26,000</a:t>
                </a:r>
              </a:p>
            </p:txBody>
          </p:sp>
          <p:sp>
            <p:nvSpPr>
              <p:cNvPr id="160786" name="TextBox 22"/>
              <p:cNvSpPr txBox="1">
                <a:spLocks noChangeArrowheads="1"/>
              </p:cNvSpPr>
              <p:nvPr/>
            </p:nvSpPr>
            <p:spPr bwMode="auto">
              <a:xfrm>
                <a:off x="6781800" y="4318100"/>
                <a:ext cx="1981200" cy="2554545"/>
              </a:xfrm>
              <a:prstGeom prst="rect">
                <a:avLst/>
              </a:prstGeom>
              <a:noFill/>
              <a:ln w="9525">
                <a:noFill/>
                <a:miter lim="800000"/>
                <a:headEnd/>
                <a:tailEnd/>
              </a:ln>
            </p:spPr>
            <p:txBody>
              <a:bodyPr>
                <a:spAutoFit/>
              </a:bodyPr>
              <a:lstStyle/>
              <a:p>
                <a:pPr algn="ctr"/>
                <a:r>
                  <a:rPr lang="en-US" sz="2000" b="1"/>
                  <a:t>Undepreciated</a:t>
                </a:r>
              </a:p>
              <a:p>
                <a:pPr algn="ctr"/>
                <a:r>
                  <a:rPr lang="en-US" sz="2000" b="1"/>
                  <a:t>Balance</a:t>
                </a:r>
              </a:p>
              <a:p>
                <a:pPr algn="ctr"/>
                <a:r>
                  <a:rPr lang="en-US" sz="2000" b="1"/>
                  <a:t>(book value) </a:t>
                </a:r>
              </a:p>
              <a:p>
                <a:pPr algn="r">
                  <a:spcBef>
                    <a:spcPts val="600"/>
                  </a:spcBef>
                </a:pPr>
                <a:r>
                  <a:rPr lang="en-US" sz="2000" b="1"/>
                  <a:t>$        27,000</a:t>
                </a:r>
              </a:p>
              <a:p>
                <a:pPr algn="r">
                  <a:spcBef>
                    <a:spcPts val="600"/>
                  </a:spcBef>
                </a:pPr>
                <a:r>
                  <a:rPr lang="en-US" sz="2000" b="1"/>
                  <a:t>9,000</a:t>
                </a:r>
              </a:p>
              <a:p>
                <a:pPr algn="r">
                  <a:spcBef>
                    <a:spcPts val="600"/>
                  </a:spcBef>
                </a:pPr>
                <a:r>
                  <a:rPr lang="en-US" sz="2000" b="1"/>
                  <a:t>3,000</a:t>
                </a:r>
              </a:p>
              <a:p>
                <a:pPr algn="r">
                  <a:spcBef>
                    <a:spcPts val="600"/>
                  </a:spcBef>
                </a:pPr>
                <a:r>
                  <a:rPr lang="en-US" sz="2000" b="1"/>
                  <a:t>1,000</a:t>
                </a:r>
              </a:p>
            </p:txBody>
          </p:sp>
          <p:sp>
            <p:nvSpPr>
              <p:cNvPr id="160787" name="TextBox 23"/>
              <p:cNvSpPr txBox="1">
                <a:spLocks noChangeArrowheads="1"/>
              </p:cNvSpPr>
              <p:nvPr/>
            </p:nvSpPr>
            <p:spPr bwMode="auto">
              <a:xfrm>
                <a:off x="4876800" y="4322867"/>
                <a:ext cx="1905000" cy="2554545"/>
              </a:xfrm>
              <a:prstGeom prst="rect">
                <a:avLst/>
              </a:prstGeom>
              <a:noFill/>
              <a:ln w="9525">
                <a:noFill/>
                <a:miter lim="800000"/>
                <a:headEnd/>
                <a:tailEnd/>
              </a:ln>
            </p:spPr>
            <p:txBody>
              <a:bodyPr>
                <a:spAutoFit/>
              </a:bodyPr>
              <a:lstStyle/>
              <a:p>
                <a:pPr algn="ctr"/>
                <a:r>
                  <a:rPr lang="en-US" sz="2000" b="1"/>
                  <a:t>Accumulated</a:t>
                </a:r>
              </a:p>
              <a:p>
                <a:pPr algn="ctr"/>
                <a:r>
                  <a:rPr lang="en-US" sz="2000" b="1"/>
                  <a:t>Depreciation</a:t>
                </a:r>
              </a:p>
              <a:p>
                <a:pPr algn="ctr"/>
                <a:r>
                  <a:rPr lang="en-US" sz="2000" b="1"/>
                  <a:t>Balance </a:t>
                </a:r>
              </a:p>
              <a:p>
                <a:pPr algn="r">
                  <a:spcBef>
                    <a:spcPts val="600"/>
                  </a:spcBef>
                </a:pPr>
                <a:endParaRPr lang="en-US" sz="2000" b="1"/>
              </a:p>
              <a:p>
                <a:pPr algn="r">
                  <a:spcBef>
                    <a:spcPts val="600"/>
                  </a:spcBef>
                </a:pPr>
                <a:r>
                  <a:rPr lang="en-US" sz="2000" b="1"/>
                  <a:t>$         18,000</a:t>
                </a:r>
              </a:p>
              <a:p>
                <a:pPr algn="r">
                  <a:spcBef>
                    <a:spcPts val="600"/>
                  </a:spcBef>
                </a:pPr>
                <a:r>
                  <a:rPr lang="en-US" sz="2000" b="1"/>
                  <a:t>24,000</a:t>
                </a:r>
              </a:p>
              <a:p>
                <a:pPr algn="r">
                  <a:spcBef>
                    <a:spcPts val="600"/>
                  </a:spcBef>
                </a:pPr>
                <a:r>
                  <a:rPr lang="en-US" sz="2000" b="1" u="sng"/>
                  <a:t>            26,000</a:t>
                </a:r>
              </a:p>
            </p:txBody>
          </p:sp>
        </p:grpSp>
        <p:cxnSp>
          <p:nvCxnSpPr>
            <p:cNvPr id="16" name="Straight Connector 15"/>
            <p:cNvCxnSpPr/>
            <p:nvPr/>
          </p:nvCxnSpPr>
          <p:spPr>
            <a:xfrm>
              <a:off x="2514600" y="5486172"/>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20"/>
          <p:cNvGrpSpPr>
            <a:grpSpLocks/>
          </p:cNvGrpSpPr>
          <p:nvPr/>
        </p:nvGrpSpPr>
        <p:grpSpPr bwMode="auto">
          <a:xfrm>
            <a:off x="5410200" y="3930650"/>
            <a:ext cx="3225800" cy="1479550"/>
            <a:chOff x="5783263" y="3873500"/>
            <a:chExt cx="3225800" cy="1479550"/>
          </a:xfrm>
        </p:grpSpPr>
        <p:sp>
          <p:nvSpPr>
            <p:cNvPr id="160779" name="AutoShape 12"/>
            <p:cNvSpPr>
              <a:spLocks noChangeArrowheads="1"/>
            </p:cNvSpPr>
            <p:nvPr/>
          </p:nvSpPr>
          <p:spPr bwMode="auto">
            <a:xfrm>
              <a:off x="7708900" y="3873500"/>
              <a:ext cx="965200" cy="431800"/>
            </a:xfrm>
            <a:prstGeom prst="roundRect">
              <a:avLst>
                <a:gd name="adj" fmla="val 12495"/>
              </a:avLst>
            </a:prstGeom>
            <a:noFill/>
            <a:ln w="25399">
              <a:solidFill>
                <a:srgbClr val="C00000"/>
              </a:solidFill>
              <a:round/>
              <a:headEnd/>
              <a:tailEnd/>
            </a:ln>
          </p:spPr>
          <p:txBody>
            <a:bodyPr wrap="none" anchor="ctr"/>
            <a:lstStyle/>
            <a:p>
              <a:endParaRPr lang="en-US"/>
            </a:p>
          </p:txBody>
        </p:sp>
        <p:sp>
          <p:nvSpPr>
            <p:cNvPr id="160780" name="Rectangle 13"/>
            <p:cNvSpPr>
              <a:spLocks noChangeArrowheads="1"/>
            </p:cNvSpPr>
            <p:nvPr/>
          </p:nvSpPr>
          <p:spPr bwMode="auto">
            <a:xfrm>
              <a:off x="5783263" y="4894263"/>
              <a:ext cx="3225800" cy="458787"/>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C00000"/>
                  </a:solidFill>
                </a:rPr>
                <a:t>Below residual value</a:t>
              </a:r>
            </a:p>
          </p:txBody>
        </p:sp>
        <p:sp>
          <p:nvSpPr>
            <p:cNvPr id="160781" name="Line 14"/>
            <p:cNvSpPr>
              <a:spLocks noChangeShapeType="1"/>
            </p:cNvSpPr>
            <p:nvPr/>
          </p:nvSpPr>
          <p:spPr bwMode="auto">
            <a:xfrm flipV="1">
              <a:off x="7620000" y="4343400"/>
              <a:ext cx="457200" cy="639763"/>
            </a:xfrm>
            <a:prstGeom prst="line">
              <a:avLst/>
            </a:prstGeom>
            <a:noFill/>
            <a:ln w="38100">
              <a:solidFill>
                <a:srgbClr val="C00000"/>
              </a:solidFill>
              <a:round/>
              <a:headEnd/>
              <a:tailEnd type="triangle" w="med" len="med"/>
            </a:ln>
          </p:spPr>
          <p:txBody>
            <a:bodyPr wrap="none" anchor="ctr"/>
            <a:lstStyle/>
            <a:p>
              <a:endParaRPr lang="en-US"/>
            </a:p>
          </p:txBody>
        </p:sp>
      </p:grpSp>
      <p:sp>
        <p:nvSpPr>
          <p:cNvPr id="19" name="TextBox 18"/>
          <p:cNvSpPr txBox="1"/>
          <p:nvPr/>
        </p:nvSpPr>
        <p:spPr>
          <a:xfrm>
            <a:off x="228600" y="289322"/>
            <a:ext cx="8686800" cy="40862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E9-7 Computing Depreciation under Alternative Methods</a:t>
            </a:r>
          </a:p>
        </p:txBody>
      </p:sp>
      <p:sp>
        <p:nvSpPr>
          <p:cNvPr id="20" name="TextBox 19"/>
          <p:cNvSpPr txBox="1"/>
          <p:nvPr/>
        </p:nvSpPr>
        <p:spPr>
          <a:xfrm>
            <a:off x="304800" y="838200"/>
            <a:ext cx="3575050" cy="400050"/>
          </a:xfrm>
          <a:prstGeom prst="rect">
            <a:avLst/>
          </a:prstGeom>
          <a:solidFill>
            <a:schemeClr val="accent6">
              <a:lumMod val="20000"/>
              <a:lumOff val="80000"/>
            </a:schemeClr>
          </a:solidFill>
          <a:ln>
            <a:solidFill>
              <a:schemeClr val="tx1"/>
            </a:solidFill>
          </a:ln>
        </p:spPr>
        <p:txBody>
          <a:bodyPr wrap="none">
            <a:spAutoFit/>
          </a:bodyPr>
          <a:lstStyle/>
          <a:p>
            <a:pPr>
              <a:defRPr/>
            </a:pPr>
            <a:r>
              <a:rPr lang="en-US" sz="2000" b="1" dirty="0"/>
              <a:t>3. Double-declining-balance</a:t>
            </a:r>
          </a:p>
        </p:txBody>
      </p:sp>
      <p:grpSp>
        <p:nvGrpSpPr>
          <p:cNvPr id="3" name="Group 26"/>
          <p:cNvGrpSpPr>
            <a:grpSpLocks/>
          </p:cNvGrpSpPr>
          <p:nvPr/>
        </p:nvGrpSpPr>
        <p:grpSpPr bwMode="auto">
          <a:xfrm>
            <a:off x="1158875" y="4114800"/>
            <a:ext cx="7189788" cy="2319338"/>
            <a:chOff x="1158875" y="4114800"/>
            <a:chExt cx="7189788" cy="2319338"/>
          </a:xfrm>
        </p:grpSpPr>
        <p:sp>
          <p:nvSpPr>
            <p:cNvPr id="160777" name="Rectangle 2"/>
            <p:cNvSpPr>
              <a:spLocks noChangeArrowheads="1"/>
            </p:cNvSpPr>
            <p:nvPr/>
          </p:nvSpPr>
          <p:spPr bwMode="auto">
            <a:xfrm>
              <a:off x="1158875" y="5557838"/>
              <a:ext cx="7189788" cy="876300"/>
            </a:xfrm>
            <a:prstGeom prst="rect">
              <a:avLst/>
            </a:prstGeom>
            <a:solidFill>
              <a:srgbClr val="CCECFF"/>
            </a:solidFill>
            <a:ln w="57149" cmpd="thinThick">
              <a:solidFill>
                <a:srgbClr val="C00000"/>
              </a:solidFill>
              <a:miter lim="800000"/>
              <a:headEnd/>
              <a:tailEnd/>
            </a:ln>
          </p:spPr>
          <p:txBody>
            <a:bodyPr wrap="none" lIns="90488" tIns="44450" rIns="90488" bIns="44450">
              <a:spAutoFit/>
            </a:bodyPr>
            <a:lstStyle/>
            <a:p>
              <a:pPr algn="ctr" eaLnBrk="0" hangingPunct="0"/>
              <a:r>
                <a:rPr lang="en-US" sz="2400"/>
                <a:t>Depreciation expense is limited to the amount that</a:t>
              </a:r>
              <a:br>
                <a:rPr lang="en-US" sz="2400"/>
              </a:br>
              <a:r>
                <a:rPr lang="en-US" sz="2400"/>
                <a:t>reduces book value to the estimated residual value.</a:t>
              </a:r>
            </a:p>
          </p:txBody>
        </p:sp>
        <p:sp>
          <p:nvSpPr>
            <p:cNvPr id="160778" name="Line 4"/>
            <p:cNvSpPr>
              <a:spLocks noChangeShapeType="1"/>
            </p:cNvSpPr>
            <p:nvPr/>
          </p:nvSpPr>
          <p:spPr bwMode="auto">
            <a:xfrm>
              <a:off x="3886200" y="4114800"/>
              <a:ext cx="1828800" cy="1447800"/>
            </a:xfrm>
            <a:prstGeom prst="line">
              <a:avLst/>
            </a:prstGeom>
            <a:noFill/>
            <a:ln w="38100">
              <a:solidFill>
                <a:srgbClr val="C00000"/>
              </a:solidFill>
              <a:round/>
              <a:headEnd type="triangle" w="med" len="med"/>
              <a:tailEnd/>
            </a:ln>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upLeft)">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931" name="Text Box 3"/>
          <p:cNvSpPr txBox="1">
            <a:spLocks noChangeArrowheads="1"/>
          </p:cNvSpPr>
          <p:nvPr/>
        </p:nvSpPr>
        <p:spPr bwMode="auto">
          <a:xfrm>
            <a:off x="2057400" y="1663700"/>
            <a:ext cx="5029200" cy="1570038"/>
          </a:xfrm>
          <a:prstGeom prst="rect">
            <a:avLst/>
          </a:prstGeom>
          <a:solidFill>
            <a:srgbClr val="FFCC99"/>
          </a:solidFill>
          <a:ln w="9525">
            <a:solidFill>
              <a:schemeClr val="tx1"/>
            </a:solidFill>
            <a:miter lim="800000"/>
            <a:headEnd/>
            <a:tailEnd/>
          </a:ln>
          <a:effectLst>
            <a:outerShdw dist="71842" dir="2700000" algn="ctr" rotWithShape="0">
              <a:schemeClr val="tx1"/>
            </a:outerShdw>
          </a:effectLst>
        </p:spPr>
        <p:txBody>
          <a:bodyPr>
            <a:spAutoFit/>
          </a:bodyPr>
          <a:lstStyle/>
          <a:p>
            <a:pPr algn="ctr" eaLnBrk="0" hangingPunct="0">
              <a:spcBef>
                <a:spcPct val="50000"/>
              </a:spcBef>
              <a:defRPr/>
            </a:pPr>
            <a:r>
              <a:rPr lang="en-US" sz="2400" b="1" dirty="0">
                <a:latin typeface="Arial" pitchFamily="34" charset="0"/>
              </a:rPr>
              <a:t>The total cost of a combined purchase of land and building is allocated in proportion to their </a:t>
            </a:r>
            <a:r>
              <a:rPr lang="en-US" sz="2400" b="1" dirty="0">
                <a:solidFill>
                  <a:srgbClr val="FF0000"/>
                </a:solidFill>
                <a:latin typeface="Arial" pitchFamily="34" charset="0"/>
              </a:rPr>
              <a:t>relative market values</a:t>
            </a:r>
            <a:r>
              <a:rPr lang="en-US" sz="2400" b="1" dirty="0">
                <a:latin typeface="Arial" pitchFamily="34" charset="0"/>
              </a:rPr>
              <a:t>.</a:t>
            </a:r>
          </a:p>
        </p:txBody>
      </p:sp>
      <p:sp>
        <p:nvSpPr>
          <p:cNvPr id="1068" name="Rectangle 7"/>
          <p:cNvSpPr>
            <a:spLocks noGrp="1" noChangeArrowheads="1"/>
          </p:cNvSpPr>
          <p:nvPr>
            <p:ph type="title"/>
          </p:nvPr>
        </p:nvSpPr>
        <p:spPr>
          <a:xfrm>
            <a:off x="457200" y="277813"/>
            <a:ext cx="8458200" cy="1139825"/>
          </a:xfrm>
        </p:spPr>
        <p:txBody>
          <a:bodyPr/>
          <a:lstStyle/>
          <a:p>
            <a:r>
              <a:rPr lang="en-US" smtClean="0"/>
              <a:t>Acquisition of Tangible Assets </a:t>
            </a:r>
            <a:r>
              <a:rPr lang="en-US" sz="3800" smtClean="0"/>
              <a:t>Basket Purchase</a:t>
            </a:r>
          </a:p>
        </p:txBody>
      </p:sp>
      <p:graphicFrame>
        <p:nvGraphicFramePr>
          <p:cNvPr id="1066" name="Object 42"/>
          <p:cNvGraphicFramePr>
            <a:graphicFrameLocks/>
          </p:cNvGraphicFramePr>
          <p:nvPr/>
        </p:nvGraphicFramePr>
        <p:xfrm>
          <a:off x="1036638" y="3459163"/>
          <a:ext cx="7040562" cy="3017837"/>
        </p:xfrm>
        <a:graphic>
          <a:graphicData uri="http://schemas.openxmlformats.org/presentationml/2006/ole">
            <mc:AlternateContent xmlns:mc="http://schemas.openxmlformats.org/markup-compatibility/2006">
              <mc:Choice xmlns:v="urn:schemas-microsoft-com:vml" Requires="v">
                <p:oleObj spid="_x0000_s1071" name="Worksheet" r:id="rId5" imgW="4533840" imgH="2092680" progId="Excel.Sheet.8">
                  <p:embed/>
                </p:oleObj>
              </mc:Choice>
              <mc:Fallback>
                <p:oleObj name="Worksheet" r:id="rId5" imgW="4533840" imgH="2092680" progId="Excel.Sheet.8">
                  <p:embed/>
                  <p:pic>
                    <p:nvPicPr>
                      <p:cNvPr id="0" name="Picture 4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3459163"/>
                        <a:ext cx="7040562" cy="3017837"/>
                      </a:xfrm>
                      <a:prstGeom prst="rect">
                        <a:avLst/>
                      </a:prstGeom>
                      <a:noFill/>
                      <a:ln w="76200">
                        <a:solidFill>
                          <a:srgbClr val="33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6930" name="Rectangle 2"/>
          <p:cNvSpPr>
            <a:spLocks noGrp="1" noChangeArrowheads="1"/>
          </p:cNvSpPr>
          <p:nvPr>
            <p:ph type="body" idx="1"/>
          </p:nvPr>
        </p:nvSpPr>
        <p:spPr>
          <a:xfrm>
            <a:off x="982663" y="3365500"/>
            <a:ext cx="7132637" cy="3108325"/>
          </a:xfrm>
          <a:solidFill>
            <a:schemeClr val="accent2"/>
          </a:solidFill>
          <a:ln w="12700">
            <a:solidFill>
              <a:schemeClr val="tx1"/>
            </a:solidFill>
          </a:ln>
          <a:effectLst>
            <a:outerShdw dist="89803" dir="2700000" algn="ctr" rotWithShape="0">
              <a:schemeClr val="tx1"/>
            </a:outerShdw>
          </a:effectLst>
        </p:spPr>
        <p:txBody>
          <a:bodyPr lIns="90488" tIns="44450" rIns="90488" bIns="44450" anchor="ctr"/>
          <a:lstStyle/>
          <a:p>
            <a:pPr algn="ctr">
              <a:lnSpc>
                <a:spcPct val="90000"/>
              </a:lnSpc>
              <a:buFont typeface="Wingdings" pitchFamily="2" charset="2"/>
              <a:buNone/>
              <a:defRPr/>
            </a:pPr>
            <a:r>
              <a:rPr lang="en-US" sz="2400" b="1" dirty="0">
                <a:solidFill>
                  <a:schemeClr val="bg1"/>
                </a:solidFill>
                <a:effectLst>
                  <a:outerShdw blurRad="38100" dist="38100" dir="2700000" algn="tl">
                    <a:srgbClr val="000000">
                      <a:alpha val="43137"/>
                    </a:srgbClr>
                  </a:outerShdw>
                </a:effectLst>
              </a:rPr>
              <a:t>   On January 1, Jones purchased land and building for $400,000 cash.  The appraised values are building, $325,000, and land, $175,000.  </a:t>
            </a:r>
          </a:p>
          <a:p>
            <a:pPr algn="ctr">
              <a:lnSpc>
                <a:spcPct val="90000"/>
              </a:lnSpc>
              <a:buFont typeface="Wingdings" pitchFamily="2" charset="2"/>
              <a:buNone/>
              <a:defRPr/>
            </a:pPr>
            <a:endParaRPr lang="en-US" sz="2400" b="1" dirty="0">
              <a:solidFill>
                <a:schemeClr val="bg1"/>
              </a:solidFill>
              <a:effectLst>
                <a:outerShdw blurRad="38100" dist="38100" dir="2700000" algn="tl">
                  <a:srgbClr val="000000">
                    <a:alpha val="43137"/>
                  </a:srgbClr>
                </a:outerShdw>
              </a:effectLst>
            </a:endParaRPr>
          </a:p>
          <a:p>
            <a:pPr algn="ctr">
              <a:lnSpc>
                <a:spcPct val="90000"/>
              </a:lnSpc>
              <a:buFont typeface="Wingdings" pitchFamily="2" charset="2"/>
              <a:buNone/>
              <a:defRPr/>
            </a:pPr>
            <a:r>
              <a:rPr lang="en-US" sz="2400" b="1" dirty="0">
                <a:solidFill>
                  <a:schemeClr val="bg1"/>
                </a:solidFill>
                <a:effectLst>
                  <a:outerShdw blurRad="38100" dist="38100" dir="2700000" algn="tl">
                    <a:srgbClr val="000000">
                      <a:alpha val="43137"/>
                    </a:srgbClr>
                  </a:outerShdw>
                </a:effectLst>
              </a:rPr>
              <a:t>How much of the $400,000 purchase price will be charged to the building and land accounts?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1000"/>
                                        <p:tgtEl>
                                          <p:spTgt spid="636930"/>
                                        </p:tgtEl>
                                      </p:cBhvr>
                                    </p:animEffect>
                                    <p:set>
                                      <p:cBhvr>
                                        <p:cTn id="7" dur="1" fill="hold">
                                          <p:stCondLst>
                                            <p:cond delay="999"/>
                                          </p:stCondLst>
                                        </p:cTn>
                                        <p:tgtEl>
                                          <p:spTgt spid="6369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289322"/>
            <a:ext cx="8686800" cy="3166824"/>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E9-11 Demonstrating the Effect of Book Value on Reporting an Asset Disposal</a:t>
            </a:r>
          </a:p>
          <a:p>
            <a:pPr>
              <a:defRPr/>
            </a:pPr>
            <a:r>
              <a:rPr lang="en-US" dirty="0"/>
              <a:t>FedEx Corporation is the world’s leading express-distribution company. In addition to the world’s largest fleet of all-cargo aircraft, the company has more than 56,700 ground vehicles that pick up and deliver packages. Assume that FedEx sold a delivery truck for $16,000. FedEx had originally purchased the truck for $28,000, and had recorded depreciation for three years.</a:t>
            </a:r>
          </a:p>
          <a:p>
            <a:pPr>
              <a:defRPr/>
            </a:pPr>
            <a:r>
              <a:rPr lang="en-US" dirty="0"/>
              <a:t>Required:</a:t>
            </a:r>
          </a:p>
          <a:p>
            <a:pPr>
              <a:defRPr/>
            </a:pPr>
            <a:r>
              <a:rPr lang="en-US" dirty="0"/>
              <a:t>1. Calculate the amount of gain or loss on disposal, assuming that</a:t>
            </a:r>
            <a:br>
              <a:rPr lang="en-US" dirty="0"/>
            </a:br>
            <a:r>
              <a:rPr lang="en-US" dirty="0"/>
              <a:t>    Accumulated Depreciation was: (a) $12,000, (b) $10,000, and (c) $15,000.</a:t>
            </a:r>
          </a:p>
        </p:txBody>
      </p:sp>
      <p:grpSp>
        <p:nvGrpSpPr>
          <p:cNvPr id="16" name="Group 15"/>
          <p:cNvGrpSpPr>
            <a:grpSpLocks/>
          </p:cNvGrpSpPr>
          <p:nvPr/>
        </p:nvGrpSpPr>
        <p:grpSpPr bwMode="auto">
          <a:xfrm>
            <a:off x="381000" y="3752850"/>
            <a:ext cx="8385175" cy="2495550"/>
            <a:chOff x="381000" y="3752193"/>
            <a:chExt cx="8384628" cy="2496207"/>
          </a:xfrm>
        </p:grpSpPr>
        <p:sp>
          <p:nvSpPr>
            <p:cNvPr id="162821" name="TextBox 3"/>
            <p:cNvSpPr txBox="1">
              <a:spLocks noChangeArrowheads="1"/>
            </p:cNvSpPr>
            <p:nvPr/>
          </p:nvSpPr>
          <p:spPr bwMode="auto">
            <a:xfrm>
              <a:off x="381000" y="3755410"/>
              <a:ext cx="8382000" cy="2492990"/>
            </a:xfrm>
            <a:prstGeom prst="rect">
              <a:avLst/>
            </a:prstGeom>
            <a:solidFill>
              <a:srgbClr val="FFFFCC"/>
            </a:solidFill>
            <a:ln w="19050">
              <a:solidFill>
                <a:schemeClr val="tx1"/>
              </a:solidFill>
              <a:miter lim="800000"/>
              <a:headEnd/>
              <a:tailEnd/>
            </a:ln>
          </p:spPr>
          <p:txBody>
            <a:bodyPr>
              <a:spAutoFit/>
            </a:bodyPr>
            <a:lstStyle/>
            <a:p>
              <a:pPr>
                <a:spcBef>
                  <a:spcPts val="600"/>
                </a:spcBef>
              </a:pPr>
              <a:endParaRPr lang="en-US" b="1"/>
            </a:p>
            <a:p>
              <a:pPr>
                <a:spcBef>
                  <a:spcPts val="600"/>
                </a:spcBef>
              </a:pPr>
              <a:endParaRPr lang="en-US" b="1"/>
            </a:p>
            <a:p>
              <a:pPr>
                <a:spcBef>
                  <a:spcPts val="600"/>
                </a:spcBef>
              </a:pPr>
              <a:r>
                <a:rPr lang="en-US" b="1"/>
                <a:t>Sale price</a:t>
              </a:r>
            </a:p>
            <a:p>
              <a:pPr>
                <a:spcBef>
                  <a:spcPts val="600"/>
                </a:spcBef>
              </a:pPr>
              <a:r>
                <a:rPr lang="en-US" b="1"/>
                <a:t>Cost</a:t>
              </a:r>
            </a:p>
            <a:p>
              <a:pPr>
                <a:spcBef>
                  <a:spcPts val="600"/>
                </a:spcBef>
              </a:pPr>
              <a:r>
                <a:rPr lang="en-US" b="1"/>
                <a:t>Less:  Accumulated Depreciation</a:t>
              </a:r>
            </a:p>
            <a:p>
              <a:pPr>
                <a:spcBef>
                  <a:spcPts val="600"/>
                </a:spcBef>
              </a:pPr>
              <a:r>
                <a:rPr lang="en-US" b="1"/>
                <a:t>Book Value</a:t>
              </a:r>
            </a:p>
            <a:p>
              <a:pPr>
                <a:spcBef>
                  <a:spcPts val="600"/>
                </a:spcBef>
              </a:pPr>
              <a:r>
                <a:rPr lang="en-US" b="1"/>
                <a:t>    Gain (Loss)</a:t>
              </a:r>
            </a:p>
          </p:txBody>
        </p:sp>
        <p:sp>
          <p:nvSpPr>
            <p:cNvPr id="162822" name="TextBox 4"/>
            <p:cNvSpPr txBox="1">
              <a:spLocks noChangeArrowheads="1"/>
            </p:cNvSpPr>
            <p:nvPr/>
          </p:nvSpPr>
          <p:spPr bwMode="auto">
            <a:xfrm>
              <a:off x="7543800" y="3752193"/>
              <a:ext cx="1221828" cy="2492990"/>
            </a:xfrm>
            <a:prstGeom prst="rect">
              <a:avLst/>
            </a:prstGeom>
            <a:noFill/>
            <a:ln w="9525">
              <a:noFill/>
              <a:miter lim="800000"/>
              <a:headEnd/>
              <a:tailEnd/>
            </a:ln>
          </p:spPr>
          <p:txBody>
            <a:bodyPr>
              <a:spAutoFit/>
            </a:bodyPr>
            <a:lstStyle/>
            <a:p>
              <a:pPr>
                <a:spcBef>
                  <a:spcPts val="600"/>
                </a:spcBef>
              </a:pPr>
              <a:endParaRPr lang="en-US"/>
            </a:p>
            <a:p>
              <a:pPr algn="ctr">
                <a:spcBef>
                  <a:spcPts val="600"/>
                </a:spcBef>
              </a:pPr>
              <a:r>
                <a:rPr lang="en-US" b="1"/>
                <a:t>c</a:t>
              </a:r>
            </a:p>
            <a:p>
              <a:pPr algn="r">
                <a:spcBef>
                  <a:spcPts val="600"/>
                </a:spcBef>
              </a:pPr>
              <a:r>
                <a:rPr lang="en-US" b="1" u="sng"/>
                <a:t>$  16,000</a:t>
              </a:r>
            </a:p>
            <a:p>
              <a:pPr algn="r">
                <a:spcBef>
                  <a:spcPts val="600"/>
                </a:spcBef>
              </a:pPr>
              <a:r>
                <a:rPr lang="en-US" b="1"/>
                <a:t>28,000</a:t>
              </a:r>
            </a:p>
            <a:p>
              <a:pPr algn="r">
                <a:spcBef>
                  <a:spcPts val="600"/>
                </a:spcBef>
              </a:pPr>
              <a:r>
                <a:rPr lang="en-US" b="1" u="sng"/>
                <a:t>    15,000</a:t>
              </a:r>
            </a:p>
            <a:p>
              <a:pPr algn="r">
                <a:spcBef>
                  <a:spcPts val="600"/>
                </a:spcBef>
              </a:pPr>
              <a:r>
                <a:rPr lang="en-US" b="1" u="sng"/>
                <a:t>    13,000</a:t>
              </a:r>
            </a:p>
            <a:p>
              <a:pPr algn="r">
                <a:spcBef>
                  <a:spcPts val="600"/>
                </a:spcBef>
              </a:pPr>
              <a:r>
                <a:rPr lang="en-US" b="1" u="sng"/>
                <a:t>$    3,000</a:t>
              </a:r>
            </a:p>
          </p:txBody>
        </p:sp>
        <p:sp>
          <p:nvSpPr>
            <p:cNvPr id="162823" name="TextBox 5"/>
            <p:cNvSpPr txBox="1">
              <a:spLocks noChangeArrowheads="1"/>
            </p:cNvSpPr>
            <p:nvPr/>
          </p:nvSpPr>
          <p:spPr bwMode="auto">
            <a:xfrm>
              <a:off x="6019800" y="3754821"/>
              <a:ext cx="1198180" cy="2492990"/>
            </a:xfrm>
            <a:prstGeom prst="rect">
              <a:avLst/>
            </a:prstGeom>
            <a:noFill/>
            <a:ln w="9525">
              <a:noFill/>
              <a:miter lim="800000"/>
              <a:headEnd/>
              <a:tailEnd/>
            </a:ln>
          </p:spPr>
          <p:txBody>
            <a:bodyPr>
              <a:spAutoFit/>
            </a:bodyPr>
            <a:lstStyle/>
            <a:p>
              <a:pPr algn="ctr">
                <a:spcBef>
                  <a:spcPts val="600"/>
                </a:spcBef>
              </a:pPr>
              <a:r>
                <a:rPr lang="en-US" b="1"/>
                <a:t>Case</a:t>
              </a:r>
            </a:p>
            <a:p>
              <a:pPr algn="ctr">
                <a:spcBef>
                  <a:spcPts val="600"/>
                </a:spcBef>
              </a:pPr>
              <a:r>
                <a:rPr lang="en-US" b="1"/>
                <a:t>b</a:t>
              </a:r>
            </a:p>
            <a:p>
              <a:pPr algn="r">
                <a:spcBef>
                  <a:spcPts val="600"/>
                </a:spcBef>
              </a:pPr>
              <a:r>
                <a:rPr lang="en-US" b="1" u="sng"/>
                <a:t>$  16,000</a:t>
              </a:r>
            </a:p>
            <a:p>
              <a:pPr algn="r">
                <a:spcBef>
                  <a:spcPts val="600"/>
                </a:spcBef>
              </a:pPr>
              <a:r>
                <a:rPr lang="en-US" b="1"/>
                <a:t>28,000</a:t>
              </a:r>
            </a:p>
            <a:p>
              <a:pPr algn="r">
                <a:spcBef>
                  <a:spcPts val="600"/>
                </a:spcBef>
              </a:pPr>
              <a:r>
                <a:rPr lang="en-US" b="1" u="sng"/>
                <a:t>    10,000</a:t>
              </a:r>
            </a:p>
            <a:p>
              <a:pPr algn="r">
                <a:spcBef>
                  <a:spcPts val="600"/>
                </a:spcBef>
              </a:pPr>
              <a:r>
                <a:rPr lang="en-US" b="1" u="sng"/>
                <a:t>    18,000</a:t>
              </a:r>
            </a:p>
            <a:p>
              <a:pPr algn="r">
                <a:spcBef>
                  <a:spcPts val="600"/>
                </a:spcBef>
              </a:pPr>
              <a:r>
                <a:rPr lang="en-US" b="1" u="sng"/>
                <a:t>$  (2,000)</a:t>
              </a:r>
            </a:p>
          </p:txBody>
        </p:sp>
        <p:sp>
          <p:nvSpPr>
            <p:cNvPr id="162824" name="TextBox 6"/>
            <p:cNvSpPr txBox="1">
              <a:spLocks noChangeArrowheads="1"/>
            </p:cNvSpPr>
            <p:nvPr/>
          </p:nvSpPr>
          <p:spPr bwMode="auto">
            <a:xfrm>
              <a:off x="4572000" y="3754821"/>
              <a:ext cx="1219200" cy="2492990"/>
            </a:xfrm>
            <a:prstGeom prst="rect">
              <a:avLst/>
            </a:prstGeom>
            <a:noFill/>
            <a:ln w="9525">
              <a:noFill/>
              <a:miter lim="800000"/>
              <a:headEnd/>
              <a:tailEnd/>
            </a:ln>
          </p:spPr>
          <p:txBody>
            <a:bodyPr>
              <a:spAutoFit/>
            </a:bodyPr>
            <a:lstStyle/>
            <a:p>
              <a:pPr>
                <a:spcBef>
                  <a:spcPts val="600"/>
                </a:spcBef>
              </a:pPr>
              <a:endParaRPr lang="en-US"/>
            </a:p>
            <a:p>
              <a:pPr algn="ctr">
                <a:spcBef>
                  <a:spcPts val="600"/>
                </a:spcBef>
              </a:pPr>
              <a:r>
                <a:rPr lang="en-US" b="1"/>
                <a:t>a</a:t>
              </a:r>
            </a:p>
            <a:p>
              <a:pPr algn="r">
                <a:spcBef>
                  <a:spcPts val="600"/>
                </a:spcBef>
              </a:pPr>
              <a:r>
                <a:rPr lang="en-US" b="1" u="sng"/>
                <a:t>$  16,000</a:t>
              </a:r>
            </a:p>
            <a:p>
              <a:pPr algn="r">
                <a:spcBef>
                  <a:spcPts val="600"/>
                </a:spcBef>
              </a:pPr>
              <a:r>
                <a:rPr lang="en-US" b="1"/>
                <a:t>28,000</a:t>
              </a:r>
            </a:p>
            <a:p>
              <a:pPr algn="r">
                <a:spcBef>
                  <a:spcPts val="600"/>
                </a:spcBef>
              </a:pPr>
              <a:r>
                <a:rPr lang="en-US" b="1" u="sng"/>
                <a:t>    12,000</a:t>
              </a:r>
            </a:p>
            <a:p>
              <a:pPr algn="r">
                <a:spcBef>
                  <a:spcPts val="600"/>
                </a:spcBef>
              </a:pPr>
              <a:r>
                <a:rPr lang="en-US" b="1" u="sng"/>
                <a:t>    16,000</a:t>
              </a:r>
            </a:p>
            <a:p>
              <a:pPr algn="r">
                <a:spcBef>
                  <a:spcPts val="600"/>
                </a:spcBef>
              </a:pPr>
              <a:r>
                <a:rPr lang="en-US" b="1" u="sng"/>
                <a:t>$            -</a:t>
              </a:r>
            </a:p>
          </p:txBody>
        </p:sp>
        <p:cxnSp>
          <p:nvCxnSpPr>
            <p:cNvPr id="9" name="Straight Connector 8"/>
            <p:cNvCxnSpPr/>
            <p:nvPr/>
          </p:nvCxnSpPr>
          <p:spPr>
            <a:xfrm>
              <a:off x="4800312" y="4419119"/>
              <a:ext cx="38859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312" y="4114238"/>
              <a:ext cx="38859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36816" y="6191235"/>
              <a:ext cx="9905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14772" y="6199175"/>
              <a:ext cx="9905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51187" y="6199175"/>
              <a:ext cx="9905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289322"/>
            <a:ext cx="8686800" cy="2247424"/>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E9-11 Demonstrating the Effect of Book Value on Reporting an Asset Disposal</a:t>
            </a:r>
          </a:p>
          <a:p>
            <a:pPr>
              <a:defRPr/>
            </a:pPr>
            <a:r>
              <a:rPr lang="en-US" dirty="0"/>
              <a:t>Required:</a:t>
            </a:r>
          </a:p>
          <a:p>
            <a:pPr>
              <a:defRPr/>
            </a:pPr>
            <a:r>
              <a:rPr lang="en-US" dirty="0"/>
              <a:t>2. Using the following structure, indicate the effects (accounts, amounts, and</a:t>
            </a:r>
            <a:br>
              <a:rPr lang="en-US" dirty="0"/>
            </a:br>
            <a:r>
              <a:rPr lang="en-US" dirty="0"/>
              <a:t>    + or -) for the disposal of the truck in each of the three preceding situations.</a:t>
            </a:r>
            <a:br>
              <a:rPr lang="en-US" dirty="0"/>
            </a:br>
            <a:endParaRPr lang="en-US" dirty="0"/>
          </a:p>
          <a:p>
            <a:pPr>
              <a:defRPr/>
            </a:pPr>
            <a:r>
              <a:rPr lang="en-US" dirty="0"/>
              <a:t>	</a:t>
            </a:r>
            <a:r>
              <a:rPr lang="en-US" u="sng" dirty="0"/>
              <a:t>Assets          =         Liabilities         +          Stockholders’ Equity</a:t>
            </a:r>
          </a:p>
        </p:txBody>
      </p:sp>
      <p:sp>
        <p:nvSpPr>
          <p:cNvPr id="10" name="TextBox 9"/>
          <p:cNvSpPr txBox="1"/>
          <p:nvPr/>
        </p:nvSpPr>
        <p:spPr>
          <a:xfrm>
            <a:off x="266700" y="3429000"/>
            <a:ext cx="3852863"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Case (a) Book Value = $16,000</a:t>
            </a:r>
          </a:p>
        </p:txBody>
      </p:sp>
      <p:grpSp>
        <p:nvGrpSpPr>
          <p:cNvPr id="26" name="Group 25"/>
          <p:cNvGrpSpPr>
            <a:grpSpLocks/>
          </p:cNvGrpSpPr>
          <p:nvPr/>
        </p:nvGrpSpPr>
        <p:grpSpPr bwMode="auto">
          <a:xfrm>
            <a:off x="228600" y="3940175"/>
            <a:ext cx="8686800" cy="1927225"/>
            <a:chOff x="228600" y="3940175"/>
            <a:chExt cx="8686800" cy="1927225"/>
          </a:xfrm>
        </p:grpSpPr>
        <p:sp>
          <p:nvSpPr>
            <p:cNvPr id="27" name="Rounded Rectangle 26"/>
            <p:cNvSpPr/>
            <p:nvPr/>
          </p:nvSpPr>
          <p:spPr bwMode="auto">
            <a:xfrm>
              <a:off x="228600" y="3940175"/>
              <a:ext cx="8686800" cy="19272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4871" name="Group 22"/>
            <p:cNvGrpSpPr>
              <a:grpSpLocks/>
            </p:cNvGrpSpPr>
            <p:nvPr/>
          </p:nvGrpSpPr>
          <p:grpSpPr bwMode="auto">
            <a:xfrm>
              <a:off x="457200" y="4083784"/>
              <a:ext cx="8229600" cy="1631216"/>
              <a:chOff x="9753600" y="1143000"/>
              <a:chExt cx="8229600" cy="1631216"/>
            </a:xfrm>
          </p:grpSpPr>
          <p:sp>
            <p:nvSpPr>
              <p:cNvPr id="29" name="TextBox 28"/>
              <p:cNvSpPr txBox="1"/>
              <p:nvPr/>
            </p:nvSpPr>
            <p:spPr>
              <a:xfrm>
                <a:off x="9753600" y="1142266"/>
                <a:ext cx="8229600" cy="1631950"/>
              </a:xfrm>
              <a:prstGeom prst="rect">
                <a:avLst/>
              </a:prstGeom>
              <a:solidFill>
                <a:schemeClr val="accent3">
                  <a:lumMod val="20000"/>
                  <a:lumOff val="80000"/>
                </a:schemeClr>
              </a:solidFill>
              <a:ln w="19050">
                <a:noFill/>
              </a:ln>
            </p:spPr>
            <p:txBody>
              <a:bodyPr>
                <a:spAutoFit/>
              </a:bodyPr>
              <a:lstStyle/>
              <a:p>
                <a:pPr>
                  <a:spcBef>
                    <a:spcPts val="600"/>
                  </a:spcBef>
                  <a:defRPr/>
                </a:pPr>
                <a:endParaRPr lang="en-US" sz="1600" dirty="0"/>
              </a:p>
              <a:p>
                <a:pPr>
                  <a:spcBef>
                    <a:spcPts val="600"/>
                  </a:spcBef>
                  <a:defRPr/>
                </a:pPr>
                <a:endParaRPr lang="en-US" sz="1600" dirty="0"/>
              </a:p>
              <a:p>
                <a:pPr>
                  <a:spcBef>
                    <a:spcPts val="600"/>
                  </a:spcBef>
                  <a:defRPr/>
                </a:pPr>
                <a:endParaRPr lang="en-US" sz="1600" dirty="0"/>
              </a:p>
              <a:p>
                <a:pPr>
                  <a:spcBef>
                    <a:spcPts val="600"/>
                  </a:spcBef>
                  <a:defRPr/>
                </a:pPr>
                <a:endParaRPr lang="en-US" sz="1600" dirty="0"/>
              </a:p>
              <a:p>
                <a:pPr>
                  <a:spcBef>
                    <a:spcPts val="600"/>
                  </a:spcBef>
                  <a:defRPr/>
                </a:pPr>
                <a:endParaRPr lang="en-US" sz="1600" dirty="0"/>
              </a:p>
            </p:txBody>
          </p:sp>
          <p:grpSp>
            <p:nvGrpSpPr>
              <p:cNvPr id="164873" name="Group 21"/>
              <p:cNvGrpSpPr>
                <a:grpSpLocks/>
              </p:cNvGrpSpPr>
              <p:nvPr/>
            </p:nvGrpSpPr>
            <p:grpSpPr bwMode="auto">
              <a:xfrm>
                <a:off x="9753600" y="1143000"/>
                <a:ext cx="8229600" cy="1631216"/>
                <a:chOff x="9829800" y="685800"/>
                <a:chExt cx="8229600" cy="1631216"/>
              </a:xfrm>
            </p:grpSpPr>
            <p:grpSp>
              <p:nvGrpSpPr>
                <p:cNvPr id="164874" name="Group 10"/>
                <p:cNvGrpSpPr>
                  <a:grpSpLocks/>
                </p:cNvGrpSpPr>
                <p:nvPr/>
              </p:nvGrpSpPr>
              <p:grpSpPr bwMode="auto">
                <a:xfrm>
                  <a:off x="9829800" y="685800"/>
                  <a:ext cx="2895600" cy="1631216"/>
                  <a:chOff x="9829800" y="685800"/>
                  <a:chExt cx="2895600" cy="1631216"/>
                </a:xfrm>
              </p:grpSpPr>
              <p:sp>
                <p:nvSpPr>
                  <p:cNvPr id="164884" name="TextBox 7"/>
                  <p:cNvSpPr txBox="1">
                    <a:spLocks noChangeArrowheads="1"/>
                  </p:cNvSpPr>
                  <p:nvPr/>
                </p:nvSpPr>
                <p:spPr bwMode="auto">
                  <a:xfrm>
                    <a:off x="9829800" y="685800"/>
                    <a:ext cx="2895600" cy="1631216"/>
                  </a:xfrm>
                  <a:prstGeom prst="rect">
                    <a:avLst/>
                  </a:prstGeom>
                  <a:noFill/>
                  <a:ln w="9525">
                    <a:noFill/>
                    <a:miter lim="800000"/>
                    <a:headEnd/>
                    <a:tailEnd/>
                  </a:ln>
                </p:spPr>
                <p:txBody>
                  <a:bodyPr>
                    <a:spAutoFit/>
                  </a:bodyPr>
                  <a:lstStyle/>
                  <a:p>
                    <a:pPr algn="ctr">
                      <a:spcBef>
                        <a:spcPts val="600"/>
                      </a:spcBef>
                    </a:pPr>
                    <a:r>
                      <a:rPr lang="en-US" sz="1600"/>
                      <a:t>Assets</a:t>
                    </a:r>
                  </a:p>
                  <a:p>
                    <a:pPr>
                      <a:spcBef>
                        <a:spcPts val="600"/>
                      </a:spcBef>
                    </a:pPr>
                    <a:r>
                      <a:rPr lang="en-US" sz="1600"/>
                      <a:t>Cash (+A)</a:t>
                    </a:r>
                  </a:p>
                  <a:p>
                    <a:pPr>
                      <a:spcBef>
                        <a:spcPts val="600"/>
                      </a:spcBef>
                    </a:pPr>
                    <a:r>
                      <a:rPr lang="en-US" sz="1600"/>
                      <a:t>Delivery Trucks (-A)</a:t>
                    </a:r>
                  </a:p>
                  <a:p>
                    <a:pPr>
                      <a:spcBef>
                        <a:spcPts val="600"/>
                      </a:spcBef>
                    </a:pPr>
                    <a:r>
                      <a:rPr lang="en-US" sz="1600"/>
                      <a:t>Accumulated</a:t>
                    </a:r>
                  </a:p>
                  <a:p>
                    <a:pPr>
                      <a:spcBef>
                        <a:spcPts val="600"/>
                      </a:spcBef>
                    </a:pPr>
                    <a:r>
                      <a:rPr lang="en-US" sz="1600"/>
                      <a:t>    Depreciation (-xA)</a:t>
                    </a:r>
                  </a:p>
                </p:txBody>
              </p:sp>
              <p:sp>
                <p:nvSpPr>
                  <p:cNvPr id="164885" name="TextBox 8"/>
                  <p:cNvSpPr txBox="1">
                    <a:spLocks noChangeArrowheads="1"/>
                  </p:cNvSpPr>
                  <p:nvPr/>
                </p:nvSpPr>
                <p:spPr bwMode="auto">
                  <a:xfrm>
                    <a:off x="116586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r>
                      <a:rPr lang="en-US" sz="1600"/>
                      <a:t>+ 16,000</a:t>
                    </a:r>
                  </a:p>
                  <a:p>
                    <a:pPr algn="r">
                      <a:spcBef>
                        <a:spcPts val="600"/>
                      </a:spcBef>
                      <a:buFontTx/>
                      <a:buChar char="-"/>
                    </a:pPr>
                    <a:r>
                      <a:rPr lang="en-US" sz="1600"/>
                      <a:t> 28,000</a:t>
                    </a:r>
                  </a:p>
                  <a:p>
                    <a:pPr algn="r">
                      <a:spcBef>
                        <a:spcPts val="600"/>
                      </a:spcBef>
                      <a:buFontTx/>
                      <a:buChar char="-"/>
                    </a:pPr>
                    <a:endParaRPr lang="en-US" sz="1600"/>
                  </a:p>
                  <a:p>
                    <a:pPr algn="r">
                      <a:spcBef>
                        <a:spcPts val="600"/>
                      </a:spcBef>
                    </a:pPr>
                    <a:r>
                      <a:rPr lang="en-US" sz="1600"/>
                      <a:t>+ 12,000</a:t>
                    </a:r>
                  </a:p>
                </p:txBody>
              </p:sp>
            </p:grpSp>
            <p:grpSp>
              <p:nvGrpSpPr>
                <p:cNvPr id="164875" name="Group 11"/>
                <p:cNvGrpSpPr>
                  <a:grpSpLocks/>
                </p:cNvGrpSpPr>
                <p:nvPr/>
              </p:nvGrpSpPr>
              <p:grpSpPr bwMode="auto">
                <a:xfrm>
                  <a:off x="12725400" y="685800"/>
                  <a:ext cx="2514600" cy="1631216"/>
                  <a:chOff x="9829800" y="685800"/>
                  <a:chExt cx="2514600" cy="1631216"/>
                </a:xfrm>
              </p:grpSpPr>
              <p:sp>
                <p:nvSpPr>
                  <p:cNvPr id="164882" name="TextBox 38"/>
                  <p:cNvSpPr txBox="1">
                    <a:spLocks noChangeArrowheads="1"/>
                  </p:cNvSpPr>
                  <p:nvPr/>
                </p:nvSpPr>
                <p:spPr bwMode="auto">
                  <a:xfrm>
                    <a:off x="9829800" y="685800"/>
                    <a:ext cx="2514600" cy="1631216"/>
                  </a:xfrm>
                  <a:prstGeom prst="rect">
                    <a:avLst/>
                  </a:prstGeom>
                  <a:noFill/>
                  <a:ln w="9525">
                    <a:noFill/>
                    <a:miter lim="800000"/>
                    <a:headEnd/>
                    <a:tailEnd/>
                  </a:ln>
                </p:spPr>
                <p:txBody>
                  <a:bodyPr>
                    <a:spAutoFit/>
                  </a:bodyPr>
                  <a:lstStyle/>
                  <a:p>
                    <a:pPr algn="ctr">
                      <a:spcBef>
                        <a:spcPts val="600"/>
                      </a:spcBef>
                    </a:pPr>
                    <a:r>
                      <a:rPr lang="en-US" sz="1600"/>
                      <a:t>Liabilities</a:t>
                    </a:r>
                  </a:p>
                  <a:p>
                    <a:pPr>
                      <a:spcBef>
                        <a:spcPts val="600"/>
                      </a:spcBef>
                    </a:pPr>
                    <a:endParaRPr lang="en-US" sz="1600"/>
                  </a:p>
                  <a:p>
                    <a:pPr>
                      <a:spcBef>
                        <a:spcPts val="600"/>
                      </a:spcBef>
                    </a:pPr>
                    <a:endParaRPr lang="en-US" sz="1600"/>
                  </a:p>
                  <a:p>
                    <a:pPr>
                      <a:spcBef>
                        <a:spcPts val="600"/>
                      </a:spcBef>
                    </a:pPr>
                    <a:endParaRPr lang="en-US" sz="1600"/>
                  </a:p>
                  <a:p>
                    <a:pPr>
                      <a:spcBef>
                        <a:spcPts val="600"/>
                      </a:spcBef>
                    </a:pPr>
                    <a:endParaRPr lang="en-US" sz="1600"/>
                  </a:p>
                </p:txBody>
              </p:sp>
              <p:sp>
                <p:nvSpPr>
                  <p:cNvPr id="164883" name="TextBox 39"/>
                  <p:cNvSpPr txBox="1">
                    <a:spLocks noChangeArrowheads="1"/>
                  </p:cNvSpPr>
                  <p:nvPr/>
                </p:nvSpPr>
                <p:spPr bwMode="auto">
                  <a:xfrm>
                    <a:off x="11353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endParaRPr lang="en-US" sz="1600"/>
                  </a:p>
                  <a:p>
                    <a:pPr algn="r">
                      <a:spcBef>
                        <a:spcPts val="600"/>
                      </a:spcBef>
                      <a:buFontTx/>
                      <a:buChar char="-"/>
                    </a:pPr>
                    <a:endParaRPr lang="en-US" sz="1600"/>
                  </a:p>
                  <a:p>
                    <a:pPr algn="r">
                      <a:spcBef>
                        <a:spcPts val="600"/>
                      </a:spcBef>
                      <a:buFontTx/>
                      <a:buChar char="-"/>
                    </a:pPr>
                    <a:endParaRPr lang="en-US" sz="1600"/>
                  </a:p>
                  <a:p>
                    <a:pPr algn="r">
                      <a:spcBef>
                        <a:spcPts val="600"/>
                      </a:spcBef>
                    </a:pPr>
                    <a:endParaRPr lang="en-US" sz="1600"/>
                  </a:p>
                </p:txBody>
              </p:sp>
            </p:grpSp>
            <p:grpSp>
              <p:nvGrpSpPr>
                <p:cNvPr id="164876" name="Group 14"/>
                <p:cNvGrpSpPr>
                  <a:grpSpLocks/>
                </p:cNvGrpSpPr>
                <p:nvPr/>
              </p:nvGrpSpPr>
              <p:grpSpPr bwMode="auto">
                <a:xfrm>
                  <a:off x="15544800" y="685800"/>
                  <a:ext cx="2514600" cy="1631216"/>
                  <a:chOff x="9829800" y="685800"/>
                  <a:chExt cx="2514600" cy="1631216"/>
                </a:xfrm>
              </p:grpSpPr>
              <p:sp>
                <p:nvSpPr>
                  <p:cNvPr id="164880" name="TextBox 36"/>
                  <p:cNvSpPr txBox="1">
                    <a:spLocks noChangeArrowheads="1"/>
                  </p:cNvSpPr>
                  <p:nvPr/>
                </p:nvSpPr>
                <p:spPr bwMode="auto">
                  <a:xfrm>
                    <a:off x="9829800" y="685800"/>
                    <a:ext cx="2514600" cy="1631216"/>
                  </a:xfrm>
                  <a:prstGeom prst="rect">
                    <a:avLst/>
                  </a:prstGeom>
                  <a:noFill/>
                  <a:ln w="9525">
                    <a:noFill/>
                    <a:miter lim="800000"/>
                    <a:headEnd/>
                    <a:tailEnd/>
                  </a:ln>
                </p:spPr>
                <p:txBody>
                  <a:bodyPr>
                    <a:spAutoFit/>
                  </a:bodyPr>
                  <a:lstStyle/>
                  <a:p>
                    <a:pPr algn="ctr">
                      <a:spcBef>
                        <a:spcPts val="600"/>
                      </a:spcBef>
                    </a:pPr>
                    <a:r>
                      <a:rPr lang="en-US" sz="1600"/>
                      <a:t>Stockholders’ Equity</a:t>
                    </a:r>
                  </a:p>
                  <a:p>
                    <a:pPr>
                      <a:spcBef>
                        <a:spcPts val="600"/>
                      </a:spcBef>
                    </a:pPr>
                    <a:endParaRPr lang="en-US" sz="1600"/>
                  </a:p>
                  <a:p>
                    <a:pPr>
                      <a:spcBef>
                        <a:spcPts val="600"/>
                      </a:spcBef>
                    </a:pPr>
                    <a:endParaRPr lang="en-US" sz="1600"/>
                  </a:p>
                  <a:p>
                    <a:pPr>
                      <a:spcBef>
                        <a:spcPts val="600"/>
                      </a:spcBef>
                    </a:pPr>
                    <a:endParaRPr lang="en-US" sz="1600"/>
                  </a:p>
                  <a:p>
                    <a:pPr>
                      <a:spcBef>
                        <a:spcPts val="600"/>
                      </a:spcBef>
                    </a:pPr>
                    <a:endParaRPr lang="en-US" sz="1600"/>
                  </a:p>
                </p:txBody>
              </p:sp>
              <p:sp>
                <p:nvSpPr>
                  <p:cNvPr id="164881" name="TextBox 37"/>
                  <p:cNvSpPr txBox="1">
                    <a:spLocks noChangeArrowheads="1"/>
                  </p:cNvSpPr>
                  <p:nvPr/>
                </p:nvSpPr>
                <p:spPr bwMode="auto">
                  <a:xfrm>
                    <a:off x="11353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endParaRPr lang="en-US" sz="1600"/>
                  </a:p>
                  <a:p>
                    <a:pPr algn="r">
                      <a:spcBef>
                        <a:spcPts val="600"/>
                      </a:spcBef>
                    </a:pPr>
                    <a:endParaRPr lang="en-US" sz="1600"/>
                  </a:p>
                  <a:p>
                    <a:pPr algn="r">
                      <a:spcBef>
                        <a:spcPts val="600"/>
                      </a:spcBef>
                    </a:pPr>
                    <a:endParaRPr lang="en-US" sz="1600"/>
                  </a:p>
                  <a:p>
                    <a:pPr algn="r">
                      <a:spcBef>
                        <a:spcPts val="600"/>
                      </a:spcBef>
                    </a:pPr>
                    <a:endParaRPr lang="en-US" sz="1600"/>
                  </a:p>
                </p:txBody>
              </p:sp>
            </p:grpSp>
            <p:sp>
              <p:nvSpPr>
                <p:cNvPr id="164877" name="TextBox 33"/>
                <p:cNvSpPr txBox="1">
                  <a:spLocks noChangeArrowheads="1"/>
                </p:cNvSpPr>
                <p:nvPr/>
              </p:nvSpPr>
              <p:spPr bwMode="auto">
                <a:xfrm>
                  <a:off x="12192000" y="685800"/>
                  <a:ext cx="457200" cy="338554"/>
                </a:xfrm>
                <a:prstGeom prst="rect">
                  <a:avLst/>
                </a:prstGeom>
                <a:noFill/>
                <a:ln w="9525">
                  <a:noFill/>
                  <a:miter lim="800000"/>
                  <a:headEnd/>
                  <a:tailEnd/>
                </a:ln>
              </p:spPr>
              <p:txBody>
                <a:bodyPr>
                  <a:spAutoFit/>
                </a:bodyPr>
                <a:lstStyle/>
                <a:p>
                  <a:pPr algn="ctr"/>
                  <a:r>
                    <a:rPr lang="en-US" sz="1600"/>
                    <a:t>=</a:t>
                  </a:r>
                </a:p>
              </p:txBody>
            </p:sp>
            <p:sp>
              <p:nvSpPr>
                <p:cNvPr id="164878" name="TextBox 34"/>
                <p:cNvSpPr txBox="1">
                  <a:spLocks noChangeArrowheads="1"/>
                </p:cNvSpPr>
                <p:nvPr/>
              </p:nvSpPr>
              <p:spPr bwMode="auto">
                <a:xfrm>
                  <a:off x="14935200" y="685800"/>
                  <a:ext cx="457200" cy="338554"/>
                </a:xfrm>
                <a:prstGeom prst="rect">
                  <a:avLst/>
                </a:prstGeom>
                <a:noFill/>
                <a:ln w="9525">
                  <a:noFill/>
                  <a:miter lim="800000"/>
                  <a:headEnd/>
                  <a:tailEnd/>
                </a:ln>
              </p:spPr>
              <p:txBody>
                <a:bodyPr>
                  <a:spAutoFit/>
                </a:bodyPr>
                <a:lstStyle/>
                <a:p>
                  <a:pPr algn="ctr"/>
                  <a:r>
                    <a:rPr lang="en-US" sz="1600"/>
                    <a:t>+</a:t>
                  </a:r>
                </a:p>
              </p:txBody>
            </p:sp>
            <p:cxnSp>
              <p:nvCxnSpPr>
                <p:cNvPr id="36" name="Straight Connector 35"/>
                <p:cNvCxnSpPr/>
                <p:nvPr/>
              </p:nvCxnSpPr>
              <p:spPr>
                <a:xfrm>
                  <a:off x="9829800" y="989866"/>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1143000"/>
            <a:ext cx="3867150"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Case (b) Book Value = $18,000</a:t>
            </a:r>
          </a:p>
        </p:txBody>
      </p:sp>
      <p:sp>
        <p:nvSpPr>
          <p:cNvPr id="6" name="TextBox 5"/>
          <p:cNvSpPr txBox="1"/>
          <p:nvPr/>
        </p:nvSpPr>
        <p:spPr>
          <a:xfrm>
            <a:off x="215900" y="289322"/>
            <a:ext cx="8686800" cy="715089"/>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E9-11 Demonstrating the Effect of Book Value on Reporting an Asset Disposal</a:t>
            </a:r>
          </a:p>
        </p:txBody>
      </p:sp>
      <p:sp>
        <p:nvSpPr>
          <p:cNvPr id="10" name="TextBox 9"/>
          <p:cNvSpPr txBox="1"/>
          <p:nvPr/>
        </p:nvSpPr>
        <p:spPr>
          <a:xfrm>
            <a:off x="279400" y="3733800"/>
            <a:ext cx="3852863"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Case (c) Book Value = $13,000</a:t>
            </a:r>
          </a:p>
        </p:txBody>
      </p:sp>
      <p:grpSp>
        <p:nvGrpSpPr>
          <p:cNvPr id="166918" name="Group 16"/>
          <p:cNvGrpSpPr>
            <a:grpSpLocks/>
          </p:cNvGrpSpPr>
          <p:nvPr/>
        </p:nvGrpSpPr>
        <p:grpSpPr bwMode="auto">
          <a:xfrm>
            <a:off x="228600" y="1752600"/>
            <a:ext cx="8686800" cy="1927225"/>
            <a:chOff x="228600" y="3940175"/>
            <a:chExt cx="8686800" cy="1927225"/>
          </a:xfrm>
        </p:grpSpPr>
        <p:sp>
          <p:nvSpPr>
            <p:cNvPr id="18" name="Rounded Rectangle 17"/>
            <p:cNvSpPr/>
            <p:nvPr/>
          </p:nvSpPr>
          <p:spPr bwMode="auto">
            <a:xfrm>
              <a:off x="228600" y="3940175"/>
              <a:ext cx="8686800" cy="19272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6937" name="Group 22"/>
            <p:cNvGrpSpPr>
              <a:grpSpLocks/>
            </p:cNvGrpSpPr>
            <p:nvPr/>
          </p:nvGrpSpPr>
          <p:grpSpPr bwMode="auto">
            <a:xfrm>
              <a:off x="457200" y="4083784"/>
              <a:ext cx="8229600" cy="1631216"/>
              <a:chOff x="9753600" y="1143000"/>
              <a:chExt cx="8229600" cy="1631216"/>
            </a:xfrm>
          </p:grpSpPr>
          <p:sp>
            <p:nvSpPr>
              <p:cNvPr id="20" name="TextBox 19"/>
              <p:cNvSpPr txBox="1"/>
              <p:nvPr/>
            </p:nvSpPr>
            <p:spPr>
              <a:xfrm>
                <a:off x="9753600" y="1142266"/>
                <a:ext cx="8229600" cy="1631950"/>
              </a:xfrm>
              <a:prstGeom prst="rect">
                <a:avLst/>
              </a:prstGeom>
              <a:solidFill>
                <a:schemeClr val="accent3">
                  <a:lumMod val="20000"/>
                  <a:lumOff val="80000"/>
                </a:schemeClr>
              </a:solidFill>
              <a:ln w="19050">
                <a:noFill/>
              </a:ln>
            </p:spPr>
            <p:txBody>
              <a:bodyPr>
                <a:spAutoFit/>
              </a:bodyPr>
              <a:lstStyle/>
              <a:p>
                <a:pPr>
                  <a:spcBef>
                    <a:spcPts val="600"/>
                  </a:spcBef>
                  <a:defRPr/>
                </a:pPr>
                <a:endParaRPr lang="en-US" sz="1600" dirty="0"/>
              </a:p>
              <a:p>
                <a:pPr>
                  <a:spcBef>
                    <a:spcPts val="600"/>
                  </a:spcBef>
                  <a:defRPr/>
                </a:pPr>
                <a:endParaRPr lang="en-US" sz="1600" dirty="0"/>
              </a:p>
              <a:p>
                <a:pPr>
                  <a:spcBef>
                    <a:spcPts val="600"/>
                  </a:spcBef>
                  <a:defRPr/>
                </a:pPr>
                <a:endParaRPr lang="en-US" sz="1600" dirty="0"/>
              </a:p>
              <a:p>
                <a:pPr>
                  <a:spcBef>
                    <a:spcPts val="600"/>
                  </a:spcBef>
                  <a:defRPr/>
                </a:pPr>
                <a:endParaRPr lang="en-US" sz="1600" dirty="0"/>
              </a:p>
              <a:p>
                <a:pPr>
                  <a:spcBef>
                    <a:spcPts val="600"/>
                  </a:spcBef>
                  <a:defRPr/>
                </a:pPr>
                <a:endParaRPr lang="en-US" sz="1600" dirty="0"/>
              </a:p>
            </p:txBody>
          </p:sp>
          <p:grpSp>
            <p:nvGrpSpPr>
              <p:cNvPr id="166939" name="Group 21"/>
              <p:cNvGrpSpPr>
                <a:grpSpLocks/>
              </p:cNvGrpSpPr>
              <p:nvPr/>
            </p:nvGrpSpPr>
            <p:grpSpPr bwMode="auto">
              <a:xfrm>
                <a:off x="9753600" y="1143000"/>
                <a:ext cx="8229600" cy="1631216"/>
                <a:chOff x="9829800" y="685800"/>
                <a:chExt cx="8229600" cy="1631216"/>
              </a:xfrm>
            </p:grpSpPr>
            <p:grpSp>
              <p:nvGrpSpPr>
                <p:cNvPr id="166940" name="Group 10"/>
                <p:cNvGrpSpPr>
                  <a:grpSpLocks/>
                </p:cNvGrpSpPr>
                <p:nvPr/>
              </p:nvGrpSpPr>
              <p:grpSpPr bwMode="auto">
                <a:xfrm>
                  <a:off x="9829800" y="685800"/>
                  <a:ext cx="2895600" cy="1631216"/>
                  <a:chOff x="9829800" y="685800"/>
                  <a:chExt cx="2895600" cy="1631216"/>
                </a:xfrm>
              </p:grpSpPr>
              <p:sp>
                <p:nvSpPr>
                  <p:cNvPr id="166950" name="TextBox 7"/>
                  <p:cNvSpPr txBox="1">
                    <a:spLocks noChangeArrowheads="1"/>
                  </p:cNvSpPr>
                  <p:nvPr/>
                </p:nvSpPr>
                <p:spPr bwMode="auto">
                  <a:xfrm>
                    <a:off x="9829800" y="685800"/>
                    <a:ext cx="2514600" cy="1631216"/>
                  </a:xfrm>
                  <a:prstGeom prst="rect">
                    <a:avLst/>
                  </a:prstGeom>
                  <a:noFill/>
                  <a:ln w="9525">
                    <a:noFill/>
                    <a:miter lim="800000"/>
                    <a:headEnd/>
                    <a:tailEnd/>
                  </a:ln>
                </p:spPr>
                <p:txBody>
                  <a:bodyPr>
                    <a:spAutoFit/>
                  </a:bodyPr>
                  <a:lstStyle/>
                  <a:p>
                    <a:pPr algn="ctr">
                      <a:spcBef>
                        <a:spcPts val="600"/>
                      </a:spcBef>
                    </a:pPr>
                    <a:r>
                      <a:rPr lang="en-US" sz="1600"/>
                      <a:t>Assets</a:t>
                    </a:r>
                  </a:p>
                  <a:p>
                    <a:pPr>
                      <a:spcBef>
                        <a:spcPts val="600"/>
                      </a:spcBef>
                    </a:pPr>
                    <a:r>
                      <a:rPr lang="en-US" sz="1600"/>
                      <a:t>Cash (+A)</a:t>
                    </a:r>
                  </a:p>
                  <a:p>
                    <a:pPr>
                      <a:spcBef>
                        <a:spcPts val="600"/>
                      </a:spcBef>
                    </a:pPr>
                    <a:r>
                      <a:rPr lang="en-US" sz="1600"/>
                      <a:t>Delivery Trucks (-A)</a:t>
                    </a:r>
                  </a:p>
                  <a:p>
                    <a:pPr>
                      <a:spcBef>
                        <a:spcPts val="600"/>
                      </a:spcBef>
                    </a:pPr>
                    <a:r>
                      <a:rPr lang="en-US" sz="1600"/>
                      <a:t>Accumulated</a:t>
                    </a:r>
                  </a:p>
                  <a:p>
                    <a:pPr>
                      <a:spcBef>
                        <a:spcPts val="600"/>
                      </a:spcBef>
                    </a:pPr>
                    <a:r>
                      <a:rPr lang="en-US" sz="1600"/>
                      <a:t>    Depreciation (-xA)</a:t>
                    </a:r>
                  </a:p>
                </p:txBody>
              </p:sp>
              <p:sp>
                <p:nvSpPr>
                  <p:cNvPr id="166951" name="TextBox 8"/>
                  <p:cNvSpPr txBox="1">
                    <a:spLocks noChangeArrowheads="1"/>
                  </p:cNvSpPr>
                  <p:nvPr/>
                </p:nvSpPr>
                <p:spPr bwMode="auto">
                  <a:xfrm>
                    <a:off x="11734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r>
                      <a:rPr lang="en-US" sz="1600"/>
                      <a:t>+ 16,000</a:t>
                    </a:r>
                  </a:p>
                  <a:p>
                    <a:pPr algn="r">
                      <a:spcBef>
                        <a:spcPts val="600"/>
                      </a:spcBef>
                      <a:buFontTx/>
                      <a:buChar char="-"/>
                    </a:pPr>
                    <a:r>
                      <a:rPr lang="en-US" sz="1600"/>
                      <a:t> 28,000</a:t>
                    </a:r>
                  </a:p>
                  <a:p>
                    <a:pPr algn="r">
                      <a:spcBef>
                        <a:spcPts val="600"/>
                      </a:spcBef>
                      <a:buFontTx/>
                      <a:buChar char="-"/>
                    </a:pPr>
                    <a:endParaRPr lang="en-US" sz="1600"/>
                  </a:p>
                  <a:p>
                    <a:pPr algn="r">
                      <a:spcBef>
                        <a:spcPts val="600"/>
                      </a:spcBef>
                    </a:pPr>
                    <a:r>
                      <a:rPr lang="en-US" sz="1600"/>
                      <a:t>+ 10,000</a:t>
                    </a:r>
                  </a:p>
                </p:txBody>
              </p:sp>
            </p:grpSp>
            <p:grpSp>
              <p:nvGrpSpPr>
                <p:cNvPr id="166941" name="Group 11"/>
                <p:cNvGrpSpPr>
                  <a:grpSpLocks/>
                </p:cNvGrpSpPr>
                <p:nvPr/>
              </p:nvGrpSpPr>
              <p:grpSpPr bwMode="auto">
                <a:xfrm>
                  <a:off x="12725400" y="685800"/>
                  <a:ext cx="2514600" cy="1631216"/>
                  <a:chOff x="9829800" y="685800"/>
                  <a:chExt cx="2514600" cy="1631216"/>
                </a:xfrm>
              </p:grpSpPr>
              <p:sp>
                <p:nvSpPr>
                  <p:cNvPr id="166948" name="TextBox 29"/>
                  <p:cNvSpPr txBox="1">
                    <a:spLocks noChangeArrowheads="1"/>
                  </p:cNvSpPr>
                  <p:nvPr/>
                </p:nvSpPr>
                <p:spPr bwMode="auto">
                  <a:xfrm>
                    <a:off x="9829800" y="685800"/>
                    <a:ext cx="2514600" cy="1631216"/>
                  </a:xfrm>
                  <a:prstGeom prst="rect">
                    <a:avLst/>
                  </a:prstGeom>
                  <a:noFill/>
                  <a:ln w="9525">
                    <a:noFill/>
                    <a:miter lim="800000"/>
                    <a:headEnd/>
                    <a:tailEnd/>
                  </a:ln>
                </p:spPr>
                <p:txBody>
                  <a:bodyPr>
                    <a:spAutoFit/>
                  </a:bodyPr>
                  <a:lstStyle/>
                  <a:p>
                    <a:pPr algn="ctr">
                      <a:spcBef>
                        <a:spcPts val="600"/>
                      </a:spcBef>
                    </a:pPr>
                    <a:r>
                      <a:rPr lang="en-US" sz="1600"/>
                      <a:t>Liabilities</a:t>
                    </a:r>
                  </a:p>
                  <a:p>
                    <a:pPr>
                      <a:spcBef>
                        <a:spcPts val="600"/>
                      </a:spcBef>
                    </a:pPr>
                    <a:endParaRPr lang="en-US" sz="1600"/>
                  </a:p>
                  <a:p>
                    <a:pPr>
                      <a:spcBef>
                        <a:spcPts val="600"/>
                      </a:spcBef>
                    </a:pPr>
                    <a:endParaRPr lang="en-US" sz="1600"/>
                  </a:p>
                  <a:p>
                    <a:pPr>
                      <a:spcBef>
                        <a:spcPts val="600"/>
                      </a:spcBef>
                    </a:pPr>
                    <a:endParaRPr lang="en-US" sz="1600"/>
                  </a:p>
                  <a:p>
                    <a:pPr>
                      <a:spcBef>
                        <a:spcPts val="600"/>
                      </a:spcBef>
                    </a:pPr>
                    <a:endParaRPr lang="en-US" sz="1600"/>
                  </a:p>
                </p:txBody>
              </p:sp>
              <p:sp>
                <p:nvSpPr>
                  <p:cNvPr id="166949" name="TextBox 30"/>
                  <p:cNvSpPr txBox="1">
                    <a:spLocks noChangeArrowheads="1"/>
                  </p:cNvSpPr>
                  <p:nvPr/>
                </p:nvSpPr>
                <p:spPr bwMode="auto">
                  <a:xfrm>
                    <a:off x="11353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endParaRPr lang="en-US" sz="1600"/>
                  </a:p>
                  <a:p>
                    <a:pPr algn="r">
                      <a:spcBef>
                        <a:spcPts val="600"/>
                      </a:spcBef>
                      <a:buFontTx/>
                      <a:buChar char="-"/>
                    </a:pPr>
                    <a:endParaRPr lang="en-US" sz="1600"/>
                  </a:p>
                  <a:p>
                    <a:pPr algn="r">
                      <a:spcBef>
                        <a:spcPts val="600"/>
                      </a:spcBef>
                      <a:buFontTx/>
                      <a:buChar char="-"/>
                    </a:pPr>
                    <a:endParaRPr lang="en-US" sz="1600"/>
                  </a:p>
                  <a:p>
                    <a:pPr algn="r">
                      <a:spcBef>
                        <a:spcPts val="600"/>
                      </a:spcBef>
                    </a:pPr>
                    <a:endParaRPr lang="en-US" sz="1600"/>
                  </a:p>
                </p:txBody>
              </p:sp>
            </p:grpSp>
            <p:grpSp>
              <p:nvGrpSpPr>
                <p:cNvPr id="166942" name="Group 14"/>
                <p:cNvGrpSpPr>
                  <a:grpSpLocks/>
                </p:cNvGrpSpPr>
                <p:nvPr/>
              </p:nvGrpSpPr>
              <p:grpSpPr bwMode="auto">
                <a:xfrm>
                  <a:off x="15316200" y="685800"/>
                  <a:ext cx="2743200" cy="1631216"/>
                  <a:chOff x="9601200" y="685800"/>
                  <a:chExt cx="2743200" cy="1631216"/>
                </a:xfrm>
              </p:grpSpPr>
              <p:sp>
                <p:nvSpPr>
                  <p:cNvPr id="166946" name="TextBox 27"/>
                  <p:cNvSpPr txBox="1">
                    <a:spLocks noChangeArrowheads="1"/>
                  </p:cNvSpPr>
                  <p:nvPr/>
                </p:nvSpPr>
                <p:spPr bwMode="auto">
                  <a:xfrm>
                    <a:off x="9601200" y="685800"/>
                    <a:ext cx="2514600" cy="1631216"/>
                  </a:xfrm>
                  <a:prstGeom prst="rect">
                    <a:avLst/>
                  </a:prstGeom>
                  <a:noFill/>
                  <a:ln w="9525">
                    <a:noFill/>
                    <a:miter lim="800000"/>
                    <a:headEnd/>
                    <a:tailEnd/>
                  </a:ln>
                </p:spPr>
                <p:txBody>
                  <a:bodyPr>
                    <a:spAutoFit/>
                  </a:bodyPr>
                  <a:lstStyle/>
                  <a:p>
                    <a:pPr algn="ctr">
                      <a:spcBef>
                        <a:spcPts val="600"/>
                      </a:spcBef>
                    </a:pPr>
                    <a:r>
                      <a:rPr lang="en-US" sz="1600"/>
                      <a:t>Stockholders’ Equity</a:t>
                    </a:r>
                  </a:p>
                  <a:p>
                    <a:pPr>
                      <a:spcBef>
                        <a:spcPts val="600"/>
                      </a:spcBef>
                    </a:pPr>
                    <a:endParaRPr lang="en-US" sz="1600"/>
                  </a:p>
                  <a:p>
                    <a:pPr>
                      <a:spcBef>
                        <a:spcPts val="600"/>
                      </a:spcBef>
                    </a:pPr>
                    <a:r>
                      <a:rPr lang="en-US" sz="1600"/>
                      <a:t>Loss of Disposal (+E)</a:t>
                    </a:r>
                  </a:p>
                  <a:p>
                    <a:pPr>
                      <a:spcBef>
                        <a:spcPts val="600"/>
                      </a:spcBef>
                    </a:pPr>
                    <a:endParaRPr lang="en-US" sz="1600"/>
                  </a:p>
                  <a:p>
                    <a:pPr>
                      <a:spcBef>
                        <a:spcPts val="600"/>
                      </a:spcBef>
                    </a:pPr>
                    <a:endParaRPr lang="en-US" sz="1600"/>
                  </a:p>
                </p:txBody>
              </p:sp>
              <p:sp>
                <p:nvSpPr>
                  <p:cNvPr id="166947" name="TextBox 28"/>
                  <p:cNvSpPr txBox="1">
                    <a:spLocks noChangeArrowheads="1"/>
                  </p:cNvSpPr>
                  <p:nvPr/>
                </p:nvSpPr>
                <p:spPr bwMode="auto">
                  <a:xfrm>
                    <a:off x="11353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endParaRPr lang="en-US" sz="1600"/>
                  </a:p>
                  <a:p>
                    <a:pPr algn="r">
                      <a:spcBef>
                        <a:spcPts val="600"/>
                      </a:spcBef>
                    </a:pPr>
                    <a:r>
                      <a:rPr lang="en-US" sz="1600"/>
                      <a:t>- 2,000</a:t>
                    </a:r>
                  </a:p>
                  <a:p>
                    <a:pPr algn="r">
                      <a:spcBef>
                        <a:spcPts val="600"/>
                      </a:spcBef>
                    </a:pPr>
                    <a:endParaRPr lang="en-US" sz="1600"/>
                  </a:p>
                  <a:p>
                    <a:pPr algn="r">
                      <a:spcBef>
                        <a:spcPts val="600"/>
                      </a:spcBef>
                    </a:pPr>
                    <a:endParaRPr lang="en-US" sz="1600"/>
                  </a:p>
                </p:txBody>
              </p:sp>
            </p:grpSp>
            <p:sp>
              <p:nvSpPr>
                <p:cNvPr id="166943" name="TextBox 24"/>
                <p:cNvSpPr txBox="1">
                  <a:spLocks noChangeArrowheads="1"/>
                </p:cNvSpPr>
                <p:nvPr/>
              </p:nvSpPr>
              <p:spPr bwMode="auto">
                <a:xfrm>
                  <a:off x="12192000" y="685800"/>
                  <a:ext cx="457200" cy="338554"/>
                </a:xfrm>
                <a:prstGeom prst="rect">
                  <a:avLst/>
                </a:prstGeom>
                <a:noFill/>
                <a:ln w="9525">
                  <a:noFill/>
                  <a:miter lim="800000"/>
                  <a:headEnd/>
                  <a:tailEnd/>
                </a:ln>
              </p:spPr>
              <p:txBody>
                <a:bodyPr>
                  <a:spAutoFit/>
                </a:bodyPr>
                <a:lstStyle/>
                <a:p>
                  <a:pPr algn="ctr"/>
                  <a:r>
                    <a:rPr lang="en-US" sz="1600"/>
                    <a:t>=</a:t>
                  </a:r>
                </a:p>
              </p:txBody>
            </p:sp>
            <p:sp>
              <p:nvSpPr>
                <p:cNvPr id="166944" name="TextBox 25"/>
                <p:cNvSpPr txBox="1">
                  <a:spLocks noChangeArrowheads="1"/>
                </p:cNvSpPr>
                <p:nvPr/>
              </p:nvSpPr>
              <p:spPr bwMode="auto">
                <a:xfrm>
                  <a:off x="14935200" y="685800"/>
                  <a:ext cx="457200" cy="338554"/>
                </a:xfrm>
                <a:prstGeom prst="rect">
                  <a:avLst/>
                </a:prstGeom>
                <a:noFill/>
                <a:ln w="9525">
                  <a:noFill/>
                  <a:miter lim="800000"/>
                  <a:headEnd/>
                  <a:tailEnd/>
                </a:ln>
              </p:spPr>
              <p:txBody>
                <a:bodyPr>
                  <a:spAutoFit/>
                </a:bodyPr>
                <a:lstStyle/>
                <a:p>
                  <a:pPr algn="ctr"/>
                  <a:r>
                    <a:rPr lang="en-US" sz="1600"/>
                    <a:t>+</a:t>
                  </a:r>
                </a:p>
              </p:txBody>
            </p:sp>
            <p:cxnSp>
              <p:nvCxnSpPr>
                <p:cNvPr id="27" name="Straight Connector 26"/>
                <p:cNvCxnSpPr/>
                <p:nvPr/>
              </p:nvCxnSpPr>
              <p:spPr>
                <a:xfrm>
                  <a:off x="9829800" y="989866"/>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4" name="Group 33"/>
          <p:cNvGrpSpPr>
            <a:grpSpLocks/>
          </p:cNvGrpSpPr>
          <p:nvPr/>
        </p:nvGrpSpPr>
        <p:grpSpPr bwMode="auto">
          <a:xfrm>
            <a:off x="228600" y="4267200"/>
            <a:ext cx="8686800" cy="1927225"/>
            <a:chOff x="228600" y="3940175"/>
            <a:chExt cx="8686800" cy="1927225"/>
          </a:xfrm>
        </p:grpSpPr>
        <p:sp>
          <p:nvSpPr>
            <p:cNvPr id="35" name="Rounded Rectangle 34"/>
            <p:cNvSpPr/>
            <p:nvPr/>
          </p:nvSpPr>
          <p:spPr bwMode="auto">
            <a:xfrm>
              <a:off x="228600" y="3940175"/>
              <a:ext cx="8686800" cy="19272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6921" name="Group 22"/>
            <p:cNvGrpSpPr>
              <a:grpSpLocks/>
            </p:cNvGrpSpPr>
            <p:nvPr/>
          </p:nvGrpSpPr>
          <p:grpSpPr bwMode="auto">
            <a:xfrm>
              <a:off x="457200" y="4083784"/>
              <a:ext cx="8229600" cy="1631216"/>
              <a:chOff x="9753600" y="1143000"/>
              <a:chExt cx="8229600" cy="1631216"/>
            </a:xfrm>
          </p:grpSpPr>
          <p:sp>
            <p:nvSpPr>
              <p:cNvPr id="37" name="TextBox 36"/>
              <p:cNvSpPr txBox="1"/>
              <p:nvPr/>
            </p:nvSpPr>
            <p:spPr>
              <a:xfrm>
                <a:off x="9753600" y="1142266"/>
                <a:ext cx="8229600" cy="1631950"/>
              </a:xfrm>
              <a:prstGeom prst="rect">
                <a:avLst/>
              </a:prstGeom>
              <a:solidFill>
                <a:schemeClr val="accent3">
                  <a:lumMod val="20000"/>
                  <a:lumOff val="80000"/>
                </a:schemeClr>
              </a:solidFill>
              <a:ln w="19050">
                <a:noFill/>
              </a:ln>
            </p:spPr>
            <p:txBody>
              <a:bodyPr>
                <a:spAutoFit/>
              </a:bodyPr>
              <a:lstStyle/>
              <a:p>
                <a:pPr>
                  <a:spcBef>
                    <a:spcPts val="600"/>
                  </a:spcBef>
                  <a:defRPr/>
                </a:pPr>
                <a:endParaRPr lang="en-US" sz="1600" dirty="0"/>
              </a:p>
              <a:p>
                <a:pPr>
                  <a:spcBef>
                    <a:spcPts val="600"/>
                  </a:spcBef>
                  <a:defRPr/>
                </a:pPr>
                <a:endParaRPr lang="en-US" sz="1600" dirty="0"/>
              </a:p>
              <a:p>
                <a:pPr>
                  <a:spcBef>
                    <a:spcPts val="600"/>
                  </a:spcBef>
                  <a:defRPr/>
                </a:pPr>
                <a:endParaRPr lang="en-US" sz="1600" dirty="0"/>
              </a:p>
              <a:p>
                <a:pPr>
                  <a:spcBef>
                    <a:spcPts val="600"/>
                  </a:spcBef>
                  <a:defRPr/>
                </a:pPr>
                <a:endParaRPr lang="en-US" sz="1600" dirty="0"/>
              </a:p>
              <a:p>
                <a:pPr>
                  <a:spcBef>
                    <a:spcPts val="600"/>
                  </a:spcBef>
                  <a:defRPr/>
                </a:pPr>
                <a:endParaRPr lang="en-US" sz="1600" dirty="0"/>
              </a:p>
            </p:txBody>
          </p:sp>
          <p:grpSp>
            <p:nvGrpSpPr>
              <p:cNvPr id="166923" name="Group 21"/>
              <p:cNvGrpSpPr>
                <a:grpSpLocks/>
              </p:cNvGrpSpPr>
              <p:nvPr/>
            </p:nvGrpSpPr>
            <p:grpSpPr bwMode="auto">
              <a:xfrm>
                <a:off x="9753600" y="1143000"/>
                <a:ext cx="8229600" cy="1631216"/>
                <a:chOff x="9829800" y="685800"/>
                <a:chExt cx="8229600" cy="1631216"/>
              </a:xfrm>
            </p:grpSpPr>
            <p:grpSp>
              <p:nvGrpSpPr>
                <p:cNvPr id="166924" name="Group 10"/>
                <p:cNvGrpSpPr>
                  <a:grpSpLocks/>
                </p:cNvGrpSpPr>
                <p:nvPr/>
              </p:nvGrpSpPr>
              <p:grpSpPr bwMode="auto">
                <a:xfrm>
                  <a:off x="9829800" y="685800"/>
                  <a:ext cx="2895600" cy="1631216"/>
                  <a:chOff x="9829800" y="685800"/>
                  <a:chExt cx="2895600" cy="1631216"/>
                </a:xfrm>
              </p:grpSpPr>
              <p:sp>
                <p:nvSpPr>
                  <p:cNvPr id="166934" name="TextBox 7"/>
                  <p:cNvSpPr txBox="1">
                    <a:spLocks noChangeArrowheads="1"/>
                  </p:cNvSpPr>
                  <p:nvPr/>
                </p:nvSpPr>
                <p:spPr bwMode="auto">
                  <a:xfrm>
                    <a:off x="9829800" y="685800"/>
                    <a:ext cx="2514600" cy="1631216"/>
                  </a:xfrm>
                  <a:prstGeom prst="rect">
                    <a:avLst/>
                  </a:prstGeom>
                  <a:noFill/>
                  <a:ln w="9525">
                    <a:noFill/>
                    <a:miter lim="800000"/>
                    <a:headEnd/>
                    <a:tailEnd/>
                  </a:ln>
                </p:spPr>
                <p:txBody>
                  <a:bodyPr>
                    <a:spAutoFit/>
                  </a:bodyPr>
                  <a:lstStyle/>
                  <a:p>
                    <a:pPr algn="ctr">
                      <a:spcBef>
                        <a:spcPts val="600"/>
                      </a:spcBef>
                    </a:pPr>
                    <a:r>
                      <a:rPr lang="en-US" sz="1600"/>
                      <a:t>Assets</a:t>
                    </a:r>
                  </a:p>
                  <a:p>
                    <a:pPr>
                      <a:spcBef>
                        <a:spcPts val="600"/>
                      </a:spcBef>
                    </a:pPr>
                    <a:r>
                      <a:rPr lang="en-US" sz="1600"/>
                      <a:t>Cash (+A)</a:t>
                    </a:r>
                  </a:p>
                  <a:p>
                    <a:pPr>
                      <a:spcBef>
                        <a:spcPts val="600"/>
                      </a:spcBef>
                    </a:pPr>
                    <a:r>
                      <a:rPr lang="en-US" sz="1600"/>
                      <a:t>Delivery Trucks (-A)</a:t>
                    </a:r>
                  </a:p>
                  <a:p>
                    <a:pPr>
                      <a:spcBef>
                        <a:spcPts val="600"/>
                      </a:spcBef>
                    </a:pPr>
                    <a:r>
                      <a:rPr lang="en-US" sz="1600"/>
                      <a:t>Accumulated</a:t>
                    </a:r>
                  </a:p>
                  <a:p>
                    <a:pPr>
                      <a:spcBef>
                        <a:spcPts val="600"/>
                      </a:spcBef>
                    </a:pPr>
                    <a:r>
                      <a:rPr lang="en-US" sz="1600"/>
                      <a:t>    Depreciation (-xA)</a:t>
                    </a:r>
                  </a:p>
                </p:txBody>
              </p:sp>
              <p:sp>
                <p:nvSpPr>
                  <p:cNvPr id="166935" name="TextBox 8"/>
                  <p:cNvSpPr txBox="1">
                    <a:spLocks noChangeArrowheads="1"/>
                  </p:cNvSpPr>
                  <p:nvPr/>
                </p:nvSpPr>
                <p:spPr bwMode="auto">
                  <a:xfrm>
                    <a:off x="11734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r>
                      <a:rPr lang="en-US" sz="1600"/>
                      <a:t>+ 16,000</a:t>
                    </a:r>
                  </a:p>
                  <a:p>
                    <a:pPr algn="r">
                      <a:spcBef>
                        <a:spcPts val="600"/>
                      </a:spcBef>
                      <a:buFontTx/>
                      <a:buChar char="-"/>
                    </a:pPr>
                    <a:r>
                      <a:rPr lang="en-US" sz="1600"/>
                      <a:t> 28,000</a:t>
                    </a:r>
                  </a:p>
                  <a:p>
                    <a:pPr algn="r">
                      <a:spcBef>
                        <a:spcPts val="600"/>
                      </a:spcBef>
                      <a:buFontTx/>
                      <a:buChar char="-"/>
                    </a:pPr>
                    <a:endParaRPr lang="en-US" sz="1600"/>
                  </a:p>
                  <a:p>
                    <a:pPr algn="r">
                      <a:spcBef>
                        <a:spcPts val="600"/>
                      </a:spcBef>
                    </a:pPr>
                    <a:r>
                      <a:rPr lang="en-US" sz="1600"/>
                      <a:t>+ 15,000</a:t>
                    </a:r>
                  </a:p>
                </p:txBody>
              </p:sp>
            </p:grpSp>
            <p:grpSp>
              <p:nvGrpSpPr>
                <p:cNvPr id="166925" name="Group 11"/>
                <p:cNvGrpSpPr>
                  <a:grpSpLocks/>
                </p:cNvGrpSpPr>
                <p:nvPr/>
              </p:nvGrpSpPr>
              <p:grpSpPr bwMode="auto">
                <a:xfrm>
                  <a:off x="12725400" y="685800"/>
                  <a:ext cx="2514600" cy="1631216"/>
                  <a:chOff x="9829800" y="685800"/>
                  <a:chExt cx="2514600" cy="1631216"/>
                </a:xfrm>
              </p:grpSpPr>
              <p:sp>
                <p:nvSpPr>
                  <p:cNvPr id="166932" name="TextBox 46"/>
                  <p:cNvSpPr txBox="1">
                    <a:spLocks noChangeArrowheads="1"/>
                  </p:cNvSpPr>
                  <p:nvPr/>
                </p:nvSpPr>
                <p:spPr bwMode="auto">
                  <a:xfrm>
                    <a:off x="9829800" y="685800"/>
                    <a:ext cx="2514600" cy="1631216"/>
                  </a:xfrm>
                  <a:prstGeom prst="rect">
                    <a:avLst/>
                  </a:prstGeom>
                  <a:noFill/>
                  <a:ln w="9525">
                    <a:noFill/>
                    <a:miter lim="800000"/>
                    <a:headEnd/>
                    <a:tailEnd/>
                  </a:ln>
                </p:spPr>
                <p:txBody>
                  <a:bodyPr>
                    <a:spAutoFit/>
                  </a:bodyPr>
                  <a:lstStyle/>
                  <a:p>
                    <a:pPr algn="ctr">
                      <a:spcBef>
                        <a:spcPts val="600"/>
                      </a:spcBef>
                    </a:pPr>
                    <a:r>
                      <a:rPr lang="en-US" sz="1600"/>
                      <a:t>Liabilities</a:t>
                    </a:r>
                  </a:p>
                  <a:p>
                    <a:pPr>
                      <a:spcBef>
                        <a:spcPts val="600"/>
                      </a:spcBef>
                    </a:pPr>
                    <a:endParaRPr lang="en-US" sz="1600"/>
                  </a:p>
                  <a:p>
                    <a:pPr>
                      <a:spcBef>
                        <a:spcPts val="600"/>
                      </a:spcBef>
                    </a:pPr>
                    <a:endParaRPr lang="en-US" sz="1600"/>
                  </a:p>
                  <a:p>
                    <a:pPr>
                      <a:spcBef>
                        <a:spcPts val="600"/>
                      </a:spcBef>
                    </a:pPr>
                    <a:endParaRPr lang="en-US" sz="1600"/>
                  </a:p>
                  <a:p>
                    <a:pPr>
                      <a:spcBef>
                        <a:spcPts val="600"/>
                      </a:spcBef>
                    </a:pPr>
                    <a:endParaRPr lang="en-US" sz="1600"/>
                  </a:p>
                </p:txBody>
              </p:sp>
              <p:sp>
                <p:nvSpPr>
                  <p:cNvPr id="166933" name="TextBox 47"/>
                  <p:cNvSpPr txBox="1">
                    <a:spLocks noChangeArrowheads="1"/>
                  </p:cNvSpPr>
                  <p:nvPr/>
                </p:nvSpPr>
                <p:spPr bwMode="auto">
                  <a:xfrm>
                    <a:off x="11353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endParaRPr lang="en-US" sz="1600"/>
                  </a:p>
                  <a:p>
                    <a:pPr algn="r">
                      <a:spcBef>
                        <a:spcPts val="600"/>
                      </a:spcBef>
                      <a:buFontTx/>
                      <a:buChar char="-"/>
                    </a:pPr>
                    <a:endParaRPr lang="en-US" sz="1600"/>
                  </a:p>
                  <a:p>
                    <a:pPr algn="r">
                      <a:spcBef>
                        <a:spcPts val="600"/>
                      </a:spcBef>
                      <a:buFontTx/>
                      <a:buChar char="-"/>
                    </a:pPr>
                    <a:endParaRPr lang="en-US" sz="1600"/>
                  </a:p>
                  <a:p>
                    <a:pPr algn="r">
                      <a:spcBef>
                        <a:spcPts val="600"/>
                      </a:spcBef>
                    </a:pPr>
                    <a:endParaRPr lang="en-US" sz="1600"/>
                  </a:p>
                </p:txBody>
              </p:sp>
            </p:grpSp>
            <p:grpSp>
              <p:nvGrpSpPr>
                <p:cNvPr id="166926" name="Group 14"/>
                <p:cNvGrpSpPr>
                  <a:grpSpLocks/>
                </p:cNvGrpSpPr>
                <p:nvPr/>
              </p:nvGrpSpPr>
              <p:grpSpPr bwMode="auto">
                <a:xfrm>
                  <a:off x="15163800" y="685800"/>
                  <a:ext cx="2895600" cy="1631216"/>
                  <a:chOff x="9448800" y="685800"/>
                  <a:chExt cx="2895600" cy="1631216"/>
                </a:xfrm>
              </p:grpSpPr>
              <p:sp>
                <p:nvSpPr>
                  <p:cNvPr id="166930" name="TextBox 44"/>
                  <p:cNvSpPr txBox="1">
                    <a:spLocks noChangeArrowheads="1"/>
                  </p:cNvSpPr>
                  <p:nvPr/>
                </p:nvSpPr>
                <p:spPr bwMode="auto">
                  <a:xfrm>
                    <a:off x="9448800" y="685800"/>
                    <a:ext cx="2514600" cy="1631216"/>
                  </a:xfrm>
                  <a:prstGeom prst="rect">
                    <a:avLst/>
                  </a:prstGeom>
                  <a:noFill/>
                  <a:ln w="9525">
                    <a:noFill/>
                    <a:miter lim="800000"/>
                    <a:headEnd/>
                    <a:tailEnd/>
                  </a:ln>
                </p:spPr>
                <p:txBody>
                  <a:bodyPr>
                    <a:spAutoFit/>
                  </a:bodyPr>
                  <a:lstStyle/>
                  <a:p>
                    <a:pPr algn="ctr">
                      <a:spcBef>
                        <a:spcPts val="600"/>
                      </a:spcBef>
                    </a:pPr>
                    <a:r>
                      <a:rPr lang="en-US" sz="1600"/>
                      <a:t>Stockholders’ Equity</a:t>
                    </a:r>
                  </a:p>
                  <a:p>
                    <a:pPr>
                      <a:spcBef>
                        <a:spcPts val="600"/>
                      </a:spcBef>
                    </a:pPr>
                    <a:endParaRPr lang="en-US" sz="1600"/>
                  </a:p>
                  <a:p>
                    <a:pPr>
                      <a:spcBef>
                        <a:spcPts val="600"/>
                      </a:spcBef>
                    </a:pPr>
                    <a:r>
                      <a:rPr lang="en-US" sz="1600"/>
                      <a:t>Gain on Disposal (+R)</a:t>
                    </a:r>
                  </a:p>
                  <a:p>
                    <a:pPr>
                      <a:spcBef>
                        <a:spcPts val="600"/>
                      </a:spcBef>
                    </a:pPr>
                    <a:endParaRPr lang="en-US" sz="1600"/>
                  </a:p>
                  <a:p>
                    <a:pPr>
                      <a:spcBef>
                        <a:spcPts val="600"/>
                      </a:spcBef>
                    </a:pPr>
                    <a:endParaRPr lang="en-US" sz="1600"/>
                  </a:p>
                </p:txBody>
              </p:sp>
              <p:sp>
                <p:nvSpPr>
                  <p:cNvPr id="166931" name="TextBox 45"/>
                  <p:cNvSpPr txBox="1">
                    <a:spLocks noChangeArrowheads="1"/>
                  </p:cNvSpPr>
                  <p:nvPr/>
                </p:nvSpPr>
                <p:spPr bwMode="auto">
                  <a:xfrm>
                    <a:off x="11353800" y="685800"/>
                    <a:ext cx="990600" cy="1631216"/>
                  </a:xfrm>
                  <a:prstGeom prst="rect">
                    <a:avLst/>
                  </a:prstGeom>
                  <a:noFill/>
                  <a:ln w="9525">
                    <a:noFill/>
                    <a:miter lim="800000"/>
                    <a:headEnd/>
                    <a:tailEnd/>
                  </a:ln>
                </p:spPr>
                <p:txBody>
                  <a:bodyPr>
                    <a:spAutoFit/>
                  </a:bodyPr>
                  <a:lstStyle/>
                  <a:p>
                    <a:pPr algn="r">
                      <a:spcBef>
                        <a:spcPts val="600"/>
                      </a:spcBef>
                    </a:pPr>
                    <a:endParaRPr lang="en-US" sz="1600"/>
                  </a:p>
                  <a:p>
                    <a:pPr algn="r">
                      <a:spcBef>
                        <a:spcPts val="600"/>
                      </a:spcBef>
                    </a:pPr>
                    <a:endParaRPr lang="en-US" sz="1600"/>
                  </a:p>
                  <a:p>
                    <a:pPr algn="r">
                      <a:spcBef>
                        <a:spcPts val="600"/>
                      </a:spcBef>
                    </a:pPr>
                    <a:r>
                      <a:rPr lang="en-US" sz="1600"/>
                      <a:t>+ 3,000</a:t>
                    </a:r>
                  </a:p>
                  <a:p>
                    <a:pPr algn="r">
                      <a:spcBef>
                        <a:spcPts val="600"/>
                      </a:spcBef>
                    </a:pPr>
                    <a:endParaRPr lang="en-US" sz="1600"/>
                  </a:p>
                  <a:p>
                    <a:pPr algn="r">
                      <a:spcBef>
                        <a:spcPts val="600"/>
                      </a:spcBef>
                    </a:pPr>
                    <a:endParaRPr lang="en-US" sz="1600"/>
                  </a:p>
                </p:txBody>
              </p:sp>
            </p:grpSp>
            <p:sp>
              <p:nvSpPr>
                <p:cNvPr id="166927" name="TextBox 41"/>
                <p:cNvSpPr txBox="1">
                  <a:spLocks noChangeArrowheads="1"/>
                </p:cNvSpPr>
                <p:nvPr/>
              </p:nvSpPr>
              <p:spPr bwMode="auto">
                <a:xfrm>
                  <a:off x="12192000" y="685800"/>
                  <a:ext cx="457200" cy="338554"/>
                </a:xfrm>
                <a:prstGeom prst="rect">
                  <a:avLst/>
                </a:prstGeom>
                <a:noFill/>
                <a:ln w="9525">
                  <a:noFill/>
                  <a:miter lim="800000"/>
                  <a:headEnd/>
                  <a:tailEnd/>
                </a:ln>
              </p:spPr>
              <p:txBody>
                <a:bodyPr>
                  <a:spAutoFit/>
                </a:bodyPr>
                <a:lstStyle/>
                <a:p>
                  <a:pPr algn="ctr"/>
                  <a:r>
                    <a:rPr lang="en-US" sz="1600"/>
                    <a:t>=</a:t>
                  </a:r>
                </a:p>
              </p:txBody>
            </p:sp>
            <p:sp>
              <p:nvSpPr>
                <p:cNvPr id="166928" name="TextBox 42"/>
                <p:cNvSpPr txBox="1">
                  <a:spLocks noChangeArrowheads="1"/>
                </p:cNvSpPr>
                <p:nvPr/>
              </p:nvSpPr>
              <p:spPr bwMode="auto">
                <a:xfrm>
                  <a:off x="14935200" y="685800"/>
                  <a:ext cx="457200" cy="338554"/>
                </a:xfrm>
                <a:prstGeom prst="rect">
                  <a:avLst/>
                </a:prstGeom>
                <a:noFill/>
                <a:ln w="9525">
                  <a:noFill/>
                  <a:miter lim="800000"/>
                  <a:headEnd/>
                  <a:tailEnd/>
                </a:ln>
              </p:spPr>
              <p:txBody>
                <a:bodyPr>
                  <a:spAutoFit/>
                </a:bodyPr>
                <a:lstStyle/>
                <a:p>
                  <a:pPr algn="ctr"/>
                  <a:r>
                    <a:rPr lang="en-US" sz="1600"/>
                    <a:t>+</a:t>
                  </a:r>
                </a:p>
              </p:txBody>
            </p:sp>
            <p:cxnSp>
              <p:nvCxnSpPr>
                <p:cNvPr id="44" name="Straight Connector 43"/>
                <p:cNvCxnSpPr/>
                <p:nvPr/>
              </p:nvCxnSpPr>
              <p:spPr>
                <a:xfrm>
                  <a:off x="9829800" y="989866"/>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289322"/>
            <a:ext cx="8686800" cy="1940957"/>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E9-11 Demonstrating the Effect of Book Value on Reporting an Asset Disposal</a:t>
            </a:r>
          </a:p>
          <a:p>
            <a:pPr>
              <a:defRPr/>
            </a:pPr>
            <a:r>
              <a:rPr lang="en-US" dirty="0"/>
              <a:t>Required:</a:t>
            </a:r>
          </a:p>
          <a:p>
            <a:pPr>
              <a:defRPr/>
            </a:pPr>
            <a:r>
              <a:rPr lang="en-US" dirty="0"/>
              <a:t>3. Based on the three preceding situations, explain how the amount of</a:t>
            </a:r>
            <a:br>
              <a:rPr lang="en-US" dirty="0"/>
            </a:br>
            <a:r>
              <a:rPr lang="en-US" dirty="0"/>
              <a:t>    depreciation recorded up to the time of disposal affects the amount of gain or</a:t>
            </a:r>
            <a:br>
              <a:rPr lang="en-US" dirty="0"/>
            </a:br>
            <a:r>
              <a:rPr lang="en-US" dirty="0"/>
              <a:t>    loss on disposal.</a:t>
            </a:r>
          </a:p>
        </p:txBody>
      </p:sp>
      <p:sp>
        <p:nvSpPr>
          <p:cNvPr id="3" name="TextBox 2"/>
          <p:cNvSpPr txBox="1"/>
          <p:nvPr/>
        </p:nvSpPr>
        <p:spPr>
          <a:xfrm>
            <a:off x="215900" y="2514600"/>
            <a:ext cx="8686800" cy="3416300"/>
          </a:xfrm>
          <a:prstGeom prst="rect">
            <a:avLst/>
          </a:prstGeom>
          <a:solidFill>
            <a:schemeClr val="bg2">
              <a:lumMod val="90000"/>
            </a:schemeClr>
          </a:solidFill>
          <a:ln>
            <a:solidFill>
              <a:schemeClr val="tx1"/>
            </a:solidFill>
          </a:ln>
        </p:spPr>
        <p:txBody>
          <a:bodyPr>
            <a:spAutoFit/>
          </a:bodyPr>
          <a:lstStyle/>
          <a:p>
            <a:pPr>
              <a:defRPr/>
            </a:pPr>
            <a:r>
              <a:rPr lang="en-US" sz="2400" dirty="0"/>
              <a:t>The gain or loss reported on disposal is directly affected by the book value of the asset, which itself is affected by the amount of depreciation recorded before the disposal.  With the same sale price of $16,000 in each case . . .</a:t>
            </a:r>
          </a:p>
          <a:p>
            <a:pPr>
              <a:buFont typeface="Wingdings" pitchFamily="2" charset="2"/>
              <a:buChar char="§"/>
              <a:defRPr/>
            </a:pPr>
            <a:r>
              <a:rPr lang="en-US" sz="2400" dirty="0"/>
              <a:t>  A larger amount of depreciation recorded before disposal</a:t>
            </a:r>
            <a:br>
              <a:rPr lang="en-US" sz="2400" dirty="0"/>
            </a:br>
            <a:r>
              <a:rPr lang="en-US" sz="2400" dirty="0"/>
              <a:t>    results in lower book value and a gain on disposal (case 1c).</a:t>
            </a:r>
          </a:p>
          <a:p>
            <a:pPr>
              <a:buFont typeface="Wingdings" pitchFamily="2" charset="2"/>
              <a:buChar char="§"/>
              <a:defRPr/>
            </a:pPr>
            <a:r>
              <a:rPr lang="en-US" sz="2400" dirty="0"/>
              <a:t>  A smaller amount depreciation recorded before disposal</a:t>
            </a:r>
            <a:br>
              <a:rPr lang="en-US" sz="2400" dirty="0"/>
            </a:br>
            <a:r>
              <a:rPr lang="en-US" sz="2400" dirty="0"/>
              <a:t>    results in higher book value and a loss on disposal (case</a:t>
            </a:r>
            <a:br>
              <a:rPr lang="en-US" sz="2400" dirty="0"/>
            </a:br>
            <a:r>
              <a:rPr lang="en-US" sz="2400" dirty="0"/>
              <a:t>   1b).</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289322"/>
            <a:ext cx="868680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E9-11 Demonstrating the Effect of Book Value on Reporting an Asset Disposal</a:t>
            </a:r>
          </a:p>
          <a:p>
            <a:pPr>
              <a:defRPr/>
            </a:pPr>
            <a:r>
              <a:rPr lang="en-US" dirty="0"/>
              <a:t>Required:</a:t>
            </a:r>
          </a:p>
          <a:p>
            <a:pPr>
              <a:defRPr/>
            </a:pPr>
            <a:r>
              <a:rPr lang="en-US" dirty="0"/>
              <a:t>4. Prepare the journal entry to record the disposal of the truck for each situation</a:t>
            </a:r>
            <a:br>
              <a:rPr lang="en-US" dirty="0"/>
            </a:br>
            <a:r>
              <a:rPr lang="en-US" dirty="0"/>
              <a:t>    in requirement 1.</a:t>
            </a:r>
          </a:p>
        </p:txBody>
      </p:sp>
      <p:sp>
        <p:nvSpPr>
          <p:cNvPr id="7" name="TextBox 6"/>
          <p:cNvSpPr txBox="1"/>
          <p:nvPr/>
        </p:nvSpPr>
        <p:spPr>
          <a:xfrm>
            <a:off x="266700" y="2087563"/>
            <a:ext cx="3838575"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Case (a) Book value = $16,000</a:t>
            </a:r>
          </a:p>
        </p:txBody>
      </p:sp>
      <p:sp>
        <p:nvSpPr>
          <p:cNvPr id="11" name="TextBox 10"/>
          <p:cNvSpPr txBox="1"/>
          <p:nvPr/>
        </p:nvSpPr>
        <p:spPr>
          <a:xfrm>
            <a:off x="300038" y="4144963"/>
            <a:ext cx="3838575"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Case (b) Book value = $18,000</a:t>
            </a:r>
          </a:p>
        </p:txBody>
      </p:sp>
      <p:grpSp>
        <p:nvGrpSpPr>
          <p:cNvPr id="12" name="Group 11"/>
          <p:cNvGrpSpPr>
            <a:grpSpLocks/>
          </p:cNvGrpSpPr>
          <p:nvPr/>
        </p:nvGrpSpPr>
        <p:grpSpPr bwMode="auto">
          <a:xfrm>
            <a:off x="487363" y="2667000"/>
            <a:ext cx="7913687" cy="1295400"/>
            <a:chOff x="682624" y="4016376"/>
            <a:chExt cx="7913459" cy="1295401"/>
          </a:xfrm>
        </p:grpSpPr>
        <p:sp>
          <p:nvSpPr>
            <p:cNvPr id="21" name="Rounded Rectangle 20"/>
            <p:cNvSpPr/>
            <p:nvPr/>
          </p:nvSpPr>
          <p:spPr bwMode="auto">
            <a:xfrm>
              <a:off x="682624" y="4016376"/>
              <a:ext cx="7913459" cy="1295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1024" name="Group 44"/>
            <p:cNvGrpSpPr>
              <a:grpSpLocks/>
            </p:cNvGrpSpPr>
            <p:nvPr/>
          </p:nvGrpSpPr>
          <p:grpSpPr bwMode="auto">
            <a:xfrm>
              <a:off x="957263" y="4168776"/>
              <a:ext cx="7235369" cy="923330"/>
              <a:chOff x="5485719" y="3196319"/>
              <a:chExt cx="7235369" cy="923330"/>
            </a:xfrm>
          </p:grpSpPr>
          <p:sp>
            <p:nvSpPr>
              <p:cNvPr id="16" name="TextBox 15"/>
              <p:cNvSpPr txBox="1"/>
              <p:nvPr/>
            </p:nvSpPr>
            <p:spPr>
              <a:xfrm>
                <a:off x="5485709" y="3196319"/>
                <a:ext cx="7235617" cy="923926"/>
              </a:xfrm>
              <a:prstGeom prst="rect">
                <a:avLst/>
              </a:prstGeom>
              <a:solidFill>
                <a:schemeClr val="accent2">
                  <a:lumMod val="20000"/>
                  <a:lumOff val="80000"/>
                </a:schemeClr>
              </a:solidFill>
            </p:spPr>
            <p:txBody>
              <a:bodyPr>
                <a:spAutoFit/>
              </a:bodyPr>
              <a:lstStyle/>
              <a:p>
                <a:pPr>
                  <a:defRPr/>
                </a:pPr>
                <a:endParaRPr lang="en-US" dirty="0"/>
              </a:p>
              <a:p>
                <a:pPr>
                  <a:defRPr/>
                </a:pPr>
                <a:endParaRPr lang="en-US" dirty="0"/>
              </a:p>
              <a:p>
                <a:pPr>
                  <a:defRPr/>
                </a:pPr>
                <a:endParaRPr lang="en-US" dirty="0"/>
              </a:p>
            </p:txBody>
          </p:sp>
          <p:grpSp>
            <p:nvGrpSpPr>
              <p:cNvPr id="171026" name="Group 73"/>
              <p:cNvGrpSpPr>
                <a:grpSpLocks/>
              </p:cNvGrpSpPr>
              <p:nvPr/>
            </p:nvGrpSpPr>
            <p:grpSpPr bwMode="auto">
              <a:xfrm>
                <a:off x="5485719" y="3196319"/>
                <a:ext cx="7184571" cy="923330"/>
                <a:chOff x="5485719" y="2325462"/>
                <a:chExt cx="7184571" cy="923330"/>
              </a:xfrm>
            </p:grpSpPr>
            <p:sp>
              <p:nvSpPr>
                <p:cNvPr id="171027" name="TextBox 17"/>
                <p:cNvSpPr txBox="1">
                  <a:spLocks noChangeArrowheads="1"/>
                </p:cNvSpPr>
                <p:nvPr/>
              </p:nvSpPr>
              <p:spPr bwMode="auto">
                <a:xfrm>
                  <a:off x="5485719" y="2325462"/>
                  <a:ext cx="5410200" cy="923330"/>
                </a:xfrm>
                <a:prstGeom prst="rect">
                  <a:avLst/>
                </a:prstGeom>
                <a:noFill/>
                <a:ln w="9525">
                  <a:noFill/>
                  <a:miter lim="800000"/>
                  <a:headEnd/>
                  <a:tailEnd/>
                </a:ln>
              </p:spPr>
              <p:txBody>
                <a:bodyPr>
                  <a:spAutoFit/>
                </a:bodyPr>
                <a:lstStyle/>
                <a:p>
                  <a:r>
                    <a:rPr lang="en-US"/>
                    <a:t>dr    Cash (+A)</a:t>
                  </a:r>
                </a:p>
                <a:p>
                  <a:r>
                    <a:rPr lang="en-US"/>
                    <a:t>dr    Accumulated Depreciation (-xA, +A)</a:t>
                  </a:r>
                </a:p>
                <a:p>
                  <a:r>
                    <a:rPr lang="en-US"/>
                    <a:t>        cr    Delivery Trucks (-A)</a:t>
                  </a:r>
                </a:p>
              </p:txBody>
            </p:sp>
            <p:sp>
              <p:nvSpPr>
                <p:cNvPr id="171028" name="TextBox 18"/>
                <p:cNvSpPr txBox="1">
                  <a:spLocks noChangeArrowheads="1"/>
                </p:cNvSpPr>
                <p:nvPr/>
              </p:nvSpPr>
              <p:spPr bwMode="auto">
                <a:xfrm>
                  <a:off x="11581719" y="2325462"/>
                  <a:ext cx="1088571" cy="923330"/>
                </a:xfrm>
                <a:prstGeom prst="rect">
                  <a:avLst/>
                </a:prstGeom>
                <a:noFill/>
                <a:ln w="9525">
                  <a:noFill/>
                  <a:miter lim="800000"/>
                  <a:headEnd/>
                  <a:tailEnd/>
                </a:ln>
              </p:spPr>
              <p:txBody>
                <a:bodyPr>
                  <a:spAutoFit/>
                </a:bodyPr>
                <a:lstStyle/>
                <a:p>
                  <a:pPr algn="r"/>
                  <a:endParaRPr lang="en-US"/>
                </a:p>
                <a:p>
                  <a:pPr algn="r"/>
                  <a:endParaRPr lang="en-US"/>
                </a:p>
                <a:p>
                  <a:pPr algn="r"/>
                  <a:r>
                    <a:rPr lang="en-US"/>
                    <a:t>28,000</a:t>
                  </a:r>
                </a:p>
              </p:txBody>
            </p:sp>
            <p:sp>
              <p:nvSpPr>
                <p:cNvPr id="171029" name="TextBox 19"/>
                <p:cNvSpPr txBox="1">
                  <a:spLocks noChangeArrowheads="1"/>
                </p:cNvSpPr>
                <p:nvPr/>
              </p:nvSpPr>
              <p:spPr bwMode="auto">
                <a:xfrm>
                  <a:off x="10286319" y="2325462"/>
                  <a:ext cx="1088571" cy="646331"/>
                </a:xfrm>
                <a:prstGeom prst="rect">
                  <a:avLst/>
                </a:prstGeom>
                <a:noFill/>
                <a:ln w="9525">
                  <a:noFill/>
                  <a:miter lim="800000"/>
                  <a:headEnd/>
                  <a:tailEnd/>
                </a:ln>
              </p:spPr>
              <p:txBody>
                <a:bodyPr>
                  <a:spAutoFit/>
                </a:bodyPr>
                <a:lstStyle/>
                <a:p>
                  <a:pPr algn="r"/>
                  <a:r>
                    <a:rPr lang="en-US"/>
                    <a:t>16,000</a:t>
                  </a:r>
                </a:p>
                <a:p>
                  <a:pPr algn="r"/>
                  <a:r>
                    <a:rPr lang="en-US"/>
                    <a:t>12,000</a:t>
                  </a:r>
                </a:p>
              </p:txBody>
            </p:sp>
          </p:grpSp>
        </p:grpSp>
      </p:grpSp>
      <p:grpSp>
        <p:nvGrpSpPr>
          <p:cNvPr id="27" name="Group 26"/>
          <p:cNvGrpSpPr>
            <a:grpSpLocks/>
          </p:cNvGrpSpPr>
          <p:nvPr/>
        </p:nvGrpSpPr>
        <p:grpSpPr bwMode="auto">
          <a:xfrm>
            <a:off x="457200" y="4724400"/>
            <a:ext cx="7913688" cy="1447800"/>
            <a:chOff x="682624" y="4016376"/>
            <a:chExt cx="7913459" cy="1447800"/>
          </a:xfrm>
        </p:grpSpPr>
        <p:sp>
          <p:nvSpPr>
            <p:cNvPr id="28" name="Rounded Rectangle 27"/>
            <p:cNvSpPr/>
            <p:nvPr/>
          </p:nvSpPr>
          <p:spPr bwMode="auto">
            <a:xfrm>
              <a:off x="682624" y="4016376"/>
              <a:ext cx="7913459" cy="1447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1017" name="Group 44"/>
            <p:cNvGrpSpPr>
              <a:grpSpLocks/>
            </p:cNvGrpSpPr>
            <p:nvPr/>
          </p:nvGrpSpPr>
          <p:grpSpPr bwMode="auto">
            <a:xfrm>
              <a:off x="957263" y="4168776"/>
              <a:ext cx="7235369" cy="1200329"/>
              <a:chOff x="5485719" y="3196319"/>
              <a:chExt cx="7235369" cy="1200329"/>
            </a:xfrm>
          </p:grpSpPr>
          <p:sp>
            <p:nvSpPr>
              <p:cNvPr id="30" name="TextBox 29"/>
              <p:cNvSpPr txBox="1"/>
              <p:nvPr/>
            </p:nvSpPr>
            <p:spPr>
              <a:xfrm>
                <a:off x="5485710" y="3196319"/>
                <a:ext cx="7235616" cy="1200150"/>
              </a:xfrm>
              <a:prstGeom prst="rect">
                <a:avLst/>
              </a:prstGeom>
              <a:solidFill>
                <a:schemeClr val="accent2">
                  <a:lumMod val="20000"/>
                  <a:lumOff val="80000"/>
                </a:schemeClr>
              </a:solidFill>
            </p:spPr>
            <p:txBody>
              <a:bodyPr>
                <a:spAutoFit/>
              </a:bodyPr>
              <a:lstStyle/>
              <a:p>
                <a:pPr>
                  <a:defRPr/>
                </a:pPr>
                <a:endParaRPr lang="en-US" dirty="0"/>
              </a:p>
              <a:p>
                <a:pPr>
                  <a:defRPr/>
                </a:pPr>
                <a:endParaRPr lang="en-US" dirty="0"/>
              </a:p>
              <a:p>
                <a:pPr>
                  <a:defRPr/>
                </a:pPr>
                <a:endParaRPr lang="en-US" dirty="0"/>
              </a:p>
              <a:p>
                <a:pPr>
                  <a:defRPr/>
                </a:pPr>
                <a:endParaRPr lang="en-US" dirty="0"/>
              </a:p>
            </p:txBody>
          </p:sp>
          <p:grpSp>
            <p:nvGrpSpPr>
              <p:cNvPr id="171019" name="Group 73"/>
              <p:cNvGrpSpPr>
                <a:grpSpLocks/>
              </p:cNvGrpSpPr>
              <p:nvPr/>
            </p:nvGrpSpPr>
            <p:grpSpPr bwMode="auto">
              <a:xfrm>
                <a:off x="5485719" y="3196319"/>
                <a:ext cx="7184571" cy="1200329"/>
                <a:chOff x="5485719" y="2325462"/>
                <a:chExt cx="7184571" cy="1200329"/>
              </a:xfrm>
            </p:grpSpPr>
            <p:sp>
              <p:nvSpPr>
                <p:cNvPr id="171020" name="TextBox 31"/>
                <p:cNvSpPr txBox="1">
                  <a:spLocks noChangeArrowheads="1"/>
                </p:cNvSpPr>
                <p:nvPr/>
              </p:nvSpPr>
              <p:spPr bwMode="auto">
                <a:xfrm>
                  <a:off x="5485719" y="2325462"/>
                  <a:ext cx="5410200" cy="1200329"/>
                </a:xfrm>
                <a:prstGeom prst="rect">
                  <a:avLst/>
                </a:prstGeom>
                <a:noFill/>
                <a:ln w="9525">
                  <a:noFill/>
                  <a:miter lim="800000"/>
                  <a:headEnd/>
                  <a:tailEnd/>
                </a:ln>
              </p:spPr>
              <p:txBody>
                <a:bodyPr>
                  <a:spAutoFit/>
                </a:bodyPr>
                <a:lstStyle/>
                <a:p>
                  <a:r>
                    <a:rPr lang="en-US"/>
                    <a:t>dr    Cash (+A)</a:t>
                  </a:r>
                </a:p>
                <a:p>
                  <a:r>
                    <a:rPr lang="en-US"/>
                    <a:t>dr    Accumulated Depreciation (-xA, +A)</a:t>
                  </a:r>
                </a:p>
                <a:p>
                  <a:r>
                    <a:rPr lang="en-US"/>
                    <a:t>dr    Loss on Disposal (-SE)</a:t>
                  </a:r>
                </a:p>
                <a:p>
                  <a:r>
                    <a:rPr lang="en-US"/>
                    <a:t>        cr    Delivery Trucks (-A)</a:t>
                  </a:r>
                </a:p>
              </p:txBody>
            </p:sp>
            <p:sp>
              <p:nvSpPr>
                <p:cNvPr id="171021" name="TextBox 32"/>
                <p:cNvSpPr txBox="1">
                  <a:spLocks noChangeArrowheads="1"/>
                </p:cNvSpPr>
                <p:nvPr/>
              </p:nvSpPr>
              <p:spPr bwMode="auto">
                <a:xfrm>
                  <a:off x="11581719" y="2325462"/>
                  <a:ext cx="1088571" cy="1200329"/>
                </a:xfrm>
                <a:prstGeom prst="rect">
                  <a:avLst/>
                </a:prstGeom>
                <a:noFill/>
                <a:ln w="9525">
                  <a:noFill/>
                  <a:miter lim="800000"/>
                  <a:headEnd/>
                  <a:tailEnd/>
                </a:ln>
              </p:spPr>
              <p:txBody>
                <a:bodyPr>
                  <a:spAutoFit/>
                </a:bodyPr>
                <a:lstStyle/>
                <a:p>
                  <a:pPr algn="r"/>
                  <a:endParaRPr lang="en-US"/>
                </a:p>
                <a:p>
                  <a:pPr algn="r"/>
                  <a:endParaRPr lang="en-US"/>
                </a:p>
                <a:p>
                  <a:pPr algn="r"/>
                  <a:endParaRPr lang="en-US"/>
                </a:p>
                <a:p>
                  <a:pPr algn="r"/>
                  <a:r>
                    <a:rPr lang="en-US"/>
                    <a:t>28,000</a:t>
                  </a:r>
                </a:p>
              </p:txBody>
            </p:sp>
            <p:sp>
              <p:nvSpPr>
                <p:cNvPr id="171022" name="TextBox 33"/>
                <p:cNvSpPr txBox="1">
                  <a:spLocks noChangeArrowheads="1"/>
                </p:cNvSpPr>
                <p:nvPr/>
              </p:nvSpPr>
              <p:spPr bwMode="auto">
                <a:xfrm>
                  <a:off x="10286319" y="2325462"/>
                  <a:ext cx="1088571" cy="923330"/>
                </a:xfrm>
                <a:prstGeom prst="rect">
                  <a:avLst/>
                </a:prstGeom>
                <a:noFill/>
                <a:ln w="9525">
                  <a:noFill/>
                  <a:miter lim="800000"/>
                  <a:headEnd/>
                  <a:tailEnd/>
                </a:ln>
              </p:spPr>
              <p:txBody>
                <a:bodyPr>
                  <a:spAutoFit/>
                </a:bodyPr>
                <a:lstStyle/>
                <a:p>
                  <a:pPr algn="r"/>
                  <a:r>
                    <a:rPr lang="en-US"/>
                    <a:t>16,000</a:t>
                  </a:r>
                </a:p>
                <a:p>
                  <a:pPr algn="r"/>
                  <a:r>
                    <a:rPr lang="en-US"/>
                    <a:t>10,000</a:t>
                  </a:r>
                </a:p>
                <a:p>
                  <a:pPr algn="r"/>
                  <a:r>
                    <a:rPr lang="en-US"/>
                    <a:t>2,000</a:t>
                  </a:r>
                </a:p>
              </p:txBody>
            </p:sp>
          </p:grpSp>
        </p:gr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with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500"/>
                                        <p:tgtEl>
                                          <p:spTgt spid="1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67000"/>
            <a:ext cx="3838575" cy="400050"/>
          </a:xfrm>
          <a:prstGeom prst="rect">
            <a:avLst/>
          </a:prstGeom>
          <a:solidFill>
            <a:schemeClr val="bg2">
              <a:lumMod val="90000"/>
            </a:schemeClr>
          </a:solidFill>
          <a:ln>
            <a:solidFill>
              <a:schemeClr val="tx1"/>
            </a:solidFill>
          </a:ln>
        </p:spPr>
        <p:txBody>
          <a:bodyPr wrap="none">
            <a:spAutoFit/>
          </a:bodyPr>
          <a:lstStyle/>
          <a:p>
            <a:pPr>
              <a:defRPr/>
            </a:pPr>
            <a:r>
              <a:rPr lang="en-US" sz="2000" b="1" dirty="0"/>
              <a:t>Case (c) Book value = $13,000</a:t>
            </a:r>
          </a:p>
        </p:txBody>
      </p:sp>
      <p:sp>
        <p:nvSpPr>
          <p:cNvPr id="11" name="TextBox 10"/>
          <p:cNvSpPr txBox="1"/>
          <p:nvPr/>
        </p:nvSpPr>
        <p:spPr>
          <a:xfrm>
            <a:off x="215900" y="289322"/>
            <a:ext cx="8686800" cy="1634490"/>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E9-11 Demonstrating the Effect of Book Value on Reporting an Asset Disposal</a:t>
            </a:r>
          </a:p>
          <a:p>
            <a:pPr>
              <a:defRPr/>
            </a:pPr>
            <a:r>
              <a:rPr lang="en-US" dirty="0"/>
              <a:t>Required:</a:t>
            </a:r>
          </a:p>
          <a:p>
            <a:pPr>
              <a:defRPr/>
            </a:pPr>
            <a:r>
              <a:rPr lang="en-US" dirty="0"/>
              <a:t>4. Prepare the journal entry to record the disposal of the truck for each situation</a:t>
            </a:r>
            <a:br>
              <a:rPr lang="en-US" dirty="0"/>
            </a:br>
            <a:r>
              <a:rPr lang="en-US" dirty="0"/>
              <a:t>    in requirement 1.</a:t>
            </a:r>
          </a:p>
        </p:txBody>
      </p:sp>
      <p:grpSp>
        <p:nvGrpSpPr>
          <p:cNvPr id="8" name="Group 7"/>
          <p:cNvGrpSpPr>
            <a:grpSpLocks/>
          </p:cNvGrpSpPr>
          <p:nvPr/>
        </p:nvGrpSpPr>
        <p:grpSpPr bwMode="auto">
          <a:xfrm>
            <a:off x="457200" y="3581400"/>
            <a:ext cx="7913688" cy="1447800"/>
            <a:chOff x="682624" y="4016376"/>
            <a:chExt cx="7913459" cy="1447800"/>
          </a:xfrm>
        </p:grpSpPr>
        <p:sp>
          <p:nvSpPr>
            <p:cNvPr id="9" name="Rounded Rectangle 8"/>
            <p:cNvSpPr/>
            <p:nvPr/>
          </p:nvSpPr>
          <p:spPr bwMode="auto">
            <a:xfrm>
              <a:off x="682624" y="4016376"/>
              <a:ext cx="7913459" cy="1447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3063" name="Group 44"/>
            <p:cNvGrpSpPr>
              <a:grpSpLocks/>
            </p:cNvGrpSpPr>
            <p:nvPr/>
          </p:nvGrpSpPr>
          <p:grpSpPr bwMode="auto">
            <a:xfrm>
              <a:off x="957263" y="4168776"/>
              <a:ext cx="7235369" cy="1200329"/>
              <a:chOff x="5485719" y="3196319"/>
              <a:chExt cx="7235369" cy="1200329"/>
            </a:xfrm>
          </p:grpSpPr>
          <p:sp>
            <p:nvSpPr>
              <p:cNvPr id="12" name="TextBox 11"/>
              <p:cNvSpPr txBox="1"/>
              <p:nvPr/>
            </p:nvSpPr>
            <p:spPr>
              <a:xfrm>
                <a:off x="5485710" y="3196319"/>
                <a:ext cx="7235616" cy="1200150"/>
              </a:xfrm>
              <a:prstGeom prst="rect">
                <a:avLst/>
              </a:prstGeom>
              <a:solidFill>
                <a:schemeClr val="accent2">
                  <a:lumMod val="20000"/>
                  <a:lumOff val="80000"/>
                </a:schemeClr>
              </a:solidFill>
            </p:spPr>
            <p:txBody>
              <a:bodyPr>
                <a:spAutoFit/>
              </a:bodyPr>
              <a:lstStyle/>
              <a:p>
                <a:pPr>
                  <a:defRPr/>
                </a:pPr>
                <a:endParaRPr lang="en-US" dirty="0"/>
              </a:p>
              <a:p>
                <a:pPr>
                  <a:defRPr/>
                </a:pPr>
                <a:endParaRPr lang="en-US" dirty="0"/>
              </a:p>
              <a:p>
                <a:pPr>
                  <a:defRPr/>
                </a:pPr>
                <a:endParaRPr lang="en-US" dirty="0"/>
              </a:p>
              <a:p>
                <a:pPr>
                  <a:defRPr/>
                </a:pPr>
                <a:endParaRPr lang="en-US" dirty="0"/>
              </a:p>
            </p:txBody>
          </p:sp>
          <p:grpSp>
            <p:nvGrpSpPr>
              <p:cNvPr id="173065" name="Group 73"/>
              <p:cNvGrpSpPr>
                <a:grpSpLocks/>
              </p:cNvGrpSpPr>
              <p:nvPr/>
            </p:nvGrpSpPr>
            <p:grpSpPr bwMode="auto">
              <a:xfrm>
                <a:off x="5485719" y="3196319"/>
                <a:ext cx="7184571" cy="1200329"/>
                <a:chOff x="5485719" y="2325462"/>
                <a:chExt cx="7184571" cy="1200329"/>
              </a:xfrm>
            </p:grpSpPr>
            <p:sp>
              <p:nvSpPr>
                <p:cNvPr id="173066" name="TextBox 13"/>
                <p:cNvSpPr txBox="1">
                  <a:spLocks noChangeArrowheads="1"/>
                </p:cNvSpPr>
                <p:nvPr/>
              </p:nvSpPr>
              <p:spPr bwMode="auto">
                <a:xfrm>
                  <a:off x="5485719" y="2325462"/>
                  <a:ext cx="5410200" cy="1200329"/>
                </a:xfrm>
                <a:prstGeom prst="rect">
                  <a:avLst/>
                </a:prstGeom>
                <a:noFill/>
                <a:ln w="9525">
                  <a:noFill/>
                  <a:miter lim="800000"/>
                  <a:headEnd/>
                  <a:tailEnd/>
                </a:ln>
              </p:spPr>
              <p:txBody>
                <a:bodyPr>
                  <a:spAutoFit/>
                </a:bodyPr>
                <a:lstStyle/>
                <a:p>
                  <a:r>
                    <a:rPr lang="en-US"/>
                    <a:t>dr    Cash (+A)</a:t>
                  </a:r>
                </a:p>
                <a:p>
                  <a:r>
                    <a:rPr lang="en-US"/>
                    <a:t>dr    Accumulated Depreciation (-xA, +A)</a:t>
                  </a:r>
                </a:p>
                <a:p>
                  <a:r>
                    <a:rPr lang="en-US"/>
                    <a:t>        cr    Gain on Disposal (+SE)</a:t>
                  </a:r>
                </a:p>
                <a:p>
                  <a:r>
                    <a:rPr lang="en-US"/>
                    <a:t>        cr    Delivery Trucks (-A)</a:t>
                  </a:r>
                </a:p>
              </p:txBody>
            </p:sp>
            <p:sp>
              <p:nvSpPr>
                <p:cNvPr id="173067" name="TextBox 14"/>
                <p:cNvSpPr txBox="1">
                  <a:spLocks noChangeArrowheads="1"/>
                </p:cNvSpPr>
                <p:nvPr/>
              </p:nvSpPr>
              <p:spPr bwMode="auto">
                <a:xfrm>
                  <a:off x="11581719" y="2325462"/>
                  <a:ext cx="1088571" cy="1200329"/>
                </a:xfrm>
                <a:prstGeom prst="rect">
                  <a:avLst/>
                </a:prstGeom>
                <a:noFill/>
                <a:ln w="9525">
                  <a:noFill/>
                  <a:miter lim="800000"/>
                  <a:headEnd/>
                  <a:tailEnd/>
                </a:ln>
              </p:spPr>
              <p:txBody>
                <a:bodyPr>
                  <a:spAutoFit/>
                </a:bodyPr>
                <a:lstStyle/>
                <a:p>
                  <a:pPr algn="r"/>
                  <a:endParaRPr lang="en-US"/>
                </a:p>
                <a:p>
                  <a:pPr algn="r"/>
                  <a:endParaRPr lang="en-US"/>
                </a:p>
                <a:p>
                  <a:pPr algn="r"/>
                  <a:r>
                    <a:rPr lang="en-US"/>
                    <a:t>3,000</a:t>
                  </a:r>
                </a:p>
                <a:p>
                  <a:pPr algn="r"/>
                  <a:r>
                    <a:rPr lang="en-US"/>
                    <a:t>28,000</a:t>
                  </a:r>
                </a:p>
              </p:txBody>
            </p:sp>
            <p:sp>
              <p:nvSpPr>
                <p:cNvPr id="173068" name="TextBox 15"/>
                <p:cNvSpPr txBox="1">
                  <a:spLocks noChangeArrowheads="1"/>
                </p:cNvSpPr>
                <p:nvPr/>
              </p:nvSpPr>
              <p:spPr bwMode="auto">
                <a:xfrm>
                  <a:off x="10286319" y="2325462"/>
                  <a:ext cx="1088571" cy="923330"/>
                </a:xfrm>
                <a:prstGeom prst="rect">
                  <a:avLst/>
                </a:prstGeom>
                <a:noFill/>
                <a:ln w="9525">
                  <a:noFill/>
                  <a:miter lim="800000"/>
                  <a:headEnd/>
                  <a:tailEnd/>
                </a:ln>
              </p:spPr>
              <p:txBody>
                <a:bodyPr>
                  <a:spAutoFit/>
                </a:bodyPr>
                <a:lstStyle/>
                <a:p>
                  <a:pPr algn="r"/>
                  <a:r>
                    <a:rPr lang="en-US"/>
                    <a:t>16,000</a:t>
                  </a:r>
                </a:p>
                <a:p>
                  <a:pPr algn="r"/>
                  <a:r>
                    <a:rPr lang="en-US"/>
                    <a:t>15,000</a:t>
                  </a:r>
                </a:p>
                <a:p>
                  <a:pPr algn="r"/>
                  <a:endParaRPr lang="en-US"/>
                </a:p>
              </p:txBody>
            </p:sp>
          </p:grpSp>
        </p:gr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4"/>
          <p:cNvSpPr>
            <a:spLocks noGrp="1" noChangeArrowheads="1"/>
          </p:cNvSpPr>
          <p:nvPr>
            <p:ph type="title" idx="4294967295"/>
          </p:nvPr>
        </p:nvSpPr>
        <p:spPr>
          <a:xfrm>
            <a:off x="2390775" y="2944813"/>
            <a:ext cx="4343400" cy="788987"/>
          </a:xfrm>
        </p:spPr>
        <p:txBody>
          <a:bodyPr/>
          <a:lstStyle/>
          <a:p>
            <a:pPr eaLnBrk="1" hangingPunct="1"/>
            <a:r>
              <a:rPr lang="en-US" smtClean="0"/>
              <a:t>End of Chapter 9</a:t>
            </a: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Acquisition of Tangible Assets</a:t>
            </a:r>
            <a:br>
              <a:rPr lang="en-US" smtClean="0"/>
            </a:br>
            <a:r>
              <a:rPr lang="en-US" sz="3200" smtClean="0"/>
              <a:t>Component Allocation</a:t>
            </a:r>
            <a:endParaRPr lang="en-CA" smtClean="0"/>
          </a:p>
        </p:txBody>
      </p:sp>
      <p:sp>
        <p:nvSpPr>
          <p:cNvPr id="31746" name="Content Placeholder 2"/>
          <p:cNvSpPr>
            <a:spLocks noGrp="1"/>
          </p:cNvSpPr>
          <p:nvPr>
            <p:ph idx="1"/>
          </p:nvPr>
        </p:nvSpPr>
        <p:spPr>
          <a:xfrm>
            <a:off x="457200" y="1600200"/>
            <a:ext cx="4038600" cy="4953000"/>
          </a:xfrm>
        </p:spPr>
        <p:txBody>
          <a:bodyPr/>
          <a:lstStyle/>
          <a:p>
            <a:pPr marL="0" indent="0">
              <a:buFont typeface="Wingdings" pitchFamily="2" charset="2"/>
              <a:buNone/>
            </a:pPr>
            <a:r>
              <a:rPr lang="en-CA" sz="2400" smtClean="0"/>
              <a:t>IFRS takes the idea of a basket purchase one step further. The cost of an individual asset’s components is allocated among each significant component and then depreciated separately over that component’s useful life. </a:t>
            </a:r>
          </a:p>
        </p:txBody>
      </p:sp>
      <p:pic>
        <p:nvPicPr>
          <p:cNvPr id="31747" name="Picture 2"/>
          <p:cNvPicPr>
            <a:picLocks noChangeAspect="1" noChangeArrowheads="1"/>
          </p:cNvPicPr>
          <p:nvPr/>
        </p:nvPicPr>
        <p:blipFill>
          <a:blip r:embed="rId3"/>
          <a:srcRect/>
          <a:stretch>
            <a:fillRect/>
          </a:stretch>
        </p:blipFill>
        <p:spPr bwMode="auto">
          <a:xfrm>
            <a:off x="5486400" y="1981200"/>
            <a:ext cx="297973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 descr="j0150157"/>
          <p:cNvPicPr>
            <a:picLocks noChangeAspect="1" noChangeArrowheads="1"/>
          </p:cNvPicPr>
          <p:nvPr/>
        </p:nvPicPr>
        <p:blipFill>
          <a:blip r:embed="rId3"/>
          <a:srcRect/>
          <a:stretch>
            <a:fillRect/>
          </a:stretch>
        </p:blipFill>
        <p:spPr bwMode="auto">
          <a:xfrm>
            <a:off x="6934200" y="381000"/>
            <a:ext cx="1576388" cy="1181100"/>
          </a:xfrm>
          <a:prstGeom prst="rect">
            <a:avLst/>
          </a:prstGeom>
          <a:noFill/>
          <a:ln w="9525">
            <a:noFill/>
            <a:miter lim="800000"/>
            <a:headEnd/>
            <a:tailEnd/>
          </a:ln>
        </p:spPr>
      </p:pic>
      <p:sp>
        <p:nvSpPr>
          <p:cNvPr id="33794" name="Rectangle 12"/>
          <p:cNvSpPr>
            <a:spLocks noGrp="1" noChangeArrowheads="1"/>
          </p:cNvSpPr>
          <p:nvPr>
            <p:ph type="title"/>
          </p:nvPr>
        </p:nvSpPr>
        <p:spPr/>
        <p:txBody>
          <a:bodyPr/>
          <a:lstStyle/>
          <a:p>
            <a:r>
              <a:rPr lang="en-US" smtClean="0"/>
              <a:t>Cash Purchase</a:t>
            </a:r>
          </a:p>
        </p:txBody>
      </p:sp>
      <p:pic>
        <p:nvPicPr>
          <p:cNvPr id="33795" name="Picture 9"/>
          <p:cNvPicPr>
            <a:picLocks noChangeAspect="1" noChangeArrowheads="1"/>
          </p:cNvPicPr>
          <p:nvPr/>
        </p:nvPicPr>
        <p:blipFill>
          <a:blip r:embed="rId4"/>
          <a:srcRect/>
          <a:stretch>
            <a:fillRect/>
          </a:stretch>
        </p:blipFill>
        <p:spPr bwMode="auto">
          <a:xfrm>
            <a:off x="1562100" y="1765300"/>
            <a:ext cx="6011863" cy="2011363"/>
          </a:xfrm>
          <a:prstGeom prst="rect">
            <a:avLst/>
          </a:prstGeom>
          <a:noFill/>
          <a:ln w="9525">
            <a:solidFill>
              <a:schemeClr val="tx1"/>
            </a:solidFill>
            <a:miter lim="800000"/>
            <a:headEnd/>
            <a:tailEnd/>
          </a:ln>
        </p:spPr>
      </p:pic>
      <p:sp>
        <p:nvSpPr>
          <p:cNvPr id="7172" name="Rectangle 2"/>
          <p:cNvSpPr>
            <a:spLocks noGrp="1" noChangeArrowheads="1"/>
          </p:cNvSpPr>
          <p:nvPr>
            <p:ph type="body" idx="1"/>
          </p:nvPr>
        </p:nvSpPr>
        <p:spPr>
          <a:xfrm>
            <a:off x="330200" y="1727200"/>
            <a:ext cx="8458200" cy="2057400"/>
          </a:xfrm>
          <a:solidFill>
            <a:schemeClr val="bg2">
              <a:lumMod val="90000"/>
            </a:schemeClr>
          </a:solidFill>
          <a:ln w="19050">
            <a:solidFill>
              <a:schemeClr val="tx1"/>
            </a:solidFill>
          </a:ln>
        </p:spPr>
        <p:txBody>
          <a:bodyPr lIns="90488" tIns="44450" rIns="90488" bIns="44450"/>
          <a:lstStyle/>
          <a:p>
            <a:pPr algn="ctr">
              <a:buFont typeface="Wingdings" pitchFamily="2" charset="2"/>
              <a:buNone/>
              <a:defRPr/>
            </a:pPr>
            <a:r>
              <a:rPr lang="en-US" sz="2400" dirty="0" smtClean="0"/>
              <a:t>Cedar Fair purchased a new ride for $26,000,000 less a $1,000,000 discount.  Cedar Fair paid $125,000 for transportation and $625,000 for installation of the ride.</a:t>
            </a:r>
          </a:p>
          <a:p>
            <a:pPr algn="ctr">
              <a:buFont typeface="Wingdings" pitchFamily="2" charset="2"/>
              <a:buNone/>
              <a:defRPr/>
            </a:pPr>
            <a:r>
              <a:rPr lang="en-US" sz="2400" dirty="0" smtClean="0"/>
              <a:t>Prepare the journal entry for the acquisition assuming Cedar Fair </a:t>
            </a:r>
            <a:r>
              <a:rPr lang="en-US" sz="2400" dirty="0" smtClean="0">
                <a:solidFill>
                  <a:srgbClr val="FF3300"/>
                </a:solidFill>
              </a:rPr>
              <a:t>paid cash</a:t>
            </a:r>
            <a:r>
              <a:rPr lang="en-US" sz="2400" dirty="0" smtClean="0"/>
              <a:t> for the new ride.</a:t>
            </a:r>
          </a:p>
        </p:txBody>
      </p:sp>
      <p:grpSp>
        <p:nvGrpSpPr>
          <p:cNvPr id="2" name="Group 21"/>
          <p:cNvGrpSpPr>
            <a:grpSpLocks/>
          </p:cNvGrpSpPr>
          <p:nvPr/>
        </p:nvGrpSpPr>
        <p:grpSpPr bwMode="auto">
          <a:xfrm>
            <a:off x="495300" y="5268913"/>
            <a:ext cx="8137525" cy="1301750"/>
            <a:chOff x="495300" y="5269256"/>
            <a:chExt cx="8137525" cy="1301407"/>
          </a:xfrm>
        </p:grpSpPr>
        <p:grpSp>
          <p:nvGrpSpPr>
            <p:cNvPr id="33809" name="Group 20"/>
            <p:cNvGrpSpPr>
              <a:grpSpLocks/>
            </p:cNvGrpSpPr>
            <p:nvPr/>
          </p:nvGrpSpPr>
          <p:grpSpPr bwMode="auto">
            <a:xfrm>
              <a:off x="495300" y="5291138"/>
              <a:ext cx="8137525" cy="1279525"/>
              <a:chOff x="495300" y="5291138"/>
              <a:chExt cx="8137525" cy="1280160"/>
            </a:xfrm>
          </p:grpSpPr>
          <p:sp>
            <p:nvSpPr>
              <p:cNvPr id="17" name="Rounded Rectangle 16"/>
              <p:cNvSpPr/>
              <p:nvPr/>
            </p:nvSpPr>
            <p:spPr bwMode="auto">
              <a:xfrm>
                <a:off x="495300" y="5291475"/>
                <a:ext cx="8137525" cy="127982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9"/>
              <p:cNvSpPr/>
              <p:nvPr/>
            </p:nvSpPr>
            <p:spPr bwMode="auto">
              <a:xfrm>
                <a:off x="515938" y="5310318"/>
                <a:ext cx="390543" cy="381218"/>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15" name="Rectangle 18"/>
              <p:cNvSpPr>
                <a:spLocks noChangeArrowheads="1"/>
              </p:cNvSpPr>
              <p:nvPr/>
            </p:nvSpPr>
            <p:spPr bwMode="auto">
              <a:xfrm>
                <a:off x="561975" y="5307013"/>
                <a:ext cx="312738" cy="369887"/>
              </a:xfrm>
              <a:prstGeom prst="rect">
                <a:avLst/>
              </a:prstGeom>
              <a:noFill/>
              <a:ln w="9525">
                <a:noFill/>
                <a:miter lim="800000"/>
                <a:headEnd/>
                <a:tailEnd/>
              </a:ln>
            </p:spPr>
            <p:txBody>
              <a:bodyPr wrap="none">
                <a:spAutoFit/>
              </a:bodyPr>
              <a:lstStyle/>
              <a:p>
                <a:r>
                  <a:rPr lang="en-US"/>
                  <a:t>2</a:t>
                </a:r>
              </a:p>
            </p:txBody>
          </p:sp>
          <p:pic>
            <p:nvPicPr>
              <p:cNvPr id="33816" name="Picture 8"/>
              <p:cNvPicPr>
                <a:picLocks noChangeAspect="1" noChangeArrowheads="1"/>
              </p:cNvPicPr>
              <p:nvPr/>
            </p:nvPicPr>
            <p:blipFill>
              <a:blip r:embed="rId5"/>
              <a:srcRect/>
              <a:stretch>
                <a:fillRect/>
              </a:stretch>
            </p:blipFill>
            <p:spPr bwMode="auto">
              <a:xfrm>
                <a:off x="965200" y="5650497"/>
                <a:ext cx="7498080" cy="724784"/>
              </a:xfrm>
              <a:prstGeom prst="rect">
                <a:avLst/>
              </a:prstGeom>
              <a:noFill/>
              <a:ln w="9525">
                <a:noFill/>
                <a:miter lim="800000"/>
                <a:headEnd/>
                <a:tailEnd/>
              </a:ln>
            </p:spPr>
          </p:pic>
        </p:grpSp>
        <p:sp>
          <p:nvSpPr>
            <p:cNvPr id="33810" name="TextBox 19"/>
            <p:cNvSpPr txBox="1">
              <a:spLocks noChangeArrowheads="1"/>
            </p:cNvSpPr>
            <p:nvPr/>
          </p:nvSpPr>
          <p:spPr bwMode="auto">
            <a:xfrm>
              <a:off x="864296" y="5269256"/>
              <a:ext cx="1562171" cy="369544"/>
            </a:xfrm>
            <a:prstGeom prst="rect">
              <a:avLst/>
            </a:prstGeom>
            <a:noFill/>
            <a:ln w="9525">
              <a:noFill/>
              <a:miter lim="800000"/>
              <a:headEnd/>
              <a:tailEnd/>
            </a:ln>
          </p:spPr>
          <p:txBody>
            <a:bodyPr>
              <a:spAutoFit/>
            </a:bodyPr>
            <a:lstStyle/>
            <a:p>
              <a:r>
                <a:rPr lang="en-US" b="1">
                  <a:solidFill>
                    <a:srgbClr val="00B050"/>
                  </a:solidFill>
                </a:rPr>
                <a:t>Record</a:t>
              </a:r>
            </a:p>
          </p:txBody>
        </p:sp>
      </p:grpSp>
      <p:grpSp>
        <p:nvGrpSpPr>
          <p:cNvPr id="4" name="Group 20"/>
          <p:cNvGrpSpPr>
            <a:grpSpLocks/>
          </p:cNvGrpSpPr>
          <p:nvPr/>
        </p:nvGrpSpPr>
        <p:grpSpPr bwMode="auto">
          <a:xfrm>
            <a:off x="496888" y="3949700"/>
            <a:ext cx="8137525" cy="1258888"/>
            <a:chOff x="496888" y="3949874"/>
            <a:chExt cx="8137525" cy="1258714"/>
          </a:xfrm>
        </p:grpSpPr>
        <p:grpSp>
          <p:nvGrpSpPr>
            <p:cNvPr id="33799" name="Group 21"/>
            <p:cNvGrpSpPr>
              <a:grpSpLocks/>
            </p:cNvGrpSpPr>
            <p:nvPr/>
          </p:nvGrpSpPr>
          <p:grpSpPr bwMode="auto">
            <a:xfrm>
              <a:off x="496888" y="3959225"/>
              <a:ext cx="8137525" cy="1249363"/>
              <a:chOff x="496888" y="3959225"/>
              <a:chExt cx="8137525" cy="1249363"/>
            </a:xfrm>
          </p:grpSpPr>
          <p:sp>
            <p:nvSpPr>
              <p:cNvPr id="14" name="Rounded Rectangle 13"/>
              <p:cNvSpPr/>
              <p:nvPr/>
            </p:nvSpPr>
            <p:spPr bwMode="auto">
              <a:xfrm>
                <a:off x="496888" y="3959398"/>
                <a:ext cx="8137525" cy="124919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510328" y="3962400"/>
                <a:ext cx="392037" cy="381328"/>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p:cNvSpPr txBox="1"/>
              <p:nvPr/>
            </p:nvSpPr>
            <p:spPr bwMode="auto">
              <a:xfrm>
                <a:off x="558866" y="3962400"/>
                <a:ext cx="392037" cy="369650"/>
              </a:xfrm>
              <a:prstGeom prst="rect">
                <a:avLst/>
              </a:prstGeom>
              <a:noFill/>
              <a:scene3d>
                <a:camera prst="orthographicFront"/>
                <a:lightRig rig="threePt" dir="t"/>
              </a:scene3d>
              <a:sp3d>
                <a:bevelT prst="relaxedInset"/>
              </a:sp3d>
            </p:spPr>
            <p:txBody>
              <a:bodyPr>
                <a:spAutoFit/>
              </a:bodyPr>
              <a:lstStyle/>
              <a:p>
                <a:pPr>
                  <a:defRPr/>
                </a:pPr>
                <a:r>
                  <a:rPr lang="en-US" dirty="0"/>
                  <a:t>1</a:t>
                </a:r>
              </a:p>
            </p:txBody>
          </p:sp>
          <p:pic>
            <p:nvPicPr>
              <p:cNvPr id="33808" name="Picture 7"/>
              <p:cNvPicPr>
                <a:picLocks noChangeAspect="1" noChangeArrowheads="1"/>
              </p:cNvPicPr>
              <p:nvPr/>
            </p:nvPicPr>
            <p:blipFill>
              <a:blip r:embed="rId6"/>
              <a:srcRect/>
              <a:stretch>
                <a:fillRect/>
              </a:stretch>
            </p:blipFill>
            <p:spPr bwMode="auto">
              <a:xfrm>
                <a:off x="1004888" y="4048126"/>
                <a:ext cx="7406640" cy="1068016"/>
              </a:xfrm>
              <a:prstGeom prst="rect">
                <a:avLst/>
              </a:prstGeom>
              <a:noFill/>
              <a:ln w="9525">
                <a:noFill/>
                <a:miter lim="800000"/>
                <a:headEnd/>
                <a:tailEnd/>
              </a:ln>
            </p:spPr>
          </p:pic>
        </p:grpSp>
        <p:sp>
          <p:nvSpPr>
            <p:cNvPr id="20" name="TextBox 19"/>
            <p:cNvSpPr txBox="1"/>
            <p:nvPr/>
          </p:nvSpPr>
          <p:spPr bwMode="auto">
            <a:xfrm>
              <a:off x="890588" y="3949874"/>
              <a:ext cx="1568450" cy="368249"/>
            </a:xfrm>
            <a:prstGeom prst="rect">
              <a:avLst/>
            </a:prstGeom>
            <a:noFill/>
          </p:spPr>
          <p:txBody>
            <a:bodyPr>
              <a:spAutoFit/>
            </a:bodyPr>
            <a:lstStyle/>
            <a:p>
              <a:pPr>
                <a:defRPr/>
              </a:pPr>
              <a:r>
                <a:rPr lang="en-US" b="1" dirty="0">
                  <a:solidFill>
                    <a:schemeClr val="accent6"/>
                  </a:solidFill>
                </a:rPr>
                <a:t>Analyze</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7172">
                                            <p:txEl>
                                              <p:pRg st="0" end="0"/>
                                            </p:txEl>
                                          </p:spTgt>
                                        </p:tgtEl>
                                      </p:cBhvr>
                                    </p:animEffect>
                                    <p:set>
                                      <p:cBhvr>
                                        <p:cTn id="7" dur="1" fill="hold">
                                          <p:stCondLst>
                                            <p:cond delay="499"/>
                                          </p:stCondLst>
                                        </p:cTn>
                                        <p:tgtEl>
                                          <p:spTgt spid="7172">
                                            <p:txEl>
                                              <p:pRg st="0" end="0"/>
                                            </p:txEl>
                                          </p:spTgt>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500"/>
                                        <p:tgtEl>
                                          <p:spTgt spid="7172">
                                            <p:txEl>
                                              <p:pRg st="1" end="1"/>
                                            </p:txEl>
                                          </p:spTgt>
                                        </p:tgtEl>
                                      </p:cBhvr>
                                    </p:animEffect>
                                    <p:set>
                                      <p:cBhvr>
                                        <p:cTn id="10" dur="1" fill="hold">
                                          <p:stCondLst>
                                            <p:cond delay="499"/>
                                          </p:stCondLst>
                                        </p:cTn>
                                        <p:tgtEl>
                                          <p:spTgt spid="7172">
                                            <p:txEl>
                                              <p:pRg st="1" end="1"/>
                                            </p:txEl>
                                          </p:spTgt>
                                        </p:tgtEl>
                                        <p:attrNameLst>
                                          <p:attrName>style.visibility</p:attrName>
                                        </p:attrNameLst>
                                      </p:cBhvr>
                                      <p:to>
                                        <p:strVal val="hidden"/>
                                      </p:to>
                                    </p:set>
                                  </p:childTnLst>
                                </p:cTn>
                              </p:par>
                              <p:par>
                                <p:cTn id="11" presetID="8" presetClass="exit" presetSubtype="16" fill="hold" grpId="0" nodeType="withEffect">
                                  <p:stCondLst>
                                    <p:cond delay="0"/>
                                  </p:stCondLst>
                                  <p:childTnLst>
                                    <p:animEffect transition="out" filter="diamond(in)">
                                      <p:cBhvr>
                                        <p:cTn id="12" dur="500"/>
                                        <p:tgtEl>
                                          <p:spTgt spid="7172">
                                            <p:bg/>
                                          </p:spTgt>
                                        </p:tgtEl>
                                      </p:cBhvr>
                                    </p:animEffect>
                                    <p:set>
                                      <p:cBhvr>
                                        <p:cTn id="13" dur="1" fill="hold">
                                          <p:stCondLst>
                                            <p:cond delay="499"/>
                                          </p:stCondLst>
                                        </p:cTn>
                                        <p:tgtEl>
                                          <p:spTgt spid="7172">
                                            <p:bg/>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7455</TotalTime>
  <Words>11158</Words>
  <Application>Microsoft Office PowerPoint</Application>
  <PresentationFormat>On-screen Show (4:3)</PresentationFormat>
  <Paragraphs>1370</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76</vt:i4>
      </vt:variant>
    </vt:vector>
  </HeadingPairs>
  <TitlesOfParts>
    <vt:vector size="80" baseType="lpstr">
      <vt:lpstr>Edge</vt:lpstr>
      <vt:lpstr>Worksheet</vt:lpstr>
      <vt:lpstr>ClipArt</vt:lpstr>
      <vt:lpstr>Clip</vt:lpstr>
      <vt:lpstr>Chapter 9</vt:lpstr>
      <vt:lpstr>Learning Objective 9-1</vt:lpstr>
      <vt:lpstr>Definition and Classification</vt:lpstr>
      <vt:lpstr>Learning Objective 9-2</vt:lpstr>
      <vt:lpstr>Acquisition of Tangible Assets</vt:lpstr>
      <vt:lpstr>Acquisition of Tangible Assets</vt:lpstr>
      <vt:lpstr>Acquisition of Tangible Assets Basket Purchase</vt:lpstr>
      <vt:lpstr>Acquisition of Tangible Assets Component Allocation</vt:lpstr>
      <vt:lpstr>Cash Purchase</vt:lpstr>
      <vt:lpstr>Credit Purchase</vt:lpstr>
      <vt:lpstr>Maintenance Costs Incurred during Use</vt:lpstr>
      <vt:lpstr>Depreciation Expense</vt:lpstr>
      <vt:lpstr>Depreciation Expense</vt:lpstr>
      <vt:lpstr>Depreciation Expense</vt:lpstr>
      <vt:lpstr>Learning Objective 9-3</vt:lpstr>
      <vt:lpstr>Depreciation Methods</vt:lpstr>
      <vt:lpstr>Straight-Line Method</vt:lpstr>
      <vt:lpstr>Units-of-Production Method</vt:lpstr>
      <vt:lpstr>Units-of-Production Method</vt:lpstr>
      <vt:lpstr>Declining-Balance Method</vt:lpstr>
      <vt:lpstr>Double-Declining-Balance Method</vt:lpstr>
      <vt:lpstr>Summary of Depreciation Methods</vt:lpstr>
      <vt:lpstr>Partial Year Depreciation Calculations</vt:lpstr>
      <vt:lpstr>Tax Depreciation</vt:lpstr>
      <vt:lpstr>Learning Objective 9-4</vt:lpstr>
      <vt:lpstr>Asset Impairment Losses</vt:lpstr>
      <vt:lpstr>Learning Objective 9-5</vt:lpstr>
      <vt:lpstr>PowerPoint Presentation</vt:lpstr>
      <vt:lpstr>PowerPoint Presentation</vt:lpstr>
      <vt:lpstr>PowerPoint Presentation</vt:lpstr>
      <vt:lpstr>PowerPoint Presentation</vt:lpstr>
      <vt:lpstr>PowerPoint Presentation</vt:lpstr>
      <vt:lpstr>PowerPoint Presentation</vt:lpstr>
      <vt:lpstr>Learning Objective 9-6</vt:lpstr>
      <vt:lpstr>Intangible Assets</vt:lpstr>
      <vt:lpstr>Intangible Assets</vt:lpstr>
      <vt:lpstr>Trademarks and Copyrights</vt:lpstr>
      <vt:lpstr>Patents and Licensing Rights </vt:lpstr>
      <vt:lpstr>Technology Assets</vt:lpstr>
      <vt:lpstr>Franchises</vt:lpstr>
      <vt:lpstr>Goodwill</vt:lpstr>
      <vt:lpstr>Amortization of Limited Life Intangible Asset</vt:lpstr>
      <vt:lpstr>Summary of Accounting Rules for Long-Lived Assets</vt:lpstr>
      <vt:lpstr>Learning Objective 9-7</vt:lpstr>
      <vt:lpstr>Turnover Analysis</vt:lpstr>
      <vt:lpstr>Turnover Analysis</vt:lpstr>
      <vt:lpstr>Learning Objective 9-8</vt:lpstr>
      <vt:lpstr>Impact of Depreciation Differences</vt:lpstr>
      <vt:lpstr>Supplement 9A</vt:lpstr>
      <vt:lpstr>Natural Resources</vt:lpstr>
      <vt:lpstr>Supplement 9B</vt:lpstr>
      <vt:lpstr>Changes in Depreciation Estimates</vt:lpstr>
      <vt:lpstr>Changes in Depreciation Estimates</vt:lpstr>
      <vt:lpstr>Changes in Depreciation Estimates</vt:lpstr>
      <vt:lpstr>Chapter 9 Solved Exercises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9</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Whitten, Linda</cp:lastModifiedBy>
  <cp:revision>1073</cp:revision>
  <dcterms:created xsi:type="dcterms:W3CDTF">2004-06-28T16:23:55Z</dcterms:created>
  <dcterms:modified xsi:type="dcterms:W3CDTF">2013-05-14T00:58:55Z</dcterms:modified>
</cp:coreProperties>
</file>