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71"/>
  </p:notesMasterIdLst>
  <p:handoutMasterIdLst>
    <p:handoutMasterId r:id="rId72"/>
  </p:handoutMasterIdLst>
  <p:sldIdLst>
    <p:sldId id="304" r:id="rId2"/>
    <p:sldId id="387" r:id="rId3"/>
    <p:sldId id="459" r:id="rId4"/>
    <p:sldId id="460" r:id="rId5"/>
    <p:sldId id="392" r:id="rId6"/>
    <p:sldId id="416" r:id="rId7"/>
    <p:sldId id="474" r:id="rId8"/>
    <p:sldId id="476" r:id="rId9"/>
    <p:sldId id="534" r:id="rId10"/>
    <p:sldId id="535" r:id="rId11"/>
    <p:sldId id="536" r:id="rId12"/>
    <p:sldId id="537" r:id="rId13"/>
    <p:sldId id="479" r:id="rId14"/>
    <p:sldId id="538" r:id="rId15"/>
    <p:sldId id="539" r:id="rId16"/>
    <p:sldId id="540" r:id="rId17"/>
    <p:sldId id="541" r:id="rId18"/>
    <p:sldId id="485" r:id="rId19"/>
    <p:sldId id="532" r:id="rId20"/>
    <p:sldId id="542" r:id="rId21"/>
    <p:sldId id="543" r:id="rId22"/>
    <p:sldId id="544" r:id="rId23"/>
    <p:sldId id="393" r:id="rId24"/>
    <p:sldId id="489" r:id="rId25"/>
    <p:sldId id="482" r:id="rId26"/>
    <p:sldId id="493" r:id="rId27"/>
    <p:sldId id="545" r:id="rId28"/>
    <p:sldId id="546" r:id="rId29"/>
    <p:sldId id="547" r:id="rId30"/>
    <p:sldId id="548" r:id="rId31"/>
    <p:sldId id="495" r:id="rId32"/>
    <p:sldId id="496" r:id="rId33"/>
    <p:sldId id="549" r:id="rId34"/>
    <p:sldId id="550" r:id="rId35"/>
    <p:sldId id="394" r:id="rId36"/>
    <p:sldId id="499" r:id="rId37"/>
    <p:sldId id="458" r:id="rId38"/>
    <p:sldId id="500" r:id="rId39"/>
    <p:sldId id="501" r:id="rId40"/>
    <p:sldId id="502" r:id="rId41"/>
    <p:sldId id="391" r:id="rId42"/>
    <p:sldId id="551" r:id="rId43"/>
    <p:sldId id="504" r:id="rId44"/>
    <p:sldId id="552" r:id="rId45"/>
    <p:sldId id="506" r:id="rId46"/>
    <p:sldId id="507" r:id="rId47"/>
    <p:sldId id="508" r:id="rId48"/>
    <p:sldId id="553" r:id="rId49"/>
    <p:sldId id="510" r:id="rId50"/>
    <p:sldId id="554" r:id="rId51"/>
    <p:sldId id="513" r:id="rId52"/>
    <p:sldId id="514" r:id="rId53"/>
    <p:sldId id="515" r:id="rId54"/>
    <p:sldId id="555" r:id="rId55"/>
    <p:sldId id="556" r:id="rId56"/>
    <p:sldId id="518" r:id="rId57"/>
    <p:sldId id="557" r:id="rId58"/>
    <p:sldId id="520" r:id="rId59"/>
    <p:sldId id="558" r:id="rId60"/>
    <p:sldId id="522" r:id="rId61"/>
    <p:sldId id="523" r:id="rId62"/>
    <p:sldId id="388" r:id="rId63"/>
    <p:sldId id="524" r:id="rId64"/>
    <p:sldId id="525" r:id="rId65"/>
    <p:sldId id="559" r:id="rId66"/>
    <p:sldId id="528" r:id="rId67"/>
    <p:sldId id="529" r:id="rId68"/>
    <p:sldId id="530" r:id="rId69"/>
    <p:sldId id="259" r:id="rId7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CC"/>
    <a:srgbClr val="0033CC"/>
    <a:srgbClr val="E7A3FF"/>
    <a:srgbClr val="E1E1FF"/>
    <a:srgbClr val="E5E5FF"/>
    <a:srgbClr val="FF9933"/>
    <a:srgbClr val="FFE9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77954" autoAdjust="0"/>
  </p:normalViewPr>
  <p:slideViewPr>
    <p:cSldViewPr>
      <p:cViewPr>
        <p:scale>
          <a:sx n="50" d="100"/>
          <a:sy n="50" d="100"/>
        </p:scale>
        <p:origin x="-1230" y="-252"/>
      </p:cViewPr>
      <p:guideLst>
        <p:guide orient="horz" pos="2736"/>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6108"/>
    </p:cViewPr>
  </p:sorterViewPr>
  <p:notesViewPr>
    <p:cSldViewPr>
      <p:cViewPr>
        <p:scale>
          <a:sx n="66" d="100"/>
          <a:sy n="66" d="100"/>
        </p:scale>
        <p:origin x="-1608" y="4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37.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35.xml"/><Relationship Id="rId5" Type="http://schemas.openxmlformats.org/officeDocument/2006/relationships/slide" Target="slides/slide23.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82" name="Text Box 6"/>
          <p:cNvSpPr txBox="1">
            <a:spLocks noChangeArrowheads="1"/>
          </p:cNvSpPr>
          <p:nvPr/>
        </p:nvSpPr>
        <p:spPr bwMode="auto">
          <a:xfrm>
            <a:off x="5562600" y="0"/>
            <a:ext cx="1295400" cy="274638"/>
          </a:xfrm>
          <a:prstGeom prst="rect">
            <a:avLst/>
          </a:prstGeom>
          <a:noFill/>
          <a:ln w="9525">
            <a:noFill/>
            <a:miter lim="800000"/>
            <a:headEnd/>
            <a:tailEnd/>
          </a:ln>
          <a:effectLst/>
        </p:spPr>
        <p:txBody>
          <a:bodyPr>
            <a:spAutoFit/>
          </a:bodyPr>
          <a:lstStyle/>
          <a:p>
            <a:pPr algn="r">
              <a:spcBef>
                <a:spcPct val="50000"/>
              </a:spcBef>
              <a:defRPr/>
            </a:pPr>
            <a:r>
              <a:rPr lang="en-US" sz="1200" dirty="0"/>
              <a:t>10-</a:t>
            </a:r>
            <a:fld id="{EC9DEDF9-7E77-441F-A4AA-D2BB3D10EA5D}" type="slidenum">
              <a:rPr lang="en-US" sz="1200"/>
              <a:pPr algn="r">
                <a:spcBef>
                  <a:spcPct val="50000"/>
                </a:spcBef>
                <a:defRPr/>
              </a:pPr>
              <a:t>‹#›</a:t>
            </a:fld>
            <a:endParaRPr lang="en-US" sz="1200" dirty="0"/>
          </a:p>
        </p:txBody>
      </p:sp>
    </p:spTree>
    <p:extLst>
      <p:ext uri="{BB962C8B-B14F-4D97-AF65-F5344CB8AC3E}">
        <p14:creationId xmlns:p14="http://schemas.microsoft.com/office/powerpoint/2010/main" val="3818438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p:nvPr/>
        </p:nvSpPr>
        <p:spPr>
          <a:xfrm>
            <a:off x="4495800" y="0"/>
            <a:ext cx="2362200" cy="276225"/>
          </a:xfrm>
          <a:prstGeom prst="rect">
            <a:avLst/>
          </a:prstGeom>
          <a:noFill/>
        </p:spPr>
        <p:txBody>
          <a:bodyPr>
            <a:spAutoFit/>
          </a:bodyPr>
          <a:lstStyle/>
          <a:p>
            <a:pPr algn="r">
              <a:defRPr/>
            </a:pPr>
            <a:r>
              <a:rPr lang="en-US" sz="1200" dirty="0"/>
              <a:t>10-</a:t>
            </a:r>
            <a:fld id="{030C6534-DB2A-4CCE-957B-A5EAFBC84957}" type="slidenum">
              <a:rPr lang="en-US" sz="1200"/>
              <a:pPr algn="r">
                <a:defRPr/>
              </a:pPr>
              <a:t>‹#›</a:t>
            </a:fld>
            <a:endParaRPr lang="en-US" sz="1200" dirty="0"/>
          </a:p>
        </p:txBody>
      </p:sp>
    </p:spTree>
    <p:extLst>
      <p:ext uri="{BB962C8B-B14F-4D97-AF65-F5344CB8AC3E}">
        <p14:creationId xmlns:p14="http://schemas.microsoft.com/office/powerpoint/2010/main" val="2265595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10: Reporting and Interpreting Liabilities.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r>
              <a:rPr lang="en-US" smtClean="0"/>
              <a:t>Part I</a:t>
            </a:r>
          </a:p>
          <a:p>
            <a:r>
              <a:rPr lang="en-US" smtClean="0">
                <a:solidFill>
                  <a:schemeClr val="bg1"/>
                </a:solidFill>
              </a:rPr>
              <a:t>Adam Palmer earned gross pay of $600 in the current payroll period. General Mills withheld $58 in Federal income taxes, $48.80 for FICA, and $10 for United Way, resulting in net pay of $483.20.  Let’s assume (for simplicity) that General Mills has 1,000 workers just like Adam. </a:t>
            </a:r>
          </a:p>
          <a:p>
            <a:endParaRPr lang="en-US" smtClean="0">
              <a:solidFill>
                <a:schemeClr val="bg1"/>
              </a:solidFill>
            </a:endParaRPr>
          </a:p>
          <a:p>
            <a:r>
              <a:rPr lang="en-US" smtClean="0">
                <a:solidFill>
                  <a:schemeClr val="bg1"/>
                </a:solidFill>
              </a:rPr>
              <a:t>Part II</a:t>
            </a:r>
          </a:p>
          <a:p>
            <a:r>
              <a:rPr lang="en-US" smtClean="0">
                <a:solidFill>
                  <a:schemeClr val="bg1"/>
                </a:solidFill>
              </a:rPr>
              <a:t>As we analyze this transactions, we find that the expense account, Wages and Salaries Expense (Payroll Expense) increases by $600,000, the liability account, Federal Income Taxes Withheld, increases by $58,000, the liability account, Federal Insurance Contributions Act Payable (FICA), increases by $48,800, and the liability account, United Way Payable, increases by $10,000, and the asset account, Cash, decreases by $483,200, the amount of all of the employee’s net pay.</a:t>
            </a:r>
          </a:p>
          <a:p>
            <a:endParaRPr lang="en-US" smtClean="0">
              <a:solidFill>
                <a:schemeClr val="bg1"/>
              </a:solidFill>
            </a:endParaRPr>
          </a:p>
          <a:p>
            <a:r>
              <a:rPr lang="en-US" smtClean="0">
                <a:solidFill>
                  <a:schemeClr val="bg1"/>
                </a:solidFill>
              </a:rPr>
              <a:t>Part III</a:t>
            </a:r>
          </a:p>
          <a:p>
            <a:r>
              <a:rPr lang="en-US" smtClean="0">
                <a:solidFill>
                  <a:schemeClr val="bg1"/>
                </a:solidFill>
              </a:rPr>
              <a:t>General Mills records this transaction with a journal entry that begins with a debit, or increase, the expense account Wages and Salaries Expense for $600,000. Next, we credit, or increase, the liability accounts Withheld Income Taxes Payable for $58,000, FICA Payable for $48,800, and United Way Payable for $10,000. Finally, we credit, or decrease, the asset account Cash for $483,200.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xfrm>
            <a:off x="685800" y="4343400"/>
            <a:ext cx="5486400" cy="4297363"/>
          </a:xfrm>
          <a:ln>
            <a:solidFill>
              <a:schemeClr val="tx1"/>
            </a:solidFill>
          </a:ln>
        </p:spPr>
        <p:txBody>
          <a:bodyPr/>
          <a:lstStyle/>
          <a:p>
            <a:pPr>
              <a:defRPr/>
            </a:pPr>
            <a:r>
              <a:rPr lang="en-US" sz="1050" dirty="0" smtClean="0">
                <a:latin typeface="Arial" pitchFamily="34" charset="0"/>
              </a:rPr>
              <a:t>Part I</a:t>
            </a:r>
          </a:p>
          <a:p>
            <a:pPr>
              <a:defRPr/>
            </a:pPr>
            <a:r>
              <a:rPr lang="en-US" dirty="0" smtClean="0"/>
              <a:t>Beyond paying employees and remitting payroll deductions, employers have other responsibilities that lead to substantial additional labor costs. Like their employees, all employers are required to pay FICA taxes. The required contribution is 100% of total employee contributions (called a “matching” contribution). In addition, employers are required by the Federal Unemployment Tax Act (FUTA) and State Unemployment Tax Act (SUTA) to pay unemployment taxes. The rates for these taxes vary by industry, state, and employer history but can be substantial.</a:t>
            </a:r>
          </a:p>
          <a:p>
            <a:pPr>
              <a:defRPr/>
            </a:pPr>
            <a:endParaRPr lang="en-US" dirty="0" smtClean="0"/>
          </a:p>
          <a:p>
            <a:pPr>
              <a:defRPr/>
            </a:pPr>
            <a:r>
              <a:rPr lang="en-US" sz="1050" dirty="0" smtClean="0">
                <a:latin typeface="Arial" pitchFamily="34" charset="0"/>
              </a:rPr>
              <a:t>Part II</a:t>
            </a:r>
          </a:p>
          <a:p>
            <a:pPr>
              <a:defRPr/>
            </a:pPr>
            <a:r>
              <a:rPr lang="en-US" sz="1050" dirty="0" smtClean="0">
                <a:solidFill>
                  <a:schemeClr val="bg1"/>
                </a:solidFill>
              </a:rPr>
              <a:t>Assume General Mills was required to contribute $48,800 for FICA, $750 for federal unemployment tax, and $4,000 for state unemployment tax.</a:t>
            </a:r>
            <a:r>
              <a:rPr lang="en-US" sz="1050" dirty="0" smtClean="0">
                <a:latin typeface="Arial" pitchFamily="34" charset="0"/>
              </a:rPr>
              <a:t> Let’s analyze this transaction.</a:t>
            </a:r>
          </a:p>
          <a:p>
            <a:pPr>
              <a:defRPr/>
            </a:pPr>
            <a:endParaRPr lang="en-US" sz="1050" dirty="0" smtClean="0">
              <a:latin typeface="Arial" pitchFamily="34" charset="0"/>
            </a:endParaRPr>
          </a:p>
          <a:p>
            <a:pPr>
              <a:defRPr/>
            </a:pPr>
            <a:r>
              <a:rPr lang="en-US" sz="1050" dirty="0" smtClean="0">
                <a:latin typeface="Arial" pitchFamily="34" charset="0"/>
              </a:rPr>
              <a:t>Part III</a:t>
            </a:r>
          </a:p>
          <a:p>
            <a:pPr>
              <a:defRPr/>
            </a:pPr>
            <a:r>
              <a:rPr lang="en-US" sz="1050" dirty="0" smtClean="0">
                <a:latin typeface="Arial" pitchFamily="34" charset="0"/>
              </a:rPr>
              <a:t>Liabilities are increased for $48,800 (FICA Payable); $750 (Federal Unemployment Tax); $4,000 (State Unemployment Tax).  Payroll Tax Expense is increased by $53,550. We know that an increase in an expense account reduces stockholders’ equity.</a:t>
            </a:r>
          </a:p>
          <a:p>
            <a:pPr>
              <a:defRPr/>
            </a:pPr>
            <a:endParaRPr lang="en-US" sz="1050" dirty="0" smtClean="0">
              <a:latin typeface="Arial" pitchFamily="34" charset="0"/>
            </a:endParaRPr>
          </a:p>
          <a:p>
            <a:pPr>
              <a:defRPr/>
            </a:pPr>
            <a:r>
              <a:rPr lang="en-US" sz="1050" dirty="0" smtClean="0">
                <a:latin typeface="Arial" pitchFamily="34" charset="0"/>
              </a:rPr>
              <a:t>Part IV</a:t>
            </a:r>
          </a:p>
          <a:p>
            <a:pPr>
              <a:defRPr/>
            </a:pPr>
            <a:r>
              <a:rPr lang="en-US" sz="1050" dirty="0" smtClean="0">
                <a:latin typeface="Arial" pitchFamily="34" charset="0"/>
              </a:rPr>
              <a:t>The proper journal entry is to debit, or increase, the expense account, Payroll Tax Expense for $53,550. We will credit, or increase each liability for the appropriate amount. Let’s credit FICA Payable for $48,800, Federal Unemployment Tax Payable for $750, and State Unemployment Tax Payable for $4,000.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xfrm>
            <a:off x="685800" y="4343400"/>
            <a:ext cx="5486400" cy="4297363"/>
          </a:xfrm>
          <a:noFill/>
          <a:ln>
            <a:solidFill>
              <a:schemeClr val="tx1"/>
            </a:solidFill>
          </a:ln>
        </p:spPr>
        <p:txBody>
          <a:bodyPr/>
          <a:lstStyle/>
          <a:p>
            <a:r>
              <a:rPr lang="en-US" smtClean="0"/>
              <a:t>Part I</a:t>
            </a:r>
          </a:p>
          <a:p>
            <a:r>
              <a:rPr lang="en-US" smtClean="0"/>
              <a:t>Corporations pay taxes not only on payroll but also on income they earn. Corporations calculate taxable income by</a:t>
            </a:r>
            <a:r>
              <a:rPr lang="en-US" i="1" smtClean="0"/>
              <a:t> </a:t>
            </a:r>
            <a:r>
              <a:rPr lang="en-US" smtClean="0"/>
              <a:t>subtracting tax-allowed expenses from revenues. This taxable income is then multiplied by a tax rate, which for most large corporations is about 35 percent. Corporate income taxes are due two and a half months after year-end.</a:t>
            </a:r>
          </a:p>
          <a:p>
            <a:endParaRPr lang="en-US" smtClean="0"/>
          </a:p>
          <a:p>
            <a:r>
              <a:rPr lang="en-US" smtClean="0"/>
              <a:t>Part II</a:t>
            </a:r>
          </a:p>
          <a:p>
            <a:r>
              <a:rPr lang="en-US" smtClean="0"/>
              <a:t>Let’s assume General Mills calculated taxable income to be $1,000,000, and is subject to a 35% tax rate, so income taxes owed are $350,000 ($1,000,000 × 35%).</a:t>
            </a:r>
          </a:p>
          <a:p>
            <a:endParaRPr lang="en-US" smtClean="0"/>
          </a:p>
          <a:p>
            <a:r>
              <a:rPr lang="en-US" smtClean="0"/>
              <a:t>Part III</a:t>
            </a:r>
          </a:p>
          <a:p>
            <a:r>
              <a:rPr lang="en-US" smtClean="0"/>
              <a:t>The liability  Income Tax Payable is increased by $350,000, and the expense account, Income Tax Expense is also increased by $350,000.</a:t>
            </a:r>
          </a:p>
          <a:p>
            <a:endParaRPr lang="en-US" smtClean="0"/>
          </a:p>
          <a:p>
            <a:r>
              <a:rPr lang="en-US" smtClean="0"/>
              <a:t>Part IV</a:t>
            </a:r>
          </a:p>
          <a:p>
            <a:r>
              <a:rPr lang="en-US" smtClean="0"/>
              <a:t>The proper journal entry is to debit, or increase, the expense account Income Tax Expense for $350,000, and credit, or increase, the liability account Income Tax Payable for the same amount.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lnSpcReduction="10000"/>
          </a:bodyPr>
          <a:lstStyle/>
          <a:p>
            <a:pPr>
              <a:defRPr/>
            </a:pPr>
            <a:r>
              <a:rPr lang="en-US" dirty="0" smtClean="0"/>
              <a:t>Part I</a:t>
            </a:r>
          </a:p>
          <a:p>
            <a:pPr>
              <a:defRPr/>
            </a:pPr>
            <a:r>
              <a:rPr lang="en-US" dirty="0" smtClean="0"/>
              <a:t>Notes payable represents the amount the company owes to others as a result of issuing promissory notes. Four key events occur with any note payable.</a:t>
            </a:r>
          </a:p>
          <a:p>
            <a:pPr>
              <a:defRPr/>
            </a:pPr>
            <a:endParaRPr lang="en-US" dirty="0" smtClean="0"/>
          </a:p>
          <a:p>
            <a:pPr>
              <a:defRPr/>
            </a:pPr>
            <a:r>
              <a:rPr lang="en-US" dirty="0" smtClean="0"/>
              <a:t>Part II </a:t>
            </a:r>
          </a:p>
          <a:p>
            <a:pPr marL="342900" indent="-342900">
              <a:buFont typeface="+mj-lt"/>
              <a:buNone/>
              <a:defRPr/>
            </a:pPr>
            <a:r>
              <a:rPr lang="en-US" dirty="0" smtClean="0"/>
              <a:t>Establishing the note. In this example the note is established on November 1, 2012.</a:t>
            </a:r>
          </a:p>
          <a:p>
            <a:pPr marL="342900" indent="-342900">
              <a:buFont typeface="+mj-lt"/>
              <a:buNone/>
              <a:defRPr/>
            </a:pPr>
            <a:endParaRPr lang="en-US" dirty="0" smtClean="0"/>
          </a:p>
          <a:p>
            <a:pPr marL="342900" indent="-342900">
              <a:buFont typeface="+mj-lt"/>
              <a:buNone/>
              <a:defRPr/>
            </a:pPr>
            <a:r>
              <a:rPr lang="en-US" dirty="0" smtClean="0"/>
              <a:t>Part III</a:t>
            </a:r>
          </a:p>
          <a:p>
            <a:pPr indent="-342900">
              <a:spcBef>
                <a:spcPts val="0"/>
              </a:spcBef>
              <a:buFont typeface="+mj-lt"/>
              <a:buNone/>
              <a:defRPr/>
            </a:pPr>
            <a:r>
              <a:rPr lang="en-US" dirty="0" smtClean="0"/>
              <a:t>Next, we must accrue interest incurred but not paid. This takes place on December 31, 2012.</a:t>
            </a:r>
          </a:p>
          <a:p>
            <a:pPr marL="342900" indent="-342900">
              <a:buFont typeface="+mj-lt"/>
              <a:buNone/>
              <a:defRPr/>
            </a:pPr>
            <a:endParaRPr lang="en-US" dirty="0" smtClean="0"/>
          </a:p>
          <a:p>
            <a:pPr marL="342900" indent="-342900">
              <a:buFont typeface="+mj-lt"/>
              <a:buNone/>
              <a:defRPr/>
            </a:pPr>
            <a:r>
              <a:rPr lang="en-US" dirty="0" smtClean="0"/>
              <a:t>Part IV</a:t>
            </a:r>
          </a:p>
          <a:p>
            <a:pPr indent="-342900">
              <a:buFont typeface="+mj-lt"/>
              <a:buNone/>
              <a:defRPr/>
            </a:pPr>
            <a:r>
              <a:rPr lang="en-US" dirty="0" smtClean="0"/>
              <a:t>Next we need to record interest paid. In our example, the note matures on October 31, 2013, and 12-months of interest must be paid.</a:t>
            </a:r>
          </a:p>
          <a:p>
            <a:pPr indent="-342900">
              <a:buFont typeface="+mj-lt"/>
              <a:buNone/>
              <a:defRPr/>
            </a:pPr>
            <a:endParaRPr lang="en-US" dirty="0" smtClean="0"/>
          </a:p>
          <a:p>
            <a:pPr indent="-342900">
              <a:buFont typeface="+mj-lt"/>
              <a:buNone/>
              <a:defRPr/>
            </a:pPr>
            <a:r>
              <a:rPr lang="en-US" dirty="0" smtClean="0"/>
              <a:t>Part V</a:t>
            </a:r>
          </a:p>
          <a:p>
            <a:pPr indent="-342900">
              <a:buFont typeface="+mj-lt"/>
              <a:buNone/>
              <a:defRPr/>
            </a:pPr>
            <a:r>
              <a:rPr lang="en-US" dirty="0" smtClean="0"/>
              <a:t>Last, we must record principal paid at maturity. This note matures on October 31, 2013, and we must pay the principal amount of $100,000.</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solidFill>
              <a:schemeClr val="tx1"/>
            </a:solidFill>
          </a:ln>
        </p:spPr>
        <p:txBody>
          <a:bodyPr/>
          <a:lstStyle/>
          <a:p>
            <a:r>
              <a:rPr lang="en-US" smtClean="0"/>
              <a:t>Part I</a:t>
            </a:r>
          </a:p>
          <a:p>
            <a:r>
              <a:rPr lang="en-US" smtClean="0">
                <a:solidFill>
                  <a:schemeClr val="bg1"/>
                </a:solidFill>
              </a:rPr>
              <a:t>The first key event relating to a note payable is the establishment of the note. Assume that on November 1, 2012, General Mills borrowed $100,000 cash on a one-year note that required General Mills to pay 6 percent interest and $100,000 principal, both on October 31, 2013.</a:t>
            </a:r>
          </a:p>
          <a:p>
            <a:endParaRPr lang="en-US" smtClean="0"/>
          </a:p>
          <a:p>
            <a:r>
              <a:rPr lang="en-US" smtClean="0"/>
              <a:t>Part II</a:t>
            </a:r>
          </a:p>
          <a:p>
            <a:r>
              <a:rPr lang="en-US" smtClean="0"/>
              <a:t>Cash, an asset, increases by $100,000 and Notes Payable, a liability, increases by $100,000.</a:t>
            </a:r>
          </a:p>
          <a:p>
            <a:endParaRPr lang="en-US" smtClean="0"/>
          </a:p>
          <a:p>
            <a:r>
              <a:rPr lang="en-US" smtClean="0"/>
              <a:t>Part III</a:t>
            </a:r>
          </a:p>
          <a:p>
            <a:r>
              <a:rPr lang="en-US" smtClean="0"/>
              <a:t>The journal entry to record this transaction is to debit, or increase, the asset account Cash for $100,000, and credit, or increase, the liability account Notes Payable for $100,000.</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solidFill>
              <a:schemeClr val="tx1"/>
            </a:solidFill>
          </a:ln>
        </p:spPr>
        <p:txBody>
          <a:bodyPr/>
          <a:lstStyle/>
          <a:p>
            <a:r>
              <a:rPr lang="en-US" smtClean="0"/>
              <a:t>Part I</a:t>
            </a:r>
          </a:p>
          <a:p>
            <a:r>
              <a:rPr lang="en-US" smtClean="0"/>
              <a:t>The second key event in accounting for a note payable is to accrue interest that incurred by not yet paid.  Now, let’s calculate the accrued interest for two-months from November 1, 2012 through December 31, 2012, the company’s year-end. We multiply the amount of the note, $100,000, by the stated interest rate of 6 percent and adjust for the time period outstanding, 2 divided by 12. We determine that interest for the two-months is $1,000.</a:t>
            </a:r>
          </a:p>
          <a:p>
            <a:endParaRPr lang="en-US" smtClean="0"/>
          </a:p>
          <a:p>
            <a:r>
              <a:rPr lang="en-US" smtClean="0"/>
              <a:t>Part II</a:t>
            </a:r>
          </a:p>
          <a:p>
            <a:r>
              <a:rPr lang="en-US" smtClean="0"/>
              <a:t>When we analyze the accrual we learn that the liability account Interest Payable increases by $1,000. The Interest Expense account increases by $1,000. We know from previous work that an increase in an expense account reduces stockholders’ equity’</a:t>
            </a:r>
          </a:p>
          <a:p>
            <a:endParaRPr lang="en-US" smtClean="0"/>
          </a:p>
          <a:p>
            <a:r>
              <a:rPr lang="en-US" smtClean="0"/>
              <a:t>Part III</a:t>
            </a:r>
          </a:p>
          <a:p>
            <a:r>
              <a:rPr lang="en-US" smtClean="0"/>
              <a:t>The journal entry to record the transaction is to debit, or increase, the expense account Interest Expense for $1,000, and credit, or increase the liability account, Interest Payable for $1,000.</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xfrm>
            <a:off x="685800" y="4343400"/>
            <a:ext cx="5486400" cy="4297363"/>
          </a:xfrm>
          <a:noFill/>
          <a:ln>
            <a:solidFill>
              <a:schemeClr val="tx1"/>
            </a:solidFill>
          </a:ln>
        </p:spPr>
        <p:txBody>
          <a:bodyPr/>
          <a:lstStyle/>
          <a:p>
            <a:r>
              <a:rPr lang="en-US" smtClean="0"/>
              <a:t>Part I</a:t>
            </a:r>
          </a:p>
          <a:p>
            <a:r>
              <a:rPr lang="en-US" smtClean="0"/>
              <a:t>The third key event in accounting for a note payable is to pay the interest when due.  </a:t>
            </a:r>
            <a:r>
              <a:rPr lang="en-CA" smtClean="0"/>
              <a:t>As shown in this timeline, this $6,000 interest payment includes the $1,000 that was accrued as Interest Payable at December 31, 2012, plus $5,000 interest expense incurred during the 10 months between January 1 and October 31, 2013.</a:t>
            </a:r>
            <a:endParaRPr lang="en-US" smtClean="0"/>
          </a:p>
          <a:p>
            <a:endParaRPr lang="en-US" smtClean="0"/>
          </a:p>
          <a:p>
            <a:r>
              <a:rPr lang="en-US" smtClean="0"/>
              <a:t>Part II</a:t>
            </a:r>
          </a:p>
          <a:p>
            <a:r>
              <a:rPr lang="en-US" smtClean="0"/>
              <a:t>When analyzing this transaction General Mills finds that the asset account Cash is decreased by $6,000, the liability account Interest Payable is reduced by $1,000. Remember that this is the interest accrued at year-end that is now being paid. Finally, the expense account, Interest Expense will increase by $5,000, which will cause a decrease in stockholders’ equity.</a:t>
            </a:r>
          </a:p>
          <a:p>
            <a:endParaRPr lang="en-US" smtClean="0"/>
          </a:p>
          <a:p>
            <a:r>
              <a:rPr lang="en-US" smtClean="0"/>
              <a:t>Part III</a:t>
            </a:r>
          </a:p>
          <a:p>
            <a:r>
              <a:rPr lang="en-US" smtClean="0"/>
              <a:t>The next step in the process is to record interest paid on October, 31,2013. Remember, we accrued interest on December 31, the year-end for General Mills. The proper journal entry is to debit, or increase, the expense account Interest Expense for $5,000 (10-months interest), debit, or decrease the liability account Interest Payable for $1,000, and finally credit, or decrease the asset account, Cash for $6,000, the total interest owed for one year.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a:solidFill>
              <a:schemeClr val="tx1"/>
            </a:solidFill>
          </a:ln>
        </p:spPr>
        <p:txBody>
          <a:bodyPr/>
          <a:lstStyle/>
          <a:p>
            <a:r>
              <a:rPr lang="en-US" smtClean="0"/>
              <a:t>Part I</a:t>
            </a:r>
          </a:p>
          <a:p>
            <a:r>
              <a:rPr lang="en-US" smtClean="0"/>
              <a:t>The final step in accounting for a note payable is to pay the principal amount when due. In our example, General Mills owes $100,000, on October 31, 2013.</a:t>
            </a:r>
          </a:p>
          <a:p>
            <a:endParaRPr lang="en-US" smtClean="0"/>
          </a:p>
          <a:p>
            <a:r>
              <a:rPr lang="en-US" smtClean="0"/>
              <a:t>Part II</a:t>
            </a:r>
          </a:p>
          <a:p>
            <a:r>
              <a:rPr lang="en-US" smtClean="0"/>
              <a:t>In analyzing this transaction General Mills finds that the asset account Cash is decreased by $100,000, the amount of the repayment, and the liability account, Notes Payable decreases by the same amount.</a:t>
            </a:r>
          </a:p>
          <a:p>
            <a:endParaRPr lang="en-US" smtClean="0"/>
          </a:p>
          <a:p>
            <a:r>
              <a:rPr lang="en-US" smtClean="0"/>
              <a:t>Part III</a:t>
            </a:r>
          </a:p>
          <a:p>
            <a:r>
              <a:rPr lang="en-US" smtClean="0"/>
              <a:t>The journal entry to record this transaction is to debit, or decrease the liability account, Notes Payable for $100,000, and credit, or decrease the asset account, Cash for $100,000. We have now seen the four steps in accounting for a note payable.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a:solidFill>
              <a:schemeClr val="tx1"/>
            </a:solidFill>
          </a:ln>
        </p:spPr>
        <p:txBody>
          <a:bodyPr/>
          <a:lstStyle/>
          <a:p>
            <a:r>
              <a:rPr lang="en-US" smtClean="0"/>
              <a:t>If a company borrows money with the promise to repay it in two years, the loan is classified as a long-term debt. The company reports only the accrued interest on the loan as a current liability in that year’s balance sheet. After a year has passed, however, the loan becomes a current liability. When this happens, the borrower must report the loan in the Current Liabilities section of the balance sheet. Rather than create a different account for this, accountants simply remove the amount of principal to be repaid in the upcoming year from the total long-term debt and report it as a current liability, Current Portion of Long-term Debt.</a:t>
            </a:r>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a:solidFill>
              <a:schemeClr val="tx1"/>
            </a:solidFill>
          </a:ln>
        </p:spPr>
        <p:txBody>
          <a:bodyPr/>
          <a:lstStyle/>
          <a:p>
            <a:r>
              <a:rPr lang="en-US" smtClean="0"/>
              <a:t>Part I</a:t>
            </a:r>
          </a:p>
          <a:p>
            <a:r>
              <a:rPr lang="en-US" smtClean="0"/>
              <a:t>Retail companies are required to charge a sales tax in all but five states (Alaska, Delaware, Montana, New Hampshire, and Oregon). Retailers collect sales tax from consumers at the time of sale and forward it to the state government. Just like payroll taxes, the tax collected by the company is reported as a current liability until it is forwarded to the government. Sales tax is not an expense to the retailer because it is simply collected and passed on to the government.</a:t>
            </a:r>
          </a:p>
          <a:p>
            <a:endParaRPr lang="en-US" smtClean="0"/>
          </a:p>
          <a:p>
            <a:r>
              <a:rPr lang="en-US" smtClean="0"/>
              <a:t>Part II</a:t>
            </a:r>
          </a:p>
          <a:p>
            <a:r>
              <a:rPr lang="en-US" smtClean="0"/>
              <a:t>Some companies receive cash before they provide goods or services to customers. Airlines are paid in advance of providing flights, retailers receive cash for gift cards that can be used for future purchases of goods and services, and other companies receive money for subscriptions before the subscriptions begin. In these cases, accountants initially debit cash and credit a liability account called Unearned Revenue. As the services are provided, the company reduces the liability and reports the earned revenue.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solidFill>
            <a:srgbClr val="FFFFFF"/>
          </a:solidFill>
          <a:ln/>
        </p:spPr>
      </p:sp>
      <p:sp>
        <p:nvSpPr>
          <p:cNvPr id="20482"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10-1 is to explain the role of liabilities in financing a business.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a:solidFill>
              <a:schemeClr val="tx1"/>
            </a:solidFill>
          </a:ln>
        </p:spPr>
        <p:txBody>
          <a:bodyPr/>
          <a:lstStyle/>
          <a:p>
            <a:r>
              <a:rPr lang="en-US" smtClean="0"/>
              <a:t>Part I</a:t>
            </a:r>
          </a:p>
          <a:p>
            <a:r>
              <a:rPr lang="en-US" smtClean="0"/>
              <a:t>Best Buy sells a television for $1,000 cash plus 5 percent sales tax.  The sales tax collected by Best Buy is $50 (multiply $1,000 times 5 percent). So the total amount collected by Best Buy is $1,050. Let’s analyze this transaction.</a:t>
            </a:r>
          </a:p>
          <a:p>
            <a:endParaRPr lang="en-US" smtClean="0"/>
          </a:p>
          <a:p>
            <a:r>
              <a:rPr lang="en-US" smtClean="0"/>
              <a:t>Part II</a:t>
            </a:r>
          </a:p>
          <a:p>
            <a:r>
              <a:rPr lang="en-US" smtClean="0"/>
              <a:t>The asset account, Cash is increased by $1,050, the liability Sales Tax Payable is increased by $50, and the Sales Revenue account is increased by $1,000, the sales price of the television.</a:t>
            </a:r>
          </a:p>
          <a:p>
            <a:endParaRPr lang="en-US" smtClean="0"/>
          </a:p>
          <a:p>
            <a:r>
              <a:rPr lang="en-US" smtClean="0"/>
              <a:t>Part III</a:t>
            </a:r>
          </a:p>
          <a:p>
            <a:r>
              <a:rPr lang="en-US" smtClean="0"/>
              <a:t>To record the transaction we debit, or increase the asset account Cash for $1,050, credit, or increase the liability account Sales Tax Payable for $50, and credit, or increase, the Sales Revenue account for $1,000. When Best Buy pays the sales tax to the state government, its accountants will reduce Sales Tax Payable (with a debit) and reduce Cash (with a credit).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ln>
            <a:solidFill>
              <a:schemeClr val="tx1"/>
            </a:solidFill>
          </a:ln>
        </p:spPr>
        <p:txBody>
          <a:bodyPr/>
          <a:lstStyle/>
          <a:p>
            <a:pPr>
              <a:defRPr/>
            </a:pPr>
            <a:r>
              <a:rPr lang="en-US" dirty="0" smtClean="0">
                <a:latin typeface="Arial" pitchFamily="34" charset="0"/>
              </a:rPr>
              <a:t>Part I</a:t>
            </a:r>
          </a:p>
          <a:p>
            <a:pPr>
              <a:defRPr/>
            </a:pPr>
            <a:r>
              <a:rPr lang="en-US" dirty="0" smtClean="0">
                <a:solidFill>
                  <a:schemeClr val="bg1"/>
                </a:solidFill>
                <a:effectLst>
                  <a:outerShdw blurRad="38100" dist="38100" dir="2700000" algn="tl">
                    <a:srgbClr val="000000">
                      <a:alpha val="43137"/>
                    </a:srgbClr>
                  </a:outerShdw>
                </a:effectLst>
              </a:rPr>
              <a:t>On May 14</a:t>
            </a:r>
            <a:r>
              <a:rPr lang="en-US" baseline="30000" dirty="0" smtClean="0">
                <a:solidFill>
                  <a:schemeClr val="bg1"/>
                </a:solidFill>
                <a:effectLst>
                  <a:outerShdw blurRad="38100" dist="38100" dir="2700000" algn="tl">
                    <a:srgbClr val="000000">
                      <a:alpha val="43137"/>
                    </a:srgbClr>
                  </a:outerShdw>
                </a:effectLst>
              </a:rPr>
              <a:t>th </a:t>
            </a:r>
            <a:r>
              <a:rPr lang="en-US" dirty="0" smtClean="0">
                <a:solidFill>
                  <a:schemeClr val="bg1"/>
                </a:solidFill>
                <a:effectLst>
                  <a:outerShdw blurRad="38100" dist="38100" dir="2700000" algn="tl">
                    <a:srgbClr val="000000">
                      <a:alpha val="43137"/>
                    </a:srgbClr>
                  </a:outerShdw>
                </a:effectLst>
              </a:rPr>
              <a:t>2010, Live Nation Entertainment (the owner of Ticketmaster), received $8 million cash for advance ticket sales for two Lady Gaga concerts to be held on February 21 and 22, 2011.</a:t>
            </a:r>
          </a:p>
          <a:p>
            <a:pPr>
              <a:defRPr/>
            </a:pPr>
            <a:endParaRPr lang="en-US" dirty="0" smtClean="0">
              <a:latin typeface="Arial" pitchFamily="34" charset="0"/>
            </a:endParaRPr>
          </a:p>
          <a:p>
            <a:pPr>
              <a:defRPr/>
            </a:pPr>
            <a:r>
              <a:rPr lang="en-US" dirty="0" smtClean="0">
                <a:latin typeface="Arial" pitchFamily="34" charset="0"/>
              </a:rPr>
              <a:t>Part II</a:t>
            </a:r>
          </a:p>
          <a:p>
            <a:pPr>
              <a:defRPr/>
            </a:pPr>
            <a:r>
              <a:rPr lang="en-US" dirty="0" smtClean="0">
                <a:latin typeface="Arial" pitchFamily="34" charset="0"/>
              </a:rPr>
              <a:t>In analyzing this transaction we learn that the asset account Cash increased by $8 million, and the liability account Unearned Revenue increased by $8 million. As Live Nation Entertainment delivers the two concerts, the company will  reduce the liability and recognize revenue earned.</a:t>
            </a:r>
          </a:p>
          <a:p>
            <a:pPr>
              <a:defRPr/>
            </a:pPr>
            <a:endParaRPr lang="en-US" dirty="0" smtClean="0">
              <a:latin typeface="Arial" pitchFamily="34" charset="0"/>
            </a:endParaRPr>
          </a:p>
          <a:p>
            <a:pPr>
              <a:defRPr/>
            </a:pPr>
            <a:r>
              <a:rPr lang="en-US" dirty="0" smtClean="0">
                <a:latin typeface="Arial" pitchFamily="34" charset="0"/>
              </a:rPr>
              <a:t>Part III</a:t>
            </a:r>
          </a:p>
          <a:p>
            <a:pPr>
              <a:defRPr/>
            </a:pPr>
            <a:r>
              <a:rPr lang="en-US" dirty="0" smtClean="0">
                <a:latin typeface="Arial" pitchFamily="34" charset="0"/>
              </a:rPr>
              <a:t>The journal entry to record this transaction is to debit, or increase, the asset account Cash for $8 million, and credit, or increase, the liability account Unearned Revenue for $8 million.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ln>
            <a:solidFill>
              <a:schemeClr val="tx1"/>
            </a:solidFill>
          </a:ln>
          <a:extLst/>
        </p:spPr>
        <p:txBody>
          <a:bodyPr/>
          <a:lstStyle/>
          <a:p>
            <a:pPr>
              <a:defRPr/>
            </a:pPr>
            <a:r>
              <a:rPr lang="en-US" dirty="0" smtClean="0">
                <a:latin typeface="Arial" pitchFamily="34" charset="0"/>
              </a:rPr>
              <a:t>Part I</a:t>
            </a:r>
          </a:p>
          <a:p>
            <a:pPr>
              <a:defRPr/>
            </a:pPr>
            <a:r>
              <a:rPr lang="en-US" dirty="0" smtClean="0">
                <a:solidFill>
                  <a:schemeClr val="bg1"/>
                </a:solidFill>
                <a:effectLst>
                  <a:outerShdw blurRad="38100" dist="38100" dir="2700000" algn="tl">
                    <a:srgbClr val="000000">
                      <a:alpha val="43137"/>
                    </a:srgbClr>
                  </a:outerShdw>
                </a:effectLst>
              </a:rPr>
              <a:t>When the February 21</a:t>
            </a:r>
            <a:r>
              <a:rPr lang="en-US" baseline="30000" dirty="0" smtClean="0">
                <a:solidFill>
                  <a:schemeClr val="bg1"/>
                </a:solidFill>
                <a:effectLst>
                  <a:outerShdw blurRad="38100" dist="38100" dir="2700000" algn="tl">
                    <a:srgbClr val="000000">
                      <a:alpha val="43137"/>
                    </a:srgbClr>
                  </a:outerShdw>
                </a:effectLst>
              </a:rPr>
              <a:t>st</a:t>
            </a:r>
            <a:r>
              <a:rPr lang="en-US" dirty="0" smtClean="0">
                <a:solidFill>
                  <a:schemeClr val="bg1"/>
                </a:solidFill>
                <a:effectLst>
                  <a:outerShdw blurRad="38100" dist="38100" dir="2700000" algn="tl">
                    <a:srgbClr val="000000">
                      <a:alpha val="43137"/>
                    </a:srgbClr>
                  </a:outerShdw>
                </a:effectLst>
              </a:rPr>
              <a:t> concert is held, Live Nation Entertainment can recognize one half of the unearned revenue as earned revenue, as they have fulfilled part of the liability.</a:t>
            </a:r>
          </a:p>
          <a:p>
            <a:pPr>
              <a:defRPr/>
            </a:pPr>
            <a:endParaRPr lang="en-US" dirty="0" smtClean="0">
              <a:latin typeface="Arial" pitchFamily="34" charset="0"/>
            </a:endParaRPr>
          </a:p>
          <a:p>
            <a:pPr>
              <a:defRPr/>
            </a:pPr>
            <a:r>
              <a:rPr lang="en-US" dirty="0" smtClean="0">
                <a:latin typeface="Arial" pitchFamily="34" charset="0"/>
              </a:rPr>
              <a:t>Part II</a:t>
            </a:r>
          </a:p>
          <a:p>
            <a:pPr>
              <a:defRPr/>
            </a:pPr>
            <a:r>
              <a:rPr lang="en-US" dirty="0" smtClean="0">
                <a:latin typeface="Arial" pitchFamily="34" charset="0"/>
              </a:rPr>
              <a:t>Unearned Revenue decreases by $4 million, and the revenue account Concert Revenue is increased by $4 million. Any revenue account increases stockholders</a:t>
            </a:r>
            <a:r>
              <a:rPr lang="en-US" smtClean="0">
                <a:latin typeface="Arial" pitchFamily="34" charset="0"/>
              </a:rPr>
              <a:t>’ equity.</a:t>
            </a:r>
            <a:endParaRPr lang="en-US" dirty="0" smtClean="0">
              <a:latin typeface="Arial" pitchFamily="34" charset="0"/>
            </a:endParaRPr>
          </a:p>
          <a:p>
            <a:pPr>
              <a:defRPr/>
            </a:pPr>
            <a:endParaRPr lang="en-US" dirty="0" smtClean="0">
              <a:latin typeface="Arial" pitchFamily="34" charset="0"/>
            </a:endParaRPr>
          </a:p>
          <a:p>
            <a:pPr>
              <a:defRPr/>
            </a:pPr>
            <a:r>
              <a:rPr lang="en-US" dirty="0" smtClean="0">
                <a:latin typeface="Arial" pitchFamily="34" charset="0"/>
              </a:rPr>
              <a:t>Part III</a:t>
            </a:r>
          </a:p>
          <a:p>
            <a:pPr>
              <a:defRPr/>
            </a:pPr>
            <a:r>
              <a:rPr lang="en-US" dirty="0" smtClean="0">
                <a:latin typeface="Arial" pitchFamily="34" charset="0"/>
              </a:rPr>
              <a:t>The journal entry to record the transaction is a debit, or decrease, to the liability account, Unearned Revenue for $4 million, and a credit, or increase, in the revenue account Concert Revenue for $4 million.</a:t>
            </a:r>
          </a:p>
          <a:p>
            <a:pPr>
              <a:defRPr/>
            </a:pPr>
            <a:endParaRPr lang="en-CA" dirty="0" smtClean="0"/>
          </a:p>
          <a:p>
            <a:pPr>
              <a:defRPr/>
            </a:pPr>
            <a:r>
              <a:rPr lang="en-CA" dirty="0" smtClean="0"/>
              <a:t>When the February 22 concert is held, Live Nation Entertainment will make another adjustment like the one in step 2 to show that it fulfilled its remaining obligation and earned $4 million more in concert revenue.</a:t>
            </a:r>
            <a:endParaRPr lang="en-US" dirty="0" smtClean="0">
              <a:latin typeface="Arial" pitchFamily="34" charset="0"/>
            </a:endParaRPr>
          </a:p>
          <a:p>
            <a:pPr>
              <a:defRPr/>
            </a:pPr>
            <a:endParaRPr 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solidFill>
            <a:srgbClr val="FFFFFF"/>
          </a:solidFill>
          <a:ln/>
        </p:spPr>
      </p:sp>
      <p:sp>
        <p:nvSpPr>
          <p:cNvPr id="63490"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10-3 is to analyze and record bond liability transactions.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a:solidFill>
              <a:schemeClr val="tx1"/>
            </a:solidFill>
          </a:ln>
        </p:spPr>
        <p:txBody>
          <a:bodyPr/>
          <a:lstStyle/>
          <a:p>
            <a:r>
              <a:rPr lang="en-US" smtClean="0"/>
              <a:t>Part I</a:t>
            </a:r>
          </a:p>
          <a:p>
            <a:r>
              <a:rPr lang="en-US" smtClean="0"/>
              <a:t>Common long-term liabilities include long-term notes payable, deferred income taxes, and bonds payable. Liabilities for deferred income taxes represent the amount of tax put off (or deferred) by taking larger tax deductions on the corporation’s income tax return than on its income statement.</a:t>
            </a:r>
          </a:p>
          <a:p>
            <a:endParaRPr lang="en-US" smtClean="0"/>
          </a:p>
          <a:p>
            <a:r>
              <a:rPr lang="en-US" smtClean="0"/>
              <a:t>Part II</a:t>
            </a:r>
          </a:p>
          <a:p>
            <a:r>
              <a:rPr lang="en-US" smtClean="0"/>
              <a:t>Occasionally, governments and very large companies such as General Mills need to borrow more money than any single lender can provide. In 2008, for example, General Mills needed to borrow $750 million. Because issuing a promissory note for such a large amount of money was impractical, the company instead issued bonds. Bonds are financial instruments that outline the future payments a company promises to make in exchange for receiving a sum of money now. From the company’s perspective, the bond is a long-term liability. From the bondholder’s perspective, the bond is an investment. After a company issues the bonds, they can be traded on established exchanges such as the New York Bond Exchange. </a:t>
            </a:r>
          </a:p>
          <a:p>
            <a:endParaRPr lang="en-US" smtClean="0"/>
          </a:p>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xfrm>
            <a:off x="685800" y="4343400"/>
            <a:ext cx="5486400" cy="4495800"/>
          </a:xfrm>
          <a:noFill/>
          <a:ln>
            <a:solidFill>
              <a:schemeClr val="tx1"/>
            </a:solidFill>
          </a:ln>
        </p:spPr>
        <p:txBody>
          <a:bodyPr/>
          <a:lstStyle/>
          <a:p>
            <a:r>
              <a:rPr lang="en-US" smtClean="0"/>
              <a:t>Part I</a:t>
            </a:r>
          </a:p>
          <a:p>
            <a:r>
              <a:rPr lang="en-US" smtClean="0"/>
              <a:t>Three key elements of a bond are (1) the maturity date, (2) the amount payable on the maturity date (called the face value ), and (3) the stated interest rate. The face value of most bonds is $1,000. The stated interest rate is always expressed as an annual rate. Some bonds require interest payments every six months (semiannually). Each interest payment is computed by multiplying the face value times the stated interest rate (times the fraction of the year if payments are made semiannually).  Bonds may be priced at amounts above or below their face value. </a:t>
            </a:r>
          </a:p>
          <a:p>
            <a:endParaRPr lang="en-US" smtClean="0"/>
          </a:p>
          <a:p>
            <a:r>
              <a:rPr lang="en-US" smtClean="0"/>
              <a:t>Part II</a:t>
            </a:r>
          </a:p>
          <a:p>
            <a:r>
              <a:rPr lang="en-US" smtClean="0"/>
              <a:t>A bond’s price does not affect the amount of each interest payment. For example, a 6 percent bond with a face value of $1,000 will always pay interest of $60 cash each year ($1,000 times 6% times 12/12).</a:t>
            </a:r>
          </a:p>
          <a:p>
            <a:endParaRPr lang="en-US" smtClean="0"/>
          </a:p>
          <a:p>
            <a:r>
              <a:rPr lang="en-US" smtClean="0"/>
              <a:t>Part III</a:t>
            </a:r>
          </a:p>
          <a:p>
            <a:r>
              <a:rPr lang="en-US" smtClean="0"/>
              <a:t>Investors in the market establish the issue price. The bond issue price is the amount that investors are willing to pay on the issue date in exchange for the cash payments that the company promises to make over the life of the bond. Bond pricing usually involves a present value computation. Bonds may be issued above face amount, at face amount, or below face amount, depending upon market conditions on the date of issue.</a:t>
            </a:r>
          </a:p>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solidFill>
              <a:schemeClr val="tx1"/>
            </a:solidFill>
          </a:ln>
        </p:spPr>
        <p:txBody>
          <a:bodyPr/>
          <a:lstStyle/>
          <a:p>
            <a:r>
              <a:rPr lang="en-US" smtClean="0"/>
              <a:t>Part I</a:t>
            </a:r>
          </a:p>
          <a:p>
            <a:r>
              <a:rPr lang="en-US" smtClean="0"/>
              <a:t>In reporting bonds, the total face value of a bond plus any related premium or minus any related discount is reported in the liabilities section of the balance sheet. The amount of the bond liability, after taking into account any premium or discount, is referred to as the bond’s carrying value.</a:t>
            </a:r>
          </a:p>
          <a:p>
            <a:endParaRPr lang="en-US" smtClean="0"/>
          </a:p>
          <a:p>
            <a:r>
              <a:rPr lang="en-US" smtClean="0"/>
              <a:t>Part II</a:t>
            </a:r>
          </a:p>
          <a:p>
            <a:r>
              <a:rPr lang="en-US" smtClean="0"/>
              <a:t>To determine whether a bond will be issued at a premium, at face value, or at a discount, you need consider only the relationship between the stated interest rate on the bond (what the bond pays in cash) and the market interest rate (the return that bondholders require).</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a:solidFill>
              <a:schemeClr val="tx1"/>
            </a:solidFill>
          </a:ln>
        </p:spPr>
        <p:txBody>
          <a:bodyPr/>
          <a:lstStyle/>
          <a:p>
            <a:r>
              <a:rPr lang="en-US" sz="1100" smtClean="0"/>
              <a:t>Part I</a:t>
            </a:r>
          </a:p>
          <a:p>
            <a:r>
              <a:rPr lang="en-US" sz="1100" smtClean="0"/>
              <a:t>The price received from the issue of bonds may be equal to the face value, above the face value (premium), or below the face value (discount). General Mills receives $100,000 cash in exchange for issuing 100 bonds at their $1,000 face value, so the bonds are issued at total face value (100 times $1,000 equals $100,000).</a:t>
            </a:r>
          </a:p>
          <a:p>
            <a:endParaRPr lang="en-US" sz="1100" smtClean="0"/>
          </a:p>
          <a:p>
            <a:r>
              <a:rPr lang="en-US" sz="1100" smtClean="0"/>
              <a:t>Part II</a:t>
            </a:r>
          </a:p>
          <a:p>
            <a:r>
              <a:rPr lang="en-US" sz="1100" smtClean="0"/>
              <a:t>Let’s look at the issuance of bonds at face value. General Mills receives $100,000 cash in exchange for issuing 100 bonds at their $1,000 face value, so the bonds are issued at total face value (100 times $1,000 equals $100,000).</a:t>
            </a:r>
          </a:p>
          <a:p>
            <a:endParaRPr lang="en-US" sz="1100" smtClean="0"/>
          </a:p>
          <a:p>
            <a:r>
              <a:rPr lang="en-US" sz="1100" smtClean="0"/>
              <a:t>Part III</a:t>
            </a:r>
          </a:p>
          <a:p>
            <a:r>
              <a:rPr lang="en-US" sz="1100" smtClean="0"/>
              <a:t>In analyzing this transaction we learn that the asset account, Cash, increases by $100,000, and the liability account, Bonds Payable, increases by $100,000. </a:t>
            </a:r>
          </a:p>
          <a:p>
            <a:endParaRPr lang="en-US" sz="1100" smtClean="0"/>
          </a:p>
          <a:p>
            <a:r>
              <a:rPr lang="en-US" sz="1100" smtClean="0"/>
              <a:t>Part IV</a:t>
            </a:r>
          </a:p>
          <a:p>
            <a:r>
              <a:rPr lang="en-US" sz="1100" smtClean="0"/>
              <a:t>The journal entry to record the transaction is a debit, or increase, to asset account, Cash for $100,000,  and a credit, or increase, in the liability account, Bonds Payable, for $100,000.</a:t>
            </a:r>
          </a:p>
          <a:p>
            <a:endParaRPr lang="en-US" sz="1100" smtClean="0"/>
          </a:p>
          <a:p>
            <a:endParaRPr lang="en-US" sz="1100" smtClean="0"/>
          </a:p>
          <a:p>
            <a:endParaRPr lang="en-US" sz="11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a:solidFill>
              <a:schemeClr val="tx1"/>
            </a:solidFill>
          </a:ln>
        </p:spPr>
        <p:txBody>
          <a:bodyPr/>
          <a:lstStyle/>
          <a:p>
            <a:r>
              <a:rPr lang="en-US" smtClean="0"/>
              <a:t>Part I</a:t>
            </a:r>
          </a:p>
          <a:p>
            <a:r>
              <a:rPr lang="en-US" smtClean="0"/>
              <a:t>Let’s look at bonds issued at a premium. General Mills issues 100 of its $1,000 bonds at a price of 107.26 percent of face value, the company will receive $107,260 (100 times $1,000 times 1.0726). These bonds were issued at a premium because the cash received is more than the face value of the bond.</a:t>
            </a:r>
          </a:p>
          <a:p>
            <a:endParaRPr lang="en-US" smtClean="0"/>
          </a:p>
          <a:p>
            <a:r>
              <a:rPr lang="en-US" smtClean="0"/>
              <a:t>Part II</a:t>
            </a:r>
          </a:p>
          <a:p>
            <a:r>
              <a:rPr lang="en-US" smtClean="0"/>
              <a:t>In analyzing this transaction General Mills finds that the asset account, Cash, increases by $107,260, the liability account, Bonds Payable, increases by $100,000, and the liability account, Premium on Bonds Payable, increases by $7,260. The Premium on Bonds Payable is added to the Bonds Payable account when preparing a balance sheet. </a:t>
            </a:r>
          </a:p>
          <a:p>
            <a:endParaRPr lang="en-US" smtClean="0"/>
          </a:p>
          <a:p>
            <a:r>
              <a:rPr lang="en-US" smtClean="0"/>
              <a:t>Part III</a:t>
            </a:r>
          </a:p>
          <a:p>
            <a:r>
              <a:rPr lang="en-US" smtClean="0"/>
              <a:t>The journal entry to record the transaction is a debit, or increase, to asset account, Cash for $107,260,  credit, or increase, in the liability account, Bonds Payable, for $100,000, and credit, or increase, the liability account Premium on Bonds Payable for $7,260.</a:t>
            </a:r>
          </a:p>
          <a:p>
            <a:endParaRPr lang="en-US" smtClean="0"/>
          </a:p>
          <a:p>
            <a:endParaRPr lang="en-US" smtClean="0"/>
          </a:p>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a:solidFill>
              <a:schemeClr val="tx1"/>
            </a:solidFill>
          </a:ln>
        </p:spPr>
        <p:txBody>
          <a:bodyPr/>
          <a:lstStyle/>
          <a:p>
            <a:r>
              <a:rPr lang="en-US" smtClean="0"/>
              <a:t>Part I</a:t>
            </a:r>
          </a:p>
          <a:p>
            <a:r>
              <a:rPr lang="en-US" smtClean="0"/>
              <a:t>Let’s look at the issuance for bonds at a discount. General Mills receives $93,376 for bonds with a total face value of $100,000, the cash-equivalent amount is $93,376, which represents the liability on that date. These bonds are issued at a discount because the cash received is less than the face value of the bonds. The amount of the discount is $6,624 ($100,000 minus $93,376).</a:t>
            </a:r>
          </a:p>
          <a:p>
            <a:endParaRPr lang="en-US" smtClean="0"/>
          </a:p>
          <a:p>
            <a:r>
              <a:rPr lang="en-US" smtClean="0"/>
              <a:t>Part II</a:t>
            </a:r>
          </a:p>
          <a:p>
            <a:r>
              <a:rPr lang="en-US" smtClean="0"/>
              <a:t>In analyzing this transaction General Mills finds that the asset account, Cash, increases by $93,376, the liability account, Bonds Payable, increases by $100,000, and the contra-liability account, Discount on Bonds Payable, increases by $6,624. The Discount on Bonds Payable is a contra-liability account that is subtracted from the face amount of the bonds when preparing a balance sheet.</a:t>
            </a:r>
          </a:p>
          <a:p>
            <a:endParaRPr lang="en-US" smtClean="0"/>
          </a:p>
          <a:p>
            <a:r>
              <a:rPr lang="en-US" smtClean="0"/>
              <a:t>Part III </a:t>
            </a:r>
          </a:p>
          <a:p>
            <a:r>
              <a:rPr lang="en-US" smtClean="0"/>
              <a:t>The journal entry to record the transaction is a debit, or increase, to asset account, Cash, for $93,376,  credit, or increase, in the liability account, Bonds Payable, for $100,000, and debit, or increase, the contra-liability account ,Discount on Bonds Payable for $6,624.</a:t>
            </a:r>
          </a:p>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ln>
        </p:spPr>
        <p:txBody>
          <a:bodyPr/>
          <a:lstStyle/>
          <a:p>
            <a:pPr>
              <a:defRPr/>
            </a:pPr>
            <a:r>
              <a:rPr lang="en-US" dirty="0" smtClean="0"/>
              <a:t>Part I</a:t>
            </a:r>
          </a:p>
          <a:p>
            <a:pPr>
              <a:defRPr/>
            </a:pPr>
            <a:r>
              <a:rPr lang="en-US" dirty="0" smtClean="0"/>
              <a:t>Liabilities play a significant role in financing most business activities. Liabilities are created when a company  .  .  .</a:t>
            </a:r>
            <a:br>
              <a:rPr lang="en-US" dirty="0" smtClean="0"/>
            </a:br>
            <a:endParaRPr lang="en-US" dirty="0" smtClean="0"/>
          </a:p>
          <a:p>
            <a:pPr marL="514350" indent="-514350">
              <a:buFont typeface="+mj-lt"/>
              <a:buAutoNum type="arabicPeriod"/>
              <a:defRPr/>
            </a:pPr>
            <a:r>
              <a:rPr lang="en-US" dirty="0" smtClean="0"/>
              <a:t>buys goods and services on credit,</a:t>
            </a:r>
          </a:p>
          <a:p>
            <a:pPr marL="514350" indent="-514350">
              <a:buFont typeface="+mj-lt"/>
              <a:buAutoNum type="arabicPeriod"/>
              <a:defRPr/>
            </a:pPr>
            <a:r>
              <a:rPr lang="en-US" dirty="0" smtClean="0"/>
              <a:t>obtains short-term loans to cover gaps in cash flows,</a:t>
            </a:r>
          </a:p>
          <a:p>
            <a:pPr marL="514350" indent="-514350">
              <a:buFont typeface="+mj-lt"/>
              <a:buAutoNum type="arabicPeriod"/>
              <a:defRPr/>
            </a:pPr>
            <a:r>
              <a:rPr lang="en-US" dirty="0" smtClean="0"/>
              <a:t>and issues long-term debt to obtain money for expanding into new regions and markets.</a:t>
            </a:r>
          </a:p>
          <a:p>
            <a:pPr marL="514350" indent="-514350">
              <a:buClr>
                <a:srgbClr val="C00000"/>
              </a:buClr>
              <a:buFont typeface="+mj-lt"/>
              <a:buAutoNum type="arabicPeriod"/>
              <a:defRPr/>
            </a:pPr>
            <a:endParaRPr lang="en-US" dirty="0" smtClean="0"/>
          </a:p>
          <a:p>
            <a:pPr>
              <a:defRPr/>
            </a:pPr>
            <a:r>
              <a:rPr lang="en-US" dirty="0" smtClean="0"/>
              <a:t>Part II</a:t>
            </a:r>
          </a:p>
          <a:p>
            <a:pPr>
              <a:defRPr/>
            </a:pPr>
            <a:r>
              <a:rPr lang="en-US" dirty="0" smtClean="0"/>
              <a:t>To help financial statement users know when liabilities must be repaid, companies prepare a classified balance sheet. Current liabilities are defined as short-term obligations that will be paid with current assets within the company’s current operating cycle or within one year of the balance sheet date, whichever is longer.</a:t>
            </a:r>
          </a:p>
          <a:p>
            <a:pPr>
              <a:defRPr/>
            </a:pPr>
            <a:endParaRPr lang="en-US" dirty="0"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a:solidFill>
              <a:schemeClr val="tx1"/>
            </a:solidFill>
          </a:ln>
        </p:spPr>
        <p:txBody>
          <a:bodyPr/>
          <a:lstStyle/>
          <a:p>
            <a:r>
              <a:rPr lang="en-US" sz="1100" smtClean="0"/>
              <a:t>Part I</a:t>
            </a:r>
          </a:p>
          <a:p>
            <a:r>
              <a:rPr lang="en-US" sz="1100" smtClean="0"/>
              <a:t>Let’s take a look at analyzing and recording interest on bonds issued at face amount. General Mills issues bonds on January 1, 2013, at their total face value of $100,000. The bonds have an annual stated interest rate of 6 percent payable in cash on December 31 of each year, General Mills will need to accrue an expense and liability for interest at the end of each accounting period. The Interest Expense for the month ended January 31, 2013 is $500 ($100,000 times 6% times 1 over 12).</a:t>
            </a:r>
          </a:p>
          <a:p>
            <a:endParaRPr lang="en-US" sz="1100" smtClean="0"/>
          </a:p>
          <a:p>
            <a:r>
              <a:rPr lang="en-US" sz="1100" smtClean="0"/>
              <a:t>Part II</a:t>
            </a:r>
          </a:p>
          <a:p>
            <a:r>
              <a:rPr lang="en-US" sz="1100" smtClean="0"/>
              <a:t>In analyzing this transaction General Mills finds that the liability account, Interest Payable, increases by $500, and the expense account, Interest Expense, increases by $500. </a:t>
            </a:r>
          </a:p>
          <a:p>
            <a:endParaRPr lang="en-US" sz="1100" smtClean="0"/>
          </a:p>
          <a:p>
            <a:r>
              <a:rPr lang="en-US" sz="1100" smtClean="0"/>
              <a:t>Part III</a:t>
            </a:r>
          </a:p>
          <a:p>
            <a:r>
              <a:rPr lang="en-US" sz="1100" smtClean="0"/>
              <a:t>The journal entry to record the transaction is a debit, or increase, the expense account, Interest Expense, for $500,  and credit, or increase, in the liability account, Interest Payable, for $500. General Mills would continue to calculate and record interest this way for each period until the interest is paid. When interest is paid, Interest Payable will be decreased (with a debit) and Cash will be decreased (with a credit).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a:solidFill>
              <a:schemeClr val="tx1"/>
            </a:solidFill>
          </a:ln>
        </p:spPr>
        <p:txBody>
          <a:bodyPr/>
          <a:lstStyle/>
          <a:p>
            <a:r>
              <a:rPr lang="en-US" smtClean="0"/>
              <a:t>Part I</a:t>
            </a:r>
          </a:p>
          <a:p>
            <a:r>
              <a:rPr lang="en-US" smtClean="0"/>
              <a:t>Let’s take a look at bonds issued at a premium. When bonds issue at a premium, the bond issuer receives more cash on the issue date than the total face amount that will be repaid at maturity.  The cash proceeds received on the issue date are equal to the carrying value of the bonds on that date. </a:t>
            </a:r>
          </a:p>
          <a:p>
            <a:endParaRPr lang="en-US" smtClean="0"/>
          </a:p>
          <a:p>
            <a:r>
              <a:rPr lang="en-US" smtClean="0"/>
              <a:t>Part II</a:t>
            </a:r>
          </a:p>
          <a:p>
            <a:r>
              <a:rPr lang="en-US" smtClean="0"/>
              <a:t>We determine the premium amount by subtracting the face value from the cash proceeds received from the issuance of the bonds. General Mills received $107,260 for bonds with a face value of $100,000, so the premium is $7,260. The $7,260 isn’t exactly “free money,” but rather is a reduction in the company’s cost of borrowing.  For accounting purposes, we match the reduced borrowing cost to the periods in which the bond remains unpaid. This process, called bond amortization, makes the Interest Expense smaller than the actual interest payment and, at the same time, causes the balance in Premium on Bonds Payable to decline each period, as shown in this graphic. </a:t>
            </a:r>
          </a:p>
          <a:p>
            <a:endParaRPr lang="en-US" smtClean="0"/>
          </a:p>
          <a:p>
            <a:r>
              <a:rPr lang="en-US" smtClean="0"/>
              <a:t>Part III</a:t>
            </a:r>
          </a:p>
          <a:p>
            <a:r>
              <a:rPr lang="en-US" smtClean="0"/>
              <a:t>Because the premium amortization each period reduces the company’s cost of borrowing, the Interest Expense recorded each period will be less than the cash interest paid when bonds are issued at a premium.</a:t>
            </a:r>
          </a:p>
          <a:p>
            <a:endParaRPr lang="en-US" smtClean="0"/>
          </a:p>
          <a:p>
            <a:r>
              <a:rPr lang="en-US" smtClean="0"/>
              <a:t>Part IV</a:t>
            </a:r>
          </a:p>
          <a:p>
            <a:r>
              <a:rPr lang="en-US" smtClean="0"/>
              <a:t>The interest expense each period is determined by subtracting the amount of the premium amortization from the cash interest paid.</a:t>
            </a:r>
          </a:p>
          <a:p>
            <a:endParaRPr lang="en-US" smtClean="0"/>
          </a:p>
          <a:p>
            <a:r>
              <a:rPr lang="en-US" smtClean="0"/>
              <a:t>Part V</a:t>
            </a:r>
          </a:p>
          <a:p>
            <a:r>
              <a:rPr lang="en-US" smtClean="0"/>
              <a:t>As you can see from the graphic, the carrying value of the bonds is defined as the face amount plus any unamortized premium. As we amortize the premium, the carrying value gets closer to the face value. At maturity, you can see that the carrying value and face value are the same because the premium on bonds payable account has been fully amortized.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a:solidFill>
              <a:schemeClr val="tx1"/>
            </a:solidFill>
          </a:ln>
        </p:spPr>
        <p:txBody>
          <a:bodyPr/>
          <a:lstStyle/>
          <a:p>
            <a:r>
              <a:rPr lang="en-US" smtClean="0"/>
              <a:t>Part I</a:t>
            </a:r>
          </a:p>
          <a:p>
            <a:r>
              <a:rPr lang="en-US" smtClean="0"/>
              <a:t>Let’s take a look at bonds issued at a discount. When bonds issue at a discount, the bond issuer receives less cash than the face value. The cash proceeds received on the issue date are equal to the carrying value of the bonds on that date. </a:t>
            </a:r>
          </a:p>
          <a:p>
            <a:endParaRPr lang="en-US" smtClean="0"/>
          </a:p>
          <a:p>
            <a:r>
              <a:rPr lang="en-US" smtClean="0"/>
              <a:t>Part II</a:t>
            </a:r>
          </a:p>
          <a:p>
            <a:r>
              <a:rPr lang="en-US" smtClean="0"/>
              <a:t>The amount of the discount is equal to the total face value less the proceeds from the issuance. General Mills received $93,376 on the issue date for bonds with a face value of $100,000 at maturity. The amount of the discount at the date of issuance is $6,624. The $6,624 discount represents an extra cost of borrowing, over and above each interest payment. For accounting purposes, we match the extra borrowing cost to the periods in which the bond liability is owed. This amortization causes the Interest Expense to be more than the interest payment and, at the same time, causes Discount on Bonds Payable to decrease each period. As the Discount on Bonds Payable decreases, the carrying value of the liability increases until it reaches $100,000 on the maturity date, as illustrated in this graphic. </a:t>
            </a:r>
          </a:p>
          <a:p>
            <a:endParaRPr lang="en-US" smtClean="0"/>
          </a:p>
          <a:p>
            <a:r>
              <a:rPr lang="en-US" smtClean="0"/>
              <a:t>Part III</a:t>
            </a:r>
          </a:p>
          <a:p>
            <a:r>
              <a:rPr lang="en-US" smtClean="0"/>
              <a:t>Because the discount represents an additional interest factor, the discount amortization each period increases the company’s cost of borrowing.  Therefore, the Interest Expense recorded each period will be more than the cash interest paid when bonds are issued at a discount. </a:t>
            </a:r>
          </a:p>
          <a:p>
            <a:endParaRPr lang="en-US" smtClean="0"/>
          </a:p>
          <a:p>
            <a:r>
              <a:rPr lang="en-US" smtClean="0"/>
              <a:t>Part IV</a:t>
            </a:r>
          </a:p>
          <a:p>
            <a:r>
              <a:rPr lang="en-US" smtClean="0"/>
              <a:t>Interest expense each period is determined by adding cash interest paid and the discount amortization amount for the current period. </a:t>
            </a:r>
          </a:p>
          <a:p>
            <a:endParaRPr lang="en-US" smtClean="0"/>
          </a:p>
          <a:p>
            <a:r>
              <a:rPr lang="en-US" smtClean="0"/>
              <a:t>Part V</a:t>
            </a:r>
          </a:p>
          <a:p>
            <a:r>
              <a:rPr lang="en-US" smtClean="0"/>
              <a:t>As you can see from the graphic, the carrying value of the bonds is defined as the face amount minus any unamortized discount.  As we amortize the discount, the carrying value gets closer to the face value. At maturity, you can see that the carrying value and face value are the same because the discount on bonds payable account has been fully amortized.</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a:solidFill>
              <a:schemeClr val="tx1"/>
            </a:solidFill>
          </a:ln>
        </p:spPr>
        <p:txBody>
          <a:bodyPr/>
          <a:lstStyle/>
          <a:p>
            <a:r>
              <a:rPr lang="en-US" smtClean="0"/>
              <a:t>Part I</a:t>
            </a:r>
          </a:p>
          <a:p>
            <a:r>
              <a:rPr lang="en-US" smtClean="0"/>
              <a:t>Most bonds are retired (paid off) at maturity. If interest has been fully paid at the time of maturity, the only remaining account to settle will be Bonds  Payable. Assume that General Mills’ bonds were retired with a payment equal to their $100,000 face value. </a:t>
            </a:r>
          </a:p>
          <a:p>
            <a:endParaRPr lang="en-US" smtClean="0"/>
          </a:p>
          <a:p>
            <a:r>
              <a:rPr lang="en-US" smtClean="0"/>
              <a:t>Part II</a:t>
            </a:r>
          </a:p>
          <a:p>
            <a:r>
              <a:rPr lang="en-US" smtClean="0"/>
              <a:t>In analyzing this transaction General Mills finds that the liability account, Bonds Payable, decreases by $100,000,  and the asset account, Cash, decreases by $100,000. </a:t>
            </a:r>
          </a:p>
          <a:p>
            <a:endParaRPr lang="en-US" smtClean="0"/>
          </a:p>
          <a:p>
            <a:r>
              <a:rPr lang="en-US" smtClean="0"/>
              <a:t>Part III</a:t>
            </a:r>
          </a:p>
          <a:p>
            <a:r>
              <a:rPr lang="en-US" smtClean="0"/>
              <a:t>The journal entry to record the transaction is a debit, or decrease, in the liability account, Bonds Payable, for $100,000,  and credit, or decrease, in the asset account, Cash, for $100,000.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xfrm>
            <a:off x="533400" y="4343400"/>
            <a:ext cx="5761038" cy="4389438"/>
          </a:xfrm>
          <a:ln>
            <a:solidFill>
              <a:schemeClr val="tx1"/>
            </a:solidFill>
          </a:ln>
        </p:spPr>
        <p:txBody>
          <a:bodyPr/>
          <a:lstStyle/>
          <a:p>
            <a:pPr>
              <a:defRPr/>
            </a:pPr>
            <a:r>
              <a:rPr lang="en-US" sz="1050" dirty="0" smtClean="0">
                <a:latin typeface="Arial" pitchFamily="34" charset="0"/>
              </a:rPr>
              <a:t>Part I</a:t>
            </a:r>
          </a:p>
          <a:p>
            <a:pPr>
              <a:defRPr/>
            </a:pPr>
            <a:r>
              <a:rPr lang="en-US" sz="1050" dirty="0" smtClean="0">
                <a:latin typeface="Arial" pitchFamily="34" charset="0"/>
              </a:rPr>
              <a:t>Rather than wait until the maturity date to retire the bonds, however, the company may retire them early. Companies with a lot of cash often retire their bonds early to reduce future interest expense and increase net income. The early retirement of bonds has three financial effects. The company (1) pays cash, (2) eliminates the bond liability, and (3) reports either a gain or a loss. A gain is recorded if the repurchase price is less than the carrying value of the bonds, and a loss is recognized if the repurchase price is more than the carrying value of the bonds.</a:t>
            </a:r>
          </a:p>
          <a:p>
            <a:pPr>
              <a:defRPr/>
            </a:pPr>
            <a:endParaRPr lang="en-US" sz="1050" dirty="0" smtClean="0">
              <a:latin typeface="Arial" pitchFamily="34" charset="0"/>
            </a:endParaRPr>
          </a:p>
          <a:p>
            <a:pPr>
              <a:defRPr/>
            </a:pPr>
            <a:r>
              <a:rPr lang="en-US" sz="1050" dirty="0" smtClean="0">
                <a:latin typeface="Arial" pitchFamily="34" charset="0"/>
              </a:rPr>
              <a:t>Part II</a:t>
            </a:r>
          </a:p>
          <a:p>
            <a:pPr>
              <a:defRPr/>
            </a:pPr>
            <a:r>
              <a:rPr lang="en-US" sz="1050" dirty="0" smtClean="0">
                <a:latin typeface="Arial" pitchFamily="34" charset="0"/>
              </a:rPr>
              <a:t>Assume that in 2003, General Mills issued $100,000 of bonds at face value. Ten years later, in 2013, the company retired the bonds early. At the time, the bond price was 102, so General Mills made a payment of $102,000 (= $100,000 x 1.02) to retire the bonds. You can see that we have a loss because the cash paid exceeds the carrying value of the bond. If the cash paid for the bonds was less than the carrying value of the bonds, we would report a gain.</a:t>
            </a:r>
          </a:p>
          <a:p>
            <a:pPr>
              <a:defRPr/>
            </a:pPr>
            <a:endParaRPr lang="en-US" sz="1050" dirty="0" smtClean="0">
              <a:latin typeface="Arial" pitchFamily="34" charset="0"/>
            </a:endParaRPr>
          </a:p>
          <a:p>
            <a:pPr>
              <a:defRPr/>
            </a:pPr>
            <a:r>
              <a:rPr lang="en-US" sz="1050" dirty="0" smtClean="0">
                <a:latin typeface="Arial" pitchFamily="34" charset="0"/>
              </a:rPr>
              <a:t>Part III</a:t>
            </a:r>
          </a:p>
          <a:p>
            <a:pPr>
              <a:defRPr/>
            </a:pPr>
            <a:r>
              <a:rPr lang="en-US" sz="1050" dirty="0" smtClean="0">
                <a:latin typeface="Arial" pitchFamily="34" charset="0"/>
              </a:rPr>
              <a:t>In analyzing this transaction General Mills finds that the liability account, Bonds Payable, decreases by $100,000,  the Loss on Bond Retirement, an expense account increases by $2,000, and the asset account, Cash, decreases by $102,000. </a:t>
            </a:r>
          </a:p>
          <a:p>
            <a:pPr>
              <a:defRPr/>
            </a:pPr>
            <a:endParaRPr lang="en-US" sz="1050" dirty="0" smtClean="0">
              <a:latin typeface="Arial" pitchFamily="34" charset="0"/>
            </a:endParaRPr>
          </a:p>
          <a:p>
            <a:pPr>
              <a:defRPr/>
            </a:pPr>
            <a:r>
              <a:rPr lang="en-US" sz="1050" dirty="0" smtClean="0">
                <a:latin typeface="Arial" pitchFamily="34" charset="0"/>
              </a:rPr>
              <a:t>Part IV</a:t>
            </a:r>
          </a:p>
          <a:p>
            <a:pPr>
              <a:defRPr/>
            </a:pPr>
            <a:r>
              <a:rPr lang="en-US" sz="1050" dirty="0" smtClean="0">
                <a:latin typeface="Arial" pitchFamily="34" charset="0"/>
              </a:rPr>
              <a:t>The journal entry to record the transaction is a debit to the liability account, Bonds Payable, for $100,000,  a debit to the expense account, Loss on Bond Payable, for $2,000, and a credit to the asset account, Cash, for $102,000. </a:t>
            </a:r>
          </a:p>
          <a:p>
            <a:pPr>
              <a:defRPr/>
            </a:pPr>
            <a:endParaRPr lang="en-US" sz="1050" dirty="0"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solidFill>
            <a:srgbClr val="FFFFFF"/>
          </a:solidFill>
          <a:ln/>
        </p:spPr>
      </p:sp>
      <p:sp>
        <p:nvSpPr>
          <p:cNvPr id="88066"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10-4 is to describe how to account for contingent liabilities.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a:ln/>
        </p:spPr>
      </p:sp>
      <p:sp>
        <p:nvSpPr>
          <p:cNvPr id="90114" name="Notes Placeholder 2"/>
          <p:cNvSpPr>
            <a:spLocks noGrp="1"/>
          </p:cNvSpPr>
          <p:nvPr>
            <p:ph type="body" idx="1"/>
          </p:nvPr>
        </p:nvSpPr>
        <p:spPr>
          <a:noFill/>
          <a:ln>
            <a:solidFill>
              <a:schemeClr val="tx1"/>
            </a:solidFill>
          </a:ln>
        </p:spPr>
        <p:txBody>
          <a:bodyPr/>
          <a:lstStyle/>
          <a:p>
            <a:r>
              <a:rPr lang="en-US" smtClean="0"/>
              <a:t>Part I</a:t>
            </a:r>
          </a:p>
          <a:p>
            <a:r>
              <a:rPr lang="en-US" smtClean="0"/>
              <a:t>Contingent liabilities are potential liabilities that arise as a result of past transactions or events, but their ultimate resolution depends (is contingent) on a future event. Contingent liabilities differ from other liabilities because their dependence on a future event introduces a great deal of uncertainty. Accounting rules require the company to evaluate how likely it is to have a real liability and, if so, whether the amount of the liability can be reasonably estimated.</a:t>
            </a:r>
          </a:p>
          <a:p>
            <a:endParaRPr lang="en-US" smtClean="0"/>
          </a:p>
          <a:p>
            <a:r>
              <a:rPr lang="en-US" smtClean="0"/>
              <a:t>Part II</a:t>
            </a:r>
          </a:p>
          <a:p>
            <a:r>
              <a:rPr lang="en-US" smtClean="0"/>
              <a:t>If we have a contingency, we must assess whether the contingency will likely lead to a liability. There are three possible outcomes; first, it is probable that we will incur a liability, second, it is possible that we may have a liability, and third, there is a remote chance of a liability being incurred. If it is probable that we will have a liability, and the amount of the liability can be reasonably estimated, we record the estimated liability and estimated loss in our books. If we cannot estimate the liability or if it is only possible that we will have a liability, we are required to describe the contingency in the notes to the financial statements. If it is only remote that a liability will be incurred, we do not record the contingency, nor do we describe it in the financial statement. Rather we do not mention the contingency at all.</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solidFill>
            <a:srgbClr val="FFFFFF"/>
          </a:solidFill>
          <a:ln/>
        </p:spPr>
      </p:sp>
      <p:sp>
        <p:nvSpPr>
          <p:cNvPr id="92162"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10-5 is to calculate and interpret the quick ratio and the times interest earned ratio.</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ln>
            <a:solidFill>
              <a:schemeClr val="tx1"/>
            </a:solidFill>
          </a:ln>
        </p:spPr>
        <p:txBody>
          <a:bodyPr/>
          <a:lstStyle/>
          <a:p>
            <a:r>
              <a:rPr lang="en-US" smtClean="0"/>
              <a:t>Part I</a:t>
            </a:r>
          </a:p>
          <a:p>
            <a:r>
              <a:rPr lang="en-US" smtClean="0"/>
              <a:t>In evaluating a company’s ability to pay its liabilities, a good place to start is with the reports credit-rating agencies issue. We need to know how to analyze a set of financial statements in the same way that a credit rater would. Two financial ratios are commonly used to make an assessments of the company to generate resources to pay future amounts owed: the quick ratio and the times interest earned ratio.</a:t>
            </a:r>
          </a:p>
          <a:p>
            <a:endParaRPr lang="en-US" smtClean="0"/>
          </a:p>
          <a:p>
            <a:r>
              <a:rPr lang="en-US" smtClean="0"/>
              <a:t>Part II</a:t>
            </a:r>
          </a:p>
          <a:p>
            <a:r>
              <a:rPr lang="en-US" smtClean="0"/>
              <a:t>We calculate the quick ratio by dividing “quick assets” by current liabilities. Quick assets generally include cash, short-term investments, and accounts receivable, net. The ratio tells us whether quick assets are sufficient to pay current liabilities. The higher the number the better able to quickly pay.</a:t>
            </a:r>
          </a:p>
          <a:p>
            <a:endParaRPr lang="en-US" smtClean="0"/>
          </a:p>
          <a:p>
            <a:r>
              <a:rPr lang="en-US" smtClean="0"/>
              <a:t>Part III</a:t>
            </a:r>
          </a:p>
          <a:p>
            <a:r>
              <a:rPr lang="en-US" smtClean="0"/>
              <a:t>The numerator of the times interest earned ratio contains net income plus interest expense plus income tax expense. We divide the numerator by interest expense. The times interest earned ratio tells us whether sufficient resources are generated to cover interest costs.  The higher the number the better the interest coverage.</a:t>
            </a:r>
          </a:p>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a:solidFill>
              <a:schemeClr val="tx1"/>
            </a:solidFill>
          </a:ln>
        </p:spPr>
        <p:txBody>
          <a:bodyPr/>
          <a:lstStyle/>
          <a:p>
            <a:r>
              <a:rPr lang="en-US" smtClean="0"/>
              <a:t>Part I</a:t>
            </a:r>
          </a:p>
          <a:p>
            <a:r>
              <a:rPr lang="en-US" smtClean="0"/>
              <a:t>At the end of its 2011 fiscal year, General Mills reported $620 million of cash and cash equivalents, no short-term investments, and $1,162 million of net accounts receivable. The company reported $3,659 million in total current liabilities.  Let’s calculate the quick ratio for 2011. We have placed the equation for the Quick Ratio on the screen to help you through the process.</a:t>
            </a:r>
          </a:p>
          <a:p>
            <a:endParaRPr lang="en-US" smtClean="0"/>
          </a:p>
          <a:p>
            <a:r>
              <a:rPr lang="en-US" smtClean="0"/>
              <a:t>Part II</a:t>
            </a:r>
          </a:p>
          <a:p>
            <a:r>
              <a:rPr lang="en-US" smtClean="0"/>
              <a:t>The Quick Ratio for General Mills for the year 2011 is 0.487. A quick ratio of 0.487 implies that General Mills would be able to pay only 48.7 percent of its current liabilities, if forced to pay them immediately. However, not all current liabilities are to be paid immediately.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solidFill>
            <a:srgbClr val="FFFFFF"/>
          </a:solidFill>
          <a:ln/>
        </p:spPr>
      </p:sp>
      <p:sp>
        <p:nvSpPr>
          <p:cNvPr id="24578" name="Rectangle 3"/>
          <p:cNvSpPr>
            <a:spLocks noGrp="1" noChangeArrowheads="1"/>
          </p:cNvSpPr>
          <p:nvPr>
            <p:ph type="body" idx="1"/>
          </p:nvPr>
        </p:nvSpPr>
        <p:spPr>
          <a:xfrm>
            <a:off x="304800" y="4343400"/>
            <a:ext cx="5943600" cy="4114800"/>
          </a:xfrm>
          <a:solidFill>
            <a:srgbClr val="FFFFFF"/>
          </a:solidFill>
          <a:ln>
            <a:solidFill>
              <a:srgbClr val="000000"/>
            </a:solidFill>
          </a:ln>
        </p:spPr>
        <p:txBody>
          <a:bodyPr/>
          <a:lstStyle/>
          <a:p>
            <a:r>
              <a:rPr lang="en-US" sz="1000" smtClean="0"/>
              <a:t>On this screen we show the liability section of the comparative balance sheets for General Mills for 2010 and 2011. All amounts are expressed in millions of dollars. As you can see, General Mills owed various types of liabilities at the end of each of these fiscal years. </a:t>
            </a:r>
            <a:r>
              <a:rPr lang="en-US" smtClean="0"/>
              <a:t>To help financial statement users know when liabilities must be repaid, companies prepare a classified balance sheet where current liabilities are reported separately from other liabilities. The excerpt of the classified balance sheets shown on this slide indicate that General Mills will have to pay nearly $3.7 billion in the year following its 2011 fiscal year. An additional $8.4 billion will need to be paid in the longer term. Although these long-term obligations rarely get a separate subheading of their own, people often refer to them as noncurrent or long-term liabilities.</a:t>
            </a:r>
          </a:p>
          <a:p>
            <a:endParaRPr lang="en-US" smtClean="0"/>
          </a:p>
          <a:p>
            <a:endParaRPr lang="en-US" smtClean="0"/>
          </a:p>
          <a:p>
            <a:endParaRPr lang="en-US" sz="10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a:ln/>
        </p:spPr>
      </p:sp>
      <p:sp>
        <p:nvSpPr>
          <p:cNvPr id="98306" name="Notes Placeholder 2"/>
          <p:cNvSpPr>
            <a:spLocks noGrp="1"/>
          </p:cNvSpPr>
          <p:nvPr>
            <p:ph type="body" idx="1"/>
          </p:nvPr>
        </p:nvSpPr>
        <p:spPr>
          <a:noFill/>
          <a:ln>
            <a:solidFill>
              <a:schemeClr val="tx1"/>
            </a:solidFill>
          </a:ln>
        </p:spPr>
        <p:txBody>
          <a:bodyPr/>
          <a:lstStyle/>
          <a:p>
            <a:r>
              <a:rPr lang="en-US" smtClean="0"/>
              <a:t>Part I</a:t>
            </a:r>
          </a:p>
          <a:p>
            <a:r>
              <a:rPr lang="en-US" smtClean="0"/>
              <a:t>One way to judge a company’s ability to pay interest is to ask whether it has generated enough income to cover its interest expense. The measure that most analysts use for this purpose is the times interest earned ratio</a:t>
            </a:r>
            <a:r>
              <a:rPr lang="en-US" b="1" smtClean="0"/>
              <a:t>.  </a:t>
            </a:r>
            <a:r>
              <a:rPr lang="en-US" smtClean="0"/>
              <a:t>In 2011, General Mills reported net income of $1,798 million and interest expense of $346 million, and income tax expense of $721 million. Let’s calculate the times interest earned for 2011. On your screen is the equation for calculating times interest earned that we have previously discussed. </a:t>
            </a:r>
          </a:p>
          <a:p>
            <a:endParaRPr lang="en-US" smtClean="0"/>
          </a:p>
          <a:p>
            <a:r>
              <a:rPr lang="en-US" smtClean="0"/>
              <a:t>Part II</a:t>
            </a:r>
          </a:p>
          <a:p>
            <a:r>
              <a:rPr lang="en-US" smtClean="0"/>
              <a:t>For 2011, General Mills had a Times Interest Earned Ratio of 8.28 times. The ratio means that General Mills generates $8.28 of income (before the costs of financing and taxes) for each dollar of interest expense.  </a:t>
            </a:r>
            <a:r>
              <a:rPr lang="en-CA" smtClean="0"/>
              <a:t>Reaching this level of interest coverage was important to General Mills because its long-term debt note reported that loan covenants required a minimum ratio of 2.5.</a:t>
            </a:r>
            <a:endParaRPr lang="en-US" smtClean="0"/>
          </a:p>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solidFill>
            <a:srgbClr val="FFFFFF"/>
          </a:solidFill>
          <a:ln/>
        </p:spPr>
      </p:sp>
      <p:sp>
        <p:nvSpPr>
          <p:cNvPr id="10035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10: Supplement 10A: Straight-Line Method of Amortization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xfrm>
            <a:off x="685800" y="4343400"/>
            <a:ext cx="5486400" cy="4297363"/>
          </a:xfrm>
          <a:noFill/>
          <a:ln>
            <a:solidFill>
              <a:schemeClr val="tx1"/>
            </a:solidFill>
          </a:ln>
        </p:spPr>
        <p:txBody>
          <a:bodyPr/>
          <a:lstStyle/>
          <a:p>
            <a:r>
              <a:rPr lang="en-US" sz="1100" smtClean="0"/>
              <a:t>Part I</a:t>
            </a:r>
          </a:p>
          <a:p>
            <a:r>
              <a:rPr lang="en-US" sz="1100" smtClean="0"/>
              <a:t>Bond premium or discount decreases each year, until it is completely eliminated on the bond’s maturity date. This process is called  amortizing the bond premium or discount. The straight-line method of amortization reduces the premium or discount by an equal amount each period.</a:t>
            </a:r>
          </a:p>
          <a:p>
            <a:endParaRPr lang="en-US" sz="1100" smtClean="0"/>
          </a:p>
          <a:p>
            <a:r>
              <a:rPr lang="en-US" sz="1100" smtClean="0"/>
              <a:t>Part II</a:t>
            </a:r>
          </a:p>
          <a:p>
            <a:r>
              <a:rPr lang="en-US" sz="1100" smtClean="0"/>
              <a:t>Recall our example when General Mills received $107,260 on the issue date (January 1, 2013) but repays only $100,000 at maturity (December 31, 2016). Under the straight-line method, this $7,260 is spread evenly as a reduction in interest expense over the four years ($7,260 ÷ 4 = $1,815 per year). So periodic interest expense will be $4,185 ($6,000 cash interest less premium amortization of $1,815).</a:t>
            </a:r>
          </a:p>
          <a:p>
            <a:endParaRPr lang="en-US" sz="1100" smtClean="0"/>
          </a:p>
          <a:p>
            <a:r>
              <a:rPr lang="en-US" sz="1100" smtClean="0"/>
              <a:t>Part III</a:t>
            </a:r>
          </a:p>
          <a:p>
            <a:r>
              <a:rPr lang="en-US" sz="1100" smtClean="0"/>
              <a:t>In analyzing this transaction General Mills finds that the asset account, Cash, decreases by $6,000,  the liability account, Premium on Bonds Payable decreases by $1,815,  and the expense account, Interest Expense, increases by $4,185. </a:t>
            </a:r>
          </a:p>
          <a:p>
            <a:endParaRPr lang="en-US" sz="1100" smtClean="0"/>
          </a:p>
          <a:p>
            <a:r>
              <a:rPr lang="en-US" sz="1100" smtClean="0"/>
              <a:t>Part IV</a:t>
            </a:r>
          </a:p>
          <a:p>
            <a:r>
              <a:rPr lang="en-US" sz="1100" smtClean="0"/>
              <a:t>The journal entry to record the transaction is to debit, or increase, the expense account, Interest Expense, for $4,185,  debit or decrease the liability account, Premium on Bond Payable, for $1,815, and credit, or decrease, in the asset account, Cash, for $6,000. </a:t>
            </a:r>
          </a:p>
          <a:p>
            <a:endParaRPr lang="en-US" sz="11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fontScale="85000" lnSpcReduction="20000"/>
          </a:bodyPr>
          <a:lstStyle/>
          <a:p>
            <a:pPr>
              <a:defRPr/>
            </a:pPr>
            <a:r>
              <a:rPr lang="en-US" dirty="0" smtClean="0"/>
              <a:t>Part I</a:t>
            </a:r>
          </a:p>
          <a:p>
            <a:pPr>
              <a:defRPr/>
            </a:pPr>
            <a:r>
              <a:rPr lang="en-US" dirty="0" smtClean="0"/>
              <a:t>Here is a completed amortization schedule for the bonds sold at a premium. Let’s go through the calculation of each value.</a:t>
            </a:r>
          </a:p>
          <a:p>
            <a:pPr>
              <a:defRPr/>
            </a:pPr>
            <a:endParaRPr lang="en-US" dirty="0" smtClean="0"/>
          </a:p>
          <a:p>
            <a:pPr>
              <a:defRPr/>
            </a:pPr>
            <a:r>
              <a:rPr lang="en-US" dirty="0" smtClean="0"/>
              <a:t>Part II</a:t>
            </a:r>
          </a:p>
          <a:p>
            <a:pPr>
              <a:defRPr/>
            </a:pPr>
            <a:r>
              <a:rPr lang="en-US" dirty="0" smtClean="0"/>
              <a:t>Cash Paid each period is calculated by multiplying the face value of the bonds, $100,000,  by the stated annual interest rate of 6 percent, and adjusting for the time period. In our cash the time period is one year, so we multiply the total annual interest by 1, or 12 divided by 12.</a:t>
            </a:r>
          </a:p>
          <a:p>
            <a:pPr>
              <a:defRPr/>
            </a:pPr>
            <a:endParaRPr lang="en-US" dirty="0" smtClean="0"/>
          </a:p>
          <a:p>
            <a:pPr>
              <a:defRPr/>
            </a:pPr>
            <a:r>
              <a:rPr lang="en-US" dirty="0" smtClean="0"/>
              <a:t>Part III</a:t>
            </a:r>
          </a:p>
          <a:p>
            <a:pPr>
              <a:defRPr/>
            </a:pPr>
            <a:r>
              <a:rPr lang="en-US" dirty="0" smtClean="0"/>
              <a:t>The total amount of the premium is $7,260, and we are using straight line amortization, so we divide $7,260 by the number of years, 4, to get an annual amortization of $1,815.</a:t>
            </a:r>
          </a:p>
          <a:p>
            <a:pPr>
              <a:defRPr/>
            </a:pPr>
            <a:endParaRPr lang="en-US" dirty="0" smtClean="0"/>
          </a:p>
          <a:p>
            <a:pPr>
              <a:defRPr/>
            </a:pPr>
            <a:r>
              <a:rPr lang="en-US" dirty="0" smtClean="0"/>
              <a:t>Part IV</a:t>
            </a:r>
          </a:p>
          <a:p>
            <a:pPr>
              <a:defRPr/>
            </a:pPr>
            <a:r>
              <a:rPr lang="en-US" dirty="0" smtClean="0"/>
              <a:t>The interest expense each period is determined by subtracting the periodic premium amortization, $1,815 from the cash interest paid of $6,000 to get $4,185.</a:t>
            </a:r>
          </a:p>
          <a:p>
            <a:pPr>
              <a:defRPr/>
            </a:pPr>
            <a:endParaRPr lang="en-US" dirty="0" smtClean="0"/>
          </a:p>
          <a:p>
            <a:pPr>
              <a:defRPr/>
            </a:pPr>
            <a:r>
              <a:rPr lang="en-US" dirty="0" smtClean="0"/>
              <a:t>Part V</a:t>
            </a:r>
          </a:p>
          <a:p>
            <a:pPr>
              <a:defRPr/>
            </a:pPr>
            <a:r>
              <a:rPr lang="en-US" dirty="0" smtClean="0"/>
              <a:t>The balance in the Premium on Bonds Payable is determined each period by subtracting the periodic amortization amount, $1,815, from the previous balance in the Premium on Bonds Payable, $7,260. In the next period, we subtract $1,815 from $5,445 to get the balance of $3,630.</a:t>
            </a:r>
          </a:p>
          <a:p>
            <a:pPr>
              <a:defRPr/>
            </a:pPr>
            <a:endParaRPr lang="en-US" dirty="0" smtClean="0"/>
          </a:p>
          <a:p>
            <a:pPr>
              <a:defRPr/>
            </a:pPr>
            <a:r>
              <a:rPr lang="en-US" dirty="0" smtClean="0"/>
              <a:t>Part VI</a:t>
            </a:r>
          </a:p>
          <a:p>
            <a:pPr>
              <a:defRPr/>
            </a:pPr>
            <a:r>
              <a:rPr lang="en-US" dirty="0" smtClean="0"/>
              <a:t>The carrying value of the bonds, $107,260, is updated by subtracting the premium amortization, $1,815, from the previous carrying value of the bonds to get $105,445.</a:t>
            </a: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xfrm>
            <a:off x="685800" y="4343400"/>
            <a:ext cx="5486400" cy="4297363"/>
          </a:xfrm>
          <a:noFill/>
          <a:ln>
            <a:solidFill>
              <a:schemeClr val="tx1"/>
            </a:solidFill>
          </a:ln>
        </p:spPr>
        <p:txBody>
          <a:bodyPr/>
          <a:lstStyle/>
          <a:p>
            <a:r>
              <a:rPr lang="en-US" sz="1100" smtClean="0"/>
              <a:t>Part I</a:t>
            </a:r>
          </a:p>
          <a:p>
            <a:r>
              <a:rPr lang="en-US" sz="1100" smtClean="0"/>
              <a:t>Recall our example where General Mills received $93,376 for four-year bonds with a total face value of $100,000, implying a discount of $6,624. The annual amortization of the discount is $1,656 ($6,624 ÷ 4). Interest expense for the period is determined by adding cash interest paid and the amortization of the discount, for a total of $7,656. Let’s analyze and record the transaction for interest payment and discount amortization.</a:t>
            </a:r>
          </a:p>
          <a:p>
            <a:endParaRPr lang="en-US" sz="1100" smtClean="0"/>
          </a:p>
          <a:p>
            <a:r>
              <a:rPr lang="en-US" sz="1100" smtClean="0"/>
              <a:t>Part II</a:t>
            </a:r>
          </a:p>
          <a:p>
            <a:r>
              <a:rPr lang="en-US" sz="1100" smtClean="0"/>
              <a:t>In analyzing this transaction General Mills finds that the asset account, Cash, decreases by $6,000,  the contra-liability account, Discount on Bonds Payable decreases by $1,656,  and the expense account, Interest Expense, increases by $7,656. </a:t>
            </a:r>
          </a:p>
          <a:p>
            <a:endParaRPr lang="en-US" sz="1100" smtClean="0"/>
          </a:p>
          <a:p>
            <a:r>
              <a:rPr lang="en-US" sz="1100" smtClean="0"/>
              <a:t>Part III</a:t>
            </a:r>
          </a:p>
          <a:p>
            <a:r>
              <a:rPr lang="en-US" sz="1100" smtClean="0"/>
              <a:t>The journal entry to record the transaction is to debit, or increase, the expense account, Interest Expense, for $7,656,  credit or decrease the contra-liability account, Discount on Bond Payable, for $1,656, and credit, or decrease, in the asset account, Cash, for $6,000.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xfrm>
            <a:off x="457200" y="4343400"/>
            <a:ext cx="5943600" cy="4664075"/>
          </a:xfrm>
          <a:noFill/>
          <a:ln>
            <a:solidFill>
              <a:schemeClr val="tx1"/>
            </a:solidFill>
          </a:ln>
        </p:spPr>
        <p:txBody>
          <a:bodyPr/>
          <a:lstStyle/>
          <a:p>
            <a:r>
              <a:rPr lang="en-US" sz="1000" smtClean="0"/>
              <a:t>Part I</a:t>
            </a:r>
          </a:p>
          <a:p>
            <a:r>
              <a:rPr lang="en-US" sz="1000" smtClean="0"/>
              <a:t>Here is a completed amortization schedule for the bonds sold at a discount. Let’s go through the calculation of each value.</a:t>
            </a:r>
          </a:p>
          <a:p>
            <a:endParaRPr lang="en-US" sz="1000" smtClean="0"/>
          </a:p>
          <a:p>
            <a:r>
              <a:rPr lang="en-US" sz="1000" smtClean="0"/>
              <a:t>Part II</a:t>
            </a:r>
          </a:p>
          <a:p>
            <a:r>
              <a:rPr lang="en-US" sz="1000" smtClean="0"/>
              <a:t>Cash Paid each period is calculated by multiplying the face value of the bonds, $100,000,  by the stated annual interest rate of 6 percent, and adjusting for the time period. In our cash the time period is one year, so we multiply the total annual interest by 1, or 12 divided by 12.</a:t>
            </a:r>
          </a:p>
          <a:p>
            <a:endParaRPr lang="en-US" sz="1000" smtClean="0"/>
          </a:p>
          <a:p>
            <a:r>
              <a:rPr lang="en-US" sz="1000" smtClean="0"/>
              <a:t>Part III</a:t>
            </a:r>
          </a:p>
          <a:p>
            <a:r>
              <a:rPr lang="en-US" sz="1000" smtClean="0"/>
              <a:t>The total amount of the discount is $6,624, and we are using straight line amortization, so we divide $6,624 by the number of years, 4, to get an annual amortization of $1,656.</a:t>
            </a:r>
          </a:p>
          <a:p>
            <a:endParaRPr lang="en-US" sz="1000" smtClean="0"/>
          </a:p>
          <a:p>
            <a:r>
              <a:rPr lang="en-US" sz="1000" smtClean="0"/>
              <a:t>Part IV</a:t>
            </a:r>
          </a:p>
          <a:p>
            <a:r>
              <a:rPr lang="en-US" sz="1000" smtClean="0"/>
              <a:t>The interest expense each period is determined by adding the periodic discount amortization, $1,656 to the cash interest paid of $6,000 to get $7,656.</a:t>
            </a:r>
          </a:p>
          <a:p>
            <a:endParaRPr lang="en-US" sz="1000" smtClean="0"/>
          </a:p>
          <a:p>
            <a:r>
              <a:rPr lang="en-US" sz="1000" smtClean="0"/>
              <a:t>Part V</a:t>
            </a:r>
          </a:p>
          <a:p>
            <a:r>
              <a:rPr lang="en-US" sz="1000" smtClean="0"/>
              <a:t>The balance in the Discount on Bonds Payable is determined each period by subtracting the periodic amortization amount, $1,656, from the previous balance in the Discount on Bonds Payable, $4,968. In the next period, we subtract $1,656 from $4,968 to get the balance of $3,312.</a:t>
            </a:r>
          </a:p>
          <a:p>
            <a:endParaRPr lang="en-US" sz="1000" smtClean="0"/>
          </a:p>
          <a:p>
            <a:r>
              <a:rPr lang="en-US" sz="1000" smtClean="0"/>
              <a:t>Part VI</a:t>
            </a:r>
          </a:p>
          <a:p>
            <a:r>
              <a:rPr lang="en-US" sz="1000" smtClean="0"/>
              <a:t>The carrying value of the bonds, $93,376, is updated by adding the discount amortization, $1,656, from the previous carrying value of the bonds to get $95,032.</a:t>
            </a:r>
          </a:p>
          <a:p>
            <a:endParaRPr lang="en-US" sz="10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a:ln/>
        </p:spPr>
      </p:sp>
      <p:sp>
        <p:nvSpPr>
          <p:cNvPr id="110594" name="Notes Placeholder 2"/>
          <p:cNvSpPr>
            <a:spLocks noGrp="1"/>
          </p:cNvSpPr>
          <p:nvPr>
            <p:ph type="body" idx="1"/>
          </p:nvPr>
        </p:nvSpPr>
        <p:spPr>
          <a:noFill/>
          <a:ln>
            <a:solidFill>
              <a:schemeClr val="tx1"/>
            </a:solidFill>
          </a:ln>
        </p:spPr>
        <p:txBody>
          <a:bodyPr/>
          <a:lstStyle/>
          <a:p>
            <a:r>
              <a:rPr lang="en-US" smtClean="0"/>
              <a:t>Chapter 10, Supplement 10B: Effective-Interest Method of Amortization</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a:ln/>
        </p:spPr>
      </p:sp>
      <p:sp>
        <p:nvSpPr>
          <p:cNvPr id="112642" name="Notes Placeholder 2"/>
          <p:cNvSpPr>
            <a:spLocks noGrp="1"/>
          </p:cNvSpPr>
          <p:nvPr>
            <p:ph type="body" idx="1"/>
          </p:nvPr>
        </p:nvSpPr>
        <p:spPr>
          <a:noFill/>
          <a:ln>
            <a:solidFill>
              <a:schemeClr val="tx1"/>
            </a:solidFill>
          </a:ln>
        </p:spPr>
        <p:txBody>
          <a:bodyPr/>
          <a:lstStyle/>
          <a:p>
            <a:r>
              <a:rPr lang="en-US" sz="1100" smtClean="0"/>
              <a:t>Part I</a:t>
            </a:r>
          </a:p>
          <a:p>
            <a:r>
              <a:rPr lang="en-US" sz="1100" smtClean="0"/>
              <a:t>The effective-interest method of amortization is considered a conceptually superior method of accounting for bonds because it correctly calculates interest expense by multiplying the market interest rate times the carrying value of the bonds.</a:t>
            </a:r>
          </a:p>
          <a:p>
            <a:endParaRPr lang="en-US" sz="1100" smtClean="0"/>
          </a:p>
          <a:p>
            <a:r>
              <a:rPr lang="en-US" sz="1100" smtClean="0"/>
              <a:t>Part II</a:t>
            </a:r>
          </a:p>
          <a:p>
            <a:r>
              <a:rPr lang="en-US" sz="1100" smtClean="0"/>
              <a:t>When General Mills adds this $7,260 premium to the $100,000 face value, it reports a carrying value of $107,260 ($100,000 plus $7,260) on January 1, 2013. The proceeds indicates that the market interest rate was 4 percent. So effective interest in the first year will be determined by multiplying the carrying value of the bonds ($107,260) times the market rate of interest of 4 percent time 12 divided by 12, or 1. First year effective interest is $4,290, while the cash interest paid is $6,000, as we have seen.</a:t>
            </a:r>
          </a:p>
          <a:p>
            <a:endParaRPr lang="en-US" sz="1100" smtClean="0"/>
          </a:p>
          <a:p>
            <a:r>
              <a:rPr lang="en-US" sz="1100" smtClean="0"/>
              <a:t>Part III</a:t>
            </a:r>
          </a:p>
          <a:p>
            <a:r>
              <a:rPr lang="en-US" sz="1100" smtClean="0"/>
              <a:t>Here is a table showing the present value computation for bonds issued at a premium ($107,260), bonds sold at face value ($100,000), and bonds sold at a discount ($93,376). Notice that bonds are issued at a discount when the market rate of interest demanded by investors exceeds the stated rate of interest printed on the bonds. Bonds are issued at a premium when the market rate of interest demanded by investors is less that the stated rate on the bonds.</a:t>
            </a:r>
          </a:p>
          <a:p>
            <a:endParaRPr lang="en-US" sz="11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a:ln/>
        </p:spPr>
      </p:sp>
      <p:sp>
        <p:nvSpPr>
          <p:cNvPr id="114690" name="Notes Placeholder 2"/>
          <p:cNvSpPr>
            <a:spLocks noGrp="1"/>
          </p:cNvSpPr>
          <p:nvPr>
            <p:ph type="body" idx="1"/>
          </p:nvPr>
        </p:nvSpPr>
        <p:spPr>
          <a:noFill/>
          <a:ln>
            <a:solidFill>
              <a:schemeClr val="tx1"/>
            </a:solidFill>
          </a:ln>
        </p:spPr>
        <p:txBody>
          <a:bodyPr/>
          <a:lstStyle/>
          <a:p>
            <a:r>
              <a:rPr lang="en-US" smtClean="0"/>
              <a:t>Part I</a:t>
            </a:r>
          </a:p>
          <a:p>
            <a:r>
              <a:rPr lang="en-US" smtClean="0"/>
              <a:t>General Mills issued 6% stated rate bonds for $107,260. The market rate of interest on these bonds is 4%. The face amount of the bonds is $100,000, so the cash interest is $6,000 ($100,000 × 6%). Let’s amortize the premium on the bonds at the first interest payment date.  The premium amortization is the difference between the cash interest, $6,000 and effective interest, $4,290, or $1,710. The interest expense and amortization will differ in each period. The cash interest paid will not change from one period to the next.</a:t>
            </a:r>
          </a:p>
          <a:p>
            <a:endParaRPr lang="en-US" smtClean="0"/>
          </a:p>
          <a:p>
            <a:r>
              <a:rPr lang="en-US" smtClean="0"/>
              <a:t>Part II</a:t>
            </a:r>
          </a:p>
          <a:p>
            <a:r>
              <a:rPr lang="en-US" smtClean="0"/>
              <a:t>In analyzing this transaction General Mills finds that the asset account, Cash, decreases by $6,000,  the liability account, Premium on Bonds Payable decreases by $1,710,  and the expense account, Interest Expense, increases by $4,290. </a:t>
            </a:r>
          </a:p>
          <a:p>
            <a:endParaRPr lang="en-US" smtClean="0"/>
          </a:p>
          <a:p>
            <a:r>
              <a:rPr lang="en-US" smtClean="0"/>
              <a:t>Part III</a:t>
            </a:r>
          </a:p>
          <a:p>
            <a:r>
              <a:rPr lang="en-US" smtClean="0"/>
              <a:t>The journal entry to record the transaction is a debit, or increase, the expense account, Interest Expense, for $4,290,  debit or decrease the liability account, Premium on Bonds Payable for $1,710, and credit or decrease the asset account, Cash, for $6,000.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fontScale="85000" lnSpcReduction="20000"/>
          </a:bodyPr>
          <a:lstStyle/>
          <a:p>
            <a:pPr>
              <a:defRPr/>
            </a:pPr>
            <a:r>
              <a:rPr lang="en-US" dirty="0" smtClean="0"/>
              <a:t>Part I</a:t>
            </a:r>
          </a:p>
          <a:p>
            <a:pPr>
              <a:defRPr/>
            </a:pPr>
            <a:r>
              <a:rPr lang="en-US" dirty="0" smtClean="0"/>
              <a:t>Here is a completed amortization schedule for the bonds sold at a premium. Let’s go through the calculation of each value.</a:t>
            </a:r>
          </a:p>
          <a:p>
            <a:pPr>
              <a:defRPr/>
            </a:pPr>
            <a:endParaRPr lang="en-US" dirty="0" smtClean="0"/>
          </a:p>
          <a:p>
            <a:pPr>
              <a:defRPr/>
            </a:pPr>
            <a:r>
              <a:rPr lang="en-US" dirty="0" smtClean="0"/>
              <a:t>Part II</a:t>
            </a:r>
          </a:p>
          <a:p>
            <a:pPr>
              <a:defRPr/>
            </a:pPr>
            <a:r>
              <a:rPr lang="en-US" dirty="0" smtClean="0"/>
              <a:t>Cash paid each period is calculated by multiplying the face value of the bonds, $100,000,  by the stated annual interest rate of 6 percent, and adjusting for the time period. In our cash the time period is one year, so we multiply the total annual interest by 1, or 12 divided by 12.</a:t>
            </a:r>
          </a:p>
          <a:p>
            <a:pPr>
              <a:defRPr/>
            </a:pPr>
            <a:endParaRPr lang="en-US" dirty="0" smtClean="0"/>
          </a:p>
          <a:p>
            <a:pPr>
              <a:defRPr/>
            </a:pPr>
            <a:r>
              <a:rPr lang="en-US" dirty="0" smtClean="0"/>
              <a:t>Part III</a:t>
            </a:r>
          </a:p>
          <a:p>
            <a:pPr>
              <a:defRPr/>
            </a:pPr>
            <a:r>
              <a:rPr lang="en-US" dirty="0" smtClean="0"/>
              <a:t>The interest expense is determined by multiplying the carrying value of the bonds $107,260 time the market rate of interest demanded by investors of 4% times the period 12 divided by 12, or 1, to get $4,290. </a:t>
            </a:r>
          </a:p>
          <a:p>
            <a:pPr>
              <a:defRPr/>
            </a:pPr>
            <a:endParaRPr lang="en-US" dirty="0" smtClean="0"/>
          </a:p>
          <a:p>
            <a:pPr>
              <a:defRPr/>
            </a:pPr>
            <a:r>
              <a:rPr lang="en-US" dirty="0" smtClean="0"/>
              <a:t>Part IV</a:t>
            </a:r>
          </a:p>
          <a:p>
            <a:pPr>
              <a:defRPr/>
            </a:pPr>
            <a:r>
              <a:rPr lang="en-US" dirty="0" smtClean="0"/>
              <a:t>The amortization of the premium is determined by subtracting the interest expense ($4,290) from the cash interest of $6,000, to get $1,710.</a:t>
            </a:r>
          </a:p>
          <a:p>
            <a:pPr>
              <a:defRPr/>
            </a:pPr>
            <a:endParaRPr lang="en-US" dirty="0" smtClean="0"/>
          </a:p>
          <a:p>
            <a:pPr>
              <a:defRPr/>
            </a:pPr>
            <a:r>
              <a:rPr lang="en-US" dirty="0" smtClean="0"/>
              <a:t>Part V</a:t>
            </a:r>
          </a:p>
          <a:p>
            <a:pPr>
              <a:defRPr/>
            </a:pPr>
            <a:r>
              <a:rPr lang="en-US" dirty="0" smtClean="0"/>
              <a:t>The balance in the Premium on Bonds Payable is determined each period by subtracting the periodic amortization amount, $1,710, from the previous balance in the Premium on Bonds Payable, $7,260. In the next period, we subtract $1,778 from $5,550 to get the balance of $3,772.</a:t>
            </a:r>
          </a:p>
          <a:p>
            <a:pPr>
              <a:defRPr/>
            </a:pPr>
            <a:endParaRPr lang="en-US" dirty="0" smtClean="0"/>
          </a:p>
          <a:p>
            <a:pPr>
              <a:defRPr/>
            </a:pPr>
            <a:r>
              <a:rPr lang="en-US" dirty="0" smtClean="0"/>
              <a:t>Part VI</a:t>
            </a:r>
          </a:p>
          <a:p>
            <a:pPr>
              <a:defRPr/>
            </a:pPr>
            <a:r>
              <a:rPr lang="en-US" dirty="0" smtClean="0"/>
              <a:t>The carrying value of the bonds, $107,260, is updated by subtracting the premium amortization, $1,710, from the previous carrying value of the bonds to get $105,550.</a:t>
            </a:r>
          </a:p>
          <a:p>
            <a:pPr>
              <a:defRPr/>
            </a:pPr>
            <a:endParaRPr lang="en-US" dirty="0" smtClean="0"/>
          </a:p>
          <a:p>
            <a:pPr>
              <a:defRPr/>
            </a:pPr>
            <a:r>
              <a:rPr lang="en-US" dirty="0" smtClean="0"/>
              <a:t>VII</a:t>
            </a:r>
          </a:p>
          <a:p>
            <a:pPr>
              <a:defRPr/>
            </a:pPr>
            <a:r>
              <a:rPr lang="en-US" dirty="0" smtClean="0"/>
              <a:t>Notice that once again, cash interest paid remains the same over the life of the bonds at $6,000. However, Interest Expense decreases each period and Premium Amortization increases each period.</a:t>
            </a:r>
          </a:p>
          <a:p>
            <a:pPr>
              <a:defRPr/>
            </a:pPr>
            <a:endParaRPr lang="en-US" dirty="0" smtClean="0"/>
          </a:p>
          <a:p>
            <a:pPr>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solidFill>
            <a:srgbClr val="FFFFFF"/>
          </a:solidFill>
          <a:ln/>
        </p:spPr>
      </p:sp>
      <p:sp>
        <p:nvSpPr>
          <p:cNvPr id="26626"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10-2 is to explain how to account for common types of current liabilities.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a:ln/>
        </p:spPr>
      </p:sp>
      <p:sp>
        <p:nvSpPr>
          <p:cNvPr id="118786" name="Notes Placeholder 2"/>
          <p:cNvSpPr>
            <a:spLocks noGrp="1"/>
          </p:cNvSpPr>
          <p:nvPr>
            <p:ph type="body" idx="1"/>
          </p:nvPr>
        </p:nvSpPr>
        <p:spPr>
          <a:noFill/>
          <a:ln>
            <a:solidFill>
              <a:schemeClr val="tx1"/>
            </a:solidFill>
          </a:ln>
        </p:spPr>
        <p:txBody>
          <a:bodyPr/>
          <a:lstStyle/>
          <a:p>
            <a:r>
              <a:rPr lang="en-US" smtClean="0"/>
              <a:t>Part I</a:t>
            </a:r>
          </a:p>
          <a:p>
            <a:r>
              <a:rPr lang="en-US" smtClean="0"/>
              <a:t>General Mills issued $100,000 face value, 6%, 4-year bonds at a market price to yield investors 8%. The bonds were issued at a discount of $6,624. Let’s determine the effective interest for the first interest payment period.  Before we can determine the interest expense for the period, we need to know the carrying value of the bonds.  The carrying value of the bonds is $93,376, which is the face value of $100,000 minus the discount of $6,624.  Interest expense is calculated by multiplying the carrying value of the bonds, $93,376 times 8% times 12 divided by 12, or 1. So, interest expense for the first period is $7,470. </a:t>
            </a:r>
          </a:p>
          <a:p>
            <a:endParaRPr lang="en-US" smtClean="0"/>
          </a:p>
          <a:p>
            <a:r>
              <a:rPr lang="en-US" smtClean="0"/>
              <a:t>Part II</a:t>
            </a:r>
          </a:p>
          <a:p>
            <a:r>
              <a:rPr lang="en-US" smtClean="0"/>
              <a:t>In analyzing this transaction General Mills finds that the asset account, Cash, decreases by $6,000, and the expense account, Interest Expense, increases by $7,470.  The difference between the $7,470 of interest expense and the $6,000 of cash paid in interest is the amortization of the discount. So, the third part of this transaction is a decrease in the contra-liability account, Discount on Bonds Payable, for $1,470 ($7,470 less $6,000).</a:t>
            </a:r>
          </a:p>
          <a:p>
            <a:endParaRPr lang="en-US" smtClean="0"/>
          </a:p>
          <a:p>
            <a:r>
              <a:rPr lang="en-US" smtClean="0"/>
              <a:t>Part III</a:t>
            </a:r>
          </a:p>
          <a:p>
            <a:r>
              <a:rPr lang="en-US" smtClean="0"/>
              <a:t>The journal entry to record the transaction is a debit, or increase, the expense account, Interest Expense, for $7,470,  credit or decrease the contra-liability account, Discount on Bond Payable, for $1,470, and credit, or decrease, in the asset account, Cash, for $6,000.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fontScale="85000" lnSpcReduction="20000"/>
          </a:bodyPr>
          <a:lstStyle/>
          <a:p>
            <a:pPr>
              <a:defRPr/>
            </a:pPr>
            <a:r>
              <a:rPr lang="en-US" dirty="0" smtClean="0"/>
              <a:t>Part I</a:t>
            </a:r>
          </a:p>
          <a:p>
            <a:pPr>
              <a:defRPr/>
            </a:pPr>
            <a:r>
              <a:rPr lang="en-US" dirty="0" smtClean="0"/>
              <a:t>Here is a completed amortization schedule for the bonds sold at a discount. Let’s go through the calculation of each value.</a:t>
            </a:r>
          </a:p>
          <a:p>
            <a:pPr>
              <a:defRPr/>
            </a:pPr>
            <a:endParaRPr lang="en-US" dirty="0" smtClean="0"/>
          </a:p>
          <a:p>
            <a:pPr>
              <a:defRPr/>
            </a:pPr>
            <a:r>
              <a:rPr lang="en-US" dirty="0" smtClean="0"/>
              <a:t>Part II</a:t>
            </a:r>
          </a:p>
          <a:p>
            <a:pPr>
              <a:defRPr/>
            </a:pPr>
            <a:r>
              <a:rPr lang="en-US" dirty="0" smtClean="0"/>
              <a:t>Cash Paid each period is calculated by multiplying the face value of the bonds, $100,000,  by the stated annual interest rate of 6 percent, and adjusting for the time period. In our cash the time period is one year, so we multiply the total annual interest by 1, or 12 divided by 12.</a:t>
            </a:r>
          </a:p>
          <a:p>
            <a:pPr>
              <a:defRPr/>
            </a:pPr>
            <a:endParaRPr lang="en-US" dirty="0" smtClean="0"/>
          </a:p>
          <a:p>
            <a:pPr>
              <a:defRPr/>
            </a:pPr>
            <a:r>
              <a:rPr lang="en-US" dirty="0" smtClean="0"/>
              <a:t>Part III</a:t>
            </a:r>
          </a:p>
          <a:p>
            <a:pPr>
              <a:defRPr/>
            </a:pPr>
            <a:r>
              <a:rPr lang="en-US" dirty="0" smtClean="0"/>
              <a:t>The total amount of interest expense is $7,470. We determine this amount by multiplying the bond carrying value of $93,376 time the effective interest rate of 8 percent and multiply by 12 over 12 to get $7,470. </a:t>
            </a:r>
          </a:p>
          <a:p>
            <a:pPr>
              <a:defRPr/>
            </a:pPr>
            <a:endParaRPr lang="en-US" dirty="0" smtClean="0"/>
          </a:p>
          <a:p>
            <a:pPr>
              <a:defRPr/>
            </a:pPr>
            <a:r>
              <a:rPr lang="en-US" dirty="0" smtClean="0"/>
              <a:t>Part IV</a:t>
            </a:r>
          </a:p>
          <a:p>
            <a:pPr>
              <a:defRPr/>
            </a:pPr>
            <a:r>
              <a:rPr lang="en-US" dirty="0" smtClean="0"/>
              <a:t>The amortization of the bond discount is determined by subtracting the cash interest of $6,000, from the effective interest of $7,470, to get the amortization of $1,470.</a:t>
            </a:r>
          </a:p>
          <a:p>
            <a:pPr>
              <a:defRPr/>
            </a:pPr>
            <a:endParaRPr lang="en-US" dirty="0" smtClean="0"/>
          </a:p>
          <a:p>
            <a:pPr>
              <a:defRPr/>
            </a:pPr>
            <a:r>
              <a:rPr lang="en-US" dirty="0" smtClean="0"/>
              <a:t>Part V</a:t>
            </a:r>
          </a:p>
          <a:p>
            <a:pPr>
              <a:defRPr/>
            </a:pPr>
            <a:r>
              <a:rPr lang="en-US" dirty="0" smtClean="0"/>
              <a:t>The balance in the Discount on Bonds Payable is determined each period by subtracting the amortization amount from the previous balance in the Discount on Bonds Payable. </a:t>
            </a:r>
          </a:p>
          <a:p>
            <a:pPr>
              <a:defRPr/>
            </a:pPr>
            <a:endParaRPr lang="en-US" dirty="0" smtClean="0"/>
          </a:p>
          <a:p>
            <a:pPr>
              <a:defRPr/>
            </a:pPr>
            <a:r>
              <a:rPr lang="en-US" dirty="0" smtClean="0"/>
              <a:t>Part VI</a:t>
            </a:r>
          </a:p>
          <a:p>
            <a:pPr>
              <a:defRPr/>
            </a:pPr>
            <a:r>
              <a:rPr lang="en-US" dirty="0" smtClean="0"/>
              <a:t>At the end of 2013, the carrying value of the bonds, $94,846, is updated by adding the discount amortization, $1,470, to the previous carrying value of $93,376.</a:t>
            </a:r>
          </a:p>
          <a:p>
            <a:pPr>
              <a:defRPr/>
            </a:pPr>
            <a:endParaRPr lang="en-US" dirty="0" smtClean="0"/>
          </a:p>
          <a:p>
            <a:pPr>
              <a:defRPr/>
            </a:pPr>
            <a:r>
              <a:rPr lang="en-US" dirty="0" smtClean="0"/>
              <a:t>Part VII</a:t>
            </a:r>
          </a:p>
          <a:p>
            <a:pPr>
              <a:defRPr/>
            </a:pPr>
            <a:r>
              <a:rPr lang="en-US" dirty="0" smtClean="0"/>
              <a:t>Notice that once again, cash interest paid remains the same over the life of the bonds at $6,000. However, Interest Expense increases each period, and so does the amount of the Discount Amortization.</a:t>
            </a:r>
          </a:p>
          <a:p>
            <a:pPr>
              <a:defRPr/>
            </a:pPr>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noTextEdit="1"/>
          </p:cNvSpPr>
          <p:nvPr>
            <p:ph type="sldImg"/>
          </p:nvPr>
        </p:nvSpPr>
        <p:spPr>
          <a:ln/>
        </p:spPr>
      </p:sp>
      <p:sp>
        <p:nvSpPr>
          <p:cNvPr id="122882" name="Notes Placeholder 2"/>
          <p:cNvSpPr>
            <a:spLocks noGrp="1"/>
          </p:cNvSpPr>
          <p:nvPr>
            <p:ph type="body" idx="1"/>
          </p:nvPr>
        </p:nvSpPr>
        <p:spPr>
          <a:noFill/>
          <a:ln>
            <a:solidFill>
              <a:schemeClr val="tx1"/>
            </a:solidFill>
          </a:ln>
        </p:spPr>
        <p:txBody>
          <a:bodyPr/>
          <a:lstStyle/>
          <a:p>
            <a:r>
              <a:rPr lang="en-US" smtClean="0"/>
              <a:t>Chapter 10, Supplement 10C: Simplified Effective-Interest Amortization</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noTextEdit="1"/>
          </p:cNvSpPr>
          <p:nvPr>
            <p:ph type="sldImg"/>
          </p:nvPr>
        </p:nvSpPr>
        <p:spPr>
          <a:ln/>
        </p:spPr>
      </p:sp>
      <p:sp>
        <p:nvSpPr>
          <p:cNvPr id="124930" name="Notes Placeholder 2"/>
          <p:cNvSpPr>
            <a:spLocks noGrp="1"/>
          </p:cNvSpPr>
          <p:nvPr>
            <p:ph type="body" idx="1"/>
          </p:nvPr>
        </p:nvSpPr>
        <p:spPr>
          <a:noFill/>
          <a:ln>
            <a:solidFill>
              <a:schemeClr val="tx1"/>
            </a:solidFill>
          </a:ln>
        </p:spPr>
        <p:txBody>
          <a:bodyPr/>
          <a:lstStyle/>
          <a:p>
            <a:r>
              <a:rPr lang="en-US" smtClean="0"/>
              <a:t>Part I</a:t>
            </a:r>
          </a:p>
          <a:p>
            <a:r>
              <a:rPr lang="en-US" smtClean="0"/>
              <a:t>The shortcut method shown in this section involves simplifying only one aspect of accounting for the Premium or Discount on Bonds Payable. Rather than record a discount or premium in a separate account, we combine the discount or premium with the bond’s face value in a single account that we will call Bonds Payable, Net.</a:t>
            </a:r>
          </a:p>
          <a:p>
            <a:endParaRPr lang="en-US" smtClean="0"/>
          </a:p>
          <a:p>
            <a:r>
              <a:rPr lang="en-US" smtClean="0"/>
              <a:t>Part II</a:t>
            </a:r>
          </a:p>
          <a:p>
            <a:r>
              <a:rPr lang="en-US" smtClean="0"/>
              <a:t>The following journal entries demonstrate how the shortcut is applied to bonds issued at a premium, at face value, and at a discount. Notice that the bonds issued at a premium recorded both the asset and liability at $107,260, the face value plus the premium, or the proceeds received upon issuance. The liability is referred to as Bonds Payable, Net. When bonds are issued at a discount, both the asset and liability are recorded for $93,376. Once again, this is the proceeds from the issuance of the bonds. There are no separate accounts for Premium on Bonds Payable or Discount on Bonds Payable.</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a:ln/>
        </p:spPr>
      </p:sp>
      <p:sp>
        <p:nvSpPr>
          <p:cNvPr id="126978" name="Notes Placeholder 2"/>
          <p:cNvSpPr>
            <a:spLocks noGrp="1"/>
          </p:cNvSpPr>
          <p:nvPr>
            <p:ph type="body" idx="1"/>
          </p:nvPr>
        </p:nvSpPr>
        <p:spPr>
          <a:noFill/>
          <a:ln>
            <a:solidFill>
              <a:schemeClr val="tx1"/>
            </a:solidFill>
          </a:ln>
        </p:spPr>
        <p:txBody>
          <a:bodyPr/>
          <a:lstStyle/>
          <a:p>
            <a:r>
              <a:rPr lang="en-US" smtClean="0"/>
              <a:t>Part I</a:t>
            </a:r>
          </a:p>
          <a:p>
            <a:r>
              <a:rPr lang="en-US" smtClean="0"/>
              <a:t>The calculation of interest expense is determine by multiplying the balance in the Bonds Payable, Net account by the market rate of interest demanded by investors. The total interest is adjusted for the appropriate time period. In our case we will multiply $107,260 times 4 percent time 12 divided by 12, or 1, to get interest expense of $4,290.</a:t>
            </a:r>
          </a:p>
          <a:p>
            <a:endParaRPr lang="en-US" smtClean="0"/>
          </a:p>
          <a:p>
            <a:r>
              <a:rPr lang="en-US" smtClean="0"/>
              <a:t>Part II</a:t>
            </a:r>
          </a:p>
          <a:p>
            <a:r>
              <a:rPr lang="en-US" smtClean="0"/>
              <a:t>These bonds were sold at a premium. In analyzing this transaction General Mills finds that the asset account, Cash, decreases by $6,000,  the liability account, Bonds Payable, Net decreases by $1,710,  and the expense account, Interest Expense, increases by $4,290. </a:t>
            </a:r>
          </a:p>
          <a:p>
            <a:endParaRPr lang="en-US" smtClean="0"/>
          </a:p>
          <a:p>
            <a:r>
              <a:rPr lang="en-US" smtClean="0"/>
              <a:t>Part III</a:t>
            </a:r>
          </a:p>
          <a:p>
            <a:r>
              <a:rPr lang="en-US" smtClean="0"/>
              <a:t>The journal entry to record the transaction is a debit, or increase, the expense account, Interest Expense, for $4,290,  debit or decrease the liability account, Bonds Payable, Net, for $1,710, and credit, or decrease, in the asset account, Cash, for $6,000.</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noTextEdit="1"/>
          </p:cNvSpPr>
          <p:nvPr>
            <p:ph type="sldImg"/>
          </p:nvPr>
        </p:nvSpPr>
        <p:spPr>
          <a:ln/>
        </p:spPr>
      </p:sp>
      <p:sp>
        <p:nvSpPr>
          <p:cNvPr id="129026" name="Notes Placeholder 2"/>
          <p:cNvSpPr>
            <a:spLocks noGrp="1"/>
          </p:cNvSpPr>
          <p:nvPr>
            <p:ph type="body" idx="1"/>
          </p:nvPr>
        </p:nvSpPr>
        <p:spPr>
          <a:noFill/>
          <a:ln>
            <a:solidFill>
              <a:schemeClr val="tx1"/>
            </a:solidFill>
          </a:ln>
        </p:spPr>
        <p:txBody>
          <a:bodyPr/>
          <a:lstStyle/>
          <a:p>
            <a:r>
              <a:rPr lang="en-US" smtClean="0"/>
              <a:t>Part I</a:t>
            </a:r>
          </a:p>
          <a:p>
            <a:r>
              <a:rPr lang="en-US" smtClean="0"/>
              <a:t>Here we have an example of bonds issued at a discount. The effective interest is determined by multiplying $93,376 (carrying value) times the market rate of interest demanded by investors (8 percent) and adjusted for the time period, 12 divided by 12, or 1. We see that interest expense is $7,470.</a:t>
            </a:r>
          </a:p>
          <a:p>
            <a:endParaRPr lang="en-US" smtClean="0"/>
          </a:p>
          <a:p>
            <a:r>
              <a:rPr lang="en-US" smtClean="0"/>
              <a:t>Part II</a:t>
            </a:r>
          </a:p>
          <a:p>
            <a:r>
              <a:rPr lang="en-US" smtClean="0"/>
              <a:t>In analyzing this transaction General Mills finds that the asset account, Cash, decreases by $6,000,  the liability account, Bonds Payable, Net, increases by $1,470,  and the expense account, Interest Expense, increases by $7,470. </a:t>
            </a:r>
          </a:p>
          <a:p>
            <a:endParaRPr lang="en-US" smtClean="0"/>
          </a:p>
          <a:p>
            <a:r>
              <a:rPr lang="en-US" smtClean="0"/>
              <a:t>Part III</a:t>
            </a:r>
          </a:p>
          <a:p>
            <a:r>
              <a:rPr lang="en-US" smtClean="0"/>
              <a:t>The journal entry to record the transaction is a debit, or increase, the expense account, Interest Expense, for $7,470,  credit or increase the liability account, Bond Payable, Net, for $1,470, and credit, or decrease, in the asset account, Cash, for $6,000.</a:t>
            </a:r>
          </a:p>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a:ln/>
        </p:spPr>
      </p:sp>
      <p:sp>
        <p:nvSpPr>
          <p:cNvPr id="131074" name="Notes Placeholder 2"/>
          <p:cNvSpPr>
            <a:spLocks noGrp="1"/>
          </p:cNvSpPr>
          <p:nvPr>
            <p:ph type="body" idx="1"/>
          </p:nvPr>
        </p:nvSpPr>
        <p:spPr>
          <a:noFill/>
          <a:ln>
            <a:solidFill>
              <a:schemeClr val="tx1"/>
            </a:solidFill>
          </a:ln>
        </p:spPr>
        <p:txBody>
          <a:bodyPr/>
          <a:lstStyle/>
          <a:p>
            <a:r>
              <a:rPr lang="en-US" smtClean="0"/>
              <a:t>Chapter 10 Solved Exercises: M10-5, E10-2, E10-3, E10-8, E10-10, PA10-3</a:t>
            </a:r>
          </a:p>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a:ln/>
        </p:spPr>
      </p:sp>
      <p:sp>
        <p:nvSpPr>
          <p:cNvPr id="133122" name="Notes Placeholder 2"/>
          <p:cNvSpPr>
            <a:spLocks noGrp="1"/>
          </p:cNvSpPr>
          <p:nvPr>
            <p:ph type="body" idx="1"/>
          </p:nvPr>
        </p:nvSpPr>
        <p:spPr>
          <a:noFill/>
          <a:ln>
            <a:solidFill>
              <a:schemeClr val="tx1"/>
            </a:solidFill>
          </a:ln>
        </p:spPr>
        <p:txBody>
          <a:bodyPr/>
          <a:lstStyle/>
          <a:p>
            <a:r>
              <a:rPr lang="en-US" smtClean="0"/>
              <a:t>Part I</a:t>
            </a:r>
          </a:p>
          <a:p>
            <a:r>
              <a:rPr lang="en-US" smtClean="0"/>
              <a:t>M10-5 Reporting Current and Noncurrent Portions of Long-Term Debt</a:t>
            </a:r>
          </a:p>
          <a:p>
            <a:r>
              <a:rPr lang="en-US" smtClean="0"/>
              <a:t>Assume that on December 1, 2013, your company borrowed $15,000, a portion of which is to be repaid each year on November 30. Specifically, your company will make the following principal payments: 2014, $2,000; 2015, $3,000; 2016, $4,000; and 2017, $6,000. Show how this loan will be reported in the December 31, 2014 and 2013 balance sheets, assuming that principal payments will be made when required.</a:t>
            </a:r>
          </a:p>
          <a:p>
            <a:endParaRPr lang="en-US" smtClean="0"/>
          </a:p>
          <a:p>
            <a:endParaRPr lang="en-US" smtClean="0"/>
          </a:p>
          <a:p>
            <a:r>
              <a:rPr lang="en-US" smtClean="0"/>
              <a:t>Part II</a:t>
            </a:r>
          </a:p>
          <a:p>
            <a:r>
              <a:rPr lang="en-US" smtClean="0"/>
              <a:t>We will report Current Portion of Long-Term Debt of $3,000, in 2014, and $2,000 in 2013. The remainder of the Long-Term Debt will be shown as a long-term liability.</a:t>
            </a:r>
          </a:p>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a:bodyPr>
          <a:lstStyle/>
          <a:p>
            <a:pPr>
              <a:defRPr/>
            </a:pPr>
            <a:r>
              <a:rPr lang="en-US" dirty="0" smtClean="0"/>
              <a:t>E10-2 Recording a Note Payable through Its Time to Maturity</a:t>
            </a:r>
          </a:p>
          <a:p>
            <a:pPr>
              <a:defRPr/>
            </a:pPr>
            <a:r>
              <a:rPr lang="en-US" dirty="0" smtClean="0"/>
              <a:t>Many businesses borrow money during periods of increased business activity to finance inventory and accounts receivable. Target Corporation is one of America’s largest general merchandise retailers. Each Christmas, Target builds up its inventory to meet the needs of Christmas shoppers. A large portion of Christmas sales are on credit. As a result, Target often collects cash from the sales several months after Christmas. Assume that on November 1, 2013, Target borrowed $6 million cash from Metropolitan Bank and signed a promissory note that matures in six months. The interest rate was 8.0 percent payable at maturity. The accounting period ends December 31.</a:t>
            </a:r>
            <a:br>
              <a:rPr lang="en-US" dirty="0" smtClean="0"/>
            </a:br>
            <a:r>
              <a:rPr lang="en-US" dirty="0" smtClean="0"/>
              <a:t>Required:</a:t>
            </a:r>
          </a:p>
          <a:p>
            <a:pPr marL="457200" indent="-457200">
              <a:buFont typeface="+mj-lt"/>
              <a:buAutoNum type="arabicPeriod"/>
              <a:defRPr/>
            </a:pPr>
            <a:r>
              <a:rPr lang="en-US" dirty="0" smtClean="0"/>
              <a:t>Give the journal entry to record the note on November 1, 2013.</a:t>
            </a:r>
          </a:p>
          <a:p>
            <a:pPr marL="457200" indent="-457200">
              <a:buFont typeface="+mj-lt"/>
              <a:buAutoNum type="arabicPeriod"/>
              <a:defRPr/>
            </a:pPr>
            <a:r>
              <a:rPr lang="en-US" dirty="0" smtClean="0"/>
              <a:t>Give any adjusting entry required on December 31, 2013.</a:t>
            </a:r>
          </a:p>
          <a:p>
            <a:pPr marL="457200" indent="-457200">
              <a:buFont typeface="+mj-lt"/>
              <a:buAutoNum type="arabicPeriod"/>
              <a:defRPr/>
            </a:pPr>
            <a:r>
              <a:rPr lang="en-US" dirty="0" smtClean="0"/>
              <a:t>Give the journal entry to record payment of the note and interest on the maturity date, April 30, 2014, assuming that interest has not been recorded since December 31, 2013.</a:t>
            </a:r>
          </a:p>
          <a:p>
            <a:pPr>
              <a:defRPr/>
            </a:pPr>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fontScale="85000" lnSpcReduction="20000"/>
          </a:bodyPr>
          <a:lstStyle/>
          <a:p>
            <a:pPr>
              <a:defRPr/>
            </a:pPr>
            <a:r>
              <a:rPr lang="en-US" dirty="0" smtClean="0"/>
              <a:t>Part I</a:t>
            </a:r>
          </a:p>
          <a:p>
            <a:pPr>
              <a:defRPr/>
            </a:pPr>
            <a:r>
              <a:rPr lang="en-US" dirty="0" smtClean="0"/>
              <a:t>Let’s prepare the journal entry required at November 1, 2013, in connection with the Note Payable.</a:t>
            </a:r>
          </a:p>
          <a:p>
            <a:pPr>
              <a:defRPr/>
            </a:pPr>
            <a:endParaRPr lang="en-US" dirty="0" smtClean="0"/>
          </a:p>
          <a:p>
            <a:pPr>
              <a:defRPr/>
            </a:pPr>
            <a:r>
              <a:rPr lang="en-US" dirty="0" smtClean="0"/>
              <a:t>Part II</a:t>
            </a:r>
          </a:p>
          <a:p>
            <a:pPr>
              <a:defRPr/>
            </a:pPr>
            <a:r>
              <a:rPr lang="en-US" dirty="0" smtClean="0"/>
              <a:t>The proper entry is to debit, or increase, the asset account, Cash, for $6,000,000, and credit, or increase, the liability account, Note Payable for the same amount.</a:t>
            </a:r>
          </a:p>
          <a:p>
            <a:pPr>
              <a:defRPr/>
            </a:pPr>
            <a:endParaRPr lang="en-US" dirty="0" smtClean="0"/>
          </a:p>
          <a:p>
            <a:pPr>
              <a:defRPr/>
            </a:pPr>
            <a:r>
              <a:rPr lang="en-US" dirty="0" smtClean="0"/>
              <a:t>Part III</a:t>
            </a:r>
          </a:p>
          <a:p>
            <a:pPr>
              <a:defRPr/>
            </a:pPr>
            <a:r>
              <a:rPr lang="en-US" dirty="0" smtClean="0"/>
              <a:t>Now, prepare the entry at December 31, 2013 to accrue interest at the end of the year.</a:t>
            </a:r>
          </a:p>
          <a:p>
            <a:pPr>
              <a:defRPr/>
            </a:pPr>
            <a:endParaRPr lang="en-US" dirty="0" smtClean="0"/>
          </a:p>
          <a:p>
            <a:pPr>
              <a:defRPr/>
            </a:pPr>
            <a:r>
              <a:rPr lang="en-US" dirty="0" smtClean="0"/>
              <a:t>Part IV</a:t>
            </a:r>
          </a:p>
          <a:p>
            <a:pPr>
              <a:defRPr/>
            </a:pPr>
            <a:r>
              <a:rPr lang="en-US" dirty="0" smtClean="0"/>
              <a:t>The proper entry is to debit, or increase, the expense account, Interest Expense for $80,000, and credit, or increase, the liability account, Interest Payable for $80,000. This represents 2 months interest on $6,000,000 at annual interest of 8 percent interest.</a:t>
            </a:r>
          </a:p>
          <a:p>
            <a:pPr>
              <a:defRPr/>
            </a:pPr>
            <a:endParaRPr lang="en-US" dirty="0" smtClean="0"/>
          </a:p>
          <a:p>
            <a:pPr>
              <a:defRPr/>
            </a:pPr>
            <a:r>
              <a:rPr lang="en-US" dirty="0" smtClean="0"/>
              <a:t>Part V</a:t>
            </a:r>
          </a:p>
          <a:p>
            <a:pPr>
              <a:defRPr/>
            </a:pPr>
            <a:r>
              <a:rPr lang="en-US" dirty="0" smtClean="0"/>
              <a:t>Finally, prepare the journal entry at the maturity of the note, April 30, 2014.</a:t>
            </a:r>
          </a:p>
          <a:p>
            <a:pPr>
              <a:defRPr/>
            </a:pPr>
            <a:endParaRPr lang="en-US" dirty="0" smtClean="0"/>
          </a:p>
          <a:p>
            <a:pPr>
              <a:defRPr/>
            </a:pPr>
            <a:r>
              <a:rPr lang="en-US" dirty="0" smtClean="0"/>
              <a:t>VI</a:t>
            </a:r>
          </a:p>
          <a:p>
            <a:pPr>
              <a:defRPr/>
            </a:pPr>
            <a:r>
              <a:rPr lang="en-US" dirty="0" smtClean="0"/>
              <a:t>The entry should be a debit, or decrease, to the liability account, Note Payable for $6,000,000, a debit or decrease, to the liability account, Interest Payable, for $80,000 – the amount we accrued on December 31, 2013, a debit, or increase, to the expense account, Interest Expense for $160,000, representing four-months interest, and a credit, or decrease, to the asset account, Cash, for $6,240,000. The note has now been liquidated.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pPr>
              <a:defRPr/>
            </a:pPr>
            <a:r>
              <a:rPr lang="en-US" dirty="0" smtClean="0"/>
              <a:t>Part I</a:t>
            </a:r>
          </a:p>
          <a:p>
            <a:pPr>
              <a:defRPr/>
            </a:pPr>
            <a:r>
              <a:rPr lang="en-US" dirty="0" smtClean="0"/>
              <a:t>In general, the amount reported for each liability is the result of three factors, the first factor is recording the initial amount of the liability.  </a:t>
            </a:r>
          </a:p>
          <a:p>
            <a:pPr>
              <a:defRPr/>
            </a:pPr>
            <a:endParaRPr lang="en-US" dirty="0" smtClean="0"/>
          </a:p>
          <a:p>
            <a:pPr>
              <a:defRPr/>
            </a:pPr>
            <a:r>
              <a:rPr lang="en-US" dirty="0" smtClean="0"/>
              <a:t>Part II</a:t>
            </a:r>
          </a:p>
          <a:p>
            <a:pPr>
              <a:defRPr/>
            </a:pPr>
            <a:r>
              <a:rPr lang="en-US" dirty="0" smtClean="0"/>
              <a:t>The company records each liability at its cash equivalent, which is the amount of cash a creditor would accept to settle the liability immediately after a transaction or event creates the liability. The second factor is how to handle any additional amounts owed to the creditor. </a:t>
            </a:r>
          </a:p>
          <a:p>
            <a:pPr marL="342900" indent="-342900">
              <a:buFont typeface="+mj-lt"/>
              <a:buNone/>
              <a:defRPr/>
            </a:pPr>
            <a:endParaRPr lang="en-US" dirty="0" smtClean="0"/>
          </a:p>
          <a:p>
            <a:pPr indent="-342900">
              <a:buFont typeface="+mj-lt"/>
              <a:buNone/>
              <a:defRPr/>
            </a:pPr>
            <a:r>
              <a:rPr lang="en-US" dirty="0" smtClean="0"/>
              <a:t>Part III</a:t>
            </a:r>
          </a:p>
          <a:p>
            <a:pPr indent="-342900">
              <a:buFont typeface="+mj-lt"/>
              <a:buNone/>
              <a:defRPr/>
            </a:pPr>
            <a:r>
              <a:rPr lang="en-US" dirty="0" smtClean="0"/>
              <a:t>The company increases liabilities whenever additional obligations arise, by purchasing goods and services or incurring interest charges over time. The third factor is the handling of payments or services provided to the creditor. </a:t>
            </a:r>
          </a:p>
          <a:p>
            <a:pPr indent="-342900">
              <a:buFont typeface="+mj-lt"/>
              <a:buNone/>
              <a:defRPr/>
            </a:pPr>
            <a:endParaRPr lang="en-US" dirty="0" smtClean="0"/>
          </a:p>
          <a:p>
            <a:pPr indent="-342900">
              <a:buFont typeface="+mj-lt"/>
              <a:buNone/>
              <a:defRPr/>
            </a:pPr>
            <a:r>
              <a:rPr lang="en-US" dirty="0" smtClean="0"/>
              <a:t>Part IV</a:t>
            </a:r>
          </a:p>
          <a:p>
            <a:pPr indent="-342900">
              <a:buFont typeface="+mj-lt"/>
              <a:buNone/>
              <a:defRPr/>
            </a:pPr>
            <a:r>
              <a:rPr lang="en-US" dirty="0" smtClean="0"/>
              <a:t>The company decreases liabilities whenever the company makes a payment or provides services to the creditor. Notice that a liability is first recorded at a cash-equivalent amount, which excludes interest charges. Interest arises only when time passes, so no interest is recorded on the day the company purchases an item on account or the day the company receives a loan.</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a:bodyPr>
          <a:lstStyle/>
          <a:p>
            <a:pPr>
              <a:defRPr/>
            </a:pPr>
            <a:r>
              <a:rPr lang="en-US" dirty="0" smtClean="0"/>
              <a:t>E10-3 Recording Payroll Costs with Discussion</a:t>
            </a:r>
          </a:p>
          <a:p>
            <a:pPr>
              <a:defRPr/>
            </a:pPr>
            <a:r>
              <a:rPr lang="en-US" dirty="0" err="1" smtClean="0"/>
              <a:t>McLoyd</a:t>
            </a:r>
            <a:r>
              <a:rPr lang="en-US" dirty="0" smtClean="0"/>
              <a:t> Company completed the salary and wage payroll for March 2013. The payroll provided the following details:</a:t>
            </a:r>
          </a:p>
          <a:p>
            <a:pPr marL="228600" indent="-228600">
              <a:buFont typeface="+mj-lt"/>
              <a:buAutoNum type="arabicPeriod"/>
              <a:defRPr/>
            </a:pPr>
            <a:r>
              <a:rPr lang="en-US" dirty="0" smtClean="0"/>
              <a:t>Salaries and wages earned, $400,000,</a:t>
            </a:r>
          </a:p>
          <a:p>
            <a:pPr marL="228600" indent="-228600">
              <a:buFont typeface="+mj-lt"/>
              <a:buAutoNum type="arabicPeriod"/>
              <a:defRPr/>
            </a:pPr>
            <a:r>
              <a:rPr lang="en-US" dirty="0" smtClean="0"/>
              <a:t>Employee income taxes withheld, $37,000,</a:t>
            </a:r>
          </a:p>
          <a:p>
            <a:pPr marL="228600" indent="-228600">
              <a:buFont typeface="+mj-lt"/>
              <a:buAutoNum type="arabicPeriod"/>
              <a:defRPr/>
            </a:pPr>
            <a:r>
              <a:rPr lang="en-US" dirty="0" smtClean="0"/>
              <a:t>FICA taxes withheld, $28,600,</a:t>
            </a:r>
          </a:p>
          <a:p>
            <a:pPr marL="228600" indent="-228600">
              <a:buFont typeface="+mj-lt"/>
              <a:buAutoNum type="arabicPeriod"/>
              <a:defRPr/>
            </a:pPr>
            <a:r>
              <a:rPr lang="en-US" dirty="0" smtClean="0"/>
              <a:t>Unemployment taxes, $2,780.</a:t>
            </a:r>
          </a:p>
          <a:p>
            <a:pPr marL="228600" indent="-228600">
              <a:buFont typeface="+mj-lt"/>
              <a:buAutoNum type="arabicPeriod"/>
              <a:defRPr/>
            </a:pPr>
            <a:endParaRPr lang="en-US" dirty="0" smtClean="0"/>
          </a:p>
          <a:p>
            <a:pPr>
              <a:defRPr/>
            </a:pPr>
            <a:r>
              <a:rPr lang="en-US" dirty="0" smtClean="0"/>
              <a:t>Required:</a:t>
            </a:r>
          </a:p>
          <a:p>
            <a:pPr marL="457200" indent="-457200">
              <a:buFont typeface="+mj-lt"/>
              <a:buAutoNum type="arabicPeriod"/>
              <a:defRPr/>
            </a:pPr>
            <a:r>
              <a:rPr lang="en-US" dirty="0" smtClean="0"/>
              <a:t>Considering both employee and employer payroll taxes, use the preceding information to calculate the total labor cost for the company.</a:t>
            </a:r>
          </a:p>
          <a:p>
            <a:pPr marL="457200" indent="-457200">
              <a:buFont typeface="+mj-lt"/>
              <a:buAutoNum type="arabicPeriod"/>
              <a:defRPr/>
            </a:pPr>
            <a:r>
              <a:rPr lang="en-US" dirty="0" smtClean="0"/>
              <a:t>Prepare the journal entry to record the payroll for March, including employee deductions (but excluding employer payroll taxes). Employees were paid in March but amounts withheld were not yet remitted.</a:t>
            </a:r>
          </a:p>
          <a:p>
            <a:pPr marL="457200" indent="-457200">
              <a:buFont typeface="+mj-lt"/>
              <a:buAutoNum type="arabicPeriod"/>
              <a:defRPr/>
            </a:pPr>
            <a:r>
              <a:rPr lang="en-US" dirty="0" smtClean="0"/>
              <a:t>Prepare the journal entry to record the employer’s FICA taxes and unemployment taxes.</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fontScale="92500" lnSpcReduction="20000"/>
          </a:bodyPr>
          <a:lstStyle/>
          <a:p>
            <a:pPr>
              <a:defRPr/>
            </a:pPr>
            <a:r>
              <a:rPr lang="en-US" dirty="0" smtClean="0"/>
              <a:t>Part I</a:t>
            </a:r>
          </a:p>
          <a:p>
            <a:pPr>
              <a:defRPr/>
            </a:pPr>
            <a:r>
              <a:rPr lang="en-US" dirty="0" smtClean="0"/>
              <a:t>Requirement number 1 – The total labor cost was $431,380, made up of the $400,000 in gross salaries and wages plus the $28,600 for employer FICA taxes and $2,780 for unemployment taxes.</a:t>
            </a:r>
          </a:p>
          <a:p>
            <a:pPr>
              <a:defRPr/>
            </a:pPr>
            <a:endParaRPr lang="en-US" dirty="0" smtClean="0"/>
          </a:p>
          <a:p>
            <a:pPr>
              <a:defRPr/>
            </a:pPr>
            <a:r>
              <a:rPr lang="en-US" dirty="0" smtClean="0"/>
              <a:t>Part II</a:t>
            </a:r>
          </a:p>
          <a:p>
            <a:pPr>
              <a:defRPr/>
            </a:pPr>
            <a:r>
              <a:rPr lang="en-US" dirty="0" smtClean="0"/>
              <a:t>Requirement number 2 – Let’s prepare the journal entry required on March 31, 2013, to record the Salaries and Wages Expense?</a:t>
            </a:r>
          </a:p>
          <a:p>
            <a:pPr>
              <a:defRPr/>
            </a:pPr>
            <a:endParaRPr lang="en-US" dirty="0" smtClean="0"/>
          </a:p>
          <a:p>
            <a:pPr>
              <a:defRPr/>
            </a:pPr>
            <a:r>
              <a:rPr lang="en-US" dirty="0" smtClean="0"/>
              <a:t>Part III</a:t>
            </a:r>
          </a:p>
          <a:p>
            <a:pPr>
              <a:defRPr/>
            </a:pPr>
            <a:r>
              <a:rPr lang="en-US" dirty="0" smtClean="0"/>
              <a:t>The journal entry is to debit, or increase, the expense account, Salaries and Wages Expense for $400,000, credit, or increase, the liability account, Withheld Income Taxes Payable for $37,000, credit, or increase, the liability account, FICA Taxes Payable – Employees for $28,600, and credit, or decrease, the asset account, Cash, for $334,400.</a:t>
            </a:r>
          </a:p>
          <a:p>
            <a:pPr>
              <a:defRPr/>
            </a:pPr>
            <a:endParaRPr lang="en-US" dirty="0" smtClean="0"/>
          </a:p>
          <a:p>
            <a:pPr>
              <a:defRPr/>
            </a:pPr>
            <a:r>
              <a:rPr lang="en-US" dirty="0" smtClean="0"/>
              <a:t>Part IV</a:t>
            </a:r>
          </a:p>
          <a:p>
            <a:pPr>
              <a:defRPr/>
            </a:pPr>
            <a:r>
              <a:rPr lang="en-US" dirty="0" smtClean="0"/>
              <a:t>Let’s record the employer payroll tax expense as a result of the March 31 payroll.</a:t>
            </a:r>
          </a:p>
          <a:p>
            <a:pPr>
              <a:defRPr/>
            </a:pPr>
            <a:endParaRPr lang="en-US" dirty="0" smtClean="0"/>
          </a:p>
          <a:p>
            <a:pPr>
              <a:defRPr/>
            </a:pPr>
            <a:r>
              <a:rPr lang="en-US" dirty="0" smtClean="0"/>
              <a:t>Part V</a:t>
            </a:r>
          </a:p>
          <a:p>
            <a:pPr>
              <a:defRPr/>
            </a:pPr>
            <a:r>
              <a:rPr lang="en-US" dirty="0" smtClean="0"/>
              <a:t>We will debit, or increase, the expense account, Payroll Tax Expense for $31,380, credit, or increase the liability account, FICA Taxes Payable – Employer for $28,600 (the matching FICA taxes paid by the employer), and credit, or increase, the liability account, Unemployment Taxes Payable for $2,780.</a:t>
            </a:r>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ln>
            <a:solidFill>
              <a:schemeClr val="tx1"/>
            </a:solidFill>
          </a:ln>
        </p:spPr>
        <p:txBody>
          <a:bodyPr/>
          <a:lstStyle/>
          <a:p>
            <a:pPr>
              <a:defRPr/>
            </a:pPr>
            <a:r>
              <a:rPr lang="en-US" dirty="0" smtClean="0"/>
              <a:t>E10-8 Preparing Journal Entries to Record Issuance of Bonds at Face Value, Payment of Interest, and Early Retirement</a:t>
            </a:r>
          </a:p>
          <a:p>
            <a:pPr>
              <a:defRPr/>
            </a:pPr>
            <a:r>
              <a:rPr lang="en-US" dirty="0" smtClean="0"/>
              <a:t>On January 1, 2013, Innovative Solutions, Inc., issued $200,000 in bonds at face value. The bonds have a stated interest rate of 6 percent. The bonds mature in 10 years and pay interest once per year on December 31.</a:t>
            </a:r>
          </a:p>
          <a:p>
            <a:pPr>
              <a:defRPr/>
            </a:pPr>
            <a:r>
              <a:rPr lang="en-US" dirty="0" smtClean="0"/>
              <a:t>Required:</a:t>
            </a:r>
          </a:p>
          <a:p>
            <a:pPr marL="457200" indent="-457200">
              <a:buFont typeface="+mj-lt"/>
              <a:buAutoNum type="arabicPeriod"/>
              <a:defRPr/>
            </a:pPr>
            <a:r>
              <a:rPr lang="en-US" dirty="0" smtClean="0"/>
              <a:t>Prepare the journal entry to record the bond issuance.</a:t>
            </a:r>
          </a:p>
          <a:p>
            <a:pPr marL="457200" indent="-457200">
              <a:buFont typeface="+mj-lt"/>
              <a:buAutoNum type="arabicPeriod"/>
              <a:defRPr/>
            </a:pPr>
            <a:r>
              <a:rPr lang="en-US" dirty="0" smtClean="0"/>
              <a:t>Prepare the journal entry to record the interest payment on December 31, 2013. Assume no interest has been accrued earlier in the year.</a:t>
            </a:r>
          </a:p>
          <a:p>
            <a:pPr marL="457200" indent="-457200">
              <a:buFont typeface="+mj-lt"/>
              <a:buAutoNum type="arabicPeriod"/>
              <a:defRPr/>
            </a:pPr>
            <a:r>
              <a:rPr lang="en-US" dirty="0" smtClean="0"/>
              <a:t>Assume the bonds were retired immediately after the first interest payment at a quoted price of 101. Prepare the journal entry to record the early retirement of the bonds.</a:t>
            </a:r>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ln/>
        </p:spPr>
      </p:sp>
      <p:sp>
        <p:nvSpPr>
          <p:cNvPr id="145410" name="Notes Placeholder 2"/>
          <p:cNvSpPr>
            <a:spLocks noGrp="1"/>
          </p:cNvSpPr>
          <p:nvPr>
            <p:ph type="body" idx="1"/>
          </p:nvPr>
        </p:nvSpPr>
        <p:spPr>
          <a:noFill/>
          <a:ln>
            <a:solidFill>
              <a:schemeClr val="tx1"/>
            </a:solidFill>
          </a:ln>
        </p:spPr>
        <p:txBody>
          <a:bodyPr/>
          <a:lstStyle/>
          <a:p>
            <a:r>
              <a:rPr lang="en-US" smtClean="0"/>
              <a:t>Part I</a:t>
            </a:r>
          </a:p>
          <a:p>
            <a:r>
              <a:rPr lang="en-US" smtClean="0"/>
              <a:t>Requirement number 1 – the proper journal entry is to debit, or increase, the asset account, Cash for $200,000, and credit, or increase, the liability account, Bonds Payable for the same amount.</a:t>
            </a:r>
          </a:p>
          <a:p>
            <a:endParaRPr lang="en-US" smtClean="0"/>
          </a:p>
          <a:p>
            <a:r>
              <a:rPr lang="en-US" smtClean="0"/>
              <a:t>Part II</a:t>
            </a:r>
          </a:p>
          <a:p>
            <a:r>
              <a:rPr lang="en-US" smtClean="0"/>
              <a:t>Requirement number 2 – the journal entry starts with a debit, or increase, to the expense account, Interest Expense for $12,000, and a credit, or decrease, to the asset account, Cash, for $12,000. This represents one year of interest on the $200,000 face amount of the bonds at 6 percent interest.</a:t>
            </a:r>
          </a:p>
          <a:p>
            <a:endParaRPr lang="en-US" smtClean="0"/>
          </a:p>
          <a:p>
            <a:r>
              <a:rPr lang="en-US" smtClean="0"/>
              <a:t>Requirement number 3 – The journal entry should start with a debit, or decrease, in the liability account, Bonds Payable for $200,000, a debit, or increase, to the expense account, Loss on Bonds Retired, for $2,000, and a credit, or decrease, to the asset account Cash for $202,000.</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ln>
            <a:solidFill>
              <a:schemeClr val="tx1"/>
            </a:solidFill>
          </a:ln>
        </p:spPr>
        <p:txBody>
          <a:bodyPr/>
          <a:lstStyle/>
          <a:p>
            <a:pPr>
              <a:defRPr/>
            </a:pPr>
            <a:r>
              <a:rPr lang="en-US" sz="1400" dirty="0" smtClean="0"/>
              <a:t>E10-10 Calculating and Interpreting the Quick Ratio and Times Interest Earned Ratio</a:t>
            </a:r>
          </a:p>
          <a:p>
            <a:pPr>
              <a:defRPr/>
            </a:pPr>
            <a:r>
              <a:rPr lang="en-CA" dirty="0" smtClean="0"/>
              <a:t>At December 31, 2010, Kraft Foods Inc. reported no short-term investments but did report the following amounts (in millions) in its financial statements </a:t>
            </a:r>
            <a:r>
              <a:rPr lang="en-US" dirty="0" smtClean="0"/>
              <a:t>shown in the table on your screen.</a:t>
            </a:r>
          </a:p>
          <a:p>
            <a:pPr>
              <a:defRPr/>
            </a:pPr>
            <a:r>
              <a:rPr lang="en-US" dirty="0" smtClean="0"/>
              <a:t>Required:</a:t>
            </a:r>
          </a:p>
          <a:p>
            <a:pPr marL="457200" indent="-457200">
              <a:buFont typeface="+mj-lt"/>
              <a:buAutoNum type="arabicPeriod"/>
              <a:defRPr/>
            </a:pPr>
            <a:r>
              <a:rPr lang="en-US" dirty="0" smtClean="0"/>
              <a:t>Compute the quick ratio and times interest earned ratio (to two decimal places) for 2010 and 2009.</a:t>
            </a:r>
          </a:p>
          <a:p>
            <a:pPr marL="457200" indent="-457200">
              <a:buFont typeface="+mj-lt"/>
              <a:buAutoNum type="arabicPeriod"/>
              <a:defRPr/>
            </a:pPr>
            <a:r>
              <a:rPr lang="en-US" dirty="0" smtClean="0"/>
              <a:t>Did Kraft appear to have increased or decreased its ability to pay current liabilities and future interest obligations as they become due? </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fontScale="85000" lnSpcReduction="20000"/>
          </a:bodyPr>
          <a:lstStyle/>
          <a:p>
            <a:pPr>
              <a:defRPr/>
            </a:pPr>
            <a:r>
              <a:rPr lang="en-US" dirty="0" smtClean="0"/>
              <a:t>Part I</a:t>
            </a:r>
          </a:p>
          <a:p>
            <a:pPr>
              <a:defRPr/>
            </a:pPr>
            <a:r>
              <a:rPr lang="en-US" dirty="0" smtClean="0"/>
              <a:t>Recall the equation for calculating the Quick Ratio – We divide the company’s quick assets by current liabilities.</a:t>
            </a:r>
          </a:p>
          <a:p>
            <a:pPr>
              <a:defRPr/>
            </a:pPr>
            <a:endParaRPr lang="en-US" dirty="0" smtClean="0"/>
          </a:p>
          <a:p>
            <a:pPr>
              <a:defRPr/>
            </a:pPr>
            <a:r>
              <a:rPr lang="en-US" dirty="0" smtClean="0"/>
              <a:t>Part II</a:t>
            </a:r>
          </a:p>
          <a:p>
            <a:pPr>
              <a:defRPr/>
            </a:pPr>
            <a:r>
              <a:rPr lang="en-US" dirty="0" smtClean="0"/>
              <a:t>In 2010, the quick ratio was 0.58, which means the company had 58 cents in liquid assets for each one dollar in current liabilities.</a:t>
            </a:r>
          </a:p>
          <a:p>
            <a:pPr>
              <a:defRPr/>
            </a:pPr>
            <a:endParaRPr lang="en-US" dirty="0" smtClean="0"/>
          </a:p>
          <a:p>
            <a:pPr>
              <a:defRPr/>
            </a:pPr>
            <a:r>
              <a:rPr lang="en-US" dirty="0" smtClean="0"/>
              <a:t>Part III</a:t>
            </a:r>
          </a:p>
          <a:p>
            <a:pPr>
              <a:defRPr/>
            </a:pPr>
            <a:r>
              <a:rPr lang="en-US" dirty="0" smtClean="0"/>
              <a:t>In 2009, the quick ratio was higher at 0.64, which means the company had 64 cents in liquid assets for each one dollar in current liabilities.</a:t>
            </a:r>
          </a:p>
          <a:p>
            <a:pPr>
              <a:defRPr/>
            </a:pPr>
            <a:endParaRPr lang="en-US" dirty="0" smtClean="0"/>
          </a:p>
          <a:p>
            <a:pPr>
              <a:defRPr/>
            </a:pPr>
            <a:r>
              <a:rPr lang="en-US" dirty="0" smtClean="0"/>
              <a:t>Requirement number 2 – Requires us to calculate the Times Interest Earned Ratio. As you can see on the screen, we have shown the equation for calculating the Times Interest Earned Ratio to help you with the exercise.</a:t>
            </a:r>
          </a:p>
          <a:p>
            <a:pPr>
              <a:defRPr/>
            </a:pPr>
            <a:endParaRPr lang="en-US" dirty="0" smtClean="0"/>
          </a:p>
          <a:p>
            <a:pPr>
              <a:defRPr/>
            </a:pPr>
            <a:r>
              <a:rPr lang="en-US" dirty="0" smtClean="0"/>
              <a:t>Part IV </a:t>
            </a:r>
          </a:p>
          <a:p>
            <a:pPr>
              <a:defRPr/>
            </a:pPr>
            <a:r>
              <a:rPr lang="en-US" dirty="0" smtClean="0"/>
              <a:t>In 2010, the Times Interest Earned was 3.60, which means the company was able to earn $3.60 dollars for every one dollar in interest expense.</a:t>
            </a:r>
          </a:p>
          <a:p>
            <a:pPr>
              <a:defRPr/>
            </a:pPr>
            <a:endParaRPr lang="en-US" dirty="0" smtClean="0"/>
          </a:p>
          <a:p>
            <a:pPr>
              <a:defRPr/>
            </a:pPr>
            <a:r>
              <a:rPr lang="en-US" dirty="0" smtClean="0"/>
              <a:t>Part V</a:t>
            </a:r>
          </a:p>
          <a:p>
            <a:pPr>
              <a:defRPr/>
            </a:pPr>
            <a:r>
              <a:rPr lang="en-US" dirty="0" smtClean="0"/>
              <a:t>In 2009, the company shows a Times Interest Earned Ratio of 4.36, which means it was able to earn $4.36 for each one dollar in interest expense. The times interest earned weakened from 2009 to 2010). This is not a good trend from the viewpoint of the debt holders. </a:t>
            </a:r>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xfrm>
            <a:off x="685800" y="4343400"/>
            <a:ext cx="5486400" cy="4206875"/>
          </a:xfrm>
          <a:ln>
            <a:solidFill>
              <a:schemeClr val="tx1"/>
            </a:solidFill>
          </a:ln>
        </p:spPr>
        <p:txBody>
          <a:bodyPr/>
          <a:lstStyle/>
          <a:p>
            <a:pPr>
              <a:defRPr/>
            </a:pPr>
            <a:r>
              <a:rPr lang="en-US" sz="1100" dirty="0" smtClean="0"/>
              <a:t>PA10-3 Recording and Reporting Current Liabilities</a:t>
            </a:r>
          </a:p>
          <a:p>
            <a:pPr>
              <a:defRPr/>
            </a:pPr>
            <a:r>
              <a:rPr lang="en-US" sz="1100" dirty="0" smtClean="0"/>
              <a:t>During 2013, Lakeview Company completed the following two transactions. The annual accounting period ends December 31.</a:t>
            </a:r>
          </a:p>
          <a:p>
            <a:pPr marL="457200" indent="-457200">
              <a:buFont typeface="+mj-lt"/>
              <a:buAutoNum type="alphaLcPeriod"/>
              <a:defRPr/>
            </a:pPr>
            <a:r>
              <a:rPr lang="en-US" sz="1100" dirty="0" smtClean="0"/>
              <a:t>On December 31, 2013, calculated the payroll, which indicates gross earnings for wages ($80,000), payroll deductions for income tax ($8,000), payroll deductions for FICA ($6,000), payroll deductions for American Cancer Society ($3,000), employer contributions for FICA (matching), state unemployment taxes ($500), and federal unemployment taxes ($100). Employees were paid in cash, but these payments and the corresponding payroll deductions and employer taxes have not yet been recorded.</a:t>
            </a:r>
          </a:p>
          <a:p>
            <a:pPr marL="457200" indent="-457200">
              <a:buFont typeface="+mj-lt"/>
              <a:buAutoNum type="alphaLcPeriod"/>
              <a:defRPr/>
            </a:pPr>
            <a:r>
              <a:rPr lang="en-US" sz="1100" dirty="0" smtClean="0"/>
              <a:t>Collected rent revenue of $3,600 on December 10, 2013, for office space that Lakeview rented to another business. The rent collected was for 30 days from December 11, 2013, to January 10, 2014, and was credited in full to Unearned Rent Revenue.</a:t>
            </a:r>
          </a:p>
          <a:p>
            <a:pPr>
              <a:defRPr/>
            </a:pPr>
            <a:r>
              <a:rPr lang="en-US" sz="1100" dirty="0" smtClean="0"/>
              <a:t>Required:</a:t>
            </a:r>
          </a:p>
          <a:p>
            <a:pPr marL="342900" indent="-342900">
              <a:buFont typeface="+mj-lt"/>
              <a:buAutoNum type="arabicPeriod"/>
              <a:defRPr/>
            </a:pPr>
            <a:r>
              <a:rPr lang="en-US" sz="1100" dirty="0" smtClean="0"/>
              <a:t>Give the journal entries to record payroll on December 31, 2013.</a:t>
            </a:r>
          </a:p>
          <a:p>
            <a:pPr marL="342900" indent="-342900">
              <a:buFont typeface="+mj-lt"/>
              <a:buAutoNum type="arabicPeriod"/>
              <a:defRPr/>
            </a:pPr>
            <a:r>
              <a:rPr lang="en-US" sz="1100" dirty="0" smtClean="0"/>
              <a:t>Give ( a ) the journal entry for the collection of rent on December 10, 2013, and ( b ) the adjusting journal entry on December 31, 2013.</a:t>
            </a:r>
          </a:p>
          <a:p>
            <a:pPr marL="342900" indent="-342900">
              <a:buFont typeface="+mj-lt"/>
              <a:buAutoNum type="arabicPeriod"/>
              <a:defRPr/>
            </a:pPr>
            <a:r>
              <a:rPr lang="en-US" sz="1100" dirty="0" smtClean="0"/>
              <a:t>Show how any liabilities related to these items should be reported on  the company’s balance </a:t>
            </a:r>
            <a:r>
              <a:rPr lang="da-DK" sz="1100" dirty="0" smtClean="0"/>
              <a:t>sheet at December 31, 2013.</a:t>
            </a:r>
          </a:p>
          <a:p>
            <a:pPr marL="342900" indent="-342900">
              <a:buFont typeface="+mj-lt"/>
              <a:buAutoNum type="arabicPeriod"/>
              <a:defRPr/>
            </a:pPr>
            <a:r>
              <a:rPr lang="en-US" sz="1100" dirty="0" smtClean="0"/>
              <a:t>Explain why the accrual basis of accounting provides more relevant information to financial analysts than the cash basis.</a:t>
            </a:r>
            <a:endParaRPr lang="en-US" sz="1100"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a:ln/>
        </p:spPr>
      </p:sp>
      <p:sp>
        <p:nvSpPr>
          <p:cNvPr id="153602" name="Notes Placeholder 2"/>
          <p:cNvSpPr>
            <a:spLocks noGrp="1"/>
          </p:cNvSpPr>
          <p:nvPr>
            <p:ph type="body" idx="1"/>
          </p:nvPr>
        </p:nvSpPr>
        <p:spPr>
          <a:xfrm>
            <a:off x="685800" y="4343400"/>
            <a:ext cx="5486400" cy="4297363"/>
          </a:xfrm>
          <a:noFill/>
          <a:ln>
            <a:solidFill>
              <a:schemeClr val="tx1"/>
            </a:solidFill>
          </a:ln>
        </p:spPr>
        <p:txBody>
          <a:bodyPr/>
          <a:lstStyle/>
          <a:p>
            <a:r>
              <a:rPr lang="en-US" sz="800" smtClean="0"/>
              <a:t>Part I</a:t>
            </a:r>
          </a:p>
          <a:p>
            <a:r>
              <a:rPr lang="en-US" sz="800" smtClean="0"/>
              <a:t>Requirement number 1 – Requires us to prepare the journal entries for the wages expense owed to employees and the payroll tax expense paid by the employer.</a:t>
            </a:r>
          </a:p>
          <a:p>
            <a:endParaRPr lang="en-US" sz="800" smtClean="0"/>
          </a:p>
          <a:p>
            <a:r>
              <a:rPr lang="en-US" sz="800" smtClean="0"/>
              <a:t>Part II</a:t>
            </a:r>
          </a:p>
          <a:p>
            <a:r>
              <a:rPr lang="en-US" sz="800" smtClean="0"/>
              <a:t>The entry to record payroll to pay employees begins with a debit, or increase, to the expense account, Wages Expense for $80,000, next, credit, or increase, the liability account Withheld Income Tax Payable for $8,000, credit the liability account, FICA Payable for $8,000, credit, or increase, the liability account, American Cancer Society Payable for $3,000, and credit the asset account Cash for $63,000. </a:t>
            </a:r>
          </a:p>
          <a:p>
            <a:endParaRPr lang="en-US" sz="800" smtClean="0"/>
          </a:p>
          <a:p>
            <a:r>
              <a:rPr lang="en-US" sz="800" smtClean="0"/>
              <a:t>Part III</a:t>
            </a:r>
          </a:p>
          <a:p>
            <a:r>
              <a:rPr lang="en-US" sz="800" smtClean="0"/>
              <a:t>Next, we record the journal entry for the employer’s payroll tax expense. We begin with a debit, or increase, to the expense account, Payroll Tax Expense for $6,600, we credit, or increase, the liability account FICA Payable for the employer’s matching amount for what the employees had withheld from their paychecks, credit the liability account State Unemployment Tax Payable for $500, and credit the liability account, Federal Unemployment Tax Payable for $100.</a:t>
            </a:r>
          </a:p>
          <a:p>
            <a:endParaRPr lang="en-US" sz="800" smtClean="0"/>
          </a:p>
          <a:p>
            <a:r>
              <a:rPr lang="en-US" sz="800" smtClean="0"/>
              <a:t>Part IV</a:t>
            </a:r>
          </a:p>
          <a:p>
            <a:r>
              <a:rPr lang="en-US" sz="800" smtClean="0"/>
              <a:t>Requirement number 2 – requires us to record the unearned revenue on December 10, 2013 and then record the earned portion as of December 31, 2013</a:t>
            </a:r>
          </a:p>
          <a:p>
            <a:endParaRPr lang="en-US" sz="800" smtClean="0"/>
          </a:p>
          <a:p>
            <a:r>
              <a:rPr lang="en-US" sz="800" smtClean="0"/>
              <a:t>Part V</a:t>
            </a:r>
          </a:p>
          <a:p>
            <a:r>
              <a:rPr lang="en-US" sz="800" smtClean="0"/>
              <a:t>The journal entry is to debit, or increase, the asset account Cash for $6,000 and credit, or increase, Unearned Rent Revenue by the same amount. At the end of the month the company must adjust the Unearned Rent Revenue account to record rent earned.</a:t>
            </a:r>
          </a:p>
          <a:p>
            <a:endParaRPr lang="en-US" sz="800" smtClean="0"/>
          </a:p>
          <a:p>
            <a:r>
              <a:rPr lang="en-US" sz="800" smtClean="0"/>
              <a:t>Part VI</a:t>
            </a:r>
          </a:p>
          <a:p>
            <a:r>
              <a:rPr lang="en-US" sz="800" smtClean="0"/>
              <a:t>The adjusting entry at the end of December is to debit, or reduce the Unearned Rent Revenue account for $4,000, and credit, or increase, the Rent Revenue account for $4,000.</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Slide Image Placeholder 1"/>
          <p:cNvSpPr>
            <a:spLocks noGrp="1" noRot="1" noChangeAspect="1" noTextEdit="1"/>
          </p:cNvSpPr>
          <p:nvPr>
            <p:ph type="sldImg"/>
          </p:nvPr>
        </p:nvSpPr>
        <p:spPr>
          <a:ln/>
        </p:spPr>
      </p:sp>
      <p:sp>
        <p:nvSpPr>
          <p:cNvPr id="155650" name="Notes Placeholder 2"/>
          <p:cNvSpPr>
            <a:spLocks noGrp="1"/>
          </p:cNvSpPr>
          <p:nvPr>
            <p:ph type="body" idx="1"/>
          </p:nvPr>
        </p:nvSpPr>
        <p:spPr>
          <a:noFill/>
          <a:ln>
            <a:solidFill>
              <a:schemeClr val="tx1"/>
            </a:solidFill>
          </a:ln>
        </p:spPr>
        <p:txBody>
          <a:bodyPr/>
          <a:lstStyle/>
          <a:p>
            <a:r>
              <a:rPr lang="en-US" smtClean="0"/>
              <a:t>Part I</a:t>
            </a:r>
          </a:p>
          <a:p>
            <a:r>
              <a:rPr lang="en-US" smtClean="0"/>
              <a:t>Requirement number 3 –  Requires us to show the presentation of the current liability  accounts at year-end. As you can see, the balance of $12,000 in the FICA Payable account represents $6,000 withheld from the employee’s paycheck, and $6,000 as the employer’s matching amount of $6,000. The rest of the balances were taken straight from our journal entries.</a:t>
            </a:r>
          </a:p>
          <a:p>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noTextEdit="1"/>
          </p:cNvSpPr>
          <p:nvPr>
            <p:ph type="sldImg"/>
          </p:nvPr>
        </p:nvSpPr>
        <p:spPr>
          <a:ln/>
        </p:spPr>
      </p:sp>
      <p:sp>
        <p:nvSpPr>
          <p:cNvPr id="157698" name="Rectangle 3"/>
          <p:cNvSpPr>
            <a:spLocks noGrp="1" noChangeArrowheads="1"/>
          </p:cNvSpPr>
          <p:nvPr>
            <p:ph type="body" idx="1"/>
          </p:nvPr>
        </p:nvSpPr>
        <p:spPr>
          <a:noFill/>
          <a:ln>
            <a:solidFill>
              <a:schemeClr val="tx1"/>
            </a:solidFill>
          </a:ln>
        </p:spPr>
        <p:txBody>
          <a:bodyPr/>
          <a:lstStyle/>
          <a:p>
            <a:pPr eaLnBrk="1" hangingPunct="1"/>
            <a:r>
              <a:rPr lang="en-US" smtClean="0"/>
              <a:t>End of chapter 10.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pPr>
              <a:defRPr/>
            </a:pPr>
            <a:r>
              <a:rPr lang="en-US" dirty="0" smtClean="0"/>
              <a:t>Part I</a:t>
            </a:r>
          </a:p>
          <a:p>
            <a:pPr>
              <a:defRPr/>
            </a:pPr>
            <a:r>
              <a:rPr lang="en-US" dirty="0" smtClean="0"/>
              <a:t>Accounts Payable is increased (credited) when a company receives goods or services on credit, and it is decreased (debited) when the company pays on its account. Accounts Payable is interest free unless it becomes overdue.</a:t>
            </a:r>
          </a:p>
          <a:p>
            <a:pPr>
              <a:defRPr/>
            </a:pPr>
            <a:endParaRPr lang="en-US" sz="1600" dirty="0" smtClean="0"/>
          </a:p>
          <a:p>
            <a:pPr>
              <a:defRPr/>
            </a:pPr>
            <a:r>
              <a:rPr lang="en-US" dirty="0" smtClean="0"/>
              <a:t>Part II</a:t>
            </a:r>
          </a:p>
          <a:p>
            <a:pPr>
              <a:defRPr/>
            </a:pPr>
            <a:r>
              <a:rPr lang="en-US" dirty="0" smtClean="0"/>
              <a:t>Accrued liabilities are liabilities that have been incurred but not yet paid. Examples include:</a:t>
            </a:r>
          </a:p>
          <a:p>
            <a:pPr marL="342900" indent="-342900">
              <a:buFont typeface="+mj-lt"/>
              <a:buAutoNum type="arabicPeriod"/>
              <a:defRPr/>
            </a:pPr>
            <a:r>
              <a:rPr lang="en-US" sz="1100" dirty="0" smtClean="0"/>
              <a:t>Accrued Advertising </a:t>
            </a:r>
          </a:p>
          <a:p>
            <a:pPr marL="342900" indent="-342900">
              <a:buFont typeface="+mj-lt"/>
              <a:buAutoNum type="arabicPeriod"/>
              <a:defRPr/>
            </a:pPr>
            <a:r>
              <a:rPr lang="en-US" sz="1100" dirty="0" smtClean="0"/>
              <a:t>Accrued Payroll</a:t>
            </a:r>
          </a:p>
          <a:p>
            <a:pPr marL="342900" indent="-342900">
              <a:buFont typeface="+mj-lt"/>
              <a:buAutoNum type="arabicPeriod"/>
              <a:defRPr/>
            </a:pPr>
            <a:r>
              <a:rPr lang="en-US" sz="1100" dirty="0" smtClean="0"/>
              <a:t>Accrued Taxes</a:t>
            </a:r>
          </a:p>
          <a:p>
            <a:pPr marL="342900" indent="-342900">
              <a:buFont typeface="+mj-lt"/>
              <a:buAutoNum type="arabicPeriod"/>
              <a:defRPr/>
            </a:pPr>
            <a:r>
              <a:rPr lang="en-US" sz="1100" dirty="0" smtClean="0"/>
              <a:t>Accrued Interest</a:t>
            </a:r>
          </a:p>
          <a:p>
            <a:pPr marL="342900" indent="-342900">
              <a:buFont typeface="+mj-lt"/>
              <a:buAutoNum type="arabicPeriod"/>
              <a:defRPr/>
            </a:pPr>
            <a:r>
              <a:rPr lang="en-US" sz="1100" dirty="0" smtClean="0"/>
              <a:t>Other </a:t>
            </a:r>
            <a:r>
              <a:rPr lang="en-US" dirty="0" smtClean="0"/>
              <a:t>Accrued Liabilities.</a:t>
            </a:r>
          </a:p>
          <a:p>
            <a:pPr>
              <a:defRPr/>
            </a:pPr>
            <a:endParaRPr 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solidFill>
            <a:srgbClr val="FFFFFF"/>
          </a:solidFill>
          <a:ln/>
        </p:spPr>
      </p:sp>
      <p:sp>
        <p:nvSpPr>
          <p:cNvPr id="32770" name="Rectangle 3"/>
          <p:cNvSpPr>
            <a:spLocks noGrp="1" noChangeArrowheads="1"/>
          </p:cNvSpPr>
          <p:nvPr>
            <p:ph type="body" idx="1"/>
          </p:nvPr>
        </p:nvSpPr>
        <p:spPr>
          <a:solidFill>
            <a:srgbClr val="FFFFFF"/>
          </a:solidFill>
          <a:ln>
            <a:solidFill>
              <a:srgbClr val="000000"/>
            </a:solidFill>
          </a:ln>
        </p:spPr>
        <p:txBody>
          <a:bodyPr/>
          <a:lstStyle/>
          <a:p>
            <a:r>
              <a:rPr lang="en-US" smtClean="0"/>
              <a:t>Part I</a:t>
            </a:r>
          </a:p>
          <a:p>
            <a:r>
              <a:rPr lang="en-US" smtClean="0"/>
              <a:t>All employers must account for payroll. Many companies have a staff devoted totally to preparing payroll. In addition to Wages Payable, companies record liabilities for other aspects of payroll. Two significant payroll liabilities relate to payroll deductions and employer payroll taxes.</a:t>
            </a:r>
          </a:p>
          <a:p>
            <a:endParaRPr lang="en-US" smtClean="0"/>
          </a:p>
          <a:p>
            <a:r>
              <a:rPr lang="en-US" smtClean="0"/>
              <a:t>Part II</a:t>
            </a:r>
          </a:p>
          <a:p>
            <a:r>
              <a:rPr lang="en-US" smtClean="0"/>
              <a:t>A paycheck from General Mills may look like the one shown on this slide.  Notice the columns in blue on this paycheck that represent payroll deductions for this employee.  Payroll deductions are either required by law or voluntarily requested by employees. The law requires that employers deduct federal income tax (and possibly state, county, and city income tax) from each employee’s gross earnings. The law also requires, through the Federal Insurance Contributions Act (FICA), that each employee supports Medicare and Social Security through employee payroll deductions called FICA taxes. In addition to these required deductions, employees may also choose to voluntarily have payroll deductions for charitable donations, parking, union dues, retirement savings, etc.  </a:t>
            </a:r>
          </a:p>
          <a:p>
            <a:endParaRPr lang="en-US" smtClean="0"/>
          </a:p>
          <a:p>
            <a:r>
              <a:rPr lang="en-US" smtClean="0"/>
              <a:t>Payroll deductions are subtracted from the employee’s gross pay to arrive at the employees’ net pay, which is the dollar amount of the payroll check. Employers are obligated to remit the deductions withheld from the employee’s payroll check to another organization or government agency on the employee’s behalf. The employer classifies payroll deductions as current liabilities because they must be paid to another entity no more than one month after the payroll date.</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solidFill>
            <a:srgbClr val="FFFFFF"/>
          </a:solidFill>
          <a:ln/>
        </p:spPr>
      </p:sp>
      <p:sp>
        <p:nvSpPr>
          <p:cNvPr id="34818" name="Rectangle 3"/>
          <p:cNvSpPr>
            <a:spLocks noGrp="1" noChangeArrowheads="1"/>
          </p:cNvSpPr>
          <p:nvPr>
            <p:ph type="body" idx="1"/>
          </p:nvPr>
        </p:nvSpPr>
        <p:spPr>
          <a:solidFill>
            <a:srgbClr val="FFFFFF"/>
          </a:solidFill>
          <a:ln>
            <a:solidFill>
              <a:srgbClr val="000000"/>
            </a:solidFill>
          </a:ln>
        </p:spPr>
        <p:txBody>
          <a:bodyPr/>
          <a:lstStyle/>
          <a:p>
            <a:r>
              <a:rPr lang="en-US" smtClean="0"/>
              <a:t>General Mills’ will record the payroll check for Adam Palmer that is based on gross pay of $600 (40 hours worked times Adam’s pay rate of $15 per hour).  General Mills’ withheld Income Taxes of $58, FICA taxes of $48.80, and United Way contribution of $10.  The net pay received by Adam Palmer is $483.20.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 name="Rounded Rectangle 5"/>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42" name="Rectangle 2"/>
          <p:cNvSpPr>
            <a:spLocks noGrp="1" noChangeArrowheads="1"/>
          </p:cNvSpPr>
          <p:nvPr>
            <p:ph type="ctrTitle"/>
          </p:nvPr>
        </p:nvSpPr>
        <p:spPr>
          <a:xfrm>
            <a:off x="838200" y="1447800"/>
            <a:ext cx="7623175" cy="1752600"/>
          </a:xfrm>
        </p:spPr>
        <p:txBody>
          <a:bodyPr/>
          <a:lstStyle>
            <a:lvl1pPr>
              <a:defRPr sz="5000"/>
            </a:lvl1pPr>
          </a:lstStyle>
          <a:p>
            <a:r>
              <a:rPr lang="en-US" altLang="en-US"/>
              <a:t>Click to edit Master title style</a:t>
            </a:r>
          </a:p>
        </p:txBody>
      </p:sp>
      <p:sp>
        <p:nvSpPr>
          <p:cNvPr id="2150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atin typeface="Arial Rounded MT Bold" pitchFamily="34" charset="0"/>
              </a:defRPr>
            </a:lvl1pPr>
          </a:lstStyle>
          <a:p>
            <a:r>
              <a:rPr lang="en-US" altLang="en-US"/>
              <a:t>Click to edit Master subtitle style</a:t>
            </a:r>
          </a:p>
        </p:txBody>
      </p:sp>
      <p:sp>
        <p:nvSpPr>
          <p:cNvPr id="8" name="Rectangle 7"/>
          <p:cNvSpPr/>
          <p:nvPr userDrawn="1"/>
        </p:nvSpPr>
        <p:spPr>
          <a:xfrm>
            <a:off x="457200" y="6596390"/>
            <a:ext cx="2514600" cy="261610"/>
          </a:xfrm>
          <a:prstGeom prst="rect">
            <a:avLst/>
          </a:prstGeom>
        </p:spPr>
        <p:txBody>
          <a:bodyPr wrap="square">
            <a:spAutoFit/>
          </a:bodyPr>
          <a:lstStyle/>
          <a:p>
            <a:pPr algn="l">
              <a:defRPr/>
            </a:pPr>
            <a:r>
              <a:rPr lang="en-CA" sz="1100" b="1" i="1" dirty="0" smtClean="0"/>
              <a:t>McGraw-Hill/Irwin</a:t>
            </a:r>
            <a:endParaRPr lang="en-US" sz="1100" b="1" i="1" dirty="0"/>
          </a:p>
        </p:txBody>
      </p:sp>
      <p:sp>
        <p:nvSpPr>
          <p:cNvPr id="9" name="Rectangle 8"/>
          <p:cNvSpPr/>
          <p:nvPr userDrawn="1"/>
        </p:nvSpPr>
        <p:spPr>
          <a:xfrm>
            <a:off x="228600" y="6596063"/>
            <a:ext cx="8686800" cy="261937"/>
          </a:xfrm>
          <a:prstGeom prst="rect">
            <a:avLst/>
          </a:prstGeom>
        </p:spPr>
        <p:txBody>
          <a:bodyPr>
            <a:spAutoFit/>
          </a:bodyPr>
          <a:lstStyle/>
          <a:p>
            <a:pPr algn="r">
              <a:defRPr/>
            </a:pPr>
            <a:r>
              <a:rPr lang="en-US" sz="1100" b="1" i="1" dirty="0" smtClean="0"/>
              <a:t>Copyright © 2013 by The McGraw-Hill Companies, Inc.  All rights reserved.</a:t>
            </a:r>
            <a:endParaRPr lang="en-US" sz="1100" b="1" i="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6275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627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TextBox 5"/>
          <p:cNvSpPr txBox="1"/>
          <p:nvPr userDrawn="1"/>
        </p:nvSpPr>
        <p:spPr>
          <a:xfrm>
            <a:off x="0" y="6629400"/>
            <a:ext cx="1295400" cy="261938"/>
          </a:xfrm>
          <a:prstGeom prst="rect">
            <a:avLst/>
          </a:prstGeom>
          <a:noFill/>
        </p:spPr>
        <p:txBody>
          <a:bodyPr>
            <a:spAutoFit/>
          </a:bodyPr>
          <a:lstStyle/>
          <a:p>
            <a:pPr>
              <a:defRPr/>
            </a:pPr>
            <a:r>
              <a:rPr lang="en-US" sz="1100" dirty="0"/>
              <a:t>10-</a:t>
            </a:r>
            <a:fld id="{9236363A-8CC4-415C-9248-74617F9B01A6}" type="slidenum">
              <a:rPr lang="en-US" sz="1100"/>
              <a:pPr>
                <a:defRPr/>
              </a:pPr>
              <a:t>‹#›</a:t>
            </a:fld>
            <a:endParaRPr lang="en-US" sz="1100" dirty="0"/>
          </a:p>
        </p:txBody>
      </p:sp>
      <p:sp>
        <p:nvSpPr>
          <p:cNvPr id="8" name="Rounded Rectangle 7"/>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11" r:id="rId2"/>
    <p:sldLayoutId id="2147483710" r:id="rId3"/>
    <p:sldLayoutId id="2147483709" r:id="rId4"/>
    <p:sldLayoutId id="2147483708" r:id="rId5"/>
    <p:sldLayoutId id="2147483707" r:id="rId6"/>
    <p:sldLayoutId id="2147483706" r:id="rId7"/>
    <p:sldLayoutId id="2147483705" r:id="rId8"/>
    <p:sldLayoutId id="2147483704" r:id="rId9"/>
    <p:sldLayoutId id="2147483703" r:id="rId10"/>
    <p:sldLayoutId id="2147483702" r:id="rId11"/>
    <p:sldLayoutId id="2147483701" r:id="rId12"/>
    <p:sldLayoutId id="2147483713"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5.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p:txBody>
          <a:bodyPr/>
          <a:lstStyle/>
          <a:p>
            <a:pPr eaLnBrk="1" hangingPunct="1"/>
            <a:r>
              <a:rPr lang="en-US" smtClean="0"/>
              <a:t>Chapter 10</a:t>
            </a:r>
          </a:p>
        </p:txBody>
      </p:sp>
      <p:sp>
        <p:nvSpPr>
          <p:cNvPr id="17410" name="Rectangle 3"/>
          <p:cNvSpPr>
            <a:spLocks noGrp="1" noChangeArrowheads="1"/>
          </p:cNvSpPr>
          <p:nvPr>
            <p:ph type="subTitle" idx="1"/>
          </p:nvPr>
        </p:nvSpPr>
        <p:spPr>
          <a:xfrm>
            <a:off x="1981200" y="2438400"/>
            <a:ext cx="6553200" cy="1752600"/>
          </a:xfrm>
        </p:spPr>
        <p:txBody>
          <a:bodyPr/>
          <a:lstStyle/>
          <a:p>
            <a:pPr eaLnBrk="1" hangingPunct="1"/>
            <a:r>
              <a:rPr lang="en-US" smtClean="0"/>
              <a:t>Liabilities</a:t>
            </a:r>
          </a:p>
        </p:txBody>
      </p:sp>
      <p:sp>
        <p:nvSpPr>
          <p:cNvPr id="4" name="Rectangle 3"/>
          <p:cNvSpPr txBox="1">
            <a:spLocks noChangeArrowheads="1"/>
          </p:cNvSpPr>
          <p:nvPr/>
        </p:nvSpPr>
        <p:spPr bwMode="auto">
          <a:xfrm>
            <a:off x="1981200" y="4191000"/>
            <a:ext cx="6934200" cy="1752600"/>
          </a:xfrm>
          <a:prstGeom prst="rect">
            <a:avLst/>
          </a:prstGeom>
          <a:noFill/>
          <a:ln w="9525">
            <a:noFill/>
            <a:miter lim="800000"/>
            <a:headEnd/>
            <a:tailEnd/>
          </a:ln>
        </p:spPr>
        <p:txBody>
          <a:bodyPr/>
          <a:lstStyle/>
          <a:p>
            <a:pPr>
              <a:spcBef>
                <a:spcPct val="20000"/>
              </a:spcBef>
              <a:buClr>
                <a:schemeClr val="accent1"/>
              </a:buClr>
              <a:buSzPct val="65000"/>
              <a:buFont typeface="Wingdings" pitchFamily="2" charset="2"/>
              <a:buNone/>
              <a:defRPr/>
            </a:pPr>
            <a:r>
              <a:rPr lang="en-US" sz="2000" kern="0" dirty="0">
                <a:solidFill>
                  <a:srgbClr val="C00000"/>
                </a:solidFill>
                <a:latin typeface="Arial Rounded MT Bold" pitchFamily="34" charset="0"/>
              </a:rPr>
              <a:t>PowerPoint  Authors:</a:t>
            </a:r>
          </a:p>
          <a:p>
            <a:pPr marL="63500">
              <a:spcBef>
                <a:spcPts val="300"/>
              </a:spcBef>
              <a:buClr>
                <a:srgbClr val="A04DA3"/>
              </a:buClr>
              <a:buFont typeface="Georgia" pitchFamily="18" charset="0"/>
              <a:buNone/>
              <a:defRPr/>
            </a:pPr>
            <a:r>
              <a:rPr lang="en-US" sz="2000" kern="0" dirty="0">
                <a:solidFill>
                  <a:srgbClr val="C00000"/>
                </a:solidFill>
                <a:latin typeface="Arial Rounded MT Bold" pitchFamily="34" charset="0"/>
              </a:rPr>
              <a:t>	</a:t>
            </a:r>
            <a:r>
              <a:rPr lang="en-US" sz="2000" dirty="0">
                <a:solidFill>
                  <a:srgbClr val="C00000"/>
                </a:solidFill>
                <a:latin typeface="Arial Rounded MT Bold" pitchFamily="34" charset="0"/>
                <a:cs typeface="Arial" charset="0"/>
              </a:rPr>
              <a:t>Brandy Mackintosh</a:t>
            </a:r>
          </a:p>
          <a:p>
            <a:pPr marL="63500">
              <a:spcBef>
                <a:spcPts val="300"/>
              </a:spcBef>
              <a:buClr>
                <a:srgbClr val="A04DA3"/>
              </a:buClr>
              <a:buFont typeface="Georgia" pitchFamily="18" charset="0"/>
              <a:buNone/>
              <a:defRPr/>
            </a:pPr>
            <a:r>
              <a:rPr lang="en-US" sz="2000" dirty="0">
                <a:solidFill>
                  <a:srgbClr val="C00000"/>
                </a:solidFill>
                <a:latin typeface="Arial Rounded MT Bold" pitchFamily="34" charset="0"/>
                <a:cs typeface="Arial" charset="0"/>
              </a:rPr>
              <a:t>	Lindsay </a:t>
            </a:r>
            <a:r>
              <a:rPr lang="en-US" sz="2000" dirty="0" err="1">
                <a:solidFill>
                  <a:srgbClr val="C00000"/>
                </a:solidFill>
                <a:latin typeface="Arial Rounded MT Bold" pitchFamily="34" charset="0"/>
                <a:cs typeface="Arial" charset="0"/>
              </a:rPr>
              <a:t>Heiser</a:t>
            </a:r>
            <a:endParaRPr lang="en-US" sz="2000" dirty="0">
              <a:solidFill>
                <a:srgbClr val="C00000"/>
              </a:solidFill>
              <a:latin typeface="Arial Rounded MT Bold" pitchFamily="34" charset="0"/>
              <a:cs typeface="Arial" charset="0"/>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Accrued Payroll</a:t>
            </a:r>
          </a:p>
        </p:txBody>
      </p:sp>
      <p:sp>
        <p:nvSpPr>
          <p:cNvPr id="35842" name="TextBox 3"/>
          <p:cNvSpPr txBox="1">
            <a:spLocks noChangeArrowheads="1"/>
          </p:cNvSpPr>
          <p:nvPr/>
        </p:nvSpPr>
        <p:spPr bwMode="auto">
          <a:xfrm>
            <a:off x="762000" y="1066800"/>
            <a:ext cx="7620000" cy="1200150"/>
          </a:xfrm>
          <a:prstGeom prst="rect">
            <a:avLst/>
          </a:prstGeom>
          <a:solidFill>
            <a:srgbClr val="C00000"/>
          </a:solidFill>
          <a:ln w="9525">
            <a:noFill/>
            <a:miter lim="800000"/>
            <a:headEnd/>
            <a:tailEnd/>
          </a:ln>
        </p:spPr>
        <p:txBody>
          <a:bodyPr>
            <a:spAutoFit/>
          </a:bodyPr>
          <a:lstStyle/>
          <a:p>
            <a:pPr algn="ctr"/>
            <a:r>
              <a:rPr lang="en-US">
                <a:solidFill>
                  <a:schemeClr val="bg1"/>
                </a:solidFill>
              </a:rPr>
              <a:t>Adam Palmer earned gross pay of $600 in the current payroll period. General Mills withheld $58 in Federal income taxes, $48.80 for FICA, and $10 for United Way, resulting in net pay of  $483.20.  Let’s assume that General Mills has 1,000 workers just like Adam.</a:t>
            </a:r>
          </a:p>
        </p:txBody>
      </p:sp>
      <p:grpSp>
        <p:nvGrpSpPr>
          <p:cNvPr id="20" name="Group 19"/>
          <p:cNvGrpSpPr>
            <a:grpSpLocks/>
          </p:cNvGrpSpPr>
          <p:nvPr/>
        </p:nvGrpSpPr>
        <p:grpSpPr bwMode="auto">
          <a:xfrm>
            <a:off x="457200" y="2487613"/>
            <a:ext cx="8229600" cy="1703387"/>
            <a:chOff x="366486" y="2535239"/>
            <a:chExt cx="8229600" cy="1703387"/>
          </a:xfrm>
        </p:grpSpPr>
        <p:grpSp>
          <p:nvGrpSpPr>
            <p:cNvPr id="35862" name="Group 21"/>
            <p:cNvGrpSpPr>
              <a:grpSpLocks/>
            </p:cNvGrpSpPr>
            <p:nvPr/>
          </p:nvGrpSpPr>
          <p:grpSpPr bwMode="auto">
            <a:xfrm>
              <a:off x="366486" y="2535239"/>
              <a:ext cx="8229600" cy="1703387"/>
              <a:chOff x="373958" y="2695644"/>
              <a:chExt cx="7997930" cy="1701922"/>
            </a:xfrm>
          </p:grpSpPr>
          <p:sp>
            <p:nvSpPr>
              <p:cNvPr id="36" name="Rounded Rectangle 35"/>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5878" name="Group 26"/>
              <p:cNvGrpSpPr>
                <a:grpSpLocks/>
              </p:cNvGrpSpPr>
              <p:nvPr/>
            </p:nvGrpSpPr>
            <p:grpSpPr bwMode="auto">
              <a:xfrm>
                <a:off x="373958" y="2722279"/>
                <a:ext cx="1925428" cy="381000"/>
                <a:chOff x="257840" y="3186475"/>
                <a:chExt cx="1925428" cy="381000"/>
              </a:xfrm>
            </p:grpSpPr>
            <p:grpSp>
              <p:nvGrpSpPr>
                <p:cNvPr id="35879" name="Group 16"/>
                <p:cNvGrpSpPr>
                  <a:grpSpLocks/>
                </p:cNvGrpSpPr>
                <p:nvPr/>
              </p:nvGrpSpPr>
              <p:grpSpPr bwMode="auto">
                <a:xfrm>
                  <a:off x="257840" y="3186475"/>
                  <a:ext cx="381001" cy="381000"/>
                  <a:chOff x="562640" y="3684300"/>
                  <a:chExt cx="381001" cy="381000"/>
                </a:xfrm>
              </p:grpSpPr>
              <p:sp>
                <p:nvSpPr>
                  <p:cNvPr id="40" name="Oval 39"/>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TextBox 40"/>
                  <p:cNvSpPr txBox="1"/>
                  <p:nvPr/>
                </p:nvSpPr>
                <p:spPr>
                  <a:xfrm>
                    <a:off x="562640" y="3695968"/>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9" name="TextBox 38"/>
                <p:cNvSpPr txBox="1"/>
                <p:nvPr/>
              </p:nvSpPr>
              <p:spPr>
                <a:xfrm>
                  <a:off x="658971" y="3199493"/>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35863" name="Group 29"/>
            <p:cNvGrpSpPr>
              <a:grpSpLocks/>
            </p:cNvGrpSpPr>
            <p:nvPr/>
          </p:nvGrpSpPr>
          <p:grpSpPr bwMode="auto">
            <a:xfrm>
              <a:off x="442686" y="2967038"/>
              <a:ext cx="8077200" cy="1055414"/>
              <a:chOff x="-7074705" y="-374806"/>
              <a:chExt cx="8077200" cy="1055414"/>
            </a:xfrm>
          </p:grpSpPr>
          <p:grpSp>
            <p:nvGrpSpPr>
              <p:cNvPr id="35864" name="Group 16"/>
              <p:cNvGrpSpPr>
                <a:grpSpLocks/>
              </p:cNvGrpSpPr>
              <p:nvPr/>
            </p:nvGrpSpPr>
            <p:grpSpPr bwMode="auto">
              <a:xfrm>
                <a:off x="-7074705" y="-374806"/>
                <a:ext cx="8077200" cy="316156"/>
                <a:chOff x="-7074705" y="-374806"/>
                <a:chExt cx="8077200" cy="316156"/>
              </a:xfrm>
            </p:grpSpPr>
            <p:grpSp>
              <p:nvGrpSpPr>
                <p:cNvPr id="35870" name="Group 14"/>
                <p:cNvGrpSpPr>
                  <a:grpSpLocks/>
                </p:cNvGrpSpPr>
                <p:nvPr/>
              </p:nvGrpSpPr>
              <p:grpSpPr bwMode="auto">
                <a:xfrm>
                  <a:off x="-7074705" y="-374806"/>
                  <a:ext cx="8077200" cy="316156"/>
                  <a:chOff x="-7074705" y="-374806"/>
                  <a:chExt cx="8077200" cy="316156"/>
                </a:xfrm>
              </p:grpSpPr>
              <p:grpSp>
                <p:nvGrpSpPr>
                  <p:cNvPr id="35872" name="Group 13"/>
                  <p:cNvGrpSpPr>
                    <a:grpSpLocks/>
                  </p:cNvGrpSpPr>
                  <p:nvPr/>
                </p:nvGrpSpPr>
                <p:grpSpPr bwMode="auto">
                  <a:xfrm>
                    <a:off x="-7074705" y="-374805"/>
                    <a:ext cx="8061960" cy="316155"/>
                    <a:chOff x="-6655605" y="3328277"/>
                    <a:chExt cx="8061960" cy="316155"/>
                  </a:xfrm>
                </p:grpSpPr>
                <p:sp>
                  <p:nvSpPr>
                    <p:cNvPr id="35874" name="TextBox 32"/>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5875" name="TextBox 33"/>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5876"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5873" name="TextBox 31"/>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5871" name="TextBox 29"/>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5865" name="Group 22"/>
              <p:cNvGrpSpPr>
                <a:grpSpLocks/>
              </p:cNvGrpSpPr>
              <p:nvPr/>
            </p:nvGrpSpPr>
            <p:grpSpPr bwMode="auto">
              <a:xfrm>
                <a:off x="-7074705" y="-58058"/>
                <a:ext cx="8077200" cy="738666"/>
                <a:chOff x="-7074705" y="-58058"/>
                <a:chExt cx="8077200" cy="738666"/>
              </a:xfrm>
            </p:grpSpPr>
            <p:sp>
              <p:nvSpPr>
                <p:cNvPr id="35866" name="TextBox 24"/>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5867" name="TextBox 25"/>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-$483,200</a:t>
                  </a:r>
                </a:p>
                <a:p>
                  <a:endParaRPr lang="en-US" sz="1400"/>
                </a:p>
                <a:p>
                  <a:endParaRPr lang="en-US" sz="1400"/>
                </a:p>
              </p:txBody>
            </p:sp>
            <p:sp>
              <p:nvSpPr>
                <p:cNvPr id="35868" name="TextBox 26"/>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FIT Withheld (+L)  +$58,000</a:t>
                  </a:r>
                </a:p>
                <a:p>
                  <a:r>
                    <a:rPr lang="en-US" sz="1400"/>
                    <a:t>FICA Payable (+L)+$48,800</a:t>
                  </a:r>
                </a:p>
                <a:p>
                  <a:r>
                    <a:rPr lang="en-US" sz="1400"/>
                    <a:t>United Way (+L)  +$10,000</a:t>
                  </a:r>
                </a:p>
              </p:txBody>
            </p:sp>
            <p:sp>
              <p:nvSpPr>
                <p:cNvPr id="35869" name="TextBox 27"/>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r>
                    <a:rPr lang="en-US" sz="1400"/>
                    <a:t>Payroll </a:t>
                  </a:r>
                </a:p>
                <a:p>
                  <a:r>
                    <a:rPr lang="en-US" sz="1400"/>
                    <a:t>Expense(+E, -SE)  -$600,000</a:t>
                  </a:r>
                </a:p>
                <a:p>
                  <a:endParaRPr lang="en-US" sz="1400"/>
                </a:p>
              </p:txBody>
            </p:sp>
          </p:grpSp>
        </p:grpSp>
      </p:grpSp>
      <p:grpSp>
        <p:nvGrpSpPr>
          <p:cNvPr id="42" name="Group 41"/>
          <p:cNvGrpSpPr>
            <a:grpSpLocks/>
          </p:cNvGrpSpPr>
          <p:nvPr/>
        </p:nvGrpSpPr>
        <p:grpSpPr bwMode="auto">
          <a:xfrm>
            <a:off x="457200" y="4419600"/>
            <a:ext cx="7943850" cy="1981200"/>
            <a:chOff x="652463" y="4016377"/>
            <a:chExt cx="7943620" cy="1981201"/>
          </a:xfrm>
        </p:grpSpPr>
        <p:grpSp>
          <p:nvGrpSpPr>
            <p:cNvPr id="35845" name="Group 24"/>
            <p:cNvGrpSpPr>
              <a:grpSpLocks/>
            </p:cNvGrpSpPr>
            <p:nvPr/>
          </p:nvGrpSpPr>
          <p:grpSpPr bwMode="auto">
            <a:xfrm>
              <a:off x="652463" y="4016377"/>
              <a:ext cx="7943620" cy="1981201"/>
              <a:chOff x="711199" y="4336106"/>
              <a:chExt cx="7749510" cy="1979419"/>
            </a:xfrm>
          </p:grpSpPr>
          <p:sp>
            <p:nvSpPr>
              <p:cNvPr id="50" name="Rounded Rectangle 49"/>
              <p:cNvSpPr/>
              <p:nvPr/>
            </p:nvSpPr>
            <p:spPr>
              <a:xfrm>
                <a:off x="740624" y="4336106"/>
                <a:ext cx="7720085" cy="1979419"/>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5853" name="Group 25"/>
              <p:cNvGrpSpPr>
                <a:grpSpLocks/>
              </p:cNvGrpSpPr>
              <p:nvPr/>
            </p:nvGrpSpPr>
            <p:grpSpPr bwMode="auto">
              <a:xfrm>
                <a:off x="711199" y="4336108"/>
                <a:ext cx="1905000" cy="387350"/>
                <a:chOff x="3505200" y="3232737"/>
                <a:chExt cx="1905000" cy="387476"/>
              </a:xfrm>
            </p:grpSpPr>
            <p:grpSp>
              <p:nvGrpSpPr>
                <p:cNvPr id="35854" name="Group 15"/>
                <p:cNvGrpSpPr>
                  <a:grpSpLocks/>
                </p:cNvGrpSpPr>
                <p:nvPr/>
              </p:nvGrpSpPr>
              <p:grpSpPr bwMode="auto">
                <a:xfrm>
                  <a:off x="3505200" y="3232737"/>
                  <a:ext cx="413658" cy="387476"/>
                  <a:chOff x="2133600" y="4870324"/>
                  <a:chExt cx="413658" cy="387476"/>
                </a:xfrm>
              </p:grpSpPr>
              <p:sp>
                <p:nvSpPr>
                  <p:cNvPr id="54"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 name="TextBox 54"/>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35855"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5846" name="Group 44"/>
            <p:cNvGrpSpPr>
              <a:grpSpLocks/>
            </p:cNvGrpSpPr>
            <p:nvPr/>
          </p:nvGrpSpPr>
          <p:grpSpPr bwMode="auto">
            <a:xfrm>
              <a:off x="1128485" y="4389319"/>
              <a:ext cx="7242380" cy="1485837"/>
              <a:chOff x="5656941" y="3416862"/>
              <a:chExt cx="7242380" cy="1485837"/>
            </a:xfrm>
          </p:grpSpPr>
          <p:sp>
            <p:nvSpPr>
              <p:cNvPr id="45" name="TextBox 44"/>
              <p:cNvSpPr txBox="1"/>
              <p:nvPr/>
            </p:nvSpPr>
            <p:spPr>
              <a:xfrm>
                <a:off x="5660330" y="3424920"/>
                <a:ext cx="7235615" cy="1477964"/>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35848" name="Group 73"/>
              <p:cNvGrpSpPr>
                <a:grpSpLocks/>
              </p:cNvGrpSpPr>
              <p:nvPr/>
            </p:nvGrpSpPr>
            <p:grpSpPr bwMode="auto">
              <a:xfrm>
                <a:off x="5656941" y="3416862"/>
                <a:ext cx="7242380" cy="1485837"/>
                <a:chOff x="5656941" y="2546005"/>
                <a:chExt cx="7242380" cy="1485837"/>
              </a:xfrm>
            </p:grpSpPr>
            <p:sp>
              <p:nvSpPr>
                <p:cNvPr id="35849" name="TextBox 46"/>
                <p:cNvSpPr txBox="1">
                  <a:spLocks noChangeArrowheads="1"/>
                </p:cNvSpPr>
                <p:nvPr/>
              </p:nvSpPr>
              <p:spPr bwMode="auto">
                <a:xfrm>
                  <a:off x="5656941" y="2554514"/>
                  <a:ext cx="5410200" cy="1477328"/>
                </a:xfrm>
                <a:prstGeom prst="rect">
                  <a:avLst/>
                </a:prstGeom>
                <a:noFill/>
                <a:ln w="9525">
                  <a:noFill/>
                  <a:miter lim="800000"/>
                  <a:headEnd/>
                  <a:tailEnd/>
                </a:ln>
              </p:spPr>
              <p:txBody>
                <a:bodyPr>
                  <a:spAutoFit/>
                </a:bodyPr>
                <a:lstStyle/>
                <a:p>
                  <a:r>
                    <a:rPr lang="en-US"/>
                    <a:t>dr    Wages and Salaries Expense (+E, -SE)</a:t>
                  </a:r>
                </a:p>
                <a:p>
                  <a:r>
                    <a:rPr lang="en-US"/>
                    <a:t>        cr    Withheld Income Taxes Payable (+L)</a:t>
                  </a:r>
                </a:p>
                <a:p>
                  <a:r>
                    <a:rPr lang="en-US"/>
                    <a:t>        cr    FICA Payable (+L)</a:t>
                  </a:r>
                </a:p>
                <a:p>
                  <a:r>
                    <a:rPr lang="en-US"/>
                    <a:t>        cr    United Way Payable (+L)</a:t>
                  </a:r>
                </a:p>
                <a:p>
                  <a:r>
                    <a:rPr lang="en-US"/>
                    <a:t>        cr    Cash (-A)</a:t>
                  </a:r>
                </a:p>
              </p:txBody>
            </p:sp>
            <p:sp>
              <p:nvSpPr>
                <p:cNvPr id="35850" name="TextBox 47"/>
                <p:cNvSpPr txBox="1">
                  <a:spLocks noChangeArrowheads="1"/>
                </p:cNvSpPr>
                <p:nvPr/>
              </p:nvSpPr>
              <p:spPr bwMode="auto">
                <a:xfrm>
                  <a:off x="11810750" y="2551886"/>
                  <a:ext cx="1088571" cy="1477328"/>
                </a:xfrm>
                <a:prstGeom prst="rect">
                  <a:avLst/>
                </a:prstGeom>
                <a:noFill/>
                <a:ln w="9525">
                  <a:noFill/>
                  <a:miter lim="800000"/>
                  <a:headEnd/>
                  <a:tailEnd/>
                </a:ln>
              </p:spPr>
              <p:txBody>
                <a:bodyPr>
                  <a:spAutoFit/>
                </a:bodyPr>
                <a:lstStyle/>
                <a:p>
                  <a:pPr algn="r"/>
                  <a:endParaRPr lang="en-US"/>
                </a:p>
                <a:p>
                  <a:pPr algn="r"/>
                  <a:r>
                    <a:rPr lang="en-US"/>
                    <a:t>58,000</a:t>
                  </a:r>
                </a:p>
                <a:p>
                  <a:pPr algn="r"/>
                  <a:r>
                    <a:rPr lang="en-US"/>
                    <a:t>48,800</a:t>
                  </a:r>
                </a:p>
                <a:p>
                  <a:pPr algn="r"/>
                  <a:r>
                    <a:rPr lang="en-US"/>
                    <a:t>10,000</a:t>
                  </a:r>
                </a:p>
                <a:p>
                  <a:pPr algn="r"/>
                  <a:r>
                    <a:rPr lang="en-US"/>
                    <a:t>483,200</a:t>
                  </a:r>
                </a:p>
              </p:txBody>
            </p:sp>
            <p:sp>
              <p:nvSpPr>
                <p:cNvPr id="35851" name="TextBox 48"/>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600,000</a:t>
                  </a:r>
                </a:p>
                <a:p>
                  <a:pPr algn="r"/>
                  <a:endParaRPr lang="en-US"/>
                </a:p>
              </p:txBody>
            </p:sp>
          </p:grpSp>
        </p:gr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152400"/>
            <a:ext cx="8229600" cy="1139825"/>
          </a:xfrm>
        </p:spPr>
        <p:txBody>
          <a:bodyPr/>
          <a:lstStyle/>
          <a:p>
            <a:r>
              <a:rPr lang="en-US" smtClean="0"/>
              <a:t>Accrued Payroll</a:t>
            </a:r>
          </a:p>
        </p:txBody>
      </p:sp>
      <p:grpSp>
        <p:nvGrpSpPr>
          <p:cNvPr id="37890" name="Group 23"/>
          <p:cNvGrpSpPr>
            <a:grpSpLocks/>
          </p:cNvGrpSpPr>
          <p:nvPr/>
        </p:nvGrpSpPr>
        <p:grpSpPr bwMode="auto">
          <a:xfrm>
            <a:off x="1020763" y="838200"/>
            <a:ext cx="7056437" cy="1462088"/>
            <a:chOff x="1020763" y="976313"/>
            <a:chExt cx="7056437" cy="1462087"/>
          </a:xfrm>
        </p:grpSpPr>
        <p:sp>
          <p:nvSpPr>
            <p:cNvPr id="22" name="Rounded Rectangle 21"/>
            <p:cNvSpPr/>
            <p:nvPr/>
          </p:nvSpPr>
          <p:spPr bwMode="auto">
            <a:xfrm>
              <a:off x="1020763" y="976313"/>
              <a:ext cx="6980237" cy="1462087"/>
            </a:xfrm>
            <a:prstGeom prst="roundRect">
              <a:avLst/>
            </a:prstGeom>
            <a:solidFill>
              <a:schemeClr val="bg1"/>
            </a:solidFill>
            <a:ln w="38100">
              <a:solidFill>
                <a:srgbClr val="9900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sp>
          <p:nvSpPr>
            <p:cNvPr id="23" name="TextBox 3"/>
            <p:cNvSpPr txBox="1">
              <a:spLocks noChangeArrowheads="1"/>
            </p:cNvSpPr>
            <p:nvPr/>
          </p:nvSpPr>
          <p:spPr bwMode="auto">
            <a:xfrm>
              <a:off x="1135063" y="1016001"/>
              <a:ext cx="6942137" cy="1384299"/>
            </a:xfrm>
            <a:prstGeom prst="rect">
              <a:avLst/>
            </a:prstGeom>
            <a:noFill/>
            <a:ln w="9525">
              <a:noFill/>
              <a:miter lim="800000"/>
              <a:headEnd/>
              <a:tailEnd/>
            </a:ln>
          </p:spPr>
          <p:txBody>
            <a:bodyPr>
              <a:spAutoFit/>
            </a:bodyPr>
            <a:lstStyle/>
            <a:p>
              <a:pPr algn="ctr">
                <a:defRPr/>
              </a:pPr>
              <a:r>
                <a:rPr lang="en-US" sz="2000" b="1" dirty="0">
                  <a:solidFill>
                    <a:srgbClr val="7030A0"/>
                  </a:solidFill>
                  <a:latin typeface="Arial" pitchFamily="34" charset="0"/>
                </a:rPr>
                <a:t>Employer Payroll Taxes</a:t>
              </a:r>
            </a:p>
            <a:p>
              <a:pPr>
                <a:defRPr/>
              </a:pPr>
              <a:r>
                <a:rPr lang="en-US" sz="1600" dirty="0"/>
                <a:t>Employers have other liabilities related to payroll.</a:t>
              </a:r>
            </a:p>
            <a:p>
              <a:pPr marL="342900" indent="-342900">
                <a:buFont typeface="+mj-lt"/>
                <a:buAutoNum type="arabicPeriod"/>
                <a:defRPr/>
              </a:pPr>
              <a:r>
                <a:rPr lang="en-US" sz="1600" dirty="0">
                  <a:latin typeface="Arial" pitchFamily="34" charset="0"/>
                </a:rPr>
                <a:t>FICA tax (a “matching” contribution)</a:t>
              </a:r>
            </a:p>
            <a:p>
              <a:pPr marL="342900" indent="-342900">
                <a:buFont typeface="+mj-lt"/>
                <a:buAutoNum type="arabicPeriod"/>
                <a:defRPr/>
              </a:pPr>
              <a:r>
                <a:rPr lang="en-US" sz="1600" dirty="0">
                  <a:latin typeface="Arial" pitchFamily="34" charset="0"/>
                </a:rPr>
                <a:t>Federal unemployment tax</a:t>
              </a:r>
            </a:p>
            <a:p>
              <a:pPr marL="342900" indent="-342900">
                <a:buFont typeface="+mj-lt"/>
                <a:buAutoNum type="arabicPeriod"/>
                <a:defRPr/>
              </a:pPr>
              <a:r>
                <a:rPr lang="en-US" sz="1600" dirty="0">
                  <a:latin typeface="Arial" pitchFamily="34" charset="0"/>
                </a:rPr>
                <a:t>State unemployment tax</a:t>
              </a:r>
            </a:p>
          </p:txBody>
        </p:sp>
      </p:grpSp>
      <p:sp>
        <p:nvSpPr>
          <p:cNvPr id="3" name="TextBox 3"/>
          <p:cNvSpPr txBox="1">
            <a:spLocks noChangeArrowheads="1"/>
          </p:cNvSpPr>
          <p:nvPr/>
        </p:nvSpPr>
        <p:spPr bwMode="auto">
          <a:xfrm>
            <a:off x="762000" y="2438400"/>
            <a:ext cx="7620000" cy="646113"/>
          </a:xfrm>
          <a:prstGeom prst="rect">
            <a:avLst/>
          </a:prstGeom>
          <a:solidFill>
            <a:srgbClr val="C00000"/>
          </a:solidFill>
          <a:ln w="9525">
            <a:noFill/>
            <a:miter lim="800000"/>
            <a:headEnd/>
            <a:tailEnd/>
          </a:ln>
        </p:spPr>
        <p:txBody>
          <a:bodyPr>
            <a:spAutoFit/>
          </a:bodyPr>
          <a:lstStyle/>
          <a:p>
            <a:pPr algn="ctr"/>
            <a:r>
              <a:rPr lang="en-US">
                <a:solidFill>
                  <a:schemeClr val="bg1"/>
                </a:solidFill>
              </a:rPr>
              <a:t>Assume General Mills was required to contribute $48,800 for FICA, $750 for federal unemployment tax, and $4,000 for state unemployment tax.</a:t>
            </a:r>
          </a:p>
        </p:txBody>
      </p:sp>
      <p:grpSp>
        <p:nvGrpSpPr>
          <p:cNvPr id="24" name="Group 23"/>
          <p:cNvGrpSpPr>
            <a:grpSpLocks/>
          </p:cNvGrpSpPr>
          <p:nvPr/>
        </p:nvGrpSpPr>
        <p:grpSpPr bwMode="auto">
          <a:xfrm>
            <a:off x="457200" y="3124200"/>
            <a:ext cx="8229600" cy="1703388"/>
            <a:chOff x="366486" y="2535239"/>
            <a:chExt cx="8229600" cy="1703387"/>
          </a:xfrm>
        </p:grpSpPr>
        <p:grpSp>
          <p:nvGrpSpPr>
            <p:cNvPr id="37911" name="Group 21"/>
            <p:cNvGrpSpPr>
              <a:grpSpLocks/>
            </p:cNvGrpSpPr>
            <p:nvPr/>
          </p:nvGrpSpPr>
          <p:grpSpPr bwMode="auto">
            <a:xfrm>
              <a:off x="366486" y="2535239"/>
              <a:ext cx="8229600" cy="1703387"/>
              <a:chOff x="373958" y="2695644"/>
              <a:chExt cx="7997930" cy="1701922"/>
            </a:xfrm>
          </p:grpSpPr>
          <p:sp>
            <p:nvSpPr>
              <p:cNvPr id="40" name="Rounded Rectangle 39"/>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7927" name="Group 26"/>
              <p:cNvGrpSpPr>
                <a:grpSpLocks/>
              </p:cNvGrpSpPr>
              <p:nvPr/>
            </p:nvGrpSpPr>
            <p:grpSpPr bwMode="auto">
              <a:xfrm>
                <a:off x="373958" y="2722279"/>
                <a:ext cx="1925428" cy="381000"/>
                <a:chOff x="257840" y="3186475"/>
                <a:chExt cx="1925428" cy="381000"/>
              </a:xfrm>
            </p:grpSpPr>
            <p:grpSp>
              <p:nvGrpSpPr>
                <p:cNvPr id="37928" name="Group 16"/>
                <p:cNvGrpSpPr>
                  <a:grpSpLocks/>
                </p:cNvGrpSpPr>
                <p:nvPr/>
              </p:nvGrpSpPr>
              <p:grpSpPr bwMode="auto">
                <a:xfrm>
                  <a:off x="257840" y="3186475"/>
                  <a:ext cx="381001" cy="381000"/>
                  <a:chOff x="562640" y="3684300"/>
                  <a:chExt cx="381001" cy="381000"/>
                </a:xfrm>
              </p:grpSpPr>
              <p:sp>
                <p:nvSpPr>
                  <p:cNvPr id="44" name="Oval 43"/>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TextBox 44"/>
                  <p:cNvSpPr txBox="1"/>
                  <p:nvPr/>
                </p:nvSpPr>
                <p:spPr>
                  <a:xfrm>
                    <a:off x="562640" y="3695968"/>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3" name="TextBox 42"/>
                <p:cNvSpPr txBox="1"/>
                <p:nvPr/>
              </p:nvSpPr>
              <p:spPr>
                <a:xfrm>
                  <a:off x="658971" y="3199494"/>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37912" name="Group 29"/>
            <p:cNvGrpSpPr>
              <a:grpSpLocks/>
            </p:cNvGrpSpPr>
            <p:nvPr/>
          </p:nvGrpSpPr>
          <p:grpSpPr bwMode="auto">
            <a:xfrm>
              <a:off x="442686" y="2967038"/>
              <a:ext cx="8077200" cy="1055414"/>
              <a:chOff x="-7074705" y="-374806"/>
              <a:chExt cx="8077200" cy="1055414"/>
            </a:xfrm>
          </p:grpSpPr>
          <p:grpSp>
            <p:nvGrpSpPr>
              <p:cNvPr id="37913" name="Group 16"/>
              <p:cNvGrpSpPr>
                <a:grpSpLocks/>
              </p:cNvGrpSpPr>
              <p:nvPr/>
            </p:nvGrpSpPr>
            <p:grpSpPr bwMode="auto">
              <a:xfrm>
                <a:off x="-7074705" y="-374806"/>
                <a:ext cx="8077200" cy="316156"/>
                <a:chOff x="-7074705" y="-374806"/>
                <a:chExt cx="8077200" cy="316156"/>
              </a:xfrm>
            </p:grpSpPr>
            <p:grpSp>
              <p:nvGrpSpPr>
                <p:cNvPr id="37919" name="Group 14"/>
                <p:cNvGrpSpPr>
                  <a:grpSpLocks/>
                </p:cNvGrpSpPr>
                <p:nvPr/>
              </p:nvGrpSpPr>
              <p:grpSpPr bwMode="auto">
                <a:xfrm>
                  <a:off x="-7074705" y="-374806"/>
                  <a:ext cx="8077200" cy="316156"/>
                  <a:chOff x="-7074705" y="-374806"/>
                  <a:chExt cx="8077200" cy="316156"/>
                </a:xfrm>
              </p:grpSpPr>
              <p:grpSp>
                <p:nvGrpSpPr>
                  <p:cNvPr id="37921" name="Group 13"/>
                  <p:cNvGrpSpPr>
                    <a:grpSpLocks/>
                  </p:cNvGrpSpPr>
                  <p:nvPr/>
                </p:nvGrpSpPr>
                <p:grpSpPr bwMode="auto">
                  <a:xfrm>
                    <a:off x="-7074705" y="-374805"/>
                    <a:ext cx="8061960" cy="316155"/>
                    <a:chOff x="-6655605" y="3328277"/>
                    <a:chExt cx="8061960" cy="316155"/>
                  </a:xfrm>
                </p:grpSpPr>
                <p:sp>
                  <p:nvSpPr>
                    <p:cNvPr id="37923" name="TextBox 36"/>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7924" name="TextBox 37"/>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7925"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7922" name="TextBox 35"/>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7920" name="TextBox 33"/>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7914" name="Group 22"/>
              <p:cNvGrpSpPr>
                <a:grpSpLocks/>
              </p:cNvGrpSpPr>
              <p:nvPr/>
            </p:nvGrpSpPr>
            <p:grpSpPr bwMode="auto">
              <a:xfrm>
                <a:off x="-7074705" y="-58058"/>
                <a:ext cx="8077200" cy="738666"/>
                <a:chOff x="-7074705" y="-58058"/>
                <a:chExt cx="8077200" cy="738666"/>
              </a:xfrm>
            </p:grpSpPr>
            <p:sp>
              <p:nvSpPr>
                <p:cNvPr id="37915" name="TextBox 28"/>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7916" name="TextBox 29"/>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7917" name="TextBox 30"/>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FICA Payable (+L)  +48,800</a:t>
                  </a:r>
                </a:p>
                <a:p>
                  <a:r>
                    <a:rPr lang="en-US" sz="1400"/>
                    <a:t>FUTA Payable (+L)  +750</a:t>
                  </a:r>
                </a:p>
                <a:p>
                  <a:r>
                    <a:rPr lang="en-US" sz="1400"/>
                    <a:t>SUTA Payable (+L)  +4,000</a:t>
                  </a:r>
                </a:p>
              </p:txBody>
            </p:sp>
            <p:sp>
              <p:nvSpPr>
                <p:cNvPr id="37918" name="TextBox 31"/>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r>
                    <a:rPr lang="en-US" sz="1400"/>
                    <a:t>Payroll Tax</a:t>
                  </a:r>
                </a:p>
                <a:p>
                  <a:r>
                    <a:rPr lang="en-US" sz="1400"/>
                    <a:t>Expense   (+E, -SE)  -53,550</a:t>
                  </a:r>
                </a:p>
                <a:p>
                  <a:endParaRPr lang="en-US" sz="1400"/>
                </a:p>
              </p:txBody>
            </p:sp>
          </p:grpSp>
        </p:grpSp>
      </p:grpSp>
      <p:grpSp>
        <p:nvGrpSpPr>
          <p:cNvPr id="46" name="Group 45"/>
          <p:cNvGrpSpPr>
            <a:grpSpLocks/>
          </p:cNvGrpSpPr>
          <p:nvPr/>
        </p:nvGrpSpPr>
        <p:grpSpPr bwMode="auto">
          <a:xfrm>
            <a:off x="457200" y="4876800"/>
            <a:ext cx="7943850" cy="1676400"/>
            <a:chOff x="652463" y="4016378"/>
            <a:chExt cx="7943620" cy="1676400"/>
          </a:xfrm>
        </p:grpSpPr>
        <p:grpSp>
          <p:nvGrpSpPr>
            <p:cNvPr id="37894" name="Group 24"/>
            <p:cNvGrpSpPr>
              <a:grpSpLocks/>
            </p:cNvGrpSpPr>
            <p:nvPr/>
          </p:nvGrpSpPr>
          <p:grpSpPr bwMode="auto">
            <a:xfrm>
              <a:off x="652463" y="4016378"/>
              <a:ext cx="7943620" cy="1676400"/>
              <a:chOff x="711199" y="4336107"/>
              <a:chExt cx="7749510" cy="1674892"/>
            </a:xfrm>
          </p:grpSpPr>
          <p:sp>
            <p:nvSpPr>
              <p:cNvPr id="54" name="Rounded Rectangle 53"/>
              <p:cNvSpPr/>
              <p:nvPr/>
            </p:nvSpPr>
            <p:spPr>
              <a:xfrm>
                <a:off x="740624" y="4336107"/>
                <a:ext cx="7720085" cy="167489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7902" name="Group 25"/>
              <p:cNvGrpSpPr>
                <a:grpSpLocks/>
              </p:cNvGrpSpPr>
              <p:nvPr/>
            </p:nvGrpSpPr>
            <p:grpSpPr bwMode="auto">
              <a:xfrm>
                <a:off x="711199" y="4336108"/>
                <a:ext cx="1905000" cy="387350"/>
                <a:chOff x="3505200" y="3232737"/>
                <a:chExt cx="1905000" cy="387476"/>
              </a:xfrm>
            </p:grpSpPr>
            <p:grpSp>
              <p:nvGrpSpPr>
                <p:cNvPr id="37903" name="Group 15"/>
                <p:cNvGrpSpPr>
                  <a:grpSpLocks/>
                </p:cNvGrpSpPr>
                <p:nvPr/>
              </p:nvGrpSpPr>
              <p:grpSpPr bwMode="auto">
                <a:xfrm>
                  <a:off x="3505200" y="3232737"/>
                  <a:ext cx="413658" cy="387476"/>
                  <a:chOff x="2133600" y="4870324"/>
                  <a:chExt cx="413658" cy="387476"/>
                </a:xfrm>
              </p:grpSpPr>
              <p:sp>
                <p:nvSpPr>
                  <p:cNvPr id="58"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 name="TextBox 58"/>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37904"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7895" name="Group 44"/>
            <p:cNvGrpSpPr>
              <a:grpSpLocks/>
            </p:cNvGrpSpPr>
            <p:nvPr/>
          </p:nvGrpSpPr>
          <p:grpSpPr bwMode="auto">
            <a:xfrm>
              <a:off x="1128485" y="4389319"/>
              <a:ext cx="7242380" cy="1208838"/>
              <a:chOff x="5656941" y="3416862"/>
              <a:chExt cx="7242380" cy="1208838"/>
            </a:xfrm>
          </p:grpSpPr>
          <p:sp>
            <p:nvSpPr>
              <p:cNvPr id="49" name="TextBox 48"/>
              <p:cNvSpPr txBox="1"/>
              <p:nvPr/>
            </p:nvSpPr>
            <p:spPr>
              <a:xfrm>
                <a:off x="5660330" y="3424921"/>
                <a:ext cx="7235615" cy="1200150"/>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37897" name="Group 73"/>
              <p:cNvGrpSpPr>
                <a:grpSpLocks/>
              </p:cNvGrpSpPr>
              <p:nvPr/>
            </p:nvGrpSpPr>
            <p:grpSpPr bwMode="auto">
              <a:xfrm>
                <a:off x="5656941" y="3416862"/>
                <a:ext cx="7242380" cy="1208838"/>
                <a:chOff x="5656941" y="2546005"/>
                <a:chExt cx="7242380" cy="1208838"/>
              </a:xfrm>
            </p:grpSpPr>
            <p:sp>
              <p:nvSpPr>
                <p:cNvPr id="37898" name="TextBox 50"/>
                <p:cNvSpPr txBox="1">
                  <a:spLocks noChangeArrowheads="1"/>
                </p:cNvSpPr>
                <p:nvPr/>
              </p:nvSpPr>
              <p:spPr bwMode="auto">
                <a:xfrm>
                  <a:off x="5656941" y="2554514"/>
                  <a:ext cx="5410200" cy="1200329"/>
                </a:xfrm>
                <a:prstGeom prst="rect">
                  <a:avLst/>
                </a:prstGeom>
                <a:noFill/>
                <a:ln w="9525">
                  <a:noFill/>
                  <a:miter lim="800000"/>
                  <a:headEnd/>
                  <a:tailEnd/>
                </a:ln>
              </p:spPr>
              <p:txBody>
                <a:bodyPr>
                  <a:spAutoFit/>
                </a:bodyPr>
                <a:lstStyle/>
                <a:p>
                  <a:r>
                    <a:rPr lang="en-US"/>
                    <a:t>dr    Payroll Tax Expense (+E, -SE)</a:t>
                  </a:r>
                </a:p>
                <a:p>
                  <a:r>
                    <a:rPr lang="en-US"/>
                    <a:t>        cr    FICA Tax Payable (+L)</a:t>
                  </a:r>
                </a:p>
                <a:p>
                  <a:r>
                    <a:rPr lang="en-US"/>
                    <a:t>        cr    Federal Unemployment Tax Payable (+L)</a:t>
                  </a:r>
                </a:p>
                <a:p>
                  <a:r>
                    <a:rPr lang="en-US"/>
                    <a:t>        cr    State Unemployment Tax Payable (+L)</a:t>
                  </a:r>
                </a:p>
              </p:txBody>
            </p:sp>
            <p:sp>
              <p:nvSpPr>
                <p:cNvPr id="37899" name="TextBox 51"/>
                <p:cNvSpPr txBox="1">
                  <a:spLocks noChangeArrowheads="1"/>
                </p:cNvSpPr>
                <p:nvPr/>
              </p:nvSpPr>
              <p:spPr bwMode="auto">
                <a:xfrm>
                  <a:off x="11810750" y="2551886"/>
                  <a:ext cx="1088571" cy="1200329"/>
                </a:xfrm>
                <a:prstGeom prst="rect">
                  <a:avLst/>
                </a:prstGeom>
                <a:noFill/>
                <a:ln w="9525">
                  <a:noFill/>
                  <a:miter lim="800000"/>
                  <a:headEnd/>
                  <a:tailEnd/>
                </a:ln>
              </p:spPr>
              <p:txBody>
                <a:bodyPr>
                  <a:spAutoFit/>
                </a:bodyPr>
                <a:lstStyle/>
                <a:p>
                  <a:pPr algn="r"/>
                  <a:endParaRPr lang="en-US"/>
                </a:p>
                <a:p>
                  <a:pPr algn="r"/>
                  <a:r>
                    <a:rPr lang="en-US"/>
                    <a:t>48,800</a:t>
                  </a:r>
                </a:p>
                <a:p>
                  <a:pPr algn="r"/>
                  <a:r>
                    <a:rPr lang="en-US"/>
                    <a:t>750</a:t>
                  </a:r>
                </a:p>
                <a:p>
                  <a:pPr algn="r"/>
                  <a:r>
                    <a:rPr lang="en-US"/>
                    <a:t>4,000</a:t>
                  </a:r>
                </a:p>
              </p:txBody>
            </p:sp>
            <p:sp>
              <p:nvSpPr>
                <p:cNvPr id="37900" name="TextBox 52"/>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53,550</a:t>
                  </a:r>
                </a:p>
                <a:p>
                  <a:pPr algn="r"/>
                  <a:endParaRPr lang="en-US"/>
                </a:p>
              </p:txBody>
            </p:sp>
          </p:grpSp>
        </p:grp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Accrued Income Taxes</a:t>
            </a:r>
          </a:p>
        </p:txBody>
      </p:sp>
      <p:grpSp>
        <p:nvGrpSpPr>
          <p:cNvPr id="39938" name="Group 22"/>
          <p:cNvGrpSpPr>
            <a:grpSpLocks/>
          </p:cNvGrpSpPr>
          <p:nvPr/>
        </p:nvGrpSpPr>
        <p:grpSpPr bwMode="auto">
          <a:xfrm>
            <a:off x="685800" y="1143000"/>
            <a:ext cx="7772400" cy="1219200"/>
            <a:chOff x="685800" y="1066800"/>
            <a:chExt cx="7772400" cy="1447800"/>
          </a:xfrm>
        </p:grpSpPr>
        <p:sp>
          <p:nvSpPr>
            <p:cNvPr id="4" name="Rounded Rectangle 3"/>
            <p:cNvSpPr/>
            <p:nvPr/>
          </p:nvSpPr>
          <p:spPr bwMode="auto">
            <a:xfrm>
              <a:off x="685800" y="1066800"/>
              <a:ext cx="7772400" cy="1447800"/>
            </a:xfrm>
            <a:prstGeom prst="roundRect">
              <a:avLst/>
            </a:prstGeom>
            <a:solidFill>
              <a:schemeClr val="bg1"/>
            </a:solidFill>
            <a:ln w="381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85" name="TextBox 2"/>
            <p:cNvSpPr txBox="1">
              <a:spLocks noChangeArrowheads="1"/>
            </p:cNvSpPr>
            <p:nvPr/>
          </p:nvSpPr>
          <p:spPr bwMode="auto">
            <a:xfrm>
              <a:off x="732622" y="1218395"/>
              <a:ext cx="7678757" cy="1096454"/>
            </a:xfrm>
            <a:prstGeom prst="rect">
              <a:avLst/>
            </a:prstGeom>
            <a:noFill/>
            <a:ln w="9525">
              <a:noFill/>
              <a:miter lim="800000"/>
              <a:headEnd/>
              <a:tailEnd/>
            </a:ln>
          </p:spPr>
          <p:txBody>
            <a:bodyPr>
              <a:spAutoFit/>
            </a:bodyPr>
            <a:lstStyle/>
            <a:p>
              <a:pPr algn="ctr"/>
              <a:r>
                <a:rPr lang="en-US"/>
                <a:t>Corporations calculate </a:t>
              </a:r>
              <a:r>
                <a:rPr lang="en-US">
                  <a:solidFill>
                    <a:srgbClr val="C00000"/>
                  </a:solidFill>
                </a:rPr>
                <a:t>taxable income </a:t>
              </a:r>
              <a:r>
                <a:rPr lang="en-US"/>
                <a:t>by</a:t>
              </a:r>
              <a:r>
                <a:rPr lang="en-US" i="1"/>
                <a:t> </a:t>
              </a:r>
              <a:r>
                <a:rPr lang="en-US"/>
                <a:t>subtracting tax-allowed expenses from revenues. This taxable income is then multiplied by a tax rate, which for most large corporations is about 35 percent. </a:t>
              </a:r>
            </a:p>
          </p:txBody>
        </p:sp>
      </p:grpSp>
      <p:sp>
        <p:nvSpPr>
          <p:cNvPr id="7" name="TextBox 6"/>
          <p:cNvSpPr txBox="1">
            <a:spLocks noChangeArrowheads="1"/>
          </p:cNvSpPr>
          <p:nvPr/>
        </p:nvSpPr>
        <p:spPr bwMode="auto">
          <a:xfrm>
            <a:off x="730250" y="2590800"/>
            <a:ext cx="7696200" cy="923925"/>
          </a:xfrm>
          <a:prstGeom prst="rect">
            <a:avLst/>
          </a:prstGeom>
          <a:solidFill>
            <a:srgbClr val="C00000"/>
          </a:solidFill>
          <a:ln w="9525">
            <a:noFill/>
            <a:miter lim="800000"/>
            <a:headEnd/>
            <a:tailEnd/>
          </a:ln>
        </p:spPr>
        <p:txBody>
          <a:bodyPr>
            <a:spAutoFit/>
          </a:bodyPr>
          <a:lstStyle/>
          <a:p>
            <a:pPr algn="ctr"/>
            <a:r>
              <a:rPr lang="en-US">
                <a:solidFill>
                  <a:schemeClr val="bg1"/>
                </a:solidFill>
              </a:rPr>
              <a:t>Let’s assume General Mills calculated taxable income to be $1,000,000, and is subject to a 35% tax rate, so income taxes owed are $350,000 ($1,000,000 × 35%)</a:t>
            </a:r>
          </a:p>
        </p:txBody>
      </p:sp>
      <p:grpSp>
        <p:nvGrpSpPr>
          <p:cNvPr id="23" name="Group 22"/>
          <p:cNvGrpSpPr>
            <a:grpSpLocks/>
          </p:cNvGrpSpPr>
          <p:nvPr/>
        </p:nvGrpSpPr>
        <p:grpSpPr bwMode="auto">
          <a:xfrm>
            <a:off x="457200" y="3581400"/>
            <a:ext cx="8229600" cy="1703388"/>
            <a:chOff x="366486" y="2535239"/>
            <a:chExt cx="8229600" cy="1703387"/>
          </a:xfrm>
        </p:grpSpPr>
        <p:grpSp>
          <p:nvGrpSpPr>
            <p:cNvPr id="39959" name="Group 21"/>
            <p:cNvGrpSpPr>
              <a:grpSpLocks/>
            </p:cNvGrpSpPr>
            <p:nvPr/>
          </p:nvGrpSpPr>
          <p:grpSpPr bwMode="auto">
            <a:xfrm>
              <a:off x="366486" y="2535239"/>
              <a:ext cx="8229600" cy="1703387"/>
              <a:chOff x="373958" y="2695644"/>
              <a:chExt cx="7997930" cy="1701922"/>
            </a:xfrm>
          </p:grpSpPr>
          <p:sp>
            <p:nvSpPr>
              <p:cNvPr id="39" name="Rounded Rectangle 38"/>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9975" name="Group 26"/>
              <p:cNvGrpSpPr>
                <a:grpSpLocks/>
              </p:cNvGrpSpPr>
              <p:nvPr/>
            </p:nvGrpSpPr>
            <p:grpSpPr bwMode="auto">
              <a:xfrm>
                <a:off x="373958" y="2722279"/>
                <a:ext cx="1925428" cy="381000"/>
                <a:chOff x="257840" y="3186475"/>
                <a:chExt cx="1925428" cy="381000"/>
              </a:xfrm>
            </p:grpSpPr>
            <p:grpSp>
              <p:nvGrpSpPr>
                <p:cNvPr id="39976" name="Group 16"/>
                <p:cNvGrpSpPr>
                  <a:grpSpLocks/>
                </p:cNvGrpSpPr>
                <p:nvPr/>
              </p:nvGrpSpPr>
              <p:grpSpPr bwMode="auto">
                <a:xfrm>
                  <a:off x="257840" y="3186475"/>
                  <a:ext cx="381001" cy="381000"/>
                  <a:chOff x="562640" y="3684300"/>
                  <a:chExt cx="381001" cy="381000"/>
                </a:xfrm>
              </p:grpSpPr>
              <p:sp>
                <p:nvSpPr>
                  <p:cNvPr id="43" name="Oval 42"/>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extBox 43"/>
                  <p:cNvSpPr txBox="1"/>
                  <p:nvPr/>
                </p:nvSpPr>
                <p:spPr>
                  <a:xfrm>
                    <a:off x="562640" y="3695968"/>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2" name="TextBox 41"/>
                <p:cNvSpPr txBox="1"/>
                <p:nvPr/>
              </p:nvSpPr>
              <p:spPr>
                <a:xfrm>
                  <a:off x="658971" y="3199494"/>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39960" name="Group 29"/>
            <p:cNvGrpSpPr>
              <a:grpSpLocks/>
            </p:cNvGrpSpPr>
            <p:nvPr/>
          </p:nvGrpSpPr>
          <p:grpSpPr bwMode="auto">
            <a:xfrm>
              <a:off x="442686" y="2967038"/>
              <a:ext cx="8077200" cy="1055414"/>
              <a:chOff x="-7074705" y="-374806"/>
              <a:chExt cx="8077200" cy="1055414"/>
            </a:xfrm>
          </p:grpSpPr>
          <p:grpSp>
            <p:nvGrpSpPr>
              <p:cNvPr id="39961" name="Group 16"/>
              <p:cNvGrpSpPr>
                <a:grpSpLocks/>
              </p:cNvGrpSpPr>
              <p:nvPr/>
            </p:nvGrpSpPr>
            <p:grpSpPr bwMode="auto">
              <a:xfrm>
                <a:off x="-7074705" y="-374806"/>
                <a:ext cx="8077200" cy="316156"/>
                <a:chOff x="-7074705" y="-374806"/>
                <a:chExt cx="8077200" cy="316156"/>
              </a:xfrm>
            </p:grpSpPr>
            <p:grpSp>
              <p:nvGrpSpPr>
                <p:cNvPr id="39967" name="Group 14"/>
                <p:cNvGrpSpPr>
                  <a:grpSpLocks/>
                </p:cNvGrpSpPr>
                <p:nvPr/>
              </p:nvGrpSpPr>
              <p:grpSpPr bwMode="auto">
                <a:xfrm>
                  <a:off x="-7074705" y="-374806"/>
                  <a:ext cx="8077200" cy="316156"/>
                  <a:chOff x="-7074705" y="-374806"/>
                  <a:chExt cx="8077200" cy="316156"/>
                </a:xfrm>
              </p:grpSpPr>
              <p:grpSp>
                <p:nvGrpSpPr>
                  <p:cNvPr id="39969" name="Group 13"/>
                  <p:cNvGrpSpPr>
                    <a:grpSpLocks/>
                  </p:cNvGrpSpPr>
                  <p:nvPr/>
                </p:nvGrpSpPr>
                <p:grpSpPr bwMode="auto">
                  <a:xfrm>
                    <a:off x="-7074705" y="-374805"/>
                    <a:ext cx="8061960" cy="316155"/>
                    <a:chOff x="-6655605" y="3328277"/>
                    <a:chExt cx="8061960" cy="316155"/>
                  </a:xfrm>
                </p:grpSpPr>
                <p:sp>
                  <p:nvSpPr>
                    <p:cNvPr id="39971" name="TextBox 35"/>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9972" name="TextBox 36"/>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9973"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9970" name="TextBox 34"/>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9968" name="TextBox 32"/>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9962" name="Group 22"/>
              <p:cNvGrpSpPr>
                <a:grpSpLocks/>
              </p:cNvGrpSpPr>
              <p:nvPr/>
            </p:nvGrpSpPr>
            <p:grpSpPr bwMode="auto">
              <a:xfrm>
                <a:off x="-7074705" y="-58058"/>
                <a:ext cx="8077200" cy="738666"/>
                <a:chOff x="-7074705" y="-58058"/>
                <a:chExt cx="8077200" cy="738666"/>
              </a:xfrm>
            </p:grpSpPr>
            <p:sp>
              <p:nvSpPr>
                <p:cNvPr id="39963" name="TextBox 27"/>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9964" name="TextBox 28"/>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9965" name="TextBox 29"/>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Income Tax</a:t>
                  </a:r>
                </a:p>
                <a:p>
                  <a:r>
                    <a:rPr lang="en-US" sz="1400"/>
                    <a:t>Payable (+L)   +350,000</a:t>
                  </a:r>
                </a:p>
                <a:p>
                  <a:endParaRPr lang="en-US" sz="1400"/>
                </a:p>
              </p:txBody>
            </p:sp>
            <p:sp>
              <p:nvSpPr>
                <p:cNvPr id="39966" name="TextBox 30"/>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r>
                    <a:rPr lang="en-US" sz="1400"/>
                    <a:t>Income Tax</a:t>
                  </a:r>
                </a:p>
                <a:p>
                  <a:r>
                    <a:rPr lang="en-US" sz="1400"/>
                    <a:t>Expense  (+E, -SE)  -350,000</a:t>
                  </a:r>
                </a:p>
                <a:p>
                  <a:endParaRPr lang="en-US" sz="1400"/>
                </a:p>
              </p:txBody>
            </p:sp>
          </p:grpSp>
        </p:grpSp>
      </p:grpSp>
      <p:grpSp>
        <p:nvGrpSpPr>
          <p:cNvPr id="45" name="Group 44"/>
          <p:cNvGrpSpPr>
            <a:grpSpLocks/>
          </p:cNvGrpSpPr>
          <p:nvPr/>
        </p:nvGrpSpPr>
        <p:grpSpPr bwMode="auto">
          <a:xfrm>
            <a:off x="457200" y="5410200"/>
            <a:ext cx="7943850" cy="1066800"/>
            <a:chOff x="652463" y="4016379"/>
            <a:chExt cx="7943620" cy="1066800"/>
          </a:xfrm>
        </p:grpSpPr>
        <p:grpSp>
          <p:nvGrpSpPr>
            <p:cNvPr id="39942" name="Group 24"/>
            <p:cNvGrpSpPr>
              <a:grpSpLocks/>
            </p:cNvGrpSpPr>
            <p:nvPr/>
          </p:nvGrpSpPr>
          <p:grpSpPr bwMode="auto">
            <a:xfrm>
              <a:off x="652463" y="4016379"/>
              <a:ext cx="7943620" cy="1066800"/>
              <a:chOff x="711199" y="4336107"/>
              <a:chExt cx="7749510" cy="1065840"/>
            </a:xfrm>
          </p:grpSpPr>
          <p:sp>
            <p:nvSpPr>
              <p:cNvPr id="53" name="Rounded Rectangle 52"/>
              <p:cNvSpPr/>
              <p:nvPr/>
            </p:nvSpPr>
            <p:spPr>
              <a:xfrm>
                <a:off x="740624" y="4336107"/>
                <a:ext cx="7720085" cy="106584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9950" name="Group 25"/>
              <p:cNvGrpSpPr>
                <a:grpSpLocks/>
              </p:cNvGrpSpPr>
              <p:nvPr/>
            </p:nvGrpSpPr>
            <p:grpSpPr bwMode="auto">
              <a:xfrm>
                <a:off x="711199" y="4336108"/>
                <a:ext cx="1905000" cy="387350"/>
                <a:chOff x="3505200" y="3232737"/>
                <a:chExt cx="1905000" cy="387476"/>
              </a:xfrm>
            </p:grpSpPr>
            <p:grpSp>
              <p:nvGrpSpPr>
                <p:cNvPr id="39951" name="Group 15"/>
                <p:cNvGrpSpPr>
                  <a:grpSpLocks/>
                </p:cNvGrpSpPr>
                <p:nvPr/>
              </p:nvGrpSpPr>
              <p:grpSpPr bwMode="auto">
                <a:xfrm>
                  <a:off x="3505200" y="3232737"/>
                  <a:ext cx="413658" cy="387476"/>
                  <a:chOff x="2133600" y="4870324"/>
                  <a:chExt cx="413658" cy="387476"/>
                </a:xfrm>
              </p:grpSpPr>
              <p:sp>
                <p:nvSpPr>
                  <p:cNvPr id="57"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TextBox 57"/>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39952"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9943" name="Group 44"/>
            <p:cNvGrpSpPr>
              <a:grpSpLocks/>
            </p:cNvGrpSpPr>
            <p:nvPr/>
          </p:nvGrpSpPr>
          <p:grpSpPr bwMode="auto">
            <a:xfrm>
              <a:off x="1128485" y="4389319"/>
              <a:ext cx="7242380" cy="654840"/>
              <a:chOff x="5656941" y="3416862"/>
              <a:chExt cx="7242380" cy="654840"/>
            </a:xfrm>
          </p:grpSpPr>
          <p:sp>
            <p:nvSpPr>
              <p:cNvPr id="48" name="TextBox 47"/>
              <p:cNvSpPr txBox="1"/>
              <p:nvPr/>
            </p:nvSpPr>
            <p:spPr>
              <a:xfrm>
                <a:off x="5660330" y="3424922"/>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39945" name="Group 73"/>
              <p:cNvGrpSpPr>
                <a:grpSpLocks/>
              </p:cNvGrpSpPr>
              <p:nvPr/>
            </p:nvGrpSpPr>
            <p:grpSpPr bwMode="auto">
              <a:xfrm>
                <a:off x="5656941" y="3416862"/>
                <a:ext cx="7242380" cy="654840"/>
                <a:chOff x="5656941" y="2546005"/>
                <a:chExt cx="7242380" cy="654840"/>
              </a:xfrm>
            </p:grpSpPr>
            <p:sp>
              <p:nvSpPr>
                <p:cNvPr id="39946" name="TextBox 49"/>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Income Tax Expense (+E, -SE)</a:t>
                  </a:r>
                </a:p>
                <a:p>
                  <a:r>
                    <a:rPr lang="en-US"/>
                    <a:t>        cr    Income Tax Payable (+L)</a:t>
                  </a:r>
                </a:p>
              </p:txBody>
            </p:sp>
            <p:sp>
              <p:nvSpPr>
                <p:cNvPr id="39947" name="TextBox 50"/>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350,000</a:t>
                  </a:r>
                </a:p>
              </p:txBody>
            </p:sp>
            <p:sp>
              <p:nvSpPr>
                <p:cNvPr id="39948" name="TextBox 51"/>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350,000</a:t>
                  </a:r>
                </a:p>
                <a:p>
                  <a:pPr algn="r"/>
                  <a:endParaRPr lang="en-US"/>
                </a:p>
              </p:txBody>
            </p:sp>
          </p:grpSp>
        </p:grp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p:cNvPicPr>
            <a:picLocks noChangeAspect="1" noChangeArrowheads="1"/>
          </p:cNvPicPr>
          <p:nvPr/>
        </p:nvPicPr>
        <p:blipFill>
          <a:blip r:embed="rId3"/>
          <a:srcRect/>
          <a:stretch>
            <a:fillRect/>
          </a:stretch>
        </p:blipFill>
        <p:spPr bwMode="auto">
          <a:xfrm>
            <a:off x="709613" y="3400425"/>
            <a:ext cx="8053387" cy="2466975"/>
          </a:xfrm>
          <a:prstGeom prst="rect">
            <a:avLst/>
          </a:prstGeom>
          <a:noFill/>
          <a:ln w="9525">
            <a:noFill/>
            <a:miter lim="800000"/>
            <a:headEnd/>
            <a:tailEnd/>
          </a:ln>
        </p:spPr>
      </p:pic>
      <p:sp>
        <p:nvSpPr>
          <p:cNvPr id="41986" name="Title 1"/>
          <p:cNvSpPr>
            <a:spLocks noGrp="1"/>
          </p:cNvSpPr>
          <p:nvPr>
            <p:ph type="title"/>
          </p:nvPr>
        </p:nvSpPr>
        <p:spPr/>
        <p:txBody>
          <a:bodyPr/>
          <a:lstStyle/>
          <a:p>
            <a:r>
              <a:rPr lang="en-US" smtClean="0"/>
              <a:t>Notes Payable</a:t>
            </a:r>
          </a:p>
        </p:txBody>
      </p:sp>
      <p:sp>
        <p:nvSpPr>
          <p:cNvPr id="3" name="TextBox 2"/>
          <p:cNvSpPr txBox="1"/>
          <p:nvPr/>
        </p:nvSpPr>
        <p:spPr>
          <a:xfrm>
            <a:off x="533400" y="1143000"/>
            <a:ext cx="8077200" cy="1938992"/>
          </a:xfrm>
          <a:prstGeom prst="rect">
            <a:avLst/>
          </a:prstGeom>
          <a:solidFill>
            <a:schemeClr val="accent2">
              <a:lumMod val="20000"/>
              <a:lumOff val="80000"/>
            </a:schemeClr>
          </a:solidFill>
          <a:ln w="38100">
            <a:solidFill>
              <a:srgbClr val="C00000"/>
            </a:solidFill>
          </a:ln>
          <a:scene3d>
            <a:camera prst="orthographicFront"/>
            <a:lightRig rig="threePt" dir="t"/>
          </a:scene3d>
          <a:sp3d>
            <a:bevelT prst="slope"/>
          </a:sp3d>
        </p:spPr>
        <p:txBody>
          <a:bodyPr>
            <a:spAutoFit/>
          </a:bodyPr>
          <a:lstStyle/>
          <a:p>
            <a:pPr>
              <a:defRPr/>
            </a:pPr>
            <a:r>
              <a:rPr lang="en-US" sz="2400" dirty="0">
                <a:latin typeface="Arial" pitchFamily="34" charset="0"/>
              </a:rPr>
              <a:t>Four key events occur with any note payable: </a:t>
            </a:r>
          </a:p>
          <a:p>
            <a:pPr marL="342900" indent="-342900">
              <a:buFont typeface="+mj-lt"/>
              <a:buAutoNum type="arabicPeriod"/>
              <a:defRPr/>
            </a:pPr>
            <a:r>
              <a:rPr lang="en-US" sz="2400" dirty="0">
                <a:latin typeface="Arial" pitchFamily="34" charset="0"/>
              </a:rPr>
              <a:t>establishing the note, </a:t>
            </a:r>
          </a:p>
          <a:p>
            <a:pPr marL="342900" indent="-342900">
              <a:buFont typeface="+mj-lt"/>
              <a:buAutoNum type="arabicPeriod"/>
              <a:defRPr/>
            </a:pPr>
            <a:r>
              <a:rPr lang="en-US" sz="2400" dirty="0">
                <a:latin typeface="Arial" pitchFamily="34" charset="0"/>
              </a:rPr>
              <a:t>accruing interest incurred but not paid, </a:t>
            </a:r>
          </a:p>
          <a:p>
            <a:pPr marL="342900" indent="-342900">
              <a:buFont typeface="+mj-lt"/>
              <a:buAutoNum type="arabicPeriod"/>
              <a:defRPr/>
            </a:pPr>
            <a:r>
              <a:rPr lang="en-US" sz="2400" dirty="0">
                <a:latin typeface="Arial" pitchFamily="34" charset="0"/>
              </a:rPr>
              <a:t>recording interest paid, and </a:t>
            </a:r>
          </a:p>
          <a:p>
            <a:pPr marL="342900" indent="-342900">
              <a:buFont typeface="+mj-lt"/>
              <a:buAutoNum type="arabicPeriod"/>
              <a:defRPr/>
            </a:pPr>
            <a:r>
              <a:rPr lang="en-US" sz="2400" dirty="0">
                <a:latin typeface="Arial" pitchFamily="34" charset="0"/>
              </a:rPr>
              <a:t>recording principal paid.</a:t>
            </a:r>
          </a:p>
        </p:txBody>
      </p:sp>
      <p:grpSp>
        <p:nvGrpSpPr>
          <p:cNvPr id="2" name="Group 15"/>
          <p:cNvGrpSpPr>
            <a:grpSpLocks/>
          </p:cNvGrpSpPr>
          <p:nvPr/>
        </p:nvGrpSpPr>
        <p:grpSpPr bwMode="auto">
          <a:xfrm>
            <a:off x="1247775" y="5467350"/>
            <a:ext cx="381000" cy="400050"/>
            <a:chOff x="609600" y="3409890"/>
            <a:chExt cx="381000" cy="400110"/>
          </a:xfrm>
        </p:grpSpPr>
        <p:sp>
          <p:nvSpPr>
            <p:cNvPr id="10" name="Oval 9"/>
            <p:cNvSpPr/>
            <p:nvPr/>
          </p:nvSpPr>
          <p:spPr>
            <a:xfrm>
              <a:off x="609600" y="3428943"/>
              <a:ext cx="381000" cy="381057"/>
            </a:xfrm>
            <a:prstGeom prst="ellipse">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685800" y="3409890"/>
              <a:ext cx="287900" cy="4001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rPr>
                <a:t>1</a:t>
              </a:r>
            </a:p>
          </p:txBody>
        </p:sp>
      </p:grpSp>
      <p:grpSp>
        <p:nvGrpSpPr>
          <p:cNvPr id="4" name="Group 14"/>
          <p:cNvGrpSpPr>
            <a:grpSpLocks/>
          </p:cNvGrpSpPr>
          <p:nvPr/>
        </p:nvGrpSpPr>
        <p:grpSpPr bwMode="auto">
          <a:xfrm>
            <a:off x="3305175" y="5762625"/>
            <a:ext cx="381000" cy="409575"/>
            <a:chOff x="2514600" y="3419470"/>
            <a:chExt cx="381000" cy="409640"/>
          </a:xfrm>
        </p:grpSpPr>
        <p:sp>
          <p:nvSpPr>
            <p:cNvPr id="13" name="Oval 12"/>
            <p:cNvSpPr/>
            <p:nvPr/>
          </p:nvSpPr>
          <p:spPr>
            <a:xfrm>
              <a:off x="2514600" y="3448050"/>
              <a:ext cx="381000" cy="381060"/>
            </a:xfrm>
            <a:prstGeom prst="ellipse">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2578672" y="3419470"/>
              <a:ext cx="287900" cy="4001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rPr>
                <a:t>2</a:t>
              </a:r>
            </a:p>
          </p:txBody>
        </p:sp>
      </p:grpSp>
      <p:grpSp>
        <p:nvGrpSpPr>
          <p:cNvPr id="5" name="Group 15"/>
          <p:cNvGrpSpPr>
            <a:grpSpLocks/>
          </p:cNvGrpSpPr>
          <p:nvPr/>
        </p:nvGrpSpPr>
        <p:grpSpPr bwMode="auto">
          <a:xfrm>
            <a:off x="6432550" y="5029200"/>
            <a:ext cx="381000" cy="400050"/>
            <a:chOff x="5105400" y="3409890"/>
            <a:chExt cx="381000" cy="400110"/>
          </a:xfrm>
        </p:grpSpPr>
        <p:sp>
          <p:nvSpPr>
            <p:cNvPr id="17" name="Oval 16"/>
            <p:cNvSpPr/>
            <p:nvPr/>
          </p:nvSpPr>
          <p:spPr>
            <a:xfrm>
              <a:off x="5105400" y="3428943"/>
              <a:ext cx="381000" cy="381057"/>
            </a:xfrm>
            <a:prstGeom prst="ellipse">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181600" y="3409890"/>
              <a:ext cx="287900" cy="4001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rPr>
                <a:t>3</a:t>
              </a:r>
            </a:p>
          </p:txBody>
        </p:sp>
      </p:grpSp>
      <p:grpSp>
        <p:nvGrpSpPr>
          <p:cNvPr id="6" name="Group 17"/>
          <p:cNvGrpSpPr>
            <a:grpSpLocks/>
          </p:cNvGrpSpPr>
          <p:nvPr/>
        </p:nvGrpSpPr>
        <p:grpSpPr bwMode="auto">
          <a:xfrm>
            <a:off x="6432550" y="5486400"/>
            <a:ext cx="381000" cy="400050"/>
            <a:chOff x="5105400" y="4476690"/>
            <a:chExt cx="381000" cy="400110"/>
          </a:xfrm>
        </p:grpSpPr>
        <p:sp>
          <p:nvSpPr>
            <p:cNvPr id="20" name="Oval 19"/>
            <p:cNvSpPr/>
            <p:nvPr/>
          </p:nvSpPr>
          <p:spPr>
            <a:xfrm>
              <a:off x="5105400" y="4495743"/>
              <a:ext cx="381000" cy="381057"/>
            </a:xfrm>
            <a:prstGeom prst="ellipse">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5181600" y="4476690"/>
              <a:ext cx="287900" cy="4001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rPr>
                <a:t>4</a:t>
              </a:r>
            </a:p>
          </p:txBody>
        </p:sp>
      </p:gr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Notes Payable</a:t>
            </a:r>
          </a:p>
        </p:txBody>
      </p:sp>
      <p:sp>
        <p:nvSpPr>
          <p:cNvPr id="44034" name="TextBox 9"/>
          <p:cNvSpPr txBox="1">
            <a:spLocks noChangeArrowheads="1"/>
          </p:cNvSpPr>
          <p:nvPr/>
        </p:nvSpPr>
        <p:spPr bwMode="auto">
          <a:xfrm>
            <a:off x="609600" y="1143000"/>
            <a:ext cx="7924800" cy="523875"/>
          </a:xfrm>
          <a:prstGeom prst="rect">
            <a:avLst/>
          </a:prstGeom>
          <a:noFill/>
          <a:ln w="9525">
            <a:noFill/>
            <a:miter lim="800000"/>
            <a:headEnd/>
            <a:tailEnd/>
          </a:ln>
        </p:spPr>
        <p:txBody>
          <a:bodyPr>
            <a:spAutoFit/>
          </a:bodyPr>
          <a:lstStyle/>
          <a:p>
            <a:r>
              <a:rPr lang="en-US" sz="2800">
                <a:solidFill>
                  <a:srgbClr val="0070C0"/>
                </a:solidFill>
              </a:rPr>
              <a:t>1. Establish the note on November 1, 2012.</a:t>
            </a:r>
          </a:p>
        </p:txBody>
      </p:sp>
      <p:sp>
        <p:nvSpPr>
          <p:cNvPr id="14" name="TextBox 13"/>
          <p:cNvSpPr txBox="1"/>
          <p:nvPr/>
        </p:nvSpPr>
        <p:spPr>
          <a:xfrm>
            <a:off x="588963" y="1743075"/>
            <a:ext cx="7945437" cy="923925"/>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bg1"/>
                </a:solidFill>
                <a:latin typeface="Arial" pitchFamily="34" charset="0"/>
              </a:rPr>
              <a:t>Assume that on November 1, 2012, General Mills borrowed $100,000 cash on a one-year note that required General Mills to pay 6 percent interest and $100,000 principal, both on October 31, 2013.</a:t>
            </a:r>
          </a:p>
        </p:txBody>
      </p:sp>
      <p:grpSp>
        <p:nvGrpSpPr>
          <p:cNvPr id="21" name="Group 20"/>
          <p:cNvGrpSpPr>
            <a:grpSpLocks/>
          </p:cNvGrpSpPr>
          <p:nvPr/>
        </p:nvGrpSpPr>
        <p:grpSpPr bwMode="auto">
          <a:xfrm>
            <a:off x="457200" y="3048000"/>
            <a:ext cx="8229600" cy="1703388"/>
            <a:chOff x="366486" y="2535239"/>
            <a:chExt cx="8229600" cy="1703387"/>
          </a:xfrm>
        </p:grpSpPr>
        <p:grpSp>
          <p:nvGrpSpPr>
            <p:cNvPr id="44055" name="Group 21"/>
            <p:cNvGrpSpPr>
              <a:grpSpLocks/>
            </p:cNvGrpSpPr>
            <p:nvPr/>
          </p:nvGrpSpPr>
          <p:grpSpPr bwMode="auto">
            <a:xfrm>
              <a:off x="366486" y="2535239"/>
              <a:ext cx="8229600" cy="1703387"/>
              <a:chOff x="373958" y="2695644"/>
              <a:chExt cx="7997930" cy="1701922"/>
            </a:xfrm>
          </p:grpSpPr>
          <p:sp>
            <p:nvSpPr>
              <p:cNvPr id="39" name="Rounded Rectangle 38"/>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4071" name="Group 26"/>
              <p:cNvGrpSpPr>
                <a:grpSpLocks/>
              </p:cNvGrpSpPr>
              <p:nvPr/>
            </p:nvGrpSpPr>
            <p:grpSpPr bwMode="auto">
              <a:xfrm>
                <a:off x="373958" y="2722279"/>
                <a:ext cx="1925428" cy="381000"/>
                <a:chOff x="257840" y="3186475"/>
                <a:chExt cx="1925428" cy="381000"/>
              </a:xfrm>
            </p:grpSpPr>
            <p:grpSp>
              <p:nvGrpSpPr>
                <p:cNvPr id="44072" name="Group 16"/>
                <p:cNvGrpSpPr>
                  <a:grpSpLocks/>
                </p:cNvGrpSpPr>
                <p:nvPr/>
              </p:nvGrpSpPr>
              <p:grpSpPr bwMode="auto">
                <a:xfrm>
                  <a:off x="257840" y="3186475"/>
                  <a:ext cx="381001" cy="381000"/>
                  <a:chOff x="562640" y="3684300"/>
                  <a:chExt cx="381001" cy="381000"/>
                </a:xfrm>
              </p:grpSpPr>
              <p:sp>
                <p:nvSpPr>
                  <p:cNvPr id="43" name="Oval 42"/>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extBox 43"/>
                  <p:cNvSpPr txBox="1"/>
                  <p:nvPr/>
                </p:nvSpPr>
                <p:spPr>
                  <a:xfrm>
                    <a:off x="562640" y="3695968"/>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2" name="TextBox 41"/>
                <p:cNvSpPr txBox="1"/>
                <p:nvPr/>
              </p:nvSpPr>
              <p:spPr>
                <a:xfrm>
                  <a:off x="658971" y="3199494"/>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44056" name="Group 29"/>
            <p:cNvGrpSpPr>
              <a:grpSpLocks/>
            </p:cNvGrpSpPr>
            <p:nvPr/>
          </p:nvGrpSpPr>
          <p:grpSpPr bwMode="auto">
            <a:xfrm>
              <a:off x="442686" y="2967038"/>
              <a:ext cx="8077200" cy="1055414"/>
              <a:chOff x="-7074705" y="-374806"/>
              <a:chExt cx="8077200" cy="1055414"/>
            </a:xfrm>
          </p:grpSpPr>
          <p:grpSp>
            <p:nvGrpSpPr>
              <p:cNvPr id="44057" name="Group 16"/>
              <p:cNvGrpSpPr>
                <a:grpSpLocks/>
              </p:cNvGrpSpPr>
              <p:nvPr/>
            </p:nvGrpSpPr>
            <p:grpSpPr bwMode="auto">
              <a:xfrm>
                <a:off x="-7074705" y="-374806"/>
                <a:ext cx="8077200" cy="316156"/>
                <a:chOff x="-7074705" y="-374806"/>
                <a:chExt cx="8077200" cy="316156"/>
              </a:xfrm>
            </p:grpSpPr>
            <p:grpSp>
              <p:nvGrpSpPr>
                <p:cNvPr id="44063" name="Group 14"/>
                <p:cNvGrpSpPr>
                  <a:grpSpLocks/>
                </p:cNvGrpSpPr>
                <p:nvPr/>
              </p:nvGrpSpPr>
              <p:grpSpPr bwMode="auto">
                <a:xfrm>
                  <a:off x="-7074705" y="-374806"/>
                  <a:ext cx="8077200" cy="316156"/>
                  <a:chOff x="-7074705" y="-374806"/>
                  <a:chExt cx="8077200" cy="316156"/>
                </a:xfrm>
              </p:grpSpPr>
              <p:grpSp>
                <p:nvGrpSpPr>
                  <p:cNvPr id="44065" name="Group 13"/>
                  <p:cNvGrpSpPr>
                    <a:grpSpLocks/>
                  </p:cNvGrpSpPr>
                  <p:nvPr/>
                </p:nvGrpSpPr>
                <p:grpSpPr bwMode="auto">
                  <a:xfrm>
                    <a:off x="-7074705" y="-374805"/>
                    <a:ext cx="8061960" cy="316155"/>
                    <a:chOff x="-6655605" y="3328277"/>
                    <a:chExt cx="8061960" cy="316155"/>
                  </a:xfrm>
                </p:grpSpPr>
                <p:sp>
                  <p:nvSpPr>
                    <p:cNvPr id="44067" name="TextBox 35"/>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44068" name="TextBox 36"/>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4069"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4066" name="TextBox 34"/>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4064" name="TextBox 32"/>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4058" name="Group 22"/>
              <p:cNvGrpSpPr>
                <a:grpSpLocks/>
              </p:cNvGrpSpPr>
              <p:nvPr/>
            </p:nvGrpSpPr>
            <p:grpSpPr bwMode="auto">
              <a:xfrm>
                <a:off x="-7074705" y="-58058"/>
                <a:ext cx="8077200" cy="738666"/>
                <a:chOff x="-7074705" y="-58058"/>
                <a:chExt cx="8077200" cy="738666"/>
              </a:xfrm>
            </p:grpSpPr>
            <p:sp>
              <p:nvSpPr>
                <p:cNvPr id="44059" name="TextBox 27"/>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4060" name="TextBox 28"/>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+100,000</a:t>
                  </a:r>
                </a:p>
                <a:p>
                  <a:endParaRPr lang="en-US" sz="1400"/>
                </a:p>
                <a:p>
                  <a:endParaRPr lang="en-US" sz="1400"/>
                </a:p>
              </p:txBody>
            </p:sp>
            <p:sp>
              <p:nvSpPr>
                <p:cNvPr id="44061" name="TextBox 29"/>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Notes</a:t>
                  </a:r>
                </a:p>
                <a:p>
                  <a:r>
                    <a:rPr lang="en-US" sz="1400"/>
                    <a:t>Payable (+L)    +100,000</a:t>
                  </a:r>
                </a:p>
                <a:p>
                  <a:endParaRPr lang="en-US" sz="1400"/>
                </a:p>
              </p:txBody>
            </p:sp>
            <p:sp>
              <p:nvSpPr>
                <p:cNvPr id="44062" name="TextBox 30"/>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45" name="Group 44"/>
          <p:cNvGrpSpPr>
            <a:grpSpLocks/>
          </p:cNvGrpSpPr>
          <p:nvPr/>
        </p:nvGrpSpPr>
        <p:grpSpPr bwMode="auto">
          <a:xfrm>
            <a:off x="457200" y="5029200"/>
            <a:ext cx="7943850" cy="1143000"/>
            <a:chOff x="652463" y="4016381"/>
            <a:chExt cx="7943620" cy="1143000"/>
          </a:xfrm>
        </p:grpSpPr>
        <p:grpSp>
          <p:nvGrpSpPr>
            <p:cNvPr id="44038" name="Group 24"/>
            <p:cNvGrpSpPr>
              <a:grpSpLocks/>
            </p:cNvGrpSpPr>
            <p:nvPr/>
          </p:nvGrpSpPr>
          <p:grpSpPr bwMode="auto">
            <a:xfrm>
              <a:off x="652463" y="4016381"/>
              <a:ext cx="7943620" cy="1143000"/>
              <a:chOff x="711199" y="4336107"/>
              <a:chExt cx="7749510" cy="1141971"/>
            </a:xfrm>
          </p:grpSpPr>
          <p:sp>
            <p:nvSpPr>
              <p:cNvPr id="53" name="Rounded Rectangle 52"/>
              <p:cNvSpPr/>
              <p:nvPr/>
            </p:nvSpPr>
            <p:spPr>
              <a:xfrm>
                <a:off x="740624" y="4336107"/>
                <a:ext cx="7720085" cy="114197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4046" name="Group 25"/>
              <p:cNvGrpSpPr>
                <a:grpSpLocks/>
              </p:cNvGrpSpPr>
              <p:nvPr/>
            </p:nvGrpSpPr>
            <p:grpSpPr bwMode="auto">
              <a:xfrm>
                <a:off x="711199" y="4336108"/>
                <a:ext cx="1905000" cy="387350"/>
                <a:chOff x="3505200" y="3232737"/>
                <a:chExt cx="1905000" cy="387476"/>
              </a:xfrm>
            </p:grpSpPr>
            <p:grpSp>
              <p:nvGrpSpPr>
                <p:cNvPr id="44047" name="Group 15"/>
                <p:cNvGrpSpPr>
                  <a:grpSpLocks/>
                </p:cNvGrpSpPr>
                <p:nvPr/>
              </p:nvGrpSpPr>
              <p:grpSpPr bwMode="auto">
                <a:xfrm>
                  <a:off x="3505200" y="3232737"/>
                  <a:ext cx="413658" cy="387476"/>
                  <a:chOff x="2133600" y="4870324"/>
                  <a:chExt cx="413658" cy="387476"/>
                </a:xfrm>
              </p:grpSpPr>
              <p:sp>
                <p:nvSpPr>
                  <p:cNvPr id="57"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TextBox 57"/>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44048"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4039" name="Group 44"/>
            <p:cNvGrpSpPr>
              <a:grpSpLocks/>
            </p:cNvGrpSpPr>
            <p:nvPr/>
          </p:nvGrpSpPr>
          <p:grpSpPr bwMode="auto">
            <a:xfrm>
              <a:off x="1128485" y="4389319"/>
              <a:ext cx="7242380" cy="654840"/>
              <a:chOff x="5656941" y="3416862"/>
              <a:chExt cx="7242380" cy="654840"/>
            </a:xfrm>
          </p:grpSpPr>
          <p:sp>
            <p:nvSpPr>
              <p:cNvPr id="48" name="TextBox 47"/>
              <p:cNvSpPr txBox="1"/>
              <p:nvPr/>
            </p:nvSpPr>
            <p:spPr>
              <a:xfrm>
                <a:off x="5660330" y="3424924"/>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44041" name="Group 73"/>
              <p:cNvGrpSpPr>
                <a:grpSpLocks/>
              </p:cNvGrpSpPr>
              <p:nvPr/>
            </p:nvGrpSpPr>
            <p:grpSpPr bwMode="auto">
              <a:xfrm>
                <a:off x="5656941" y="3416862"/>
                <a:ext cx="7242380" cy="654840"/>
                <a:chOff x="5656941" y="2546005"/>
                <a:chExt cx="7242380" cy="654840"/>
              </a:xfrm>
            </p:grpSpPr>
            <p:sp>
              <p:nvSpPr>
                <p:cNvPr id="44042" name="TextBox 49"/>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Cash (+A)</a:t>
                  </a:r>
                </a:p>
                <a:p>
                  <a:r>
                    <a:rPr lang="en-US"/>
                    <a:t>        cr    Notes Payable (+L)</a:t>
                  </a:r>
                </a:p>
              </p:txBody>
            </p:sp>
            <p:sp>
              <p:nvSpPr>
                <p:cNvPr id="44043" name="TextBox 50"/>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100,000</a:t>
                  </a:r>
                </a:p>
              </p:txBody>
            </p:sp>
            <p:sp>
              <p:nvSpPr>
                <p:cNvPr id="44044" name="TextBox 51"/>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100,000</a:t>
                  </a:r>
                </a:p>
                <a:p>
                  <a:pPr algn="r"/>
                  <a:endParaRPr lang="en-US"/>
                </a:p>
              </p:txBody>
            </p:sp>
          </p:grpSp>
        </p:grpSp>
      </p:gr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left)">
                                      <p:cBhvr>
                                        <p:cTn id="1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Notes Payable</a:t>
            </a:r>
          </a:p>
        </p:txBody>
      </p:sp>
      <p:sp>
        <p:nvSpPr>
          <p:cNvPr id="46082" name="TextBox 10"/>
          <p:cNvSpPr txBox="1">
            <a:spLocks noChangeArrowheads="1"/>
          </p:cNvSpPr>
          <p:nvPr/>
        </p:nvSpPr>
        <p:spPr bwMode="auto">
          <a:xfrm>
            <a:off x="409575" y="1066800"/>
            <a:ext cx="8305800" cy="461963"/>
          </a:xfrm>
          <a:prstGeom prst="rect">
            <a:avLst/>
          </a:prstGeom>
          <a:noFill/>
          <a:ln w="9525">
            <a:noFill/>
            <a:miter lim="800000"/>
            <a:headEnd/>
            <a:tailEnd/>
          </a:ln>
        </p:spPr>
        <p:txBody>
          <a:bodyPr>
            <a:spAutoFit/>
          </a:bodyPr>
          <a:lstStyle/>
          <a:p>
            <a:r>
              <a:rPr lang="en-US" sz="2400">
                <a:solidFill>
                  <a:srgbClr val="0070C0"/>
                </a:solidFill>
              </a:rPr>
              <a:t>2. Accrue interest owed but not paid on December 31, 2012.</a:t>
            </a:r>
          </a:p>
        </p:txBody>
      </p:sp>
      <p:pic>
        <p:nvPicPr>
          <p:cNvPr id="6176" name="Picture 32"/>
          <p:cNvPicPr>
            <a:picLocks noChangeAspect="1" noChangeArrowheads="1"/>
          </p:cNvPicPr>
          <p:nvPr/>
        </p:nvPicPr>
        <p:blipFill>
          <a:blip r:embed="rId3"/>
          <a:srcRect/>
          <a:stretch>
            <a:fillRect/>
          </a:stretch>
        </p:blipFill>
        <p:spPr bwMode="auto">
          <a:xfrm>
            <a:off x="1066800" y="1676400"/>
            <a:ext cx="7016750" cy="685800"/>
          </a:xfrm>
          <a:prstGeom prst="rect">
            <a:avLst/>
          </a:prstGeom>
          <a:noFill/>
          <a:ln w="9525">
            <a:noFill/>
            <a:miter lim="800000"/>
            <a:headEnd/>
            <a:tailEnd/>
          </a:ln>
        </p:spPr>
      </p:pic>
      <p:grpSp>
        <p:nvGrpSpPr>
          <p:cNvPr id="20" name="Group 19"/>
          <p:cNvGrpSpPr>
            <a:grpSpLocks/>
          </p:cNvGrpSpPr>
          <p:nvPr/>
        </p:nvGrpSpPr>
        <p:grpSpPr bwMode="auto">
          <a:xfrm>
            <a:off x="457200" y="2819400"/>
            <a:ext cx="8229600" cy="1703388"/>
            <a:chOff x="366486" y="2535239"/>
            <a:chExt cx="8229600" cy="1703387"/>
          </a:xfrm>
        </p:grpSpPr>
        <p:grpSp>
          <p:nvGrpSpPr>
            <p:cNvPr id="46103" name="Group 21"/>
            <p:cNvGrpSpPr>
              <a:grpSpLocks/>
            </p:cNvGrpSpPr>
            <p:nvPr/>
          </p:nvGrpSpPr>
          <p:grpSpPr bwMode="auto">
            <a:xfrm>
              <a:off x="366486" y="2535239"/>
              <a:ext cx="8229600" cy="1703387"/>
              <a:chOff x="373958" y="2695644"/>
              <a:chExt cx="7997930" cy="1701922"/>
            </a:xfrm>
          </p:grpSpPr>
          <p:sp>
            <p:nvSpPr>
              <p:cNvPr id="36" name="Rounded Rectangle 35"/>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6119" name="Group 26"/>
              <p:cNvGrpSpPr>
                <a:grpSpLocks/>
              </p:cNvGrpSpPr>
              <p:nvPr/>
            </p:nvGrpSpPr>
            <p:grpSpPr bwMode="auto">
              <a:xfrm>
                <a:off x="373958" y="2722279"/>
                <a:ext cx="1925428" cy="381000"/>
                <a:chOff x="257840" y="3186475"/>
                <a:chExt cx="1925428" cy="381000"/>
              </a:xfrm>
            </p:grpSpPr>
            <p:grpSp>
              <p:nvGrpSpPr>
                <p:cNvPr id="46120" name="Group 16"/>
                <p:cNvGrpSpPr>
                  <a:grpSpLocks/>
                </p:cNvGrpSpPr>
                <p:nvPr/>
              </p:nvGrpSpPr>
              <p:grpSpPr bwMode="auto">
                <a:xfrm>
                  <a:off x="257840" y="3186475"/>
                  <a:ext cx="381001" cy="381000"/>
                  <a:chOff x="562640" y="3684300"/>
                  <a:chExt cx="381001" cy="381000"/>
                </a:xfrm>
              </p:grpSpPr>
              <p:sp>
                <p:nvSpPr>
                  <p:cNvPr id="40" name="Oval 39"/>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TextBox 40"/>
                  <p:cNvSpPr txBox="1"/>
                  <p:nvPr/>
                </p:nvSpPr>
                <p:spPr>
                  <a:xfrm>
                    <a:off x="562640" y="3695968"/>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9" name="TextBox 38"/>
                <p:cNvSpPr txBox="1"/>
                <p:nvPr/>
              </p:nvSpPr>
              <p:spPr>
                <a:xfrm>
                  <a:off x="658971" y="3199494"/>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46104" name="Group 29"/>
            <p:cNvGrpSpPr>
              <a:grpSpLocks/>
            </p:cNvGrpSpPr>
            <p:nvPr/>
          </p:nvGrpSpPr>
          <p:grpSpPr bwMode="auto">
            <a:xfrm>
              <a:off x="442686" y="2967038"/>
              <a:ext cx="8077200" cy="1055414"/>
              <a:chOff x="-7074705" y="-374806"/>
              <a:chExt cx="8077200" cy="1055414"/>
            </a:xfrm>
          </p:grpSpPr>
          <p:grpSp>
            <p:nvGrpSpPr>
              <p:cNvPr id="46105" name="Group 16"/>
              <p:cNvGrpSpPr>
                <a:grpSpLocks/>
              </p:cNvGrpSpPr>
              <p:nvPr/>
            </p:nvGrpSpPr>
            <p:grpSpPr bwMode="auto">
              <a:xfrm>
                <a:off x="-7074705" y="-374806"/>
                <a:ext cx="8077200" cy="316156"/>
                <a:chOff x="-7074705" y="-374806"/>
                <a:chExt cx="8077200" cy="316156"/>
              </a:xfrm>
            </p:grpSpPr>
            <p:grpSp>
              <p:nvGrpSpPr>
                <p:cNvPr id="46111" name="Group 14"/>
                <p:cNvGrpSpPr>
                  <a:grpSpLocks/>
                </p:cNvGrpSpPr>
                <p:nvPr/>
              </p:nvGrpSpPr>
              <p:grpSpPr bwMode="auto">
                <a:xfrm>
                  <a:off x="-7074705" y="-374806"/>
                  <a:ext cx="8077200" cy="316156"/>
                  <a:chOff x="-7074705" y="-374806"/>
                  <a:chExt cx="8077200" cy="316156"/>
                </a:xfrm>
              </p:grpSpPr>
              <p:grpSp>
                <p:nvGrpSpPr>
                  <p:cNvPr id="46113" name="Group 13"/>
                  <p:cNvGrpSpPr>
                    <a:grpSpLocks/>
                  </p:cNvGrpSpPr>
                  <p:nvPr/>
                </p:nvGrpSpPr>
                <p:grpSpPr bwMode="auto">
                  <a:xfrm>
                    <a:off x="-7074705" y="-374805"/>
                    <a:ext cx="8061960" cy="316155"/>
                    <a:chOff x="-6655605" y="3328277"/>
                    <a:chExt cx="8061960" cy="316155"/>
                  </a:xfrm>
                </p:grpSpPr>
                <p:sp>
                  <p:nvSpPr>
                    <p:cNvPr id="46115" name="TextBox 32"/>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46116" name="TextBox 33"/>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6117"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6114" name="TextBox 31"/>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6112" name="TextBox 29"/>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6106" name="Group 22"/>
              <p:cNvGrpSpPr>
                <a:grpSpLocks/>
              </p:cNvGrpSpPr>
              <p:nvPr/>
            </p:nvGrpSpPr>
            <p:grpSpPr bwMode="auto">
              <a:xfrm>
                <a:off x="-7074705" y="-58058"/>
                <a:ext cx="8077200" cy="738666"/>
                <a:chOff x="-7074705" y="-58058"/>
                <a:chExt cx="8077200" cy="738666"/>
              </a:xfrm>
            </p:grpSpPr>
            <p:sp>
              <p:nvSpPr>
                <p:cNvPr id="46107" name="TextBox 24"/>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6108" name="TextBox 25"/>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6109" name="TextBox 26"/>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Interest</a:t>
                  </a:r>
                </a:p>
                <a:p>
                  <a:r>
                    <a:rPr lang="en-US" sz="1400"/>
                    <a:t>Payable (+L)    +1,000</a:t>
                  </a:r>
                </a:p>
                <a:p>
                  <a:endParaRPr lang="en-US" sz="1400"/>
                </a:p>
              </p:txBody>
            </p:sp>
            <p:sp>
              <p:nvSpPr>
                <p:cNvPr id="46110" name="TextBox 27"/>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-1,000</a:t>
                  </a:r>
                </a:p>
                <a:p>
                  <a:endParaRPr lang="en-US" sz="1400"/>
                </a:p>
              </p:txBody>
            </p:sp>
          </p:grpSp>
        </p:grpSp>
      </p:grpSp>
      <p:grpSp>
        <p:nvGrpSpPr>
          <p:cNvPr id="43" name="Group 42"/>
          <p:cNvGrpSpPr>
            <a:grpSpLocks/>
          </p:cNvGrpSpPr>
          <p:nvPr/>
        </p:nvGrpSpPr>
        <p:grpSpPr bwMode="auto">
          <a:xfrm>
            <a:off x="457200" y="4876800"/>
            <a:ext cx="7943850" cy="1143000"/>
            <a:chOff x="652463" y="4016381"/>
            <a:chExt cx="7943620" cy="1143000"/>
          </a:xfrm>
        </p:grpSpPr>
        <p:grpSp>
          <p:nvGrpSpPr>
            <p:cNvPr id="46086" name="Group 24"/>
            <p:cNvGrpSpPr>
              <a:grpSpLocks/>
            </p:cNvGrpSpPr>
            <p:nvPr/>
          </p:nvGrpSpPr>
          <p:grpSpPr bwMode="auto">
            <a:xfrm>
              <a:off x="652463" y="4016381"/>
              <a:ext cx="7943620" cy="1143000"/>
              <a:chOff x="711199" y="4336107"/>
              <a:chExt cx="7749510" cy="1141971"/>
            </a:xfrm>
          </p:grpSpPr>
          <p:sp>
            <p:nvSpPr>
              <p:cNvPr id="51" name="Rounded Rectangle 50"/>
              <p:cNvSpPr/>
              <p:nvPr/>
            </p:nvSpPr>
            <p:spPr>
              <a:xfrm>
                <a:off x="740624" y="4336107"/>
                <a:ext cx="7720085" cy="114197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6094" name="Group 25"/>
              <p:cNvGrpSpPr>
                <a:grpSpLocks/>
              </p:cNvGrpSpPr>
              <p:nvPr/>
            </p:nvGrpSpPr>
            <p:grpSpPr bwMode="auto">
              <a:xfrm>
                <a:off x="711199" y="4336108"/>
                <a:ext cx="1905000" cy="387350"/>
                <a:chOff x="3505200" y="3232737"/>
                <a:chExt cx="1905000" cy="387476"/>
              </a:xfrm>
            </p:grpSpPr>
            <p:grpSp>
              <p:nvGrpSpPr>
                <p:cNvPr id="46095" name="Group 15"/>
                <p:cNvGrpSpPr>
                  <a:grpSpLocks/>
                </p:cNvGrpSpPr>
                <p:nvPr/>
              </p:nvGrpSpPr>
              <p:grpSpPr bwMode="auto">
                <a:xfrm>
                  <a:off x="3505200" y="3232737"/>
                  <a:ext cx="413658" cy="387476"/>
                  <a:chOff x="2133600" y="4870324"/>
                  <a:chExt cx="413658" cy="387476"/>
                </a:xfrm>
              </p:grpSpPr>
              <p:sp>
                <p:nvSpPr>
                  <p:cNvPr id="5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TextBox 5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46096"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6087" name="Group 44"/>
            <p:cNvGrpSpPr>
              <a:grpSpLocks/>
            </p:cNvGrpSpPr>
            <p:nvPr/>
          </p:nvGrpSpPr>
          <p:grpSpPr bwMode="auto">
            <a:xfrm>
              <a:off x="1128485" y="4389319"/>
              <a:ext cx="7242380" cy="654840"/>
              <a:chOff x="5656941" y="3416862"/>
              <a:chExt cx="7242380" cy="654840"/>
            </a:xfrm>
          </p:grpSpPr>
          <p:sp>
            <p:nvSpPr>
              <p:cNvPr id="46" name="TextBox 45"/>
              <p:cNvSpPr txBox="1"/>
              <p:nvPr/>
            </p:nvSpPr>
            <p:spPr>
              <a:xfrm>
                <a:off x="5660330" y="3424924"/>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46089" name="Group 73"/>
              <p:cNvGrpSpPr>
                <a:grpSpLocks/>
              </p:cNvGrpSpPr>
              <p:nvPr/>
            </p:nvGrpSpPr>
            <p:grpSpPr bwMode="auto">
              <a:xfrm>
                <a:off x="5656941" y="3416862"/>
                <a:ext cx="7242380" cy="654840"/>
                <a:chOff x="5656941" y="2546005"/>
                <a:chExt cx="7242380" cy="654840"/>
              </a:xfrm>
            </p:grpSpPr>
            <p:sp>
              <p:nvSpPr>
                <p:cNvPr id="46090" name="TextBox 47"/>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Interest Expense (+E, -SE)</a:t>
                  </a:r>
                </a:p>
                <a:p>
                  <a:r>
                    <a:rPr lang="en-US"/>
                    <a:t>        cr    Interest Payable (+L)</a:t>
                  </a:r>
                </a:p>
              </p:txBody>
            </p:sp>
            <p:sp>
              <p:nvSpPr>
                <p:cNvPr id="46091" name="TextBox 48"/>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1,000</a:t>
                  </a:r>
                </a:p>
              </p:txBody>
            </p:sp>
            <p:sp>
              <p:nvSpPr>
                <p:cNvPr id="46092" name="TextBox 49"/>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1,000</a:t>
                  </a:r>
                </a:p>
                <a:p>
                  <a:pPr algn="r"/>
                  <a:endParaRPr lang="en-US"/>
                </a:p>
              </p:txBody>
            </p:sp>
          </p:grp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left)">
                                      <p:cBhvr>
                                        <p:cTn id="1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Notes Payable</a:t>
            </a:r>
          </a:p>
        </p:txBody>
      </p:sp>
      <p:sp>
        <p:nvSpPr>
          <p:cNvPr id="48130" name="TextBox 10"/>
          <p:cNvSpPr txBox="1">
            <a:spLocks noChangeArrowheads="1"/>
          </p:cNvSpPr>
          <p:nvPr/>
        </p:nvSpPr>
        <p:spPr bwMode="auto">
          <a:xfrm>
            <a:off x="609600" y="914400"/>
            <a:ext cx="7772400" cy="523875"/>
          </a:xfrm>
          <a:prstGeom prst="rect">
            <a:avLst/>
          </a:prstGeom>
          <a:noFill/>
          <a:ln w="9525">
            <a:noFill/>
            <a:miter lim="800000"/>
            <a:headEnd/>
            <a:tailEnd/>
          </a:ln>
        </p:spPr>
        <p:txBody>
          <a:bodyPr>
            <a:spAutoFit/>
          </a:bodyPr>
          <a:lstStyle/>
          <a:p>
            <a:r>
              <a:rPr lang="en-US" sz="2800">
                <a:solidFill>
                  <a:srgbClr val="0070C0"/>
                </a:solidFill>
              </a:rPr>
              <a:t>3. Record interest paid on October 31, 2013.</a:t>
            </a:r>
          </a:p>
        </p:txBody>
      </p:sp>
      <p:pic>
        <p:nvPicPr>
          <p:cNvPr id="48131" name="Picture 32"/>
          <p:cNvPicPr>
            <a:picLocks noChangeAspect="1" noChangeArrowheads="1"/>
          </p:cNvPicPr>
          <p:nvPr/>
        </p:nvPicPr>
        <p:blipFill>
          <a:blip r:embed="rId3"/>
          <a:srcRect/>
          <a:stretch>
            <a:fillRect/>
          </a:stretch>
        </p:blipFill>
        <p:spPr bwMode="auto">
          <a:xfrm>
            <a:off x="673100" y="1447800"/>
            <a:ext cx="7404100" cy="1735138"/>
          </a:xfrm>
          <a:prstGeom prst="rect">
            <a:avLst/>
          </a:prstGeom>
          <a:noFill/>
          <a:ln w="9525">
            <a:noFill/>
            <a:miter lim="800000"/>
            <a:headEnd/>
            <a:tailEnd/>
          </a:ln>
        </p:spPr>
      </p:pic>
      <p:grpSp>
        <p:nvGrpSpPr>
          <p:cNvPr id="20" name="Group 19"/>
          <p:cNvGrpSpPr>
            <a:grpSpLocks/>
          </p:cNvGrpSpPr>
          <p:nvPr/>
        </p:nvGrpSpPr>
        <p:grpSpPr bwMode="auto">
          <a:xfrm>
            <a:off x="457200" y="5105400"/>
            <a:ext cx="7943850" cy="1447800"/>
            <a:chOff x="652463" y="4016377"/>
            <a:chExt cx="7943620" cy="1447800"/>
          </a:xfrm>
        </p:grpSpPr>
        <p:grpSp>
          <p:nvGrpSpPr>
            <p:cNvPr id="48159" name="Group 24"/>
            <p:cNvGrpSpPr>
              <a:grpSpLocks/>
            </p:cNvGrpSpPr>
            <p:nvPr/>
          </p:nvGrpSpPr>
          <p:grpSpPr bwMode="auto">
            <a:xfrm>
              <a:off x="652463" y="4016377"/>
              <a:ext cx="7943620" cy="1447800"/>
              <a:chOff x="711199" y="4336107"/>
              <a:chExt cx="7749510" cy="1446498"/>
            </a:xfrm>
          </p:grpSpPr>
          <p:sp>
            <p:nvSpPr>
              <p:cNvPr id="28" name="Rounded Rectangle 27"/>
              <p:cNvSpPr/>
              <p:nvPr/>
            </p:nvSpPr>
            <p:spPr>
              <a:xfrm>
                <a:off x="740624" y="4336107"/>
                <a:ext cx="7720085" cy="144649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8167" name="Group 25"/>
              <p:cNvGrpSpPr>
                <a:grpSpLocks/>
              </p:cNvGrpSpPr>
              <p:nvPr/>
            </p:nvGrpSpPr>
            <p:grpSpPr bwMode="auto">
              <a:xfrm>
                <a:off x="711199" y="4336108"/>
                <a:ext cx="1905000" cy="387350"/>
                <a:chOff x="3505200" y="3232737"/>
                <a:chExt cx="1905000" cy="387476"/>
              </a:xfrm>
            </p:grpSpPr>
            <p:grpSp>
              <p:nvGrpSpPr>
                <p:cNvPr id="48168" name="Group 15"/>
                <p:cNvGrpSpPr>
                  <a:grpSpLocks/>
                </p:cNvGrpSpPr>
                <p:nvPr/>
              </p:nvGrpSpPr>
              <p:grpSpPr bwMode="auto">
                <a:xfrm>
                  <a:off x="3505200" y="3232737"/>
                  <a:ext cx="413658" cy="387476"/>
                  <a:chOff x="2133600" y="4870324"/>
                  <a:chExt cx="413658" cy="387476"/>
                </a:xfrm>
              </p:grpSpPr>
              <p:sp>
                <p:nvSpPr>
                  <p:cNvPr id="3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3" name="TextBox 3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48169"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8160" name="Group 44"/>
            <p:cNvGrpSpPr>
              <a:grpSpLocks/>
            </p:cNvGrpSpPr>
            <p:nvPr/>
          </p:nvGrpSpPr>
          <p:grpSpPr bwMode="auto">
            <a:xfrm>
              <a:off x="1128485" y="4389319"/>
              <a:ext cx="7242380" cy="931839"/>
              <a:chOff x="5656941" y="3416862"/>
              <a:chExt cx="7242380" cy="931839"/>
            </a:xfrm>
          </p:grpSpPr>
          <p:sp>
            <p:nvSpPr>
              <p:cNvPr id="23" name="TextBox 22"/>
              <p:cNvSpPr txBox="1"/>
              <p:nvPr/>
            </p:nvSpPr>
            <p:spPr>
              <a:xfrm>
                <a:off x="5660330" y="3424920"/>
                <a:ext cx="7235615" cy="923925"/>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48162" name="Group 73"/>
              <p:cNvGrpSpPr>
                <a:grpSpLocks/>
              </p:cNvGrpSpPr>
              <p:nvPr/>
            </p:nvGrpSpPr>
            <p:grpSpPr bwMode="auto">
              <a:xfrm>
                <a:off x="5656941" y="3416862"/>
                <a:ext cx="7242380" cy="931839"/>
                <a:chOff x="5656941" y="2546005"/>
                <a:chExt cx="7242380" cy="931839"/>
              </a:xfrm>
            </p:grpSpPr>
            <p:sp>
              <p:nvSpPr>
                <p:cNvPr id="48163" name="TextBox 24"/>
                <p:cNvSpPr txBox="1">
                  <a:spLocks noChangeArrowheads="1"/>
                </p:cNvSpPr>
                <p:nvPr/>
              </p:nvSpPr>
              <p:spPr bwMode="auto">
                <a:xfrm>
                  <a:off x="5656941" y="2554514"/>
                  <a:ext cx="5410200" cy="923330"/>
                </a:xfrm>
                <a:prstGeom prst="rect">
                  <a:avLst/>
                </a:prstGeom>
                <a:noFill/>
                <a:ln w="9525">
                  <a:noFill/>
                  <a:miter lim="800000"/>
                  <a:headEnd/>
                  <a:tailEnd/>
                </a:ln>
              </p:spPr>
              <p:txBody>
                <a:bodyPr>
                  <a:spAutoFit/>
                </a:bodyPr>
                <a:lstStyle/>
                <a:p>
                  <a:r>
                    <a:rPr lang="en-US"/>
                    <a:t>dr    Interest Expense (+E, -SE)</a:t>
                  </a:r>
                </a:p>
                <a:p>
                  <a:r>
                    <a:rPr lang="en-US"/>
                    <a:t>dr    Interest Payable (-L)</a:t>
                  </a:r>
                </a:p>
                <a:p>
                  <a:r>
                    <a:rPr lang="en-US"/>
                    <a:t>        cr    Cash (-A)</a:t>
                  </a:r>
                </a:p>
              </p:txBody>
            </p:sp>
            <p:sp>
              <p:nvSpPr>
                <p:cNvPr id="48164" name="TextBox 25"/>
                <p:cNvSpPr txBox="1">
                  <a:spLocks noChangeArrowheads="1"/>
                </p:cNvSpPr>
                <p:nvPr/>
              </p:nvSpPr>
              <p:spPr bwMode="auto">
                <a:xfrm>
                  <a:off x="11810750" y="2551886"/>
                  <a:ext cx="1088571" cy="923330"/>
                </a:xfrm>
                <a:prstGeom prst="rect">
                  <a:avLst/>
                </a:prstGeom>
                <a:noFill/>
                <a:ln w="9525">
                  <a:noFill/>
                  <a:miter lim="800000"/>
                  <a:headEnd/>
                  <a:tailEnd/>
                </a:ln>
              </p:spPr>
              <p:txBody>
                <a:bodyPr>
                  <a:spAutoFit/>
                </a:bodyPr>
                <a:lstStyle/>
                <a:p>
                  <a:pPr algn="r"/>
                  <a:endParaRPr lang="en-US"/>
                </a:p>
                <a:p>
                  <a:pPr algn="r"/>
                  <a:endParaRPr lang="en-US"/>
                </a:p>
                <a:p>
                  <a:pPr algn="r"/>
                  <a:r>
                    <a:rPr lang="en-US"/>
                    <a:t>6,000</a:t>
                  </a:r>
                </a:p>
              </p:txBody>
            </p:sp>
            <p:sp>
              <p:nvSpPr>
                <p:cNvPr id="48165" name="TextBox 26"/>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5,000</a:t>
                  </a:r>
                </a:p>
                <a:p>
                  <a:pPr algn="r"/>
                  <a:r>
                    <a:rPr lang="en-US"/>
                    <a:t>1,000</a:t>
                  </a:r>
                </a:p>
              </p:txBody>
            </p:sp>
          </p:grpSp>
        </p:grpSp>
      </p:grpSp>
      <p:grpSp>
        <p:nvGrpSpPr>
          <p:cNvPr id="34" name="Group 33"/>
          <p:cNvGrpSpPr>
            <a:grpSpLocks/>
          </p:cNvGrpSpPr>
          <p:nvPr/>
        </p:nvGrpSpPr>
        <p:grpSpPr bwMode="auto">
          <a:xfrm>
            <a:off x="457200" y="3249613"/>
            <a:ext cx="8229600" cy="1703387"/>
            <a:chOff x="366486" y="2535239"/>
            <a:chExt cx="8229600" cy="1703387"/>
          </a:xfrm>
        </p:grpSpPr>
        <p:grpSp>
          <p:nvGrpSpPr>
            <p:cNvPr id="48134" name="Group 21"/>
            <p:cNvGrpSpPr>
              <a:grpSpLocks/>
            </p:cNvGrpSpPr>
            <p:nvPr/>
          </p:nvGrpSpPr>
          <p:grpSpPr bwMode="auto">
            <a:xfrm>
              <a:off x="366486" y="2535239"/>
              <a:ext cx="8229600" cy="1703387"/>
              <a:chOff x="373958" y="2695644"/>
              <a:chExt cx="7997930" cy="1701922"/>
            </a:xfrm>
          </p:grpSpPr>
          <p:sp>
            <p:nvSpPr>
              <p:cNvPr id="50" name="Rounded Rectangle 49"/>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8150" name="Group 26"/>
              <p:cNvGrpSpPr>
                <a:grpSpLocks/>
              </p:cNvGrpSpPr>
              <p:nvPr/>
            </p:nvGrpSpPr>
            <p:grpSpPr bwMode="auto">
              <a:xfrm>
                <a:off x="373958" y="2722279"/>
                <a:ext cx="1925428" cy="381001"/>
                <a:chOff x="257840" y="3186475"/>
                <a:chExt cx="1925428" cy="381001"/>
              </a:xfrm>
            </p:grpSpPr>
            <p:grpSp>
              <p:nvGrpSpPr>
                <p:cNvPr id="48151" name="Group 16"/>
                <p:cNvGrpSpPr>
                  <a:grpSpLocks/>
                </p:cNvGrpSpPr>
                <p:nvPr/>
              </p:nvGrpSpPr>
              <p:grpSpPr bwMode="auto">
                <a:xfrm>
                  <a:off x="257840" y="3186475"/>
                  <a:ext cx="381001" cy="381001"/>
                  <a:chOff x="562640" y="3684300"/>
                  <a:chExt cx="381001" cy="381001"/>
                </a:xfrm>
              </p:grpSpPr>
              <p:sp>
                <p:nvSpPr>
                  <p:cNvPr id="54" name="Oval 53"/>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 name="TextBox 54"/>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53" name="TextBox 52"/>
                <p:cNvSpPr txBox="1"/>
                <p:nvPr/>
              </p:nvSpPr>
              <p:spPr>
                <a:xfrm>
                  <a:off x="658971" y="3199493"/>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48135" name="Group 29"/>
            <p:cNvGrpSpPr>
              <a:grpSpLocks/>
            </p:cNvGrpSpPr>
            <p:nvPr/>
          </p:nvGrpSpPr>
          <p:grpSpPr bwMode="auto">
            <a:xfrm>
              <a:off x="442686" y="2967038"/>
              <a:ext cx="8077200" cy="1055414"/>
              <a:chOff x="-7074705" y="-374806"/>
              <a:chExt cx="8077200" cy="1055414"/>
            </a:xfrm>
          </p:grpSpPr>
          <p:grpSp>
            <p:nvGrpSpPr>
              <p:cNvPr id="48136" name="Group 16"/>
              <p:cNvGrpSpPr>
                <a:grpSpLocks/>
              </p:cNvGrpSpPr>
              <p:nvPr/>
            </p:nvGrpSpPr>
            <p:grpSpPr bwMode="auto">
              <a:xfrm>
                <a:off x="-7074705" y="-374806"/>
                <a:ext cx="8077200" cy="316156"/>
                <a:chOff x="-7074705" y="-374806"/>
                <a:chExt cx="8077200" cy="316156"/>
              </a:xfrm>
            </p:grpSpPr>
            <p:grpSp>
              <p:nvGrpSpPr>
                <p:cNvPr id="48142" name="Group 14"/>
                <p:cNvGrpSpPr>
                  <a:grpSpLocks/>
                </p:cNvGrpSpPr>
                <p:nvPr/>
              </p:nvGrpSpPr>
              <p:grpSpPr bwMode="auto">
                <a:xfrm>
                  <a:off x="-7074705" y="-374806"/>
                  <a:ext cx="8077200" cy="316156"/>
                  <a:chOff x="-7074705" y="-374806"/>
                  <a:chExt cx="8077200" cy="316156"/>
                </a:xfrm>
              </p:grpSpPr>
              <p:grpSp>
                <p:nvGrpSpPr>
                  <p:cNvPr id="48144" name="Group 13"/>
                  <p:cNvGrpSpPr>
                    <a:grpSpLocks/>
                  </p:cNvGrpSpPr>
                  <p:nvPr/>
                </p:nvGrpSpPr>
                <p:grpSpPr bwMode="auto">
                  <a:xfrm>
                    <a:off x="-7074705" y="-374805"/>
                    <a:ext cx="8061960" cy="316155"/>
                    <a:chOff x="-6655605" y="3328277"/>
                    <a:chExt cx="8061960" cy="316155"/>
                  </a:xfrm>
                </p:grpSpPr>
                <p:sp>
                  <p:nvSpPr>
                    <p:cNvPr id="48146" name="TextBox 46"/>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48147" name="TextBox 47"/>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8148"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8145" name="TextBox 45"/>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8143" name="TextBox 43"/>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8137" name="Group 22"/>
              <p:cNvGrpSpPr>
                <a:grpSpLocks/>
              </p:cNvGrpSpPr>
              <p:nvPr/>
            </p:nvGrpSpPr>
            <p:grpSpPr bwMode="auto">
              <a:xfrm>
                <a:off x="-7074705" y="-58058"/>
                <a:ext cx="8077200" cy="738666"/>
                <a:chOff x="-7074705" y="-58058"/>
                <a:chExt cx="8077200" cy="738666"/>
              </a:xfrm>
            </p:grpSpPr>
            <p:sp>
              <p:nvSpPr>
                <p:cNvPr id="48138" name="TextBox 38"/>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8139" name="TextBox 39"/>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-6,000</a:t>
                  </a:r>
                </a:p>
                <a:p>
                  <a:endParaRPr lang="en-US" sz="1400"/>
                </a:p>
                <a:p>
                  <a:endParaRPr lang="en-US" sz="1400"/>
                </a:p>
              </p:txBody>
            </p:sp>
            <p:sp>
              <p:nvSpPr>
                <p:cNvPr id="48140" name="TextBox 40"/>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Interest</a:t>
                  </a:r>
                </a:p>
                <a:p>
                  <a:r>
                    <a:rPr lang="en-US" sz="1400"/>
                    <a:t>Payable (-L)   -1,000</a:t>
                  </a:r>
                </a:p>
                <a:p>
                  <a:endParaRPr lang="en-US" sz="1400"/>
                </a:p>
              </p:txBody>
            </p:sp>
            <p:sp>
              <p:nvSpPr>
                <p:cNvPr id="48141" name="TextBox 41"/>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-5,000</a:t>
                  </a:r>
                </a:p>
                <a:p>
                  <a:endParaRPr lang="en-US" sz="1400"/>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Notes Payable</a:t>
            </a:r>
          </a:p>
        </p:txBody>
      </p:sp>
      <p:sp>
        <p:nvSpPr>
          <p:cNvPr id="7173" name="TextBox 10"/>
          <p:cNvSpPr txBox="1">
            <a:spLocks noChangeArrowheads="1"/>
          </p:cNvSpPr>
          <p:nvPr/>
        </p:nvSpPr>
        <p:spPr bwMode="auto">
          <a:xfrm>
            <a:off x="457200" y="1138238"/>
            <a:ext cx="8229600" cy="461962"/>
          </a:xfrm>
          <a:prstGeom prst="rect">
            <a:avLst/>
          </a:prstGeom>
          <a:noFill/>
          <a:ln w="9525">
            <a:noFill/>
            <a:miter lim="800000"/>
            <a:headEnd/>
            <a:tailEnd/>
          </a:ln>
        </p:spPr>
        <p:txBody>
          <a:bodyPr>
            <a:spAutoFit/>
          </a:bodyPr>
          <a:lstStyle/>
          <a:p>
            <a:r>
              <a:rPr lang="en-US" sz="2400">
                <a:solidFill>
                  <a:srgbClr val="0070C0"/>
                </a:solidFill>
              </a:rPr>
              <a:t>4. Record principal paid of $100,000 on October 31, 2013.</a:t>
            </a:r>
          </a:p>
        </p:txBody>
      </p:sp>
      <p:grpSp>
        <p:nvGrpSpPr>
          <p:cNvPr id="19" name="Group 18"/>
          <p:cNvGrpSpPr>
            <a:grpSpLocks/>
          </p:cNvGrpSpPr>
          <p:nvPr/>
        </p:nvGrpSpPr>
        <p:grpSpPr bwMode="auto">
          <a:xfrm>
            <a:off x="457200" y="1905000"/>
            <a:ext cx="8229600" cy="1703388"/>
            <a:chOff x="366486" y="2535239"/>
            <a:chExt cx="8229600" cy="1703387"/>
          </a:xfrm>
        </p:grpSpPr>
        <p:grpSp>
          <p:nvGrpSpPr>
            <p:cNvPr id="50198" name="Group 21"/>
            <p:cNvGrpSpPr>
              <a:grpSpLocks/>
            </p:cNvGrpSpPr>
            <p:nvPr/>
          </p:nvGrpSpPr>
          <p:grpSpPr bwMode="auto">
            <a:xfrm>
              <a:off x="366486" y="2535239"/>
              <a:ext cx="8229600" cy="1703387"/>
              <a:chOff x="373958" y="2695644"/>
              <a:chExt cx="7997930" cy="1701922"/>
            </a:xfrm>
          </p:grpSpPr>
          <p:sp>
            <p:nvSpPr>
              <p:cNvPr id="35" name="Rounded Rectangle 34"/>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0214" name="Group 26"/>
              <p:cNvGrpSpPr>
                <a:grpSpLocks/>
              </p:cNvGrpSpPr>
              <p:nvPr/>
            </p:nvGrpSpPr>
            <p:grpSpPr bwMode="auto">
              <a:xfrm>
                <a:off x="373958" y="2722279"/>
                <a:ext cx="1925428" cy="381001"/>
                <a:chOff x="257840" y="3186475"/>
                <a:chExt cx="1925428" cy="381001"/>
              </a:xfrm>
            </p:grpSpPr>
            <p:grpSp>
              <p:nvGrpSpPr>
                <p:cNvPr id="50215" name="Group 16"/>
                <p:cNvGrpSpPr>
                  <a:grpSpLocks/>
                </p:cNvGrpSpPr>
                <p:nvPr/>
              </p:nvGrpSpPr>
              <p:grpSpPr bwMode="auto">
                <a:xfrm>
                  <a:off x="257840" y="3186475"/>
                  <a:ext cx="381001" cy="381001"/>
                  <a:chOff x="562640" y="3684300"/>
                  <a:chExt cx="381001" cy="381001"/>
                </a:xfrm>
              </p:grpSpPr>
              <p:sp>
                <p:nvSpPr>
                  <p:cNvPr id="39" name="Oval 38"/>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TextBox 39"/>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8" name="TextBox 37"/>
                <p:cNvSpPr txBox="1"/>
                <p:nvPr/>
              </p:nvSpPr>
              <p:spPr>
                <a:xfrm>
                  <a:off x="658971" y="3199494"/>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50199" name="Group 29"/>
            <p:cNvGrpSpPr>
              <a:grpSpLocks/>
            </p:cNvGrpSpPr>
            <p:nvPr/>
          </p:nvGrpSpPr>
          <p:grpSpPr bwMode="auto">
            <a:xfrm>
              <a:off x="442686" y="2967038"/>
              <a:ext cx="8077200" cy="1055414"/>
              <a:chOff x="-7074705" y="-374806"/>
              <a:chExt cx="8077200" cy="1055414"/>
            </a:xfrm>
          </p:grpSpPr>
          <p:grpSp>
            <p:nvGrpSpPr>
              <p:cNvPr id="50200" name="Group 16"/>
              <p:cNvGrpSpPr>
                <a:grpSpLocks/>
              </p:cNvGrpSpPr>
              <p:nvPr/>
            </p:nvGrpSpPr>
            <p:grpSpPr bwMode="auto">
              <a:xfrm>
                <a:off x="-7074705" y="-374806"/>
                <a:ext cx="8077200" cy="316156"/>
                <a:chOff x="-7074705" y="-374806"/>
                <a:chExt cx="8077200" cy="316156"/>
              </a:xfrm>
            </p:grpSpPr>
            <p:grpSp>
              <p:nvGrpSpPr>
                <p:cNvPr id="50206" name="Group 14"/>
                <p:cNvGrpSpPr>
                  <a:grpSpLocks/>
                </p:cNvGrpSpPr>
                <p:nvPr/>
              </p:nvGrpSpPr>
              <p:grpSpPr bwMode="auto">
                <a:xfrm>
                  <a:off x="-7074705" y="-374806"/>
                  <a:ext cx="8077200" cy="316156"/>
                  <a:chOff x="-7074705" y="-374806"/>
                  <a:chExt cx="8077200" cy="316156"/>
                </a:xfrm>
              </p:grpSpPr>
              <p:grpSp>
                <p:nvGrpSpPr>
                  <p:cNvPr id="50208" name="Group 13"/>
                  <p:cNvGrpSpPr>
                    <a:grpSpLocks/>
                  </p:cNvGrpSpPr>
                  <p:nvPr/>
                </p:nvGrpSpPr>
                <p:grpSpPr bwMode="auto">
                  <a:xfrm>
                    <a:off x="-7074705" y="-374805"/>
                    <a:ext cx="8061960" cy="316155"/>
                    <a:chOff x="-6655605" y="3328277"/>
                    <a:chExt cx="8061960" cy="316155"/>
                  </a:xfrm>
                </p:grpSpPr>
                <p:sp>
                  <p:nvSpPr>
                    <p:cNvPr id="50210" name="TextBox 31"/>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50211" name="TextBox 32"/>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50212"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50209" name="TextBox 30"/>
                  <p:cNvSpPr txBox="1">
                    <a:spLocks noChangeArrowheads="1"/>
                  </p:cNvSpPr>
                  <p:nvPr/>
                </p:nvSpPr>
                <p:spPr bwMode="auto">
                  <a:xfrm>
                    <a:off x="-153591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50207" name="TextBox 28"/>
                <p:cNvSpPr txBox="1">
                  <a:spLocks noChangeArrowheads="1"/>
                </p:cNvSpPr>
                <p:nvPr/>
              </p:nvSpPr>
              <p:spPr bwMode="auto">
                <a:xfrm>
                  <a:off x="-1835955"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50201" name="Group 22"/>
              <p:cNvGrpSpPr>
                <a:grpSpLocks/>
              </p:cNvGrpSpPr>
              <p:nvPr/>
            </p:nvGrpSpPr>
            <p:grpSpPr bwMode="auto">
              <a:xfrm>
                <a:off x="-7074705" y="-58058"/>
                <a:ext cx="8077200" cy="738666"/>
                <a:chOff x="-7074705" y="-58058"/>
                <a:chExt cx="8077200" cy="738666"/>
              </a:xfrm>
            </p:grpSpPr>
            <p:sp>
              <p:nvSpPr>
                <p:cNvPr id="50202" name="TextBox 23"/>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50203" name="TextBox 24"/>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-100,000</a:t>
                  </a:r>
                </a:p>
                <a:p>
                  <a:endParaRPr lang="en-US" sz="1400"/>
                </a:p>
                <a:p>
                  <a:endParaRPr lang="en-US" sz="1400"/>
                </a:p>
              </p:txBody>
            </p:sp>
            <p:sp>
              <p:nvSpPr>
                <p:cNvPr id="50204" name="TextBox 25"/>
                <p:cNvSpPr txBox="1">
                  <a:spLocks noChangeArrowheads="1"/>
                </p:cNvSpPr>
                <p:nvPr/>
              </p:nvSpPr>
              <p:spPr bwMode="auto">
                <a:xfrm>
                  <a:off x="-4255305" y="-58056"/>
                  <a:ext cx="2424113" cy="738664"/>
                </a:xfrm>
                <a:prstGeom prst="rect">
                  <a:avLst/>
                </a:prstGeom>
                <a:noFill/>
                <a:ln w="19050">
                  <a:solidFill>
                    <a:schemeClr val="tx1"/>
                  </a:solidFill>
                  <a:miter lim="800000"/>
                  <a:headEnd/>
                  <a:tailEnd/>
                </a:ln>
              </p:spPr>
              <p:txBody>
                <a:bodyPr>
                  <a:spAutoFit/>
                </a:bodyPr>
                <a:lstStyle/>
                <a:p>
                  <a:r>
                    <a:rPr lang="en-US" sz="1400"/>
                    <a:t>Note</a:t>
                  </a:r>
                </a:p>
                <a:p>
                  <a:r>
                    <a:rPr lang="en-US" sz="1400"/>
                    <a:t>Payable (-L)    -100,000</a:t>
                  </a:r>
                </a:p>
                <a:p>
                  <a:endParaRPr lang="en-US" sz="1400"/>
                </a:p>
              </p:txBody>
            </p:sp>
            <p:sp>
              <p:nvSpPr>
                <p:cNvPr id="50205" name="TextBox 26"/>
                <p:cNvSpPr txBox="1">
                  <a:spLocks noChangeArrowheads="1"/>
                </p:cNvSpPr>
                <p:nvPr/>
              </p:nvSpPr>
              <p:spPr bwMode="auto">
                <a:xfrm>
                  <a:off x="-1512105" y="-58058"/>
                  <a:ext cx="25146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41" name="Group 40"/>
          <p:cNvGrpSpPr>
            <a:grpSpLocks/>
          </p:cNvGrpSpPr>
          <p:nvPr/>
        </p:nvGrpSpPr>
        <p:grpSpPr bwMode="auto">
          <a:xfrm>
            <a:off x="457200" y="3962400"/>
            <a:ext cx="7943850" cy="1219200"/>
            <a:chOff x="652463" y="4016375"/>
            <a:chExt cx="7943620" cy="1219200"/>
          </a:xfrm>
        </p:grpSpPr>
        <p:grpSp>
          <p:nvGrpSpPr>
            <p:cNvPr id="50181" name="Group 24"/>
            <p:cNvGrpSpPr>
              <a:grpSpLocks/>
            </p:cNvGrpSpPr>
            <p:nvPr/>
          </p:nvGrpSpPr>
          <p:grpSpPr bwMode="auto">
            <a:xfrm>
              <a:off x="652463" y="4016375"/>
              <a:ext cx="7943620" cy="1219200"/>
              <a:chOff x="711199" y="4336107"/>
              <a:chExt cx="7749510" cy="1218104"/>
            </a:xfrm>
          </p:grpSpPr>
          <p:sp>
            <p:nvSpPr>
              <p:cNvPr id="49" name="Rounded Rectangle 48"/>
              <p:cNvSpPr/>
              <p:nvPr/>
            </p:nvSpPr>
            <p:spPr>
              <a:xfrm>
                <a:off x="740624" y="4336107"/>
                <a:ext cx="7720085" cy="121810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0189" name="Group 25"/>
              <p:cNvGrpSpPr>
                <a:grpSpLocks/>
              </p:cNvGrpSpPr>
              <p:nvPr/>
            </p:nvGrpSpPr>
            <p:grpSpPr bwMode="auto">
              <a:xfrm>
                <a:off x="711199" y="4336108"/>
                <a:ext cx="1905000" cy="387350"/>
                <a:chOff x="3505200" y="3232737"/>
                <a:chExt cx="1905000" cy="387476"/>
              </a:xfrm>
            </p:grpSpPr>
            <p:grpSp>
              <p:nvGrpSpPr>
                <p:cNvPr id="50190" name="Group 15"/>
                <p:cNvGrpSpPr>
                  <a:grpSpLocks/>
                </p:cNvGrpSpPr>
                <p:nvPr/>
              </p:nvGrpSpPr>
              <p:grpSpPr bwMode="auto">
                <a:xfrm>
                  <a:off x="3505200" y="3232737"/>
                  <a:ext cx="413658" cy="387476"/>
                  <a:chOff x="2133600" y="4870324"/>
                  <a:chExt cx="413658" cy="387476"/>
                </a:xfrm>
              </p:grpSpPr>
              <p:sp>
                <p:nvSpPr>
                  <p:cNvPr id="5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4" name="TextBox 5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5019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50182" name="Group 44"/>
            <p:cNvGrpSpPr>
              <a:grpSpLocks/>
            </p:cNvGrpSpPr>
            <p:nvPr/>
          </p:nvGrpSpPr>
          <p:grpSpPr bwMode="auto">
            <a:xfrm>
              <a:off x="1128485" y="4389319"/>
              <a:ext cx="7242380" cy="654840"/>
              <a:chOff x="5656941" y="3416862"/>
              <a:chExt cx="7242380" cy="654840"/>
            </a:xfrm>
          </p:grpSpPr>
          <p:sp>
            <p:nvSpPr>
              <p:cNvPr id="44" name="TextBox 43"/>
              <p:cNvSpPr txBox="1"/>
              <p:nvPr/>
            </p:nvSpPr>
            <p:spPr>
              <a:xfrm>
                <a:off x="5660330" y="3424918"/>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50184" name="Group 73"/>
              <p:cNvGrpSpPr>
                <a:grpSpLocks/>
              </p:cNvGrpSpPr>
              <p:nvPr/>
            </p:nvGrpSpPr>
            <p:grpSpPr bwMode="auto">
              <a:xfrm>
                <a:off x="5656941" y="3416862"/>
                <a:ext cx="7242380" cy="654840"/>
                <a:chOff x="5656941" y="2546005"/>
                <a:chExt cx="7242380" cy="654840"/>
              </a:xfrm>
            </p:grpSpPr>
            <p:sp>
              <p:nvSpPr>
                <p:cNvPr id="50185" name="TextBox 45"/>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Note Payable (-L)</a:t>
                  </a:r>
                </a:p>
                <a:p>
                  <a:r>
                    <a:rPr lang="en-US"/>
                    <a:t>        cr    Cash (-A)</a:t>
                  </a:r>
                </a:p>
              </p:txBody>
            </p:sp>
            <p:sp>
              <p:nvSpPr>
                <p:cNvPr id="50186" name="TextBox 46"/>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100,000</a:t>
                  </a:r>
                </a:p>
              </p:txBody>
            </p:sp>
            <p:sp>
              <p:nvSpPr>
                <p:cNvPr id="50187" name="TextBox 47"/>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100,000</a:t>
                  </a:r>
                </a:p>
                <a:p>
                  <a:pPr algn="r"/>
                  <a:endParaRPr lang="en-US"/>
                </a:p>
              </p:txBody>
            </p:sp>
          </p:grpSp>
        </p:grpSp>
      </p:gr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wipe(left)">
                                      <p:cBhvr>
                                        <p:cTn id="7" dur="500"/>
                                        <p:tgtEl>
                                          <p:spTgt spid="71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81000" y="2057400"/>
            <a:ext cx="8382000" cy="3124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226" name="Title 1"/>
          <p:cNvSpPr>
            <a:spLocks noGrp="1"/>
          </p:cNvSpPr>
          <p:nvPr>
            <p:ph type="title"/>
          </p:nvPr>
        </p:nvSpPr>
        <p:spPr/>
        <p:txBody>
          <a:bodyPr/>
          <a:lstStyle/>
          <a:p>
            <a:r>
              <a:rPr lang="en-US" smtClean="0"/>
              <a:t>Current Portion of Long-Term Debt</a:t>
            </a:r>
          </a:p>
        </p:txBody>
      </p:sp>
      <p:sp>
        <p:nvSpPr>
          <p:cNvPr id="7" name="Rectangle 6"/>
          <p:cNvSpPr/>
          <p:nvPr/>
        </p:nvSpPr>
        <p:spPr>
          <a:xfrm>
            <a:off x="3429000" y="2209800"/>
            <a:ext cx="228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t>Long-Term Debt</a:t>
            </a:r>
          </a:p>
        </p:txBody>
      </p:sp>
      <p:sp>
        <p:nvSpPr>
          <p:cNvPr id="8" name="Rectangle 7"/>
          <p:cNvSpPr/>
          <p:nvPr/>
        </p:nvSpPr>
        <p:spPr>
          <a:xfrm>
            <a:off x="1600200" y="3581400"/>
            <a:ext cx="2514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t>Current Portion of Long-term Debt</a:t>
            </a:r>
          </a:p>
        </p:txBody>
      </p:sp>
      <p:sp>
        <p:nvSpPr>
          <p:cNvPr id="9" name="Rectangle 8"/>
          <p:cNvSpPr/>
          <p:nvPr/>
        </p:nvSpPr>
        <p:spPr>
          <a:xfrm>
            <a:off x="4953000" y="3581400"/>
            <a:ext cx="2514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t>Noncurrent Portion of Long-term Debt</a:t>
            </a:r>
          </a:p>
        </p:txBody>
      </p:sp>
      <p:cxnSp>
        <p:nvCxnSpPr>
          <p:cNvPr id="11" name="Elbow Connector 10"/>
          <p:cNvCxnSpPr>
            <a:stCxn id="7" idx="2"/>
            <a:endCxn id="8" idx="0"/>
          </p:cNvCxnSpPr>
          <p:nvPr/>
        </p:nvCxnSpPr>
        <p:spPr>
          <a:xfrm rot="5400000">
            <a:off x="3371850" y="2381250"/>
            <a:ext cx="685800" cy="17145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7" idx="2"/>
            <a:endCxn id="9" idx="0"/>
          </p:cNvCxnSpPr>
          <p:nvPr/>
        </p:nvCxnSpPr>
        <p:spPr>
          <a:xfrm rot="16200000" flipH="1">
            <a:off x="5048250" y="2419350"/>
            <a:ext cx="685800" cy="16383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2232" name="TextBox 16"/>
          <p:cNvSpPr txBox="1">
            <a:spLocks noChangeArrowheads="1"/>
          </p:cNvSpPr>
          <p:nvPr/>
        </p:nvSpPr>
        <p:spPr bwMode="auto">
          <a:xfrm>
            <a:off x="942975" y="4495800"/>
            <a:ext cx="7239000" cy="646113"/>
          </a:xfrm>
          <a:prstGeom prst="rect">
            <a:avLst/>
          </a:prstGeom>
          <a:noFill/>
          <a:ln w="9525">
            <a:noFill/>
            <a:miter lim="800000"/>
            <a:headEnd/>
            <a:tailEnd/>
          </a:ln>
        </p:spPr>
        <p:txBody>
          <a:bodyPr>
            <a:spAutoFit/>
          </a:bodyPr>
          <a:lstStyle/>
          <a:p>
            <a:pPr algn="ctr"/>
            <a:r>
              <a:rPr lang="en-US" b="1"/>
              <a:t>Borrowers must report in Current Liabilities the portion of </a:t>
            </a:r>
            <a:br>
              <a:rPr lang="en-US" b="1"/>
            </a:br>
            <a:r>
              <a:rPr lang="en-US" b="1"/>
              <a:t>long-term debt that is due to be paid within one year. </a:t>
            </a:r>
          </a:p>
        </p:txBody>
      </p:sp>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Additional Current Liabilities</a:t>
            </a:r>
          </a:p>
        </p:txBody>
      </p:sp>
      <p:sp>
        <p:nvSpPr>
          <p:cNvPr id="10" name="Rounded Rectangle 9"/>
          <p:cNvSpPr/>
          <p:nvPr/>
        </p:nvSpPr>
        <p:spPr>
          <a:xfrm>
            <a:off x="1066800" y="1752600"/>
            <a:ext cx="2514600" cy="12954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C00000"/>
                </a:solidFill>
              </a:rPr>
              <a:t>Sales Tax Payable</a:t>
            </a:r>
          </a:p>
        </p:txBody>
      </p:sp>
      <p:sp>
        <p:nvSpPr>
          <p:cNvPr id="12" name="Rounded Rectangle 11"/>
          <p:cNvSpPr/>
          <p:nvPr/>
        </p:nvSpPr>
        <p:spPr>
          <a:xfrm>
            <a:off x="4343400" y="1752600"/>
            <a:ext cx="4267200" cy="1295400"/>
          </a:xfrm>
          <a:prstGeom prst="roundRect">
            <a:avLst/>
          </a:prstGeom>
          <a:solidFill>
            <a:srgbClr val="FFFFCC"/>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accent2">
                    <a:lumMod val="50000"/>
                  </a:schemeClr>
                </a:solidFill>
              </a:rPr>
              <a:t>Payments collected from customers at time of sale create a liability that is due to the state government.</a:t>
            </a:r>
          </a:p>
        </p:txBody>
      </p:sp>
      <p:sp>
        <p:nvSpPr>
          <p:cNvPr id="14" name="Rounded Rectangle 13"/>
          <p:cNvSpPr/>
          <p:nvPr/>
        </p:nvSpPr>
        <p:spPr>
          <a:xfrm>
            <a:off x="1066800" y="3886200"/>
            <a:ext cx="2514600" cy="12954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C00000"/>
                </a:solidFill>
              </a:rPr>
              <a:t>Unearned Revenue</a:t>
            </a:r>
          </a:p>
        </p:txBody>
      </p:sp>
      <p:sp>
        <p:nvSpPr>
          <p:cNvPr id="15" name="Rounded Rectangle 14"/>
          <p:cNvSpPr/>
          <p:nvPr/>
        </p:nvSpPr>
        <p:spPr>
          <a:xfrm>
            <a:off x="4343400" y="3886200"/>
            <a:ext cx="4267200" cy="1295400"/>
          </a:xfrm>
          <a:prstGeom prst="roundRect">
            <a:avLst/>
          </a:prstGeom>
          <a:solidFill>
            <a:srgbClr val="FFFFCC"/>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accent2">
                    <a:lumMod val="50000"/>
                  </a:schemeClr>
                </a:solidFill>
              </a:rPr>
              <a:t>Cash received in advance of providing services creates a liability of services due to the customer .</a:t>
            </a:r>
          </a:p>
        </p:txBody>
      </p:sp>
      <p:cxnSp>
        <p:nvCxnSpPr>
          <p:cNvPr id="19" name="Straight Arrow Connector 18"/>
          <p:cNvCxnSpPr>
            <a:stCxn id="10" idx="3"/>
            <a:endCxn id="12" idx="1"/>
          </p:cNvCxnSpPr>
          <p:nvPr/>
        </p:nvCxnSpPr>
        <p:spPr>
          <a:xfrm>
            <a:off x="3581400" y="2400300"/>
            <a:ext cx="762000" cy="158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3"/>
            <a:endCxn id="15" idx="1"/>
          </p:cNvCxnSpPr>
          <p:nvPr/>
        </p:nvCxnSpPr>
        <p:spPr>
          <a:xfrm>
            <a:off x="3581400" y="4533900"/>
            <a:ext cx="762000" cy="158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Learning Objective 10-1</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Explain the role of liabilities in financing a business.</a:t>
            </a:r>
          </a:p>
          <a:p>
            <a:pPr algn="ctr">
              <a:defRPr/>
            </a:pPr>
            <a:endParaRPr lang="en-US" sz="4000" dirty="0">
              <a:solidFill>
                <a:schemeClr val="tx1"/>
              </a:solidFill>
            </a:endParaRP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t>Additional Current Liabilities</a:t>
            </a:r>
          </a:p>
        </p:txBody>
      </p:sp>
      <p:sp>
        <p:nvSpPr>
          <p:cNvPr id="3" name="TextBox 2"/>
          <p:cNvSpPr txBox="1"/>
          <p:nvPr/>
        </p:nvSpPr>
        <p:spPr>
          <a:xfrm>
            <a:off x="457200" y="1524000"/>
            <a:ext cx="8153400" cy="400050"/>
          </a:xfrm>
          <a:prstGeom prst="rect">
            <a:avLst/>
          </a:prstGeom>
          <a:solidFill>
            <a:schemeClr val="accent2"/>
          </a:solidFill>
          <a:effectLst>
            <a:outerShdw blurRad="50800" dist="38100" dir="13500000" algn="br" rotWithShape="0">
              <a:prstClr val="black">
                <a:alpha val="40000"/>
              </a:prstClr>
            </a:outerShdw>
          </a:effectLst>
        </p:spPr>
        <p:txBody>
          <a:bodyPr>
            <a:spAutoFit/>
          </a:bodyPr>
          <a:lstStyle/>
          <a:p>
            <a:pPr algn="ctr">
              <a:defRPr/>
            </a:pPr>
            <a:r>
              <a:rPr lang="en-US" sz="2000" dirty="0">
                <a:solidFill>
                  <a:schemeClr val="bg1"/>
                </a:solidFill>
                <a:effectLst>
                  <a:outerShdw blurRad="38100" dist="38100" dir="2700000" algn="tl">
                    <a:srgbClr val="000000">
                      <a:alpha val="43137"/>
                    </a:srgbClr>
                  </a:outerShdw>
                </a:effectLst>
                <a:latin typeface="Arial" pitchFamily="34" charset="0"/>
              </a:rPr>
              <a:t>Best Buy sells a television for $1,000 cash plus 5 percent sales tax.</a:t>
            </a:r>
          </a:p>
        </p:txBody>
      </p:sp>
      <p:sp>
        <p:nvSpPr>
          <p:cNvPr id="19" name="Rounded Rectangle 18"/>
          <p:cNvSpPr/>
          <p:nvPr/>
        </p:nvSpPr>
        <p:spPr>
          <a:xfrm>
            <a:off x="2012950" y="2057400"/>
            <a:ext cx="510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effectLst>
                  <a:outerShdw blurRad="38100" dist="38100" dir="2700000" algn="tl">
                    <a:srgbClr val="000000">
                      <a:alpha val="43137"/>
                    </a:srgbClr>
                  </a:outerShdw>
                </a:effectLst>
              </a:rPr>
              <a:t>$1,000 × 5% = $50 sales tax collected</a:t>
            </a:r>
          </a:p>
        </p:txBody>
      </p:sp>
      <p:sp>
        <p:nvSpPr>
          <p:cNvPr id="8201" name="TextBox 19"/>
          <p:cNvSpPr txBox="1">
            <a:spLocks noChangeArrowheads="1"/>
          </p:cNvSpPr>
          <p:nvPr/>
        </p:nvSpPr>
        <p:spPr bwMode="auto">
          <a:xfrm>
            <a:off x="1077913" y="5638800"/>
            <a:ext cx="6934200" cy="923925"/>
          </a:xfrm>
          <a:prstGeom prst="rect">
            <a:avLst/>
          </a:prstGeom>
          <a:noFill/>
          <a:ln w="9525">
            <a:noFill/>
            <a:miter lim="800000"/>
            <a:headEnd/>
            <a:tailEnd/>
          </a:ln>
        </p:spPr>
        <p:txBody>
          <a:bodyPr>
            <a:spAutoFit/>
          </a:bodyPr>
          <a:lstStyle/>
          <a:p>
            <a:pPr algn="ctr"/>
            <a:r>
              <a:rPr lang="en-US"/>
              <a:t>When Best Buy pays the sales tax to the state government, its accountants will reduce Sales Tax Payable (with a debit) and reduce Cash (with a credit).</a:t>
            </a:r>
          </a:p>
        </p:txBody>
      </p:sp>
      <p:grpSp>
        <p:nvGrpSpPr>
          <p:cNvPr id="43" name="Group 42"/>
          <p:cNvGrpSpPr>
            <a:grpSpLocks/>
          </p:cNvGrpSpPr>
          <p:nvPr/>
        </p:nvGrpSpPr>
        <p:grpSpPr bwMode="auto">
          <a:xfrm>
            <a:off x="457200" y="4191000"/>
            <a:ext cx="7943850" cy="1447800"/>
            <a:chOff x="652463" y="4016377"/>
            <a:chExt cx="7943620" cy="1447800"/>
          </a:xfrm>
        </p:grpSpPr>
        <p:grpSp>
          <p:nvGrpSpPr>
            <p:cNvPr id="56352" name="Group 24"/>
            <p:cNvGrpSpPr>
              <a:grpSpLocks/>
            </p:cNvGrpSpPr>
            <p:nvPr/>
          </p:nvGrpSpPr>
          <p:grpSpPr bwMode="auto">
            <a:xfrm>
              <a:off x="652463" y="4016377"/>
              <a:ext cx="7943620" cy="1447800"/>
              <a:chOff x="711199" y="4336107"/>
              <a:chExt cx="7749510" cy="1446498"/>
            </a:xfrm>
          </p:grpSpPr>
          <p:sp>
            <p:nvSpPr>
              <p:cNvPr id="51" name="Rounded Rectangle 50"/>
              <p:cNvSpPr/>
              <p:nvPr/>
            </p:nvSpPr>
            <p:spPr>
              <a:xfrm>
                <a:off x="740624" y="4336107"/>
                <a:ext cx="7720085" cy="144649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6360" name="Group 25"/>
              <p:cNvGrpSpPr>
                <a:grpSpLocks/>
              </p:cNvGrpSpPr>
              <p:nvPr/>
            </p:nvGrpSpPr>
            <p:grpSpPr bwMode="auto">
              <a:xfrm>
                <a:off x="711199" y="4336108"/>
                <a:ext cx="1905000" cy="387350"/>
                <a:chOff x="3505200" y="3232737"/>
                <a:chExt cx="1905000" cy="387476"/>
              </a:xfrm>
            </p:grpSpPr>
            <p:grpSp>
              <p:nvGrpSpPr>
                <p:cNvPr id="56361" name="Group 15"/>
                <p:cNvGrpSpPr>
                  <a:grpSpLocks/>
                </p:cNvGrpSpPr>
                <p:nvPr/>
              </p:nvGrpSpPr>
              <p:grpSpPr bwMode="auto">
                <a:xfrm>
                  <a:off x="3505200" y="3232737"/>
                  <a:ext cx="413658" cy="387476"/>
                  <a:chOff x="2133600" y="4870324"/>
                  <a:chExt cx="413658" cy="387476"/>
                </a:xfrm>
              </p:grpSpPr>
              <p:sp>
                <p:nvSpPr>
                  <p:cNvPr id="5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TextBox 5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56362"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56353" name="Group 44"/>
            <p:cNvGrpSpPr>
              <a:grpSpLocks/>
            </p:cNvGrpSpPr>
            <p:nvPr/>
          </p:nvGrpSpPr>
          <p:grpSpPr bwMode="auto">
            <a:xfrm>
              <a:off x="1128485" y="4389319"/>
              <a:ext cx="7242380" cy="931839"/>
              <a:chOff x="5656941" y="3416862"/>
              <a:chExt cx="7242380" cy="931839"/>
            </a:xfrm>
          </p:grpSpPr>
          <p:sp>
            <p:nvSpPr>
              <p:cNvPr id="46" name="TextBox 45"/>
              <p:cNvSpPr txBox="1"/>
              <p:nvPr/>
            </p:nvSpPr>
            <p:spPr>
              <a:xfrm>
                <a:off x="5660330" y="3424920"/>
                <a:ext cx="7235615" cy="923925"/>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56355" name="Group 73"/>
              <p:cNvGrpSpPr>
                <a:grpSpLocks/>
              </p:cNvGrpSpPr>
              <p:nvPr/>
            </p:nvGrpSpPr>
            <p:grpSpPr bwMode="auto">
              <a:xfrm>
                <a:off x="5656941" y="3416862"/>
                <a:ext cx="7242380" cy="931839"/>
                <a:chOff x="5656941" y="2546005"/>
                <a:chExt cx="7242380" cy="931839"/>
              </a:xfrm>
            </p:grpSpPr>
            <p:sp>
              <p:nvSpPr>
                <p:cNvPr id="56356" name="TextBox 47"/>
                <p:cNvSpPr txBox="1">
                  <a:spLocks noChangeArrowheads="1"/>
                </p:cNvSpPr>
                <p:nvPr/>
              </p:nvSpPr>
              <p:spPr bwMode="auto">
                <a:xfrm>
                  <a:off x="5656941" y="2554514"/>
                  <a:ext cx="5410200" cy="923330"/>
                </a:xfrm>
                <a:prstGeom prst="rect">
                  <a:avLst/>
                </a:prstGeom>
                <a:noFill/>
                <a:ln w="9525">
                  <a:noFill/>
                  <a:miter lim="800000"/>
                  <a:headEnd/>
                  <a:tailEnd/>
                </a:ln>
              </p:spPr>
              <p:txBody>
                <a:bodyPr>
                  <a:spAutoFit/>
                </a:bodyPr>
                <a:lstStyle/>
                <a:p>
                  <a:r>
                    <a:rPr lang="en-US"/>
                    <a:t>dr    Cash (+A)</a:t>
                  </a:r>
                </a:p>
                <a:p>
                  <a:r>
                    <a:rPr lang="en-US"/>
                    <a:t>        cr    Sales Tax Payable (+L)</a:t>
                  </a:r>
                </a:p>
                <a:p>
                  <a:r>
                    <a:rPr lang="en-US"/>
                    <a:t>        cr    Sales Revenue (+R, +SE)</a:t>
                  </a:r>
                </a:p>
              </p:txBody>
            </p:sp>
            <p:sp>
              <p:nvSpPr>
                <p:cNvPr id="56357" name="TextBox 48"/>
                <p:cNvSpPr txBox="1">
                  <a:spLocks noChangeArrowheads="1"/>
                </p:cNvSpPr>
                <p:nvPr/>
              </p:nvSpPr>
              <p:spPr bwMode="auto">
                <a:xfrm>
                  <a:off x="11810750" y="2551886"/>
                  <a:ext cx="1088571" cy="923330"/>
                </a:xfrm>
                <a:prstGeom prst="rect">
                  <a:avLst/>
                </a:prstGeom>
                <a:noFill/>
                <a:ln w="9525">
                  <a:noFill/>
                  <a:miter lim="800000"/>
                  <a:headEnd/>
                  <a:tailEnd/>
                </a:ln>
              </p:spPr>
              <p:txBody>
                <a:bodyPr>
                  <a:spAutoFit/>
                </a:bodyPr>
                <a:lstStyle/>
                <a:p>
                  <a:pPr algn="r"/>
                  <a:endParaRPr lang="en-US"/>
                </a:p>
                <a:p>
                  <a:pPr algn="r"/>
                  <a:r>
                    <a:rPr lang="en-US"/>
                    <a:t>50</a:t>
                  </a:r>
                </a:p>
                <a:p>
                  <a:pPr algn="r"/>
                  <a:r>
                    <a:rPr lang="en-US"/>
                    <a:t>1,000</a:t>
                  </a:r>
                </a:p>
              </p:txBody>
            </p:sp>
            <p:sp>
              <p:nvSpPr>
                <p:cNvPr id="56358" name="TextBox 49"/>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1,050</a:t>
                  </a:r>
                </a:p>
                <a:p>
                  <a:pPr algn="r"/>
                  <a:endParaRPr lang="en-US"/>
                </a:p>
              </p:txBody>
            </p:sp>
          </p:grpSp>
        </p:grpSp>
      </p:grpSp>
      <p:grpSp>
        <p:nvGrpSpPr>
          <p:cNvPr id="57" name="Group 56"/>
          <p:cNvGrpSpPr>
            <a:grpSpLocks/>
          </p:cNvGrpSpPr>
          <p:nvPr/>
        </p:nvGrpSpPr>
        <p:grpSpPr bwMode="auto">
          <a:xfrm>
            <a:off x="381000" y="2792413"/>
            <a:ext cx="8305800" cy="1322387"/>
            <a:chOff x="290286" y="2611438"/>
            <a:chExt cx="8305800" cy="1322387"/>
          </a:xfrm>
        </p:grpSpPr>
        <p:grpSp>
          <p:nvGrpSpPr>
            <p:cNvPr id="56327" name="Group 21"/>
            <p:cNvGrpSpPr>
              <a:grpSpLocks/>
            </p:cNvGrpSpPr>
            <p:nvPr/>
          </p:nvGrpSpPr>
          <p:grpSpPr bwMode="auto">
            <a:xfrm>
              <a:off x="290286" y="2611438"/>
              <a:ext cx="8305800" cy="1322387"/>
              <a:chOff x="299903" y="2771779"/>
              <a:chExt cx="8071985" cy="1321250"/>
            </a:xfrm>
          </p:grpSpPr>
          <p:sp>
            <p:nvSpPr>
              <p:cNvPr id="73" name="Rounded Rectangle 72"/>
              <p:cNvSpPr/>
              <p:nvPr/>
            </p:nvSpPr>
            <p:spPr>
              <a:xfrm>
                <a:off x="373958" y="2771779"/>
                <a:ext cx="7997930" cy="132125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6343" name="Group 26"/>
              <p:cNvGrpSpPr>
                <a:grpSpLocks/>
              </p:cNvGrpSpPr>
              <p:nvPr/>
            </p:nvGrpSpPr>
            <p:grpSpPr bwMode="auto">
              <a:xfrm>
                <a:off x="299903" y="2771779"/>
                <a:ext cx="1894571" cy="381000"/>
                <a:chOff x="183785" y="3235975"/>
                <a:chExt cx="1894571" cy="381000"/>
              </a:xfrm>
            </p:grpSpPr>
            <p:grpSp>
              <p:nvGrpSpPr>
                <p:cNvPr id="56344" name="Group 16"/>
                <p:cNvGrpSpPr>
                  <a:grpSpLocks/>
                </p:cNvGrpSpPr>
                <p:nvPr/>
              </p:nvGrpSpPr>
              <p:grpSpPr bwMode="auto">
                <a:xfrm>
                  <a:off x="183785" y="3235975"/>
                  <a:ext cx="422016" cy="381000"/>
                  <a:chOff x="488585" y="3733800"/>
                  <a:chExt cx="422016" cy="381000"/>
                </a:xfrm>
              </p:grpSpPr>
              <p:sp>
                <p:nvSpPr>
                  <p:cNvPr id="77" name="Oval 76"/>
                  <p:cNvSpPr/>
                  <p:nvPr/>
                </p:nvSpPr>
                <p:spPr>
                  <a:xfrm>
                    <a:off x="488585" y="37338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8" name="TextBox 77"/>
                  <p:cNvSpPr txBox="1"/>
                  <p:nvPr/>
                </p:nvSpPr>
                <p:spPr>
                  <a:xfrm>
                    <a:off x="529600" y="3733800"/>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76" name="TextBox 75"/>
                <p:cNvSpPr txBox="1"/>
                <p:nvPr/>
              </p:nvSpPr>
              <p:spPr>
                <a:xfrm>
                  <a:off x="554059"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56328" name="Group 29"/>
            <p:cNvGrpSpPr>
              <a:grpSpLocks/>
            </p:cNvGrpSpPr>
            <p:nvPr/>
          </p:nvGrpSpPr>
          <p:grpSpPr bwMode="auto">
            <a:xfrm>
              <a:off x="674803" y="2967038"/>
              <a:ext cx="7713704" cy="839970"/>
              <a:chOff x="-6842588" y="-374806"/>
              <a:chExt cx="7713704" cy="839970"/>
            </a:xfrm>
          </p:grpSpPr>
          <p:grpSp>
            <p:nvGrpSpPr>
              <p:cNvPr id="56329" name="Group 16"/>
              <p:cNvGrpSpPr>
                <a:grpSpLocks/>
              </p:cNvGrpSpPr>
              <p:nvPr/>
            </p:nvGrpSpPr>
            <p:grpSpPr bwMode="auto">
              <a:xfrm>
                <a:off x="-6842588" y="-374806"/>
                <a:ext cx="7711733" cy="316169"/>
                <a:chOff x="-6842588" y="-374806"/>
                <a:chExt cx="7711733" cy="316169"/>
              </a:xfrm>
            </p:grpSpPr>
            <p:grpSp>
              <p:nvGrpSpPr>
                <p:cNvPr id="56335" name="Group 14"/>
                <p:cNvGrpSpPr>
                  <a:grpSpLocks/>
                </p:cNvGrpSpPr>
                <p:nvPr/>
              </p:nvGrpSpPr>
              <p:grpSpPr bwMode="auto">
                <a:xfrm>
                  <a:off x="-6842588" y="-374806"/>
                  <a:ext cx="7711733" cy="316169"/>
                  <a:chOff x="-6842588" y="-374806"/>
                  <a:chExt cx="7711733" cy="316169"/>
                </a:xfrm>
              </p:grpSpPr>
              <p:grpSp>
                <p:nvGrpSpPr>
                  <p:cNvPr id="56337" name="Group 13"/>
                  <p:cNvGrpSpPr>
                    <a:grpSpLocks/>
                  </p:cNvGrpSpPr>
                  <p:nvPr/>
                </p:nvGrpSpPr>
                <p:grpSpPr bwMode="auto">
                  <a:xfrm>
                    <a:off x="-6842588" y="-374806"/>
                    <a:ext cx="7366112" cy="316169"/>
                    <a:chOff x="-6423488" y="3328276"/>
                    <a:chExt cx="7366112" cy="316169"/>
                  </a:xfrm>
                </p:grpSpPr>
                <p:sp>
                  <p:nvSpPr>
                    <p:cNvPr id="56339" name="TextBox 69"/>
                    <p:cNvSpPr txBox="1">
                      <a:spLocks noChangeArrowheads="1"/>
                    </p:cNvSpPr>
                    <p:nvPr/>
                  </p:nvSpPr>
                  <p:spPr bwMode="auto">
                    <a:xfrm>
                      <a:off x="-5950755" y="3328276"/>
                      <a:ext cx="6893379" cy="316169"/>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56340" name="TextBox 70"/>
                    <p:cNvSpPr txBox="1">
                      <a:spLocks noChangeArrowheads="1"/>
                    </p:cNvSpPr>
                    <p:nvPr/>
                  </p:nvSpPr>
                  <p:spPr bwMode="auto">
                    <a:xfrm>
                      <a:off x="-6423488"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56341"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56338" name="TextBox 68"/>
                  <p:cNvSpPr txBox="1">
                    <a:spLocks noChangeArrowheads="1"/>
                  </p:cNvSpPr>
                  <p:nvPr/>
                </p:nvSpPr>
                <p:spPr bwMode="auto">
                  <a:xfrm>
                    <a:off x="-166926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56336" name="TextBox 6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56330" name="Group 22"/>
              <p:cNvGrpSpPr>
                <a:grpSpLocks/>
              </p:cNvGrpSpPr>
              <p:nvPr/>
            </p:nvGrpSpPr>
            <p:grpSpPr bwMode="auto">
              <a:xfrm>
                <a:off x="-6842588" y="-58058"/>
                <a:ext cx="7713704" cy="523222"/>
                <a:chOff x="-6842588" y="-58058"/>
                <a:chExt cx="7713704" cy="523222"/>
              </a:xfrm>
            </p:grpSpPr>
            <p:sp>
              <p:nvSpPr>
                <p:cNvPr id="56331" name="TextBox 61"/>
                <p:cNvSpPr txBox="1">
                  <a:spLocks noChangeArrowheads="1"/>
                </p:cNvSpPr>
                <p:nvPr/>
              </p:nvSpPr>
              <p:spPr bwMode="auto">
                <a:xfrm>
                  <a:off x="-6842588" y="-58057"/>
                  <a:ext cx="7713703"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56332" name="TextBox 62"/>
                <p:cNvSpPr txBox="1">
                  <a:spLocks noChangeArrowheads="1"/>
                </p:cNvSpPr>
                <p:nvPr/>
              </p:nvSpPr>
              <p:spPr bwMode="auto">
                <a:xfrm>
                  <a:off x="-6836579" y="-58058"/>
                  <a:ext cx="2497820" cy="523220"/>
                </a:xfrm>
                <a:prstGeom prst="rect">
                  <a:avLst/>
                </a:prstGeom>
                <a:noFill/>
                <a:ln w="19050">
                  <a:solidFill>
                    <a:schemeClr val="tx1"/>
                  </a:solidFill>
                  <a:miter lim="800000"/>
                  <a:headEnd/>
                  <a:tailEnd/>
                </a:ln>
              </p:spPr>
              <p:txBody>
                <a:bodyPr>
                  <a:spAutoFit/>
                </a:bodyPr>
                <a:lstStyle/>
                <a:p>
                  <a:r>
                    <a:rPr lang="en-US" sz="1400"/>
                    <a:t>Cash (+A)  +1,050</a:t>
                  </a:r>
                </a:p>
                <a:p>
                  <a:endParaRPr lang="en-US" sz="1400"/>
                </a:p>
              </p:txBody>
            </p:sp>
            <p:sp>
              <p:nvSpPr>
                <p:cNvPr id="56333" name="TextBox 63"/>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Sales Tax</a:t>
                  </a:r>
                </a:p>
                <a:p>
                  <a:r>
                    <a:rPr lang="en-US" sz="1400"/>
                    <a:t>Payable    (+L)  +50</a:t>
                  </a:r>
                </a:p>
              </p:txBody>
            </p:sp>
            <p:sp>
              <p:nvSpPr>
                <p:cNvPr id="56334" name="TextBox 64"/>
                <p:cNvSpPr txBox="1">
                  <a:spLocks noChangeArrowheads="1"/>
                </p:cNvSpPr>
                <p:nvPr/>
              </p:nvSpPr>
              <p:spPr bwMode="auto">
                <a:xfrm>
                  <a:off x="-1676399" y="-58058"/>
                  <a:ext cx="2547515" cy="523220"/>
                </a:xfrm>
                <a:prstGeom prst="rect">
                  <a:avLst/>
                </a:prstGeom>
                <a:noFill/>
                <a:ln w="19050">
                  <a:solidFill>
                    <a:schemeClr val="tx1"/>
                  </a:solidFill>
                  <a:miter lim="800000"/>
                  <a:headEnd/>
                  <a:tailEnd/>
                </a:ln>
              </p:spPr>
              <p:txBody>
                <a:bodyPr>
                  <a:spAutoFit/>
                </a:bodyPr>
                <a:lstStyle/>
                <a:p>
                  <a:r>
                    <a:rPr lang="en-US" sz="1400"/>
                    <a:t>Sales</a:t>
                  </a:r>
                </a:p>
                <a:p>
                  <a:r>
                    <a:rPr lang="en-US" sz="1400"/>
                    <a:t>Revenue (+R, +SE)    +1,000</a:t>
                  </a:r>
                </a:p>
              </p:txBody>
            </p:sp>
          </p:grpSp>
        </p:grpSp>
      </p:gr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8201"/>
                                        </p:tgtEl>
                                        <p:attrNameLst>
                                          <p:attrName>style.visibility</p:attrName>
                                        </p:attrNameLst>
                                      </p:cBhvr>
                                      <p:to>
                                        <p:strVal val="visible"/>
                                      </p:to>
                                    </p:set>
                                    <p:animEffect transition="in" filter="dissolve">
                                      <p:cBhvr>
                                        <p:cTn id="16"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Additional Liabilities</a:t>
            </a:r>
          </a:p>
        </p:txBody>
      </p:sp>
      <p:sp>
        <p:nvSpPr>
          <p:cNvPr id="4" name="TextBox 3"/>
          <p:cNvSpPr txBox="1"/>
          <p:nvPr/>
        </p:nvSpPr>
        <p:spPr>
          <a:xfrm>
            <a:off x="609600" y="1371600"/>
            <a:ext cx="7924800" cy="1016000"/>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sz="2000" dirty="0">
                <a:solidFill>
                  <a:schemeClr val="bg1"/>
                </a:solidFill>
                <a:effectLst>
                  <a:outerShdw blurRad="38100" dist="38100" dir="2700000" algn="tl">
                    <a:srgbClr val="000000">
                      <a:alpha val="43137"/>
                    </a:srgbClr>
                  </a:outerShdw>
                </a:effectLst>
                <a:latin typeface="Arial" pitchFamily="34" charset="0"/>
              </a:rPr>
              <a:t>On May 14</a:t>
            </a:r>
            <a:r>
              <a:rPr lang="en-US" sz="2000" baseline="30000" dirty="0">
                <a:solidFill>
                  <a:schemeClr val="bg1"/>
                </a:solidFill>
                <a:effectLst>
                  <a:outerShdw blurRad="38100" dist="38100" dir="2700000" algn="tl">
                    <a:srgbClr val="000000">
                      <a:alpha val="43137"/>
                    </a:srgbClr>
                  </a:outerShdw>
                </a:effectLst>
                <a:latin typeface="Arial" pitchFamily="34" charset="0"/>
              </a:rPr>
              <a:t>th </a:t>
            </a:r>
            <a:r>
              <a:rPr lang="en-US" sz="2000" dirty="0">
                <a:solidFill>
                  <a:schemeClr val="bg1"/>
                </a:solidFill>
                <a:effectLst>
                  <a:outerShdw blurRad="38100" dist="38100" dir="2700000" algn="tl">
                    <a:srgbClr val="000000">
                      <a:alpha val="43137"/>
                    </a:srgbClr>
                  </a:outerShdw>
                </a:effectLst>
                <a:latin typeface="Arial" pitchFamily="34" charset="0"/>
              </a:rPr>
              <a:t>2010, Live Nation Entertainment (the owner of Ticketmaster), received $8 million cash for advance ticket sales for two Lady Gaga concerts to be held on February 21 and 22, 2011.</a:t>
            </a:r>
          </a:p>
        </p:txBody>
      </p:sp>
      <p:grpSp>
        <p:nvGrpSpPr>
          <p:cNvPr id="20" name="Group 19"/>
          <p:cNvGrpSpPr>
            <a:grpSpLocks/>
          </p:cNvGrpSpPr>
          <p:nvPr/>
        </p:nvGrpSpPr>
        <p:grpSpPr bwMode="auto">
          <a:xfrm>
            <a:off x="381000" y="2792413"/>
            <a:ext cx="8305800" cy="1322387"/>
            <a:chOff x="290286" y="2611438"/>
            <a:chExt cx="8305800" cy="1322387"/>
          </a:xfrm>
        </p:grpSpPr>
        <p:grpSp>
          <p:nvGrpSpPr>
            <p:cNvPr id="58390" name="Group 21"/>
            <p:cNvGrpSpPr>
              <a:grpSpLocks/>
            </p:cNvGrpSpPr>
            <p:nvPr/>
          </p:nvGrpSpPr>
          <p:grpSpPr bwMode="auto">
            <a:xfrm>
              <a:off x="290286" y="2611438"/>
              <a:ext cx="8305800" cy="1322387"/>
              <a:chOff x="299903" y="2771779"/>
              <a:chExt cx="8071985" cy="1321250"/>
            </a:xfrm>
          </p:grpSpPr>
          <p:sp>
            <p:nvSpPr>
              <p:cNvPr id="36" name="Rounded Rectangle 35"/>
              <p:cNvSpPr/>
              <p:nvPr/>
            </p:nvSpPr>
            <p:spPr>
              <a:xfrm>
                <a:off x="373958" y="2771779"/>
                <a:ext cx="7997930" cy="132125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8406" name="Group 26"/>
              <p:cNvGrpSpPr>
                <a:grpSpLocks/>
              </p:cNvGrpSpPr>
              <p:nvPr/>
            </p:nvGrpSpPr>
            <p:grpSpPr bwMode="auto">
              <a:xfrm>
                <a:off x="299903" y="2771779"/>
                <a:ext cx="1894571" cy="381000"/>
                <a:chOff x="183785" y="3235975"/>
                <a:chExt cx="1894571" cy="381000"/>
              </a:xfrm>
            </p:grpSpPr>
            <p:grpSp>
              <p:nvGrpSpPr>
                <p:cNvPr id="58407" name="Group 16"/>
                <p:cNvGrpSpPr>
                  <a:grpSpLocks/>
                </p:cNvGrpSpPr>
                <p:nvPr/>
              </p:nvGrpSpPr>
              <p:grpSpPr bwMode="auto">
                <a:xfrm>
                  <a:off x="183785" y="3235975"/>
                  <a:ext cx="422016" cy="381000"/>
                  <a:chOff x="488585" y="3733800"/>
                  <a:chExt cx="422016" cy="381000"/>
                </a:xfrm>
              </p:grpSpPr>
              <p:sp>
                <p:nvSpPr>
                  <p:cNvPr id="40" name="Oval 39"/>
                  <p:cNvSpPr/>
                  <p:nvPr/>
                </p:nvSpPr>
                <p:spPr>
                  <a:xfrm>
                    <a:off x="488585" y="37338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TextBox 40"/>
                  <p:cNvSpPr txBox="1"/>
                  <p:nvPr/>
                </p:nvSpPr>
                <p:spPr>
                  <a:xfrm>
                    <a:off x="529600" y="3733800"/>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9" name="TextBox 38"/>
                <p:cNvSpPr txBox="1"/>
                <p:nvPr/>
              </p:nvSpPr>
              <p:spPr>
                <a:xfrm>
                  <a:off x="554059"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58391" name="Group 29"/>
            <p:cNvGrpSpPr>
              <a:grpSpLocks/>
            </p:cNvGrpSpPr>
            <p:nvPr/>
          </p:nvGrpSpPr>
          <p:grpSpPr bwMode="auto">
            <a:xfrm>
              <a:off x="674803" y="2967038"/>
              <a:ext cx="7713704" cy="839970"/>
              <a:chOff x="-6842588" y="-374806"/>
              <a:chExt cx="7713704" cy="839970"/>
            </a:xfrm>
          </p:grpSpPr>
          <p:grpSp>
            <p:nvGrpSpPr>
              <p:cNvPr id="58392" name="Group 16"/>
              <p:cNvGrpSpPr>
                <a:grpSpLocks/>
              </p:cNvGrpSpPr>
              <p:nvPr/>
            </p:nvGrpSpPr>
            <p:grpSpPr bwMode="auto">
              <a:xfrm>
                <a:off x="-6842588" y="-374806"/>
                <a:ext cx="7711733" cy="316169"/>
                <a:chOff x="-6842588" y="-374806"/>
                <a:chExt cx="7711733" cy="316169"/>
              </a:xfrm>
            </p:grpSpPr>
            <p:grpSp>
              <p:nvGrpSpPr>
                <p:cNvPr id="58398" name="Group 14"/>
                <p:cNvGrpSpPr>
                  <a:grpSpLocks/>
                </p:cNvGrpSpPr>
                <p:nvPr/>
              </p:nvGrpSpPr>
              <p:grpSpPr bwMode="auto">
                <a:xfrm>
                  <a:off x="-6842588" y="-374806"/>
                  <a:ext cx="7711733" cy="316169"/>
                  <a:chOff x="-6842588" y="-374806"/>
                  <a:chExt cx="7711733" cy="316169"/>
                </a:xfrm>
              </p:grpSpPr>
              <p:grpSp>
                <p:nvGrpSpPr>
                  <p:cNvPr id="58400" name="Group 13"/>
                  <p:cNvGrpSpPr>
                    <a:grpSpLocks/>
                  </p:cNvGrpSpPr>
                  <p:nvPr/>
                </p:nvGrpSpPr>
                <p:grpSpPr bwMode="auto">
                  <a:xfrm>
                    <a:off x="-6842588" y="-374806"/>
                    <a:ext cx="7366112" cy="316169"/>
                    <a:chOff x="-6423488" y="3328276"/>
                    <a:chExt cx="7366112" cy="316169"/>
                  </a:xfrm>
                </p:grpSpPr>
                <p:sp>
                  <p:nvSpPr>
                    <p:cNvPr id="58402" name="TextBox 32"/>
                    <p:cNvSpPr txBox="1">
                      <a:spLocks noChangeArrowheads="1"/>
                    </p:cNvSpPr>
                    <p:nvPr/>
                  </p:nvSpPr>
                  <p:spPr bwMode="auto">
                    <a:xfrm>
                      <a:off x="-5950755" y="3328276"/>
                      <a:ext cx="6893379" cy="316169"/>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58403" name="TextBox 33"/>
                    <p:cNvSpPr txBox="1">
                      <a:spLocks noChangeArrowheads="1"/>
                    </p:cNvSpPr>
                    <p:nvPr/>
                  </p:nvSpPr>
                  <p:spPr bwMode="auto">
                    <a:xfrm>
                      <a:off x="-6423488"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58404"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58401" name="TextBox 31"/>
                  <p:cNvSpPr txBox="1">
                    <a:spLocks noChangeArrowheads="1"/>
                  </p:cNvSpPr>
                  <p:nvPr/>
                </p:nvSpPr>
                <p:spPr bwMode="auto">
                  <a:xfrm>
                    <a:off x="-166926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58399" name="TextBox 29"/>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58393" name="Group 22"/>
              <p:cNvGrpSpPr>
                <a:grpSpLocks/>
              </p:cNvGrpSpPr>
              <p:nvPr/>
            </p:nvGrpSpPr>
            <p:grpSpPr bwMode="auto">
              <a:xfrm>
                <a:off x="-6842588" y="-58058"/>
                <a:ext cx="7713704" cy="523222"/>
                <a:chOff x="-6842588" y="-58058"/>
                <a:chExt cx="7713704" cy="523222"/>
              </a:xfrm>
            </p:grpSpPr>
            <p:sp>
              <p:nvSpPr>
                <p:cNvPr id="58394" name="TextBox 24"/>
                <p:cNvSpPr txBox="1">
                  <a:spLocks noChangeArrowheads="1"/>
                </p:cNvSpPr>
                <p:nvPr/>
              </p:nvSpPr>
              <p:spPr bwMode="auto">
                <a:xfrm>
                  <a:off x="-6842588" y="-58057"/>
                  <a:ext cx="7713703"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58395" name="TextBox 25"/>
                <p:cNvSpPr txBox="1">
                  <a:spLocks noChangeArrowheads="1"/>
                </p:cNvSpPr>
                <p:nvPr/>
              </p:nvSpPr>
              <p:spPr bwMode="auto">
                <a:xfrm>
                  <a:off x="-6836579" y="-58058"/>
                  <a:ext cx="2497820" cy="523220"/>
                </a:xfrm>
                <a:prstGeom prst="rect">
                  <a:avLst/>
                </a:prstGeom>
                <a:noFill/>
                <a:ln w="19050">
                  <a:solidFill>
                    <a:schemeClr val="tx1"/>
                  </a:solidFill>
                  <a:miter lim="800000"/>
                  <a:headEnd/>
                  <a:tailEnd/>
                </a:ln>
              </p:spPr>
              <p:txBody>
                <a:bodyPr>
                  <a:spAutoFit/>
                </a:bodyPr>
                <a:lstStyle/>
                <a:p>
                  <a:r>
                    <a:rPr lang="en-US" sz="1400"/>
                    <a:t>Cash (+A)  +8</a:t>
                  </a:r>
                </a:p>
                <a:p>
                  <a:endParaRPr lang="en-US" sz="1400"/>
                </a:p>
              </p:txBody>
            </p:sp>
            <p:sp>
              <p:nvSpPr>
                <p:cNvPr id="58396" name="TextBox 26"/>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Unearned</a:t>
                  </a:r>
                </a:p>
                <a:p>
                  <a:r>
                    <a:rPr lang="en-US" sz="1400"/>
                    <a:t>Revenue    (+L)  +8</a:t>
                  </a:r>
                </a:p>
              </p:txBody>
            </p:sp>
            <p:sp>
              <p:nvSpPr>
                <p:cNvPr id="58397" name="TextBox 27"/>
                <p:cNvSpPr txBox="1">
                  <a:spLocks noChangeArrowheads="1"/>
                </p:cNvSpPr>
                <p:nvPr/>
              </p:nvSpPr>
              <p:spPr bwMode="auto">
                <a:xfrm>
                  <a:off x="-1676399" y="-58058"/>
                  <a:ext cx="2547515"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grpSp>
        </p:grpSp>
      </p:grpSp>
      <p:grpSp>
        <p:nvGrpSpPr>
          <p:cNvPr id="42" name="Group 41"/>
          <p:cNvGrpSpPr>
            <a:grpSpLocks/>
          </p:cNvGrpSpPr>
          <p:nvPr/>
        </p:nvGrpSpPr>
        <p:grpSpPr bwMode="auto">
          <a:xfrm>
            <a:off x="457200" y="4343400"/>
            <a:ext cx="7943850" cy="1219200"/>
            <a:chOff x="652463" y="4016375"/>
            <a:chExt cx="7943620" cy="1219200"/>
          </a:xfrm>
        </p:grpSpPr>
        <p:grpSp>
          <p:nvGrpSpPr>
            <p:cNvPr id="58373" name="Group 24"/>
            <p:cNvGrpSpPr>
              <a:grpSpLocks/>
            </p:cNvGrpSpPr>
            <p:nvPr/>
          </p:nvGrpSpPr>
          <p:grpSpPr bwMode="auto">
            <a:xfrm>
              <a:off x="652463" y="4016375"/>
              <a:ext cx="7943620" cy="1219200"/>
              <a:chOff x="711199" y="4336107"/>
              <a:chExt cx="7749510" cy="1218104"/>
            </a:xfrm>
          </p:grpSpPr>
          <p:sp>
            <p:nvSpPr>
              <p:cNvPr id="50" name="Rounded Rectangle 49"/>
              <p:cNvSpPr/>
              <p:nvPr/>
            </p:nvSpPr>
            <p:spPr>
              <a:xfrm>
                <a:off x="740624" y="4336107"/>
                <a:ext cx="7720085" cy="121810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8381" name="Group 25"/>
              <p:cNvGrpSpPr>
                <a:grpSpLocks/>
              </p:cNvGrpSpPr>
              <p:nvPr/>
            </p:nvGrpSpPr>
            <p:grpSpPr bwMode="auto">
              <a:xfrm>
                <a:off x="711199" y="4336108"/>
                <a:ext cx="1905000" cy="387350"/>
                <a:chOff x="3505200" y="3232737"/>
                <a:chExt cx="1905000" cy="387476"/>
              </a:xfrm>
            </p:grpSpPr>
            <p:grpSp>
              <p:nvGrpSpPr>
                <p:cNvPr id="58382" name="Group 15"/>
                <p:cNvGrpSpPr>
                  <a:grpSpLocks/>
                </p:cNvGrpSpPr>
                <p:nvPr/>
              </p:nvGrpSpPr>
              <p:grpSpPr bwMode="auto">
                <a:xfrm>
                  <a:off x="3505200" y="3232737"/>
                  <a:ext cx="413658" cy="387476"/>
                  <a:chOff x="2133600" y="4870324"/>
                  <a:chExt cx="413658" cy="387476"/>
                </a:xfrm>
              </p:grpSpPr>
              <p:sp>
                <p:nvSpPr>
                  <p:cNvPr id="54"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 name="TextBox 54"/>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58383"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58374" name="Group 44"/>
            <p:cNvGrpSpPr>
              <a:grpSpLocks/>
            </p:cNvGrpSpPr>
            <p:nvPr/>
          </p:nvGrpSpPr>
          <p:grpSpPr bwMode="auto">
            <a:xfrm>
              <a:off x="1128485" y="4389319"/>
              <a:ext cx="7242380" cy="654840"/>
              <a:chOff x="5656941" y="3416862"/>
              <a:chExt cx="7242380" cy="654840"/>
            </a:xfrm>
          </p:grpSpPr>
          <p:sp>
            <p:nvSpPr>
              <p:cNvPr id="45" name="TextBox 44"/>
              <p:cNvSpPr txBox="1"/>
              <p:nvPr/>
            </p:nvSpPr>
            <p:spPr>
              <a:xfrm>
                <a:off x="5660330" y="3424918"/>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58376" name="Group 73"/>
              <p:cNvGrpSpPr>
                <a:grpSpLocks/>
              </p:cNvGrpSpPr>
              <p:nvPr/>
            </p:nvGrpSpPr>
            <p:grpSpPr bwMode="auto">
              <a:xfrm>
                <a:off x="5656941" y="3416862"/>
                <a:ext cx="7242380" cy="654840"/>
                <a:chOff x="5656941" y="2546005"/>
                <a:chExt cx="7242380" cy="654840"/>
              </a:xfrm>
            </p:grpSpPr>
            <p:sp>
              <p:nvSpPr>
                <p:cNvPr id="58377" name="TextBox 46"/>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Cash (+A)</a:t>
                  </a:r>
                </a:p>
                <a:p>
                  <a:r>
                    <a:rPr lang="en-US"/>
                    <a:t>        cr    Unearned Revenue (+L)</a:t>
                  </a:r>
                </a:p>
              </p:txBody>
            </p:sp>
            <p:sp>
              <p:nvSpPr>
                <p:cNvPr id="58378" name="TextBox 47"/>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8</a:t>
                  </a:r>
                </a:p>
              </p:txBody>
            </p:sp>
            <p:sp>
              <p:nvSpPr>
                <p:cNvPr id="58379" name="TextBox 48"/>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8</a:t>
                  </a:r>
                </a:p>
                <a:p>
                  <a:pPr algn="r"/>
                  <a:endParaRPr lang="en-US"/>
                </a:p>
              </p:txBody>
            </p:sp>
          </p:grpSp>
        </p:gr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t>Additional Liabilities</a:t>
            </a:r>
          </a:p>
        </p:txBody>
      </p:sp>
      <p:sp>
        <p:nvSpPr>
          <p:cNvPr id="4" name="TextBox 3"/>
          <p:cNvSpPr txBox="1"/>
          <p:nvPr/>
        </p:nvSpPr>
        <p:spPr>
          <a:xfrm>
            <a:off x="685800" y="1066800"/>
            <a:ext cx="7772400" cy="1016000"/>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sz="2000" dirty="0">
                <a:solidFill>
                  <a:schemeClr val="bg1"/>
                </a:solidFill>
                <a:effectLst>
                  <a:outerShdw blurRad="38100" dist="38100" dir="2700000" algn="tl">
                    <a:srgbClr val="000000">
                      <a:alpha val="43137"/>
                    </a:srgbClr>
                  </a:outerShdw>
                </a:effectLst>
                <a:latin typeface="Arial" pitchFamily="34" charset="0"/>
              </a:rPr>
              <a:t>When the February 21</a:t>
            </a:r>
            <a:r>
              <a:rPr lang="en-US" sz="2000" baseline="30000" dirty="0">
                <a:solidFill>
                  <a:schemeClr val="bg1"/>
                </a:solidFill>
                <a:effectLst>
                  <a:outerShdw blurRad="38100" dist="38100" dir="2700000" algn="tl">
                    <a:srgbClr val="000000">
                      <a:alpha val="43137"/>
                    </a:srgbClr>
                  </a:outerShdw>
                </a:effectLst>
                <a:latin typeface="Arial" pitchFamily="34" charset="0"/>
              </a:rPr>
              <a:t>st</a:t>
            </a:r>
            <a:r>
              <a:rPr lang="en-US" sz="2000" dirty="0">
                <a:solidFill>
                  <a:schemeClr val="bg1"/>
                </a:solidFill>
                <a:effectLst>
                  <a:outerShdw blurRad="38100" dist="38100" dir="2700000" algn="tl">
                    <a:srgbClr val="000000">
                      <a:alpha val="43137"/>
                    </a:srgbClr>
                  </a:outerShdw>
                </a:effectLst>
                <a:latin typeface="Arial" pitchFamily="34" charset="0"/>
              </a:rPr>
              <a:t> concert is held, Live Nation Entertainment can recognize one half of the unearned revenue as earned revenue, as they have fulfilled part of the liability.</a:t>
            </a:r>
          </a:p>
        </p:txBody>
      </p:sp>
      <p:grpSp>
        <p:nvGrpSpPr>
          <p:cNvPr id="20" name="Group 19"/>
          <p:cNvGrpSpPr>
            <a:grpSpLocks/>
          </p:cNvGrpSpPr>
          <p:nvPr/>
        </p:nvGrpSpPr>
        <p:grpSpPr bwMode="auto">
          <a:xfrm>
            <a:off x="381000" y="2792413"/>
            <a:ext cx="8305800" cy="1322387"/>
            <a:chOff x="290286" y="2611438"/>
            <a:chExt cx="8305800" cy="1322387"/>
          </a:xfrm>
        </p:grpSpPr>
        <p:grpSp>
          <p:nvGrpSpPr>
            <p:cNvPr id="60438" name="Group 21"/>
            <p:cNvGrpSpPr>
              <a:grpSpLocks/>
            </p:cNvGrpSpPr>
            <p:nvPr/>
          </p:nvGrpSpPr>
          <p:grpSpPr bwMode="auto">
            <a:xfrm>
              <a:off x="290286" y="2611438"/>
              <a:ext cx="8305800" cy="1322387"/>
              <a:chOff x="299903" y="2771779"/>
              <a:chExt cx="8071985" cy="1321250"/>
            </a:xfrm>
          </p:grpSpPr>
          <p:sp>
            <p:nvSpPr>
              <p:cNvPr id="36" name="Rounded Rectangle 35"/>
              <p:cNvSpPr/>
              <p:nvPr/>
            </p:nvSpPr>
            <p:spPr>
              <a:xfrm>
                <a:off x="373958" y="2771779"/>
                <a:ext cx="7997930" cy="132125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0454" name="Group 26"/>
              <p:cNvGrpSpPr>
                <a:grpSpLocks/>
              </p:cNvGrpSpPr>
              <p:nvPr/>
            </p:nvGrpSpPr>
            <p:grpSpPr bwMode="auto">
              <a:xfrm>
                <a:off x="299903" y="2771779"/>
                <a:ext cx="1894571" cy="381000"/>
                <a:chOff x="183785" y="3235975"/>
                <a:chExt cx="1894571" cy="381000"/>
              </a:xfrm>
            </p:grpSpPr>
            <p:grpSp>
              <p:nvGrpSpPr>
                <p:cNvPr id="60455" name="Group 16"/>
                <p:cNvGrpSpPr>
                  <a:grpSpLocks/>
                </p:cNvGrpSpPr>
                <p:nvPr/>
              </p:nvGrpSpPr>
              <p:grpSpPr bwMode="auto">
                <a:xfrm>
                  <a:off x="183785" y="3235975"/>
                  <a:ext cx="422016" cy="381000"/>
                  <a:chOff x="488585" y="3733800"/>
                  <a:chExt cx="422016" cy="381000"/>
                </a:xfrm>
              </p:grpSpPr>
              <p:sp>
                <p:nvSpPr>
                  <p:cNvPr id="40" name="Oval 39"/>
                  <p:cNvSpPr/>
                  <p:nvPr/>
                </p:nvSpPr>
                <p:spPr>
                  <a:xfrm>
                    <a:off x="488585" y="37338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TextBox 40"/>
                  <p:cNvSpPr txBox="1"/>
                  <p:nvPr/>
                </p:nvSpPr>
                <p:spPr>
                  <a:xfrm>
                    <a:off x="529600" y="3733800"/>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9" name="TextBox 38"/>
                <p:cNvSpPr txBox="1"/>
                <p:nvPr/>
              </p:nvSpPr>
              <p:spPr>
                <a:xfrm>
                  <a:off x="554059"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60439" name="Group 29"/>
            <p:cNvGrpSpPr>
              <a:grpSpLocks/>
            </p:cNvGrpSpPr>
            <p:nvPr/>
          </p:nvGrpSpPr>
          <p:grpSpPr bwMode="auto">
            <a:xfrm>
              <a:off x="674803" y="2967038"/>
              <a:ext cx="7713704" cy="839970"/>
              <a:chOff x="-6842588" y="-374806"/>
              <a:chExt cx="7713704" cy="839970"/>
            </a:xfrm>
          </p:grpSpPr>
          <p:grpSp>
            <p:nvGrpSpPr>
              <p:cNvPr id="60440" name="Group 16"/>
              <p:cNvGrpSpPr>
                <a:grpSpLocks/>
              </p:cNvGrpSpPr>
              <p:nvPr/>
            </p:nvGrpSpPr>
            <p:grpSpPr bwMode="auto">
              <a:xfrm>
                <a:off x="-6842588" y="-374806"/>
                <a:ext cx="7711733" cy="316169"/>
                <a:chOff x="-6842588" y="-374806"/>
                <a:chExt cx="7711733" cy="316169"/>
              </a:xfrm>
            </p:grpSpPr>
            <p:grpSp>
              <p:nvGrpSpPr>
                <p:cNvPr id="60446" name="Group 14"/>
                <p:cNvGrpSpPr>
                  <a:grpSpLocks/>
                </p:cNvGrpSpPr>
                <p:nvPr/>
              </p:nvGrpSpPr>
              <p:grpSpPr bwMode="auto">
                <a:xfrm>
                  <a:off x="-6842588" y="-374806"/>
                  <a:ext cx="7711733" cy="316169"/>
                  <a:chOff x="-6842588" y="-374806"/>
                  <a:chExt cx="7711733" cy="316169"/>
                </a:xfrm>
              </p:grpSpPr>
              <p:grpSp>
                <p:nvGrpSpPr>
                  <p:cNvPr id="60448" name="Group 13"/>
                  <p:cNvGrpSpPr>
                    <a:grpSpLocks/>
                  </p:cNvGrpSpPr>
                  <p:nvPr/>
                </p:nvGrpSpPr>
                <p:grpSpPr bwMode="auto">
                  <a:xfrm>
                    <a:off x="-6842588" y="-374806"/>
                    <a:ext cx="7366112" cy="316169"/>
                    <a:chOff x="-6423488" y="3328276"/>
                    <a:chExt cx="7366112" cy="316169"/>
                  </a:xfrm>
                </p:grpSpPr>
                <p:sp>
                  <p:nvSpPr>
                    <p:cNvPr id="60450" name="TextBox 32"/>
                    <p:cNvSpPr txBox="1">
                      <a:spLocks noChangeArrowheads="1"/>
                    </p:cNvSpPr>
                    <p:nvPr/>
                  </p:nvSpPr>
                  <p:spPr bwMode="auto">
                    <a:xfrm>
                      <a:off x="-5950755" y="3328276"/>
                      <a:ext cx="6893379" cy="316169"/>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60451" name="TextBox 33"/>
                    <p:cNvSpPr txBox="1">
                      <a:spLocks noChangeArrowheads="1"/>
                    </p:cNvSpPr>
                    <p:nvPr/>
                  </p:nvSpPr>
                  <p:spPr bwMode="auto">
                    <a:xfrm>
                      <a:off x="-6423488"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60452"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60449" name="TextBox 31"/>
                  <p:cNvSpPr txBox="1">
                    <a:spLocks noChangeArrowheads="1"/>
                  </p:cNvSpPr>
                  <p:nvPr/>
                </p:nvSpPr>
                <p:spPr bwMode="auto">
                  <a:xfrm>
                    <a:off x="-166926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60447" name="TextBox 29"/>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60441" name="Group 22"/>
              <p:cNvGrpSpPr>
                <a:grpSpLocks/>
              </p:cNvGrpSpPr>
              <p:nvPr/>
            </p:nvGrpSpPr>
            <p:grpSpPr bwMode="auto">
              <a:xfrm>
                <a:off x="-6842588" y="-58058"/>
                <a:ext cx="7713704" cy="523222"/>
                <a:chOff x="-6842588" y="-58058"/>
                <a:chExt cx="7713704" cy="523222"/>
              </a:xfrm>
            </p:grpSpPr>
            <p:sp>
              <p:nvSpPr>
                <p:cNvPr id="60442" name="TextBox 24"/>
                <p:cNvSpPr txBox="1">
                  <a:spLocks noChangeArrowheads="1"/>
                </p:cNvSpPr>
                <p:nvPr/>
              </p:nvSpPr>
              <p:spPr bwMode="auto">
                <a:xfrm>
                  <a:off x="-6842588" y="-58057"/>
                  <a:ext cx="7713703"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60443" name="TextBox 25"/>
                <p:cNvSpPr txBox="1">
                  <a:spLocks noChangeArrowheads="1"/>
                </p:cNvSpPr>
                <p:nvPr/>
              </p:nvSpPr>
              <p:spPr bwMode="auto">
                <a:xfrm>
                  <a:off x="-6836579" y="-58058"/>
                  <a:ext cx="249782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60444" name="TextBox 26"/>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Unearned</a:t>
                  </a:r>
                </a:p>
                <a:p>
                  <a:r>
                    <a:rPr lang="en-US" sz="1400"/>
                    <a:t>Revenue    (-L)  -4</a:t>
                  </a:r>
                </a:p>
              </p:txBody>
            </p:sp>
            <p:sp>
              <p:nvSpPr>
                <p:cNvPr id="60445" name="TextBox 27"/>
                <p:cNvSpPr txBox="1">
                  <a:spLocks noChangeArrowheads="1"/>
                </p:cNvSpPr>
                <p:nvPr/>
              </p:nvSpPr>
              <p:spPr bwMode="auto">
                <a:xfrm>
                  <a:off x="-1676399" y="-58058"/>
                  <a:ext cx="2547515" cy="523220"/>
                </a:xfrm>
                <a:prstGeom prst="rect">
                  <a:avLst/>
                </a:prstGeom>
                <a:noFill/>
                <a:ln w="19050">
                  <a:solidFill>
                    <a:schemeClr val="tx1"/>
                  </a:solidFill>
                  <a:miter lim="800000"/>
                  <a:headEnd/>
                  <a:tailEnd/>
                </a:ln>
              </p:spPr>
              <p:txBody>
                <a:bodyPr>
                  <a:spAutoFit/>
                </a:bodyPr>
                <a:lstStyle/>
                <a:p>
                  <a:r>
                    <a:rPr lang="en-US" sz="1400"/>
                    <a:t>Concert</a:t>
                  </a:r>
                </a:p>
                <a:p>
                  <a:r>
                    <a:rPr lang="en-US" sz="1400"/>
                    <a:t>Revenue    (+R, +SE)  +4</a:t>
                  </a:r>
                </a:p>
              </p:txBody>
            </p:sp>
          </p:grpSp>
        </p:grpSp>
      </p:grpSp>
      <p:grpSp>
        <p:nvGrpSpPr>
          <p:cNvPr id="42" name="Group 41"/>
          <p:cNvGrpSpPr>
            <a:grpSpLocks/>
          </p:cNvGrpSpPr>
          <p:nvPr/>
        </p:nvGrpSpPr>
        <p:grpSpPr bwMode="auto">
          <a:xfrm>
            <a:off x="457200" y="4343400"/>
            <a:ext cx="7943850" cy="1219200"/>
            <a:chOff x="652463" y="4016375"/>
            <a:chExt cx="7943620" cy="1219200"/>
          </a:xfrm>
        </p:grpSpPr>
        <p:grpSp>
          <p:nvGrpSpPr>
            <p:cNvPr id="60421" name="Group 24"/>
            <p:cNvGrpSpPr>
              <a:grpSpLocks/>
            </p:cNvGrpSpPr>
            <p:nvPr/>
          </p:nvGrpSpPr>
          <p:grpSpPr bwMode="auto">
            <a:xfrm>
              <a:off x="652463" y="4016375"/>
              <a:ext cx="7943620" cy="1219200"/>
              <a:chOff x="711199" y="4336107"/>
              <a:chExt cx="7749510" cy="1218104"/>
            </a:xfrm>
          </p:grpSpPr>
          <p:sp>
            <p:nvSpPr>
              <p:cNvPr id="50" name="Rounded Rectangle 49"/>
              <p:cNvSpPr/>
              <p:nvPr/>
            </p:nvSpPr>
            <p:spPr>
              <a:xfrm>
                <a:off x="740624" y="4336107"/>
                <a:ext cx="7720085" cy="121810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0429" name="Group 25"/>
              <p:cNvGrpSpPr>
                <a:grpSpLocks/>
              </p:cNvGrpSpPr>
              <p:nvPr/>
            </p:nvGrpSpPr>
            <p:grpSpPr bwMode="auto">
              <a:xfrm>
                <a:off x="711199" y="4336108"/>
                <a:ext cx="1905000" cy="387350"/>
                <a:chOff x="3505200" y="3232737"/>
                <a:chExt cx="1905000" cy="387476"/>
              </a:xfrm>
            </p:grpSpPr>
            <p:grpSp>
              <p:nvGrpSpPr>
                <p:cNvPr id="60430" name="Group 15"/>
                <p:cNvGrpSpPr>
                  <a:grpSpLocks/>
                </p:cNvGrpSpPr>
                <p:nvPr/>
              </p:nvGrpSpPr>
              <p:grpSpPr bwMode="auto">
                <a:xfrm>
                  <a:off x="3505200" y="3232737"/>
                  <a:ext cx="413658" cy="387476"/>
                  <a:chOff x="2133600" y="4870324"/>
                  <a:chExt cx="413658" cy="387476"/>
                </a:xfrm>
              </p:grpSpPr>
              <p:sp>
                <p:nvSpPr>
                  <p:cNvPr id="54"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 name="TextBox 54"/>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6043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60422" name="Group 44"/>
            <p:cNvGrpSpPr>
              <a:grpSpLocks/>
            </p:cNvGrpSpPr>
            <p:nvPr/>
          </p:nvGrpSpPr>
          <p:grpSpPr bwMode="auto">
            <a:xfrm>
              <a:off x="1128485" y="4389319"/>
              <a:ext cx="7242380" cy="654840"/>
              <a:chOff x="5656941" y="3416862"/>
              <a:chExt cx="7242380" cy="654840"/>
            </a:xfrm>
          </p:grpSpPr>
          <p:sp>
            <p:nvSpPr>
              <p:cNvPr id="45" name="TextBox 44"/>
              <p:cNvSpPr txBox="1"/>
              <p:nvPr/>
            </p:nvSpPr>
            <p:spPr>
              <a:xfrm>
                <a:off x="5660330" y="3424918"/>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60424" name="Group 73"/>
              <p:cNvGrpSpPr>
                <a:grpSpLocks/>
              </p:cNvGrpSpPr>
              <p:nvPr/>
            </p:nvGrpSpPr>
            <p:grpSpPr bwMode="auto">
              <a:xfrm>
                <a:off x="5656941" y="3416862"/>
                <a:ext cx="7242380" cy="654840"/>
                <a:chOff x="5656941" y="2546005"/>
                <a:chExt cx="7242380" cy="654840"/>
              </a:xfrm>
            </p:grpSpPr>
            <p:sp>
              <p:nvSpPr>
                <p:cNvPr id="60425" name="TextBox 46"/>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Unearned Revenue (-L)</a:t>
                  </a:r>
                </a:p>
                <a:p>
                  <a:r>
                    <a:rPr lang="en-US"/>
                    <a:t>        cr    Concert Revenue (+R, +SE)</a:t>
                  </a:r>
                </a:p>
              </p:txBody>
            </p:sp>
            <p:sp>
              <p:nvSpPr>
                <p:cNvPr id="60426" name="TextBox 47"/>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4</a:t>
                  </a:r>
                </a:p>
              </p:txBody>
            </p:sp>
            <p:sp>
              <p:nvSpPr>
                <p:cNvPr id="60427" name="TextBox 48"/>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4</a:t>
                  </a:r>
                </a:p>
                <a:p>
                  <a:pPr algn="r"/>
                  <a:endParaRPr lang="en-US"/>
                </a:p>
              </p:txBody>
            </p:sp>
          </p:grpSp>
        </p:grpSp>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mtClean="0"/>
              <a:t>Learning Objective 10-3</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chemeClr val="tx1"/>
                </a:solidFill>
                <a:latin typeface="Interstate-Regular"/>
              </a:rPr>
              <a:t>Analyze and record bond liability transactions.</a:t>
            </a:r>
            <a:endParaRPr lang="en-US" sz="4400" dirty="0">
              <a:solidFill>
                <a:schemeClr val="tx1"/>
              </a:solidFill>
              <a:latin typeface="Interstate-Regular"/>
            </a:endParaRPr>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4"/>
          <p:cNvSpPr>
            <a:spLocks noGrp="1"/>
          </p:cNvSpPr>
          <p:nvPr>
            <p:ph type="title"/>
          </p:nvPr>
        </p:nvSpPr>
        <p:spPr/>
        <p:txBody>
          <a:bodyPr/>
          <a:lstStyle/>
          <a:p>
            <a:r>
              <a:rPr lang="en-US" smtClean="0"/>
              <a:t>Long-Term Liabilities</a:t>
            </a:r>
          </a:p>
        </p:txBody>
      </p:sp>
      <p:sp>
        <p:nvSpPr>
          <p:cNvPr id="8" name="TextBox 7"/>
          <p:cNvSpPr txBox="1">
            <a:spLocks noChangeArrowheads="1"/>
          </p:cNvSpPr>
          <p:nvPr/>
        </p:nvSpPr>
        <p:spPr bwMode="auto">
          <a:xfrm>
            <a:off x="609600" y="3886200"/>
            <a:ext cx="7848600" cy="1384300"/>
          </a:xfrm>
          <a:prstGeom prst="rect">
            <a:avLst/>
          </a:prstGeom>
          <a:solidFill>
            <a:srgbClr val="FFE9BD"/>
          </a:solidFill>
          <a:ln w="38100">
            <a:solidFill>
              <a:srgbClr val="C00000"/>
            </a:solidFill>
            <a:miter lim="800000"/>
            <a:headEnd/>
            <a:tailEnd/>
          </a:ln>
        </p:spPr>
        <p:txBody>
          <a:bodyPr>
            <a:spAutoFit/>
          </a:bodyPr>
          <a:lstStyle/>
          <a:p>
            <a:pPr algn="ctr"/>
            <a:r>
              <a:rPr lang="en-US" sz="2800">
                <a:solidFill>
                  <a:srgbClr val="C00000"/>
                </a:solidFill>
              </a:rPr>
              <a:t>Bonds</a:t>
            </a:r>
            <a:r>
              <a:rPr lang="en-US" sz="2800"/>
              <a:t> are financial instruments that outline the future payments a company promises to make in exchange for receiving a sum of money now. </a:t>
            </a:r>
          </a:p>
        </p:txBody>
      </p:sp>
      <p:sp>
        <p:nvSpPr>
          <p:cNvPr id="64515" name="TextBox 5"/>
          <p:cNvSpPr txBox="1">
            <a:spLocks noChangeArrowheads="1"/>
          </p:cNvSpPr>
          <p:nvPr/>
        </p:nvSpPr>
        <p:spPr bwMode="auto">
          <a:xfrm>
            <a:off x="2019300" y="1524000"/>
            <a:ext cx="5105400" cy="1816100"/>
          </a:xfrm>
          <a:prstGeom prst="rect">
            <a:avLst/>
          </a:prstGeom>
          <a:noFill/>
          <a:ln w="9525">
            <a:noFill/>
            <a:miter lim="800000"/>
            <a:headEnd/>
            <a:tailEnd/>
          </a:ln>
        </p:spPr>
        <p:txBody>
          <a:bodyPr>
            <a:spAutoFit/>
          </a:bodyPr>
          <a:lstStyle/>
          <a:p>
            <a:r>
              <a:rPr lang="en-US" sz="2800" u="sng"/>
              <a:t>Common Long-Term Liabilities</a:t>
            </a:r>
          </a:p>
          <a:p>
            <a:pPr marL="800100" lvl="1" indent="-342900">
              <a:buFont typeface="Arial" charset="0"/>
              <a:buAutoNum type="arabicPeriod"/>
            </a:pPr>
            <a:r>
              <a:rPr lang="en-US" sz="2800"/>
              <a:t>Long-term notes payable </a:t>
            </a:r>
          </a:p>
          <a:p>
            <a:pPr marL="800100" lvl="1" indent="-342900">
              <a:buFont typeface="Arial" charset="0"/>
              <a:buAutoNum type="arabicPeriod"/>
            </a:pPr>
            <a:r>
              <a:rPr lang="en-US" sz="2800"/>
              <a:t>Deferred income taxes</a:t>
            </a:r>
          </a:p>
          <a:p>
            <a:pPr marL="800100" lvl="1" indent="-342900">
              <a:buFont typeface="Arial" charset="0"/>
              <a:buAutoNum type="arabicPeriod"/>
            </a:pPr>
            <a:r>
              <a:rPr lang="en-US" sz="2800"/>
              <a:t>Bonds payable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4"/>
          <p:cNvSpPr>
            <a:spLocks noGrp="1"/>
          </p:cNvSpPr>
          <p:nvPr>
            <p:ph type="title"/>
          </p:nvPr>
        </p:nvSpPr>
        <p:spPr/>
        <p:txBody>
          <a:bodyPr/>
          <a:lstStyle/>
          <a:p>
            <a:r>
              <a:rPr lang="en-US" smtClean="0"/>
              <a:t>Bonds</a:t>
            </a:r>
          </a:p>
        </p:txBody>
      </p:sp>
      <p:grpSp>
        <p:nvGrpSpPr>
          <p:cNvPr id="2" name="Group 18"/>
          <p:cNvGrpSpPr>
            <a:grpSpLocks/>
          </p:cNvGrpSpPr>
          <p:nvPr/>
        </p:nvGrpSpPr>
        <p:grpSpPr bwMode="auto">
          <a:xfrm>
            <a:off x="685800" y="5538788"/>
            <a:ext cx="7772400" cy="996950"/>
            <a:chOff x="685800" y="4381642"/>
            <a:chExt cx="7772400" cy="995900"/>
          </a:xfrm>
        </p:grpSpPr>
        <p:sp>
          <p:nvSpPr>
            <p:cNvPr id="7" name="Rounded Rectangle 6"/>
            <p:cNvSpPr/>
            <p:nvPr/>
          </p:nvSpPr>
          <p:spPr bwMode="auto">
            <a:xfrm>
              <a:off x="685800" y="4386942"/>
              <a:ext cx="7772400" cy="990600"/>
            </a:xfrm>
            <a:prstGeom prst="roundRect">
              <a:avLst/>
            </a:prstGeom>
            <a:solidFill>
              <a:schemeClr val="bg1"/>
            </a:solidFill>
            <a:ln w="28575">
              <a:solidFill>
                <a:srgbClr val="C0000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579" name="TextBox 4"/>
            <p:cNvSpPr txBox="1">
              <a:spLocks noChangeArrowheads="1"/>
            </p:cNvSpPr>
            <p:nvPr/>
          </p:nvSpPr>
          <p:spPr bwMode="auto">
            <a:xfrm>
              <a:off x="762000" y="4381642"/>
              <a:ext cx="7620000" cy="923330"/>
            </a:xfrm>
            <a:prstGeom prst="rect">
              <a:avLst/>
            </a:prstGeom>
            <a:noFill/>
            <a:ln w="9525">
              <a:noFill/>
              <a:miter lim="800000"/>
              <a:headEnd/>
              <a:tailEnd/>
            </a:ln>
          </p:spPr>
          <p:txBody>
            <a:bodyPr>
              <a:spAutoFit/>
            </a:bodyPr>
            <a:lstStyle/>
            <a:p>
              <a:pPr algn="ctr"/>
              <a:r>
                <a:rPr lang="en-US" b="1">
                  <a:solidFill>
                    <a:srgbClr val="C00000"/>
                  </a:solidFill>
                </a:rPr>
                <a:t>Bond Pricing</a:t>
              </a:r>
            </a:p>
            <a:p>
              <a:pPr algn="ctr"/>
              <a:r>
                <a:rPr lang="en-US"/>
                <a:t>The bond price involves present value computations and is the amount that investors are willing to pay on the issue date for the bonds.</a:t>
              </a:r>
            </a:p>
          </p:txBody>
        </p:sp>
      </p:grpSp>
      <p:sp>
        <p:nvSpPr>
          <p:cNvPr id="66563" name="TextBox 16"/>
          <p:cNvSpPr txBox="1">
            <a:spLocks noChangeArrowheads="1"/>
          </p:cNvSpPr>
          <p:nvPr/>
        </p:nvSpPr>
        <p:spPr bwMode="auto">
          <a:xfrm>
            <a:off x="3733800" y="1155700"/>
            <a:ext cx="5105400" cy="1816100"/>
          </a:xfrm>
          <a:prstGeom prst="rect">
            <a:avLst/>
          </a:prstGeom>
          <a:noFill/>
          <a:ln w="9525">
            <a:noFill/>
            <a:miter lim="800000"/>
            <a:headEnd/>
            <a:tailEnd/>
          </a:ln>
        </p:spPr>
        <p:txBody>
          <a:bodyPr>
            <a:spAutoFit/>
          </a:bodyPr>
          <a:lstStyle/>
          <a:p>
            <a:pPr algn="ctr"/>
            <a:r>
              <a:rPr lang="en-US" sz="2800" u="sng"/>
              <a:t>Key Elements of a Bond</a:t>
            </a:r>
          </a:p>
          <a:p>
            <a:pPr marL="1257300" lvl="2" indent="-342900">
              <a:buFont typeface="Arial" charset="0"/>
              <a:buAutoNum type="arabicPeriod"/>
            </a:pPr>
            <a:r>
              <a:rPr lang="en-US" sz="2800"/>
              <a:t>Maturity date</a:t>
            </a:r>
          </a:p>
          <a:p>
            <a:pPr marL="1257300" lvl="2" indent="-342900">
              <a:buFont typeface="Arial" charset="0"/>
              <a:buAutoNum type="arabicPeriod"/>
            </a:pPr>
            <a:r>
              <a:rPr lang="en-US" sz="2800"/>
              <a:t>Face value</a:t>
            </a:r>
          </a:p>
          <a:p>
            <a:pPr marL="1257300" lvl="2" indent="-342900">
              <a:buFont typeface="Arial" charset="0"/>
              <a:buAutoNum type="arabicPeriod"/>
            </a:pPr>
            <a:r>
              <a:rPr lang="en-US" sz="2800"/>
              <a:t>Stated interest rate</a:t>
            </a:r>
          </a:p>
        </p:txBody>
      </p:sp>
      <p:grpSp>
        <p:nvGrpSpPr>
          <p:cNvPr id="3" name="Group 19"/>
          <p:cNvGrpSpPr>
            <a:grpSpLocks/>
          </p:cNvGrpSpPr>
          <p:nvPr/>
        </p:nvGrpSpPr>
        <p:grpSpPr bwMode="auto">
          <a:xfrm>
            <a:off x="4114800" y="3352800"/>
            <a:ext cx="4648200" cy="1219200"/>
            <a:chOff x="4038600" y="3733800"/>
            <a:chExt cx="4648200" cy="1219200"/>
          </a:xfrm>
        </p:grpSpPr>
        <p:sp>
          <p:nvSpPr>
            <p:cNvPr id="16" name="Folded Corner 15"/>
            <p:cNvSpPr/>
            <p:nvPr/>
          </p:nvSpPr>
          <p:spPr>
            <a:xfrm>
              <a:off x="4038600" y="3733800"/>
              <a:ext cx="4648200" cy="1219200"/>
            </a:xfrm>
            <a:prstGeom prst="foldedCorne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grpSp>
          <p:nvGrpSpPr>
            <p:cNvPr id="66567" name="Group 17"/>
            <p:cNvGrpSpPr>
              <a:grpSpLocks/>
            </p:cNvGrpSpPr>
            <p:nvPr/>
          </p:nvGrpSpPr>
          <p:grpSpPr bwMode="auto">
            <a:xfrm>
              <a:off x="4572000" y="4114800"/>
              <a:ext cx="3118279" cy="646331"/>
              <a:chOff x="1295400" y="2932090"/>
              <a:chExt cx="3117995" cy="646344"/>
            </a:xfrm>
          </p:grpSpPr>
          <p:sp>
            <p:nvSpPr>
              <p:cNvPr id="66569" name="TextBox 13"/>
              <p:cNvSpPr txBox="1">
                <a:spLocks noChangeArrowheads="1"/>
              </p:cNvSpPr>
              <p:nvPr/>
            </p:nvSpPr>
            <p:spPr bwMode="auto">
              <a:xfrm>
                <a:off x="3124033" y="2932090"/>
                <a:ext cx="441106" cy="646344"/>
              </a:xfrm>
              <a:prstGeom prst="rect">
                <a:avLst/>
              </a:prstGeom>
              <a:noFill/>
              <a:ln w="9525">
                <a:noFill/>
                <a:miter lim="800000"/>
                <a:headEnd/>
                <a:tailEnd/>
              </a:ln>
            </p:spPr>
            <p:txBody>
              <a:bodyPr wrap="none">
                <a:spAutoFit/>
              </a:bodyPr>
              <a:lstStyle/>
              <a:p>
                <a:r>
                  <a:rPr lang="en-US" b="1" u="sng">
                    <a:solidFill>
                      <a:schemeClr val="bg1"/>
                    </a:solidFill>
                  </a:rPr>
                  <a:t>12</a:t>
                </a:r>
              </a:p>
              <a:p>
                <a:r>
                  <a:rPr lang="en-US" b="1">
                    <a:solidFill>
                      <a:schemeClr val="bg1"/>
                    </a:solidFill>
                  </a:rPr>
                  <a:t>12</a:t>
                </a:r>
              </a:p>
            </p:txBody>
          </p:sp>
          <p:grpSp>
            <p:nvGrpSpPr>
              <p:cNvPr id="66570" name="Group 16"/>
              <p:cNvGrpSpPr>
                <a:grpSpLocks/>
              </p:cNvGrpSpPr>
              <p:nvPr/>
            </p:nvGrpSpPr>
            <p:grpSpPr bwMode="auto">
              <a:xfrm>
                <a:off x="1295400" y="3167388"/>
                <a:ext cx="3117995" cy="369339"/>
                <a:chOff x="1295400" y="2857498"/>
                <a:chExt cx="3117995" cy="369339"/>
              </a:xfrm>
            </p:grpSpPr>
            <p:sp>
              <p:nvSpPr>
                <p:cNvPr id="66571" name="TextBox 9"/>
                <p:cNvSpPr txBox="1">
                  <a:spLocks noChangeArrowheads="1"/>
                </p:cNvSpPr>
                <p:nvPr/>
              </p:nvSpPr>
              <p:spPr bwMode="auto">
                <a:xfrm>
                  <a:off x="1295400" y="2857498"/>
                  <a:ext cx="889906" cy="369339"/>
                </a:xfrm>
                <a:prstGeom prst="rect">
                  <a:avLst/>
                </a:prstGeom>
                <a:noFill/>
                <a:ln w="9525">
                  <a:noFill/>
                  <a:miter lim="800000"/>
                  <a:headEnd/>
                  <a:tailEnd/>
                </a:ln>
              </p:spPr>
              <p:txBody>
                <a:bodyPr wrap="none">
                  <a:spAutoFit/>
                </a:bodyPr>
                <a:lstStyle/>
                <a:p>
                  <a:r>
                    <a:rPr lang="en-US" b="1">
                      <a:solidFill>
                        <a:schemeClr val="bg1"/>
                      </a:solidFill>
                    </a:rPr>
                    <a:t>$1,000</a:t>
                  </a:r>
                </a:p>
              </p:txBody>
            </p:sp>
            <p:sp>
              <p:nvSpPr>
                <p:cNvPr id="66572" name="TextBox 10"/>
                <p:cNvSpPr txBox="1">
                  <a:spLocks noChangeArrowheads="1"/>
                </p:cNvSpPr>
                <p:nvPr/>
              </p:nvSpPr>
              <p:spPr bwMode="auto">
                <a:xfrm>
                  <a:off x="2057330" y="2857498"/>
                  <a:ext cx="319289" cy="369339"/>
                </a:xfrm>
                <a:prstGeom prst="rect">
                  <a:avLst/>
                </a:prstGeom>
                <a:noFill/>
                <a:ln w="9525">
                  <a:noFill/>
                  <a:miter lim="800000"/>
                  <a:headEnd/>
                  <a:tailEnd/>
                </a:ln>
              </p:spPr>
              <p:txBody>
                <a:bodyPr wrap="none">
                  <a:spAutoFit/>
                </a:bodyPr>
                <a:lstStyle/>
                <a:p>
                  <a:r>
                    <a:rPr lang="en-US" b="1">
                      <a:solidFill>
                        <a:schemeClr val="bg1"/>
                      </a:solidFill>
                    </a:rPr>
                    <a:t>×</a:t>
                  </a:r>
                </a:p>
              </p:txBody>
            </p:sp>
            <p:sp>
              <p:nvSpPr>
                <p:cNvPr id="66573" name="TextBox 11"/>
                <p:cNvSpPr txBox="1">
                  <a:spLocks noChangeArrowheads="1"/>
                </p:cNvSpPr>
                <p:nvPr/>
              </p:nvSpPr>
              <p:spPr bwMode="auto">
                <a:xfrm>
                  <a:off x="2362103" y="2857498"/>
                  <a:ext cx="518044" cy="369339"/>
                </a:xfrm>
                <a:prstGeom prst="rect">
                  <a:avLst/>
                </a:prstGeom>
                <a:noFill/>
                <a:ln w="9525">
                  <a:noFill/>
                  <a:miter lim="800000"/>
                  <a:headEnd/>
                  <a:tailEnd/>
                </a:ln>
              </p:spPr>
              <p:txBody>
                <a:bodyPr wrap="none">
                  <a:spAutoFit/>
                </a:bodyPr>
                <a:lstStyle/>
                <a:p>
                  <a:r>
                    <a:rPr lang="en-US" b="1">
                      <a:solidFill>
                        <a:schemeClr val="bg1"/>
                      </a:solidFill>
                    </a:rPr>
                    <a:t>6%</a:t>
                  </a:r>
                </a:p>
              </p:txBody>
            </p:sp>
            <p:sp>
              <p:nvSpPr>
                <p:cNvPr id="66574" name="TextBox 12"/>
                <p:cNvSpPr txBox="1">
                  <a:spLocks noChangeArrowheads="1"/>
                </p:cNvSpPr>
                <p:nvPr/>
              </p:nvSpPr>
              <p:spPr bwMode="auto">
                <a:xfrm>
                  <a:off x="2819261" y="2857498"/>
                  <a:ext cx="319289" cy="369339"/>
                </a:xfrm>
                <a:prstGeom prst="rect">
                  <a:avLst/>
                </a:prstGeom>
                <a:noFill/>
                <a:ln w="9525">
                  <a:noFill/>
                  <a:miter lim="800000"/>
                  <a:headEnd/>
                  <a:tailEnd/>
                </a:ln>
              </p:spPr>
              <p:txBody>
                <a:bodyPr wrap="none">
                  <a:spAutoFit/>
                </a:bodyPr>
                <a:lstStyle/>
                <a:p>
                  <a:r>
                    <a:rPr lang="en-US" b="1">
                      <a:solidFill>
                        <a:schemeClr val="bg1"/>
                      </a:solidFill>
                    </a:rPr>
                    <a:t>×</a:t>
                  </a:r>
                </a:p>
              </p:txBody>
            </p:sp>
            <p:sp>
              <p:nvSpPr>
                <p:cNvPr id="66575" name="TextBox 14"/>
                <p:cNvSpPr txBox="1">
                  <a:spLocks noChangeArrowheads="1"/>
                </p:cNvSpPr>
                <p:nvPr/>
              </p:nvSpPr>
              <p:spPr bwMode="auto">
                <a:xfrm>
                  <a:off x="3581192" y="2857498"/>
                  <a:ext cx="832203" cy="369339"/>
                </a:xfrm>
                <a:prstGeom prst="rect">
                  <a:avLst/>
                </a:prstGeom>
                <a:noFill/>
                <a:ln w="9525">
                  <a:noFill/>
                  <a:miter lim="800000"/>
                  <a:headEnd/>
                  <a:tailEnd/>
                </a:ln>
              </p:spPr>
              <p:txBody>
                <a:bodyPr wrap="none">
                  <a:spAutoFit/>
                </a:bodyPr>
                <a:lstStyle/>
                <a:p>
                  <a:r>
                    <a:rPr lang="en-US" b="1">
                      <a:solidFill>
                        <a:schemeClr val="bg1"/>
                      </a:solidFill>
                    </a:rPr>
                    <a:t>=  $60</a:t>
                  </a:r>
                </a:p>
              </p:txBody>
            </p:sp>
          </p:grpSp>
        </p:grpSp>
        <p:sp>
          <p:nvSpPr>
            <p:cNvPr id="66568" name="TextBox 18"/>
            <p:cNvSpPr txBox="1">
              <a:spLocks noChangeArrowheads="1"/>
            </p:cNvSpPr>
            <p:nvPr/>
          </p:nvSpPr>
          <p:spPr bwMode="auto">
            <a:xfrm>
              <a:off x="4343400" y="3733800"/>
              <a:ext cx="3581400" cy="369332"/>
            </a:xfrm>
            <a:prstGeom prst="rect">
              <a:avLst/>
            </a:prstGeom>
            <a:noFill/>
            <a:ln w="9525">
              <a:noFill/>
              <a:miter lim="800000"/>
              <a:headEnd/>
              <a:tailEnd/>
            </a:ln>
          </p:spPr>
          <p:txBody>
            <a:bodyPr>
              <a:spAutoFit/>
            </a:bodyPr>
            <a:lstStyle/>
            <a:p>
              <a:pPr algn="ctr"/>
              <a:r>
                <a:rPr lang="en-US" b="1" u="sng">
                  <a:solidFill>
                    <a:schemeClr val="bg1"/>
                  </a:solidFill>
                </a:rPr>
                <a:t>Interest Computation</a:t>
              </a:r>
            </a:p>
          </p:txBody>
        </p:sp>
      </p:grpSp>
      <p:pic>
        <p:nvPicPr>
          <p:cNvPr id="66565" name="Picture 3"/>
          <p:cNvPicPr>
            <a:picLocks noChangeAspect="1" noChangeArrowheads="1"/>
          </p:cNvPicPr>
          <p:nvPr/>
        </p:nvPicPr>
        <p:blipFill>
          <a:blip r:embed="rId3"/>
          <a:srcRect/>
          <a:stretch>
            <a:fillRect/>
          </a:stretch>
        </p:blipFill>
        <p:spPr bwMode="auto">
          <a:xfrm>
            <a:off x="381000" y="1155700"/>
            <a:ext cx="3473450" cy="41021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ppt_x</p:attrName>
                                        </p:attrNameLst>
                                      </p:cBhvr>
                                      <p:tavLst>
                                        <p:tav tm="0">
                                          <p:val>
                                            <p:strVal val="#ppt_x"/>
                                          </p:val>
                                        </p:tav>
                                        <p:tav tm="100000">
                                          <p:val>
                                            <p:strVal val="#ppt_x"/>
                                          </p:val>
                                        </p:tav>
                                      </p:tavLst>
                                    </p:anim>
                                    <p:anim calcmode="lin" valueType="num">
                                      <p:cBhvr>
                                        <p:cTn id="14" dur="1800" decel="100000" fill="hold"/>
                                        <p:tgtEl>
                                          <p:spTgt spid="2"/>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t>Bonds</a:t>
            </a:r>
          </a:p>
        </p:txBody>
      </p:sp>
      <p:pic>
        <p:nvPicPr>
          <p:cNvPr id="68610" name="Picture 2"/>
          <p:cNvPicPr>
            <a:picLocks noChangeAspect="1" noChangeArrowheads="1"/>
          </p:cNvPicPr>
          <p:nvPr/>
        </p:nvPicPr>
        <p:blipFill>
          <a:blip r:embed="rId3"/>
          <a:srcRect/>
          <a:stretch>
            <a:fillRect/>
          </a:stretch>
        </p:blipFill>
        <p:spPr bwMode="auto">
          <a:xfrm>
            <a:off x="215900" y="1600200"/>
            <a:ext cx="8686800" cy="1143000"/>
          </a:xfrm>
          <a:prstGeom prst="rect">
            <a:avLst/>
          </a:prstGeom>
          <a:noFill/>
          <a:ln w="9525">
            <a:solidFill>
              <a:schemeClr val="tx1"/>
            </a:solidFill>
            <a:miter lim="800000"/>
            <a:headEnd/>
            <a:tailEnd/>
          </a:ln>
        </p:spPr>
      </p:pic>
      <p:sp>
        <p:nvSpPr>
          <p:cNvPr id="68611" name="TextBox 3"/>
          <p:cNvSpPr txBox="1">
            <a:spLocks noChangeArrowheads="1"/>
          </p:cNvSpPr>
          <p:nvPr/>
        </p:nvSpPr>
        <p:spPr bwMode="auto">
          <a:xfrm>
            <a:off x="2057400" y="1263650"/>
            <a:ext cx="5029200" cy="369888"/>
          </a:xfrm>
          <a:prstGeom prst="rect">
            <a:avLst/>
          </a:prstGeom>
          <a:noFill/>
          <a:ln w="9525">
            <a:noFill/>
            <a:miter lim="800000"/>
            <a:headEnd/>
            <a:tailEnd/>
          </a:ln>
        </p:spPr>
        <p:txBody>
          <a:bodyPr>
            <a:spAutoFit/>
          </a:bodyPr>
          <a:lstStyle/>
          <a:p>
            <a:pPr algn="ctr"/>
            <a:r>
              <a:rPr lang="en-US">
                <a:solidFill>
                  <a:srgbClr val="0033CC"/>
                </a:solidFill>
              </a:rPr>
              <a:t>Balance Sheet Reporting of Bond Liability</a:t>
            </a:r>
          </a:p>
        </p:txBody>
      </p:sp>
      <p:grpSp>
        <p:nvGrpSpPr>
          <p:cNvPr id="2" name="Group 6"/>
          <p:cNvGrpSpPr>
            <a:grpSpLocks/>
          </p:cNvGrpSpPr>
          <p:nvPr/>
        </p:nvGrpSpPr>
        <p:grpSpPr bwMode="auto">
          <a:xfrm>
            <a:off x="228600" y="2797175"/>
            <a:ext cx="8658225" cy="3603625"/>
            <a:chOff x="228600" y="2797400"/>
            <a:chExt cx="8658778" cy="3603400"/>
          </a:xfrm>
        </p:grpSpPr>
        <p:pic>
          <p:nvPicPr>
            <p:cNvPr id="68613" name="Picture 3"/>
            <p:cNvPicPr>
              <a:picLocks noChangeAspect="1" noChangeArrowheads="1"/>
            </p:cNvPicPr>
            <p:nvPr/>
          </p:nvPicPr>
          <p:blipFill>
            <a:blip r:embed="rId4"/>
            <a:srcRect/>
            <a:stretch>
              <a:fillRect/>
            </a:stretch>
          </p:blipFill>
          <p:spPr bwMode="auto">
            <a:xfrm>
              <a:off x="228600" y="3143250"/>
              <a:ext cx="8658778" cy="3257550"/>
            </a:xfrm>
            <a:prstGeom prst="rect">
              <a:avLst/>
            </a:prstGeom>
            <a:noFill/>
            <a:ln w="9525">
              <a:solidFill>
                <a:schemeClr val="tx1"/>
              </a:solidFill>
              <a:miter lim="800000"/>
              <a:headEnd/>
              <a:tailEnd/>
            </a:ln>
          </p:spPr>
        </p:pic>
        <p:sp>
          <p:nvSpPr>
            <p:cNvPr id="68614" name="TextBox 5"/>
            <p:cNvSpPr txBox="1">
              <a:spLocks noChangeArrowheads="1"/>
            </p:cNvSpPr>
            <p:nvPr/>
          </p:nvSpPr>
          <p:spPr bwMode="auto">
            <a:xfrm>
              <a:off x="1545266" y="2797400"/>
              <a:ext cx="6019800" cy="369332"/>
            </a:xfrm>
            <a:prstGeom prst="rect">
              <a:avLst/>
            </a:prstGeom>
            <a:noFill/>
            <a:ln w="9525">
              <a:noFill/>
              <a:miter lim="800000"/>
              <a:headEnd/>
              <a:tailEnd/>
            </a:ln>
          </p:spPr>
          <p:txBody>
            <a:bodyPr>
              <a:spAutoFit/>
            </a:bodyPr>
            <a:lstStyle/>
            <a:p>
              <a:pPr algn="ctr"/>
              <a:r>
                <a:rPr lang="en-US">
                  <a:solidFill>
                    <a:srgbClr val="0033CC"/>
                  </a:solidFill>
                </a:rPr>
                <a:t>Relationships between Interest Rates and Bond Pricing</a:t>
              </a:r>
            </a:p>
          </p:txBody>
        </p:sp>
      </p:gr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Bonds</a:t>
            </a:r>
          </a:p>
        </p:txBody>
      </p:sp>
      <p:grpSp>
        <p:nvGrpSpPr>
          <p:cNvPr id="70658" name="Group 21"/>
          <p:cNvGrpSpPr>
            <a:grpSpLocks/>
          </p:cNvGrpSpPr>
          <p:nvPr/>
        </p:nvGrpSpPr>
        <p:grpSpPr bwMode="auto">
          <a:xfrm>
            <a:off x="428625" y="1295400"/>
            <a:ext cx="8305800" cy="1511300"/>
            <a:chOff x="1382713" y="1873254"/>
            <a:chExt cx="6378575" cy="1511217"/>
          </a:xfrm>
        </p:grpSpPr>
        <p:sp>
          <p:nvSpPr>
            <p:cNvPr id="4" name="TextBox 3"/>
            <p:cNvSpPr txBox="1"/>
            <p:nvPr/>
          </p:nvSpPr>
          <p:spPr>
            <a:xfrm>
              <a:off x="1382713" y="2276457"/>
              <a:ext cx="6378575" cy="1108014"/>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sz="2200" dirty="0">
                  <a:solidFill>
                    <a:schemeClr val="bg1"/>
                  </a:solidFill>
                  <a:effectLst>
                    <a:outerShdw blurRad="38100" dist="38100" dir="2700000" algn="tl">
                      <a:srgbClr val="000000">
                        <a:alpha val="43137"/>
                      </a:srgbClr>
                    </a:outerShdw>
                  </a:effectLst>
                  <a:latin typeface="Arial" pitchFamily="34" charset="0"/>
                </a:rPr>
                <a:t>General Mills receives $100,000 cash in exchange for issuing 100 bonds at their $1,000 face value, so the bonds are issued at total face value (100 × $1,000 = $100,000).</a:t>
              </a:r>
            </a:p>
          </p:txBody>
        </p:sp>
        <p:sp>
          <p:nvSpPr>
            <p:cNvPr id="70704" name="TextBox 19"/>
            <p:cNvSpPr txBox="1">
              <a:spLocks noChangeArrowheads="1"/>
            </p:cNvSpPr>
            <p:nvPr/>
          </p:nvSpPr>
          <p:spPr bwMode="auto">
            <a:xfrm>
              <a:off x="2057400" y="1873254"/>
              <a:ext cx="5029200" cy="461640"/>
            </a:xfrm>
            <a:prstGeom prst="rect">
              <a:avLst/>
            </a:prstGeom>
            <a:noFill/>
            <a:ln w="9525">
              <a:noFill/>
              <a:miter lim="800000"/>
              <a:headEnd/>
              <a:tailEnd/>
            </a:ln>
          </p:spPr>
          <p:txBody>
            <a:bodyPr>
              <a:spAutoFit/>
            </a:bodyPr>
            <a:lstStyle/>
            <a:p>
              <a:pPr algn="ctr"/>
              <a:r>
                <a:rPr lang="en-US" sz="2400">
                  <a:solidFill>
                    <a:srgbClr val="0033CC"/>
                  </a:solidFill>
                </a:rPr>
                <a:t>Bonds Issued at Face Value</a:t>
              </a:r>
            </a:p>
          </p:txBody>
        </p:sp>
      </p:grpSp>
      <p:grpSp>
        <p:nvGrpSpPr>
          <p:cNvPr id="21" name="Group 20"/>
          <p:cNvGrpSpPr>
            <a:grpSpLocks/>
          </p:cNvGrpSpPr>
          <p:nvPr/>
        </p:nvGrpSpPr>
        <p:grpSpPr bwMode="auto">
          <a:xfrm>
            <a:off x="381000" y="3021013"/>
            <a:ext cx="8305800" cy="1322387"/>
            <a:chOff x="290286" y="2611438"/>
            <a:chExt cx="8305800" cy="1322387"/>
          </a:xfrm>
        </p:grpSpPr>
        <p:grpSp>
          <p:nvGrpSpPr>
            <p:cNvPr id="70678" name="Group 21"/>
            <p:cNvGrpSpPr>
              <a:grpSpLocks/>
            </p:cNvGrpSpPr>
            <p:nvPr/>
          </p:nvGrpSpPr>
          <p:grpSpPr bwMode="auto">
            <a:xfrm>
              <a:off x="290286" y="2611438"/>
              <a:ext cx="8305800" cy="1322387"/>
              <a:chOff x="299903" y="2771779"/>
              <a:chExt cx="8071985" cy="1321250"/>
            </a:xfrm>
          </p:grpSpPr>
          <p:sp>
            <p:nvSpPr>
              <p:cNvPr id="37" name="Rounded Rectangle 36"/>
              <p:cNvSpPr/>
              <p:nvPr/>
            </p:nvSpPr>
            <p:spPr>
              <a:xfrm>
                <a:off x="373958" y="2771779"/>
                <a:ext cx="7997930" cy="132125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0694" name="Group 26"/>
              <p:cNvGrpSpPr>
                <a:grpSpLocks/>
              </p:cNvGrpSpPr>
              <p:nvPr/>
            </p:nvGrpSpPr>
            <p:grpSpPr bwMode="auto">
              <a:xfrm>
                <a:off x="299903" y="2771779"/>
                <a:ext cx="1894571" cy="381000"/>
                <a:chOff x="183785" y="3235975"/>
                <a:chExt cx="1894571" cy="381000"/>
              </a:xfrm>
            </p:grpSpPr>
            <p:grpSp>
              <p:nvGrpSpPr>
                <p:cNvPr id="70695" name="Group 16"/>
                <p:cNvGrpSpPr>
                  <a:grpSpLocks/>
                </p:cNvGrpSpPr>
                <p:nvPr/>
              </p:nvGrpSpPr>
              <p:grpSpPr bwMode="auto">
                <a:xfrm>
                  <a:off x="183785" y="3235975"/>
                  <a:ext cx="422016" cy="381000"/>
                  <a:chOff x="488585" y="3733800"/>
                  <a:chExt cx="422016" cy="381000"/>
                </a:xfrm>
              </p:grpSpPr>
              <p:sp>
                <p:nvSpPr>
                  <p:cNvPr id="41" name="Oval 40"/>
                  <p:cNvSpPr/>
                  <p:nvPr/>
                </p:nvSpPr>
                <p:spPr>
                  <a:xfrm>
                    <a:off x="488585" y="37338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TextBox 41"/>
                  <p:cNvSpPr txBox="1"/>
                  <p:nvPr/>
                </p:nvSpPr>
                <p:spPr>
                  <a:xfrm>
                    <a:off x="529600" y="3733800"/>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0" name="TextBox 39"/>
                <p:cNvSpPr txBox="1"/>
                <p:nvPr/>
              </p:nvSpPr>
              <p:spPr>
                <a:xfrm>
                  <a:off x="554059"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70679" name="Group 29"/>
            <p:cNvGrpSpPr>
              <a:grpSpLocks/>
            </p:cNvGrpSpPr>
            <p:nvPr/>
          </p:nvGrpSpPr>
          <p:grpSpPr bwMode="auto">
            <a:xfrm>
              <a:off x="674803" y="2967038"/>
              <a:ext cx="7713704" cy="852203"/>
              <a:chOff x="-6842588" y="-374806"/>
              <a:chExt cx="7713704" cy="852203"/>
            </a:xfrm>
          </p:grpSpPr>
          <p:grpSp>
            <p:nvGrpSpPr>
              <p:cNvPr id="70680" name="Group 16"/>
              <p:cNvGrpSpPr>
                <a:grpSpLocks/>
              </p:cNvGrpSpPr>
              <p:nvPr/>
            </p:nvGrpSpPr>
            <p:grpSpPr bwMode="auto">
              <a:xfrm>
                <a:off x="-6842588" y="-374806"/>
                <a:ext cx="7711733" cy="316169"/>
                <a:chOff x="-6842588" y="-374806"/>
                <a:chExt cx="7711733" cy="316169"/>
              </a:xfrm>
            </p:grpSpPr>
            <p:grpSp>
              <p:nvGrpSpPr>
                <p:cNvPr id="70686" name="Group 14"/>
                <p:cNvGrpSpPr>
                  <a:grpSpLocks/>
                </p:cNvGrpSpPr>
                <p:nvPr/>
              </p:nvGrpSpPr>
              <p:grpSpPr bwMode="auto">
                <a:xfrm>
                  <a:off x="-6842588" y="-374806"/>
                  <a:ext cx="7711733" cy="316169"/>
                  <a:chOff x="-6842588" y="-374806"/>
                  <a:chExt cx="7711733" cy="316169"/>
                </a:xfrm>
              </p:grpSpPr>
              <p:grpSp>
                <p:nvGrpSpPr>
                  <p:cNvPr id="70688" name="Group 13"/>
                  <p:cNvGrpSpPr>
                    <a:grpSpLocks/>
                  </p:cNvGrpSpPr>
                  <p:nvPr/>
                </p:nvGrpSpPr>
                <p:grpSpPr bwMode="auto">
                  <a:xfrm>
                    <a:off x="-6842588" y="-374806"/>
                    <a:ext cx="7366112" cy="316169"/>
                    <a:chOff x="-6423488" y="3328276"/>
                    <a:chExt cx="7366112" cy="316169"/>
                  </a:xfrm>
                </p:grpSpPr>
                <p:sp>
                  <p:nvSpPr>
                    <p:cNvPr id="70690" name="TextBox 33"/>
                    <p:cNvSpPr txBox="1">
                      <a:spLocks noChangeArrowheads="1"/>
                    </p:cNvSpPr>
                    <p:nvPr/>
                  </p:nvSpPr>
                  <p:spPr bwMode="auto">
                    <a:xfrm>
                      <a:off x="-5950755" y="3328276"/>
                      <a:ext cx="6893379" cy="316169"/>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70691" name="TextBox 34"/>
                    <p:cNvSpPr txBox="1">
                      <a:spLocks noChangeArrowheads="1"/>
                    </p:cNvSpPr>
                    <p:nvPr/>
                  </p:nvSpPr>
                  <p:spPr bwMode="auto">
                    <a:xfrm>
                      <a:off x="-6423488"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70692"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70689" name="TextBox 32"/>
                  <p:cNvSpPr txBox="1">
                    <a:spLocks noChangeArrowheads="1"/>
                  </p:cNvSpPr>
                  <p:nvPr/>
                </p:nvSpPr>
                <p:spPr bwMode="auto">
                  <a:xfrm>
                    <a:off x="-1669267" y="-374806"/>
                    <a:ext cx="2538412" cy="315989"/>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70687" name="TextBox 30"/>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70681" name="Group 22"/>
              <p:cNvGrpSpPr>
                <a:grpSpLocks/>
              </p:cNvGrpSpPr>
              <p:nvPr/>
            </p:nvGrpSpPr>
            <p:grpSpPr bwMode="auto">
              <a:xfrm>
                <a:off x="-6842588" y="-59647"/>
                <a:ext cx="7713704" cy="537044"/>
                <a:chOff x="-6842588" y="-59647"/>
                <a:chExt cx="7713704" cy="537044"/>
              </a:xfrm>
            </p:grpSpPr>
            <p:sp>
              <p:nvSpPr>
                <p:cNvPr id="70682" name="TextBox 25"/>
                <p:cNvSpPr txBox="1">
                  <a:spLocks noChangeArrowheads="1"/>
                </p:cNvSpPr>
                <p:nvPr/>
              </p:nvSpPr>
              <p:spPr bwMode="auto">
                <a:xfrm>
                  <a:off x="-6842588" y="-58057"/>
                  <a:ext cx="7713703"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70683" name="TextBox 26"/>
                <p:cNvSpPr txBox="1">
                  <a:spLocks noChangeArrowheads="1"/>
                </p:cNvSpPr>
                <p:nvPr/>
              </p:nvSpPr>
              <p:spPr bwMode="auto">
                <a:xfrm>
                  <a:off x="-6836579" y="-58058"/>
                  <a:ext cx="2497820" cy="523220"/>
                </a:xfrm>
                <a:prstGeom prst="rect">
                  <a:avLst/>
                </a:prstGeom>
                <a:noFill/>
                <a:ln w="19050">
                  <a:solidFill>
                    <a:schemeClr val="tx1"/>
                  </a:solidFill>
                  <a:miter lim="800000"/>
                  <a:headEnd/>
                  <a:tailEnd/>
                </a:ln>
              </p:spPr>
              <p:txBody>
                <a:bodyPr>
                  <a:spAutoFit/>
                </a:bodyPr>
                <a:lstStyle/>
                <a:p>
                  <a:r>
                    <a:rPr lang="en-US" sz="1400"/>
                    <a:t>Cash (+A)  +100,000</a:t>
                  </a:r>
                </a:p>
                <a:p>
                  <a:endParaRPr lang="en-US" sz="1400"/>
                </a:p>
              </p:txBody>
            </p:sp>
            <p:sp>
              <p:nvSpPr>
                <p:cNvPr id="70684" name="TextBox 27"/>
                <p:cNvSpPr txBox="1">
                  <a:spLocks noChangeArrowheads="1"/>
                </p:cNvSpPr>
                <p:nvPr/>
              </p:nvSpPr>
              <p:spPr bwMode="auto">
                <a:xfrm>
                  <a:off x="-3999360" y="-59647"/>
                  <a:ext cx="1997086" cy="537044"/>
                </a:xfrm>
                <a:prstGeom prst="rect">
                  <a:avLst/>
                </a:prstGeom>
                <a:noFill/>
                <a:ln w="19050">
                  <a:solidFill>
                    <a:schemeClr val="tx1"/>
                  </a:solidFill>
                  <a:miter lim="800000"/>
                  <a:headEnd/>
                  <a:tailEnd/>
                </a:ln>
              </p:spPr>
              <p:txBody>
                <a:bodyPr>
                  <a:spAutoFit/>
                </a:bodyPr>
                <a:lstStyle/>
                <a:p>
                  <a:r>
                    <a:rPr lang="en-US" sz="1400"/>
                    <a:t>Bonds</a:t>
                  </a:r>
                </a:p>
                <a:p>
                  <a:r>
                    <a:rPr lang="en-US" sz="1400"/>
                    <a:t>Payable (+L)+100,000</a:t>
                  </a:r>
                </a:p>
              </p:txBody>
            </p:sp>
            <p:sp>
              <p:nvSpPr>
                <p:cNvPr id="70685" name="TextBox 28"/>
                <p:cNvSpPr txBox="1">
                  <a:spLocks noChangeArrowheads="1"/>
                </p:cNvSpPr>
                <p:nvPr/>
              </p:nvSpPr>
              <p:spPr bwMode="auto">
                <a:xfrm>
                  <a:off x="-1676399" y="-58058"/>
                  <a:ext cx="2547515" cy="523220"/>
                </a:xfrm>
                <a:prstGeom prst="rect">
                  <a:avLst/>
                </a:prstGeom>
                <a:noFill/>
                <a:ln w="19050">
                  <a:solidFill>
                    <a:schemeClr val="tx1"/>
                  </a:solidFill>
                  <a:miter lim="800000"/>
                  <a:headEnd/>
                  <a:tailEnd/>
                </a:ln>
              </p:spPr>
              <p:txBody>
                <a:bodyPr>
                  <a:spAutoFit/>
                </a:bodyPr>
                <a:lstStyle/>
                <a:p>
                  <a:endParaRPr lang="en-US" sz="1400"/>
                </a:p>
                <a:p>
                  <a:r>
                    <a:rPr lang="en-US" sz="1400"/>
                    <a:t> </a:t>
                  </a:r>
                </a:p>
              </p:txBody>
            </p:sp>
          </p:grpSp>
        </p:grpSp>
      </p:grpSp>
      <p:grpSp>
        <p:nvGrpSpPr>
          <p:cNvPr id="43" name="Group 42"/>
          <p:cNvGrpSpPr>
            <a:grpSpLocks/>
          </p:cNvGrpSpPr>
          <p:nvPr/>
        </p:nvGrpSpPr>
        <p:grpSpPr bwMode="auto">
          <a:xfrm>
            <a:off x="457200" y="4572000"/>
            <a:ext cx="7943850" cy="1219200"/>
            <a:chOff x="652463" y="4016375"/>
            <a:chExt cx="7943620" cy="1219200"/>
          </a:xfrm>
        </p:grpSpPr>
        <p:grpSp>
          <p:nvGrpSpPr>
            <p:cNvPr id="70661" name="Group 24"/>
            <p:cNvGrpSpPr>
              <a:grpSpLocks/>
            </p:cNvGrpSpPr>
            <p:nvPr/>
          </p:nvGrpSpPr>
          <p:grpSpPr bwMode="auto">
            <a:xfrm>
              <a:off x="652463" y="4016375"/>
              <a:ext cx="7943620" cy="1219200"/>
              <a:chOff x="711199" y="4336107"/>
              <a:chExt cx="7749510" cy="1218104"/>
            </a:xfrm>
          </p:grpSpPr>
          <p:sp>
            <p:nvSpPr>
              <p:cNvPr id="51" name="Rounded Rectangle 50"/>
              <p:cNvSpPr/>
              <p:nvPr/>
            </p:nvSpPr>
            <p:spPr>
              <a:xfrm>
                <a:off x="740624" y="4336107"/>
                <a:ext cx="7720085" cy="121810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0669" name="Group 25"/>
              <p:cNvGrpSpPr>
                <a:grpSpLocks/>
              </p:cNvGrpSpPr>
              <p:nvPr/>
            </p:nvGrpSpPr>
            <p:grpSpPr bwMode="auto">
              <a:xfrm>
                <a:off x="711199" y="4336108"/>
                <a:ext cx="1905000" cy="387350"/>
                <a:chOff x="3505200" y="3232737"/>
                <a:chExt cx="1905000" cy="387476"/>
              </a:xfrm>
            </p:grpSpPr>
            <p:grpSp>
              <p:nvGrpSpPr>
                <p:cNvPr id="70670" name="Group 15"/>
                <p:cNvGrpSpPr>
                  <a:grpSpLocks/>
                </p:cNvGrpSpPr>
                <p:nvPr/>
              </p:nvGrpSpPr>
              <p:grpSpPr bwMode="auto">
                <a:xfrm>
                  <a:off x="3505200" y="3232737"/>
                  <a:ext cx="413658" cy="387476"/>
                  <a:chOff x="2133600" y="4870324"/>
                  <a:chExt cx="413658" cy="387476"/>
                </a:xfrm>
              </p:grpSpPr>
              <p:sp>
                <p:nvSpPr>
                  <p:cNvPr id="5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TextBox 5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7067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70662" name="Group 44"/>
            <p:cNvGrpSpPr>
              <a:grpSpLocks/>
            </p:cNvGrpSpPr>
            <p:nvPr/>
          </p:nvGrpSpPr>
          <p:grpSpPr bwMode="auto">
            <a:xfrm>
              <a:off x="1128485" y="4389319"/>
              <a:ext cx="7242380" cy="654840"/>
              <a:chOff x="5656941" y="3416862"/>
              <a:chExt cx="7242380" cy="654840"/>
            </a:xfrm>
          </p:grpSpPr>
          <p:sp>
            <p:nvSpPr>
              <p:cNvPr id="46" name="TextBox 45"/>
              <p:cNvSpPr txBox="1"/>
              <p:nvPr/>
            </p:nvSpPr>
            <p:spPr>
              <a:xfrm>
                <a:off x="5660330" y="3424918"/>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70664" name="Group 73"/>
              <p:cNvGrpSpPr>
                <a:grpSpLocks/>
              </p:cNvGrpSpPr>
              <p:nvPr/>
            </p:nvGrpSpPr>
            <p:grpSpPr bwMode="auto">
              <a:xfrm>
                <a:off x="5656941" y="3416862"/>
                <a:ext cx="7242380" cy="654840"/>
                <a:chOff x="5656941" y="2546005"/>
                <a:chExt cx="7242380" cy="654840"/>
              </a:xfrm>
            </p:grpSpPr>
            <p:sp>
              <p:nvSpPr>
                <p:cNvPr id="70665" name="TextBox 47"/>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Cash (+A)</a:t>
                  </a:r>
                </a:p>
                <a:p>
                  <a:r>
                    <a:rPr lang="en-US"/>
                    <a:t>        cr    Bonds Payable (+L)</a:t>
                  </a:r>
                </a:p>
              </p:txBody>
            </p:sp>
            <p:sp>
              <p:nvSpPr>
                <p:cNvPr id="70666" name="TextBox 48"/>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100,000</a:t>
                  </a:r>
                </a:p>
              </p:txBody>
            </p:sp>
            <p:sp>
              <p:nvSpPr>
                <p:cNvPr id="70667" name="TextBox 49"/>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100,000</a:t>
                  </a:r>
                </a:p>
                <a:p>
                  <a:pPr algn="r"/>
                  <a:endParaRPr lang="en-US"/>
                </a:p>
              </p:txBody>
            </p:sp>
          </p:grp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mtClean="0"/>
              <a:t>Bonds</a:t>
            </a:r>
          </a:p>
        </p:txBody>
      </p:sp>
      <p:sp>
        <p:nvSpPr>
          <p:cNvPr id="3" name="TextBox 2"/>
          <p:cNvSpPr txBox="1"/>
          <p:nvPr/>
        </p:nvSpPr>
        <p:spPr>
          <a:xfrm>
            <a:off x="628650" y="1524000"/>
            <a:ext cx="7848600" cy="1108075"/>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sz="2200" dirty="0">
                <a:solidFill>
                  <a:schemeClr val="bg1"/>
                </a:solidFill>
                <a:effectLst>
                  <a:outerShdw blurRad="38100" dist="38100" dir="2700000" algn="tl">
                    <a:srgbClr val="000000">
                      <a:alpha val="43137"/>
                    </a:srgbClr>
                  </a:outerShdw>
                </a:effectLst>
                <a:latin typeface="Arial" pitchFamily="34" charset="0"/>
              </a:rPr>
              <a:t>General Mills issues 100 of its $1,000 bonds at a price of 107.26 percent of face value, the company will receive $107,260 (100 × $1,000 × 1.0726).</a:t>
            </a:r>
          </a:p>
        </p:txBody>
      </p:sp>
      <p:sp>
        <p:nvSpPr>
          <p:cNvPr id="72707" name="TextBox 3"/>
          <p:cNvSpPr txBox="1">
            <a:spLocks noChangeArrowheads="1"/>
          </p:cNvSpPr>
          <p:nvPr/>
        </p:nvSpPr>
        <p:spPr bwMode="auto">
          <a:xfrm>
            <a:off x="2043113" y="990600"/>
            <a:ext cx="5029200" cy="523875"/>
          </a:xfrm>
          <a:prstGeom prst="rect">
            <a:avLst/>
          </a:prstGeom>
          <a:noFill/>
          <a:ln w="9525">
            <a:noFill/>
            <a:miter lim="800000"/>
            <a:headEnd/>
            <a:tailEnd/>
          </a:ln>
        </p:spPr>
        <p:txBody>
          <a:bodyPr>
            <a:spAutoFit/>
          </a:bodyPr>
          <a:lstStyle/>
          <a:p>
            <a:pPr algn="ctr"/>
            <a:r>
              <a:rPr lang="en-US" sz="2800">
                <a:solidFill>
                  <a:srgbClr val="0033CC"/>
                </a:solidFill>
              </a:rPr>
              <a:t>Bonds Issued at a Premium</a:t>
            </a:r>
          </a:p>
        </p:txBody>
      </p:sp>
      <p:grpSp>
        <p:nvGrpSpPr>
          <p:cNvPr id="42" name="Group 41"/>
          <p:cNvGrpSpPr>
            <a:grpSpLocks/>
          </p:cNvGrpSpPr>
          <p:nvPr/>
        </p:nvGrpSpPr>
        <p:grpSpPr bwMode="auto">
          <a:xfrm>
            <a:off x="457200" y="4724400"/>
            <a:ext cx="7943850" cy="1447800"/>
            <a:chOff x="652463" y="4016376"/>
            <a:chExt cx="7943620" cy="1447801"/>
          </a:xfrm>
        </p:grpSpPr>
        <p:grpSp>
          <p:nvGrpSpPr>
            <p:cNvPr id="72735" name="Group 24"/>
            <p:cNvGrpSpPr>
              <a:grpSpLocks/>
            </p:cNvGrpSpPr>
            <p:nvPr/>
          </p:nvGrpSpPr>
          <p:grpSpPr bwMode="auto">
            <a:xfrm>
              <a:off x="652463" y="4016376"/>
              <a:ext cx="7943620" cy="1447801"/>
              <a:chOff x="711199" y="4336107"/>
              <a:chExt cx="7749510" cy="1446499"/>
            </a:xfrm>
          </p:grpSpPr>
          <p:sp>
            <p:nvSpPr>
              <p:cNvPr id="50" name="Rounded Rectangle 49"/>
              <p:cNvSpPr/>
              <p:nvPr/>
            </p:nvSpPr>
            <p:spPr>
              <a:xfrm>
                <a:off x="740624" y="4336107"/>
                <a:ext cx="7720085" cy="1446499"/>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2743" name="Group 25"/>
              <p:cNvGrpSpPr>
                <a:grpSpLocks/>
              </p:cNvGrpSpPr>
              <p:nvPr/>
            </p:nvGrpSpPr>
            <p:grpSpPr bwMode="auto">
              <a:xfrm>
                <a:off x="711199" y="4336108"/>
                <a:ext cx="1905000" cy="387350"/>
                <a:chOff x="3505200" y="3232737"/>
                <a:chExt cx="1905000" cy="387476"/>
              </a:xfrm>
            </p:grpSpPr>
            <p:grpSp>
              <p:nvGrpSpPr>
                <p:cNvPr id="72744" name="Group 15"/>
                <p:cNvGrpSpPr>
                  <a:grpSpLocks/>
                </p:cNvGrpSpPr>
                <p:nvPr/>
              </p:nvGrpSpPr>
              <p:grpSpPr bwMode="auto">
                <a:xfrm>
                  <a:off x="3505200" y="3232737"/>
                  <a:ext cx="413658" cy="387476"/>
                  <a:chOff x="2133600" y="4870324"/>
                  <a:chExt cx="413658" cy="387476"/>
                </a:xfrm>
              </p:grpSpPr>
              <p:sp>
                <p:nvSpPr>
                  <p:cNvPr id="54"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 name="TextBox 54"/>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72745"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72736" name="Group 44"/>
            <p:cNvGrpSpPr>
              <a:grpSpLocks/>
            </p:cNvGrpSpPr>
            <p:nvPr/>
          </p:nvGrpSpPr>
          <p:grpSpPr bwMode="auto">
            <a:xfrm>
              <a:off x="1128485" y="4389319"/>
              <a:ext cx="7242380" cy="931839"/>
              <a:chOff x="5656941" y="3416862"/>
              <a:chExt cx="7242380" cy="931839"/>
            </a:xfrm>
          </p:grpSpPr>
          <p:sp>
            <p:nvSpPr>
              <p:cNvPr id="45" name="TextBox 44"/>
              <p:cNvSpPr txBox="1"/>
              <p:nvPr/>
            </p:nvSpPr>
            <p:spPr>
              <a:xfrm>
                <a:off x="5660330" y="3424919"/>
                <a:ext cx="7235615" cy="923926"/>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72738" name="Group 73"/>
              <p:cNvGrpSpPr>
                <a:grpSpLocks/>
              </p:cNvGrpSpPr>
              <p:nvPr/>
            </p:nvGrpSpPr>
            <p:grpSpPr bwMode="auto">
              <a:xfrm>
                <a:off x="5656941" y="3416862"/>
                <a:ext cx="7242380" cy="931839"/>
                <a:chOff x="5656941" y="2546005"/>
                <a:chExt cx="7242380" cy="931839"/>
              </a:xfrm>
            </p:grpSpPr>
            <p:sp>
              <p:nvSpPr>
                <p:cNvPr id="72739" name="TextBox 46"/>
                <p:cNvSpPr txBox="1">
                  <a:spLocks noChangeArrowheads="1"/>
                </p:cNvSpPr>
                <p:nvPr/>
              </p:nvSpPr>
              <p:spPr bwMode="auto">
                <a:xfrm>
                  <a:off x="5656941" y="2554514"/>
                  <a:ext cx="5410200" cy="923330"/>
                </a:xfrm>
                <a:prstGeom prst="rect">
                  <a:avLst/>
                </a:prstGeom>
                <a:noFill/>
                <a:ln w="9525">
                  <a:noFill/>
                  <a:miter lim="800000"/>
                  <a:headEnd/>
                  <a:tailEnd/>
                </a:ln>
              </p:spPr>
              <p:txBody>
                <a:bodyPr>
                  <a:spAutoFit/>
                </a:bodyPr>
                <a:lstStyle/>
                <a:p>
                  <a:r>
                    <a:rPr lang="en-US"/>
                    <a:t>dr    Cash (+A)</a:t>
                  </a:r>
                </a:p>
                <a:p>
                  <a:r>
                    <a:rPr lang="en-US"/>
                    <a:t>        cr    Bonds Payable (+L)</a:t>
                  </a:r>
                </a:p>
                <a:p>
                  <a:r>
                    <a:rPr lang="en-US"/>
                    <a:t>        cr    Premium on Bonds Payable (+L)</a:t>
                  </a:r>
                </a:p>
              </p:txBody>
            </p:sp>
            <p:sp>
              <p:nvSpPr>
                <p:cNvPr id="72740" name="TextBox 47"/>
                <p:cNvSpPr txBox="1">
                  <a:spLocks noChangeArrowheads="1"/>
                </p:cNvSpPr>
                <p:nvPr/>
              </p:nvSpPr>
              <p:spPr bwMode="auto">
                <a:xfrm>
                  <a:off x="11810750" y="2551886"/>
                  <a:ext cx="1088571" cy="923330"/>
                </a:xfrm>
                <a:prstGeom prst="rect">
                  <a:avLst/>
                </a:prstGeom>
                <a:noFill/>
                <a:ln w="9525">
                  <a:noFill/>
                  <a:miter lim="800000"/>
                  <a:headEnd/>
                  <a:tailEnd/>
                </a:ln>
              </p:spPr>
              <p:txBody>
                <a:bodyPr>
                  <a:spAutoFit/>
                </a:bodyPr>
                <a:lstStyle/>
                <a:p>
                  <a:pPr algn="r"/>
                  <a:endParaRPr lang="en-US"/>
                </a:p>
                <a:p>
                  <a:pPr algn="r"/>
                  <a:r>
                    <a:rPr lang="en-US"/>
                    <a:t>100,000</a:t>
                  </a:r>
                </a:p>
                <a:p>
                  <a:pPr algn="r"/>
                  <a:r>
                    <a:rPr lang="en-US"/>
                    <a:t>7,260</a:t>
                  </a:r>
                </a:p>
              </p:txBody>
            </p:sp>
            <p:sp>
              <p:nvSpPr>
                <p:cNvPr id="72741" name="TextBox 48"/>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107,260</a:t>
                  </a:r>
                </a:p>
                <a:p>
                  <a:pPr algn="r"/>
                  <a:endParaRPr lang="en-US"/>
                </a:p>
              </p:txBody>
            </p:sp>
          </p:grpSp>
        </p:grpSp>
      </p:grpSp>
      <p:grpSp>
        <p:nvGrpSpPr>
          <p:cNvPr id="56" name="Group 55"/>
          <p:cNvGrpSpPr>
            <a:grpSpLocks/>
          </p:cNvGrpSpPr>
          <p:nvPr/>
        </p:nvGrpSpPr>
        <p:grpSpPr bwMode="auto">
          <a:xfrm>
            <a:off x="457200" y="2792413"/>
            <a:ext cx="8229600" cy="1703387"/>
            <a:chOff x="366486" y="2535239"/>
            <a:chExt cx="8229600" cy="1703387"/>
          </a:xfrm>
        </p:grpSpPr>
        <p:grpSp>
          <p:nvGrpSpPr>
            <p:cNvPr id="72710" name="Group 21"/>
            <p:cNvGrpSpPr>
              <a:grpSpLocks/>
            </p:cNvGrpSpPr>
            <p:nvPr/>
          </p:nvGrpSpPr>
          <p:grpSpPr bwMode="auto">
            <a:xfrm>
              <a:off x="366486" y="2535239"/>
              <a:ext cx="8229600" cy="1703387"/>
              <a:chOff x="373958" y="2695644"/>
              <a:chExt cx="7997930" cy="1701922"/>
            </a:xfrm>
          </p:grpSpPr>
          <p:sp>
            <p:nvSpPr>
              <p:cNvPr id="72" name="Rounded Rectangle 71"/>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2726" name="Group 26"/>
              <p:cNvGrpSpPr>
                <a:grpSpLocks/>
              </p:cNvGrpSpPr>
              <p:nvPr/>
            </p:nvGrpSpPr>
            <p:grpSpPr bwMode="auto">
              <a:xfrm>
                <a:off x="373958" y="2722279"/>
                <a:ext cx="1925428" cy="381001"/>
                <a:chOff x="257840" y="3186475"/>
                <a:chExt cx="1925428" cy="381001"/>
              </a:xfrm>
            </p:grpSpPr>
            <p:grpSp>
              <p:nvGrpSpPr>
                <p:cNvPr id="72727" name="Group 16"/>
                <p:cNvGrpSpPr>
                  <a:grpSpLocks/>
                </p:cNvGrpSpPr>
                <p:nvPr/>
              </p:nvGrpSpPr>
              <p:grpSpPr bwMode="auto">
                <a:xfrm>
                  <a:off x="257840" y="3186475"/>
                  <a:ext cx="381001" cy="381001"/>
                  <a:chOff x="562640" y="3684300"/>
                  <a:chExt cx="381001" cy="381001"/>
                </a:xfrm>
              </p:grpSpPr>
              <p:sp>
                <p:nvSpPr>
                  <p:cNvPr id="76" name="Oval 75"/>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7" name="TextBox 76"/>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75" name="TextBox 74"/>
                <p:cNvSpPr txBox="1"/>
                <p:nvPr/>
              </p:nvSpPr>
              <p:spPr>
                <a:xfrm>
                  <a:off x="658971" y="3199493"/>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72711" name="Group 29"/>
            <p:cNvGrpSpPr>
              <a:grpSpLocks/>
            </p:cNvGrpSpPr>
            <p:nvPr/>
          </p:nvGrpSpPr>
          <p:grpSpPr bwMode="auto">
            <a:xfrm>
              <a:off x="442686" y="2967038"/>
              <a:ext cx="8077200" cy="1066534"/>
              <a:chOff x="-7074705" y="-374806"/>
              <a:chExt cx="8077200" cy="1066534"/>
            </a:xfrm>
          </p:grpSpPr>
          <p:grpSp>
            <p:nvGrpSpPr>
              <p:cNvPr id="72712" name="Group 16"/>
              <p:cNvGrpSpPr>
                <a:grpSpLocks/>
              </p:cNvGrpSpPr>
              <p:nvPr/>
            </p:nvGrpSpPr>
            <p:grpSpPr bwMode="auto">
              <a:xfrm>
                <a:off x="-7074705" y="-374806"/>
                <a:ext cx="8077200" cy="319088"/>
                <a:chOff x="-7074705" y="-374806"/>
                <a:chExt cx="8077200" cy="319088"/>
              </a:xfrm>
            </p:grpSpPr>
            <p:grpSp>
              <p:nvGrpSpPr>
                <p:cNvPr id="72718" name="Group 14"/>
                <p:cNvGrpSpPr>
                  <a:grpSpLocks/>
                </p:cNvGrpSpPr>
                <p:nvPr/>
              </p:nvGrpSpPr>
              <p:grpSpPr bwMode="auto">
                <a:xfrm>
                  <a:off x="-7074705" y="-374806"/>
                  <a:ext cx="8077200" cy="319088"/>
                  <a:chOff x="-7074705" y="-374806"/>
                  <a:chExt cx="8077200" cy="319088"/>
                </a:xfrm>
              </p:grpSpPr>
              <p:grpSp>
                <p:nvGrpSpPr>
                  <p:cNvPr id="72720" name="Group 13"/>
                  <p:cNvGrpSpPr>
                    <a:grpSpLocks/>
                  </p:cNvGrpSpPr>
                  <p:nvPr/>
                </p:nvGrpSpPr>
                <p:grpSpPr bwMode="auto">
                  <a:xfrm>
                    <a:off x="-7074705" y="-374805"/>
                    <a:ext cx="8061960" cy="316155"/>
                    <a:chOff x="-6655605" y="3328277"/>
                    <a:chExt cx="8061960" cy="316155"/>
                  </a:xfrm>
                </p:grpSpPr>
                <p:sp>
                  <p:nvSpPr>
                    <p:cNvPr id="72722" name="TextBox 68"/>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72723" name="TextBox 69"/>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72724"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72721" name="TextBox 67"/>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72719" name="TextBox 65"/>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72713" name="Group 22"/>
              <p:cNvGrpSpPr>
                <a:grpSpLocks/>
              </p:cNvGrpSpPr>
              <p:nvPr/>
            </p:nvGrpSpPr>
            <p:grpSpPr bwMode="auto">
              <a:xfrm>
                <a:off x="-7074705" y="-58058"/>
                <a:ext cx="8077200" cy="749786"/>
                <a:chOff x="-7074705" y="-58058"/>
                <a:chExt cx="8077200" cy="749786"/>
              </a:xfrm>
            </p:grpSpPr>
            <p:sp>
              <p:nvSpPr>
                <p:cNvPr id="72714" name="TextBox 60"/>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72715" name="TextBox 61"/>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+107,260</a:t>
                  </a:r>
                </a:p>
                <a:p>
                  <a:endParaRPr lang="en-US" sz="1400"/>
                </a:p>
                <a:p>
                  <a:endParaRPr lang="en-US" sz="1400"/>
                </a:p>
              </p:txBody>
            </p:sp>
            <p:sp>
              <p:nvSpPr>
                <p:cNvPr id="72716" name="TextBox 62"/>
                <p:cNvSpPr txBox="1">
                  <a:spLocks noChangeArrowheads="1"/>
                </p:cNvSpPr>
                <p:nvPr/>
              </p:nvSpPr>
              <p:spPr bwMode="auto">
                <a:xfrm>
                  <a:off x="-4255305" y="-58058"/>
                  <a:ext cx="2590800" cy="749786"/>
                </a:xfrm>
                <a:prstGeom prst="rect">
                  <a:avLst/>
                </a:prstGeom>
                <a:noFill/>
                <a:ln w="19050">
                  <a:solidFill>
                    <a:schemeClr val="tx1"/>
                  </a:solidFill>
                  <a:miter lim="800000"/>
                  <a:headEnd/>
                  <a:tailEnd/>
                </a:ln>
              </p:spPr>
              <p:txBody>
                <a:bodyPr>
                  <a:spAutoFit/>
                </a:bodyPr>
                <a:lstStyle/>
                <a:p>
                  <a:r>
                    <a:rPr lang="en-US" sz="1400"/>
                    <a:t>Bonds Payable (+L) +100,000</a:t>
                  </a:r>
                </a:p>
                <a:p>
                  <a:r>
                    <a:rPr lang="en-US" sz="1400"/>
                    <a:t>Premium on</a:t>
                  </a:r>
                </a:p>
                <a:p>
                  <a:r>
                    <a:rPr lang="en-US" sz="1400"/>
                    <a:t>Bonds Payable    (+L)  +7,260</a:t>
                  </a:r>
                </a:p>
              </p:txBody>
            </p:sp>
            <p:sp>
              <p:nvSpPr>
                <p:cNvPr id="72717" name="TextBox 63"/>
                <p:cNvSpPr txBox="1">
                  <a:spLocks noChangeArrowheads="1"/>
                </p:cNvSpPr>
                <p:nvPr/>
              </p:nvSpPr>
              <p:spPr bwMode="auto">
                <a:xfrm>
                  <a:off x="-1359705" y="-58058"/>
                  <a:ext cx="2362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2286000" y="3581400"/>
            <a:ext cx="4343400" cy="381000"/>
          </a:xfrm>
          <a:prstGeom prst="roundRect">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$100,000  -  $93,376  =  $6,624 discount</a:t>
            </a:r>
          </a:p>
        </p:txBody>
      </p:sp>
      <p:sp>
        <p:nvSpPr>
          <p:cNvPr id="74754" name="Title 1"/>
          <p:cNvSpPr>
            <a:spLocks noGrp="1"/>
          </p:cNvSpPr>
          <p:nvPr>
            <p:ph type="title"/>
          </p:nvPr>
        </p:nvSpPr>
        <p:spPr/>
        <p:txBody>
          <a:bodyPr/>
          <a:lstStyle/>
          <a:p>
            <a:r>
              <a:rPr lang="en-US" smtClean="0"/>
              <a:t>Bonds</a:t>
            </a:r>
          </a:p>
        </p:txBody>
      </p:sp>
      <p:sp>
        <p:nvSpPr>
          <p:cNvPr id="3" name="TextBox 2"/>
          <p:cNvSpPr txBox="1"/>
          <p:nvPr/>
        </p:nvSpPr>
        <p:spPr>
          <a:xfrm>
            <a:off x="457200" y="1524000"/>
            <a:ext cx="8153400" cy="1323975"/>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sz="2000" dirty="0">
                <a:solidFill>
                  <a:schemeClr val="bg1"/>
                </a:solidFill>
                <a:effectLst>
                  <a:outerShdw blurRad="38100" dist="38100" dir="2700000" algn="tl">
                    <a:srgbClr val="000000">
                      <a:alpha val="43137"/>
                    </a:srgbClr>
                  </a:outerShdw>
                </a:effectLst>
                <a:latin typeface="Arial" pitchFamily="34" charset="0"/>
              </a:rPr>
              <a:t>General Mills receives $93,376 for bonds with a total face value of $100,000, the cash-equivalent amount is $93,376, which represents the liability on that date. These bonds are issued at a discount because the cash received is less than the face value of the bonds.</a:t>
            </a:r>
          </a:p>
        </p:txBody>
      </p:sp>
      <p:sp>
        <p:nvSpPr>
          <p:cNvPr id="74756" name="TextBox 3"/>
          <p:cNvSpPr txBox="1">
            <a:spLocks noChangeArrowheads="1"/>
          </p:cNvSpPr>
          <p:nvPr/>
        </p:nvSpPr>
        <p:spPr bwMode="auto">
          <a:xfrm>
            <a:off x="2057400" y="990600"/>
            <a:ext cx="5029200" cy="523875"/>
          </a:xfrm>
          <a:prstGeom prst="rect">
            <a:avLst/>
          </a:prstGeom>
          <a:noFill/>
          <a:ln w="9525">
            <a:noFill/>
            <a:miter lim="800000"/>
            <a:headEnd/>
            <a:tailEnd/>
          </a:ln>
        </p:spPr>
        <p:txBody>
          <a:bodyPr>
            <a:spAutoFit/>
          </a:bodyPr>
          <a:lstStyle/>
          <a:p>
            <a:pPr algn="ctr"/>
            <a:r>
              <a:rPr lang="en-US" sz="2800">
                <a:solidFill>
                  <a:srgbClr val="0033CC"/>
                </a:solidFill>
              </a:rPr>
              <a:t>Bonds Issued at a Discount</a:t>
            </a:r>
          </a:p>
        </p:txBody>
      </p:sp>
      <p:grpSp>
        <p:nvGrpSpPr>
          <p:cNvPr id="21" name="Group 20"/>
          <p:cNvGrpSpPr>
            <a:grpSpLocks/>
          </p:cNvGrpSpPr>
          <p:nvPr/>
        </p:nvGrpSpPr>
        <p:grpSpPr bwMode="auto">
          <a:xfrm>
            <a:off x="457200" y="3021013"/>
            <a:ext cx="8229600" cy="1703387"/>
            <a:chOff x="366486" y="2535239"/>
            <a:chExt cx="8229600" cy="1703387"/>
          </a:xfrm>
        </p:grpSpPr>
        <p:grpSp>
          <p:nvGrpSpPr>
            <p:cNvPr id="74776" name="Group 21"/>
            <p:cNvGrpSpPr>
              <a:grpSpLocks/>
            </p:cNvGrpSpPr>
            <p:nvPr/>
          </p:nvGrpSpPr>
          <p:grpSpPr bwMode="auto">
            <a:xfrm>
              <a:off x="366486" y="2535239"/>
              <a:ext cx="8229600" cy="1703387"/>
              <a:chOff x="373958" y="2695644"/>
              <a:chExt cx="7997930" cy="1701922"/>
            </a:xfrm>
          </p:grpSpPr>
          <p:sp>
            <p:nvSpPr>
              <p:cNvPr id="37" name="Rounded Rectangle 36"/>
              <p:cNvSpPr/>
              <p:nvPr/>
            </p:nvSpPr>
            <p:spPr>
              <a:xfrm>
                <a:off x="373958" y="2695644"/>
                <a:ext cx="7997930" cy="1701922"/>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4792" name="Group 26"/>
              <p:cNvGrpSpPr>
                <a:grpSpLocks/>
              </p:cNvGrpSpPr>
              <p:nvPr/>
            </p:nvGrpSpPr>
            <p:grpSpPr bwMode="auto">
              <a:xfrm>
                <a:off x="373958" y="2722279"/>
                <a:ext cx="1925428" cy="381001"/>
                <a:chOff x="257840" y="3186475"/>
                <a:chExt cx="1925428" cy="381001"/>
              </a:xfrm>
            </p:grpSpPr>
            <p:grpSp>
              <p:nvGrpSpPr>
                <p:cNvPr id="74793" name="Group 16"/>
                <p:cNvGrpSpPr>
                  <a:grpSpLocks/>
                </p:cNvGrpSpPr>
                <p:nvPr/>
              </p:nvGrpSpPr>
              <p:grpSpPr bwMode="auto">
                <a:xfrm>
                  <a:off x="257840" y="3186475"/>
                  <a:ext cx="381001" cy="381001"/>
                  <a:chOff x="562640" y="3684300"/>
                  <a:chExt cx="381001" cy="381001"/>
                </a:xfrm>
              </p:grpSpPr>
              <p:sp>
                <p:nvSpPr>
                  <p:cNvPr id="41" name="Oval 40"/>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TextBox 41"/>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0" name="TextBox 39"/>
                <p:cNvSpPr txBox="1"/>
                <p:nvPr/>
              </p:nvSpPr>
              <p:spPr>
                <a:xfrm>
                  <a:off x="658971" y="3199493"/>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74777" name="Group 29"/>
            <p:cNvGrpSpPr>
              <a:grpSpLocks/>
            </p:cNvGrpSpPr>
            <p:nvPr/>
          </p:nvGrpSpPr>
          <p:grpSpPr bwMode="auto">
            <a:xfrm>
              <a:off x="442686" y="2967038"/>
              <a:ext cx="8077200" cy="1066534"/>
              <a:chOff x="-7074705" y="-374806"/>
              <a:chExt cx="8077200" cy="1066534"/>
            </a:xfrm>
          </p:grpSpPr>
          <p:grpSp>
            <p:nvGrpSpPr>
              <p:cNvPr id="74778" name="Group 16"/>
              <p:cNvGrpSpPr>
                <a:grpSpLocks/>
              </p:cNvGrpSpPr>
              <p:nvPr/>
            </p:nvGrpSpPr>
            <p:grpSpPr bwMode="auto">
              <a:xfrm>
                <a:off x="-7074705" y="-374806"/>
                <a:ext cx="8077200" cy="319088"/>
                <a:chOff x="-7074705" y="-374806"/>
                <a:chExt cx="8077200" cy="319088"/>
              </a:xfrm>
            </p:grpSpPr>
            <p:grpSp>
              <p:nvGrpSpPr>
                <p:cNvPr id="74784" name="Group 14"/>
                <p:cNvGrpSpPr>
                  <a:grpSpLocks/>
                </p:cNvGrpSpPr>
                <p:nvPr/>
              </p:nvGrpSpPr>
              <p:grpSpPr bwMode="auto">
                <a:xfrm>
                  <a:off x="-7074705" y="-374806"/>
                  <a:ext cx="8077200" cy="319088"/>
                  <a:chOff x="-7074705" y="-374806"/>
                  <a:chExt cx="8077200" cy="319088"/>
                </a:xfrm>
              </p:grpSpPr>
              <p:grpSp>
                <p:nvGrpSpPr>
                  <p:cNvPr id="74786" name="Group 13"/>
                  <p:cNvGrpSpPr>
                    <a:grpSpLocks/>
                  </p:cNvGrpSpPr>
                  <p:nvPr/>
                </p:nvGrpSpPr>
                <p:grpSpPr bwMode="auto">
                  <a:xfrm>
                    <a:off x="-7074705" y="-374805"/>
                    <a:ext cx="8061960" cy="316155"/>
                    <a:chOff x="-6655605" y="3328277"/>
                    <a:chExt cx="8061960" cy="316155"/>
                  </a:xfrm>
                </p:grpSpPr>
                <p:sp>
                  <p:nvSpPr>
                    <p:cNvPr id="74788" name="TextBox 33"/>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74789" name="TextBox 34"/>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74790"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74787" name="TextBox 32"/>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74785" name="TextBox 30"/>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74779" name="Group 22"/>
              <p:cNvGrpSpPr>
                <a:grpSpLocks/>
              </p:cNvGrpSpPr>
              <p:nvPr/>
            </p:nvGrpSpPr>
            <p:grpSpPr bwMode="auto">
              <a:xfrm>
                <a:off x="-7074705" y="-58058"/>
                <a:ext cx="8077200" cy="749786"/>
                <a:chOff x="-7074705" y="-58058"/>
                <a:chExt cx="8077200" cy="749786"/>
              </a:xfrm>
            </p:grpSpPr>
            <p:sp>
              <p:nvSpPr>
                <p:cNvPr id="74780" name="TextBox 25"/>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74781" name="TextBox 26"/>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+93,376</a:t>
                  </a:r>
                </a:p>
                <a:p>
                  <a:endParaRPr lang="en-US" sz="1400"/>
                </a:p>
                <a:p>
                  <a:endParaRPr lang="en-US" sz="1400"/>
                </a:p>
              </p:txBody>
            </p:sp>
            <p:sp>
              <p:nvSpPr>
                <p:cNvPr id="74782" name="TextBox 27"/>
                <p:cNvSpPr txBox="1">
                  <a:spLocks noChangeArrowheads="1"/>
                </p:cNvSpPr>
                <p:nvPr/>
              </p:nvSpPr>
              <p:spPr bwMode="auto">
                <a:xfrm>
                  <a:off x="-4255305" y="-58058"/>
                  <a:ext cx="2590800" cy="749786"/>
                </a:xfrm>
                <a:prstGeom prst="rect">
                  <a:avLst/>
                </a:prstGeom>
                <a:noFill/>
                <a:ln w="19050">
                  <a:solidFill>
                    <a:schemeClr val="tx1"/>
                  </a:solidFill>
                  <a:miter lim="800000"/>
                  <a:headEnd/>
                  <a:tailEnd/>
                </a:ln>
              </p:spPr>
              <p:txBody>
                <a:bodyPr>
                  <a:spAutoFit/>
                </a:bodyPr>
                <a:lstStyle/>
                <a:p>
                  <a:r>
                    <a:rPr lang="en-US" sz="1400"/>
                    <a:t>Bonds Payable (+L) +100,000</a:t>
                  </a:r>
                </a:p>
                <a:p>
                  <a:r>
                    <a:rPr lang="en-US" sz="1400"/>
                    <a:t>Discount on</a:t>
                  </a:r>
                </a:p>
                <a:p>
                  <a:r>
                    <a:rPr lang="en-US" sz="1400"/>
                    <a:t>Bonds Payable (+xL,-L)-6,624</a:t>
                  </a:r>
                </a:p>
              </p:txBody>
            </p:sp>
            <p:sp>
              <p:nvSpPr>
                <p:cNvPr id="74783" name="TextBox 28"/>
                <p:cNvSpPr txBox="1">
                  <a:spLocks noChangeArrowheads="1"/>
                </p:cNvSpPr>
                <p:nvPr/>
              </p:nvSpPr>
              <p:spPr bwMode="auto">
                <a:xfrm>
                  <a:off x="-1359705" y="-58058"/>
                  <a:ext cx="2362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43" name="Group 42"/>
          <p:cNvGrpSpPr>
            <a:grpSpLocks/>
          </p:cNvGrpSpPr>
          <p:nvPr/>
        </p:nvGrpSpPr>
        <p:grpSpPr bwMode="auto">
          <a:xfrm>
            <a:off x="457200" y="4953000"/>
            <a:ext cx="7943850" cy="1447800"/>
            <a:chOff x="652463" y="4016376"/>
            <a:chExt cx="7943620" cy="1447801"/>
          </a:xfrm>
        </p:grpSpPr>
        <p:grpSp>
          <p:nvGrpSpPr>
            <p:cNvPr id="74759" name="Group 24"/>
            <p:cNvGrpSpPr>
              <a:grpSpLocks/>
            </p:cNvGrpSpPr>
            <p:nvPr/>
          </p:nvGrpSpPr>
          <p:grpSpPr bwMode="auto">
            <a:xfrm>
              <a:off x="652463" y="4016376"/>
              <a:ext cx="7943620" cy="1447801"/>
              <a:chOff x="711199" y="4336107"/>
              <a:chExt cx="7749510" cy="1446499"/>
            </a:xfrm>
          </p:grpSpPr>
          <p:sp>
            <p:nvSpPr>
              <p:cNvPr id="51" name="Rounded Rectangle 50"/>
              <p:cNvSpPr/>
              <p:nvPr/>
            </p:nvSpPr>
            <p:spPr>
              <a:xfrm>
                <a:off x="740624" y="4336107"/>
                <a:ext cx="7720085" cy="1446499"/>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4767" name="Group 25"/>
              <p:cNvGrpSpPr>
                <a:grpSpLocks/>
              </p:cNvGrpSpPr>
              <p:nvPr/>
            </p:nvGrpSpPr>
            <p:grpSpPr bwMode="auto">
              <a:xfrm>
                <a:off x="711199" y="4336108"/>
                <a:ext cx="1905000" cy="387350"/>
                <a:chOff x="3505200" y="3232737"/>
                <a:chExt cx="1905000" cy="387476"/>
              </a:xfrm>
            </p:grpSpPr>
            <p:grpSp>
              <p:nvGrpSpPr>
                <p:cNvPr id="74768" name="Group 15"/>
                <p:cNvGrpSpPr>
                  <a:grpSpLocks/>
                </p:cNvGrpSpPr>
                <p:nvPr/>
              </p:nvGrpSpPr>
              <p:grpSpPr bwMode="auto">
                <a:xfrm>
                  <a:off x="3505200" y="3232737"/>
                  <a:ext cx="413658" cy="387476"/>
                  <a:chOff x="2133600" y="4870324"/>
                  <a:chExt cx="413658" cy="387476"/>
                </a:xfrm>
              </p:grpSpPr>
              <p:sp>
                <p:nvSpPr>
                  <p:cNvPr id="5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TextBox 5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74769"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74760" name="Group 44"/>
            <p:cNvGrpSpPr>
              <a:grpSpLocks/>
            </p:cNvGrpSpPr>
            <p:nvPr/>
          </p:nvGrpSpPr>
          <p:grpSpPr bwMode="auto">
            <a:xfrm>
              <a:off x="1128485" y="4389319"/>
              <a:ext cx="7242380" cy="931839"/>
              <a:chOff x="5656941" y="3416862"/>
              <a:chExt cx="7242380" cy="931839"/>
            </a:xfrm>
          </p:grpSpPr>
          <p:sp>
            <p:nvSpPr>
              <p:cNvPr id="46" name="TextBox 45"/>
              <p:cNvSpPr txBox="1"/>
              <p:nvPr/>
            </p:nvSpPr>
            <p:spPr>
              <a:xfrm>
                <a:off x="5660330" y="3424919"/>
                <a:ext cx="7235615" cy="923926"/>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74762" name="Group 73"/>
              <p:cNvGrpSpPr>
                <a:grpSpLocks/>
              </p:cNvGrpSpPr>
              <p:nvPr/>
            </p:nvGrpSpPr>
            <p:grpSpPr bwMode="auto">
              <a:xfrm>
                <a:off x="5656941" y="3416862"/>
                <a:ext cx="7242380" cy="931839"/>
                <a:chOff x="5656941" y="2546005"/>
                <a:chExt cx="7242380" cy="931839"/>
              </a:xfrm>
            </p:grpSpPr>
            <p:sp>
              <p:nvSpPr>
                <p:cNvPr id="74763" name="TextBox 47"/>
                <p:cNvSpPr txBox="1">
                  <a:spLocks noChangeArrowheads="1"/>
                </p:cNvSpPr>
                <p:nvPr/>
              </p:nvSpPr>
              <p:spPr bwMode="auto">
                <a:xfrm>
                  <a:off x="5656941" y="2554514"/>
                  <a:ext cx="5410200" cy="923330"/>
                </a:xfrm>
                <a:prstGeom prst="rect">
                  <a:avLst/>
                </a:prstGeom>
                <a:noFill/>
                <a:ln w="9525">
                  <a:noFill/>
                  <a:miter lim="800000"/>
                  <a:headEnd/>
                  <a:tailEnd/>
                </a:ln>
              </p:spPr>
              <p:txBody>
                <a:bodyPr>
                  <a:spAutoFit/>
                </a:bodyPr>
                <a:lstStyle/>
                <a:p>
                  <a:r>
                    <a:rPr lang="en-US"/>
                    <a:t>dr    Cash (+A)</a:t>
                  </a:r>
                </a:p>
                <a:p>
                  <a:r>
                    <a:rPr lang="en-US"/>
                    <a:t>dr    Discount on Bonds Payable (+xL, -L)</a:t>
                  </a:r>
                </a:p>
                <a:p>
                  <a:r>
                    <a:rPr lang="en-US"/>
                    <a:t>        cr    Bonds Payable (+L)</a:t>
                  </a:r>
                </a:p>
              </p:txBody>
            </p:sp>
            <p:sp>
              <p:nvSpPr>
                <p:cNvPr id="74764" name="TextBox 48"/>
                <p:cNvSpPr txBox="1">
                  <a:spLocks noChangeArrowheads="1"/>
                </p:cNvSpPr>
                <p:nvPr/>
              </p:nvSpPr>
              <p:spPr bwMode="auto">
                <a:xfrm>
                  <a:off x="11810750" y="2551886"/>
                  <a:ext cx="1088571" cy="923330"/>
                </a:xfrm>
                <a:prstGeom prst="rect">
                  <a:avLst/>
                </a:prstGeom>
                <a:noFill/>
                <a:ln w="9525">
                  <a:noFill/>
                  <a:miter lim="800000"/>
                  <a:headEnd/>
                  <a:tailEnd/>
                </a:ln>
              </p:spPr>
              <p:txBody>
                <a:bodyPr>
                  <a:spAutoFit/>
                </a:bodyPr>
                <a:lstStyle/>
                <a:p>
                  <a:pPr algn="r"/>
                  <a:endParaRPr lang="en-US"/>
                </a:p>
                <a:p>
                  <a:pPr algn="r"/>
                  <a:endParaRPr lang="en-US"/>
                </a:p>
                <a:p>
                  <a:pPr algn="r"/>
                  <a:r>
                    <a:rPr lang="en-US"/>
                    <a:t>100,000</a:t>
                  </a:r>
                </a:p>
              </p:txBody>
            </p:sp>
            <p:sp>
              <p:nvSpPr>
                <p:cNvPr id="74765" name="TextBox 49"/>
                <p:cNvSpPr txBox="1">
                  <a:spLocks noChangeArrowheads="1"/>
                </p:cNvSpPr>
                <p:nvPr/>
              </p:nvSpPr>
              <p:spPr bwMode="auto">
                <a:xfrm>
                  <a:off x="10804883" y="2546005"/>
                  <a:ext cx="1088571" cy="923330"/>
                </a:xfrm>
                <a:prstGeom prst="rect">
                  <a:avLst/>
                </a:prstGeom>
                <a:noFill/>
                <a:ln w="9525">
                  <a:noFill/>
                  <a:miter lim="800000"/>
                  <a:headEnd/>
                  <a:tailEnd/>
                </a:ln>
              </p:spPr>
              <p:txBody>
                <a:bodyPr>
                  <a:spAutoFit/>
                </a:bodyPr>
                <a:lstStyle/>
                <a:p>
                  <a:pPr algn="r"/>
                  <a:r>
                    <a:rPr lang="en-US"/>
                    <a:t>93,376</a:t>
                  </a:r>
                </a:p>
                <a:p>
                  <a:pPr algn="r"/>
                  <a:r>
                    <a:rPr lang="en-US"/>
                    <a:t>6,624</a:t>
                  </a:r>
                </a:p>
                <a:p>
                  <a:pPr algn="r"/>
                  <a:endParaRPr lang="en-US"/>
                </a:p>
              </p:txBody>
            </p:sp>
          </p:grpSp>
        </p:grpSp>
      </p:gr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smtClean="0"/>
              <a:t>The Role of Liabilities</a:t>
            </a:r>
          </a:p>
        </p:txBody>
      </p:sp>
      <p:sp>
        <p:nvSpPr>
          <p:cNvPr id="4" name="Rounded Rectangle 3"/>
          <p:cNvSpPr/>
          <p:nvPr/>
        </p:nvSpPr>
        <p:spPr>
          <a:xfrm>
            <a:off x="609600" y="4267200"/>
            <a:ext cx="7924800" cy="2057400"/>
          </a:xfrm>
          <a:prstGeom prst="roundRect">
            <a:avLst/>
          </a:prstGeom>
          <a:solidFill>
            <a:schemeClr val="accent2">
              <a:lumMod val="20000"/>
              <a:lumOff val="80000"/>
            </a:schemeClr>
          </a:solidFill>
          <a:ln w="381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600" dirty="0">
                <a:solidFill>
                  <a:schemeClr val="tx1"/>
                </a:solidFill>
              </a:rPr>
              <a:t>Current liabilities are short-term obligations that will be paid with current assets within the company’s current </a:t>
            </a:r>
            <a:r>
              <a:rPr lang="en-US" sz="2600" dirty="0">
                <a:solidFill>
                  <a:srgbClr val="C00000"/>
                </a:solidFill>
              </a:rPr>
              <a:t>operating cycle </a:t>
            </a:r>
            <a:r>
              <a:rPr lang="en-US" sz="2600" dirty="0">
                <a:solidFill>
                  <a:schemeClr val="tx1"/>
                </a:solidFill>
              </a:rPr>
              <a:t>or within </a:t>
            </a:r>
            <a:r>
              <a:rPr lang="en-US" sz="2600" dirty="0">
                <a:solidFill>
                  <a:srgbClr val="C00000"/>
                </a:solidFill>
              </a:rPr>
              <a:t>one year </a:t>
            </a:r>
            <a:r>
              <a:rPr lang="en-US" sz="2600" dirty="0">
                <a:solidFill>
                  <a:schemeClr val="tx1"/>
                </a:solidFill>
              </a:rPr>
              <a:t>of the balance sheet date, </a:t>
            </a:r>
            <a:r>
              <a:rPr lang="en-US" sz="2600" dirty="0">
                <a:solidFill>
                  <a:srgbClr val="C00000"/>
                </a:solidFill>
              </a:rPr>
              <a:t>whichever is longer</a:t>
            </a:r>
            <a:r>
              <a:rPr lang="en-US" sz="2600" dirty="0">
                <a:solidFill>
                  <a:schemeClr val="tx1"/>
                </a:solidFill>
              </a:rPr>
              <a:t>.</a:t>
            </a:r>
          </a:p>
        </p:txBody>
      </p:sp>
      <p:sp>
        <p:nvSpPr>
          <p:cNvPr id="5" name="Rounded Rectangle 4"/>
          <p:cNvSpPr/>
          <p:nvPr/>
        </p:nvSpPr>
        <p:spPr>
          <a:xfrm>
            <a:off x="381000" y="2362200"/>
            <a:ext cx="2590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Buys goods and services on credit</a:t>
            </a:r>
          </a:p>
        </p:txBody>
      </p:sp>
      <p:sp>
        <p:nvSpPr>
          <p:cNvPr id="6" name="Rounded Rectangle 5"/>
          <p:cNvSpPr/>
          <p:nvPr/>
        </p:nvSpPr>
        <p:spPr>
          <a:xfrm>
            <a:off x="3276600" y="2362200"/>
            <a:ext cx="2590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Obtains </a:t>
            </a:r>
            <a:br>
              <a:rPr lang="en-US" sz="2400" b="1" dirty="0"/>
            </a:br>
            <a:r>
              <a:rPr lang="en-US" sz="2400" b="1" dirty="0"/>
              <a:t>short-term loans</a:t>
            </a:r>
          </a:p>
        </p:txBody>
      </p:sp>
      <p:sp>
        <p:nvSpPr>
          <p:cNvPr id="7" name="Rounded Rectangle 6"/>
          <p:cNvSpPr/>
          <p:nvPr/>
        </p:nvSpPr>
        <p:spPr>
          <a:xfrm>
            <a:off x="6248400" y="2362200"/>
            <a:ext cx="2590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Issues </a:t>
            </a:r>
            <a:br>
              <a:rPr lang="en-US" sz="2400" b="1" dirty="0"/>
            </a:br>
            <a:r>
              <a:rPr lang="en-US" sz="2400" b="1" dirty="0"/>
              <a:t>long-term </a:t>
            </a:r>
            <a:br>
              <a:rPr lang="en-US" sz="2400" b="1" dirty="0"/>
            </a:br>
            <a:r>
              <a:rPr lang="en-US" sz="2400" b="1" dirty="0"/>
              <a:t>debt </a:t>
            </a:r>
          </a:p>
        </p:txBody>
      </p:sp>
      <p:sp>
        <p:nvSpPr>
          <p:cNvPr id="21510" name="TextBox 7"/>
          <p:cNvSpPr txBox="1">
            <a:spLocks noChangeArrowheads="1"/>
          </p:cNvSpPr>
          <p:nvPr/>
        </p:nvSpPr>
        <p:spPr bwMode="auto">
          <a:xfrm>
            <a:off x="304800" y="1747838"/>
            <a:ext cx="8458200" cy="523875"/>
          </a:xfrm>
          <a:prstGeom prst="rect">
            <a:avLst/>
          </a:prstGeom>
          <a:noFill/>
          <a:ln w="9525">
            <a:noFill/>
            <a:miter lim="800000"/>
            <a:headEnd/>
            <a:tailEnd/>
          </a:ln>
        </p:spPr>
        <p:txBody>
          <a:bodyPr>
            <a:spAutoFit/>
          </a:bodyPr>
          <a:lstStyle/>
          <a:p>
            <a:pPr algn="ctr"/>
            <a:r>
              <a:rPr lang="en-US" sz="2800" b="1"/>
              <a:t>Liabilities are created when a company:</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sz="3600" smtClean="0"/>
              <a:t>Interest on Bonds Issued at Face Value</a:t>
            </a:r>
          </a:p>
        </p:txBody>
      </p:sp>
      <p:sp>
        <p:nvSpPr>
          <p:cNvPr id="14341" name="TextBox 2"/>
          <p:cNvSpPr txBox="1">
            <a:spLocks noChangeArrowheads="1"/>
          </p:cNvSpPr>
          <p:nvPr/>
        </p:nvSpPr>
        <p:spPr bwMode="auto">
          <a:xfrm>
            <a:off x="457200" y="1143000"/>
            <a:ext cx="8229600" cy="2032000"/>
          </a:xfrm>
          <a:prstGeom prst="rect">
            <a:avLst/>
          </a:prstGeom>
          <a:solidFill>
            <a:srgbClr val="C00000"/>
          </a:solidFill>
          <a:ln w="9525">
            <a:noFill/>
            <a:miter lim="800000"/>
            <a:headEnd/>
            <a:tailEnd/>
          </a:ln>
        </p:spPr>
        <p:txBody>
          <a:bodyPr>
            <a:spAutoFit/>
          </a:bodyPr>
          <a:lstStyle/>
          <a:p>
            <a:pPr algn="ctr">
              <a:defRPr/>
            </a:pPr>
            <a:r>
              <a:rPr lang="en-US" sz="2100" dirty="0">
                <a:solidFill>
                  <a:schemeClr val="bg1"/>
                </a:solidFill>
                <a:effectLst>
                  <a:outerShdw blurRad="38100" dist="38100" dir="2700000" algn="tl">
                    <a:srgbClr val="000000">
                      <a:alpha val="43137"/>
                    </a:srgbClr>
                  </a:outerShdw>
                </a:effectLst>
                <a:latin typeface="Arial" pitchFamily="34" charset="0"/>
              </a:rPr>
              <a:t>General Mills issues bonds on January 1, 2013, at their total face value of $100,000. The bonds have an annual stated interest rate of 6 percent payable in cash on December 31 of each year, General Mills will need to accrue an expense and liability for interest at the end of each accounting period. The end of the first accounting period is January 31, 2013.</a:t>
            </a:r>
          </a:p>
        </p:txBody>
      </p:sp>
      <p:sp>
        <p:nvSpPr>
          <p:cNvPr id="5" name="Rounded Rectangle 4"/>
          <p:cNvSpPr/>
          <p:nvPr/>
        </p:nvSpPr>
        <p:spPr>
          <a:xfrm>
            <a:off x="2166938" y="3341688"/>
            <a:ext cx="4800600" cy="381000"/>
          </a:xfrm>
          <a:prstGeom prst="roundRect">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$100,000  ×  6% ×  1/12  =  $500 interest</a:t>
            </a:r>
          </a:p>
        </p:txBody>
      </p:sp>
      <p:grpSp>
        <p:nvGrpSpPr>
          <p:cNvPr id="21" name="Group 20"/>
          <p:cNvGrpSpPr>
            <a:grpSpLocks/>
          </p:cNvGrpSpPr>
          <p:nvPr/>
        </p:nvGrpSpPr>
        <p:grpSpPr bwMode="auto">
          <a:xfrm>
            <a:off x="457200" y="5105400"/>
            <a:ext cx="7943850" cy="1219200"/>
            <a:chOff x="652463" y="4016375"/>
            <a:chExt cx="7943620" cy="1219200"/>
          </a:xfrm>
        </p:grpSpPr>
        <p:grpSp>
          <p:nvGrpSpPr>
            <p:cNvPr id="76831" name="Group 24"/>
            <p:cNvGrpSpPr>
              <a:grpSpLocks/>
            </p:cNvGrpSpPr>
            <p:nvPr/>
          </p:nvGrpSpPr>
          <p:grpSpPr bwMode="auto">
            <a:xfrm>
              <a:off x="652463" y="4016375"/>
              <a:ext cx="7943620" cy="1219200"/>
              <a:chOff x="711199" y="4336107"/>
              <a:chExt cx="7749510" cy="1218104"/>
            </a:xfrm>
          </p:grpSpPr>
          <p:sp>
            <p:nvSpPr>
              <p:cNvPr id="29" name="Rounded Rectangle 28"/>
              <p:cNvSpPr/>
              <p:nvPr/>
            </p:nvSpPr>
            <p:spPr>
              <a:xfrm>
                <a:off x="740624" y="4336107"/>
                <a:ext cx="7720085" cy="121810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6839" name="Group 25"/>
              <p:cNvGrpSpPr>
                <a:grpSpLocks/>
              </p:cNvGrpSpPr>
              <p:nvPr/>
            </p:nvGrpSpPr>
            <p:grpSpPr bwMode="auto">
              <a:xfrm>
                <a:off x="711199" y="4336108"/>
                <a:ext cx="1905000" cy="387350"/>
                <a:chOff x="3505200" y="3232737"/>
                <a:chExt cx="1905000" cy="387476"/>
              </a:xfrm>
            </p:grpSpPr>
            <p:grpSp>
              <p:nvGrpSpPr>
                <p:cNvPr id="76840" name="Group 15"/>
                <p:cNvGrpSpPr>
                  <a:grpSpLocks/>
                </p:cNvGrpSpPr>
                <p:nvPr/>
              </p:nvGrpSpPr>
              <p:grpSpPr bwMode="auto">
                <a:xfrm>
                  <a:off x="3505200" y="3232737"/>
                  <a:ext cx="413658" cy="387476"/>
                  <a:chOff x="2133600" y="4870324"/>
                  <a:chExt cx="413658" cy="387476"/>
                </a:xfrm>
              </p:grpSpPr>
              <p:sp>
                <p:nvSpPr>
                  <p:cNvPr id="3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TextBox 3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7684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76832" name="Group 44"/>
            <p:cNvGrpSpPr>
              <a:grpSpLocks/>
            </p:cNvGrpSpPr>
            <p:nvPr/>
          </p:nvGrpSpPr>
          <p:grpSpPr bwMode="auto">
            <a:xfrm>
              <a:off x="1128485" y="4389319"/>
              <a:ext cx="7242380" cy="654840"/>
              <a:chOff x="5656941" y="3416862"/>
              <a:chExt cx="7242380" cy="654840"/>
            </a:xfrm>
          </p:grpSpPr>
          <p:sp>
            <p:nvSpPr>
              <p:cNvPr id="24" name="TextBox 23"/>
              <p:cNvSpPr txBox="1"/>
              <p:nvPr/>
            </p:nvSpPr>
            <p:spPr>
              <a:xfrm>
                <a:off x="5660330" y="3424918"/>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76834" name="Group 73"/>
              <p:cNvGrpSpPr>
                <a:grpSpLocks/>
              </p:cNvGrpSpPr>
              <p:nvPr/>
            </p:nvGrpSpPr>
            <p:grpSpPr bwMode="auto">
              <a:xfrm>
                <a:off x="5656941" y="3416862"/>
                <a:ext cx="7242380" cy="654840"/>
                <a:chOff x="5656941" y="2546005"/>
                <a:chExt cx="7242380" cy="654840"/>
              </a:xfrm>
            </p:grpSpPr>
            <p:sp>
              <p:nvSpPr>
                <p:cNvPr id="76835" name="TextBox 25"/>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Interest Expense (+E, -SE)</a:t>
                  </a:r>
                </a:p>
                <a:p>
                  <a:r>
                    <a:rPr lang="en-US"/>
                    <a:t>        cr    Interest Payable (+L)</a:t>
                  </a:r>
                </a:p>
              </p:txBody>
            </p:sp>
            <p:sp>
              <p:nvSpPr>
                <p:cNvPr id="76836" name="TextBox 26"/>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500</a:t>
                  </a:r>
                </a:p>
              </p:txBody>
            </p:sp>
            <p:sp>
              <p:nvSpPr>
                <p:cNvPr id="76837" name="TextBox 27"/>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500</a:t>
                  </a:r>
                </a:p>
                <a:p>
                  <a:pPr algn="r"/>
                  <a:endParaRPr lang="en-US"/>
                </a:p>
              </p:txBody>
            </p:sp>
          </p:grpSp>
        </p:grpSp>
      </p:grpSp>
      <p:grpSp>
        <p:nvGrpSpPr>
          <p:cNvPr id="57" name="Group 56"/>
          <p:cNvGrpSpPr>
            <a:grpSpLocks/>
          </p:cNvGrpSpPr>
          <p:nvPr/>
        </p:nvGrpSpPr>
        <p:grpSpPr bwMode="auto">
          <a:xfrm>
            <a:off x="457200" y="3249613"/>
            <a:ext cx="8229600" cy="1703387"/>
            <a:chOff x="366486" y="2535239"/>
            <a:chExt cx="8229600" cy="1703387"/>
          </a:xfrm>
        </p:grpSpPr>
        <p:grpSp>
          <p:nvGrpSpPr>
            <p:cNvPr id="76806" name="Group 21"/>
            <p:cNvGrpSpPr>
              <a:grpSpLocks/>
            </p:cNvGrpSpPr>
            <p:nvPr/>
          </p:nvGrpSpPr>
          <p:grpSpPr bwMode="auto">
            <a:xfrm>
              <a:off x="366486" y="2535239"/>
              <a:ext cx="8229600" cy="1703387"/>
              <a:chOff x="373958" y="2695644"/>
              <a:chExt cx="7997930" cy="1701922"/>
            </a:xfrm>
          </p:grpSpPr>
          <p:sp>
            <p:nvSpPr>
              <p:cNvPr id="73" name="Rounded Rectangle 72"/>
              <p:cNvSpPr/>
              <p:nvPr/>
            </p:nvSpPr>
            <p:spPr>
              <a:xfrm>
                <a:off x="373958" y="2695644"/>
                <a:ext cx="7997930" cy="1701922"/>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76822" name="Group 26"/>
              <p:cNvGrpSpPr>
                <a:grpSpLocks/>
              </p:cNvGrpSpPr>
              <p:nvPr/>
            </p:nvGrpSpPr>
            <p:grpSpPr bwMode="auto">
              <a:xfrm>
                <a:off x="373958" y="2722279"/>
                <a:ext cx="1925428" cy="381001"/>
                <a:chOff x="257840" y="3186475"/>
                <a:chExt cx="1925428" cy="381001"/>
              </a:xfrm>
            </p:grpSpPr>
            <p:grpSp>
              <p:nvGrpSpPr>
                <p:cNvPr id="76823" name="Group 16"/>
                <p:cNvGrpSpPr>
                  <a:grpSpLocks/>
                </p:cNvGrpSpPr>
                <p:nvPr/>
              </p:nvGrpSpPr>
              <p:grpSpPr bwMode="auto">
                <a:xfrm>
                  <a:off x="257840" y="3186475"/>
                  <a:ext cx="381001" cy="381001"/>
                  <a:chOff x="562640" y="3684300"/>
                  <a:chExt cx="381001" cy="381001"/>
                </a:xfrm>
              </p:grpSpPr>
              <p:sp>
                <p:nvSpPr>
                  <p:cNvPr id="77" name="Oval 76"/>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8" name="TextBox 77"/>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76" name="TextBox 75"/>
                <p:cNvSpPr txBox="1"/>
                <p:nvPr/>
              </p:nvSpPr>
              <p:spPr>
                <a:xfrm>
                  <a:off x="658971" y="3199493"/>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76807" name="Group 29"/>
            <p:cNvGrpSpPr>
              <a:grpSpLocks/>
            </p:cNvGrpSpPr>
            <p:nvPr/>
          </p:nvGrpSpPr>
          <p:grpSpPr bwMode="auto">
            <a:xfrm>
              <a:off x="442686" y="2967038"/>
              <a:ext cx="8077200" cy="1055414"/>
              <a:chOff x="-7074705" y="-374806"/>
              <a:chExt cx="8077200" cy="1055414"/>
            </a:xfrm>
          </p:grpSpPr>
          <p:grpSp>
            <p:nvGrpSpPr>
              <p:cNvPr id="76808" name="Group 16"/>
              <p:cNvGrpSpPr>
                <a:grpSpLocks/>
              </p:cNvGrpSpPr>
              <p:nvPr/>
            </p:nvGrpSpPr>
            <p:grpSpPr bwMode="auto">
              <a:xfrm>
                <a:off x="-7074705" y="-374806"/>
                <a:ext cx="8077200" cy="319088"/>
                <a:chOff x="-7074705" y="-374806"/>
                <a:chExt cx="8077200" cy="319088"/>
              </a:xfrm>
            </p:grpSpPr>
            <p:grpSp>
              <p:nvGrpSpPr>
                <p:cNvPr id="76814" name="Group 14"/>
                <p:cNvGrpSpPr>
                  <a:grpSpLocks/>
                </p:cNvGrpSpPr>
                <p:nvPr/>
              </p:nvGrpSpPr>
              <p:grpSpPr bwMode="auto">
                <a:xfrm>
                  <a:off x="-7074705" y="-374806"/>
                  <a:ext cx="8077200" cy="319088"/>
                  <a:chOff x="-7074705" y="-374806"/>
                  <a:chExt cx="8077200" cy="319088"/>
                </a:xfrm>
              </p:grpSpPr>
              <p:grpSp>
                <p:nvGrpSpPr>
                  <p:cNvPr id="76816" name="Group 13"/>
                  <p:cNvGrpSpPr>
                    <a:grpSpLocks/>
                  </p:cNvGrpSpPr>
                  <p:nvPr/>
                </p:nvGrpSpPr>
                <p:grpSpPr bwMode="auto">
                  <a:xfrm>
                    <a:off x="-7074705" y="-374805"/>
                    <a:ext cx="8061960" cy="316155"/>
                    <a:chOff x="-6655605" y="3328277"/>
                    <a:chExt cx="8061960" cy="316155"/>
                  </a:xfrm>
                </p:grpSpPr>
                <p:sp>
                  <p:nvSpPr>
                    <p:cNvPr id="76818" name="TextBox 69"/>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76819" name="TextBox 70"/>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76820"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76817" name="TextBox 68"/>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76815" name="TextBox 66"/>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76809" name="Group 22"/>
              <p:cNvGrpSpPr>
                <a:grpSpLocks/>
              </p:cNvGrpSpPr>
              <p:nvPr/>
            </p:nvGrpSpPr>
            <p:grpSpPr bwMode="auto">
              <a:xfrm>
                <a:off x="-7074705" y="-58058"/>
                <a:ext cx="8077200" cy="738666"/>
                <a:chOff x="-7074705" y="-58058"/>
                <a:chExt cx="8077200" cy="738666"/>
              </a:xfrm>
            </p:grpSpPr>
            <p:sp>
              <p:nvSpPr>
                <p:cNvPr id="76810" name="TextBox 61"/>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76811" name="TextBox 62"/>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76812" name="TextBox 63"/>
                <p:cNvSpPr txBox="1">
                  <a:spLocks noChangeArrowheads="1"/>
                </p:cNvSpPr>
                <p:nvPr/>
              </p:nvSpPr>
              <p:spPr bwMode="auto">
                <a:xfrm>
                  <a:off x="-4255305" y="-58056"/>
                  <a:ext cx="2590800" cy="738664"/>
                </a:xfrm>
                <a:prstGeom prst="rect">
                  <a:avLst/>
                </a:prstGeom>
                <a:noFill/>
                <a:ln w="19050">
                  <a:solidFill>
                    <a:schemeClr val="tx1"/>
                  </a:solidFill>
                  <a:miter lim="800000"/>
                  <a:headEnd/>
                  <a:tailEnd/>
                </a:ln>
              </p:spPr>
              <p:txBody>
                <a:bodyPr>
                  <a:spAutoFit/>
                </a:bodyPr>
                <a:lstStyle/>
                <a:p>
                  <a:r>
                    <a:rPr lang="en-US" sz="1400"/>
                    <a:t>Interest Payable (+L)  +500</a:t>
                  </a:r>
                </a:p>
                <a:p>
                  <a:endParaRPr lang="en-US" sz="1400"/>
                </a:p>
                <a:p>
                  <a:endParaRPr lang="en-US" sz="1400"/>
                </a:p>
              </p:txBody>
            </p:sp>
            <p:sp>
              <p:nvSpPr>
                <p:cNvPr id="76813" name="TextBox 64"/>
                <p:cNvSpPr txBox="1">
                  <a:spLocks noChangeArrowheads="1"/>
                </p:cNvSpPr>
                <p:nvPr/>
              </p:nvSpPr>
              <p:spPr bwMode="auto">
                <a:xfrm>
                  <a:off x="-1359705" y="-58058"/>
                  <a:ext cx="2362200" cy="738664"/>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-500</a:t>
                  </a:r>
                </a:p>
                <a:p>
                  <a:endParaRPr lang="en-US" sz="1400"/>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49" name="Group 16"/>
          <p:cNvGrpSpPr>
            <a:grpSpLocks/>
          </p:cNvGrpSpPr>
          <p:nvPr/>
        </p:nvGrpSpPr>
        <p:grpSpPr bwMode="auto">
          <a:xfrm>
            <a:off x="990600" y="4189413"/>
            <a:ext cx="7126288" cy="1982787"/>
            <a:chOff x="990600" y="4493795"/>
            <a:chExt cx="7126288" cy="1983205"/>
          </a:xfrm>
        </p:grpSpPr>
        <p:pic>
          <p:nvPicPr>
            <p:cNvPr id="78860" name="Picture 4"/>
            <p:cNvPicPr>
              <a:picLocks noChangeAspect="1" noChangeArrowheads="1"/>
            </p:cNvPicPr>
            <p:nvPr/>
          </p:nvPicPr>
          <p:blipFill>
            <a:blip r:embed="rId3"/>
            <a:srcRect/>
            <a:stretch>
              <a:fillRect/>
            </a:stretch>
          </p:blipFill>
          <p:spPr bwMode="auto">
            <a:xfrm>
              <a:off x="990600" y="4493795"/>
              <a:ext cx="7126288" cy="1983205"/>
            </a:xfrm>
            <a:prstGeom prst="rect">
              <a:avLst/>
            </a:prstGeom>
            <a:noFill/>
            <a:ln w="9525">
              <a:solidFill>
                <a:schemeClr val="tx1"/>
              </a:solidFill>
              <a:miter lim="800000"/>
              <a:headEnd/>
              <a:tailEnd/>
            </a:ln>
          </p:spPr>
        </p:pic>
        <p:cxnSp>
          <p:nvCxnSpPr>
            <p:cNvPr id="16" name="Straight Arrow Connector 15"/>
            <p:cNvCxnSpPr/>
            <p:nvPr/>
          </p:nvCxnSpPr>
          <p:spPr>
            <a:xfrm rot="5400000">
              <a:off x="2171597" y="5600516"/>
              <a:ext cx="990809" cy="31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8850" name="Title 1"/>
          <p:cNvSpPr>
            <a:spLocks noGrp="1"/>
          </p:cNvSpPr>
          <p:nvPr>
            <p:ph type="title"/>
          </p:nvPr>
        </p:nvSpPr>
        <p:spPr/>
        <p:txBody>
          <a:bodyPr/>
          <a:lstStyle/>
          <a:p>
            <a:r>
              <a:rPr lang="en-US" sz="3600" smtClean="0"/>
              <a:t>Interest on Bonds Issued at a Premium</a:t>
            </a:r>
          </a:p>
        </p:txBody>
      </p:sp>
      <p:sp>
        <p:nvSpPr>
          <p:cNvPr id="7" name="TextBox 6"/>
          <p:cNvSpPr txBox="1"/>
          <p:nvPr/>
        </p:nvSpPr>
        <p:spPr>
          <a:xfrm>
            <a:off x="2497138" y="1371600"/>
            <a:ext cx="4113212" cy="461963"/>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wrap="none">
            <a:spAutoFit/>
          </a:bodyPr>
          <a:lstStyle/>
          <a:p>
            <a:pPr algn="ctr">
              <a:defRPr/>
            </a:pPr>
            <a:r>
              <a:rPr lang="en-US" sz="2400" dirty="0">
                <a:solidFill>
                  <a:schemeClr val="bg1"/>
                </a:solidFill>
                <a:latin typeface="Arial" pitchFamily="34" charset="0"/>
              </a:rPr>
              <a:t>Cash proceeds </a:t>
            </a:r>
            <a:r>
              <a:rPr lang="en-US" sz="2400" dirty="0">
                <a:solidFill>
                  <a:srgbClr val="FFFF00"/>
                </a:solidFill>
                <a:latin typeface="Arial" pitchFamily="34" charset="0"/>
              </a:rPr>
              <a:t>&gt;</a:t>
            </a:r>
            <a:r>
              <a:rPr lang="en-US" sz="2400" dirty="0">
                <a:solidFill>
                  <a:schemeClr val="bg1"/>
                </a:solidFill>
                <a:latin typeface="Arial" pitchFamily="34" charset="0"/>
              </a:rPr>
              <a:t> Face value</a:t>
            </a:r>
          </a:p>
        </p:txBody>
      </p:sp>
      <p:sp>
        <p:nvSpPr>
          <p:cNvPr id="8" name="TextBox 7"/>
          <p:cNvSpPr txBox="1"/>
          <p:nvPr/>
        </p:nvSpPr>
        <p:spPr>
          <a:xfrm>
            <a:off x="1655763" y="1976438"/>
            <a:ext cx="5811837" cy="461962"/>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sz="2400" dirty="0">
                <a:solidFill>
                  <a:schemeClr val="bg1"/>
                </a:solidFill>
                <a:latin typeface="Arial" pitchFamily="34" charset="0"/>
              </a:rPr>
              <a:t>Cash proceeds – Face value = Premium</a:t>
            </a:r>
          </a:p>
        </p:txBody>
      </p:sp>
      <p:sp>
        <p:nvSpPr>
          <p:cNvPr id="9" name="TextBox 8"/>
          <p:cNvSpPr txBox="1"/>
          <p:nvPr/>
        </p:nvSpPr>
        <p:spPr>
          <a:xfrm>
            <a:off x="1905000" y="2598738"/>
            <a:ext cx="5327650" cy="461962"/>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wrap="none">
            <a:spAutoFit/>
          </a:bodyPr>
          <a:lstStyle/>
          <a:p>
            <a:pPr algn="ctr">
              <a:defRPr/>
            </a:pPr>
            <a:r>
              <a:rPr lang="en-US" sz="2400" dirty="0">
                <a:solidFill>
                  <a:schemeClr val="bg1"/>
                </a:solidFill>
                <a:latin typeface="Arial" pitchFamily="34" charset="0"/>
              </a:rPr>
              <a:t>Interest expense </a:t>
            </a:r>
            <a:r>
              <a:rPr lang="en-US" sz="2400" dirty="0">
                <a:solidFill>
                  <a:srgbClr val="FFFF00"/>
                </a:solidFill>
                <a:latin typeface="Arial" pitchFamily="34" charset="0"/>
              </a:rPr>
              <a:t>&lt; </a:t>
            </a:r>
            <a:r>
              <a:rPr lang="en-US" sz="2400" dirty="0">
                <a:solidFill>
                  <a:schemeClr val="bg1"/>
                </a:solidFill>
                <a:latin typeface="Arial" pitchFamily="34" charset="0"/>
              </a:rPr>
              <a:t>Cash interest paid</a:t>
            </a:r>
          </a:p>
        </p:txBody>
      </p:sp>
      <p:cxnSp>
        <p:nvCxnSpPr>
          <p:cNvPr id="25" name="Shape 24"/>
          <p:cNvCxnSpPr/>
          <p:nvPr/>
        </p:nvCxnSpPr>
        <p:spPr>
          <a:xfrm>
            <a:off x="2278063" y="5867400"/>
            <a:ext cx="3436937" cy="152400"/>
          </a:xfrm>
          <a:prstGeom prst="bentConnector3">
            <a:avLst>
              <a:gd name="adj1" fmla="val -1099"/>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124200" y="4343400"/>
            <a:ext cx="2514600" cy="1600200"/>
          </a:xfrm>
          <a:prstGeom prst="rect">
            <a:avLst/>
          </a:prstGeom>
          <a:solidFill>
            <a:srgbClr val="FFFF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Rectangle 16"/>
          <p:cNvSpPr/>
          <p:nvPr/>
        </p:nvSpPr>
        <p:spPr>
          <a:xfrm>
            <a:off x="5638800" y="4267200"/>
            <a:ext cx="1219200" cy="304800"/>
          </a:xfrm>
          <a:prstGeom prst="rect">
            <a:avLst/>
          </a:prstGeom>
          <a:solidFill>
            <a:srgbClr val="FFFF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715000" y="5715000"/>
            <a:ext cx="2286000" cy="381000"/>
          </a:xfrm>
          <a:prstGeom prst="rect">
            <a:avLst/>
          </a:prstGeom>
          <a:solidFill>
            <a:srgbClr val="FFFF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p:cNvSpPr txBox="1"/>
          <p:nvPr/>
        </p:nvSpPr>
        <p:spPr>
          <a:xfrm>
            <a:off x="228600" y="3211513"/>
            <a:ext cx="8664575" cy="461962"/>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wrap="none">
            <a:spAutoFit/>
          </a:bodyPr>
          <a:lstStyle/>
          <a:p>
            <a:pPr algn="ctr">
              <a:defRPr/>
            </a:pPr>
            <a:r>
              <a:rPr lang="en-US" sz="2400" dirty="0">
                <a:solidFill>
                  <a:schemeClr val="bg1"/>
                </a:solidFill>
                <a:latin typeface="Arial" pitchFamily="34" charset="0"/>
              </a:rPr>
              <a:t>Interest expense = Cash interest paid – Premium amortization</a:t>
            </a:r>
          </a:p>
        </p:txBody>
      </p:sp>
      <p:cxnSp>
        <p:nvCxnSpPr>
          <p:cNvPr id="21" name="Elbow Connector 20"/>
          <p:cNvCxnSpPr/>
          <p:nvPr/>
        </p:nvCxnSpPr>
        <p:spPr>
          <a:xfrm rot="10800000" flipV="1">
            <a:off x="4267200" y="3733800"/>
            <a:ext cx="4495800" cy="1447800"/>
          </a:xfrm>
          <a:prstGeom prst="bentConnector3">
            <a:avLst>
              <a:gd name="adj1" fmla="val -4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nodeType="afterGroup">
                            <p:stCondLst>
                              <p:cond delay="500"/>
                            </p:stCondLst>
                            <p:childTnLst>
                              <p:par>
                                <p:cTn id="9" presetID="22" presetClass="exit" presetSubtype="8" fill="hold" grpId="0" nodeType="afterEffect">
                                  <p:stCondLst>
                                    <p:cond delay="0"/>
                                  </p:stCondLst>
                                  <p:childTnLst>
                                    <p:animEffect transition="out" filter="wipe(left)">
                                      <p:cBhvr>
                                        <p:cTn id="10" dur="500"/>
                                        <p:tgtEl>
                                          <p:spTgt spid="15"/>
                                        </p:tgtEl>
                                      </p:cBhvr>
                                    </p:animEffect>
                                    <p:set>
                                      <p:cBhvr>
                                        <p:cTn id="11" dur="1" fill="hold">
                                          <p:stCondLst>
                                            <p:cond delay="499"/>
                                          </p:stCondLst>
                                        </p:cTn>
                                        <p:tgtEl>
                                          <p:spTgt spid="15"/>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500"/>
                                        <p:tgtEl>
                                          <p:spTgt spid="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xit" presetSubtype="4" fill="hold" grpId="0" nodeType="clickEffect">
                                  <p:stCondLst>
                                    <p:cond delay="0"/>
                                  </p:stCondLst>
                                  <p:childTnLst>
                                    <p:animEffect transition="out" filter="wipe(down)">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par>
                                <p:cTn id="27" presetID="22" presetClass="exit" presetSubtype="8" fill="hold" grpId="0" nodeType="withEffect">
                                  <p:stCondLst>
                                    <p:cond delay="0"/>
                                  </p:stCondLst>
                                  <p:childTnLst>
                                    <p:animEffect transition="out" filter="wipe(left)">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par>
                          <p:cTn id="30" fill="hold" nodeType="afterGroup">
                            <p:stCondLst>
                              <p:cond delay="500"/>
                            </p:stCondLst>
                            <p:childTnLst>
                              <p:par>
                                <p:cTn id="31" presetID="22" presetClass="entr" presetSubtype="4"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down)">
                                      <p:cBhvr>
                                        <p:cTn id="33" dur="500"/>
                                        <p:tgtEl>
                                          <p:spTgt spid="25"/>
                                        </p:tgtEl>
                                      </p:cBhvr>
                                    </p:animEffect>
                                  </p:childTnLst>
                                </p:cTn>
                              </p:par>
                            </p:childTnLst>
                          </p:cTn>
                        </p:par>
                        <p:par>
                          <p:cTn id="34" fill="hold" nodeType="afterGroup">
                            <p:stCondLst>
                              <p:cond delay="1000"/>
                            </p:stCondLst>
                            <p:childTnLst>
                              <p:par>
                                <p:cTn id="35" presetID="18" presetClass="entr" presetSubtype="12"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strips(downLeft)">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7" grpId="0" animBg="1"/>
      <p:bldP spid="18"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sz="3600" smtClean="0"/>
              <a:t>Interest on Bonds Issued at a Discount</a:t>
            </a:r>
          </a:p>
        </p:txBody>
      </p:sp>
      <p:pic>
        <p:nvPicPr>
          <p:cNvPr id="80898" name="Picture 2"/>
          <p:cNvPicPr>
            <a:picLocks noChangeAspect="1" noChangeArrowheads="1"/>
          </p:cNvPicPr>
          <p:nvPr/>
        </p:nvPicPr>
        <p:blipFill>
          <a:blip r:embed="rId3"/>
          <a:srcRect/>
          <a:stretch>
            <a:fillRect/>
          </a:stretch>
        </p:blipFill>
        <p:spPr bwMode="auto">
          <a:xfrm>
            <a:off x="1219200" y="4116388"/>
            <a:ext cx="6737350" cy="1979612"/>
          </a:xfrm>
          <a:prstGeom prst="rect">
            <a:avLst/>
          </a:prstGeom>
          <a:noFill/>
          <a:ln w="9525">
            <a:solidFill>
              <a:schemeClr val="tx1"/>
            </a:solidFill>
            <a:miter lim="800000"/>
            <a:headEnd/>
            <a:tailEnd/>
          </a:ln>
        </p:spPr>
      </p:pic>
      <p:sp>
        <p:nvSpPr>
          <p:cNvPr id="7" name="TextBox 6"/>
          <p:cNvSpPr txBox="1"/>
          <p:nvPr/>
        </p:nvSpPr>
        <p:spPr>
          <a:xfrm>
            <a:off x="2463800" y="1189038"/>
            <a:ext cx="4198938" cy="461962"/>
          </a:xfrm>
          <a:prstGeom prst="rect">
            <a:avLst/>
          </a:prstGeom>
          <a:solidFill>
            <a:srgbClr val="7030A0"/>
          </a:solidFill>
          <a:ln>
            <a:solidFill>
              <a:schemeClr val="tx1"/>
            </a:solidFill>
          </a:ln>
          <a:effectLst>
            <a:outerShdw blurRad="50800" dist="38100" dir="2700000" algn="tl" rotWithShape="0">
              <a:prstClr val="black">
                <a:alpha val="40000"/>
              </a:prstClr>
            </a:outerShdw>
          </a:effectLst>
        </p:spPr>
        <p:txBody>
          <a:bodyPr wrap="none">
            <a:spAutoFit/>
          </a:bodyPr>
          <a:lstStyle/>
          <a:p>
            <a:pPr>
              <a:defRPr/>
            </a:pPr>
            <a:r>
              <a:rPr lang="en-US" sz="2400" dirty="0">
                <a:solidFill>
                  <a:schemeClr val="bg1"/>
                </a:solidFill>
                <a:latin typeface="Arial" pitchFamily="34" charset="0"/>
              </a:rPr>
              <a:t>Cash proceeds </a:t>
            </a:r>
            <a:r>
              <a:rPr lang="en-US" sz="2400" dirty="0">
                <a:solidFill>
                  <a:srgbClr val="FFFF00"/>
                </a:solidFill>
                <a:latin typeface="Arial" pitchFamily="34" charset="0"/>
              </a:rPr>
              <a:t>&lt;</a:t>
            </a:r>
            <a:r>
              <a:rPr lang="en-US" sz="2400" dirty="0">
                <a:solidFill>
                  <a:schemeClr val="bg1"/>
                </a:solidFill>
                <a:latin typeface="Arial" pitchFamily="34" charset="0"/>
              </a:rPr>
              <a:t> Face value</a:t>
            </a:r>
          </a:p>
        </p:txBody>
      </p:sp>
      <p:sp>
        <p:nvSpPr>
          <p:cNvPr id="8" name="TextBox 7"/>
          <p:cNvSpPr txBox="1"/>
          <p:nvPr/>
        </p:nvSpPr>
        <p:spPr>
          <a:xfrm>
            <a:off x="1711325" y="1801813"/>
            <a:ext cx="5756275" cy="461962"/>
          </a:xfrm>
          <a:prstGeom prst="rect">
            <a:avLst/>
          </a:prstGeom>
          <a:solidFill>
            <a:srgbClr val="7030A0"/>
          </a:solidFill>
          <a:ln>
            <a:solidFill>
              <a:schemeClr val="tx1"/>
            </a:solidFill>
          </a:ln>
          <a:effectLst>
            <a:outerShdw blurRad="50800" dist="38100" dir="2700000" algn="tl" rotWithShape="0">
              <a:prstClr val="black">
                <a:alpha val="40000"/>
              </a:prstClr>
            </a:outerShdw>
          </a:effectLst>
        </p:spPr>
        <p:txBody>
          <a:bodyPr>
            <a:spAutoFit/>
          </a:bodyPr>
          <a:lstStyle/>
          <a:p>
            <a:pPr>
              <a:defRPr/>
            </a:pPr>
            <a:r>
              <a:rPr lang="en-US" sz="2400" dirty="0">
                <a:solidFill>
                  <a:schemeClr val="bg1"/>
                </a:solidFill>
                <a:latin typeface="Arial" pitchFamily="34" charset="0"/>
              </a:rPr>
              <a:t>Face value – Cash proceeds = Discount</a:t>
            </a:r>
          </a:p>
        </p:txBody>
      </p:sp>
      <p:sp>
        <p:nvSpPr>
          <p:cNvPr id="9" name="TextBox 8"/>
          <p:cNvSpPr txBox="1"/>
          <p:nvPr/>
        </p:nvSpPr>
        <p:spPr>
          <a:xfrm>
            <a:off x="1905000" y="2416175"/>
            <a:ext cx="5292725" cy="461963"/>
          </a:xfrm>
          <a:prstGeom prst="rect">
            <a:avLst/>
          </a:prstGeom>
          <a:solidFill>
            <a:srgbClr val="7030A0"/>
          </a:solidFill>
          <a:ln>
            <a:solidFill>
              <a:schemeClr val="tx1"/>
            </a:solidFill>
          </a:ln>
          <a:effectLst>
            <a:outerShdw blurRad="50800" dist="38100" dir="2700000" algn="tl" rotWithShape="0">
              <a:prstClr val="black">
                <a:alpha val="40000"/>
              </a:prstClr>
            </a:outerShdw>
          </a:effectLst>
        </p:spPr>
        <p:txBody>
          <a:bodyPr wrap="none">
            <a:spAutoFit/>
          </a:bodyPr>
          <a:lstStyle/>
          <a:p>
            <a:pPr>
              <a:defRPr/>
            </a:pPr>
            <a:r>
              <a:rPr lang="en-US" sz="2400" dirty="0">
                <a:solidFill>
                  <a:schemeClr val="bg1"/>
                </a:solidFill>
                <a:latin typeface="Arial" pitchFamily="34" charset="0"/>
              </a:rPr>
              <a:t>Interest expense </a:t>
            </a:r>
            <a:r>
              <a:rPr lang="en-US" sz="2400" dirty="0">
                <a:solidFill>
                  <a:srgbClr val="FFFF00"/>
                </a:solidFill>
                <a:latin typeface="Arial" pitchFamily="34" charset="0"/>
              </a:rPr>
              <a:t>&gt; </a:t>
            </a:r>
            <a:r>
              <a:rPr lang="en-US" sz="2400" dirty="0">
                <a:solidFill>
                  <a:schemeClr val="bg1"/>
                </a:solidFill>
                <a:latin typeface="Arial" pitchFamily="34" charset="0"/>
              </a:rPr>
              <a:t>Cash interest paid</a:t>
            </a:r>
          </a:p>
        </p:txBody>
      </p:sp>
      <p:cxnSp>
        <p:nvCxnSpPr>
          <p:cNvPr id="17" name="Elbow Connector 16"/>
          <p:cNvCxnSpPr>
            <a:stCxn id="10" idx="3"/>
          </p:cNvCxnSpPr>
          <p:nvPr/>
        </p:nvCxnSpPr>
        <p:spPr>
          <a:xfrm flipH="1">
            <a:off x="4572000" y="3260725"/>
            <a:ext cx="4252913" cy="1997075"/>
          </a:xfrm>
          <a:prstGeom prst="bentConnector3">
            <a:avLst>
              <a:gd name="adj1" fmla="val -597"/>
            </a:avLst>
          </a:prstGeom>
          <a:ln w="38100">
            <a:solidFill>
              <a:srgbClr val="7030A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867400" y="4146550"/>
            <a:ext cx="2057400" cy="9906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352800" y="4313238"/>
            <a:ext cx="2514600" cy="1600200"/>
          </a:xfrm>
          <a:prstGeom prst="rect">
            <a:avLst/>
          </a:prstGeom>
          <a:solidFill>
            <a:srgbClr val="FFFF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5715000" y="4132263"/>
            <a:ext cx="2238375" cy="1109662"/>
          </a:xfrm>
          <a:prstGeom prst="rect">
            <a:avLst/>
          </a:prstGeom>
          <a:solidFill>
            <a:srgbClr val="FFFF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p:cNvSpPr txBox="1"/>
          <p:nvPr/>
        </p:nvSpPr>
        <p:spPr>
          <a:xfrm>
            <a:off x="304800" y="3028950"/>
            <a:ext cx="8520113" cy="461963"/>
          </a:xfrm>
          <a:prstGeom prst="rect">
            <a:avLst/>
          </a:prstGeom>
          <a:solidFill>
            <a:srgbClr val="7030A0"/>
          </a:solidFill>
          <a:ln>
            <a:solidFill>
              <a:schemeClr val="tx1"/>
            </a:solidFill>
          </a:ln>
          <a:effectLst>
            <a:outerShdw blurRad="50800" dist="38100" dir="2700000" algn="tl" rotWithShape="0">
              <a:prstClr val="black">
                <a:alpha val="40000"/>
              </a:prstClr>
            </a:outerShdw>
          </a:effectLst>
        </p:spPr>
        <p:txBody>
          <a:bodyPr wrap="none">
            <a:spAutoFit/>
          </a:bodyPr>
          <a:lstStyle/>
          <a:p>
            <a:pPr>
              <a:defRPr/>
            </a:pPr>
            <a:r>
              <a:rPr lang="en-US" sz="2400" dirty="0">
                <a:solidFill>
                  <a:schemeClr val="bg1"/>
                </a:solidFill>
                <a:latin typeface="Arial" pitchFamily="34" charset="0"/>
              </a:rPr>
              <a:t>Interest expense = Cash interest paid+ Discount amortization</a:t>
            </a:r>
          </a:p>
        </p:txBody>
      </p:sp>
      <p:sp>
        <p:nvSpPr>
          <p:cNvPr id="20" name="Rectangle 19"/>
          <p:cNvSpPr/>
          <p:nvPr/>
        </p:nvSpPr>
        <p:spPr>
          <a:xfrm>
            <a:off x="1295400" y="5029200"/>
            <a:ext cx="2286000" cy="381000"/>
          </a:xfrm>
          <a:prstGeom prst="rect">
            <a:avLst/>
          </a:prstGeom>
          <a:solidFill>
            <a:srgbClr val="FFFF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xit" presetSubtype="8" fill="hold" grpId="0" nodeType="withEffect">
                                  <p:stCondLst>
                                    <p:cond delay="0"/>
                                  </p:stCondLst>
                                  <p:childTnLst>
                                    <p:animEffect transition="out" filter="wipe(left)">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xit" presetSubtype="8" fill="hold" grpId="0" nodeType="afterEffect">
                                  <p:stCondLst>
                                    <p:cond delay="0"/>
                                  </p:stCondLst>
                                  <p:childTnLst>
                                    <p:animEffect transition="out" filter="wipe(left)">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500"/>
                                        <p:tgtEl>
                                          <p:spTgt spid="10"/>
                                        </p:tgtEl>
                                      </p:cBhvr>
                                    </p:animEffect>
                                  </p:childTnLst>
                                </p:cTn>
                              </p:par>
                            </p:childTnLst>
                          </p:cTn>
                        </p:par>
                        <p:par>
                          <p:cTn id="25" fill="hold" nodeType="afterGroup">
                            <p:stCondLst>
                              <p:cond delay="500"/>
                            </p:stCondLst>
                            <p:childTnLst>
                              <p:par>
                                <p:cTn id="26" presetID="18" presetClass="entr" presetSubtype="12"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strips(downLeft)">
                                      <p:cBhvr>
                                        <p:cTn id="28" dur="1000"/>
                                        <p:tgtEl>
                                          <p:spTgt spid="17"/>
                                        </p:tgtEl>
                                      </p:cBhvr>
                                    </p:animEffect>
                                  </p:childTnLst>
                                </p:cTn>
                              </p:par>
                            </p:childTnLst>
                          </p:cTn>
                        </p:par>
                        <p:par>
                          <p:cTn id="29" fill="hold" nodeType="afterGroup">
                            <p:stCondLst>
                              <p:cond delay="1500"/>
                            </p:stCondLst>
                            <p:childTnLst>
                              <p:par>
                                <p:cTn id="30" presetID="9" presetClass="entr" presetSubtype="0" fill="hold" grpId="0" nodeType="afterEffect">
                                  <p:stCondLst>
                                    <p:cond delay="100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8" fill="hold" grpId="0" nodeType="clickEffect">
                                  <p:stCondLst>
                                    <p:cond delay="0"/>
                                  </p:stCondLst>
                                  <p:childTnLst>
                                    <p:animEffect transition="out" filter="wipe(left)">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8" grpId="0" animBg="1"/>
      <p:bldP spid="13" grpId="0" animBg="1"/>
      <p:bldP spid="14" grpId="0" animBg="1"/>
      <p:bldP spid="10" grpId="0" animBg="1"/>
      <p:bldP spid="2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smtClean="0"/>
              <a:t>Bond Retirement</a:t>
            </a:r>
          </a:p>
        </p:txBody>
      </p:sp>
      <p:sp>
        <p:nvSpPr>
          <p:cNvPr id="3" name="TextBox 2"/>
          <p:cNvSpPr txBox="1"/>
          <p:nvPr/>
        </p:nvSpPr>
        <p:spPr>
          <a:xfrm>
            <a:off x="762000" y="1143000"/>
            <a:ext cx="7543800" cy="1200329"/>
          </a:xfrm>
          <a:prstGeom prst="rect">
            <a:avLst/>
          </a:prstGeom>
          <a:solidFill>
            <a:srgbClr val="C00000"/>
          </a:solidFill>
          <a:ln w="38100">
            <a:solidFill>
              <a:srgbClr val="C00000"/>
            </a:solidFill>
          </a:ln>
          <a:effectLst>
            <a:outerShdw blurRad="50800" dist="38100" dir="2700000" algn="tl" rotWithShape="0">
              <a:prstClr val="black">
                <a:alpha val="40000"/>
              </a:prstClr>
            </a:outerShdw>
            <a:softEdge rad="12700"/>
          </a:effectLst>
          <a:scene3d>
            <a:camera prst="orthographicFront"/>
            <a:lightRig rig="threePt" dir="t"/>
          </a:scene3d>
          <a:sp3d>
            <a:bevelT prst="relaxedInset"/>
          </a:sp3d>
        </p:spPr>
        <p:txBody>
          <a:bodyPr>
            <a:spAutoFit/>
          </a:bodyPr>
          <a:lstStyle/>
          <a:p>
            <a:pPr algn="ctr">
              <a:defRPr/>
            </a:pPr>
            <a:r>
              <a:rPr lang="en-US" sz="2400" dirty="0">
                <a:solidFill>
                  <a:schemeClr val="bg1"/>
                </a:solidFill>
                <a:latin typeface="Arial" pitchFamily="34" charset="0"/>
              </a:rPr>
              <a:t>General Mills’ bonds were retired with a payment equal to their $100,000 face value. Let’s analyze and record this transaction.</a:t>
            </a:r>
          </a:p>
        </p:txBody>
      </p:sp>
      <p:grpSp>
        <p:nvGrpSpPr>
          <p:cNvPr id="19" name="Group 18"/>
          <p:cNvGrpSpPr>
            <a:grpSpLocks/>
          </p:cNvGrpSpPr>
          <p:nvPr/>
        </p:nvGrpSpPr>
        <p:grpSpPr bwMode="auto">
          <a:xfrm>
            <a:off x="457200" y="2792413"/>
            <a:ext cx="8229600" cy="1703387"/>
            <a:chOff x="366486" y="2535239"/>
            <a:chExt cx="8229600" cy="1703387"/>
          </a:xfrm>
        </p:grpSpPr>
        <p:grpSp>
          <p:nvGrpSpPr>
            <p:cNvPr id="82968" name="Group 21"/>
            <p:cNvGrpSpPr>
              <a:grpSpLocks/>
            </p:cNvGrpSpPr>
            <p:nvPr/>
          </p:nvGrpSpPr>
          <p:grpSpPr bwMode="auto">
            <a:xfrm>
              <a:off x="366486" y="2535239"/>
              <a:ext cx="8229600" cy="1703387"/>
              <a:chOff x="373958" y="2695644"/>
              <a:chExt cx="7997930" cy="1701922"/>
            </a:xfrm>
          </p:grpSpPr>
          <p:sp>
            <p:nvSpPr>
              <p:cNvPr id="35" name="Rounded Rectangle 34"/>
              <p:cNvSpPr/>
              <p:nvPr/>
            </p:nvSpPr>
            <p:spPr>
              <a:xfrm>
                <a:off x="373958" y="2695644"/>
                <a:ext cx="7997930" cy="170192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2984" name="Group 26"/>
              <p:cNvGrpSpPr>
                <a:grpSpLocks/>
              </p:cNvGrpSpPr>
              <p:nvPr/>
            </p:nvGrpSpPr>
            <p:grpSpPr bwMode="auto">
              <a:xfrm>
                <a:off x="373958" y="2722279"/>
                <a:ext cx="1925428" cy="381001"/>
                <a:chOff x="257840" y="3186475"/>
                <a:chExt cx="1925428" cy="381001"/>
              </a:xfrm>
            </p:grpSpPr>
            <p:grpSp>
              <p:nvGrpSpPr>
                <p:cNvPr id="82985" name="Group 16"/>
                <p:cNvGrpSpPr>
                  <a:grpSpLocks/>
                </p:cNvGrpSpPr>
                <p:nvPr/>
              </p:nvGrpSpPr>
              <p:grpSpPr bwMode="auto">
                <a:xfrm>
                  <a:off x="257840" y="3186475"/>
                  <a:ext cx="381001" cy="381001"/>
                  <a:chOff x="562640" y="3684300"/>
                  <a:chExt cx="381001" cy="381001"/>
                </a:xfrm>
              </p:grpSpPr>
              <p:sp>
                <p:nvSpPr>
                  <p:cNvPr id="39" name="Oval 38"/>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TextBox 39"/>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8" name="TextBox 37"/>
                <p:cNvSpPr txBox="1"/>
                <p:nvPr/>
              </p:nvSpPr>
              <p:spPr>
                <a:xfrm>
                  <a:off x="658971" y="3199493"/>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82969" name="Group 29"/>
            <p:cNvGrpSpPr>
              <a:grpSpLocks/>
            </p:cNvGrpSpPr>
            <p:nvPr/>
          </p:nvGrpSpPr>
          <p:grpSpPr bwMode="auto">
            <a:xfrm>
              <a:off x="442686" y="2967038"/>
              <a:ext cx="8077200" cy="1055414"/>
              <a:chOff x="-7074705" y="-374806"/>
              <a:chExt cx="8077200" cy="1055414"/>
            </a:xfrm>
          </p:grpSpPr>
          <p:grpSp>
            <p:nvGrpSpPr>
              <p:cNvPr id="82970" name="Group 16"/>
              <p:cNvGrpSpPr>
                <a:grpSpLocks/>
              </p:cNvGrpSpPr>
              <p:nvPr/>
            </p:nvGrpSpPr>
            <p:grpSpPr bwMode="auto">
              <a:xfrm>
                <a:off x="-7074705" y="-374806"/>
                <a:ext cx="8077200" cy="319088"/>
                <a:chOff x="-7074705" y="-374806"/>
                <a:chExt cx="8077200" cy="319088"/>
              </a:xfrm>
            </p:grpSpPr>
            <p:grpSp>
              <p:nvGrpSpPr>
                <p:cNvPr id="82976" name="Group 14"/>
                <p:cNvGrpSpPr>
                  <a:grpSpLocks/>
                </p:cNvGrpSpPr>
                <p:nvPr/>
              </p:nvGrpSpPr>
              <p:grpSpPr bwMode="auto">
                <a:xfrm>
                  <a:off x="-7074705" y="-374806"/>
                  <a:ext cx="8077200" cy="319088"/>
                  <a:chOff x="-7074705" y="-374806"/>
                  <a:chExt cx="8077200" cy="319088"/>
                </a:xfrm>
              </p:grpSpPr>
              <p:grpSp>
                <p:nvGrpSpPr>
                  <p:cNvPr id="82978" name="Group 13"/>
                  <p:cNvGrpSpPr>
                    <a:grpSpLocks/>
                  </p:cNvGrpSpPr>
                  <p:nvPr/>
                </p:nvGrpSpPr>
                <p:grpSpPr bwMode="auto">
                  <a:xfrm>
                    <a:off x="-7074705" y="-374805"/>
                    <a:ext cx="8061960" cy="316155"/>
                    <a:chOff x="-6655605" y="3328277"/>
                    <a:chExt cx="8061960" cy="316155"/>
                  </a:xfrm>
                </p:grpSpPr>
                <p:sp>
                  <p:nvSpPr>
                    <p:cNvPr id="82980" name="TextBox 31"/>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82981" name="TextBox 32"/>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82982"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2979" name="TextBox 30"/>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82977" name="TextBox 28"/>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82971" name="Group 22"/>
              <p:cNvGrpSpPr>
                <a:grpSpLocks/>
              </p:cNvGrpSpPr>
              <p:nvPr/>
            </p:nvGrpSpPr>
            <p:grpSpPr bwMode="auto">
              <a:xfrm>
                <a:off x="-7074705" y="-58058"/>
                <a:ext cx="8077200" cy="738666"/>
                <a:chOff x="-7074705" y="-58058"/>
                <a:chExt cx="8077200" cy="738666"/>
              </a:xfrm>
            </p:grpSpPr>
            <p:sp>
              <p:nvSpPr>
                <p:cNvPr id="82972" name="TextBox 23"/>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2973" name="TextBox 24"/>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-100,000</a:t>
                  </a:r>
                </a:p>
                <a:p>
                  <a:endParaRPr lang="en-US" sz="1400"/>
                </a:p>
                <a:p>
                  <a:endParaRPr lang="en-US" sz="1400"/>
                </a:p>
              </p:txBody>
            </p:sp>
            <p:sp>
              <p:nvSpPr>
                <p:cNvPr id="82974" name="TextBox 25"/>
                <p:cNvSpPr txBox="1">
                  <a:spLocks noChangeArrowheads="1"/>
                </p:cNvSpPr>
                <p:nvPr/>
              </p:nvSpPr>
              <p:spPr bwMode="auto">
                <a:xfrm>
                  <a:off x="-4255305" y="-58056"/>
                  <a:ext cx="2590800" cy="738664"/>
                </a:xfrm>
                <a:prstGeom prst="rect">
                  <a:avLst/>
                </a:prstGeom>
                <a:noFill/>
                <a:ln w="19050">
                  <a:solidFill>
                    <a:schemeClr val="tx1"/>
                  </a:solidFill>
                  <a:miter lim="800000"/>
                  <a:headEnd/>
                  <a:tailEnd/>
                </a:ln>
              </p:spPr>
              <p:txBody>
                <a:bodyPr>
                  <a:spAutoFit/>
                </a:bodyPr>
                <a:lstStyle/>
                <a:p>
                  <a:r>
                    <a:rPr lang="en-US" sz="1400"/>
                    <a:t>Bonds Payable (-L)  -100,000</a:t>
                  </a:r>
                </a:p>
                <a:p>
                  <a:endParaRPr lang="en-US" sz="1400"/>
                </a:p>
                <a:p>
                  <a:endParaRPr lang="en-US" sz="1400"/>
                </a:p>
              </p:txBody>
            </p:sp>
            <p:sp>
              <p:nvSpPr>
                <p:cNvPr id="82975" name="TextBox 26"/>
                <p:cNvSpPr txBox="1">
                  <a:spLocks noChangeArrowheads="1"/>
                </p:cNvSpPr>
                <p:nvPr/>
              </p:nvSpPr>
              <p:spPr bwMode="auto">
                <a:xfrm>
                  <a:off x="-1359705" y="-58058"/>
                  <a:ext cx="2362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41" name="Group 40"/>
          <p:cNvGrpSpPr>
            <a:grpSpLocks/>
          </p:cNvGrpSpPr>
          <p:nvPr/>
        </p:nvGrpSpPr>
        <p:grpSpPr bwMode="auto">
          <a:xfrm>
            <a:off x="457200" y="4800600"/>
            <a:ext cx="7943850" cy="1219200"/>
            <a:chOff x="652463" y="4016375"/>
            <a:chExt cx="7943620" cy="1219200"/>
          </a:xfrm>
        </p:grpSpPr>
        <p:grpSp>
          <p:nvGrpSpPr>
            <p:cNvPr id="82951" name="Group 24"/>
            <p:cNvGrpSpPr>
              <a:grpSpLocks/>
            </p:cNvGrpSpPr>
            <p:nvPr/>
          </p:nvGrpSpPr>
          <p:grpSpPr bwMode="auto">
            <a:xfrm>
              <a:off x="652463" y="4016375"/>
              <a:ext cx="7943620" cy="1219200"/>
              <a:chOff x="711199" y="4336107"/>
              <a:chExt cx="7749510" cy="1218104"/>
            </a:xfrm>
          </p:grpSpPr>
          <p:sp>
            <p:nvSpPr>
              <p:cNvPr id="49" name="Rounded Rectangle 48"/>
              <p:cNvSpPr/>
              <p:nvPr/>
            </p:nvSpPr>
            <p:spPr>
              <a:xfrm>
                <a:off x="740624" y="4336107"/>
                <a:ext cx="7720085" cy="121810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2959" name="Group 25"/>
              <p:cNvGrpSpPr>
                <a:grpSpLocks/>
              </p:cNvGrpSpPr>
              <p:nvPr/>
            </p:nvGrpSpPr>
            <p:grpSpPr bwMode="auto">
              <a:xfrm>
                <a:off x="711199" y="4336108"/>
                <a:ext cx="1905000" cy="387350"/>
                <a:chOff x="3505200" y="3232737"/>
                <a:chExt cx="1905000" cy="387476"/>
              </a:xfrm>
            </p:grpSpPr>
            <p:grpSp>
              <p:nvGrpSpPr>
                <p:cNvPr id="82960" name="Group 15"/>
                <p:cNvGrpSpPr>
                  <a:grpSpLocks/>
                </p:cNvGrpSpPr>
                <p:nvPr/>
              </p:nvGrpSpPr>
              <p:grpSpPr bwMode="auto">
                <a:xfrm>
                  <a:off x="3505200" y="3232737"/>
                  <a:ext cx="413658" cy="387476"/>
                  <a:chOff x="2133600" y="4870324"/>
                  <a:chExt cx="413658" cy="387476"/>
                </a:xfrm>
              </p:grpSpPr>
              <p:sp>
                <p:nvSpPr>
                  <p:cNvPr id="5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4" name="TextBox 5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8296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82952" name="Group 44"/>
            <p:cNvGrpSpPr>
              <a:grpSpLocks/>
            </p:cNvGrpSpPr>
            <p:nvPr/>
          </p:nvGrpSpPr>
          <p:grpSpPr bwMode="auto">
            <a:xfrm>
              <a:off x="1128485" y="4389319"/>
              <a:ext cx="7242380" cy="654840"/>
              <a:chOff x="5656941" y="3416862"/>
              <a:chExt cx="7242380" cy="654840"/>
            </a:xfrm>
          </p:grpSpPr>
          <p:sp>
            <p:nvSpPr>
              <p:cNvPr id="44" name="TextBox 43"/>
              <p:cNvSpPr txBox="1"/>
              <p:nvPr/>
            </p:nvSpPr>
            <p:spPr>
              <a:xfrm>
                <a:off x="5660330" y="3424918"/>
                <a:ext cx="7235615"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p:txBody>
          </p:sp>
          <p:grpSp>
            <p:nvGrpSpPr>
              <p:cNvPr id="82954" name="Group 73"/>
              <p:cNvGrpSpPr>
                <a:grpSpLocks/>
              </p:cNvGrpSpPr>
              <p:nvPr/>
            </p:nvGrpSpPr>
            <p:grpSpPr bwMode="auto">
              <a:xfrm>
                <a:off x="5656941" y="3416862"/>
                <a:ext cx="7242380" cy="654840"/>
                <a:chOff x="5656941" y="2546005"/>
                <a:chExt cx="7242380" cy="654840"/>
              </a:xfrm>
            </p:grpSpPr>
            <p:sp>
              <p:nvSpPr>
                <p:cNvPr id="82955" name="TextBox 45"/>
                <p:cNvSpPr txBox="1">
                  <a:spLocks noChangeArrowheads="1"/>
                </p:cNvSpPr>
                <p:nvPr/>
              </p:nvSpPr>
              <p:spPr bwMode="auto">
                <a:xfrm>
                  <a:off x="5656941" y="2554514"/>
                  <a:ext cx="5410200" cy="646331"/>
                </a:xfrm>
                <a:prstGeom prst="rect">
                  <a:avLst/>
                </a:prstGeom>
                <a:noFill/>
                <a:ln w="9525">
                  <a:noFill/>
                  <a:miter lim="800000"/>
                  <a:headEnd/>
                  <a:tailEnd/>
                </a:ln>
              </p:spPr>
              <p:txBody>
                <a:bodyPr>
                  <a:spAutoFit/>
                </a:bodyPr>
                <a:lstStyle/>
                <a:p>
                  <a:r>
                    <a:rPr lang="en-US"/>
                    <a:t>dr    Bonds Payable (-L)</a:t>
                  </a:r>
                </a:p>
                <a:p>
                  <a:r>
                    <a:rPr lang="en-US"/>
                    <a:t>        cr    Cash (-A)</a:t>
                  </a:r>
                </a:p>
              </p:txBody>
            </p:sp>
            <p:sp>
              <p:nvSpPr>
                <p:cNvPr id="82956" name="TextBox 46"/>
                <p:cNvSpPr txBox="1">
                  <a:spLocks noChangeArrowheads="1"/>
                </p:cNvSpPr>
                <p:nvPr/>
              </p:nvSpPr>
              <p:spPr bwMode="auto">
                <a:xfrm>
                  <a:off x="11810750" y="2551886"/>
                  <a:ext cx="1088571" cy="646331"/>
                </a:xfrm>
                <a:prstGeom prst="rect">
                  <a:avLst/>
                </a:prstGeom>
                <a:noFill/>
                <a:ln w="9525">
                  <a:noFill/>
                  <a:miter lim="800000"/>
                  <a:headEnd/>
                  <a:tailEnd/>
                </a:ln>
              </p:spPr>
              <p:txBody>
                <a:bodyPr>
                  <a:spAutoFit/>
                </a:bodyPr>
                <a:lstStyle/>
                <a:p>
                  <a:pPr algn="r"/>
                  <a:endParaRPr lang="en-US"/>
                </a:p>
                <a:p>
                  <a:pPr algn="r"/>
                  <a:r>
                    <a:rPr lang="en-US"/>
                    <a:t>100,000</a:t>
                  </a:r>
                </a:p>
              </p:txBody>
            </p:sp>
            <p:sp>
              <p:nvSpPr>
                <p:cNvPr id="82957" name="TextBox 47"/>
                <p:cNvSpPr txBox="1">
                  <a:spLocks noChangeArrowheads="1"/>
                </p:cNvSpPr>
                <p:nvPr/>
              </p:nvSpPr>
              <p:spPr bwMode="auto">
                <a:xfrm>
                  <a:off x="10804883" y="2546005"/>
                  <a:ext cx="1088571" cy="646331"/>
                </a:xfrm>
                <a:prstGeom prst="rect">
                  <a:avLst/>
                </a:prstGeom>
                <a:noFill/>
                <a:ln w="9525">
                  <a:noFill/>
                  <a:miter lim="800000"/>
                  <a:headEnd/>
                  <a:tailEnd/>
                </a:ln>
              </p:spPr>
              <p:txBody>
                <a:bodyPr>
                  <a:spAutoFit/>
                </a:bodyPr>
                <a:lstStyle/>
                <a:p>
                  <a:pPr algn="r"/>
                  <a:r>
                    <a:rPr lang="en-US"/>
                    <a:t>100,000</a:t>
                  </a:r>
                </a:p>
                <a:p>
                  <a:pPr algn="r"/>
                  <a:endParaRPr lang="en-US"/>
                </a:p>
              </p:txBody>
            </p:sp>
          </p:grpSp>
        </p:gr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left)">
                                      <p:cBhvr>
                                        <p:cTn id="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609600" y="2133600"/>
            <a:ext cx="7924800" cy="2286000"/>
            <a:chOff x="609600" y="2667000"/>
            <a:chExt cx="7924800" cy="2286000"/>
          </a:xfrm>
        </p:grpSpPr>
        <p:sp>
          <p:nvSpPr>
            <p:cNvPr id="4" name="Rectangle 3"/>
            <p:cNvSpPr/>
            <p:nvPr/>
          </p:nvSpPr>
          <p:spPr>
            <a:xfrm>
              <a:off x="609600" y="2667000"/>
              <a:ext cx="7924800" cy="923925"/>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bg1"/>
                  </a:solidFill>
                  <a:effectLst>
                    <a:outerShdw blurRad="38100" dist="38100" dir="2700000" algn="tl">
                      <a:srgbClr val="000000">
                        <a:alpha val="43137"/>
                      </a:srgbClr>
                    </a:outerShdw>
                  </a:effectLst>
                  <a:latin typeface="Arial" pitchFamily="34" charset="0"/>
                </a:rPr>
                <a:t>Assume that in 2003, General Mills issued $100,000 of bonds at face value. Ten years later, in 2013, the company retired the bonds early. At the time, the bond price was 102, so General Mills made a payment of $102,000.</a:t>
              </a:r>
            </a:p>
          </p:txBody>
        </p:sp>
        <p:grpSp>
          <p:nvGrpSpPr>
            <p:cNvPr id="85041" name="Group 24"/>
            <p:cNvGrpSpPr>
              <a:grpSpLocks/>
            </p:cNvGrpSpPr>
            <p:nvPr/>
          </p:nvGrpSpPr>
          <p:grpSpPr bwMode="auto">
            <a:xfrm>
              <a:off x="2667000" y="3810000"/>
              <a:ext cx="3429000" cy="1143000"/>
              <a:chOff x="2667000" y="3810000"/>
              <a:chExt cx="3429000" cy="1143000"/>
            </a:xfrm>
          </p:grpSpPr>
          <p:sp>
            <p:nvSpPr>
              <p:cNvPr id="20" name="Rounded Rectangle 19"/>
              <p:cNvSpPr/>
              <p:nvPr/>
            </p:nvSpPr>
            <p:spPr>
              <a:xfrm>
                <a:off x="2667000" y="3810000"/>
                <a:ext cx="34290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dirty="0"/>
                  <a:t>Cash Payment          $103,000</a:t>
                </a:r>
              </a:p>
              <a:p>
                <a:pPr algn="r">
                  <a:defRPr/>
                </a:pPr>
                <a:r>
                  <a:rPr lang="en-US" dirty="0"/>
                  <a:t>Carrying Value            100,000</a:t>
                </a:r>
              </a:p>
              <a:p>
                <a:pPr algn="r">
                  <a:defRPr/>
                </a:pPr>
                <a:r>
                  <a:rPr lang="en-US" dirty="0"/>
                  <a:t>Loss on Retirement      $3,000</a:t>
                </a:r>
              </a:p>
            </p:txBody>
          </p:sp>
          <p:grpSp>
            <p:nvGrpSpPr>
              <p:cNvPr id="85043" name="Group 23"/>
              <p:cNvGrpSpPr>
                <a:grpSpLocks/>
              </p:cNvGrpSpPr>
              <p:nvPr/>
            </p:nvGrpSpPr>
            <p:grpSpPr bwMode="auto">
              <a:xfrm>
                <a:off x="5029200" y="4517066"/>
                <a:ext cx="914400" cy="283534"/>
                <a:chOff x="5029200" y="4517066"/>
                <a:chExt cx="914400" cy="283534"/>
              </a:xfrm>
            </p:grpSpPr>
            <p:cxnSp>
              <p:nvCxnSpPr>
                <p:cNvPr id="22" name="Straight Connector 21"/>
                <p:cNvCxnSpPr/>
                <p:nvPr/>
              </p:nvCxnSpPr>
              <p:spPr>
                <a:xfrm>
                  <a:off x="5029200" y="4516438"/>
                  <a:ext cx="914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029200" y="4800600"/>
                  <a:ext cx="914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84994" name="Title 1"/>
          <p:cNvSpPr>
            <a:spLocks noGrp="1"/>
          </p:cNvSpPr>
          <p:nvPr>
            <p:ph type="title"/>
          </p:nvPr>
        </p:nvSpPr>
        <p:spPr/>
        <p:txBody>
          <a:bodyPr/>
          <a:lstStyle/>
          <a:p>
            <a:r>
              <a:rPr lang="en-US" smtClean="0"/>
              <a:t>Bond Retirement</a:t>
            </a:r>
          </a:p>
        </p:txBody>
      </p:sp>
      <p:sp>
        <p:nvSpPr>
          <p:cNvPr id="16391" name="Rectangle 2"/>
          <p:cNvSpPr>
            <a:spLocks noChangeArrowheads="1"/>
          </p:cNvSpPr>
          <p:nvPr/>
        </p:nvSpPr>
        <p:spPr bwMode="auto">
          <a:xfrm>
            <a:off x="228600" y="914400"/>
            <a:ext cx="8686800" cy="1200150"/>
          </a:xfrm>
          <a:prstGeom prst="rect">
            <a:avLst/>
          </a:prstGeom>
          <a:noFill/>
          <a:ln w="9525">
            <a:noFill/>
            <a:miter lim="800000"/>
            <a:headEnd/>
            <a:tailEnd/>
          </a:ln>
        </p:spPr>
        <p:txBody>
          <a:bodyPr>
            <a:spAutoFit/>
          </a:bodyPr>
          <a:lstStyle/>
          <a:p>
            <a:pPr indent="-457200">
              <a:defRPr/>
            </a:pPr>
            <a:r>
              <a:rPr lang="en-US" dirty="0">
                <a:latin typeface="Arial" pitchFamily="34" charset="0"/>
              </a:rPr>
              <a:t>The early retirement of bonds has three financial effects. The company</a:t>
            </a:r>
          </a:p>
          <a:p>
            <a:pPr marL="457200" indent="-457200">
              <a:buClr>
                <a:schemeClr val="accent4">
                  <a:lumMod val="75000"/>
                </a:schemeClr>
              </a:buClr>
              <a:buFont typeface="+mj-lt"/>
              <a:buAutoNum type="arabicPeriod"/>
              <a:defRPr/>
            </a:pPr>
            <a:r>
              <a:rPr lang="en-US" dirty="0">
                <a:latin typeface="Arial" pitchFamily="34" charset="0"/>
              </a:rPr>
              <a:t>pays cash,</a:t>
            </a:r>
          </a:p>
          <a:p>
            <a:pPr marL="457200" indent="-457200">
              <a:buClr>
                <a:schemeClr val="accent4">
                  <a:lumMod val="75000"/>
                </a:schemeClr>
              </a:buClr>
              <a:buFont typeface="+mj-lt"/>
              <a:buAutoNum type="arabicPeriod"/>
              <a:defRPr/>
            </a:pPr>
            <a:r>
              <a:rPr lang="en-US" dirty="0">
                <a:latin typeface="Arial" pitchFamily="34" charset="0"/>
              </a:rPr>
              <a:t>eliminates the bond liability, and</a:t>
            </a:r>
          </a:p>
          <a:p>
            <a:pPr marL="457200" indent="-457200">
              <a:buClr>
                <a:schemeClr val="accent4">
                  <a:lumMod val="75000"/>
                </a:schemeClr>
              </a:buClr>
              <a:buFont typeface="+mj-lt"/>
              <a:buAutoNum type="arabicPeriod"/>
              <a:defRPr/>
            </a:pPr>
            <a:r>
              <a:rPr lang="en-US" dirty="0">
                <a:latin typeface="Arial" pitchFamily="34" charset="0"/>
              </a:rPr>
              <a:t>reports either a gain or a loss.</a:t>
            </a:r>
          </a:p>
        </p:txBody>
      </p:sp>
      <p:grpSp>
        <p:nvGrpSpPr>
          <p:cNvPr id="26" name="Group 25"/>
          <p:cNvGrpSpPr>
            <a:grpSpLocks/>
          </p:cNvGrpSpPr>
          <p:nvPr/>
        </p:nvGrpSpPr>
        <p:grpSpPr bwMode="auto">
          <a:xfrm>
            <a:off x="457200" y="3200400"/>
            <a:ext cx="8229600" cy="1703388"/>
            <a:chOff x="366486" y="2535239"/>
            <a:chExt cx="8229600" cy="1703387"/>
          </a:xfrm>
        </p:grpSpPr>
        <p:grpSp>
          <p:nvGrpSpPr>
            <p:cNvPr id="85015" name="Group 21"/>
            <p:cNvGrpSpPr>
              <a:grpSpLocks/>
            </p:cNvGrpSpPr>
            <p:nvPr/>
          </p:nvGrpSpPr>
          <p:grpSpPr bwMode="auto">
            <a:xfrm>
              <a:off x="366486" y="2535239"/>
              <a:ext cx="8229600" cy="1703387"/>
              <a:chOff x="373958" y="2695644"/>
              <a:chExt cx="7997930" cy="1701922"/>
            </a:xfrm>
          </p:grpSpPr>
          <p:sp>
            <p:nvSpPr>
              <p:cNvPr id="42" name="Rounded Rectangle 41"/>
              <p:cNvSpPr/>
              <p:nvPr/>
            </p:nvSpPr>
            <p:spPr>
              <a:xfrm>
                <a:off x="373958" y="2695644"/>
                <a:ext cx="7997930" cy="1701922"/>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5031" name="Group 26"/>
              <p:cNvGrpSpPr>
                <a:grpSpLocks/>
              </p:cNvGrpSpPr>
              <p:nvPr/>
            </p:nvGrpSpPr>
            <p:grpSpPr bwMode="auto">
              <a:xfrm>
                <a:off x="373958" y="2722279"/>
                <a:ext cx="1925428" cy="381001"/>
                <a:chOff x="257840" y="3186475"/>
                <a:chExt cx="1925428" cy="381001"/>
              </a:xfrm>
            </p:grpSpPr>
            <p:grpSp>
              <p:nvGrpSpPr>
                <p:cNvPr id="85032" name="Group 16"/>
                <p:cNvGrpSpPr>
                  <a:grpSpLocks/>
                </p:cNvGrpSpPr>
                <p:nvPr/>
              </p:nvGrpSpPr>
              <p:grpSpPr bwMode="auto">
                <a:xfrm>
                  <a:off x="257840" y="3186475"/>
                  <a:ext cx="381001" cy="381001"/>
                  <a:chOff x="562640" y="3684300"/>
                  <a:chExt cx="381001" cy="381001"/>
                </a:xfrm>
              </p:grpSpPr>
              <p:sp>
                <p:nvSpPr>
                  <p:cNvPr id="46" name="Oval 45"/>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TextBox 46"/>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5" name="TextBox 44"/>
                <p:cNvSpPr txBox="1"/>
                <p:nvPr/>
              </p:nvSpPr>
              <p:spPr>
                <a:xfrm>
                  <a:off x="658971" y="3199494"/>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85016" name="Group 29"/>
            <p:cNvGrpSpPr>
              <a:grpSpLocks/>
            </p:cNvGrpSpPr>
            <p:nvPr/>
          </p:nvGrpSpPr>
          <p:grpSpPr bwMode="auto">
            <a:xfrm>
              <a:off x="442686" y="2967038"/>
              <a:ext cx="8077200" cy="1055414"/>
              <a:chOff x="-7074705" y="-374806"/>
              <a:chExt cx="8077200" cy="1055414"/>
            </a:xfrm>
          </p:grpSpPr>
          <p:grpSp>
            <p:nvGrpSpPr>
              <p:cNvPr id="85017" name="Group 16"/>
              <p:cNvGrpSpPr>
                <a:grpSpLocks/>
              </p:cNvGrpSpPr>
              <p:nvPr/>
            </p:nvGrpSpPr>
            <p:grpSpPr bwMode="auto">
              <a:xfrm>
                <a:off x="-7074705" y="-374806"/>
                <a:ext cx="8077200" cy="319088"/>
                <a:chOff x="-7074705" y="-374806"/>
                <a:chExt cx="8077200" cy="319088"/>
              </a:xfrm>
            </p:grpSpPr>
            <p:grpSp>
              <p:nvGrpSpPr>
                <p:cNvPr id="85023" name="Group 14"/>
                <p:cNvGrpSpPr>
                  <a:grpSpLocks/>
                </p:cNvGrpSpPr>
                <p:nvPr/>
              </p:nvGrpSpPr>
              <p:grpSpPr bwMode="auto">
                <a:xfrm>
                  <a:off x="-7074705" y="-374806"/>
                  <a:ext cx="8077200" cy="319088"/>
                  <a:chOff x="-7074705" y="-374806"/>
                  <a:chExt cx="8077200" cy="319088"/>
                </a:xfrm>
              </p:grpSpPr>
              <p:grpSp>
                <p:nvGrpSpPr>
                  <p:cNvPr id="85025" name="Group 13"/>
                  <p:cNvGrpSpPr>
                    <a:grpSpLocks/>
                  </p:cNvGrpSpPr>
                  <p:nvPr/>
                </p:nvGrpSpPr>
                <p:grpSpPr bwMode="auto">
                  <a:xfrm>
                    <a:off x="-7074705" y="-374805"/>
                    <a:ext cx="8061960" cy="316155"/>
                    <a:chOff x="-6655605" y="3328277"/>
                    <a:chExt cx="8061960" cy="316155"/>
                  </a:xfrm>
                </p:grpSpPr>
                <p:sp>
                  <p:nvSpPr>
                    <p:cNvPr id="85027" name="TextBox 38"/>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85028" name="TextBox 39"/>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85029"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85026" name="TextBox 37"/>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85024" name="TextBox 35"/>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85018" name="Group 22"/>
              <p:cNvGrpSpPr>
                <a:grpSpLocks/>
              </p:cNvGrpSpPr>
              <p:nvPr/>
            </p:nvGrpSpPr>
            <p:grpSpPr bwMode="auto">
              <a:xfrm>
                <a:off x="-7074705" y="-58058"/>
                <a:ext cx="8077200" cy="738666"/>
                <a:chOff x="-7074705" y="-58058"/>
                <a:chExt cx="8077200" cy="738666"/>
              </a:xfrm>
            </p:grpSpPr>
            <p:sp>
              <p:nvSpPr>
                <p:cNvPr id="85019" name="TextBox 30"/>
                <p:cNvSpPr txBox="1">
                  <a:spLocks noChangeArrowheads="1"/>
                </p:cNvSpPr>
                <p:nvPr/>
              </p:nvSpPr>
              <p:spPr bwMode="auto">
                <a:xfrm>
                  <a:off x="-7074705" y="-58057"/>
                  <a:ext cx="8077200"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85020" name="TextBox 31"/>
                <p:cNvSpPr txBox="1">
                  <a:spLocks noChangeArrowheads="1"/>
                </p:cNvSpPr>
                <p:nvPr/>
              </p:nvSpPr>
              <p:spPr bwMode="auto">
                <a:xfrm>
                  <a:off x="-7074705" y="-58058"/>
                  <a:ext cx="2497820" cy="738664"/>
                </a:xfrm>
                <a:prstGeom prst="rect">
                  <a:avLst/>
                </a:prstGeom>
                <a:noFill/>
                <a:ln w="19050">
                  <a:solidFill>
                    <a:schemeClr val="tx1"/>
                  </a:solidFill>
                  <a:miter lim="800000"/>
                  <a:headEnd/>
                  <a:tailEnd/>
                </a:ln>
              </p:spPr>
              <p:txBody>
                <a:bodyPr>
                  <a:spAutoFit/>
                </a:bodyPr>
                <a:lstStyle/>
                <a:p>
                  <a:r>
                    <a:rPr lang="en-US" sz="1400"/>
                    <a:t>Cash (-A)  -102,000</a:t>
                  </a:r>
                </a:p>
                <a:p>
                  <a:endParaRPr lang="en-US" sz="1400"/>
                </a:p>
                <a:p>
                  <a:endParaRPr lang="en-US" sz="1400"/>
                </a:p>
              </p:txBody>
            </p:sp>
            <p:sp>
              <p:nvSpPr>
                <p:cNvPr id="85021" name="TextBox 32"/>
                <p:cNvSpPr txBox="1">
                  <a:spLocks noChangeArrowheads="1"/>
                </p:cNvSpPr>
                <p:nvPr/>
              </p:nvSpPr>
              <p:spPr bwMode="auto">
                <a:xfrm>
                  <a:off x="-4255305" y="-58056"/>
                  <a:ext cx="2590800" cy="738664"/>
                </a:xfrm>
                <a:prstGeom prst="rect">
                  <a:avLst/>
                </a:prstGeom>
                <a:noFill/>
                <a:ln w="19050">
                  <a:solidFill>
                    <a:schemeClr val="tx1"/>
                  </a:solidFill>
                  <a:miter lim="800000"/>
                  <a:headEnd/>
                  <a:tailEnd/>
                </a:ln>
              </p:spPr>
              <p:txBody>
                <a:bodyPr>
                  <a:spAutoFit/>
                </a:bodyPr>
                <a:lstStyle/>
                <a:p>
                  <a:r>
                    <a:rPr lang="en-US" sz="1400"/>
                    <a:t>Bonds Payable (-L)  -100,000</a:t>
                  </a:r>
                </a:p>
                <a:p>
                  <a:endParaRPr lang="en-US" sz="1400"/>
                </a:p>
                <a:p>
                  <a:endParaRPr lang="en-US" sz="1400"/>
                </a:p>
              </p:txBody>
            </p:sp>
            <p:sp>
              <p:nvSpPr>
                <p:cNvPr id="85022" name="TextBox 33"/>
                <p:cNvSpPr txBox="1">
                  <a:spLocks noChangeArrowheads="1"/>
                </p:cNvSpPr>
                <p:nvPr/>
              </p:nvSpPr>
              <p:spPr bwMode="auto">
                <a:xfrm>
                  <a:off x="-1359705" y="-58058"/>
                  <a:ext cx="2362200" cy="738664"/>
                </a:xfrm>
                <a:prstGeom prst="rect">
                  <a:avLst/>
                </a:prstGeom>
                <a:noFill/>
                <a:ln w="19050">
                  <a:solidFill>
                    <a:schemeClr val="tx1"/>
                  </a:solidFill>
                  <a:miter lim="800000"/>
                  <a:headEnd/>
                  <a:tailEnd/>
                </a:ln>
              </p:spPr>
              <p:txBody>
                <a:bodyPr>
                  <a:spAutoFit/>
                </a:bodyPr>
                <a:lstStyle/>
                <a:p>
                  <a:r>
                    <a:rPr lang="en-US" sz="1400"/>
                    <a:t>Loss on Bond</a:t>
                  </a:r>
                </a:p>
                <a:p>
                  <a:r>
                    <a:rPr lang="en-US" sz="1400"/>
                    <a:t>Retirement(+E,-SE)  -2,000</a:t>
                  </a:r>
                </a:p>
                <a:p>
                  <a:endParaRPr lang="en-US" sz="1400"/>
                </a:p>
              </p:txBody>
            </p:sp>
          </p:grpSp>
        </p:grpSp>
      </p:grpSp>
      <p:grpSp>
        <p:nvGrpSpPr>
          <p:cNvPr id="48" name="Group 47"/>
          <p:cNvGrpSpPr>
            <a:grpSpLocks/>
          </p:cNvGrpSpPr>
          <p:nvPr/>
        </p:nvGrpSpPr>
        <p:grpSpPr bwMode="auto">
          <a:xfrm>
            <a:off x="457200" y="5029200"/>
            <a:ext cx="7943850" cy="1447800"/>
            <a:chOff x="652463" y="4016376"/>
            <a:chExt cx="7943620" cy="1447801"/>
          </a:xfrm>
        </p:grpSpPr>
        <p:grpSp>
          <p:nvGrpSpPr>
            <p:cNvPr id="84998" name="Group 24"/>
            <p:cNvGrpSpPr>
              <a:grpSpLocks/>
            </p:cNvGrpSpPr>
            <p:nvPr/>
          </p:nvGrpSpPr>
          <p:grpSpPr bwMode="auto">
            <a:xfrm>
              <a:off x="652463" y="4016376"/>
              <a:ext cx="7943620" cy="1447801"/>
              <a:chOff x="711199" y="4336107"/>
              <a:chExt cx="7749510" cy="1446499"/>
            </a:xfrm>
          </p:grpSpPr>
          <p:sp>
            <p:nvSpPr>
              <p:cNvPr id="56" name="Rounded Rectangle 55"/>
              <p:cNvSpPr/>
              <p:nvPr/>
            </p:nvSpPr>
            <p:spPr>
              <a:xfrm>
                <a:off x="740624" y="4336107"/>
                <a:ext cx="7720085" cy="1446499"/>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5006" name="Group 25"/>
              <p:cNvGrpSpPr>
                <a:grpSpLocks/>
              </p:cNvGrpSpPr>
              <p:nvPr/>
            </p:nvGrpSpPr>
            <p:grpSpPr bwMode="auto">
              <a:xfrm>
                <a:off x="711199" y="4336108"/>
                <a:ext cx="1905000" cy="387350"/>
                <a:chOff x="3505200" y="3232737"/>
                <a:chExt cx="1905000" cy="387476"/>
              </a:xfrm>
            </p:grpSpPr>
            <p:grpSp>
              <p:nvGrpSpPr>
                <p:cNvPr id="85007" name="Group 15"/>
                <p:cNvGrpSpPr>
                  <a:grpSpLocks/>
                </p:cNvGrpSpPr>
                <p:nvPr/>
              </p:nvGrpSpPr>
              <p:grpSpPr bwMode="auto">
                <a:xfrm>
                  <a:off x="3505200" y="3232737"/>
                  <a:ext cx="413658" cy="387476"/>
                  <a:chOff x="2133600" y="4870324"/>
                  <a:chExt cx="413658" cy="387476"/>
                </a:xfrm>
              </p:grpSpPr>
              <p:sp>
                <p:nvSpPr>
                  <p:cNvPr id="60"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 name="TextBox 60"/>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85008"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84999" name="Group 44"/>
            <p:cNvGrpSpPr>
              <a:grpSpLocks/>
            </p:cNvGrpSpPr>
            <p:nvPr/>
          </p:nvGrpSpPr>
          <p:grpSpPr bwMode="auto">
            <a:xfrm>
              <a:off x="1128485" y="4389319"/>
              <a:ext cx="7242380" cy="931839"/>
              <a:chOff x="5656941" y="3416862"/>
              <a:chExt cx="7242380" cy="931839"/>
            </a:xfrm>
          </p:grpSpPr>
          <p:sp>
            <p:nvSpPr>
              <p:cNvPr id="51" name="TextBox 50"/>
              <p:cNvSpPr txBox="1"/>
              <p:nvPr/>
            </p:nvSpPr>
            <p:spPr>
              <a:xfrm>
                <a:off x="5660330" y="3424919"/>
                <a:ext cx="7235615" cy="923926"/>
              </a:xfrm>
              <a:prstGeom prst="rect">
                <a:avLst/>
              </a:prstGeom>
              <a:solidFill>
                <a:schemeClr val="accent2">
                  <a:lumMod val="20000"/>
                  <a:lumOff val="80000"/>
                </a:schemeClr>
              </a:solidFill>
            </p:spPr>
            <p:txBody>
              <a:bodyPr>
                <a:spAutoFit/>
              </a:bodyPr>
              <a:lstStyle/>
              <a:p>
                <a:pPr>
                  <a:defRPr/>
                </a:pPr>
                <a:endParaRPr lang="en-US" dirty="0">
                  <a:latin typeface="Arial" pitchFamily="34" charset="0"/>
                </a:endParaRPr>
              </a:p>
              <a:p>
                <a:pPr>
                  <a:defRPr/>
                </a:pPr>
                <a:endParaRPr lang="en-US" dirty="0">
                  <a:latin typeface="Arial" pitchFamily="34" charset="0"/>
                </a:endParaRPr>
              </a:p>
              <a:p>
                <a:pPr>
                  <a:defRPr/>
                </a:pPr>
                <a:endParaRPr lang="en-US" dirty="0">
                  <a:latin typeface="Arial" pitchFamily="34" charset="0"/>
                </a:endParaRPr>
              </a:p>
            </p:txBody>
          </p:sp>
          <p:grpSp>
            <p:nvGrpSpPr>
              <p:cNvPr id="85001" name="Group 73"/>
              <p:cNvGrpSpPr>
                <a:grpSpLocks/>
              </p:cNvGrpSpPr>
              <p:nvPr/>
            </p:nvGrpSpPr>
            <p:grpSpPr bwMode="auto">
              <a:xfrm>
                <a:off x="5656941" y="3416862"/>
                <a:ext cx="7242380" cy="931839"/>
                <a:chOff x="5656941" y="2546005"/>
                <a:chExt cx="7242380" cy="931839"/>
              </a:xfrm>
            </p:grpSpPr>
            <p:sp>
              <p:nvSpPr>
                <p:cNvPr id="85002" name="TextBox 52"/>
                <p:cNvSpPr txBox="1">
                  <a:spLocks noChangeArrowheads="1"/>
                </p:cNvSpPr>
                <p:nvPr/>
              </p:nvSpPr>
              <p:spPr bwMode="auto">
                <a:xfrm>
                  <a:off x="5656941" y="2554514"/>
                  <a:ext cx="5410200" cy="923330"/>
                </a:xfrm>
                <a:prstGeom prst="rect">
                  <a:avLst/>
                </a:prstGeom>
                <a:noFill/>
                <a:ln w="9525">
                  <a:noFill/>
                  <a:miter lim="800000"/>
                  <a:headEnd/>
                  <a:tailEnd/>
                </a:ln>
              </p:spPr>
              <p:txBody>
                <a:bodyPr>
                  <a:spAutoFit/>
                </a:bodyPr>
                <a:lstStyle/>
                <a:p>
                  <a:r>
                    <a:rPr lang="en-US"/>
                    <a:t>dr    Bonds Payable (-L)</a:t>
                  </a:r>
                </a:p>
                <a:p>
                  <a:r>
                    <a:rPr lang="en-US"/>
                    <a:t>dr    Loss on Bond Retirement (+E, -SE)</a:t>
                  </a:r>
                </a:p>
                <a:p>
                  <a:r>
                    <a:rPr lang="en-US"/>
                    <a:t>        cr    Cash (-A)</a:t>
                  </a:r>
                </a:p>
              </p:txBody>
            </p:sp>
            <p:sp>
              <p:nvSpPr>
                <p:cNvPr id="85003" name="TextBox 53"/>
                <p:cNvSpPr txBox="1">
                  <a:spLocks noChangeArrowheads="1"/>
                </p:cNvSpPr>
                <p:nvPr/>
              </p:nvSpPr>
              <p:spPr bwMode="auto">
                <a:xfrm>
                  <a:off x="11810750" y="2551886"/>
                  <a:ext cx="1088571" cy="923330"/>
                </a:xfrm>
                <a:prstGeom prst="rect">
                  <a:avLst/>
                </a:prstGeom>
                <a:noFill/>
                <a:ln w="9525">
                  <a:noFill/>
                  <a:miter lim="800000"/>
                  <a:headEnd/>
                  <a:tailEnd/>
                </a:ln>
              </p:spPr>
              <p:txBody>
                <a:bodyPr>
                  <a:spAutoFit/>
                </a:bodyPr>
                <a:lstStyle/>
                <a:p>
                  <a:pPr algn="r"/>
                  <a:endParaRPr lang="en-US"/>
                </a:p>
                <a:p>
                  <a:pPr algn="r"/>
                  <a:endParaRPr lang="en-US"/>
                </a:p>
                <a:p>
                  <a:pPr algn="r"/>
                  <a:r>
                    <a:rPr lang="en-US"/>
                    <a:t>102,000</a:t>
                  </a:r>
                </a:p>
              </p:txBody>
            </p:sp>
            <p:sp>
              <p:nvSpPr>
                <p:cNvPr id="85004" name="TextBox 54"/>
                <p:cNvSpPr txBox="1">
                  <a:spLocks noChangeArrowheads="1"/>
                </p:cNvSpPr>
                <p:nvPr/>
              </p:nvSpPr>
              <p:spPr bwMode="auto">
                <a:xfrm>
                  <a:off x="10804883" y="2546005"/>
                  <a:ext cx="1088571" cy="923330"/>
                </a:xfrm>
                <a:prstGeom prst="rect">
                  <a:avLst/>
                </a:prstGeom>
                <a:noFill/>
                <a:ln w="9525">
                  <a:noFill/>
                  <a:miter lim="800000"/>
                  <a:headEnd/>
                  <a:tailEnd/>
                </a:ln>
              </p:spPr>
              <p:txBody>
                <a:bodyPr>
                  <a:spAutoFit/>
                </a:bodyPr>
                <a:lstStyle/>
                <a:p>
                  <a:pPr algn="r"/>
                  <a:r>
                    <a:rPr lang="en-US"/>
                    <a:t>100,000</a:t>
                  </a:r>
                </a:p>
                <a:p>
                  <a:pPr algn="r"/>
                  <a:r>
                    <a:rPr lang="en-US"/>
                    <a:t>2,000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wipe(left)">
                                      <p:cBhvr>
                                        <p:cTn id="1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pPr eaLnBrk="1" hangingPunct="1"/>
            <a:r>
              <a:rPr lang="en-US" smtClean="0"/>
              <a:t>Learning Objective 10-4</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Describe how to account for contingent liabilities.</a:t>
            </a:r>
          </a:p>
        </p:txBody>
      </p:sp>
    </p:spTree>
  </p:cSld>
  <p:clrMapOvr>
    <a:masterClrMapping/>
  </p:clrMapOvr>
  <p:transition>
    <p:blinds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smtClean="0"/>
              <a:t>Contingent Liabilities</a:t>
            </a:r>
          </a:p>
        </p:txBody>
      </p:sp>
      <p:sp>
        <p:nvSpPr>
          <p:cNvPr id="3" name="Rectangle 2"/>
          <p:cNvSpPr/>
          <p:nvPr/>
        </p:nvSpPr>
        <p:spPr>
          <a:xfrm>
            <a:off x="228600" y="1466671"/>
            <a:ext cx="8610600" cy="1200329"/>
          </a:xfrm>
          <a:prstGeom prst="rect">
            <a:avLst/>
          </a:prstGeom>
          <a:solidFill>
            <a:schemeClr val="accent6">
              <a:lumMod val="20000"/>
              <a:lumOff val="80000"/>
            </a:schemeClr>
          </a:solidFill>
          <a:ln w="38100">
            <a:solidFill>
              <a:schemeClr val="accent6"/>
            </a:solidFill>
          </a:ln>
          <a:effectLst>
            <a:outerShdw blurRad="50800" dist="38100" dir="2700000" algn="tl" rotWithShape="0">
              <a:prstClr val="black">
                <a:alpha val="40000"/>
              </a:prstClr>
            </a:outerShdw>
          </a:effectLst>
          <a:scene3d>
            <a:camera prst="orthographicFront"/>
            <a:lightRig rig="threePt" dir="t"/>
          </a:scene3d>
          <a:sp3d>
            <a:bevelT w="139700" prst="cross"/>
          </a:sp3d>
        </p:spPr>
        <p:txBody>
          <a:bodyPr>
            <a:spAutoFit/>
          </a:bodyPr>
          <a:lstStyle/>
          <a:p>
            <a:pPr algn="ctr">
              <a:defRPr/>
            </a:pPr>
            <a:r>
              <a:rPr lang="en-US" sz="2400" dirty="0">
                <a:latin typeface="Arial" pitchFamily="34" charset="0"/>
              </a:rPr>
              <a:t>Contingent liabilities are potential liabilities that arise from past transactions or events, but their ultimate resolution depends (is contingent) on a future event. </a:t>
            </a:r>
          </a:p>
        </p:txBody>
      </p:sp>
      <p:pic>
        <p:nvPicPr>
          <p:cNvPr id="29698" name="Picture 2"/>
          <p:cNvPicPr>
            <a:picLocks noChangeAspect="1" noChangeArrowheads="1"/>
          </p:cNvPicPr>
          <p:nvPr/>
        </p:nvPicPr>
        <p:blipFill>
          <a:blip r:embed="rId3"/>
          <a:srcRect/>
          <a:stretch>
            <a:fillRect/>
          </a:stretch>
        </p:blipFill>
        <p:spPr bwMode="auto">
          <a:xfrm>
            <a:off x="152400" y="2971800"/>
            <a:ext cx="8775700" cy="2438400"/>
          </a:xfrm>
          <a:prstGeom prst="rect">
            <a:avLst/>
          </a:prstGeom>
          <a:noFill/>
          <a:ln w="9525">
            <a:noFill/>
            <a:miter lim="800000"/>
            <a:headEnd/>
            <a:tailEnd/>
          </a:ln>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smtClean="0"/>
              <a:t>Learning Objective 10-5</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Calculate and interpret the quick ratio and the times interest earned ratio.</a:t>
            </a:r>
          </a:p>
        </p:txBody>
      </p:sp>
    </p:spTree>
  </p:cSld>
  <p:clrMapOvr>
    <a:masterClrMapping/>
  </p:clrMapOvr>
  <p:transition>
    <p:blinds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2000" y="1143000"/>
            <a:ext cx="7467600" cy="1981200"/>
          </a:xfrm>
          <a:prstGeom prst="roundRect">
            <a:avLst/>
          </a:prstGeom>
          <a:solidFill>
            <a:schemeClr val="accent6">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186" name="Title 1"/>
          <p:cNvSpPr>
            <a:spLocks noGrp="1"/>
          </p:cNvSpPr>
          <p:nvPr>
            <p:ph type="title"/>
          </p:nvPr>
        </p:nvSpPr>
        <p:spPr/>
        <p:txBody>
          <a:bodyPr/>
          <a:lstStyle/>
          <a:p>
            <a:r>
              <a:rPr lang="en-US" smtClean="0"/>
              <a:t>Evaluate the Results</a:t>
            </a:r>
          </a:p>
        </p:txBody>
      </p:sp>
      <p:sp>
        <p:nvSpPr>
          <p:cNvPr id="49156" name="Rectangle 2"/>
          <p:cNvSpPr>
            <a:spLocks noChangeArrowheads="1"/>
          </p:cNvSpPr>
          <p:nvPr/>
        </p:nvSpPr>
        <p:spPr bwMode="auto">
          <a:xfrm>
            <a:off x="835025" y="1190625"/>
            <a:ext cx="7315200" cy="1938338"/>
          </a:xfrm>
          <a:prstGeom prst="rect">
            <a:avLst/>
          </a:prstGeom>
          <a:noFill/>
          <a:ln w="9525">
            <a:noFill/>
            <a:miter lim="800000"/>
            <a:headEnd/>
            <a:tailEnd/>
          </a:ln>
        </p:spPr>
        <p:txBody>
          <a:bodyPr>
            <a:spAutoFit/>
          </a:bodyPr>
          <a:lstStyle/>
          <a:p>
            <a:pPr algn="ctr">
              <a:defRPr/>
            </a:pPr>
            <a:r>
              <a:rPr lang="en-US" sz="2400" dirty="0">
                <a:latin typeface="Arial" pitchFamily="34" charset="0"/>
              </a:rPr>
              <a:t>Two financial ratios are commonly used to assess a company’s ability to generate resources to pay future amounts owed: </a:t>
            </a:r>
          </a:p>
          <a:p>
            <a:pPr marL="457200" indent="-457200">
              <a:buFont typeface="+mj-lt"/>
              <a:buAutoNum type="arabicPeriod"/>
              <a:defRPr/>
            </a:pPr>
            <a:r>
              <a:rPr lang="en-US" sz="2400" dirty="0">
                <a:latin typeface="Arial" pitchFamily="34" charset="0"/>
              </a:rPr>
              <a:t>Quick ratio</a:t>
            </a:r>
          </a:p>
          <a:p>
            <a:pPr marL="457200" indent="-457200">
              <a:buFont typeface="+mj-lt"/>
              <a:buAutoNum type="arabicPeriod"/>
              <a:defRPr/>
            </a:pPr>
            <a:r>
              <a:rPr lang="en-US" sz="2400" dirty="0">
                <a:latin typeface="Arial" pitchFamily="34" charset="0"/>
              </a:rPr>
              <a:t>Times interest earned ratio</a:t>
            </a:r>
          </a:p>
        </p:txBody>
      </p:sp>
      <p:grpSp>
        <p:nvGrpSpPr>
          <p:cNvPr id="2" name="Group 24"/>
          <p:cNvGrpSpPr>
            <a:grpSpLocks/>
          </p:cNvGrpSpPr>
          <p:nvPr/>
        </p:nvGrpSpPr>
        <p:grpSpPr bwMode="auto">
          <a:xfrm>
            <a:off x="323850" y="3352800"/>
            <a:ext cx="8458200" cy="762000"/>
            <a:chOff x="271132" y="3352800"/>
            <a:chExt cx="8458200" cy="762000"/>
          </a:xfrm>
        </p:grpSpPr>
        <p:sp>
          <p:nvSpPr>
            <p:cNvPr id="19" name="Rounded Rectangle 18"/>
            <p:cNvSpPr/>
            <p:nvPr/>
          </p:nvSpPr>
          <p:spPr>
            <a:xfrm>
              <a:off x="271132" y="3352800"/>
              <a:ext cx="8458200" cy="762000"/>
            </a:xfrm>
            <a:prstGeom prst="roundRect">
              <a:avLst/>
            </a:prstGeom>
            <a:solidFill>
              <a:srgbClr val="E5E5FF"/>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3194" name="Group 9"/>
            <p:cNvGrpSpPr>
              <a:grpSpLocks/>
            </p:cNvGrpSpPr>
            <p:nvPr/>
          </p:nvGrpSpPr>
          <p:grpSpPr bwMode="auto">
            <a:xfrm>
              <a:off x="304800" y="3429000"/>
              <a:ext cx="8305800" cy="646331"/>
              <a:chOff x="304800" y="3429000"/>
              <a:chExt cx="8305800" cy="646331"/>
            </a:xfrm>
          </p:grpSpPr>
          <p:sp>
            <p:nvSpPr>
              <p:cNvPr id="93195" name="TextBox 4"/>
              <p:cNvSpPr txBox="1">
                <a:spLocks noChangeArrowheads="1"/>
              </p:cNvSpPr>
              <p:nvPr/>
            </p:nvSpPr>
            <p:spPr bwMode="auto">
              <a:xfrm>
                <a:off x="304800" y="3567499"/>
                <a:ext cx="1768433" cy="369332"/>
              </a:xfrm>
              <a:prstGeom prst="rect">
                <a:avLst/>
              </a:prstGeom>
              <a:noFill/>
              <a:ln w="9525">
                <a:noFill/>
                <a:miter lim="800000"/>
                <a:headEnd/>
                <a:tailEnd/>
              </a:ln>
            </p:spPr>
            <p:txBody>
              <a:bodyPr wrap="none">
                <a:spAutoFit/>
              </a:bodyPr>
              <a:lstStyle/>
              <a:p>
                <a:r>
                  <a:rPr lang="en-US"/>
                  <a:t>Quick Ratio  =  </a:t>
                </a:r>
              </a:p>
            </p:txBody>
          </p:sp>
          <p:grpSp>
            <p:nvGrpSpPr>
              <p:cNvPr id="93196" name="Group 8"/>
              <p:cNvGrpSpPr>
                <a:grpSpLocks/>
              </p:cNvGrpSpPr>
              <p:nvPr/>
            </p:nvGrpSpPr>
            <p:grpSpPr bwMode="auto">
              <a:xfrm>
                <a:off x="1981200" y="3429000"/>
                <a:ext cx="6629400" cy="646331"/>
                <a:chOff x="1981200" y="3429000"/>
                <a:chExt cx="6629400" cy="646331"/>
              </a:xfrm>
            </p:grpSpPr>
            <p:sp>
              <p:nvSpPr>
                <p:cNvPr id="93197" name="TextBox 5"/>
                <p:cNvSpPr txBox="1">
                  <a:spLocks noChangeArrowheads="1"/>
                </p:cNvSpPr>
                <p:nvPr/>
              </p:nvSpPr>
              <p:spPr bwMode="auto">
                <a:xfrm>
                  <a:off x="1981200" y="3429000"/>
                  <a:ext cx="6629400" cy="646331"/>
                </a:xfrm>
                <a:prstGeom prst="rect">
                  <a:avLst/>
                </a:prstGeom>
                <a:noFill/>
                <a:ln w="9525">
                  <a:noFill/>
                  <a:miter lim="800000"/>
                  <a:headEnd/>
                  <a:tailEnd/>
                </a:ln>
              </p:spPr>
              <p:txBody>
                <a:bodyPr>
                  <a:spAutoFit/>
                </a:bodyPr>
                <a:lstStyle/>
                <a:p>
                  <a:r>
                    <a:rPr lang="en-US"/>
                    <a:t>(Cash  + Short-term Investments  +  Accounts Receivable, Net)</a:t>
                  </a:r>
                </a:p>
                <a:p>
                  <a:pPr algn="ctr"/>
                  <a:r>
                    <a:rPr lang="en-US"/>
                    <a:t>Current Liabilities</a:t>
                  </a:r>
                </a:p>
              </p:txBody>
            </p:sp>
            <p:cxnSp>
              <p:nvCxnSpPr>
                <p:cNvPr id="8" name="Straight Connector 7"/>
                <p:cNvCxnSpPr>
                  <a:stCxn id="93197" idx="1"/>
                  <a:endCxn id="93197" idx="3"/>
                </p:cNvCxnSpPr>
                <p:nvPr/>
              </p:nvCxnSpPr>
              <p:spPr>
                <a:xfrm rot="10800000" flipH="1">
                  <a:off x="1980870" y="3752850"/>
                  <a:ext cx="6629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6" name="Group 23"/>
          <p:cNvGrpSpPr>
            <a:grpSpLocks/>
          </p:cNvGrpSpPr>
          <p:nvPr/>
        </p:nvGrpSpPr>
        <p:grpSpPr bwMode="auto">
          <a:xfrm>
            <a:off x="249238" y="4419600"/>
            <a:ext cx="8610600" cy="914400"/>
            <a:chOff x="228600" y="4419600"/>
            <a:chExt cx="8610600" cy="914400"/>
          </a:xfrm>
        </p:grpSpPr>
        <p:sp>
          <p:nvSpPr>
            <p:cNvPr id="21" name="Rounded Rectangle 20"/>
            <p:cNvSpPr/>
            <p:nvPr/>
          </p:nvSpPr>
          <p:spPr>
            <a:xfrm>
              <a:off x="228600" y="4419600"/>
              <a:ext cx="8610600" cy="914400"/>
            </a:xfrm>
            <a:prstGeom prst="roundRect">
              <a:avLst/>
            </a:prstGeom>
            <a:solidFill>
              <a:schemeClr val="accent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7" name="Group 19"/>
            <p:cNvGrpSpPr/>
            <p:nvPr/>
          </p:nvGrpSpPr>
          <p:grpSpPr>
            <a:xfrm>
              <a:off x="304800" y="4495800"/>
              <a:ext cx="8458200" cy="762000"/>
              <a:chOff x="304800" y="4495800"/>
              <a:chExt cx="8458200" cy="762000"/>
            </a:xfrm>
            <a:solidFill>
              <a:srgbClr val="E1E1FF"/>
            </a:solidFill>
          </p:grpSpPr>
          <p:sp>
            <p:nvSpPr>
              <p:cNvPr id="18" name="Rounded Rectangle 17"/>
              <p:cNvSpPr/>
              <p:nvPr/>
            </p:nvSpPr>
            <p:spPr>
              <a:xfrm>
                <a:off x="304800" y="4495800"/>
                <a:ext cx="8458200" cy="762000"/>
              </a:xfrm>
              <a:prstGeom prst="roundRect">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 name="Group 16"/>
              <p:cNvGrpSpPr/>
              <p:nvPr/>
            </p:nvGrpSpPr>
            <p:grpSpPr>
              <a:xfrm>
                <a:off x="457200" y="4572000"/>
                <a:ext cx="8001000" cy="646331"/>
                <a:chOff x="381000" y="4572000"/>
                <a:chExt cx="8077200" cy="646331"/>
              </a:xfrm>
              <a:grpFill/>
            </p:grpSpPr>
            <p:sp>
              <p:nvSpPr>
                <p:cNvPr id="11" name="TextBox 10"/>
                <p:cNvSpPr txBox="1"/>
                <p:nvPr/>
              </p:nvSpPr>
              <p:spPr>
                <a:xfrm>
                  <a:off x="381000" y="4572000"/>
                  <a:ext cx="1697901" cy="646331"/>
                </a:xfrm>
                <a:prstGeom prst="rect">
                  <a:avLst/>
                </a:prstGeom>
                <a:grpFill/>
                <a:ln>
                  <a:noFill/>
                </a:ln>
              </p:spPr>
              <p:txBody>
                <a:bodyPr wrap="none">
                  <a:spAutoFit/>
                </a:bodyPr>
                <a:lstStyle/>
                <a:p>
                  <a:pPr>
                    <a:defRPr/>
                  </a:pPr>
                  <a:r>
                    <a:rPr lang="en-US" dirty="0">
                      <a:latin typeface="Arial" pitchFamily="34" charset="0"/>
                    </a:rPr>
                    <a:t>Times Interest</a:t>
                  </a:r>
                </a:p>
                <a:p>
                  <a:pPr>
                    <a:defRPr/>
                  </a:pPr>
                  <a:r>
                    <a:rPr lang="en-US" dirty="0">
                      <a:latin typeface="Arial" pitchFamily="34" charset="0"/>
                    </a:rPr>
                    <a:t>Earned Ratio</a:t>
                  </a:r>
                </a:p>
              </p:txBody>
            </p:sp>
            <p:sp>
              <p:nvSpPr>
                <p:cNvPr id="12" name="TextBox 11"/>
                <p:cNvSpPr txBox="1"/>
                <p:nvPr/>
              </p:nvSpPr>
              <p:spPr>
                <a:xfrm>
                  <a:off x="2057400" y="4710499"/>
                  <a:ext cx="319318" cy="369332"/>
                </a:xfrm>
                <a:prstGeom prst="rect">
                  <a:avLst/>
                </a:prstGeom>
                <a:grpFill/>
                <a:ln>
                  <a:noFill/>
                </a:ln>
              </p:spPr>
              <p:txBody>
                <a:bodyPr wrap="none">
                  <a:spAutoFit/>
                </a:bodyPr>
                <a:lstStyle/>
                <a:p>
                  <a:pPr>
                    <a:defRPr/>
                  </a:pPr>
                  <a:r>
                    <a:rPr lang="en-US" dirty="0">
                      <a:latin typeface="Arial" pitchFamily="34" charset="0"/>
                    </a:rPr>
                    <a:t>=</a:t>
                  </a:r>
                </a:p>
              </p:txBody>
            </p:sp>
            <p:grpSp>
              <p:nvGrpSpPr>
                <p:cNvPr id="10" name="Group 15"/>
                <p:cNvGrpSpPr/>
                <p:nvPr/>
              </p:nvGrpSpPr>
              <p:grpSpPr>
                <a:xfrm>
                  <a:off x="2438400" y="4572000"/>
                  <a:ext cx="6019800" cy="646331"/>
                  <a:chOff x="2438400" y="4495800"/>
                  <a:chExt cx="6019800" cy="646331"/>
                </a:xfrm>
                <a:grpFill/>
              </p:grpSpPr>
              <p:sp>
                <p:nvSpPr>
                  <p:cNvPr id="13" name="Rectangle 12"/>
                  <p:cNvSpPr/>
                  <p:nvPr/>
                </p:nvSpPr>
                <p:spPr>
                  <a:xfrm>
                    <a:off x="2438400" y="4495800"/>
                    <a:ext cx="6019800" cy="646331"/>
                  </a:xfrm>
                  <a:prstGeom prst="rect">
                    <a:avLst/>
                  </a:prstGeom>
                  <a:grpFill/>
                  <a:ln>
                    <a:noFill/>
                  </a:ln>
                </p:spPr>
                <p:txBody>
                  <a:bodyPr>
                    <a:spAutoFit/>
                  </a:bodyPr>
                  <a:lstStyle/>
                  <a:p>
                    <a:pPr>
                      <a:defRPr/>
                    </a:pPr>
                    <a:r>
                      <a:rPr lang="en-US" dirty="0">
                        <a:latin typeface="Arial" pitchFamily="34" charset="0"/>
                      </a:rPr>
                      <a:t>(Net Income + Interest Expense  + Income Tax Expense)</a:t>
                    </a:r>
                  </a:p>
                  <a:p>
                    <a:pPr algn="ctr">
                      <a:defRPr/>
                    </a:pPr>
                    <a:r>
                      <a:rPr lang="en-US" dirty="0">
                        <a:latin typeface="Arial" pitchFamily="34" charset="0"/>
                      </a:rPr>
                      <a:t>Interest Expense</a:t>
                    </a:r>
                  </a:p>
                </p:txBody>
              </p:sp>
              <p:cxnSp>
                <p:nvCxnSpPr>
                  <p:cNvPr id="15" name="Straight Connector 14"/>
                  <p:cNvCxnSpPr>
                    <a:stCxn id="13" idx="1"/>
                  </p:cNvCxnSpPr>
                  <p:nvPr/>
                </p:nvCxnSpPr>
                <p:spPr>
                  <a:xfrm rot="10800000" flipH="1">
                    <a:off x="2438400" y="4800600"/>
                    <a:ext cx="6019800" cy="18366"/>
                  </a:xfrm>
                  <a:prstGeom prst="line">
                    <a:avLst/>
                  </a:prstGeom>
                  <a:grpFill/>
                  <a:ln w="28575">
                    <a:noFill/>
                  </a:ln>
                </p:spPr>
                <p:style>
                  <a:lnRef idx="1">
                    <a:schemeClr val="accent1"/>
                  </a:lnRef>
                  <a:fillRef idx="0">
                    <a:schemeClr val="accent1"/>
                  </a:fillRef>
                  <a:effectRef idx="0">
                    <a:schemeClr val="accent1"/>
                  </a:effectRef>
                  <a:fontRef idx="minor">
                    <a:schemeClr val="tx1"/>
                  </a:fontRef>
                </p:style>
              </p:cxnSp>
            </p:grpSp>
          </p:grpSp>
        </p:grpSp>
        <p:cxnSp>
          <p:nvCxnSpPr>
            <p:cNvPr id="23" name="Straight Connector 22"/>
            <p:cNvCxnSpPr>
              <a:stCxn id="13" idx="1"/>
            </p:cNvCxnSpPr>
            <p:nvPr/>
          </p:nvCxnSpPr>
          <p:spPr>
            <a:xfrm rot="10800000" flipH="1">
              <a:off x="2495550" y="4876800"/>
              <a:ext cx="5962650" cy="190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smtClean="0"/>
              <a:t>Evaluate the Results</a:t>
            </a:r>
          </a:p>
        </p:txBody>
      </p:sp>
      <p:sp>
        <p:nvSpPr>
          <p:cNvPr id="4" name="Rectangle 3"/>
          <p:cNvSpPr/>
          <p:nvPr/>
        </p:nvSpPr>
        <p:spPr>
          <a:xfrm>
            <a:off x="709613" y="1143000"/>
            <a:ext cx="7696200" cy="1200150"/>
          </a:xfrm>
          <a:prstGeom prst="rect">
            <a:avLst/>
          </a:prstGeom>
          <a:solidFill>
            <a:schemeClr val="accent3">
              <a:lumMod val="20000"/>
              <a:lumOff val="80000"/>
            </a:schemeClr>
          </a:solidFill>
          <a:ln w="38100">
            <a:solidFill>
              <a:schemeClr val="accent4">
                <a:lumMod val="60000"/>
                <a:lumOff val="40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At the end of its 2011 fiscal year, General Mills reported $620 million of cash and cash equivalents, no short-term investments, and $1,162 million of net accounts receivable. The company reported $3,659 million in total current liabilities. </a:t>
            </a:r>
          </a:p>
        </p:txBody>
      </p:sp>
      <p:grpSp>
        <p:nvGrpSpPr>
          <p:cNvPr id="95235" name="Group 4"/>
          <p:cNvGrpSpPr>
            <a:grpSpLocks/>
          </p:cNvGrpSpPr>
          <p:nvPr/>
        </p:nvGrpSpPr>
        <p:grpSpPr bwMode="auto">
          <a:xfrm>
            <a:off x="323850" y="2590800"/>
            <a:ext cx="8458200" cy="762000"/>
            <a:chOff x="271132" y="3352800"/>
            <a:chExt cx="8458200" cy="762000"/>
          </a:xfrm>
        </p:grpSpPr>
        <p:sp>
          <p:nvSpPr>
            <p:cNvPr id="6" name="Rounded Rectangle 5"/>
            <p:cNvSpPr/>
            <p:nvPr/>
          </p:nvSpPr>
          <p:spPr>
            <a:xfrm>
              <a:off x="271132" y="3352800"/>
              <a:ext cx="8458200" cy="762000"/>
            </a:xfrm>
            <a:prstGeom prst="roundRect">
              <a:avLst/>
            </a:prstGeom>
            <a:solidFill>
              <a:srgbClr val="E5E5FF"/>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5244" name="Group 9"/>
            <p:cNvGrpSpPr>
              <a:grpSpLocks/>
            </p:cNvGrpSpPr>
            <p:nvPr/>
          </p:nvGrpSpPr>
          <p:grpSpPr bwMode="auto">
            <a:xfrm>
              <a:off x="304800" y="3429000"/>
              <a:ext cx="8305800" cy="646331"/>
              <a:chOff x="304800" y="3429000"/>
              <a:chExt cx="8305800" cy="646331"/>
            </a:xfrm>
          </p:grpSpPr>
          <p:sp>
            <p:nvSpPr>
              <p:cNvPr id="95245" name="TextBox 7"/>
              <p:cNvSpPr txBox="1">
                <a:spLocks noChangeArrowheads="1"/>
              </p:cNvSpPr>
              <p:nvPr/>
            </p:nvSpPr>
            <p:spPr bwMode="auto">
              <a:xfrm>
                <a:off x="304800" y="3567499"/>
                <a:ext cx="1768433" cy="369332"/>
              </a:xfrm>
              <a:prstGeom prst="rect">
                <a:avLst/>
              </a:prstGeom>
              <a:noFill/>
              <a:ln w="9525">
                <a:noFill/>
                <a:miter lim="800000"/>
                <a:headEnd/>
                <a:tailEnd/>
              </a:ln>
            </p:spPr>
            <p:txBody>
              <a:bodyPr wrap="none">
                <a:spAutoFit/>
              </a:bodyPr>
              <a:lstStyle/>
              <a:p>
                <a:r>
                  <a:rPr lang="en-US"/>
                  <a:t>Quick Ratio  =  </a:t>
                </a:r>
              </a:p>
            </p:txBody>
          </p:sp>
          <p:grpSp>
            <p:nvGrpSpPr>
              <p:cNvPr id="95246" name="Group 8"/>
              <p:cNvGrpSpPr>
                <a:grpSpLocks/>
              </p:cNvGrpSpPr>
              <p:nvPr/>
            </p:nvGrpSpPr>
            <p:grpSpPr bwMode="auto">
              <a:xfrm>
                <a:off x="1981200" y="3429000"/>
                <a:ext cx="6629400" cy="646331"/>
                <a:chOff x="1981200" y="3429000"/>
                <a:chExt cx="6629400" cy="646331"/>
              </a:xfrm>
            </p:grpSpPr>
            <p:sp>
              <p:nvSpPr>
                <p:cNvPr id="95247" name="TextBox 5"/>
                <p:cNvSpPr txBox="1">
                  <a:spLocks noChangeArrowheads="1"/>
                </p:cNvSpPr>
                <p:nvPr/>
              </p:nvSpPr>
              <p:spPr bwMode="auto">
                <a:xfrm>
                  <a:off x="1981200" y="3429000"/>
                  <a:ext cx="6629400" cy="646331"/>
                </a:xfrm>
                <a:prstGeom prst="rect">
                  <a:avLst/>
                </a:prstGeom>
                <a:noFill/>
                <a:ln w="9525">
                  <a:noFill/>
                  <a:miter lim="800000"/>
                  <a:headEnd/>
                  <a:tailEnd/>
                </a:ln>
              </p:spPr>
              <p:txBody>
                <a:bodyPr>
                  <a:spAutoFit/>
                </a:bodyPr>
                <a:lstStyle/>
                <a:p>
                  <a:r>
                    <a:rPr lang="en-US"/>
                    <a:t>(Cash  + Short-term Investments  +  Accounts Receivable, Net)</a:t>
                  </a:r>
                </a:p>
                <a:p>
                  <a:pPr algn="ctr"/>
                  <a:r>
                    <a:rPr lang="en-US"/>
                    <a:t>Current Liabilities</a:t>
                  </a:r>
                </a:p>
              </p:txBody>
            </p:sp>
            <p:cxnSp>
              <p:nvCxnSpPr>
                <p:cNvPr id="11" name="Straight Connector 10"/>
                <p:cNvCxnSpPr/>
                <p:nvPr/>
              </p:nvCxnSpPr>
              <p:spPr>
                <a:xfrm rot="10800000" flipH="1">
                  <a:off x="1980870" y="3752850"/>
                  <a:ext cx="6629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 name="Group 17"/>
          <p:cNvGrpSpPr>
            <a:grpSpLocks/>
          </p:cNvGrpSpPr>
          <p:nvPr/>
        </p:nvGrpSpPr>
        <p:grpSpPr bwMode="auto">
          <a:xfrm>
            <a:off x="2220913" y="3657600"/>
            <a:ext cx="4648200" cy="990600"/>
            <a:chOff x="1219200" y="3810000"/>
            <a:chExt cx="4648200" cy="990600"/>
          </a:xfrm>
        </p:grpSpPr>
        <p:sp>
          <p:nvSpPr>
            <p:cNvPr id="17" name="Rounded Rectangle 16"/>
            <p:cNvSpPr/>
            <p:nvPr/>
          </p:nvSpPr>
          <p:spPr>
            <a:xfrm>
              <a:off x="1219200" y="3810000"/>
              <a:ext cx="4572000" cy="990600"/>
            </a:xfrm>
            <a:prstGeom prst="roundRect">
              <a:avLst/>
            </a:prstGeom>
            <a:solidFill>
              <a:srgbClr val="E7A3FF"/>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5239" name="Group 15"/>
            <p:cNvGrpSpPr>
              <a:grpSpLocks/>
            </p:cNvGrpSpPr>
            <p:nvPr/>
          </p:nvGrpSpPr>
          <p:grpSpPr bwMode="auto">
            <a:xfrm>
              <a:off x="1371600" y="3889802"/>
              <a:ext cx="4495800" cy="830997"/>
              <a:chOff x="1447800" y="3886200"/>
              <a:chExt cx="4495800" cy="830997"/>
            </a:xfrm>
          </p:grpSpPr>
          <p:sp>
            <p:nvSpPr>
              <p:cNvPr id="95240" name="TextBox 11"/>
              <p:cNvSpPr txBox="1">
                <a:spLocks noChangeArrowheads="1"/>
              </p:cNvSpPr>
              <p:nvPr/>
            </p:nvSpPr>
            <p:spPr bwMode="auto">
              <a:xfrm>
                <a:off x="1447800" y="3886200"/>
                <a:ext cx="2971800" cy="830997"/>
              </a:xfrm>
              <a:prstGeom prst="rect">
                <a:avLst/>
              </a:prstGeom>
              <a:noFill/>
              <a:ln w="9525">
                <a:noFill/>
                <a:miter lim="800000"/>
                <a:headEnd/>
                <a:tailEnd/>
              </a:ln>
            </p:spPr>
            <p:txBody>
              <a:bodyPr>
                <a:spAutoFit/>
              </a:bodyPr>
              <a:lstStyle/>
              <a:p>
                <a:pPr algn="ctr"/>
                <a:r>
                  <a:rPr lang="en-US" sz="2400"/>
                  <a:t>$620  +  0  +  1,162</a:t>
                </a:r>
              </a:p>
              <a:p>
                <a:pPr algn="ctr"/>
                <a:r>
                  <a:rPr lang="en-US" sz="2400"/>
                  <a:t>3,659</a:t>
                </a:r>
              </a:p>
            </p:txBody>
          </p:sp>
          <p:sp>
            <p:nvSpPr>
              <p:cNvPr id="95241" name="TextBox 12"/>
              <p:cNvSpPr txBox="1">
                <a:spLocks noChangeArrowheads="1"/>
              </p:cNvSpPr>
              <p:nvPr/>
            </p:nvSpPr>
            <p:spPr bwMode="auto">
              <a:xfrm>
                <a:off x="4419600" y="4017334"/>
                <a:ext cx="1524000" cy="461665"/>
              </a:xfrm>
              <a:prstGeom prst="rect">
                <a:avLst/>
              </a:prstGeom>
              <a:noFill/>
              <a:ln w="9525">
                <a:noFill/>
                <a:miter lim="800000"/>
                <a:headEnd/>
                <a:tailEnd/>
              </a:ln>
            </p:spPr>
            <p:txBody>
              <a:bodyPr>
                <a:spAutoFit/>
              </a:bodyPr>
              <a:lstStyle/>
              <a:p>
                <a:r>
                  <a:rPr lang="en-US"/>
                  <a:t>  =   </a:t>
                </a:r>
                <a:r>
                  <a:rPr lang="en-US" sz="2400"/>
                  <a:t>0.487</a:t>
                </a:r>
                <a:endParaRPr lang="en-US"/>
              </a:p>
            </p:txBody>
          </p:sp>
          <p:cxnSp>
            <p:nvCxnSpPr>
              <p:cNvPr id="15" name="Straight Connector 14"/>
              <p:cNvCxnSpPr>
                <a:stCxn id="95240" idx="1"/>
              </p:cNvCxnSpPr>
              <p:nvPr/>
            </p:nvCxnSpPr>
            <p:spPr>
              <a:xfrm rot="10800000" flipH="1">
                <a:off x="1447800" y="4266773"/>
                <a:ext cx="2971800" cy="349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9" name="Rectangle 18"/>
          <p:cNvSpPr/>
          <p:nvPr/>
        </p:nvSpPr>
        <p:spPr>
          <a:xfrm>
            <a:off x="1689100" y="4953000"/>
            <a:ext cx="5715000" cy="1200150"/>
          </a:xfrm>
          <a:prstGeom prst="rect">
            <a:avLst/>
          </a:prstGeom>
          <a:solidFill>
            <a:schemeClr val="accent6">
              <a:lumMod val="40000"/>
              <a:lumOff val="60000"/>
            </a:schemeClr>
          </a:solidFill>
          <a:ln w="28575">
            <a:solidFill>
              <a:schemeClr val="accent6">
                <a:lumMod val="75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A quick ratio of 0.487 implies that General Mills would be able to pay only 48.7 percent of its current liabilities, if forced to pay them immediately. However, not all current liabilities are to be paid immediately.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The Role of Liabilities</a:t>
            </a:r>
          </a:p>
        </p:txBody>
      </p:sp>
      <p:sp>
        <p:nvSpPr>
          <p:cNvPr id="23554" name="TextBox 12"/>
          <p:cNvSpPr txBox="1">
            <a:spLocks noChangeArrowheads="1"/>
          </p:cNvSpPr>
          <p:nvPr/>
        </p:nvSpPr>
        <p:spPr bwMode="auto">
          <a:xfrm>
            <a:off x="814388" y="1143000"/>
            <a:ext cx="7515225" cy="708025"/>
          </a:xfrm>
          <a:prstGeom prst="rect">
            <a:avLst/>
          </a:prstGeom>
          <a:noFill/>
          <a:ln w="9525">
            <a:noFill/>
            <a:miter lim="800000"/>
            <a:headEnd/>
            <a:tailEnd/>
          </a:ln>
        </p:spPr>
        <p:txBody>
          <a:bodyPr>
            <a:spAutoFit/>
          </a:bodyPr>
          <a:lstStyle/>
          <a:p>
            <a:pPr algn="ctr"/>
            <a:r>
              <a:rPr lang="en-US" sz="2000"/>
              <a:t>The liability section of the General Mills 2010 and 2011 comparative balance sheets. </a:t>
            </a:r>
          </a:p>
        </p:txBody>
      </p:sp>
      <p:pic>
        <p:nvPicPr>
          <p:cNvPr id="23555" name="Picture 4"/>
          <p:cNvPicPr>
            <a:picLocks noChangeAspect="1" noChangeArrowheads="1"/>
          </p:cNvPicPr>
          <p:nvPr/>
        </p:nvPicPr>
        <p:blipFill>
          <a:blip r:embed="rId3"/>
          <a:srcRect/>
          <a:stretch>
            <a:fillRect/>
          </a:stretch>
        </p:blipFill>
        <p:spPr bwMode="auto">
          <a:xfrm>
            <a:off x="557213" y="2209800"/>
            <a:ext cx="7900987" cy="312420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p:txBody>
          <a:bodyPr/>
          <a:lstStyle/>
          <a:p>
            <a:r>
              <a:rPr lang="en-US" smtClean="0"/>
              <a:t>Evaluate the Results</a:t>
            </a:r>
          </a:p>
        </p:txBody>
      </p:sp>
      <p:sp>
        <p:nvSpPr>
          <p:cNvPr id="4" name="Rectangle 3"/>
          <p:cNvSpPr/>
          <p:nvPr/>
        </p:nvSpPr>
        <p:spPr>
          <a:xfrm>
            <a:off x="709613" y="1590675"/>
            <a:ext cx="7696200" cy="923925"/>
          </a:xfrm>
          <a:prstGeom prst="rect">
            <a:avLst/>
          </a:prstGeom>
          <a:solidFill>
            <a:schemeClr val="accent5">
              <a:lumMod val="20000"/>
              <a:lumOff val="80000"/>
            </a:schemeClr>
          </a:solidFill>
          <a:ln w="38100">
            <a:solidFill>
              <a:schemeClr val="accent4">
                <a:lumMod val="60000"/>
                <a:lumOff val="40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In 2011, General Mills reported net income of $1,798 million and interest expense of $346 million, and income tax expense of $721 million. Let’s calculate the times interest earned for 2011.</a:t>
            </a:r>
          </a:p>
        </p:txBody>
      </p:sp>
      <p:grpSp>
        <p:nvGrpSpPr>
          <p:cNvPr id="2" name="Group 17"/>
          <p:cNvGrpSpPr>
            <a:grpSpLocks/>
          </p:cNvGrpSpPr>
          <p:nvPr/>
        </p:nvGrpSpPr>
        <p:grpSpPr bwMode="auto">
          <a:xfrm>
            <a:off x="1600200" y="4038600"/>
            <a:ext cx="5932488" cy="990600"/>
            <a:chOff x="598967" y="3810000"/>
            <a:chExt cx="5932968" cy="990600"/>
          </a:xfrm>
        </p:grpSpPr>
        <p:sp>
          <p:nvSpPr>
            <p:cNvPr id="17" name="Rounded Rectangle 16"/>
            <p:cNvSpPr/>
            <p:nvPr/>
          </p:nvSpPr>
          <p:spPr>
            <a:xfrm>
              <a:off x="598967" y="3810000"/>
              <a:ext cx="5932968" cy="990600"/>
            </a:xfrm>
            <a:prstGeom prst="roundRect">
              <a:avLst/>
            </a:prstGeom>
            <a:solidFill>
              <a:srgbClr val="E7A3FF"/>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7290" name="Group 15"/>
            <p:cNvGrpSpPr>
              <a:grpSpLocks/>
            </p:cNvGrpSpPr>
            <p:nvPr/>
          </p:nvGrpSpPr>
          <p:grpSpPr bwMode="auto">
            <a:xfrm>
              <a:off x="827567" y="3889802"/>
              <a:ext cx="5562599" cy="830997"/>
              <a:chOff x="903767" y="3886200"/>
              <a:chExt cx="5562599" cy="830997"/>
            </a:xfrm>
          </p:grpSpPr>
          <p:sp>
            <p:nvSpPr>
              <p:cNvPr id="97291" name="TextBox 11"/>
              <p:cNvSpPr txBox="1">
                <a:spLocks noChangeArrowheads="1"/>
              </p:cNvSpPr>
              <p:nvPr/>
            </p:nvSpPr>
            <p:spPr bwMode="auto">
              <a:xfrm>
                <a:off x="903767" y="3886200"/>
                <a:ext cx="3515833" cy="830997"/>
              </a:xfrm>
              <a:prstGeom prst="rect">
                <a:avLst/>
              </a:prstGeom>
              <a:noFill/>
              <a:ln w="9525">
                <a:noFill/>
                <a:miter lim="800000"/>
                <a:headEnd/>
                <a:tailEnd/>
              </a:ln>
            </p:spPr>
            <p:txBody>
              <a:bodyPr>
                <a:spAutoFit/>
              </a:bodyPr>
              <a:lstStyle/>
              <a:p>
                <a:pPr algn="ctr"/>
                <a:r>
                  <a:rPr lang="en-US" sz="2400"/>
                  <a:t>$1,798  +  $346  +  $721</a:t>
                </a:r>
              </a:p>
              <a:p>
                <a:pPr algn="ctr"/>
                <a:r>
                  <a:rPr lang="en-US" sz="2400"/>
                  <a:t>$346</a:t>
                </a:r>
              </a:p>
            </p:txBody>
          </p:sp>
          <p:sp>
            <p:nvSpPr>
              <p:cNvPr id="97292" name="TextBox 12"/>
              <p:cNvSpPr txBox="1">
                <a:spLocks noChangeArrowheads="1"/>
              </p:cNvSpPr>
              <p:nvPr/>
            </p:nvSpPr>
            <p:spPr bwMode="auto">
              <a:xfrm>
                <a:off x="4419599" y="4017334"/>
                <a:ext cx="2046767" cy="461665"/>
              </a:xfrm>
              <a:prstGeom prst="rect">
                <a:avLst/>
              </a:prstGeom>
              <a:noFill/>
              <a:ln w="9525">
                <a:noFill/>
                <a:miter lim="800000"/>
                <a:headEnd/>
                <a:tailEnd/>
              </a:ln>
            </p:spPr>
            <p:txBody>
              <a:bodyPr>
                <a:spAutoFit/>
              </a:bodyPr>
              <a:lstStyle/>
              <a:p>
                <a:r>
                  <a:rPr lang="en-US"/>
                  <a:t>  =   </a:t>
                </a:r>
                <a:r>
                  <a:rPr lang="en-US" sz="2400"/>
                  <a:t>8.28 times</a:t>
                </a:r>
                <a:endParaRPr lang="en-US"/>
              </a:p>
            </p:txBody>
          </p:sp>
          <p:cxnSp>
            <p:nvCxnSpPr>
              <p:cNvPr id="15" name="Straight Connector 14"/>
              <p:cNvCxnSpPr>
                <a:stCxn id="97291" idx="1"/>
              </p:cNvCxnSpPr>
              <p:nvPr/>
            </p:nvCxnSpPr>
            <p:spPr>
              <a:xfrm rot="10800000" flipH="1">
                <a:off x="903785" y="4266773"/>
                <a:ext cx="3516597" cy="349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9" name="Rectangle 18"/>
          <p:cNvSpPr/>
          <p:nvPr/>
        </p:nvSpPr>
        <p:spPr>
          <a:xfrm>
            <a:off x="620713" y="5257800"/>
            <a:ext cx="8162925" cy="1219200"/>
          </a:xfrm>
          <a:prstGeom prst="rect">
            <a:avLst/>
          </a:prstGeom>
          <a:solidFill>
            <a:schemeClr val="accent6">
              <a:lumMod val="40000"/>
              <a:lumOff val="60000"/>
            </a:schemeClr>
          </a:solidFill>
          <a:ln w="28575">
            <a:solidFill>
              <a:schemeClr val="accent6">
                <a:lumMod val="75000"/>
              </a:schemeClr>
            </a:solidFill>
          </a:ln>
          <a:effectLst>
            <a:outerShdw blurRad="50800" dist="38100" dir="2700000" algn="tl" rotWithShape="0">
              <a:prstClr val="black">
                <a:alpha val="40000"/>
              </a:prstClr>
            </a:outerShdw>
          </a:effectLst>
        </p:spPr>
        <p:txBody>
          <a:bodyPr>
            <a:spAutoFit/>
          </a:bodyPr>
          <a:lstStyle/>
          <a:p>
            <a:pPr>
              <a:defRPr/>
            </a:pPr>
            <a:r>
              <a:rPr lang="en-US" dirty="0">
                <a:latin typeface="Arial" pitchFamily="34" charset="0"/>
              </a:rPr>
              <a:t>The ratio means that General Mills generates $8.28 of income (before the costs of financing and taxes) for each dollar of interest expense. </a:t>
            </a:r>
            <a:r>
              <a:rPr lang="en-CA" dirty="0">
                <a:latin typeface="Arial" pitchFamily="34" charset="0"/>
              </a:rPr>
              <a:t>Reaching this level of interest coverage was important to General Mills because its long-term debt note reported that loan covenants required a minimum ratio of 2.5.</a:t>
            </a:r>
            <a:endParaRPr lang="en-US" dirty="0">
              <a:latin typeface="Arial" pitchFamily="34" charset="0"/>
            </a:endParaRPr>
          </a:p>
        </p:txBody>
      </p:sp>
      <p:grpSp>
        <p:nvGrpSpPr>
          <p:cNvPr id="97285" name="Group 17"/>
          <p:cNvGrpSpPr>
            <a:grpSpLocks/>
          </p:cNvGrpSpPr>
          <p:nvPr/>
        </p:nvGrpSpPr>
        <p:grpSpPr bwMode="auto">
          <a:xfrm>
            <a:off x="249238" y="2895600"/>
            <a:ext cx="8610600" cy="914400"/>
            <a:chOff x="228600" y="4419600"/>
            <a:chExt cx="8610600" cy="914400"/>
          </a:xfrm>
        </p:grpSpPr>
        <p:sp>
          <p:nvSpPr>
            <p:cNvPr id="20" name="Rounded Rectangle 19"/>
            <p:cNvSpPr/>
            <p:nvPr/>
          </p:nvSpPr>
          <p:spPr>
            <a:xfrm>
              <a:off x="228600" y="4419600"/>
              <a:ext cx="8610600" cy="914400"/>
            </a:xfrm>
            <a:prstGeom prst="roundRect">
              <a:avLst/>
            </a:prstGeom>
            <a:solidFill>
              <a:schemeClr val="accent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9"/>
            <p:cNvGrpSpPr/>
            <p:nvPr/>
          </p:nvGrpSpPr>
          <p:grpSpPr>
            <a:xfrm>
              <a:off x="304800" y="4495800"/>
              <a:ext cx="8458200" cy="762000"/>
              <a:chOff x="304800" y="4495800"/>
              <a:chExt cx="8458200" cy="762000"/>
            </a:xfrm>
            <a:solidFill>
              <a:srgbClr val="E1E1FF"/>
            </a:solidFill>
          </p:grpSpPr>
          <p:sp>
            <p:nvSpPr>
              <p:cNvPr id="23" name="Rounded Rectangle 22"/>
              <p:cNvSpPr/>
              <p:nvPr/>
            </p:nvSpPr>
            <p:spPr>
              <a:xfrm>
                <a:off x="304800" y="4495800"/>
                <a:ext cx="8458200" cy="762000"/>
              </a:xfrm>
              <a:prstGeom prst="roundRect">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7" name="Group 16"/>
              <p:cNvGrpSpPr/>
              <p:nvPr/>
            </p:nvGrpSpPr>
            <p:grpSpPr>
              <a:xfrm>
                <a:off x="457200" y="4572000"/>
                <a:ext cx="8000998" cy="646331"/>
                <a:chOff x="381000" y="4572000"/>
                <a:chExt cx="8077200" cy="646331"/>
              </a:xfrm>
              <a:grpFill/>
            </p:grpSpPr>
            <p:sp>
              <p:nvSpPr>
                <p:cNvPr id="25" name="TextBox 24"/>
                <p:cNvSpPr txBox="1"/>
                <p:nvPr/>
              </p:nvSpPr>
              <p:spPr>
                <a:xfrm>
                  <a:off x="381000" y="4572000"/>
                  <a:ext cx="1697901" cy="646331"/>
                </a:xfrm>
                <a:prstGeom prst="rect">
                  <a:avLst/>
                </a:prstGeom>
                <a:grpFill/>
                <a:ln>
                  <a:noFill/>
                </a:ln>
              </p:spPr>
              <p:txBody>
                <a:bodyPr wrap="none">
                  <a:spAutoFit/>
                </a:bodyPr>
                <a:lstStyle/>
                <a:p>
                  <a:pPr>
                    <a:defRPr/>
                  </a:pPr>
                  <a:r>
                    <a:rPr lang="en-US" dirty="0">
                      <a:latin typeface="Arial" pitchFamily="34" charset="0"/>
                    </a:rPr>
                    <a:t>Times Interest</a:t>
                  </a:r>
                </a:p>
                <a:p>
                  <a:pPr>
                    <a:defRPr/>
                  </a:pPr>
                  <a:r>
                    <a:rPr lang="en-US" dirty="0">
                      <a:latin typeface="Arial" pitchFamily="34" charset="0"/>
                    </a:rPr>
                    <a:t>Earned Ratio</a:t>
                  </a:r>
                </a:p>
              </p:txBody>
            </p:sp>
            <p:sp>
              <p:nvSpPr>
                <p:cNvPr id="26" name="TextBox 25"/>
                <p:cNvSpPr txBox="1"/>
                <p:nvPr/>
              </p:nvSpPr>
              <p:spPr>
                <a:xfrm>
                  <a:off x="2057400" y="4710499"/>
                  <a:ext cx="319318" cy="369332"/>
                </a:xfrm>
                <a:prstGeom prst="rect">
                  <a:avLst/>
                </a:prstGeom>
                <a:grpFill/>
                <a:ln>
                  <a:noFill/>
                </a:ln>
              </p:spPr>
              <p:txBody>
                <a:bodyPr wrap="none">
                  <a:spAutoFit/>
                </a:bodyPr>
                <a:lstStyle/>
                <a:p>
                  <a:pPr>
                    <a:defRPr/>
                  </a:pPr>
                  <a:r>
                    <a:rPr lang="en-US" dirty="0">
                      <a:latin typeface="Arial" pitchFamily="34" charset="0"/>
                    </a:rPr>
                    <a:t>=</a:t>
                  </a:r>
                </a:p>
              </p:txBody>
            </p:sp>
            <p:grpSp>
              <p:nvGrpSpPr>
                <p:cNvPr id="8" name="Group 15"/>
                <p:cNvGrpSpPr/>
                <p:nvPr/>
              </p:nvGrpSpPr>
              <p:grpSpPr>
                <a:xfrm>
                  <a:off x="2438400" y="4572000"/>
                  <a:ext cx="6019800" cy="646331"/>
                  <a:chOff x="2438400" y="4495800"/>
                  <a:chExt cx="6019800" cy="646331"/>
                </a:xfrm>
                <a:grpFill/>
              </p:grpSpPr>
              <p:sp>
                <p:nvSpPr>
                  <p:cNvPr id="28" name="Rectangle 27"/>
                  <p:cNvSpPr/>
                  <p:nvPr/>
                </p:nvSpPr>
                <p:spPr>
                  <a:xfrm>
                    <a:off x="2438400" y="4495800"/>
                    <a:ext cx="6019800" cy="646331"/>
                  </a:xfrm>
                  <a:prstGeom prst="rect">
                    <a:avLst/>
                  </a:prstGeom>
                  <a:grpFill/>
                  <a:ln>
                    <a:noFill/>
                  </a:ln>
                </p:spPr>
                <p:txBody>
                  <a:bodyPr>
                    <a:spAutoFit/>
                  </a:bodyPr>
                  <a:lstStyle/>
                  <a:p>
                    <a:pPr>
                      <a:defRPr/>
                    </a:pPr>
                    <a:r>
                      <a:rPr lang="en-US" dirty="0">
                        <a:latin typeface="Arial" pitchFamily="34" charset="0"/>
                      </a:rPr>
                      <a:t>(Net Income + Interest Expense  + Income Tax Expense)</a:t>
                    </a:r>
                  </a:p>
                  <a:p>
                    <a:pPr algn="ctr">
                      <a:defRPr/>
                    </a:pPr>
                    <a:r>
                      <a:rPr lang="en-US" dirty="0">
                        <a:latin typeface="Arial" pitchFamily="34" charset="0"/>
                      </a:rPr>
                      <a:t>Interest Expense</a:t>
                    </a:r>
                  </a:p>
                </p:txBody>
              </p:sp>
              <p:cxnSp>
                <p:nvCxnSpPr>
                  <p:cNvPr id="29" name="Straight Connector 28"/>
                  <p:cNvCxnSpPr>
                    <a:stCxn id="28" idx="1"/>
                  </p:cNvCxnSpPr>
                  <p:nvPr/>
                </p:nvCxnSpPr>
                <p:spPr>
                  <a:xfrm rot="10800000" flipH="1">
                    <a:off x="2438400" y="4800600"/>
                    <a:ext cx="6019800" cy="18366"/>
                  </a:xfrm>
                  <a:prstGeom prst="line">
                    <a:avLst/>
                  </a:prstGeom>
                  <a:grpFill/>
                  <a:ln w="28575">
                    <a:noFill/>
                  </a:ln>
                </p:spPr>
                <p:style>
                  <a:lnRef idx="1">
                    <a:schemeClr val="accent1"/>
                  </a:lnRef>
                  <a:fillRef idx="0">
                    <a:schemeClr val="accent1"/>
                  </a:fillRef>
                  <a:effectRef idx="0">
                    <a:schemeClr val="accent1"/>
                  </a:effectRef>
                  <a:fontRef idx="minor">
                    <a:schemeClr val="tx1"/>
                  </a:fontRef>
                </p:style>
              </p:cxnSp>
            </p:grpSp>
          </p:grpSp>
        </p:grpSp>
        <p:cxnSp>
          <p:nvCxnSpPr>
            <p:cNvPr id="22" name="Straight Connector 21"/>
            <p:cNvCxnSpPr>
              <a:stCxn id="28" idx="1"/>
            </p:cNvCxnSpPr>
            <p:nvPr/>
          </p:nvCxnSpPr>
          <p:spPr>
            <a:xfrm rot="10800000" flipH="1">
              <a:off x="2495550" y="4876800"/>
              <a:ext cx="5962650" cy="190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ctrTitle"/>
          </p:nvPr>
        </p:nvSpPr>
        <p:spPr/>
        <p:txBody>
          <a:bodyPr/>
          <a:lstStyle/>
          <a:p>
            <a:pPr eaLnBrk="1" hangingPunct="1"/>
            <a:r>
              <a:rPr lang="en-US" smtClean="0"/>
              <a:t>Chapter 10</a:t>
            </a:r>
            <a:br>
              <a:rPr lang="en-US" smtClean="0"/>
            </a:br>
            <a:r>
              <a:rPr lang="en-US" smtClean="0"/>
              <a:t>Supplement 10A</a:t>
            </a:r>
          </a:p>
        </p:txBody>
      </p:sp>
      <p:sp>
        <p:nvSpPr>
          <p:cNvPr id="99330" name="Rectangle 3"/>
          <p:cNvSpPr>
            <a:spLocks noGrp="1" noChangeArrowheads="1"/>
          </p:cNvSpPr>
          <p:nvPr>
            <p:ph type="subTitle" idx="1"/>
          </p:nvPr>
        </p:nvSpPr>
        <p:spPr/>
        <p:txBody>
          <a:bodyPr/>
          <a:lstStyle/>
          <a:p>
            <a:pPr eaLnBrk="1" hangingPunct="1"/>
            <a:r>
              <a:rPr lang="en-US" smtClean="0"/>
              <a:t>Straight-Line Method of Amortization</a:t>
            </a:r>
          </a:p>
        </p:txBody>
      </p:sp>
    </p:spTree>
  </p:cSld>
  <p:clrMapOvr>
    <a:masterClrMapping/>
  </p:clrMapOvr>
  <p:transition>
    <p:blinds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2667000" y="3733800"/>
            <a:ext cx="3810000" cy="923925"/>
            <a:chOff x="4572000" y="381000"/>
            <a:chExt cx="3810000" cy="923330"/>
          </a:xfrm>
        </p:grpSpPr>
        <p:sp>
          <p:nvSpPr>
            <p:cNvPr id="22" name="TextBox 21"/>
            <p:cNvSpPr txBox="1"/>
            <p:nvPr/>
          </p:nvSpPr>
          <p:spPr>
            <a:xfrm>
              <a:off x="4572000" y="381000"/>
              <a:ext cx="3810000" cy="923330"/>
            </a:xfrm>
            <a:prstGeom prst="rect">
              <a:avLst/>
            </a:prstGeom>
            <a:solidFill>
              <a:schemeClr val="accent3">
                <a:lumMod val="20000"/>
                <a:lumOff val="80000"/>
              </a:schemeClr>
            </a:solidFill>
            <a:ln>
              <a:solidFill>
                <a:schemeClr val="tx1"/>
              </a:solidFill>
            </a:ln>
            <a:effectLst>
              <a:outerShdw blurRad="50800" dist="38100" dir="2700000" algn="tl" rotWithShape="0">
                <a:prstClr val="black">
                  <a:alpha val="40000"/>
                </a:prstClr>
              </a:outerShdw>
            </a:effectLst>
          </p:spPr>
          <p:txBody>
            <a:bodyPr>
              <a:spAutoFit/>
            </a:bodyPr>
            <a:lstStyle/>
            <a:p>
              <a:pPr>
                <a:defRPr/>
              </a:pPr>
              <a:r>
                <a:rPr lang="en-US" dirty="0">
                  <a:latin typeface="Arial" pitchFamily="34" charset="0"/>
                </a:rPr>
                <a:t>Cash Interest		$6,000</a:t>
              </a:r>
            </a:p>
            <a:p>
              <a:pPr>
                <a:defRPr/>
              </a:pPr>
              <a:r>
                <a:rPr lang="en-US" dirty="0">
                  <a:latin typeface="Arial" pitchFamily="34" charset="0"/>
                </a:rPr>
                <a:t>Amortization of </a:t>
              </a:r>
              <a:r>
                <a:rPr lang="en-US" dirty="0">
                  <a:solidFill>
                    <a:schemeClr val="accent6">
                      <a:lumMod val="75000"/>
                    </a:schemeClr>
                  </a:solidFill>
                  <a:latin typeface="Arial" pitchFamily="34" charset="0"/>
                </a:rPr>
                <a:t>Premium</a:t>
              </a:r>
              <a:r>
                <a:rPr lang="en-US" dirty="0">
                  <a:latin typeface="Arial" pitchFamily="34" charset="0"/>
                </a:rPr>
                <a:t>	 (1,815)</a:t>
              </a:r>
            </a:p>
            <a:p>
              <a:pPr>
                <a:defRPr/>
              </a:pPr>
              <a:r>
                <a:rPr lang="en-US" dirty="0">
                  <a:latin typeface="Arial" pitchFamily="34" charset="0"/>
                </a:rPr>
                <a:t>Interest Expense		$4,185</a:t>
              </a:r>
            </a:p>
          </p:txBody>
        </p:sp>
        <p:cxnSp>
          <p:nvCxnSpPr>
            <p:cNvPr id="24" name="Straight Connector 23"/>
            <p:cNvCxnSpPr/>
            <p:nvPr/>
          </p:nvCxnSpPr>
          <p:spPr>
            <a:xfrm>
              <a:off x="7391400" y="961651"/>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391400" y="1229766"/>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378" name="Title 3"/>
          <p:cNvSpPr>
            <a:spLocks noGrp="1"/>
          </p:cNvSpPr>
          <p:nvPr>
            <p:ph type="title"/>
          </p:nvPr>
        </p:nvSpPr>
        <p:spPr>
          <a:xfrm>
            <a:off x="457200" y="0"/>
            <a:ext cx="8229600" cy="1139825"/>
          </a:xfrm>
        </p:spPr>
        <p:txBody>
          <a:bodyPr/>
          <a:lstStyle/>
          <a:p>
            <a:r>
              <a:rPr lang="en-US" smtClean="0"/>
              <a:t>Bond Premium</a:t>
            </a:r>
          </a:p>
        </p:txBody>
      </p:sp>
      <p:sp>
        <p:nvSpPr>
          <p:cNvPr id="5" name="Rectangle 4"/>
          <p:cNvSpPr/>
          <p:nvPr/>
        </p:nvSpPr>
        <p:spPr>
          <a:xfrm>
            <a:off x="782638" y="685800"/>
            <a:ext cx="7543800" cy="1503363"/>
          </a:xfrm>
          <a:prstGeom prst="rect">
            <a:avLst/>
          </a:prstGeom>
          <a:solidFill>
            <a:schemeClr val="bg2"/>
          </a:solidFill>
          <a:ln w="38100">
            <a:solidFill>
              <a:schemeClr val="accent6">
                <a:lumMod val="75000"/>
              </a:schemeClr>
            </a:solidFill>
          </a:ln>
          <a:effectLst>
            <a:outerShdw blurRad="50800" dist="38100" dir="18900000" algn="bl" rotWithShape="0">
              <a:prstClr val="black">
                <a:alpha val="40000"/>
              </a:prstClr>
            </a:outerShdw>
          </a:effectLst>
        </p:spPr>
        <p:txBody>
          <a:bodyPr>
            <a:spAutoFit/>
          </a:bodyPr>
          <a:lstStyle/>
          <a:p>
            <a:pPr algn="ctr">
              <a:defRPr/>
            </a:pPr>
            <a:r>
              <a:rPr lang="en-US" dirty="0">
                <a:latin typeface="Arial" pitchFamily="34" charset="0"/>
              </a:rPr>
              <a:t>Bond premium or discount </a:t>
            </a:r>
            <a:r>
              <a:rPr lang="en-US" dirty="0">
                <a:solidFill>
                  <a:srgbClr val="C00000"/>
                </a:solidFill>
                <a:latin typeface="Arial" pitchFamily="34" charset="0"/>
              </a:rPr>
              <a:t>decreases</a:t>
            </a:r>
            <a:r>
              <a:rPr lang="en-US" dirty="0">
                <a:latin typeface="Arial" pitchFamily="34" charset="0"/>
              </a:rPr>
              <a:t> each year, until it is completely eliminated on the bond’s maturity date. This process is called  amortizing the bond premium or discount. The </a:t>
            </a:r>
            <a:r>
              <a:rPr lang="en-US" dirty="0">
                <a:solidFill>
                  <a:srgbClr val="C00000"/>
                </a:solidFill>
                <a:latin typeface="Arial" pitchFamily="34" charset="0"/>
              </a:rPr>
              <a:t>straight-line method </a:t>
            </a:r>
            <a:r>
              <a:rPr lang="en-US" dirty="0">
                <a:latin typeface="Arial" pitchFamily="34" charset="0"/>
              </a:rPr>
              <a:t>of</a:t>
            </a:r>
            <a:r>
              <a:rPr lang="en-US" b="1" dirty="0">
                <a:latin typeface="Arial" pitchFamily="34" charset="0"/>
              </a:rPr>
              <a:t> </a:t>
            </a:r>
            <a:r>
              <a:rPr lang="en-US" dirty="0">
                <a:latin typeface="Arial" pitchFamily="34" charset="0"/>
              </a:rPr>
              <a:t>amortization reduces the premium or discount by an equal amount each period.</a:t>
            </a:r>
          </a:p>
        </p:txBody>
      </p:sp>
      <p:sp>
        <p:nvSpPr>
          <p:cNvPr id="6" name="TextBox 5"/>
          <p:cNvSpPr txBox="1"/>
          <p:nvPr/>
        </p:nvSpPr>
        <p:spPr>
          <a:xfrm>
            <a:off x="457200" y="2286000"/>
            <a:ext cx="8153400" cy="1200150"/>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bg1"/>
                </a:solidFill>
                <a:effectLst>
                  <a:outerShdw blurRad="38100" dist="38100" dir="2700000" algn="tl">
                    <a:srgbClr val="000000">
                      <a:alpha val="43137"/>
                    </a:srgbClr>
                  </a:outerShdw>
                </a:effectLst>
                <a:latin typeface="Arial" pitchFamily="34" charset="0"/>
              </a:rPr>
              <a:t>Recall our example when General Mills received $107,260 on the issue date (January 1, 2013) but repays only $100,000 at maturity (December 31, 2016). Under the straight-line method, this $7,260 is spread evenly as a reduction in interest expense over the four years ($7,260 ÷ 4 = </a:t>
            </a:r>
            <a:r>
              <a:rPr lang="en-US" dirty="0">
                <a:solidFill>
                  <a:srgbClr val="FFFF00"/>
                </a:solidFill>
                <a:effectLst>
                  <a:outerShdw blurRad="38100" dist="38100" dir="2700000" algn="tl">
                    <a:srgbClr val="000000">
                      <a:alpha val="43137"/>
                    </a:srgbClr>
                  </a:outerShdw>
                </a:effectLst>
                <a:latin typeface="Arial" pitchFamily="34" charset="0"/>
              </a:rPr>
              <a:t>$1,815 </a:t>
            </a:r>
            <a:r>
              <a:rPr lang="en-US" dirty="0">
                <a:solidFill>
                  <a:schemeClr val="bg1"/>
                </a:solidFill>
                <a:effectLst>
                  <a:outerShdw blurRad="38100" dist="38100" dir="2700000" algn="tl">
                    <a:srgbClr val="000000">
                      <a:alpha val="43137"/>
                    </a:srgbClr>
                  </a:outerShdw>
                </a:effectLst>
                <a:latin typeface="Arial" pitchFamily="34" charset="0"/>
              </a:rPr>
              <a:t>per year).</a:t>
            </a:r>
          </a:p>
        </p:txBody>
      </p:sp>
      <p:grpSp>
        <p:nvGrpSpPr>
          <p:cNvPr id="26" name="Group 25"/>
          <p:cNvGrpSpPr>
            <a:grpSpLocks/>
          </p:cNvGrpSpPr>
          <p:nvPr/>
        </p:nvGrpSpPr>
        <p:grpSpPr bwMode="auto">
          <a:xfrm>
            <a:off x="457200" y="3657600"/>
            <a:ext cx="8229600" cy="1447800"/>
            <a:chOff x="366486" y="2535240"/>
            <a:chExt cx="8229600" cy="1447800"/>
          </a:xfrm>
        </p:grpSpPr>
        <p:grpSp>
          <p:nvGrpSpPr>
            <p:cNvPr id="101400" name="Group 21"/>
            <p:cNvGrpSpPr>
              <a:grpSpLocks/>
            </p:cNvGrpSpPr>
            <p:nvPr/>
          </p:nvGrpSpPr>
          <p:grpSpPr bwMode="auto">
            <a:xfrm>
              <a:off x="366486" y="2535240"/>
              <a:ext cx="8229600" cy="1447800"/>
              <a:chOff x="373958" y="2695645"/>
              <a:chExt cx="7997930" cy="1446555"/>
            </a:xfrm>
          </p:grpSpPr>
          <p:sp>
            <p:nvSpPr>
              <p:cNvPr id="42" name="Rounded Rectangle 41"/>
              <p:cNvSpPr/>
              <p:nvPr/>
            </p:nvSpPr>
            <p:spPr>
              <a:xfrm>
                <a:off x="373958" y="2695645"/>
                <a:ext cx="7997930" cy="1446555"/>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01416" name="Group 26"/>
              <p:cNvGrpSpPr>
                <a:grpSpLocks/>
              </p:cNvGrpSpPr>
              <p:nvPr/>
            </p:nvGrpSpPr>
            <p:grpSpPr bwMode="auto">
              <a:xfrm>
                <a:off x="373958" y="2722279"/>
                <a:ext cx="1925428" cy="381001"/>
                <a:chOff x="257840" y="3186475"/>
                <a:chExt cx="1925428" cy="381001"/>
              </a:xfrm>
            </p:grpSpPr>
            <p:grpSp>
              <p:nvGrpSpPr>
                <p:cNvPr id="101417" name="Group 16"/>
                <p:cNvGrpSpPr>
                  <a:grpSpLocks/>
                </p:cNvGrpSpPr>
                <p:nvPr/>
              </p:nvGrpSpPr>
              <p:grpSpPr bwMode="auto">
                <a:xfrm>
                  <a:off x="257840" y="3186475"/>
                  <a:ext cx="381001" cy="381001"/>
                  <a:chOff x="562640" y="3684300"/>
                  <a:chExt cx="381001" cy="381001"/>
                </a:xfrm>
              </p:grpSpPr>
              <p:sp>
                <p:nvSpPr>
                  <p:cNvPr id="46" name="Oval 45"/>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TextBox 46"/>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5" name="TextBox 44"/>
                <p:cNvSpPr txBox="1"/>
                <p:nvPr/>
              </p:nvSpPr>
              <p:spPr>
                <a:xfrm>
                  <a:off x="658971" y="3199495"/>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01401" name="Group 29"/>
            <p:cNvGrpSpPr>
              <a:grpSpLocks/>
            </p:cNvGrpSpPr>
            <p:nvPr/>
          </p:nvGrpSpPr>
          <p:grpSpPr bwMode="auto">
            <a:xfrm>
              <a:off x="442686" y="2967038"/>
              <a:ext cx="8077200" cy="852654"/>
              <a:chOff x="-7074705" y="-374806"/>
              <a:chExt cx="8077200" cy="852654"/>
            </a:xfrm>
          </p:grpSpPr>
          <p:grpSp>
            <p:nvGrpSpPr>
              <p:cNvPr id="101402" name="Group 16"/>
              <p:cNvGrpSpPr>
                <a:grpSpLocks/>
              </p:cNvGrpSpPr>
              <p:nvPr/>
            </p:nvGrpSpPr>
            <p:grpSpPr bwMode="auto">
              <a:xfrm>
                <a:off x="-7074705" y="-374806"/>
                <a:ext cx="8077200" cy="319088"/>
                <a:chOff x="-7074705" y="-374806"/>
                <a:chExt cx="8077200" cy="319088"/>
              </a:xfrm>
            </p:grpSpPr>
            <p:grpSp>
              <p:nvGrpSpPr>
                <p:cNvPr id="101408" name="Group 14"/>
                <p:cNvGrpSpPr>
                  <a:grpSpLocks/>
                </p:cNvGrpSpPr>
                <p:nvPr/>
              </p:nvGrpSpPr>
              <p:grpSpPr bwMode="auto">
                <a:xfrm>
                  <a:off x="-7074705" y="-374806"/>
                  <a:ext cx="8077200" cy="319088"/>
                  <a:chOff x="-7074705" y="-374806"/>
                  <a:chExt cx="8077200" cy="319088"/>
                </a:xfrm>
              </p:grpSpPr>
              <p:grpSp>
                <p:nvGrpSpPr>
                  <p:cNvPr id="101410" name="Group 13"/>
                  <p:cNvGrpSpPr>
                    <a:grpSpLocks/>
                  </p:cNvGrpSpPr>
                  <p:nvPr/>
                </p:nvGrpSpPr>
                <p:grpSpPr bwMode="auto">
                  <a:xfrm>
                    <a:off x="-7074705" y="-374805"/>
                    <a:ext cx="8061960" cy="316155"/>
                    <a:chOff x="-6655605" y="3328277"/>
                    <a:chExt cx="8061960" cy="316155"/>
                  </a:xfrm>
                </p:grpSpPr>
                <p:sp>
                  <p:nvSpPr>
                    <p:cNvPr id="101412" name="TextBox 38"/>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01413" name="TextBox 39"/>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01414"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01411" name="TextBox 37"/>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01409" name="TextBox 35"/>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01403" name="Group 22"/>
              <p:cNvGrpSpPr>
                <a:grpSpLocks/>
              </p:cNvGrpSpPr>
              <p:nvPr/>
            </p:nvGrpSpPr>
            <p:grpSpPr bwMode="auto">
              <a:xfrm>
                <a:off x="-7074705" y="-58058"/>
                <a:ext cx="8077200" cy="535906"/>
                <a:chOff x="-7074705" y="-58058"/>
                <a:chExt cx="8077200" cy="535906"/>
              </a:xfrm>
            </p:grpSpPr>
            <p:sp>
              <p:nvSpPr>
                <p:cNvPr id="101404" name="TextBox 30"/>
                <p:cNvSpPr txBox="1">
                  <a:spLocks noChangeArrowheads="1"/>
                </p:cNvSpPr>
                <p:nvPr/>
              </p:nvSpPr>
              <p:spPr bwMode="auto">
                <a:xfrm>
                  <a:off x="-7074705" y="-58057"/>
                  <a:ext cx="807720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01405" name="TextBox 31"/>
                <p:cNvSpPr txBox="1">
                  <a:spLocks noChangeArrowheads="1"/>
                </p:cNvSpPr>
                <p:nvPr/>
              </p:nvSpPr>
              <p:spPr bwMode="auto">
                <a:xfrm>
                  <a:off x="-7074705" y="-58058"/>
                  <a:ext cx="2497820" cy="523220"/>
                </a:xfrm>
                <a:prstGeom prst="rect">
                  <a:avLst/>
                </a:prstGeom>
                <a:noFill/>
                <a:ln w="19050">
                  <a:solidFill>
                    <a:schemeClr val="tx1"/>
                  </a:solidFill>
                  <a:miter lim="800000"/>
                  <a:headEnd/>
                  <a:tailEnd/>
                </a:ln>
              </p:spPr>
              <p:txBody>
                <a:bodyPr>
                  <a:spAutoFit/>
                </a:bodyPr>
                <a:lstStyle/>
                <a:p>
                  <a:r>
                    <a:rPr lang="en-US" sz="1400"/>
                    <a:t>Cash (-A)  -6,000</a:t>
                  </a:r>
                </a:p>
                <a:p>
                  <a:endParaRPr lang="en-US" sz="1400"/>
                </a:p>
              </p:txBody>
            </p:sp>
            <p:sp>
              <p:nvSpPr>
                <p:cNvPr id="101406" name="TextBox 32"/>
                <p:cNvSpPr txBox="1">
                  <a:spLocks noChangeArrowheads="1"/>
                </p:cNvSpPr>
                <p:nvPr/>
              </p:nvSpPr>
              <p:spPr bwMode="auto">
                <a:xfrm>
                  <a:off x="-4255305" y="-58056"/>
                  <a:ext cx="2590800" cy="523220"/>
                </a:xfrm>
                <a:prstGeom prst="rect">
                  <a:avLst/>
                </a:prstGeom>
                <a:noFill/>
                <a:ln w="19050">
                  <a:solidFill>
                    <a:schemeClr val="tx1"/>
                  </a:solidFill>
                  <a:miter lim="800000"/>
                  <a:headEnd/>
                  <a:tailEnd/>
                </a:ln>
              </p:spPr>
              <p:txBody>
                <a:bodyPr>
                  <a:spAutoFit/>
                </a:bodyPr>
                <a:lstStyle/>
                <a:p>
                  <a:r>
                    <a:rPr lang="en-US" sz="1400"/>
                    <a:t>Premium on</a:t>
                  </a:r>
                </a:p>
                <a:p>
                  <a:r>
                    <a:rPr lang="en-US" sz="1400"/>
                    <a:t>Bonds Payable    (-L)  -1,815</a:t>
                  </a:r>
                </a:p>
              </p:txBody>
            </p:sp>
            <p:sp>
              <p:nvSpPr>
                <p:cNvPr id="101407" name="TextBox 33"/>
                <p:cNvSpPr txBox="1">
                  <a:spLocks noChangeArrowheads="1"/>
                </p:cNvSpPr>
                <p:nvPr/>
              </p:nvSpPr>
              <p:spPr bwMode="auto">
                <a:xfrm>
                  <a:off x="-1359705" y="-58058"/>
                  <a:ext cx="2362200" cy="535906"/>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-4,185</a:t>
                  </a:r>
                </a:p>
              </p:txBody>
            </p:sp>
          </p:grpSp>
        </p:grpSp>
      </p:grpSp>
      <p:grpSp>
        <p:nvGrpSpPr>
          <p:cNvPr id="48" name="Group 47"/>
          <p:cNvGrpSpPr>
            <a:grpSpLocks/>
          </p:cNvGrpSpPr>
          <p:nvPr/>
        </p:nvGrpSpPr>
        <p:grpSpPr bwMode="auto">
          <a:xfrm>
            <a:off x="457200" y="5181600"/>
            <a:ext cx="7943850" cy="1295400"/>
            <a:chOff x="652463" y="4016376"/>
            <a:chExt cx="7943620" cy="1295401"/>
          </a:xfrm>
        </p:grpSpPr>
        <p:grpSp>
          <p:nvGrpSpPr>
            <p:cNvPr id="101383" name="Group 24"/>
            <p:cNvGrpSpPr>
              <a:grpSpLocks/>
            </p:cNvGrpSpPr>
            <p:nvPr/>
          </p:nvGrpSpPr>
          <p:grpSpPr bwMode="auto">
            <a:xfrm>
              <a:off x="652463" y="4016376"/>
              <a:ext cx="7943620" cy="1295401"/>
              <a:chOff x="711199" y="4336107"/>
              <a:chExt cx="7749510" cy="1294236"/>
            </a:xfrm>
          </p:grpSpPr>
          <p:sp>
            <p:nvSpPr>
              <p:cNvPr id="56" name="Rounded Rectangle 55"/>
              <p:cNvSpPr/>
              <p:nvPr/>
            </p:nvSpPr>
            <p:spPr>
              <a:xfrm>
                <a:off x="740624" y="4336107"/>
                <a:ext cx="7720085" cy="129423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01391" name="Group 25"/>
              <p:cNvGrpSpPr>
                <a:grpSpLocks/>
              </p:cNvGrpSpPr>
              <p:nvPr/>
            </p:nvGrpSpPr>
            <p:grpSpPr bwMode="auto">
              <a:xfrm>
                <a:off x="711199" y="4336108"/>
                <a:ext cx="1905000" cy="387350"/>
                <a:chOff x="3505200" y="3232737"/>
                <a:chExt cx="1905000" cy="387476"/>
              </a:xfrm>
            </p:grpSpPr>
            <p:grpSp>
              <p:nvGrpSpPr>
                <p:cNvPr id="101392" name="Group 15"/>
                <p:cNvGrpSpPr>
                  <a:grpSpLocks/>
                </p:cNvGrpSpPr>
                <p:nvPr/>
              </p:nvGrpSpPr>
              <p:grpSpPr bwMode="auto">
                <a:xfrm>
                  <a:off x="3505200" y="3232737"/>
                  <a:ext cx="413658" cy="387476"/>
                  <a:chOff x="2133600" y="4870324"/>
                  <a:chExt cx="413658" cy="387476"/>
                </a:xfrm>
              </p:grpSpPr>
              <p:sp>
                <p:nvSpPr>
                  <p:cNvPr id="60"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 name="TextBox 60"/>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01393"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01384" name="Group 44"/>
            <p:cNvGrpSpPr>
              <a:grpSpLocks/>
            </p:cNvGrpSpPr>
            <p:nvPr/>
          </p:nvGrpSpPr>
          <p:grpSpPr bwMode="auto">
            <a:xfrm>
              <a:off x="1128485" y="4389319"/>
              <a:ext cx="7242380" cy="839506"/>
              <a:chOff x="5656941" y="3416862"/>
              <a:chExt cx="7242380" cy="839506"/>
            </a:xfrm>
          </p:grpSpPr>
          <p:sp>
            <p:nvSpPr>
              <p:cNvPr id="51" name="TextBox 50"/>
              <p:cNvSpPr txBox="1"/>
              <p:nvPr/>
            </p:nvSpPr>
            <p:spPr>
              <a:xfrm>
                <a:off x="5660330" y="3424919"/>
                <a:ext cx="7235615" cy="831851"/>
              </a:xfrm>
              <a:prstGeom prst="rect">
                <a:avLst/>
              </a:prstGeom>
              <a:solidFill>
                <a:schemeClr val="accent2">
                  <a:lumMod val="20000"/>
                  <a:lumOff val="80000"/>
                </a:schemeClr>
              </a:solidFill>
            </p:spPr>
            <p:txBody>
              <a:bodyPr>
                <a:spAutoFit/>
              </a:bodyPr>
              <a:lstStyle/>
              <a:p>
                <a:pPr>
                  <a:defRPr/>
                </a:pPr>
                <a:endParaRPr lang="en-US" sz="1600" dirty="0">
                  <a:latin typeface="Arial" pitchFamily="34" charset="0"/>
                </a:endParaRPr>
              </a:p>
              <a:p>
                <a:pPr>
                  <a:defRPr/>
                </a:pPr>
                <a:endParaRPr lang="en-US" sz="1600" dirty="0">
                  <a:latin typeface="Arial" pitchFamily="34" charset="0"/>
                </a:endParaRPr>
              </a:p>
              <a:p>
                <a:pPr>
                  <a:defRPr/>
                </a:pPr>
                <a:endParaRPr lang="en-US" sz="1600" dirty="0">
                  <a:latin typeface="Arial" pitchFamily="34" charset="0"/>
                </a:endParaRPr>
              </a:p>
            </p:txBody>
          </p:sp>
          <p:grpSp>
            <p:nvGrpSpPr>
              <p:cNvPr id="101386" name="Group 73"/>
              <p:cNvGrpSpPr>
                <a:grpSpLocks/>
              </p:cNvGrpSpPr>
              <p:nvPr/>
            </p:nvGrpSpPr>
            <p:grpSpPr bwMode="auto">
              <a:xfrm>
                <a:off x="5656941" y="3416862"/>
                <a:ext cx="7242380" cy="839506"/>
                <a:chOff x="5656941" y="2546005"/>
                <a:chExt cx="7242380" cy="839506"/>
              </a:xfrm>
            </p:grpSpPr>
            <p:sp>
              <p:nvSpPr>
                <p:cNvPr id="101387" name="TextBox 52"/>
                <p:cNvSpPr txBox="1">
                  <a:spLocks noChangeArrowheads="1"/>
                </p:cNvSpPr>
                <p:nvPr/>
              </p:nvSpPr>
              <p:spPr bwMode="auto">
                <a:xfrm>
                  <a:off x="5656941" y="2554514"/>
                  <a:ext cx="5410200" cy="830997"/>
                </a:xfrm>
                <a:prstGeom prst="rect">
                  <a:avLst/>
                </a:prstGeom>
                <a:noFill/>
                <a:ln w="9525">
                  <a:noFill/>
                  <a:miter lim="800000"/>
                  <a:headEnd/>
                  <a:tailEnd/>
                </a:ln>
              </p:spPr>
              <p:txBody>
                <a:bodyPr>
                  <a:spAutoFit/>
                </a:bodyPr>
                <a:lstStyle/>
                <a:p>
                  <a:r>
                    <a:rPr lang="en-US" sz="1600"/>
                    <a:t>dr    Interest Expense (+E, -SE)</a:t>
                  </a:r>
                </a:p>
                <a:p>
                  <a:r>
                    <a:rPr lang="en-US" sz="1600"/>
                    <a:t>dr    Premium on Bonds Payable (-L)</a:t>
                  </a:r>
                </a:p>
                <a:p>
                  <a:r>
                    <a:rPr lang="en-US" sz="1600"/>
                    <a:t>        cr    Cash (-A)</a:t>
                  </a:r>
                </a:p>
              </p:txBody>
            </p:sp>
            <p:sp>
              <p:nvSpPr>
                <p:cNvPr id="101388" name="TextBox 53"/>
                <p:cNvSpPr txBox="1">
                  <a:spLocks noChangeArrowheads="1"/>
                </p:cNvSpPr>
                <p:nvPr/>
              </p:nvSpPr>
              <p:spPr bwMode="auto">
                <a:xfrm>
                  <a:off x="11810750" y="2551886"/>
                  <a:ext cx="1088571" cy="830997"/>
                </a:xfrm>
                <a:prstGeom prst="rect">
                  <a:avLst/>
                </a:prstGeom>
                <a:noFill/>
                <a:ln w="9525">
                  <a:noFill/>
                  <a:miter lim="800000"/>
                  <a:headEnd/>
                  <a:tailEnd/>
                </a:ln>
              </p:spPr>
              <p:txBody>
                <a:bodyPr>
                  <a:spAutoFit/>
                </a:bodyPr>
                <a:lstStyle/>
                <a:p>
                  <a:pPr algn="r"/>
                  <a:endParaRPr lang="en-US" sz="1600"/>
                </a:p>
                <a:p>
                  <a:pPr algn="r"/>
                  <a:endParaRPr lang="en-US" sz="1600"/>
                </a:p>
                <a:p>
                  <a:pPr algn="r"/>
                  <a:r>
                    <a:rPr lang="en-US" sz="1600"/>
                    <a:t>6,000</a:t>
                  </a:r>
                </a:p>
              </p:txBody>
            </p:sp>
            <p:sp>
              <p:nvSpPr>
                <p:cNvPr id="101389" name="TextBox 54"/>
                <p:cNvSpPr txBox="1">
                  <a:spLocks noChangeArrowheads="1"/>
                </p:cNvSpPr>
                <p:nvPr/>
              </p:nvSpPr>
              <p:spPr bwMode="auto">
                <a:xfrm>
                  <a:off x="10804883" y="2546005"/>
                  <a:ext cx="1088571" cy="830997"/>
                </a:xfrm>
                <a:prstGeom prst="rect">
                  <a:avLst/>
                </a:prstGeom>
                <a:noFill/>
                <a:ln w="9525">
                  <a:noFill/>
                  <a:miter lim="800000"/>
                  <a:headEnd/>
                  <a:tailEnd/>
                </a:ln>
              </p:spPr>
              <p:txBody>
                <a:bodyPr>
                  <a:spAutoFit/>
                </a:bodyPr>
                <a:lstStyle/>
                <a:p>
                  <a:pPr algn="r"/>
                  <a:r>
                    <a:rPr lang="en-US" sz="1600"/>
                    <a:t>4,185</a:t>
                  </a:r>
                </a:p>
                <a:p>
                  <a:pPr algn="r"/>
                  <a:r>
                    <a:rPr lang="en-US" sz="1600"/>
                    <a:t>1,815</a:t>
                  </a:r>
                </a:p>
                <a:p>
                  <a:pPr algn="r"/>
                  <a:endParaRPr lang="en-US" sz="1600"/>
                </a:p>
              </p:txBody>
            </p:sp>
          </p:grpSp>
        </p:gr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left)">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wipe(left)">
                                      <p:cBhvr>
                                        <p:cTn id="2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lstStyle/>
          <a:p>
            <a:r>
              <a:rPr lang="en-US" smtClean="0"/>
              <a:t>Bond Premium</a:t>
            </a:r>
          </a:p>
        </p:txBody>
      </p:sp>
      <p:pic>
        <p:nvPicPr>
          <p:cNvPr id="117763" name="Picture 3"/>
          <p:cNvPicPr>
            <a:picLocks noChangeAspect="1" noChangeArrowheads="1"/>
          </p:cNvPicPr>
          <p:nvPr/>
        </p:nvPicPr>
        <p:blipFill>
          <a:blip r:embed="rId3"/>
          <a:srcRect/>
          <a:stretch>
            <a:fillRect/>
          </a:stretch>
        </p:blipFill>
        <p:spPr bwMode="auto">
          <a:xfrm>
            <a:off x="365125" y="1600200"/>
            <a:ext cx="8397875" cy="1828800"/>
          </a:xfrm>
          <a:prstGeom prst="rect">
            <a:avLst/>
          </a:prstGeom>
          <a:noFill/>
          <a:ln w="38100">
            <a:solidFill>
              <a:schemeClr val="accent6">
                <a:lumMod val="60000"/>
                <a:lumOff val="40000"/>
              </a:schemeClr>
            </a:solidFill>
            <a:miter lim="800000"/>
            <a:headEnd/>
            <a:tailEnd/>
          </a:ln>
        </p:spPr>
      </p:pic>
      <p:sp>
        <p:nvSpPr>
          <p:cNvPr id="103427" name="TextBox 4"/>
          <p:cNvSpPr txBox="1">
            <a:spLocks noChangeArrowheads="1"/>
          </p:cNvSpPr>
          <p:nvPr/>
        </p:nvSpPr>
        <p:spPr bwMode="auto">
          <a:xfrm>
            <a:off x="838200" y="1143000"/>
            <a:ext cx="7467600" cy="400050"/>
          </a:xfrm>
          <a:prstGeom prst="rect">
            <a:avLst/>
          </a:prstGeom>
          <a:noFill/>
          <a:ln w="9525">
            <a:noFill/>
            <a:miter lim="800000"/>
            <a:headEnd/>
            <a:tailEnd/>
          </a:ln>
        </p:spPr>
        <p:txBody>
          <a:bodyPr>
            <a:spAutoFit/>
          </a:bodyPr>
          <a:lstStyle/>
          <a:p>
            <a:pPr algn="ctr"/>
            <a:r>
              <a:rPr lang="en-US" sz="2000">
                <a:solidFill>
                  <a:srgbClr val="0033CC"/>
                </a:solidFill>
              </a:rPr>
              <a:t>Amortization Schedule of Bonds Issued at a Premium</a:t>
            </a:r>
          </a:p>
        </p:txBody>
      </p:sp>
      <p:grpSp>
        <p:nvGrpSpPr>
          <p:cNvPr id="2" name="Group 30"/>
          <p:cNvGrpSpPr>
            <a:grpSpLocks/>
          </p:cNvGrpSpPr>
          <p:nvPr/>
        </p:nvGrpSpPr>
        <p:grpSpPr bwMode="auto">
          <a:xfrm>
            <a:off x="2482850" y="3287713"/>
            <a:ext cx="2241550" cy="979487"/>
            <a:chOff x="2483081" y="3288268"/>
            <a:chExt cx="2241319" cy="978932"/>
          </a:xfrm>
        </p:grpSpPr>
        <p:sp>
          <p:nvSpPr>
            <p:cNvPr id="6" name="TextBox 5"/>
            <p:cNvSpPr txBox="1"/>
            <p:nvPr/>
          </p:nvSpPr>
          <p:spPr>
            <a:xfrm>
              <a:off x="2483081" y="3897523"/>
              <a:ext cx="2241319" cy="369677"/>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$7,260 ÷ 4 = $1,815</a:t>
              </a:r>
            </a:p>
          </p:txBody>
        </p:sp>
        <p:cxnSp>
          <p:nvCxnSpPr>
            <p:cNvPr id="8" name="Straight Arrow Connector 7"/>
            <p:cNvCxnSpPr>
              <a:stCxn id="6" idx="0"/>
            </p:cNvCxnSpPr>
            <p:nvPr/>
          </p:nvCxnSpPr>
          <p:spPr>
            <a:xfrm rot="16200000" flipV="1">
              <a:off x="3157841" y="3451622"/>
              <a:ext cx="609255" cy="282546"/>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 name="Group 29"/>
          <p:cNvGrpSpPr>
            <a:grpSpLocks/>
          </p:cNvGrpSpPr>
          <p:nvPr/>
        </p:nvGrpSpPr>
        <p:grpSpPr bwMode="auto">
          <a:xfrm>
            <a:off x="152400" y="3352800"/>
            <a:ext cx="3551238" cy="1447800"/>
            <a:chOff x="152400" y="3352800"/>
            <a:chExt cx="3550972" cy="1447800"/>
          </a:xfrm>
        </p:grpSpPr>
        <p:sp>
          <p:nvSpPr>
            <p:cNvPr id="9" name="TextBox 8"/>
            <p:cNvSpPr txBox="1"/>
            <p:nvPr/>
          </p:nvSpPr>
          <p:spPr>
            <a:xfrm>
              <a:off x="152400" y="4430713"/>
              <a:ext cx="3550972" cy="369887"/>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$100,000 × 6% × 12/12 = $6,000</a:t>
              </a:r>
            </a:p>
          </p:txBody>
        </p:sp>
        <p:cxnSp>
          <p:nvCxnSpPr>
            <p:cNvPr id="10" name="Straight Arrow Connector 9"/>
            <p:cNvCxnSpPr>
              <a:stCxn id="9" idx="0"/>
            </p:cNvCxnSpPr>
            <p:nvPr/>
          </p:nvCxnSpPr>
          <p:spPr>
            <a:xfrm rot="5400000" flipH="1" flipV="1">
              <a:off x="1415915" y="3865565"/>
              <a:ext cx="1077913" cy="52383"/>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 name="Group 31"/>
          <p:cNvGrpSpPr>
            <a:grpSpLocks/>
          </p:cNvGrpSpPr>
          <p:nvPr/>
        </p:nvGrpSpPr>
        <p:grpSpPr bwMode="auto">
          <a:xfrm>
            <a:off x="3860800" y="3276600"/>
            <a:ext cx="2768600" cy="2057400"/>
            <a:chOff x="3860693" y="3276600"/>
            <a:chExt cx="2768707" cy="2057400"/>
          </a:xfrm>
        </p:grpSpPr>
        <p:sp>
          <p:nvSpPr>
            <p:cNvPr id="13" name="TextBox 12"/>
            <p:cNvSpPr txBox="1"/>
            <p:nvPr/>
          </p:nvSpPr>
          <p:spPr>
            <a:xfrm>
              <a:off x="3860693" y="4964113"/>
              <a:ext cx="2768707" cy="369887"/>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$6,000 - $1,815 = $4,185</a:t>
              </a:r>
            </a:p>
          </p:txBody>
        </p:sp>
        <p:cxnSp>
          <p:nvCxnSpPr>
            <p:cNvPr id="14" name="Straight Arrow Connector 13"/>
            <p:cNvCxnSpPr/>
            <p:nvPr/>
          </p:nvCxnSpPr>
          <p:spPr>
            <a:xfrm rot="16200000" flipV="1">
              <a:off x="4190938" y="3733785"/>
              <a:ext cx="1676400" cy="762029"/>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 name="Group 28"/>
          <p:cNvGrpSpPr>
            <a:grpSpLocks/>
          </p:cNvGrpSpPr>
          <p:nvPr/>
        </p:nvGrpSpPr>
        <p:grpSpPr bwMode="auto">
          <a:xfrm>
            <a:off x="5062538" y="2743200"/>
            <a:ext cx="2768600" cy="1219200"/>
            <a:chOff x="5062868" y="2743200"/>
            <a:chExt cx="2768707" cy="1219202"/>
          </a:xfrm>
        </p:grpSpPr>
        <p:sp>
          <p:nvSpPr>
            <p:cNvPr id="17" name="TextBox 16"/>
            <p:cNvSpPr txBox="1"/>
            <p:nvPr/>
          </p:nvSpPr>
          <p:spPr>
            <a:xfrm>
              <a:off x="5062868" y="3592514"/>
              <a:ext cx="2768707"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$7,260 - $1,815 = $5,445</a:t>
              </a:r>
            </a:p>
          </p:txBody>
        </p:sp>
        <p:cxnSp>
          <p:nvCxnSpPr>
            <p:cNvPr id="18" name="Straight Arrow Connector 17"/>
            <p:cNvCxnSpPr/>
            <p:nvPr/>
          </p:nvCxnSpPr>
          <p:spPr>
            <a:xfrm rot="5400000" flipH="1" flipV="1">
              <a:off x="6015420" y="2857489"/>
              <a:ext cx="838201" cy="609624"/>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 name="Group 41"/>
          <p:cNvGrpSpPr>
            <a:grpSpLocks/>
          </p:cNvGrpSpPr>
          <p:nvPr/>
        </p:nvGrpSpPr>
        <p:grpSpPr bwMode="auto">
          <a:xfrm>
            <a:off x="5486400" y="2774950"/>
            <a:ext cx="3352800" cy="1862138"/>
            <a:chOff x="5486400" y="2775466"/>
            <a:chExt cx="3352800" cy="1861066"/>
          </a:xfrm>
        </p:grpSpPr>
        <p:sp>
          <p:nvSpPr>
            <p:cNvPr id="23" name="TextBox 22"/>
            <p:cNvSpPr txBox="1"/>
            <p:nvPr/>
          </p:nvSpPr>
          <p:spPr>
            <a:xfrm>
              <a:off x="5486400" y="4266857"/>
              <a:ext cx="3352800" cy="369675"/>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a:spAutoFit/>
            </a:bodyPr>
            <a:lstStyle/>
            <a:p>
              <a:pPr>
                <a:defRPr/>
              </a:pPr>
              <a:r>
                <a:rPr lang="en-US" dirty="0">
                  <a:latin typeface="Arial" pitchFamily="34" charset="0"/>
                </a:rPr>
                <a:t>$107,260 – $1,815 = $105,445</a:t>
              </a:r>
            </a:p>
          </p:txBody>
        </p:sp>
        <p:cxnSp>
          <p:nvCxnSpPr>
            <p:cNvPr id="39" name="Elbow Connector 38"/>
            <p:cNvCxnSpPr>
              <a:stCxn id="23" idx="3"/>
            </p:cNvCxnSpPr>
            <p:nvPr/>
          </p:nvCxnSpPr>
          <p:spPr>
            <a:xfrm flipH="1" flipV="1">
              <a:off x="8621713" y="2775466"/>
              <a:ext cx="217487" cy="1677022"/>
            </a:xfrm>
            <a:prstGeom prst="bentConnector3">
              <a:avLst>
                <a:gd name="adj1" fmla="val -4634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28"/>
          <p:cNvGrpSpPr>
            <a:grpSpLocks/>
          </p:cNvGrpSpPr>
          <p:nvPr/>
        </p:nvGrpSpPr>
        <p:grpSpPr bwMode="auto">
          <a:xfrm>
            <a:off x="942975" y="2663825"/>
            <a:ext cx="7318375" cy="3527425"/>
            <a:chOff x="928914" y="2663370"/>
            <a:chExt cx="7318029" cy="3527940"/>
          </a:xfrm>
        </p:grpSpPr>
        <p:sp>
          <p:nvSpPr>
            <p:cNvPr id="25" name="Rectangle 24"/>
            <p:cNvSpPr/>
            <p:nvPr/>
          </p:nvSpPr>
          <p:spPr>
            <a:xfrm>
              <a:off x="1752788" y="2663370"/>
              <a:ext cx="2819267" cy="762111"/>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435" name="TextBox 25"/>
            <p:cNvSpPr txBox="1">
              <a:spLocks noChangeArrowheads="1"/>
            </p:cNvSpPr>
            <p:nvPr/>
          </p:nvSpPr>
          <p:spPr bwMode="auto">
            <a:xfrm>
              <a:off x="928914" y="5791200"/>
              <a:ext cx="7318029" cy="400110"/>
            </a:xfrm>
            <a:prstGeom prst="rect">
              <a:avLst/>
            </a:prstGeom>
            <a:solidFill>
              <a:srgbClr val="FFFFCC"/>
            </a:solidFill>
            <a:ln w="28575">
              <a:solidFill>
                <a:srgbClr val="C00000"/>
              </a:solidFill>
              <a:miter lim="800000"/>
              <a:headEnd/>
              <a:tailEnd/>
            </a:ln>
          </p:spPr>
          <p:txBody>
            <a:bodyPr wrap="none">
              <a:spAutoFit/>
            </a:bodyPr>
            <a:lstStyle/>
            <a:p>
              <a:r>
                <a:rPr lang="en-US" sz="2000">
                  <a:solidFill>
                    <a:srgbClr val="C00000"/>
                  </a:solidFill>
                </a:rPr>
                <a:t>Notice that each of these amounts would plot as a straight-line!</a:t>
              </a:r>
            </a:p>
          </p:txBody>
        </p:sp>
        <p:cxnSp>
          <p:nvCxnSpPr>
            <p:cNvPr id="28" name="Straight Arrow Connector 27"/>
            <p:cNvCxnSpPr>
              <a:stCxn id="103435" idx="0"/>
            </p:cNvCxnSpPr>
            <p:nvPr/>
          </p:nvCxnSpPr>
          <p:spPr>
            <a:xfrm rot="16200000" flipV="1">
              <a:off x="3139175" y="4342448"/>
              <a:ext cx="2362545" cy="53496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9"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upRigh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8" fill="hold" nodeType="clickEffect">
                                  <p:stCondLst>
                                    <p:cond delay="0"/>
                                  </p:stCondLst>
                                  <p:childTnLst>
                                    <p:anim calcmode="lin" valueType="num">
                                      <p:cBhvr additive="base">
                                        <p:cTn id="31" dur="500"/>
                                        <p:tgtEl>
                                          <p:spTgt spid="3"/>
                                        </p:tgtEl>
                                        <p:attrNameLst>
                                          <p:attrName>ppt_x</p:attrName>
                                        </p:attrNameLst>
                                      </p:cBhvr>
                                      <p:tavLst>
                                        <p:tav tm="0">
                                          <p:val>
                                            <p:strVal val="ppt_x"/>
                                          </p:val>
                                        </p:tav>
                                        <p:tav tm="100000">
                                          <p:val>
                                            <p:strVal val="0-ppt_w/2"/>
                                          </p:val>
                                        </p:tav>
                                      </p:tavLst>
                                    </p:anim>
                                    <p:anim calcmode="lin" valueType="num">
                                      <p:cBhvr additive="base">
                                        <p:cTn id="32" dur="500"/>
                                        <p:tgtEl>
                                          <p:spTgt spid="3"/>
                                        </p:tgtEl>
                                        <p:attrNameLst>
                                          <p:attrName>ppt_y</p:attrName>
                                        </p:attrNameLst>
                                      </p:cBhvr>
                                      <p:tavLst>
                                        <p:tav tm="0">
                                          <p:val>
                                            <p:strVal val="ppt_y"/>
                                          </p:val>
                                        </p:tav>
                                        <p:tav tm="100000">
                                          <p:val>
                                            <p:strVal val="ppt_y"/>
                                          </p:val>
                                        </p:tav>
                                      </p:tavLst>
                                    </p:anim>
                                    <p:set>
                                      <p:cBhvr>
                                        <p:cTn id="33" dur="1" fill="hold">
                                          <p:stCondLst>
                                            <p:cond delay="499"/>
                                          </p:stCondLst>
                                        </p:cTn>
                                        <p:tgtEl>
                                          <p:spTgt spid="3"/>
                                        </p:tgtEl>
                                        <p:attrNameLst>
                                          <p:attrName>style.visibility</p:attrName>
                                        </p:attrNameLst>
                                      </p:cBhvr>
                                      <p:to>
                                        <p:strVal val="hidden"/>
                                      </p:to>
                                    </p:set>
                                  </p:childTnLst>
                                </p:cTn>
                              </p:par>
                            </p:childTnLst>
                          </p:cTn>
                        </p:par>
                        <p:par>
                          <p:cTn id="34" fill="hold" nodeType="afterGroup">
                            <p:stCondLst>
                              <p:cond delay="500"/>
                            </p:stCondLst>
                            <p:childTnLst>
                              <p:par>
                                <p:cTn id="35" presetID="2" presetClass="exit" presetSubtype="8" fill="hold" nodeType="afterEffect">
                                  <p:stCondLst>
                                    <p:cond delay="0"/>
                                  </p:stCondLst>
                                  <p:childTnLst>
                                    <p:anim calcmode="lin" valueType="num">
                                      <p:cBhvr additive="base">
                                        <p:cTn id="36" dur="500"/>
                                        <p:tgtEl>
                                          <p:spTgt spid="2"/>
                                        </p:tgtEl>
                                        <p:attrNameLst>
                                          <p:attrName>ppt_x</p:attrName>
                                        </p:attrNameLst>
                                      </p:cBhvr>
                                      <p:tavLst>
                                        <p:tav tm="0">
                                          <p:val>
                                            <p:strVal val="ppt_x"/>
                                          </p:val>
                                        </p:tav>
                                        <p:tav tm="100000">
                                          <p:val>
                                            <p:strVal val="0-ppt_w/2"/>
                                          </p:val>
                                        </p:tav>
                                      </p:tavLst>
                                    </p:anim>
                                    <p:anim calcmode="lin" valueType="num">
                                      <p:cBhvr additive="base">
                                        <p:cTn id="37" dur="500"/>
                                        <p:tgtEl>
                                          <p:spTgt spid="2"/>
                                        </p:tgtEl>
                                        <p:attrNameLst>
                                          <p:attrName>ppt_y</p:attrName>
                                        </p:attrNameLst>
                                      </p:cBhvr>
                                      <p:tavLst>
                                        <p:tav tm="0">
                                          <p:val>
                                            <p:strVal val="ppt_y"/>
                                          </p:val>
                                        </p:tav>
                                        <p:tav tm="100000">
                                          <p:val>
                                            <p:strVal val="ppt_y"/>
                                          </p:val>
                                        </p:tav>
                                      </p:tavLst>
                                    </p:anim>
                                    <p:set>
                                      <p:cBhvr>
                                        <p:cTn id="38" dur="1" fill="hold">
                                          <p:stCondLst>
                                            <p:cond delay="499"/>
                                          </p:stCondLst>
                                        </p:cTn>
                                        <p:tgtEl>
                                          <p:spTgt spid="2"/>
                                        </p:tgtEl>
                                        <p:attrNameLst>
                                          <p:attrName>style.visibility</p:attrName>
                                        </p:attrNameLst>
                                      </p:cBhvr>
                                      <p:to>
                                        <p:strVal val="hidden"/>
                                      </p:to>
                                    </p:set>
                                  </p:childTnLst>
                                </p:cTn>
                              </p:par>
                              <p:par>
                                <p:cTn id="39" presetID="2" presetClass="exit" presetSubtype="2" fill="hold" nodeType="withEffect">
                                  <p:stCondLst>
                                    <p:cond delay="0"/>
                                  </p:stCondLst>
                                  <p:childTnLst>
                                    <p:anim calcmode="lin" valueType="num">
                                      <p:cBhvr additive="base">
                                        <p:cTn id="40" dur="500"/>
                                        <p:tgtEl>
                                          <p:spTgt spid="5"/>
                                        </p:tgtEl>
                                        <p:attrNameLst>
                                          <p:attrName>ppt_x</p:attrName>
                                        </p:attrNameLst>
                                      </p:cBhvr>
                                      <p:tavLst>
                                        <p:tav tm="0">
                                          <p:val>
                                            <p:strVal val="ppt_x"/>
                                          </p:val>
                                        </p:tav>
                                        <p:tav tm="100000">
                                          <p:val>
                                            <p:strVal val="1+ppt_w/2"/>
                                          </p:val>
                                        </p:tav>
                                      </p:tavLst>
                                    </p:anim>
                                    <p:anim calcmode="lin" valueType="num">
                                      <p:cBhvr additive="base">
                                        <p:cTn id="41" dur="500"/>
                                        <p:tgtEl>
                                          <p:spTgt spid="5"/>
                                        </p:tgtEl>
                                        <p:attrNameLst>
                                          <p:attrName>ppt_y</p:attrName>
                                        </p:attrNameLst>
                                      </p:cBhvr>
                                      <p:tavLst>
                                        <p:tav tm="0">
                                          <p:val>
                                            <p:strVal val="ppt_y"/>
                                          </p:val>
                                        </p:tav>
                                        <p:tav tm="100000">
                                          <p:val>
                                            <p:strVal val="ppt_y"/>
                                          </p:val>
                                        </p:tav>
                                      </p:tavLst>
                                    </p:anim>
                                    <p:set>
                                      <p:cBhvr>
                                        <p:cTn id="42" dur="1" fill="hold">
                                          <p:stCondLst>
                                            <p:cond delay="499"/>
                                          </p:stCondLst>
                                        </p:cTn>
                                        <p:tgtEl>
                                          <p:spTgt spid="5"/>
                                        </p:tgtEl>
                                        <p:attrNameLst>
                                          <p:attrName>style.visibility</p:attrName>
                                        </p:attrNameLst>
                                      </p:cBhvr>
                                      <p:to>
                                        <p:strVal val="hidden"/>
                                      </p:to>
                                    </p:set>
                                  </p:childTnLst>
                                </p:cTn>
                              </p:par>
                              <p:par>
                                <p:cTn id="43" presetID="2" presetClass="exit" presetSubtype="2" fill="hold" nodeType="withEffect">
                                  <p:stCondLst>
                                    <p:cond delay="0"/>
                                  </p:stCondLst>
                                  <p:childTnLst>
                                    <p:anim calcmode="lin" valueType="num">
                                      <p:cBhvr additive="base">
                                        <p:cTn id="44" dur="500"/>
                                        <p:tgtEl>
                                          <p:spTgt spid="7"/>
                                        </p:tgtEl>
                                        <p:attrNameLst>
                                          <p:attrName>ppt_x</p:attrName>
                                        </p:attrNameLst>
                                      </p:cBhvr>
                                      <p:tavLst>
                                        <p:tav tm="0">
                                          <p:val>
                                            <p:strVal val="ppt_x"/>
                                          </p:val>
                                        </p:tav>
                                        <p:tav tm="100000">
                                          <p:val>
                                            <p:strVal val="1+ppt_w/2"/>
                                          </p:val>
                                        </p:tav>
                                      </p:tavLst>
                                    </p:anim>
                                    <p:anim calcmode="lin" valueType="num">
                                      <p:cBhvr additive="base">
                                        <p:cTn id="45" dur="500"/>
                                        <p:tgtEl>
                                          <p:spTgt spid="7"/>
                                        </p:tgtEl>
                                        <p:attrNameLst>
                                          <p:attrName>ppt_y</p:attrName>
                                        </p:attrNameLst>
                                      </p:cBhvr>
                                      <p:tavLst>
                                        <p:tav tm="0">
                                          <p:val>
                                            <p:strVal val="ppt_y"/>
                                          </p:val>
                                        </p:tav>
                                        <p:tav tm="100000">
                                          <p:val>
                                            <p:strVal val="ppt_y"/>
                                          </p:val>
                                        </p:tav>
                                      </p:tavLst>
                                    </p:anim>
                                    <p:set>
                                      <p:cBhvr>
                                        <p:cTn id="46" dur="1" fill="hold">
                                          <p:stCondLst>
                                            <p:cond delay="499"/>
                                          </p:stCondLst>
                                        </p:cTn>
                                        <p:tgtEl>
                                          <p:spTgt spid="7"/>
                                        </p:tgtEl>
                                        <p:attrNameLst>
                                          <p:attrName>style.visibility</p:attrName>
                                        </p:attrNameLst>
                                      </p:cBhvr>
                                      <p:to>
                                        <p:strVal val="hidden"/>
                                      </p:to>
                                    </p:set>
                                  </p:childTnLst>
                                </p:cTn>
                              </p:par>
                              <p:par>
                                <p:cTn id="47" presetID="2" presetClass="exit" presetSubtype="4" fill="hold" nodeType="withEffect">
                                  <p:stCondLst>
                                    <p:cond delay="0"/>
                                  </p:stCondLst>
                                  <p:childTnLst>
                                    <p:anim calcmode="lin" valueType="num">
                                      <p:cBhvr additive="base">
                                        <p:cTn id="48" dur="500"/>
                                        <p:tgtEl>
                                          <p:spTgt spid="4"/>
                                        </p:tgtEl>
                                        <p:attrNameLst>
                                          <p:attrName>ppt_x</p:attrName>
                                        </p:attrNameLst>
                                      </p:cBhvr>
                                      <p:tavLst>
                                        <p:tav tm="0">
                                          <p:val>
                                            <p:strVal val="ppt_x"/>
                                          </p:val>
                                        </p:tav>
                                        <p:tav tm="100000">
                                          <p:val>
                                            <p:strVal val="ppt_x"/>
                                          </p:val>
                                        </p:tav>
                                      </p:tavLst>
                                    </p:anim>
                                    <p:anim calcmode="lin" valueType="num">
                                      <p:cBhvr additive="base">
                                        <p:cTn id="49" dur="500"/>
                                        <p:tgtEl>
                                          <p:spTgt spid="4"/>
                                        </p:tgtEl>
                                        <p:attrNameLst>
                                          <p:attrName>ppt_y</p:attrName>
                                        </p:attrNameLst>
                                      </p:cBhvr>
                                      <p:tavLst>
                                        <p:tav tm="0">
                                          <p:val>
                                            <p:strVal val="ppt_y"/>
                                          </p:val>
                                        </p:tav>
                                        <p:tav tm="100000">
                                          <p:val>
                                            <p:strVal val="1+ppt_h/2"/>
                                          </p:val>
                                        </p:tav>
                                      </p:tavLst>
                                    </p:anim>
                                    <p:set>
                                      <p:cBhvr>
                                        <p:cTn id="50" dur="1" fill="hold">
                                          <p:stCondLst>
                                            <p:cond delay="499"/>
                                          </p:stCondLst>
                                        </p:cTn>
                                        <p:tgtEl>
                                          <p:spTgt spid="4"/>
                                        </p:tgtEl>
                                        <p:attrNameLst>
                                          <p:attrName>style.visibility</p:attrName>
                                        </p:attrNameLst>
                                      </p:cBhvr>
                                      <p:to>
                                        <p:strVal val="hidden"/>
                                      </p:to>
                                    </p:set>
                                  </p:childTnLst>
                                </p:cTn>
                              </p:par>
                            </p:childTnLst>
                          </p:cTn>
                        </p:par>
                        <p:par>
                          <p:cTn id="51" fill="hold" nodeType="afterGroup">
                            <p:stCondLst>
                              <p:cond delay="1000"/>
                            </p:stCondLst>
                            <p:childTnLst>
                              <p:par>
                                <p:cTn id="52" presetID="18" presetClass="entr" presetSubtype="9"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strips(upLeft)">
                                      <p:cBhvr>
                                        <p:cTn id="5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473" name="Group 25"/>
          <p:cNvGrpSpPr>
            <a:grpSpLocks/>
          </p:cNvGrpSpPr>
          <p:nvPr/>
        </p:nvGrpSpPr>
        <p:grpSpPr bwMode="auto">
          <a:xfrm>
            <a:off x="2667000" y="3035300"/>
            <a:ext cx="3810000" cy="923925"/>
            <a:chOff x="2667000" y="3886200"/>
            <a:chExt cx="3810000" cy="923330"/>
          </a:xfrm>
        </p:grpSpPr>
        <p:sp>
          <p:nvSpPr>
            <p:cNvPr id="22" name="TextBox 21"/>
            <p:cNvSpPr txBox="1"/>
            <p:nvPr/>
          </p:nvSpPr>
          <p:spPr>
            <a:xfrm>
              <a:off x="2667000" y="3886200"/>
              <a:ext cx="3810000" cy="923330"/>
            </a:xfrm>
            <a:prstGeom prst="rect">
              <a:avLst/>
            </a:prstGeom>
            <a:solidFill>
              <a:schemeClr val="accent3">
                <a:lumMod val="20000"/>
                <a:lumOff val="80000"/>
              </a:schemeClr>
            </a:solidFill>
            <a:ln>
              <a:solidFill>
                <a:schemeClr val="tx1"/>
              </a:solidFill>
            </a:ln>
            <a:effectLst>
              <a:outerShdw blurRad="50800" dist="38100" dir="2700000" algn="tl" rotWithShape="0">
                <a:prstClr val="black">
                  <a:alpha val="40000"/>
                </a:prstClr>
              </a:outerShdw>
            </a:effectLst>
          </p:spPr>
          <p:txBody>
            <a:bodyPr>
              <a:spAutoFit/>
            </a:bodyPr>
            <a:lstStyle/>
            <a:p>
              <a:pPr>
                <a:defRPr/>
              </a:pPr>
              <a:r>
                <a:rPr lang="en-US" dirty="0">
                  <a:latin typeface="Arial" pitchFamily="34" charset="0"/>
                </a:rPr>
                <a:t>Cash Interest		$6,000</a:t>
              </a:r>
            </a:p>
            <a:p>
              <a:pPr>
                <a:defRPr/>
              </a:pPr>
              <a:r>
                <a:rPr lang="en-US" dirty="0">
                  <a:latin typeface="Arial" pitchFamily="34" charset="0"/>
                </a:rPr>
                <a:t>Amortization of </a:t>
              </a:r>
              <a:r>
                <a:rPr lang="en-US" dirty="0">
                  <a:solidFill>
                    <a:srgbClr val="0070C0"/>
                  </a:solidFill>
                  <a:latin typeface="Arial" pitchFamily="34" charset="0"/>
                </a:rPr>
                <a:t>Discount</a:t>
              </a:r>
              <a:r>
                <a:rPr lang="en-US" dirty="0">
                  <a:latin typeface="Arial" pitchFamily="34" charset="0"/>
                </a:rPr>
                <a:t>	  1,656</a:t>
              </a:r>
            </a:p>
            <a:p>
              <a:pPr>
                <a:defRPr/>
              </a:pPr>
              <a:r>
                <a:rPr lang="en-US" dirty="0">
                  <a:latin typeface="Arial" pitchFamily="34" charset="0"/>
                </a:rPr>
                <a:t>Interest Expense		$7,656</a:t>
              </a:r>
            </a:p>
          </p:txBody>
        </p:sp>
        <p:cxnSp>
          <p:nvCxnSpPr>
            <p:cNvPr id="24" name="Straight Connector 23"/>
            <p:cNvCxnSpPr/>
            <p:nvPr/>
          </p:nvCxnSpPr>
          <p:spPr>
            <a:xfrm>
              <a:off x="5486400" y="4449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486400" y="472386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474" name="Title 3"/>
          <p:cNvSpPr>
            <a:spLocks noGrp="1"/>
          </p:cNvSpPr>
          <p:nvPr>
            <p:ph type="title"/>
          </p:nvPr>
        </p:nvSpPr>
        <p:spPr/>
        <p:txBody>
          <a:bodyPr/>
          <a:lstStyle/>
          <a:p>
            <a:r>
              <a:rPr lang="en-US" smtClean="0"/>
              <a:t>Bond Discount</a:t>
            </a:r>
          </a:p>
        </p:txBody>
      </p:sp>
      <p:sp>
        <p:nvSpPr>
          <p:cNvPr id="6" name="TextBox 5"/>
          <p:cNvSpPr txBox="1"/>
          <p:nvPr/>
        </p:nvSpPr>
        <p:spPr>
          <a:xfrm>
            <a:off x="795338" y="1587500"/>
            <a:ext cx="7543800" cy="923925"/>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bg1"/>
                </a:solidFill>
                <a:effectLst>
                  <a:outerShdw blurRad="38100" dist="38100" dir="2700000" algn="tl">
                    <a:srgbClr val="000000">
                      <a:alpha val="43137"/>
                    </a:srgbClr>
                  </a:outerShdw>
                </a:effectLst>
                <a:latin typeface="Arial" pitchFamily="34" charset="0"/>
              </a:rPr>
              <a:t>Recall our example where General Mills received $93,376 for four-year bonds with a total face value of $100,000, implying a discount of $6,624. The annual amortization of the discount is </a:t>
            </a:r>
            <a:r>
              <a:rPr lang="en-US" dirty="0">
                <a:solidFill>
                  <a:srgbClr val="FFFF00"/>
                </a:solidFill>
                <a:effectLst>
                  <a:outerShdw blurRad="38100" dist="38100" dir="2700000" algn="tl">
                    <a:srgbClr val="000000">
                      <a:alpha val="43137"/>
                    </a:srgbClr>
                  </a:outerShdw>
                </a:effectLst>
                <a:latin typeface="Arial" pitchFamily="34" charset="0"/>
              </a:rPr>
              <a:t>$1,656</a:t>
            </a:r>
            <a:r>
              <a:rPr lang="en-US" dirty="0">
                <a:solidFill>
                  <a:schemeClr val="bg1"/>
                </a:solidFill>
                <a:effectLst>
                  <a:outerShdw blurRad="38100" dist="38100" dir="2700000" algn="tl">
                    <a:srgbClr val="000000">
                      <a:alpha val="43137"/>
                    </a:srgbClr>
                  </a:outerShdw>
                </a:effectLst>
                <a:latin typeface="Arial" pitchFamily="34" charset="0"/>
              </a:rPr>
              <a:t> ($6,624 ÷ 4).</a:t>
            </a:r>
          </a:p>
        </p:txBody>
      </p:sp>
      <p:grpSp>
        <p:nvGrpSpPr>
          <p:cNvPr id="23" name="Group 22"/>
          <p:cNvGrpSpPr>
            <a:grpSpLocks/>
          </p:cNvGrpSpPr>
          <p:nvPr/>
        </p:nvGrpSpPr>
        <p:grpSpPr bwMode="auto">
          <a:xfrm>
            <a:off x="457200" y="2895600"/>
            <a:ext cx="8229600" cy="1447800"/>
            <a:chOff x="366486" y="2535240"/>
            <a:chExt cx="8229600" cy="1447800"/>
          </a:xfrm>
        </p:grpSpPr>
        <p:grpSp>
          <p:nvGrpSpPr>
            <p:cNvPr id="105495" name="Group 21"/>
            <p:cNvGrpSpPr>
              <a:grpSpLocks/>
            </p:cNvGrpSpPr>
            <p:nvPr/>
          </p:nvGrpSpPr>
          <p:grpSpPr bwMode="auto">
            <a:xfrm>
              <a:off x="366486" y="2535240"/>
              <a:ext cx="8229600" cy="1447800"/>
              <a:chOff x="373958" y="2695645"/>
              <a:chExt cx="7997930" cy="1446555"/>
            </a:xfrm>
          </p:grpSpPr>
          <p:sp>
            <p:nvSpPr>
              <p:cNvPr id="41" name="Rounded Rectangle 40"/>
              <p:cNvSpPr/>
              <p:nvPr/>
            </p:nvSpPr>
            <p:spPr>
              <a:xfrm>
                <a:off x="373958" y="2695645"/>
                <a:ext cx="7997930" cy="1446555"/>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05511" name="Group 26"/>
              <p:cNvGrpSpPr>
                <a:grpSpLocks/>
              </p:cNvGrpSpPr>
              <p:nvPr/>
            </p:nvGrpSpPr>
            <p:grpSpPr bwMode="auto">
              <a:xfrm>
                <a:off x="373958" y="2722279"/>
                <a:ext cx="1925428" cy="381001"/>
                <a:chOff x="257840" y="3186475"/>
                <a:chExt cx="1925428" cy="381001"/>
              </a:xfrm>
            </p:grpSpPr>
            <p:grpSp>
              <p:nvGrpSpPr>
                <p:cNvPr id="105512" name="Group 16"/>
                <p:cNvGrpSpPr>
                  <a:grpSpLocks/>
                </p:cNvGrpSpPr>
                <p:nvPr/>
              </p:nvGrpSpPr>
              <p:grpSpPr bwMode="auto">
                <a:xfrm>
                  <a:off x="257840" y="3186475"/>
                  <a:ext cx="381001" cy="381001"/>
                  <a:chOff x="562640" y="3684300"/>
                  <a:chExt cx="381001" cy="381001"/>
                </a:xfrm>
              </p:grpSpPr>
              <p:sp>
                <p:nvSpPr>
                  <p:cNvPr id="45" name="Oval 44"/>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TextBox 45"/>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4" name="TextBox 43"/>
                <p:cNvSpPr txBox="1"/>
                <p:nvPr/>
              </p:nvSpPr>
              <p:spPr>
                <a:xfrm>
                  <a:off x="658971" y="3199495"/>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05496" name="Group 29"/>
            <p:cNvGrpSpPr>
              <a:grpSpLocks/>
            </p:cNvGrpSpPr>
            <p:nvPr/>
          </p:nvGrpSpPr>
          <p:grpSpPr bwMode="auto">
            <a:xfrm>
              <a:off x="442686" y="2967038"/>
              <a:ext cx="8077200" cy="852654"/>
              <a:chOff x="-7074705" y="-374806"/>
              <a:chExt cx="8077200" cy="852654"/>
            </a:xfrm>
          </p:grpSpPr>
          <p:grpSp>
            <p:nvGrpSpPr>
              <p:cNvPr id="105497" name="Group 16"/>
              <p:cNvGrpSpPr>
                <a:grpSpLocks/>
              </p:cNvGrpSpPr>
              <p:nvPr/>
            </p:nvGrpSpPr>
            <p:grpSpPr bwMode="auto">
              <a:xfrm>
                <a:off x="-7074705" y="-374806"/>
                <a:ext cx="8077200" cy="319088"/>
                <a:chOff x="-7074705" y="-374806"/>
                <a:chExt cx="8077200" cy="319088"/>
              </a:xfrm>
            </p:grpSpPr>
            <p:grpSp>
              <p:nvGrpSpPr>
                <p:cNvPr id="105503" name="Group 14"/>
                <p:cNvGrpSpPr>
                  <a:grpSpLocks/>
                </p:cNvGrpSpPr>
                <p:nvPr/>
              </p:nvGrpSpPr>
              <p:grpSpPr bwMode="auto">
                <a:xfrm>
                  <a:off x="-7074705" y="-374806"/>
                  <a:ext cx="8077200" cy="319088"/>
                  <a:chOff x="-7074705" y="-374806"/>
                  <a:chExt cx="8077200" cy="319088"/>
                </a:xfrm>
              </p:grpSpPr>
              <p:grpSp>
                <p:nvGrpSpPr>
                  <p:cNvPr id="105505" name="Group 13"/>
                  <p:cNvGrpSpPr>
                    <a:grpSpLocks/>
                  </p:cNvGrpSpPr>
                  <p:nvPr/>
                </p:nvGrpSpPr>
                <p:grpSpPr bwMode="auto">
                  <a:xfrm>
                    <a:off x="-7074705" y="-374805"/>
                    <a:ext cx="8061960" cy="316155"/>
                    <a:chOff x="-6655605" y="3328277"/>
                    <a:chExt cx="8061960" cy="316155"/>
                  </a:xfrm>
                </p:grpSpPr>
                <p:sp>
                  <p:nvSpPr>
                    <p:cNvPr id="105507" name="TextBox 37"/>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05508" name="TextBox 38"/>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05509"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05506" name="TextBox 36"/>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05504" name="TextBox 34"/>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05498" name="Group 22"/>
              <p:cNvGrpSpPr>
                <a:grpSpLocks/>
              </p:cNvGrpSpPr>
              <p:nvPr/>
            </p:nvGrpSpPr>
            <p:grpSpPr bwMode="auto">
              <a:xfrm>
                <a:off x="-7074705" y="-58058"/>
                <a:ext cx="8077200" cy="535906"/>
                <a:chOff x="-7074705" y="-58058"/>
                <a:chExt cx="8077200" cy="535906"/>
              </a:xfrm>
            </p:grpSpPr>
            <p:sp>
              <p:nvSpPr>
                <p:cNvPr id="105499" name="TextBox 29"/>
                <p:cNvSpPr txBox="1">
                  <a:spLocks noChangeArrowheads="1"/>
                </p:cNvSpPr>
                <p:nvPr/>
              </p:nvSpPr>
              <p:spPr bwMode="auto">
                <a:xfrm>
                  <a:off x="-7074705" y="-58057"/>
                  <a:ext cx="807720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05500" name="TextBox 30"/>
                <p:cNvSpPr txBox="1">
                  <a:spLocks noChangeArrowheads="1"/>
                </p:cNvSpPr>
                <p:nvPr/>
              </p:nvSpPr>
              <p:spPr bwMode="auto">
                <a:xfrm>
                  <a:off x="-7074705" y="-58058"/>
                  <a:ext cx="2497820" cy="523220"/>
                </a:xfrm>
                <a:prstGeom prst="rect">
                  <a:avLst/>
                </a:prstGeom>
                <a:noFill/>
                <a:ln w="19050">
                  <a:solidFill>
                    <a:schemeClr val="tx1"/>
                  </a:solidFill>
                  <a:miter lim="800000"/>
                  <a:headEnd/>
                  <a:tailEnd/>
                </a:ln>
              </p:spPr>
              <p:txBody>
                <a:bodyPr>
                  <a:spAutoFit/>
                </a:bodyPr>
                <a:lstStyle/>
                <a:p>
                  <a:r>
                    <a:rPr lang="en-US" sz="1400"/>
                    <a:t>Cash (-A)  -6,000</a:t>
                  </a:r>
                </a:p>
                <a:p>
                  <a:endParaRPr lang="en-US" sz="1400"/>
                </a:p>
              </p:txBody>
            </p:sp>
            <p:sp>
              <p:nvSpPr>
                <p:cNvPr id="105501" name="TextBox 31"/>
                <p:cNvSpPr txBox="1">
                  <a:spLocks noChangeArrowheads="1"/>
                </p:cNvSpPr>
                <p:nvPr/>
              </p:nvSpPr>
              <p:spPr bwMode="auto">
                <a:xfrm>
                  <a:off x="-4255305" y="-58058"/>
                  <a:ext cx="2590800" cy="535906"/>
                </a:xfrm>
                <a:prstGeom prst="rect">
                  <a:avLst/>
                </a:prstGeom>
                <a:noFill/>
                <a:ln w="19050">
                  <a:solidFill>
                    <a:schemeClr val="tx1"/>
                  </a:solidFill>
                  <a:miter lim="800000"/>
                  <a:headEnd/>
                  <a:tailEnd/>
                </a:ln>
              </p:spPr>
              <p:txBody>
                <a:bodyPr>
                  <a:spAutoFit/>
                </a:bodyPr>
                <a:lstStyle/>
                <a:p>
                  <a:r>
                    <a:rPr lang="en-US" sz="1400"/>
                    <a:t>Discount on</a:t>
                  </a:r>
                </a:p>
                <a:p>
                  <a:r>
                    <a:rPr lang="en-US" sz="1400"/>
                    <a:t>Bonds Payable(-xL,+L)+1,656</a:t>
                  </a:r>
                </a:p>
              </p:txBody>
            </p:sp>
            <p:sp>
              <p:nvSpPr>
                <p:cNvPr id="105502" name="TextBox 32"/>
                <p:cNvSpPr txBox="1">
                  <a:spLocks noChangeArrowheads="1"/>
                </p:cNvSpPr>
                <p:nvPr/>
              </p:nvSpPr>
              <p:spPr bwMode="auto">
                <a:xfrm>
                  <a:off x="-1359705" y="-58058"/>
                  <a:ext cx="2362200" cy="535906"/>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-7,656</a:t>
                  </a:r>
                </a:p>
              </p:txBody>
            </p:sp>
          </p:grpSp>
        </p:grpSp>
      </p:grpSp>
      <p:grpSp>
        <p:nvGrpSpPr>
          <p:cNvPr id="47" name="Group 46"/>
          <p:cNvGrpSpPr>
            <a:grpSpLocks/>
          </p:cNvGrpSpPr>
          <p:nvPr/>
        </p:nvGrpSpPr>
        <p:grpSpPr bwMode="auto">
          <a:xfrm>
            <a:off x="457200" y="4648200"/>
            <a:ext cx="7943850" cy="1295400"/>
            <a:chOff x="652463" y="4016376"/>
            <a:chExt cx="7943620" cy="1295401"/>
          </a:xfrm>
        </p:grpSpPr>
        <p:grpSp>
          <p:nvGrpSpPr>
            <p:cNvPr id="105478" name="Group 24"/>
            <p:cNvGrpSpPr>
              <a:grpSpLocks/>
            </p:cNvGrpSpPr>
            <p:nvPr/>
          </p:nvGrpSpPr>
          <p:grpSpPr bwMode="auto">
            <a:xfrm>
              <a:off x="652463" y="4016376"/>
              <a:ext cx="7943620" cy="1295401"/>
              <a:chOff x="711199" y="4336107"/>
              <a:chExt cx="7749510" cy="1294236"/>
            </a:xfrm>
          </p:grpSpPr>
          <p:sp>
            <p:nvSpPr>
              <p:cNvPr id="55" name="Rounded Rectangle 54"/>
              <p:cNvSpPr/>
              <p:nvPr/>
            </p:nvSpPr>
            <p:spPr>
              <a:xfrm>
                <a:off x="740624" y="4336107"/>
                <a:ext cx="7720085" cy="129423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05486" name="Group 25"/>
              <p:cNvGrpSpPr>
                <a:grpSpLocks/>
              </p:cNvGrpSpPr>
              <p:nvPr/>
            </p:nvGrpSpPr>
            <p:grpSpPr bwMode="auto">
              <a:xfrm>
                <a:off x="711199" y="4336108"/>
                <a:ext cx="1905000" cy="387350"/>
                <a:chOff x="3505200" y="3232737"/>
                <a:chExt cx="1905000" cy="387476"/>
              </a:xfrm>
            </p:grpSpPr>
            <p:grpSp>
              <p:nvGrpSpPr>
                <p:cNvPr id="105487" name="Group 15"/>
                <p:cNvGrpSpPr>
                  <a:grpSpLocks/>
                </p:cNvGrpSpPr>
                <p:nvPr/>
              </p:nvGrpSpPr>
              <p:grpSpPr bwMode="auto">
                <a:xfrm>
                  <a:off x="3505200" y="3232737"/>
                  <a:ext cx="413658" cy="387476"/>
                  <a:chOff x="2133600" y="4870324"/>
                  <a:chExt cx="413658" cy="387476"/>
                </a:xfrm>
              </p:grpSpPr>
              <p:sp>
                <p:nvSpPr>
                  <p:cNvPr id="59"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0" name="TextBox 59"/>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05488"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05479" name="Group 44"/>
            <p:cNvGrpSpPr>
              <a:grpSpLocks/>
            </p:cNvGrpSpPr>
            <p:nvPr/>
          </p:nvGrpSpPr>
          <p:grpSpPr bwMode="auto">
            <a:xfrm>
              <a:off x="1128485" y="4389319"/>
              <a:ext cx="7242380" cy="839506"/>
              <a:chOff x="5656941" y="3416862"/>
              <a:chExt cx="7242380" cy="839506"/>
            </a:xfrm>
          </p:grpSpPr>
          <p:sp>
            <p:nvSpPr>
              <p:cNvPr id="50" name="TextBox 49"/>
              <p:cNvSpPr txBox="1"/>
              <p:nvPr/>
            </p:nvSpPr>
            <p:spPr>
              <a:xfrm>
                <a:off x="5660330" y="3424919"/>
                <a:ext cx="7235615" cy="831851"/>
              </a:xfrm>
              <a:prstGeom prst="rect">
                <a:avLst/>
              </a:prstGeom>
              <a:solidFill>
                <a:schemeClr val="accent2">
                  <a:lumMod val="20000"/>
                  <a:lumOff val="80000"/>
                </a:schemeClr>
              </a:solidFill>
            </p:spPr>
            <p:txBody>
              <a:bodyPr>
                <a:spAutoFit/>
              </a:bodyPr>
              <a:lstStyle/>
              <a:p>
                <a:pPr>
                  <a:defRPr/>
                </a:pPr>
                <a:endParaRPr lang="en-US" sz="1600" dirty="0">
                  <a:latin typeface="Arial" pitchFamily="34" charset="0"/>
                </a:endParaRPr>
              </a:p>
              <a:p>
                <a:pPr>
                  <a:defRPr/>
                </a:pPr>
                <a:endParaRPr lang="en-US" sz="1600" dirty="0">
                  <a:latin typeface="Arial" pitchFamily="34" charset="0"/>
                </a:endParaRPr>
              </a:p>
              <a:p>
                <a:pPr>
                  <a:defRPr/>
                </a:pPr>
                <a:endParaRPr lang="en-US" sz="1600" dirty="0">
                  <a:latin typeface="Arial" pitchFamily="34" charset="0"/>
                </a:endParaRPr>
              </a:p>
            </p:txBody>
          </p:sp>
          <p:grpSp>
            <p:nvGrpSpPr>
              <p:cNvPr id="105481" name="Group 73"/>
              <p:cNvGrpSpPr>
                <a:grpSpLocks/>
              </p:cNvGrpSpPr>
              <p:nvPr/>
            </p:nvGrpSpPr>
            <p:grpSpPr bwMode="auto">
              <a:xfrm>
                <a:off x="5656941" y="3416862"/>
                <a:ext cx="7242380" cy="839506"/>
                <a:chOff x="5656941" y="2546005"/>
                <a:chExt cx="7242380" cy="839506"/>
              </a:xfrm>
            </p:grpSpPr>
            <p:sp>
              <p:nvSpPr>
                <p:cNvPr id="105482" name="TextBox 51"/>
                <p:cNvSpPr txBox="1">
                  <a:spLocks noChangeArrowheads="1"/>
                </p:cNvSpPr>
                <p:nvPr/>
              </p:nvSpPr>
              <p:spPr bwMode="auto">
                <a:xfrm>
                  <a:off x="5656941" y="2554514"/>
                  <a:ext cx="5410200" cy="830997"/>
                </a:xfrm>
                <a:prstGeom prst="rect">
                  <a:avLst/>
                </a:prstGeom>
                <a:noFill/>
                <a:ln w="9525">
                  <a:noFill/>
                  <a:miter lim="800000"/>
                  <a:headEnd/>
                  <a:tailEnd/>
                </a:ln>
              </p:spPr>
              <p:txBody>
                <a:bodyPr>
                  <a:spAutoFit/>
                </a:bodyPr>
                <a:lstStyle/>
                <a:p>
                  <a:r>
                    <a:rPr lang="en-US" sz="1600"/>
                    <a:t>dr    Interest Expense (+E, -SE)</a:t>
                  </a:r>
                </a:p>
                <a:p>
                  <a:r>
                    <a:rPr lang="en-US" sz="1600"/>
                    <a:t>        cr    Discount on Bonds Payable (-xL, +L)</a:t>
                  </a:r>
                </a:p>
                <a:p>
                  <a:r>
                    <a:rPr lang="en-US" sz="1600"/>
                    <a:t>        cr    Cash (-A)</a:t>
                  </a:r>
                </a:p>
              </p:txBody>
            </p:sp>
            <p:sp>
              <p:nvSpPr>
                <p:cNvPr id="105483" name="TextBox 52"/>
                <p:cNvSpPr txBox="1">
                  <a:spLocks noChangeArrowheads="1"/>
                </p:cNvSpPr>
                <p:nvPr/>
              </p:nvSpPr>
              <p:spPr bwMode="auto">
                <a:xfrm>
                  <a:off x="11810750" y="2551886"/>
                  <a:ext cx="1088571" cy="830997"/>
                </a:xfrm>
                <a:prstGeom prst="rect">
                  <a:avLst/>
                </a:prstGeom>
                <a:noFill/>
                <a:ln w="9525">
                  <a:noFill/>
                  <a:miter lim="800000"/>
                  <a:headEnd/>
                  <a:tailEnd/>
                </a:ln>
              </p:spPr>
              <p:txBody>
                <a:bodyPr>
                  <a:spAutoFit/>
                </a:bodyPr>
                <a:lstStyle/>
                <a:p>
                  <a:pPr algn="r"/>
                  <a:endParaRPr lang="en-US" sz="1600"/>
                </a:p>
                <a:p>
                  <a:pPr algn="r"/>
                  <a:r>
                    <a:rPr lang="en-US" sz="1600"/>
                    <a:t>1,656</a:t>
                  </a:r>
                </a:p>
                <a:p>
                  <a:pPr algn="r"/>
                  <a:r>
                    <a:rPr lang="en-US" sz="1600"/>
                    <a:t>6,000</a:t>
                  </a:r>
                </a:p>
              </p:txBody>
            </p:sp>
            <p:sp>
              <p:nvSpPr>
                <p:cNvPr id="105484" name="TextBox 53"/>
                <p:cNvSpPr txBox="1">
                  <a:spLocks noChangeArrowheads="1"/>
                </p:cNvSpPr>
                <p:nvPr/>
              </p:nvSpPr>
              <p:spPr bwMode="auto">
                <a:xfrm>
                  <a:off x="10804883" y="2546005"/>
                  <a:ext cx="1088571" cy="830997"/>
                </a:xfrm>
                <a:prstGeom prst="rect">
                  <a:avLst/>
                </a:prstGeom>
                <a:noFill/>
                <a:ln w="9525">
                  <a:noFill/>
                  <a:miter lim="800000"/>
                  <a:headEnd/>
                  <a:tailEnd/>
                </a:ln>
              </p:spPr>
              <p:txBody>
                <a:bodyPr>
                  <a:spAutoFit/>
                </a:bodyPr>
                <a:lstStyle/>
                <a:p>
                  <a:pPr algn="r"/>
                  <a:r>
                    <a:rPr lang="en-US" sz="1600"/>
                    <a:t>7,656</a:t>
                  </a:r>
                </a:p>
                <a:p>
                  <a:pPr algn="r"/>
                  <a:endParaRPr lang="en-US" sz="1600"/>
                </a:p>
                <a:p>
                  <a:pPr algn="r"/>
                  <a:endParaRPr lang="en-US" sz="1600"/>
                </a:p>
              </p:txBody>
            </p:sp>
          </p:grpSp>
        </p:grpSp>
      </p:gr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left)">
                                      <p:cBhvr>
                                        <p:cTn id="1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1" name="Picture 2"/>
          <p:cNvPicPr>
            <a:picLocks noChangeAspect="1" noChangeArrowheads="1"/>
          </p:cNvPicPr>
          <p:nvPr/>
        </p:nvPicPr>
        <p:blipFill>
          <a:blip r:embed="rId3"/>
          <a:srcRect/>
          <a:stretch>
            <a:fillRect/>
          </a:stretch>
        </p:blipFill>
        <p:spPr bwMode="auto">
          <a:xfrm>
            <a:off x="382588" y="1295400"/>
            <a:ext cx="8380412" cy="1965325"/>
          </a:xfrm>
          <a:prstGeom prst="rect">
            <a:avLst/>
          </a:prstGeom>
          <a:noFill/>
          <a:ln w="9525">
            <a:noFill/>
            <a:miter lim="800000"/>
            <a:headEnd/>
            <a:tailEnd/>
          </a:ln>
        </p:spPr>
      </p:pic>
      <p:sp>
        <p:nvSpPr>
          <p:cNvPr id="107522" name="Title 1"/>
          <p:cNvSpPr>
            <a:spLocks noGrp="1"/>
          </p:cNvSpPr>
          <p:nvPr>
            <p:ph type="title"/>
          </p:nvPr>
        </p:nvSpPr>
        <p:spPr/>
        <p:txBody>
          <a:bodyPr/>
          <a:lstStyle/>
          <a:p>
            <a:r>
              <a:rPr lang="en-US" smtClean="0"/>
              <a:t>Bond Discount</a:t>
            </a:r>
          </a:p>
        </p:txBody>
      </p:sp>
      <p:sp>
        <p:nvSpPr>
          <p:cNvPr id="107523" name="TextBox 4"/>
          <p:cNvSpPr txBox="1">
            <a:spLocks noChangeArrowheads="1"/>
          </p:cNvSpPr>
          <p:nvPr/>
        </p:nvSpPr>
        <p:spPr bwMode="auto">
          <a:xfrm>
            <a:off x="838200" y="838200"/>
            <a:ext cx="7467600" cy="400050"/>
          </a:xfrm>
          <a:prstGeom prst="rect">
            <a:avLst/>
          </a:prstGeom>
          <a:noFill/>
          <a:ln w="9525">
            <a:noFill/>
            <a:miter lim="800000"/>
            <a:headEnd/>
            <a:tailEnd/>
          </a:ln>
        </p:spPr>
        <p:txBody>
          <a:bodyPr>
            <a:spAutoFit/>
          </a:bodyPr>
          <a:lstStyle/>
          <a:p>
            <a:pPr algn="ctr"/>
            <a:r>
              <a:rPr lang="en-US" sz="2000">
                <a:solidFill>
                  <a:srgbClr val="0033CC"/>
                </a:solidFill>
              </a:rPr>
              <a:t>Amortization Schedule of Bonds Issued at a Discount</a:t>
            </a:r>
          </a:p>
        </p:txBody>
      </p:sp>
      <p:grpSp>
        <p:nvGrpSpPr>
          <p:cNvPr id="2" name="Group 5"/>
          <p:cNvGrpSpPr>
            <a:grpSpLocks/>
          </p:cNvGrpSpPr>
          <p:nvPr/>
        </p:nvGrpSpPr>
        <p:grpSpPr bwMode="auto">
          <a:xfrm>
            <a:off x="2514600" y="3146425"/>
            <a:ext cx="2241550" cy="979488"/>
            <a:chOff x="2483081" y="3288268"/>
            <a:chExt cx="2241319" cy="978932"/>
          </a:xfrm>
        </p:grpSpPr>
        <p:sp>
          <p:nvSpPr>
            <p:cNvPr id="7" name="TextBox 6"/>
            <p:cNvSpPr txBox="1"/>
            <p:nvPr/>
          </p:nvSpPr>
          <p:spPr>
            <a:xfrm>
              <a:off x="2483081" y="3897522"/>
              <a:ext cx="2241319" cy="36967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$6,624 ÷ 4 = $1,656</a:t>
              </a:r>
            </a:p>
          </p:txBody>
        </p:sp>
        <p:cxnSp>
          <p:nvCxnSpPr>
            <p:cNvPr id="8" name="Straight Arrow Connector 7"/>
            <p:cNvCxnSpPr>
              <a:stCxn id="7" idx="0"/>
            </p:cNvCxnSpPr>
            <p:nvPr/>
          </p:nvCxnSpPr>
          <p:spPr>
            <a:xfrm rot="16200000" flipV="1">
              <a:off x="3157841" y="3451622"/>
              <a:ext cx="609254" cy="282546"/>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 name="Group 8"/>
          <p:cNvGrpSpPr>
            <a:grpSpLocks/>
          </p:cNvGrpSpPr>
          <p:nvPr/>
        </p:nvGrpSpPr>
        <p:grpSpPr bwMode="auto">
          <a:xfrm>
            <a:off x="152400" y="3221038"/>
            <a:ext cx="3551238" cy="1447800"/>
            <a:chOff x="152400" y="3352800"/>
            <a:chExt cx="3550972" cy="1447800"/>
          </a:xfrm>
        </p:grpSpPr>
        <p:sp>
          <p:nvSpPr>
            <p:cNvPr id="10" name="TextBox 9"/>
            <p:cNvSpPr txBox="1"/>
            <p:nvPr/>
          </p:nvSpPr>
          <p:spPr>
            <a:xfrm>
              <a:off x="152400" y="4430712"/>
              <a:ext cx="3550972"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$100,000 × 6% × 12/12 = $6,000</a:t>
              </a:r>
            </a:p>
          </p:txBody>
        </p:sp>
        <p:cxnSp>
          <p:nvCxnSpPr>
            <p:cNvPr id="11" name="Straight Arrow Connector 10"/>
            <p:cNvCxnSpPr>
              <a:stCxn id="10" idx="0"/>
            </p:cNvCxnSpPr>
            <p:nvPr/>
          </p:nvCxnSpPr>
          <p:spPr>
            <a:xfrm rot="5400000" flipH="1" flipV="1">
              <a:off x="1415916" y="3865564"/>
              <a:ext cx="1077912" cy="52383"/>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 name="Group 11"/>
          <p:cNvGrpSpPr>
            <a:grpSpLocks/>
          </p:cNvGrpSpPr>
          <p:nvPr/>
        </p:nvGrpSpPr>
        <p:grpSpPr bwMode="auto">
          <a:xfrm>
            <a:off x="3860800" y="3124200"/>
            <a:ext cx="2825750" cy="2057400"/>
            <a:chOff x="3860693" y="3276600"/>
            <a:chExt cx="2826415" cy="2057400"/>
          </a:xfrm>
        </p:grpSpPr>
        <p:sp>
          <p:nvSpPr>
            <p:cNvPr id="13" name="TextBox 12"/>
            <p:cNvSpPr txBox="1"/>
            <p:nvPr/>
          </p:nvSpPr>
          <p:spPr>
            <a:xfrm>
              <a:off x="3860693" y="4964113"/>
              <a:ext cx="2826415" cy="369887"/>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lgn="ctr">
                <a:defRPr/>
              </a:pPr>
              <a:r>
                <a:rPr lang="en-US" dirty="0">
                  <a:latin typeface="Arial" pitchFamily="34" charset="0"/>
                </a:rPr>
                <a:t>$6,000 + $1,656 = $7,656</a:t>
              </a:r>
            </a:p>
          </p:txBody>
        </p:sp>
        <p:cxnSp>
          <p:nvCxnSpPr>
            <p:cNvPr id="14" name="Straight Arrow Connector 13"/>
            <p:cNvCxnSpPr/>
            <p:nvPr/>
          </p:nvCxnSpPr>
          <p:spPr>
            <a:xfrm rot="16200000" flipV="1">
              <a:off x="4191168" y="3733710"/>
              <a:ext cx="1676400" cy="762179"/>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 name="Group 14"/>
          <p:cNvGrpSpPr>
            <a:grpSpLocks/>
          </p:cNvGrpSpPr>
          <p:nvPr/>
        </p:nvGrpSpPr>
        <p:grpSpPr bwMode="auto">
          <a:xfrm>
            <a:off x="5113338" y="2654300"/>
            <a:ext cx="2768600" cy="1219200"/>
            <a:chOff x="5062868" y="2743200"/>
            <a:chExt cx="2768707" cy="1219202"/>
          </a:xfrm>
        </p:grpSpPr>
        <p:sp>
          <p:nvSpPr>
            <p:cNvPr id="16" name="TextBox 15"/>
            <p:cNvSpPr txBox="1"/>
            <p:nvPr/>
          </p:nvSpPr>
          <p:spPr>
            <a:xfrm>
              <a:off x="5062868" y="3592514"/>
              <a:ext cx="2768707"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$6,624 - $1,656 = $4,968</a:t>
              </a:r>
            </a:p>
          </p:txBody>
        </p:sp>
        <p:cxnSp>
          <p:nvCxnSpPr>
            <p:cNvPr id="17" name="Straight Arrow Connector 16"/>
            <p:cNvCxnSpPr/>
            <p:nvPr/>
          </p:nvCxnSpPr>
          <p:spPr>
            <a:xfrm rot="5400000" flipH="1" flipV="1">
              <a:off x="6015420" y="2857489"/>
              <a:ext cx="838201" cy="609624"/>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 name="Group 17"/>
          <p:cNvGrpSpPr>
            <a:grpSpLocks/>
          </p:cNvGrpSpPr>
          <p:nvPr/>
        </p:nvGrpSpPr>
        <p:grpSpPr bwMode="auto">
          <a:xfrm>
            <a:off x="5486400" y="2622550"/>
            <a:ext cx="3352800" cy="1862138"/>
            <a:chOff x="5486400" y="2775466"/>
            <a:chExt cx="3352800" cy="1861066"/>
          </a:xfrm>
        </p:grpSpPr>
        <p:sp>
          <p:nvSpPr>
            <p:cNvPr id="19" name="TextBox 18"/>
            <p:cNvSpPr txBox="1"/>
            <p:nvPr/>
          </p:nvSpPr>
          <p:spPr>
            <a:xfrm>
              <a:off x="5486400" y="4266857"/>
              <a:ext cx="3352800" cy="369675"/>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$93,376 + $1,656 = $95,032</a:t>
              </a:r>
            </a:p>
          </p:txBody>
        </p:sp>
        <p:cxnSp>
          <p:nvCxnSpPr>
            <p:cNvPr id="20" name="Elbow Connector 19"/>
            <p:cNvCxnSpPr>
              <a:stCxn id="19" idx="3"/>
            </p:cNvCxnSpPr>
            <p:nvPr/>
          </p:nvCxnSpPr>
          <p:spPr>
            <a:xfrm flipH="1" flipV="1">
              <a:off x="8621713" y="2775466"/>
              <a:ext cx="217487" cy="1677022"/>
            </a:xfrm>
            <a:prstGeom prst="bentConnector3">
              <a:avLst>
                <a:gd name="adj1" fmla="val -4634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9"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upRigh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2"/>
          <p:cNvSpPr>
            <a:spLocks noGrp="1"/>
          </p:cNvSpPr>
          <p:nvPr>
            <p:ph type="ctrTitle"/>
          </p:nvPr>
        </p:nvSpPr>
        <p:spPr/>
        <p:txBody>
          <a:bodyPr/>
          <a:lstStyle/>
          <a:p>
            <a:r>
              <a:rPr lang="en-US" smtClean="0"/>
              <a:t>Chapter 10</a:t>
            </a:r>
            <a:br>
              <a:rPr lang="en-US" smtClean="0"/>
            </a:br>
            <a:r>
              <a:rPr lang="en-US" smtClean="0"/>
              <a:t>Supplement 10B</a:t>
            </a:r>
          </a:p>
        </p:txBody>
      </p:sp>
      <p:sp>
        <p:nvSpPr>
          <p:cNvPr id="109570" name="Subtitle 3"/>
          <p:cNvSpPr>
            <a:spLocks noGrp="1"/>
          </p:cNvSpPr>
          <p:nvPr>
            <p:ph type="subTitle" idx="1"/>
          </p:nvPr>
        </p:nvSpPr>
        <p:spPr>
          <a:xfrm>
            <a:off x="1981200" y="3962400"/>
            <a:ext cx="6705600" cy="1752600"/>
          </a:xfrm>
        </p:spPr>
        <p:txBody>
          <a:bodyPr/>
          <a:lstStyle/>
          <a:p>
            <a:r>
              <a:rPr lang="en-US" smtClean="0"/>
              <a:t>Effective-Interest Method of Amortization</a:t>
            </a:r>
          </a:p>
        </p:txBody>
      </p:sp>
    </p:spTree>
  </p:cSld>
  <p:clrMapOvr>
    <a:masterClrMapping/>
  </p:clrMapOvr>
  <p:transition>
    <p:pull dir="l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3"/>
          <p:cNvSpPr>
            <a:spLocks noGrp="1"/>
          </p:cNvSpPr>
          <p:nvPr>
            <p:ph type="title"/>
          </p:nvPr>
        </p:nvSpPr>
        <p:spPr/>
        <p:txBody>
          <a:bodyPr/>
          <a:lstStyle/>
          <a:p>
            <a:r>
              <a:rPr lang="en-US" smtClean="0"/>
              <a:t>Effective Interest Amortization</a:t>
            </a:r>
          </a:p>
        </p:txBody>
      </p:sp>
      <p:sp>
        <p:nvSpPr>
          <p:cNvPr id="5" name="Rectangle 4"/>
          <p:cNvSpPr/>
          <p:nvPr/>
        </p:nvSpPr>
        <p:spPr>
          <a:xfrm>
            <a:off x="228600" y="1143000"/>
            <a:ext cx="8610600" cy="954088"/>
          </a:xfrm>
          <a:prstGeom prst="rect">
            <a:avLst/>
          </a:prstGeom>
          <a:solidFill>
            <a:srgbClr val="FFFFCC"/>
          </a:solidFill>
          <a:ln w="38100">
            <a:solidFill>
              <a:schemeClr val="accent6">
                <a:lumMod val="75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The effective-interest method of amortization is considered a conceptually superior method of accounting for bonds because it correctly calculates interest expense by multiplying the market interest rate times the carrying value of the bonds.</a:t>
            </a:r>
          </a:p>
        </p:txBody>
      </p:sp>
      <p:grpSp>
        <p:nvGrpSpPr>
          <p:cNvPr id="111624" name="Group 8"/>
          <p:cNvGrpSpPr>
            <a:grpSpLocks/>
          </p:cNvGrpSpPr>
          <p:nvPr/>
        </p:nvGrpSpPr>
        <p:grpSpPr bwMode="auto">
          <a:xfrm>
            <a:off x="685800" y="2286000"/>
            <a:ext cx="7696200" cy="2230438"/>
            <a:chOff x="432" y="1440"/>
            <a:chExt cx="4848" cy="1405"/>
          </a:xfrm>
        </p:grpSpPr>
        <p:sp>
          <p:nvSpPr>
            <p:cNvPr id="9" name="Rounded Rectangle 8"/>
            <p:cNvSpPr/>
            <p:nvPr/>
          </p:nvSpPr>
          <p:spPr>
            <a:xfrm>
              <a:off x="864" y="2269"/>
              <a:ext cx="4032" cy="576"/>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 Interest (I) = Principal (P)  × Rate (R) × Time (T)</a:t>
              </a:r>
            </a:p>
            <a:p>
              <a:pPr algn="ctr">
                <a:defRPr/>
              </a:pPr>
              <a:r>
                <a:rPr lang="en-US" dirty="0">
                  <a:solidFill>
                    <a:srgbClr val="0070C0"/>
                  </a:solidFill>
                </a:rPr>
                <a:t>Interest Expense = Carrying Value × Market Rate × n/12</a:t>
              </a:r>
            </a:p>
            <a:p>
              <a:pPr algn="ctr">
                <a:defRPr/>
              </a:pPr>
              <a:r>
                <a:rPr lang="en-US" dirty="0">
                  <a:solidFill>
                    <a:srgbClr val="C00000"/>
                  </a:solidFill>
                </a:rPr>
                <a:t>$4,290  =  $107,260 × 4% × 12/12  </a:t>
              </a:r>
            </a:p>
          </p:txBody>
        </p:sp>
        <p:sp>
          <p:nvSpPr>
            <p:cNvPr id="6" name="TextBox 5"/>
            <p:cNvSpPr txBox="1"/>
            <p:nvPr/>
          </p:nvSpPr>
          <p:spPr>
            <a:xfrm>
              <a:off x="432" y="1440"/>
              <a:ext cx="4848" cy="756"/>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r>
                <a:rPr lang="en-US">
                  <a:solidFill>
                    <a:schemeClr val="bg1"/>
                  </a:solidFill>
                  <a:effectLst>
                    <a:outerShdw blurRad="38100" dist="38100" dir="2700000" algn="tl">
                      <a:srgbClr val="000000"/>
                    </a:outerShdw>
                  </a:effectLst>
                </a:rPr>
                <a:t>When General Mills adds this $7,260 premium to the $100,000 face value, it reports a carrying value of $107,260 ($100,000 + $7,260) on January 1, 2013. The proceeds indicates that the market interest rte was 4 percent.</a:t>
              </a:r>
            </a:p>
          </p:txBody>
        </p:sp>
      </p:grpSp>
      <p:pic>
        <p:nvPicPr>
          <p:cNvPr id="32770" name="Picture 2"/>
          <p:cNvPicPr>
            <a:picLocks noChangeAspect="1" noChangeArrowheads="1"/>
          </p:cNvPicPr>
          <p:nvPr/>
        </p:nvPicPr>
        <p:blipFill>
          <a:blip r:embed="rId3"/>
          <a:srcRect/>
          <a:stretch>
            <a:fillRect/>
          </a:stretch>
        </p:blipFill>
        <p:spPr bwMode="auto">
          <a:xfrm>
            <a:off x="565150" y="4648200"/>
            <a:ext cx="8085138" cy="1752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1624"/>
                                        </p:tgtEl>
                                        <p:attrNameLst>
                                          <p:attrName>style.visibility</p:attrName>
                                        </p:attrNameLst>
                                      </p:cBhvr>
                                      <p:to>
                                        <p:strVal val="visible"/>
                                      </p:to>
                                    </p:set>
                                    <p:animEffect transition="in" filter="wipe(left)">
                                      <p:cBhvr>
                                        <p:cTn id="7" dur="500"/>
                                        <p:tgtEl>
                                          <p:spTgt spid="1116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bwMode="auto">
          <a:xfrm>
            <a:off x="1371600" y="3124200"/>
            <a:ext cx="6400800" cy="914400"/>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 Interest (I) = Principal (P)  × Rate (R) × Time (T)</a:t>
            </a:r>
          </a:p>
          <a:p>
            <a:pPr algn="ctr">
              <a:defRPr/>
            </a:pPr>
            <a:r>
              <a:rPr lang="en-US" dirty="0">
                <a:solidFill>
                  <a:srgbClr val="0070C0"/>
                </a:solidFill>
              </a:rPr>
              <a:t>Interest Expense = Carrying Value × Market Rate × n/12</a:t>
            </a:r>
          </a:p>
          <a:p>
            <a:pPr algn="ctr">
              <a:defRPr/>
            </a:pPr>
            <a:r>
              <a:rPr lang="en-US" dirty="0">
                <a:solidFill>
                  <a:srgbClr val="C00000"/>
                </a:solidFill>
              </a:rPr>
              <a:t>$4,290  =  $107,260 × 4% × 12/12  </a:t>
            </a:r>
          </a:p>
        </p:txBody>
      </p:sp>
      <p:grpSp>
        <p:nvGrpSpPr>
          <p:cNvPr id="113666" name="Group 24"/>
          <p:cNvGrpSpPr>
            <a:grpSpLocks/>
          </p:cNvGrpSpPr>
          <p:nvPr/>
        </p:nvGrpSpPr>
        <p:grpSpPr bwMode="auto">
          <a:xfrm>
            <a:off x="2687638" y="4557713"/>
            <a:ext cx="3733800" cy="1143000"/>
            <a:chOff x="2971800" y="3048000"/>
            <a:chExt cx="3733800" cy="1143000"/>
          </a:xfrm>
        </p:grpSpPr>
        <p:sp>
          <p:nvSpPr>
            <p:cNvPr id="21" name="Rounded Rectangle 20"/>
            <p:cNvSpPr/>
            <p:nvPr/>
          </p:nvSpPr>
          <p:spPr>
            <a:xfrm>
              <a:off x="2971800" y="3048000"/>
              <a:ext cx="3733800" cy="1143000"/>
            </a:xfrm>
            <a:prstGeom prst="roundRect">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Cash Interest                   $ 6,000</a:t>
              </a:r>
            </a:p>
            <a:p>
              <a:pPr>
                <a:defRPr/>
              </a:pPr>
              <a:r>
                <a:rPr lang="en-US" dirty="0"/>
                <a:t>Effective Interest                 4,290</a:t>
              </a:r>
            </a:p>
            <a:p>
              <a:pPr>
                <a:defRPr/>
              </a:pPr>
              <a:r>
                <a:rPr lang="en-US" dirty="0"/>
                <a:t>Amortization of Premium  $1,710</a:t>
              </a:r>
            </a:p>
          </p:txBody>
        </p:sp>
        <p:cxnSp>
          <p:nvCxnSpPr>
            <p:cNvPr id="23" name="Straight Connector 22"/>
            <p:cNvCxnSpPr/>
            <p:nvPr/>
          </p:nvCxnSpPr>
          <p:spPr>
            <a:xfrm>
              <a:off x="5703887" y="3754437"/>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715000" y="4038600"/>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3667" name="Title 1"/>
          <p:cNvSpPr>
            <a:spLocks noGrp="1"/>
          </p:cNvSpPr>
          <p:nvPr>
            <p:ph type="title"/>
          </p:nvPr>
        </p:nvSpPr>
        <p:spPr/>
        <p:txBody>
          <a:bodyPr/>
          <a:lstStyle/>
          <a:p>
            <a:r>
              <a:rPr lang="en-US" smtClean="0"/>
              <a:t>Effective Interest Amortization</a:t>
            </a:r>
          </a:p>
        </p:txBody>
      </p:sp>
      <p:sp>
        <p:nvSpPr>
          <p:cNvPr id="5" name="TextBox 4"/>
          <p:cNvSpPr txBox="1"/>
          <p:nvPr/>
        </p:nvSpPr>
        <p:spPr bwMode="auto">
          <a:xfrm>
            <a:off x="862013" y="1371600"/>
            <a:ext cx="7391400" cy="1200150"/>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bg1"/>
                </a:solidFill>
                <a:effectLst>
                  <a:outerShdw blurRad="38100" dist="38100" dir="2700000" algn="tl">
                    <a:srgbClr val="000000">
                      <a:alpha val="43137"/>
                    </a:srgbClr>
                  </a:outerShdw>
                </a:effectLst>
                <a:latin typeface="Arial" pitchFamily="34" charset="0"/>
              </a:rPr>
              <a:t>General Mills issued 6% stated rate bonds for $107,260. The market rate of interest on these bonds is 4%. The face amount of the bonds, $100,000, results in cash interest is $6,000 ($100,000 × 6%). Let’s amortize the premium on the bonds at the first interest payment date.  </a:t>
            </a:r>
          </a:p>
        </p:txBody>
      </p:sp>
      <p:grpSp>
        <p:nvGrpSpPr>
          <p:cNvPr id="26" name="Group 25"/>
          <p:cNvGrpSpPr>
            <a:grpSpLocks/>
          </p:cNvGrpSpPr>
          <p:nvPr/>
        </p:nvGrpSpPr>
        <p:grpSpPr bwMode="auto">
          <a:xfrm>
            <a:off x="457200" y="2895600"/>
            <a:ext cx="8229600" cy="1447800"/>
            <a:chOff x="366486" y="2535240"/>
            <a:chExt cx="8229600" cy="1447800"/>
          </a:xfrm>
        </p:grpSpPr>
        <p:grpSp>
          <p:nvGrpSpPr>
            <p:cNvPr id="113688" name="Group 21"/>
            <p:cNvGrpSpPr>
              <a:grpSpLocks/>
            </p:cNvGrpSpPr>
            <p:nvPr/>
          </p:nvGrpSpPr>
          <p:grpSpPr bwMode="auto">
            <a:xfrm>
              <a:off x="366486" y="2535240"/>
              <a:ext cx="8229600" cy="1447800"/>
              <a:chOff x="373958" y="2695645"/>
              <a:chExt cx="7997930" cy="1446555"/>
            </a:xfrm>
          </p:grpSpPr>
          <p:sp>
            <p:nvSpPr>
              <p:cNvPr id="42" name="Rounded Rectangle 41"/>
              <p:cNvSpPr/>
              <p:nvPr/>
            </p:nvSpPr>
            <p:spPr>
              <a:xfrm>
                <a:off x="373958" y="2695645"/>
                <a:ext cx="7997930" cy="1446555"/>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13704" name="Group 26"/>
              <p:cNvGrpSpPr>
                <a:grpSpLocks/>
              </p:cNvGrpSpPr>
              <p:nvPr/>
            </p:nvGrpSpPr>
            <p:grpSpPr bwMode="auto">
              <a:xfrm>
                <a:off x="373958" y="2722279"/>
                <a:ext cx="1925428" cy="381001"/>
                <a:chOff x="257840" y="3186475"/>
                <a:chExt cx="1925428" cy="381001"/>
              </a:xfrm>
            </p:grpSpPr>
            <p:grpSp>
              <p:nvGrpSpPr>
                <p:cNvPr id="113705" name="Group 16"/>
                <p:cNvGrpSpPr>
                  <a:grpSpLocks/>
                </p:cNvGrpSpPr>
                <p:nvPr/>
              </p:nvGrpSpPr>
              <p:grpSpPr bwMode="auto">
                <a:xfrm>
                  <a:off x="257840" y="3186475"/>
                  <a:ext cx="381001" cy="381001"/>
                  <a:chOff x="562640" y="3684300"/>
                  <a:chExt cx="381001" cy="381001"/>
                </a:xfrm>
              </p:grpSpPr>
              <p:sp>
                <p:nvSpPr>
                  <p:cNvPr id="46" name="Oval 45"/>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TextBox 46"/>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5" name="TextBox 44"/>
                <p:cNvSpPr txBox="1"/>
                <p:nvPr/>
              </p:nvSpPr>
              <p:spPr>
                <a:xfrm>
                  <a:off x="658971" y="3199495"/>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13689" name="Group 29"/>
            <p:cNvGrpSpPr>
              <a:grpSpLocks/>
            </p:cNvGrpSpPr>
            <p:nvPr/>
          </p:nvGrpSpPr>
          <p:grpSpPr bwMode="auto">
            <a:xfrm>
              <a:off x="442686" y="2967038"/>
              <a:ext cx="8077200" cy="852654"/>
              <a:chOff x="-7074705" y="-374806"/>
              <a:chExt cx="8077200" cy="852654"/>
            </a:xfrm>
          </p:grpSpPr>
          <p:grpSp>
            <p:nvGrpSpPr>
              <p:cNvPr id="113690" name="Group 16"/>
              <p:cNvGrpSpPr>
                <a:grpSpLocks/>
              </p:cNvGrpSpPr>
              <p:nvPr/>
            </p:nvGrpSpPr>
            <p:grpSpPr bwMode="auto">
              <a:xfrm>
                <a:off x="-7074705" y="-374806"/>
                <a:ext cx="8077200" cy="319088"/>
                <a:chOff x="-7074705" y="-374806"/>
                <a:chExt cx="8077200" cy="319088"/>
              </a:xfrm>
            </p:grpSpPr>
            <p:grpSp>
              <p:nvGrpSpPr>
                <p:cNvPr id="113696" name="Group 14"/>
                <p:cNvGrpSpPr>
                  <a:grpSpLocks/>
                </p:cNvGrpSpPr>
                <p:nvPr/>
              </p:nvGrpSpPr>
              <p:grpSpPr bwMode="auto">
                <a:xfrm>
                  <a:off x="-7074705" y="-374806"/>
                  <a:ext cx="8077200" cy="319088"/>
                  <a:chOff x="-7074705" y="-374806"/>
                  <a:chExt cx="8077200" cy="319088"/>
                </a:xfrm>
              </p:grpSpPr>
              <p:grpSp>
                <p:nvGrpSpPr>
                  <p:cNvPr id="113698" name="Group 13"/>
                  <p:cNvGrpSpPr>
                    <a:grpSpLocks/>
                  </p:cNvGrpSpPr>
                  <p:nvPr/>
                </p:nvGrpSpPr>
                <p:grpSpPr bwMode="auto">
                  <a:xfrm>
                    <a:off x="-7074705" y="-374805"/>
                    <a:ext cx="8061960" cy="316155"/>
                    <a:chOff x="-6655605" y="3328277"/>
                    <a:chExt cx="8061960" cy="316155"/>
                  </a:xfrm>
                </p:grpSpPr>
                <p:sp>
                  <p:nvSpPr>
                    <p:cNvPr id="113700" name="TextBox 38"/>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13701" name="TextBox 39"/>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13702"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13699" name="TextBox 37"/>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13697" name="TextBox 35"/>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13691" name="Group 22"/>
              <p:cNvGrpSpPr>
                <a:grpSpLocks/>
              </p:cNvGrpSpPr>
              <p:nvPr/>
            </p:nvGrpSpPr>
            <p:grpSpPr bwMode="auto">
              <a:xfrm>
                <a:off x="-7074705" y="-58058"/>
                <a:ext cx="8077200" cy="535906"/>
                <a:chOff x="-7074705" y="-58058"/>
                <a:chExt cx="8077200" cy="535906"/>
              </a:xfrm>
            </p:grpSpPr>
            <p:sp>
              <p:nvSpPr>
                <p:cNvPr id="113692" name="TextBox 30"/>
                <p:cNvSpPr txBox="1">
                  <a:spLocks noChangeArrowheads="1"/>
                </p:cNvSpPr>
                <p:nvPr/>
              </p:nvSpPr>
              <p:spPr bwMode="auto">
                <a:xfrm>
                  <a:off x="-7074705" y="-58057"/>
                  <a:ext cx="807720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13693" name="TextBox 31"/>
                <p:cNvSpPr txBox="1">
                  <a:spLocks noChangeArrowheads="1"/>
                </p:cNvSpPr>
                <p:nvPr/>
              </p:nvSpPr>
              <p:spPr bwMode="auto">
                <a:xfrm>
                  <a:off x="-7074705" y="-58058"/>
                  <a:ext cx="2497820" cy="523220"/>
                </a:xfrm>
                <a:prstGeom prst="rect">
                  <a:avLst/>
                </a:prstGeom>
                <a:noFill/>
                <a:ln w="19050">
                  <a:solidFill>
                    <a:schemeClr val="tx1"/>
                  </a:solidFill>
                  <a:miter lim="800000"/>
                  <a:headEnd/>
                  <a:tailEnd/>
                </a:ln>
              </p:spPr>
              <p:txBody>
                <a:bodyPr>
                  <a:spAutoFit/>
                </a:bodyPr>
                <a:lstStyle/>
                <a:p>
                  <a:r>
                    <a:rPr lang="en-US" sz="1400"/>
                    <a:t>Cash (-A)  -6,000</a:t>
                  </a:r>
                </a:p>
                <a:p>
                  <a:endParaRPr lang="en-US" sz="1400"/>
                </a:p>
              </p:txBody>
            </p:sp>
            <p:sp>
              <p:nvSpPr>
                <p:cNvPr id="113694" name="TextBox 32"/>
                <p:cNvSpPr txBox="1">
                  <a:spLocks noChangeArrowheads="1"/>
                </p:cNvSpPr>
                <p:nvPr/>
              </p:nvSpPr>
              <p:spPr bwMode="auto">
                <a:xfrm>
                  <a:off x="-4255305" y="-58056"/>
                  <a:ext cx="2590800" cy="523220"/>
                </a:xfrm>
                <a:prstGeom prst="rect">
                  <a:avLst/>
                </a:prstGeom>
                <a:noFill/>
                <a:ln w="19050">
                  <a:solidFill>
                    <a:schemeClr val="tx1"/>
                  </a:solidFill>
                  <a:miter lim="800000"/>
                  <a:headEnd/>
                  <a:tailEnd/>
                </a:ln>
              </p:spPr>
              <p:txBody>
                <a:bodyPr>
                  <a:spAutoFit/>
                </a:bodyPr>
                <a:lstStyle/>
                <a:p>
                  <a:r>
                    <a:rPr lang="en-US" sz="1400"/>
                    <a:t>Premium on</a:t>
                  </a:r>
                </a:p>
                <a:p>
                  <a:r>
                    <a:rPr lang="en-US" sz="1400"/>
                    <a:t>Bonds Payable   (-L)  -1,710</a:t>
                  </a:r>
                </a:p>
              </p:txBody>
            </p:sp>
            <p:sp>
              <p:nvSpPr>
                <p:cNvPr id="113695" name="TextBox 33"/>
                <p:cNvSpPr txBox="1">
                  <a:spLocks noChangeArrowheads="1"/>
                </p:cNvSpPr>
                <p:nvPr/>
              </p:nvSpPr>
              <p:spPr bwMode="auto">
                <a:xfrm>
                  <a:off x="-1359705" y="-58058"/>
                  <a:ext cx="2362200" cy="535906"/>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-4,290</a:t>
                  </a:r>
                </a:p>
              </p:txBody>
            </p:sp>
          </p:grpSp>
        </p:grpSp>
      </p:grpSp>
      <p:grpSp>
        <p:nvGrpSpPr>
          <p:cNvPr id="48" name="Group 47"/>
          <p:cNvGrpSpPr>
            <a:grpSpLocks/>
          </p:cNvGrpSpPr>
          <p:nvPr/>
        </p:nvGrpSpPr>
        <p:grpSpPr bwMode="auto">
          <a:xfrm>
            <a:off x="457200" y="4495800"/>
            <a:ext cx="7943850" cy="1295400"/>
            <a:chOff x="652463" y="4016376"/>
            <a:chExt cx="7943620" cy="1295401"/>
          </a:xfrm>
        </p:grpSpPr>
        <p:grpSp>
          <p:nvGrpSpPr>
            <p:cNvPr id="113671" name="Group 24"/>
            <p:cNvGrpSpPr>
              <a:grpSpLocks/>
            </p:cNvGrpSpPr>
            <p:nvPr/>
          </p:nvGrpSpPr>
          <p:grpSpPr bwMode="auto">
            <a:xfrm>
              <a:off x="652463" y="4016376"/>
              <a:ext cx="7943620" cy="1295401"/>
              <a:chOff x="711199" y="4336107"/>
              <a:chExt cx="7749510" cy="1294236"/>
            </a:xfrm>
          </p:grpSpPr>
          <p:sp>
            <p:nvSpPr>
              <p:cNvPr id="56" name="Rounded Rectangle 55"/>
              <p:cNvSpPr/>
              <p:nvPr/>
            </p:nvSpPr>
            <p:spPr>
              <a:xfrm>
                <a:off x="740624" y="4336107"/>
                <a:ext cx="7720085" cy="129423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13679" name="Group 25"/>
              <p:cNvGrpSpPr>
                <a:grpSpLocks/>
              </p:cNvGrpSpPr>
              <p:nvPr/>
            </p:nvGrpSpPr>
            <p:grpSpPr bwMode="auto">
              <a:xfrm>
                <a:off x="711199" y="4336108"/>
                <a:ext cx="1905000" cy="387350"/>
                <a:chOff x="3505200" y="3232737"/>
                <a:chExt cx="1905000" cy="387476"/>
              </a:xfrm>
            </p:grpSpPr>
            <p:grpSp>
              <p:nvGrpSpPr>
                <p:cNvPr id="113680" name="Group 15"/>
                <p:cNvGrpSpPr>
                  <a:grpSpLocks/>
                </p:cNvGrpSpPr>
                <p:nvPr/>
              </p:nvGrpSpPr>
              <p:grpSpPr bwMode="auto">
                <a:xfrm>
                  <a:off x="3505200" y="3232737"/>
                  <a:ext cx="413658" cy="387476"/>
                  <a:chOff x="2133600" y="4870324"/>
                  <a:chExt cx="413658" cy="387476"/>
                </a:xfrm>
              </p:grpSpPr>
              <p:sp>
                <p:nvSpPr>
                  <p:cNvPr id="60"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 name="TextBox 60"/>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1368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13672" name="Group 44"/>
            <p:cNvGrpSpPr>
              <a:grpSpLocks/>
            </p:cNvGrpSpPr>
            <p:nvPr/>
          </p:nvGrpSpPr>
          <p:grpSpPr bwMode="auto">
            <a:xfrm>
              <a:off x="1128485" y="4389319"/>
              <a:ext cx="7242380" cy="839506"/>
              <a:chOff x="5656941" y="3416862"/>
              <a:chExt cx="7242380" cy="839506"/>
            </a:xfrm>
          </p:grpSpPr>
          <p:sp>
            <p:nvSpPr>
              <p:cNvPr id="51" name="TextBox 50"/>
              <p:cNvSpPr txBox="1"/>
              <p:nvPr/>
            </p:nvSpPr>
            <p:spPr>
              <a:xfrm>
                <a:off x="5660330" y="3424919"/>
                <a:ext cx="7235615" cy="831851"/>
              </a:xfrm>
              <a:prstGeom prst="rect">
                <a:avLst/>
              </a:prstGeom>
              <a:solidFill>
                <a:schemeClr val="accent2">
                  <a:lumMod val="20000"/>
                  <a:lumOff val="80000"/>
                </a:schemeClr>
              </a:solidFill>
            </p:spPr>
            <p:txBody>
              <a:bodyPr>
                <a:spAutoFit/>
              </a:bodyPr>
              <a:lstStyle/>
              <a:p>
                <a:pPr>
                  <a:defRPr/>
                </a:pPr>
                <a:endParaRPr lang="en-US" sz="1600" dirty="0">
                  <a:latin typeface="Arial" pitchFamily="34" charset="0"/>
                </a:endParaRPr>
              </a:p>
              <a:p>
                <a:pPr>
                  <a:defRPr/>
                </a:pPr>
                <a:endParaRPr lang="en-US" sz="1600" dirty="0">
                  <a:latin typeface="Arial" pitchFamily="34" charset="0"/>
                </a:endParaRPr>
              </a:p>
              <a:p>
                <a:pPr>
                  <a:defRPr/>
                </a:pPr>
                <a:endParaRPr lang="en-US" sz="1600" dirty="0">
                  <a:latin typeface="Arial" pitchFamily="34" charset="0"/>
                </a:endParaRPr>
              </a:p>
            </p:txBody>
          </p:sp>
          <p:grpSp>
            <p:nvGrpSpPr>
              <p:cNvPr id="113674" name="Group 73"/>
              <p:cNvGrpSpPr>
                <a:grpSpLocks/>
              </p:cNvGrpSpPr>
              <p:nvPr/>
            </p:nvGrpSpPr>
            <p:grpSpPr bwMode="auto">
              <a:xfrm>
                <a:off x="5656941" y="3416862"/>
                <a:ext cx="7242380" cy="839506"/>
                <a:chOff x="5656941" y="2546005"/>
                <a:chExt cx="7242380" cy="839506"/>
              </a:xfrm>
            </p:grpSpPr>
            <p:sp>
              <p:nvSpPr>
                <p:cNvPr id="113675" name="TextBox 52"/>
                <p:cNvSpPr txBox="1">
                  <a:spLocks noChangeArrowheads="1"/>
                </p:cNvSpPr>
                <p:nvPr/>
              </p:nvSpPr>
              <p:spPr bwMode="auto">
                <a:xfrm>
                  <a:off x="5656941" y="2554514"/>
                  <a:ext cx="5410200" cy="830997"/>
                </a:xfrm>
                <a:prstGeom prst="rect">
                  <a:avLst/>
                </a:prstGeom>
                <a:noFill/>
                <a:ln w="9525">
                  <a:noFill/>
                  <a:miter lim="800000"/>
                  <a:headEnd/>
                  <a:tailEnd/>
                </a:ln>
              </p:spPr>
              <p:txBody>
                <a:bodyPr>
                  <a:spAutoFit/>
                </a:bodyPr>
                <a:lstStyle/>
                <a:p>
                  <a:r>
                    <a:rPr lang="en-US" sz="1600"/>
                    <a:t>dr    Interest Expense (+E, -SE)</a:t>
                  </a:r>
                </a:p>
                <a:p>
                  <a:r>
                    <a:rPr lang="en-US" sz="1600"/>
                    <a:t>dr    Premium on Bonds Payable (-L)</a:t>
                  </a:r>
                </a:p>
                <a:p>
                  <a:r>
                    <a:rPr lang="en-US" sz="1600"/>
                    <a:t>        cr    Cash (-A)</a:t>
                  </a:r>
                </a:p>
              </p:txBody>
            </p:sp>
            <p:sp>
              <p:nvSpPr>
                <p:cNvPr id="113676" name="TextBox 53"/>
                <p:cNvSpPr txBox="1">
                  <a:spLocks noChangeArrowheads="1"/>
                </p:cNvSpPr>
                <p:nvPr/>
              </p:nvSpPr>
              <p:spPr bwMode="auto">
                <a:xfrm>
                  <a:off x="11810750" y="2551886"/>
                  <a:ext cx="1088571" cy="830997"/>
                </a:xfrm>
                <a:prstGeom prst="rect">
                  <a:avLst/>
                </a:prstGeom>
                <a:noFill/>
                <a:ln w="9525">
                  <a:noFill/>
                  <a:miter lim="800000"/>
                  <a:headEnd/>
                  <a:tailEnd/>
                </a:ln>
              </p:spPr>
              <p:txBody>
                <a:bodyPr>
                  <a:spAutoFit/>
                </a:bodyPr>
                <a:lstStyle/>
                <a:p>
                  <a:pPr algn="r"/>
                  <a:endParaRPr lang="en-US" sz="1600"/>
                </a:p>
                <a:p>
                  <a:pPr algn="r"/>
                  <a:endParaRPr lang="en-US" sz="1600"/>
                </a:p>
                <a:p>
                  <a:pPr algn="r"/>
                  <a:r>
                    <a:rPr lang="en-US" sz="1600"/>
                    <a:t>6,000</a:t>
                  </a:r>
                </a:p>
              </p:txBody>
            </p:sp>
            <p:sp>
              <p:nvSpPr>
                <p:cNvPr id="113677" name="TextBox 54"/>
                <p:cNvSpPr txBox="1">
                  <a:spLocks noChangeArrowheads="1"/>
                </p:cNvSpPr>
                <p:nvPr/>
              </p:nvSpPr>
              <p:spPr bwMode="auto">
                <a:xfrm>
                  <a:off x="10804883" y="2546005"/>
                  <a:ext cx="1088571" cy="830997"/>
                </a:xfrm>
                <a:prstGeom prst="rect">
                  <a:avLst/>
                </a:prstGeom>
                <a:noFill/>
                <a:ln w="9525">
                  <a:noFill/>
                  <a:miter lim="800000"/>
                  <a:headEnd/>
                  <a:tailEnd/>
                </a:ln>
              </p:spPr>
              <p:txBody>
                <a:bodyPr>
                  <a:spAutoFit/>
                </a:bodyPr>
                <a:lstStyle/>
                <a:p>
                  <a:pPr algn="r"/>
                  <a:r>
                    <a:rPr lang="en-US" sz="1600"/>
                    <a:t>4,290</a:t>
                  </a:r>
                </a:p>
                <a:p>
                  <a:pPr algn="r"/>
                  <a:r>
                    <a:rPr lang="en-US" sz="1600"/>
                    <a:t>1,710</a:t>
                  </a:r>
                </a:p>
                <a:p>
                  <a:pPr algn="r"/>
                  <a:endParaRPr lang="en-US" sz="1600"/>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3" name="Picture 3"/>
          <p:cNvPicPr>
            <a:picLocks noChangeAspect="1" noChangeArrowheads="1"/>
          </p:cNvPicPr>
          <p:nvPr/>
        </p:nvPicPr>
        <p:blipFill>
          <a:blip r:embed="rId3"/>
          <a:srcRect/>
          <a:stretch>
            <a:fillRect/>
          </a:stretch>
        </p:blipFill>
        <p:spPr bwMode="auto">
          <a:xfrm>
            <a:off x="152400" y="2260600"/>
            <a:ext cx="8747125" cy="1854200"/>
          </a:xfrm>
          <a:prstGeom prst="rect">
            <a:avLst/>
          </a:prstGeom>
          <a:noFill/>
          <a:ln w="9525">
            <a:noFill/>
            <a:miter lim="800000"/>
            <a:headEnd/>
            <a:tailEnd/>
          </a:ln>
        </p:spPr>
      </p:pic>
      <p:sp>
        <p:nvSpPr>
          <p:cNvPr id="115714" name="Title 1"/>
          <p:cNvSpPr>
            <a:spLocks noGrp="1"/>
          </p:cNvSpPr>
          <p:nvPr>
            <p:ph type="title"/>
          </p:nvPr>
        </p:nvSpPr>
        <p:spPr/>
        <p:txBody>
          <a:bodyPr/>
          <a:lstStyle/>
          <a:p>
            <a:r>
              <a:rPr lang="en-US" smtClean="0"/>
              <a:t>Effective Interest Amortization</a:t>
            </a:r>
          </a:p>
        </p:txBody>
      </p:sp>
      <p:sp>
        <p:nvSpPr>
          <p:cNvPr id="115715" name="TextBox 4"/>
          <p:cNvSpPr txBox="1">
            <a:spLocks noChangeArrowheads="1"/>
          </p:cNvSpPr>
          <p:nvPr/>
        </p:nvSpPr>
        <p:spPr bwMode="auto">
          <a:xfrm>
            <a:off x="838200" y="1857375"/>
            <a:ext cx="7467600" cy="400050"/>
          </a:xfrm>
          <a:prstGeom prst="rect">
            <a:avLst/>
          </a:prstGeom>
          <a:noFill/>
          <a:ln w="9525">
            <a:noFill/>
            <a:miter lim="800000"/>
            <a:headEnd/>
            <a:tailEnd/>
          </a:ln>
        </p:spPr>
        <p:txBody>
          <a:bodyPr>
            <a:spAutoFit/>
          </a:bodyPr>
          <a:lstStyle/>
          <a:p>
            <a:pPr algn="ctr"/>
            <a:r>
              <a:rPr lang="en-US" sz="2000">
                <a:solidFill>
                  <a:srgbClr val="0033CC"/>
                </a:solidFill>
              </a:rPr>
              <a:t>Effective Interest Amortization of Bonds Issued at a Premium</a:t>
            </a:r>
          </a:p>
        </p:txBody>
      </p:sp>
      <p:grpSp>
        <p:nvGrpSpPr>
          <p:cNvPr id="2" name="Group 5"/>
          <p:cNvGrpSpPr>
            <a:grpSpLocks/>
          </p:cNvGrpSpPr>
          <p:nvPr/>
        </p:nvGrpSpPr>
        <p:grpSpPr bwMode="auto">
          <a:xfrm>
            <a:off x="2165350" y="3460750"/>
            <a:ext cx="3551238" cy="1503363"/>
            <a:chOff x="2102121" y="2764690"/>
            <a:chExt cx="3550606" cy="1501953"/>
          </a:xfrm>
        </p:grpSpPr>
        <p:sp>
          <p:nvSpPr>
            <p:cNvPr id="7" name="TextBox 6"/>
            <p:cNvSpPr txBox="1"/>
            <p:nvPr/>
          </p:nvSpPr>
          <p:spPr>
            <a:xfrm>
              <a:off x="2102121" y="3897102"/>
              <a:ext cx="3550606" cy="369541"/>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$107,260 × 4% × 12/12 = $4,290</a:t>
              </a:r>
            </a:p>
          </p:txBody>
        </p:sp>
        <p:cxnSp>
          <p:nvCxnSpPr>
            <p:cNvPr id="8" name="Straight Arrow Connector 7"/>
            <p:cNvCxnSpPr>
              <a:stCxn id="7" idx="0"/>
            </p:cNvCxnSpPr>
            <p:nvPr/>
          </p:nvCxnSpPr>
          <p:spPr>
            <a:xfrm rot="16200000" flipV="1">
              <a:off x="2957269" y="2976153"/>
              <a:ext cx="1132412" cy="709487"/>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 name="Group 8"/>
          <p:cNvGrpSpPr>
            <a:grpSpLocks/>
          </p:cNvGrpSpPr>
          <p:nvPr/>
        </p:nvGrpSpPr>
        <p:grpSpPr bwMode="auto">
          <a:xfrm>
            <a:off x="152400" y="4059238"/>
            <a:ext cx="3551238" cy="1447800"/>
            <a:chOff x="152400" y="3352800"/>
            <a:chExt cx="3550972" cy="1447800"/>
          </a:xfrm>
        </p:grpSpPr>
        <p:sp>
          <p:nvSpPr>
            <p:cNvPr id="10" name="TextBox 9"/>
            <p:cNvSpPr txBox="1"/>
            <p:nvPr/>
          </p:nvSpPr>
          <p:spPr>
            <a:xfrm>
              <a:off x="152400" y="4430712"/>
              <a:ext cx="3550972"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$100,000 × 6% × 12/12 = $6,000</a:t>
              </a:r>
            </a:p>
          </p:txBody>
        </p:sp>
        <p:cxnSp>
          <p:nvCxnSpPr>
            <p:cNvPr id="11" name="Straight Arrow Connector 10"/>
            <p:cNvCxnSpPr>
              <a:stCxn id="10" idx="0"/>
            </p:cNvCxnSpPr>
            <p:nvPr/>
          </p:nvCxnSpPr>
          <p:spPr>
            <a:xfrm rot="5400000" flipH="1" flipV="1">
              <a:off x="1415916" y="3865564"/>
              <a:ext cx="1077912" cy="52383"/>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 name="Group 27"/>
          <p:cNvGrpSpPr>
            <a:grpSpLocks/>
          </p:cNvGrpSpPr>
          <p:nvPr/>
        </p:nvGrpSpPr>
        <p:grpSpPr bwMode="auto">
          <a:xfrm>
            <a:off x="5486400" y="3505200"/>
            <a:ext cx="3352800" cy="1981200"/>
            <a:chOff x="5486400" y="3810000"/>
            <a:chExt cx="3352800" cy="1981200"/>
          </a:xfrm>
        </p:grpSpPr>
        <p:sp>
          <p:nvSpPr>
            <p:cNvPr id="19" name="TextBox 18"/>
            <p:cNvSpPr txBox="1"/>
            <p:nvPr/>
          </p:nvSpPr>
          <p:spPr bwMode="auto">
            <a:xfrm>
              <a:off x="5486400" y="5421313"/>
              <a:ext cx="3352800" cy="369887"/>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$107,260 - $1,710 = $105,550</a:t>
              </a:r>
            </a:p>
          </p:txBody>
        </p:sp>
        <p:cxnSp>
          <p:nvCxnSpPr>
            <p:cNvPr id="23" name="Straight Arrow Connector 22"/>
            <p:cNvCxnSpPr>
              <a:stCxn id="19" idx="0"/>
            </p:cNvCxnSpPr>
            <p:nvPr/>
          </p:nvCxnSpPr>
          <p:spPr>
            <a:xfrm rot="5400000" flipH="1" flipV="1">
              <a:off x="6852443" y="4120357"/>
              <a:ext cx="1611313" cy="990600"/>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 name="Group 29"/>
          <p:cNvGrpSpPr>
            <a:grpSpLocks/>
          </p:cNvGrpSpPr>
          <p:nvPr/>
        </p:nvGrpSpPr>
        <p:grpSpPr bwMode="auto">
          <a:xfrm>
            <a:off x="1323975" y="1371600"/>
            <a:ext cx="2790825" cy="2057400"/>
            <a:chOff x="1323923" y="1676400"/>
            <a:chExt cx="2790876" cy="2057400"/>
          </a:xfrm>
        </p:grpSpPr>
        <p:sp>
          <p:nvSpPr>
            <p:cNvPr id="13" name="TextBox 12"/>
            <p:cNvSpPr txBox="1"/>
            <p:nvPr/>
          </p:nvSpPr>
          <p:spPr bwMode="auto">
            <a:xfrm>
              <a:off x="1323923" y="1676400"/>
              <a:ext cx="2768651"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lgn="ctr">
                <a:defRPr/>
              </a:pPr>
              <a:r>
                <a:rPr lang="en-US" dirty="0">
                  <a:latin typeface="Arial" pitchFamily="34" charset="0"/>
                </a:rPr>
                <a:t>$6,000 - $4,290 = $1,710</a:t>
              </a:r>
            </a:p>
          </p:txBody>
        </p:sp>
        <p:cxnSp>
          <p:nvCxnSpPr>
            <p:cNvPr id="25" name="Straight Arrow Connector 24"/>
            <p:cNvCxnSpPr>
              <a:stCxn id="13" idx="2"/>
            </p:cNvCxnSpPr>
            <p:nvPr/>
          </p:nvCxnSpPr>
          <p:spPr>
            <a:xfrm rot="16200000" flipH="1">
              <a:off x="2567768" y="2186768"/>
              <a:ext cx="1687512" cy="1406551"/>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 name="Group 28"/>
          <p:cNvGrpSpPr>
            <a:grpSpLocks/>
          </p:cNvGrpSpPr>
          <p:nvPr/>
        </p:nvGrpSpPr>
        <p:grpSpPr bwMode="auto">
          <a:xfrm>
            <a:off x="4267200" y="1371600"/>
            <a:ext cx="2768600" cy="2057400"/>
            <a:chOff x="4267200" y="1676400"/>
            <a:chExt cx="2768814" cy="2057400"/>
          </a:xfrm>
        </p:grpSpPr>
        <p:sp>
          <p:nvSpPr>
            <p:cNvPr id="16" name="TextBox 15"/>
            <p:cNvSpPr txBox="1"/>
            <p:nvPr/>
          </p:nvSpPr>
          <p:spPr bwMode="auto">
            <a:xfrm>
              <a:off x="4267200" y="1676400"/>
              <a:ext cx="2768814"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$7,260 - $1,710 = $5,550</a:t>
              </a:r>
            </a:p>
          </p:txBody>
        </p:sp>
        <p:cxnSp>
          <p:nvCxnSpPr>
            <p:cNvPr id="27" name="Straight Arrow Connector 26"/>
            <p:cNvCxnSpPr>
              <a:stCxn id="16" idx="2"/>
            </p:cNvCxnSpPr>
            <p:nvPr/>
          </p:nvCxnSpPr>
          <p:spPr>
            <a:xfrm rot="16200000" flipH="1">
              <a:off x="5334942" y="2362953"/>
              <a:ext cx="1687512" cy="1054181"/>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533400" y="5638800"/>
            <a:ext cx="8007257" cy="861774"/>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pPr algn="ctr">
              <a:defRPr/>
            </a:pPr>
            <a:r>
              <a:rPr lang="en-US" sz="2500" dirty="0"/>
              <a:t>Interest Expense decreases and Premium Amortization</a:t>
            </a:r>
            <a:br>
              <a:rPr lang="en-US" sz="2500" dirty="0"/>
            </a:br>
            <a:r>
              <a:rPr lang="en-US" sz="2500" dirty="0"/>
              <a:t>increases each period. Cash interest is unchanged.</a:t>
            </a:r>
          </a:p>
        </p:txBody>
      </p:sp>
      <p:sp>
        <p:nvSpPr>
          <p:cNvPr id="21" name="Rectangle 20"/>
          <p:cNvSpPr/>
          <p:nvPr/>
        </p:nvSpPr>
        <p:spPr>
          <a:xfrm>
            <a:off x="2790825" y="3276600"/>
            <a:ext cx="1828800" cy="83820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upRigh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9" fill="hold" nodeType="clickEffect">
                                  <p:stCondLst>
                                    <p:cond delay="0"/>
                                  </p:stCondLst>
                                  <p:childTnLst>
                                    <p:anim calcmode="lin" valueType="num">
                                      <p:cBhvr additive="base">
                                        <p:cTn id="31" dur="500"/>
                                        <p:tgtEl>
                                          <p:spTgt spid="5"/>
                                        </p:tgtEl>
                                        <p:attrNameLst>
                                          <p:attrName>ppt_x</p:attrName>
                                        </p:attrNameLst>
                                      </p:cBhvr>
                                      <p:tavLst>
                                        <p:tav tm="0">
                                          <p:val>
                                            <p:strVal val="ppt_x"/>
                                          </p:val>
                                        </p:tav>
                                        <p:tav tm="100000">
                                          <p:val>
                                            <p:strVal val="0-ppt_w/2"/>
                                          </p:val>
                                        </p:tav>
                                      </p:tavLst>
                                    </p:anim>
                                    <p:anim calcmode="lin" valueType="num">
                                      <p:cBhvr additive="base">
                                        <p:cTn id="32" dur="500"/>
                                        <p:tgtEl>
                                          <p:spTgt spid="5"/>
                                        </p:tgtEl>
                                        <p:attrNameLst>
                                          <p:attrName>ppt_y</p:attrName>
                                        </p:attrNameLst>
                                      </p:cBhvr>
                                      <p:tavLst>
                                        <p:tav tm="0">
                                          <p:val>
                                            <p:strVal val="ppt_y"/>
                                          </p:val>
                                        </p:tav>
                                        <p:tav tm="100000">
                                          <p:val>
                                            <p:strVal val="0-ppt_h/2"/>
                                          </p:val>
                                        </p:tav>
                                      </p:tavLst>
                                    </p:anim>
                                    <p:set>
                                      <p:cBhvr>
                                        <p:cTn id="33" dur="1" fill="hold">
                                          <p:stCondLst>
                                            <p:cond delay="499"/>
                                          </p:stCondLst>
                                        </p:cTn>
                                        <p:tgtEl>
                                          <p:spTgt spid="5"/>
                                        </p:tgtEl>
                                        <p:attrNameLst>
                                          <p:attrName>style.visibility</p:attrName>
                                        </p:attrNameLst>
                                      </p:cBhvr>
                                      <p:to>
                                        <p:strVal val="hidden"/>
                                      </p:to>
                                    </p:set>
                                  </p:childTnLst>
                                </p:cTn>
                              </p:par>
                            </p:childTnLst>
                          </p:cTn>
                        </p:par>
                        <p:par>
                          <p:cTn id="34" fill="hold" nodeType="afterGroup">
                            <p:stCondLst>
                              <p:cond delay="500"/>
                            </p:stCondLst>
                            <p:childTnLst>
                              <p:par>
                                <p:cTn id="35" presetID="2" presetClass="exit" presetSubtype="4" fill="hold" nodeType="afterEffect">
                                  <p:stCondLst>
                                    <p:cond delay="0"/>
                                  </p:stCondLst>
                                  <p:childTnLst>
                                    <p:anim calcmode="lin" valueType="num">
                                      <p:cBhvr additive="base">
                                        <p:cTn id="36" dur="500"/>
                                        <p:tgtEl>
                                          <p:spTgt spid="2"/>
                                        </p:tgtEl>
                                        <p:attrNameLst>
                                          <p:attrName>ppt_x</p:attrName>
                                        </p:attrNameLst>
                                      </p:cBhvr>
                                      <p:tavLst>
                                        <p:tav tm="0">
                                          <p:val>
                                            <p:strVal val="ppt_x"/>
                                          </p:val>
                                        </p:tav>
                                        <p:tav tm="100000">
                                          <p:val>
                                            <p:strVal val="ppt_x"/>
                                          </p:val>
                                        </p:tav>
                                      </p:tavLst>
                                    </p:anim>
                                    <p:anim calcmode="lin" valueType="num">
                                      <p:cBhvr additive="base">
                                        <p:cTn id="37" dur="500"/>
                                        <p:tgtEl>
                                          <p:spTgt spid="2"/>
                                        </p:tgtEl>
                                        <p:attrNameLst>
                                          <p:attrName>ppt_y</p:attrName>
                                        </p:attrNameLst>
                                      </p:cBhvr>
                                      <p:tavLst>
                                        <p:tav tm="0">
                                          <p:val>
                                            <p:strVal val="ppt_y"/>
                                          </p:val>
                                        </p:tav>
                                        <p:tav tm="100000">
                                          <p:val>
                                            <p:strVal val="1+ppt_h/2"/>
                                          </p:val>
                                        </p:tav>
                                      </p:tavLst>
                                    </p:anim>
                                    <p:set>
                                      <p:cBhvr>
                                        <p:cTn id="38" dur="1" fill="hold">
                                          <p:stCondLst>
                                            <p:cond delay="499"/>
                                          </p:stCondLst>
                                        </p:cTn>
                                        <p:tgtEl>
                                          <p:spTgt spid="2"/>
                                        </p:tgtEl>
                                        <p:attrNameLst>
                                          <p:attrName>style.visibility</p:attrName>
                                        </p:attrNameLst>
                                      </p:cBhvr>
                                      <p:to>
                                        <p:strVal val="hidden"/>
                                      </p:to>
                                    </p:set>
                                  </p:childTnLst>
                                </p:cTn>
                              </p:par>
                            </p:childTnLst>
                          </p:cTn>
                        </p:par>
                        <p:par>
                          <p:cTn id="39" fill="hold" nodeType="afterGroup">
                            <p:stCondLst>
                              <p:cond delay="1000"/>
                            </p:stCondLst>
                            <p:childTnLst>
                              <p:par>
                                <p:cTn id="40" presetID="9" presetClass="entr" presetSubtype="0"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dissolve">
                                      <p:cBhvr>
                                        <p:cTn id="42" dur="500"/>
                                        <p:tgtEl>
                                          <p:spTgt spid="21"/>
                                        </p:tgtEl>
                                      </p:cBhvr>
                                    </p:animEffect>
                                  </p:childTnLst>
                                </p:cTn>
                              </p:par>
                            </p:childTnLst>
                          </p:cTn>
                        </p:par>
                        <p:par>
                          <p:cTn id="43" fill="hold" nodeType="afterGroup">
                            <p:stCondLst>
                              <p:cond delay="1500"/>
                            </p:stCondLst>
                            <p:childTnLst>
                              <p:par>
                                <p:cTn id="44" presetID="26" presetClass="entr" presetSubtype="0" fill="hold"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down)">
                                      <p:cBhvr>
                                        <p:cTn id="46" dur="580">
                                          <p:stCondLst>
                                            <p:cond delay="0"/>
                                          </p:stCondLst>
                                        </p:cTn>
                                        <p:tgtEl>
                                          <p:spTgt spid="20"/>
                                        </p:tgtEl>
                                      </p:cBhvr>
                                    </p:animEffect>
                                    <p:anim calcmode="lin" valueType="num">
                                      <p:cBhvr>
                                        <p:cTn id="47"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52" dur="26">
                                          <p:stCondLst>
                                            <p:cond delay="650"/>
                                          </p:stCondLst>
                                        </p:cTn>
                                        <p:tgtEl>
                                          <p:spTgt spid="20"/>
                                        </p:tgtEl>
                                      </p:cBhvr>
                                      <p:to x="100000" y="60000"/>
                                    </p:animScale>
                                    <p:animScale>
                                      <p:cBhvr>
                                        <p:cTn id="53" dur="166" decel="50000">
                                          <p:stCondLst>
                                            <p:cond delay="676"/>
                                          </p:stCondLst>
                                        </p:cTn>
                                        <p:tgtEl>
                                          <p:spTgt spid="20"/>
                                        </p:tgtEl>
                                      </p:cBhvr>
                                      <p:to x="100000" y="100000"/>
                                    </p:animScale>
                                    <p:animScale>
                                      <p:cBhvr>
                                        <p:cTn id="54" dur="26">
                                          <p:stCondLst>
                                            <p:cond delay="1312"/>
                                          </p:stCondLst>
                                        </p:cTn>
                                        <p:tgtEl>
                                          <p:spTgt spid="20"/>
                                        </p:tgtEl>
                                      </p:cBhvr>
                                      <p:to x="100000" y="80000"/>
                                    </p:animScale>
                                    <p:animScale>
                                      <p:cBhvr>
                                        <p:cTn id="55" dur="166" decel="50000">
                                          <p:stCondLst>
                                            <p:cond delay="1338"/>
                                          </p:stCondLst>
                                        </p:cTn>
                                        <p:tgtEl>
                                          <p:spTgt spid="20"/>
                                        </p:tgtEl>
                                      </p:cBhvr>
                                      <p:to x="100000" y="100000"/>
                                    </p:animScale>
                                    <p:animScale>
                                      <p:cBhvr>
                                        <p:cTn id="56" dur="26">
                                          <p:stCondLst>
                                            <p:cond delay="1642"/>
                                          </p:stCondLst>
                                        </p:cTn>
                                        <p:tgtEl>
                                          <p:spTgt spid="20"/>
                                        </p:tgtEl>
                                      </p:cBhvr>
                                      <p:to x="100000" y="90000"/>
                                    </p:animScale>
                                    <p:animScale>
                                      <p:cBhvr>
                                        <p:cTn id="57" dur="166" decel="50000">
                                          <p:stCondLst>
                                            <p:cond delay="1668"/>
                                          </p:stCondLst>
                                        </p:cTn>
                                        <p:tgtEl>
                                          <p:spTgt spid="20"/>
                                        </p:tgtEl>
                                      </p:cBhvr>
                                      <p:to x="100000" y="100000"/>
                                    </p:animScale>
                                    <p:animScale>
                                      <p:cBhvr>
                                        <p:cTn id="58" dur="26">
                                          <p:stCondLst>
                                            <p:cond delay="1808"/>
                                          </p:stCondLst>
                                        </p:cTn>
                                        <p:tgtEl>
                                          <p:spTgt spid="20"/>
                                        </p:tgtEl>
                                      </p:cBhvr>
                                      <p:to x="100000" y="95000"/>
                                    </p:animScale>
                                    <p:animScale>
                                      <p:cBhvr>
                                        <p:cTn id="59"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Learning Objective 10-2</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Explain how to account for common types of current liabilities.</a:t>
            </a:r>
          </a:p>
        </p:txBody>
      </p:sp>
    </p:spTree>
  </p:cSld>
  <p:clrMapOvr>
    <a:masterClrMapping/>
  </p:clrMapOvr>
  <p:transition>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p:nvPr>
        </p:nvSpPr>
        <p:spPr/>
        <p:txBody>
          <a:bodyPr/>
          <a:lstStyle/>
          <a:p>
            <a:r>
              <a:rPr lang="en-US" smtClean="0"/>
              <a:t>Effective Interest Amortization</a:t>
            </a:r>
          </a:p>
        </p:txBody>
      </p:sp>
      <p:sp>
        <p:nvSpPr>
          <p:cNvPr id="5" name="Rounded Rectangle 4"/>
          <p:cNvSpPr/>
          <p:nvPr/>
        </p:nvSpPr>
        <p:spPr bwMode="auto">
          <a:xfrm>
            <a:off x="1371600" y="2994025"/>
            <a:ext cx="6400800" cy="914400"/>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 Interest (I) = Principal (P)  × Rate (R) × Time (T)</a:t>
            </a:r>
          </a:p>
          <a:p>
            <a:pPr algn="ctr">
              <a:defRPr/>
            </a:pPr>
            <a:r>
              <a:rPr lang="en-US" dirty="0">
                <a:solidFill>
                  <a:srgbClr val="0070C0"/>
                </a:solidFill>
              </a:rPr>
              <a:t>Interest Expense = Carrying Value × Market Rate × n/12</a:t>
            </a:r>
          </a:p>
          <a:p>
            <a:pPr algn="ctr">
              <a:defRPr/>
            </a:pPr>
            <a:r>
              <a:rPr lang="en-US" dirty="0">
                <a:solidFill>
                  <a:srgbClr val="C00000"/>
                </a:solidFill>
              </a:rPr>
              <a:t>$7,470  =  $93,376 × 8% × 12/12  </a:t>
            </a:r>
          </a:p>
        </p:txBody>
      </p:sp>
      <p:sp>
        <p:nvSpPr>
          <p:cNvPr id="6" name="TextBox 5"/>
          <p:cNvSpPr txBox="1"/>
          <p:nvPr/>
        </p:nvSpPr>
        <p:spPr bwMode="auto">
          <a:xfrm>
            <a:off x="609600" y="1438275"/>
            <a:ext cx="7924800" cy="923925"/>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bg1"/>
                </a:solidFill>
                <a:effectLst>
                  <a:outerShdw blurRad="38100" dist="38100" dir="2700000" algn="tl">
                    <a:srgbClr val="000000">
                      <a:alpha val="43137"/>
                    </a:srgbClr>
                  </a:outerShdw>
                </a:effectLst>
                <a:latin typeface="Arial" pitchFamily="34" charset="0"/>
              </a:rPr>
              <a:t>General Mills issued $100,000 face value, 6%, 4-year bonds at a market price to yield investors 8%. The bonds were issued at a discount of $6,624. Let’s determine the effective interest for the first interest payment period.  </a:t>
            </a:r>
          </a:p>
        </p:txBody>
      </p:sp>
      <p:grpSp>
        <p:nvGrpSpPr>
          <p:cNvPr id="117764" name="Group 7"/>
          <p:cNvGrpSpPr>
            <a:grpSpLocks/>
          </p:cNvGrpSpPr>
          <p:nvPr/>
        </p:nvGrpSpPr>
        <p:grpSpPr bwMode="auto">
          <a:xfrm>
            <a:off x="2743200" y="4314825"/>
            <a:ext cx="3678238" cy="1143000"/>
            <a:chOff x="2971800" y="3048000"/>
            <a:chExt cx="3733800" cy="1143000"/>
          </a:xfrm>
        </p:grpSpPr>
        <p:sp>
          <p:nvSpPr>
            <p:cNvPr id="9" name="Rounded Rectangle 8"/>
            <p:cNvSpPr/>
            <p:nvPr/>
          </p:nvSpPr>
          <p:spPr>
            <a:xfrm>
              <a:off x="2971800" y="3048000"/>
              <a:ext cx="3733800" cy="1143000"/>
            </a:xfrm>
            <a:prstGeom prst="roundRect">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dirty="0"/>
                <a:t>Cash Interest                   $ 6,000</a:t>
              </a:r>
            </a:p>
            <a:p>
              <a:pPr algn="r">
                <a:defRPr/>
              </a:pPr>
              <a:r>
                <a:rPr lang="en-US" dirty="0"/>
                <a:t>Effective Interest                 7,470</a:t>
              </a:r>
            </a:p>
            <a:p>
              <a:pPr algn="r">
                <a:defRPr/>
              </a:pPr>
              <a:r>
                <a:rPr lang="en-US" dirty="0"/>
                <a:t>Amortization of Discount  $ 1,470</a:t>
              </a:r>
            </a:p>
          </p:txBody>
        </p:sp>
        <p:cxnSp>
          <p:nvCxnSpPr>
            <p:cNvPr id="10" name="Straight Connector 9"/>
            <p:cNvCxnSpPr/>
            <p:nvPr/>
          </p:nvCxnSpPr>
          <p:spPr>
            <a:xfrm>
              <a:off x="5767719" y="3754438"/>
              <a:ext cx="76223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67719" y="4038600"/>
              <a:ext cx="76223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a:grpSpLocks/>
          </p:cNvGrpSpPr>
          <p:nvPr/>
        </p:nvGrpSpPr>
        <p:grpSpPr bwMode="auto">
          <a:xfrm>
            <a:off x="457200" y="2667000"/>
            <a:ext cx="8229600" cy="1447800"/>
            <a:chOff x="366486" y="2535240"/>
            <a:chExt cx="8229600" cy="1447800"/>
          </a:xfrm>
        </p:grpSpPr>
        <p:grpSp>
          <p:nvGrpSpPr>
            <p:cNvPr id="117784" name="Group 21"/>
            <p:cNvGrpSpPr>
              <a:grpSpLocks/>
            </p:cNvGrpSpPr>
            <p:nvPr/>
          </p:nvGrpSpPr>
          <p:grpSpPr bwMode="auto">
            <a:xfrm>
              <a:off x="366486" y="2535240"/>
              <a:ext cx="8229600" cy="1447800"/>
              <a:chOff x="373958" y="2695645"/>
              <a:chExt cx="7997930" cy="1446555"/>
            </a:xfrm>
          </p:grpSpPr>
          <p:sp>
            <p:nvSpPr>
              <p:cNvPr id="43" name="Rounded Rectangle 42"/>
              <p:cNvSpPr/>
              <p:nvPr/>
            </p:nvSpPr>
            <p:spPr>
              <a:xfrm>
                <a:off x="373958" y="2695645"/>
                <a:ext cx="7997930" cy="1446555"/>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17800" name="Group 26"/>
              <p:cNvGrpSpPr>
                <a:grpSpLocks/>
              </p:cNvGrpSpPr>
              <p:nvPr/>
            </p:nvGrpSpPr>
            <p:grpSpPr bwMode="auto">
              <a:xfrm>
                <a:off x="373958" y="2722279"/>
                <a:ext cx="1925428" cy="381001"/>
                <a:chOff x="257840" y="3186475"/>
                <a:chExt cx="1925428" cy="381001"/>
              </a:xfrm>
            </p:grpSpPr>
            <p:grpSp>
              <p:nvGrpSpPr>
                <p:cNvPr id="117801" name="Group 16"/>
                <p:cNvGrpSpPr>
                  <a:grpSpLocks/>
                </p:cNvGrpSpPr>
                <p:nvPr/>
              </p:nvGrpSpPr>
              <p:grpSpPr bwMode="auto">
                <a:xfrm>
                  <a:off x="257840" y="3186475"/>
                  <a:ext cx="381001" cy="381001"/>
                  <a:chOff x="562640" y="3684300"/>
                  <a:chExt cx="381001" cy="381001"/>
                </a:xfrm>
              </p:grpSpPr>
              <p:sp>
                <p:nvSpPr>
                  <p:cNvPr id="47" name="Oval 46"/>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TextBox 47"/>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6" name="TextBox 45"/>
                <p:cNvSpPr txBox="1"/>
                <p:nvPr/>
              </p:nvSpPr>
              <p:spPr>
                <a:xfrm>
                  <a:off x="658971" y="3199495"/>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17785" name="Group 29"/>
            <p:cNvGrpSpPr>
              <a:grpSpLocks/>
            </p:cNvGrpSpPr>
            <p:nvPr/>
          </p:nvGrpSpPr>
          <p:grpSpPr bwMode="auto">
            <a:xfrm>
              <a:off x="442686" y="2967038"/>
              <a:ext cx="8077200" cy="852654"/>
              <a:chOff x="-7074705" y="-374806"/>
              <a:chExt cx="8077200" cy="852654"/>
            </a:xfrm>
          </p:grpSpPr>
          <p:grpSp>
            <p:nvGrpSpPr>
              <p:cNvPr id="117786" name="Group 16"/>
              <p:cNvGrpSpPr>
                <a:grpSpLocks/>
              </p:cNvGrpSpPr>
              <p:nvPr/>
            </p:nvGrpSpPr>
            <p:grpSpPr bwMode="auto">
              <a:xfrm>
                <a:off x="-7074705" y="-374806"/>
                <a:ext cx="8077200" cy="319088"/>
                <a:chOff x="-7074705" y="-374806"/>
                <a:chExt cx="8077200" cy="319088"/>
              </a:xfrm>
            </p:grpSpPr>
            <p:grpSp>
              <p:nvGrpSpPr>
                <p:cNvPr id="117792" name="Group 14"/>
                <p:cNvGrpSpPr>
                  <a:grpSpLocks/>
                </p:cNvGrpSpPr>
                <p:nvPr/>
              </p:nvGrpSpPr>
              <p:grpSpPr bwMode="auto">
                <a:xfrm>
                  <a:off x="-7074705" y="-374806"/>
                  <a:ext cx="8077200" cy="319088"/>
                  <a:chOff x="-7074705" y="-374806"/>
                  <a:chExt cx="8077200" cy="319088"/>
                </a:xfrm>
              </p:grpSpPr>
              <p:grpSp>
                <p:nvGrpSpPr>
                  <p:cNvPr id="117794" name="Group 13"/>
                  <p:cNvGrpSpPr>
                    <a:grpSpLocks/>
                  </p:cNvGrpSpPr>
                  <p:nvPr/>
                </p:nvGrpSpPr>
                <p:grpSpPr bwMode="auto">
                  <a:xfrm>
                    <a:off x="-7074705" y="-374805"/>
                    <a:ext cx="8061960" cy="316155"/>
                    <a:chOff x="-6655605" y="3328277"/>
                    <a:chExt cx="8061960" cy="316155"/>
                  </a:xfrm>
                </p:grpSpPr>
                <p:sp>
                  <p:nvSpPr>
                    <p:cNvPr id="117796" name="TextBox 39"/>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17797" name="TextBox 40"/>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17798"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17795" name="TextBox 38"/>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17793" name="TextBox 36"/>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17787" name="Group 22"/>
              <p:cNvGrpSpPr>
                <a:grpSpLocks/>
              </p:cNvGrpSpPr>
              <p:nvPr/>
            </p:nvGrpSpPr>
            <p:grpSpPr bwMode="auto">
              <a:xfrm>
                <a:off x="-7074705" y="-58058"/>
                <a:ext cx="8077200" cy="535906"/>
                <a:chOff x="-7074705" y="-58058"/>
                <a:chExt cx="8077200" cy="535906"/>
              </a:xfrm>
            </p:grpSpPr>
            <p:sp>
              <p:nvSpPr>
                <p:cNvPr id="117788" name="TextBox 31"/>
                <p:cNvSpPr txBox="1">
                  <a:spLocks noChangeArrowheads="1"/>
                </p:cNvSpPr>
                <p:nvPr/>
              </p:nvSpPr>
              <p:spPr bwMode="auto">
                <a:xfrm>
                  <a:off x="-7074705" y="-58057"/>
                  <a:ext cx="807720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17789" name="TextBox 32"/>
                <p:cNvSpPr txBox="1">
                  <a:spLocks noChangeArrowheads="1"/>
                </p:cNvSpPr>
                <p:nvPr/>
              </p:nvSpPr>
              <p:spPr bwMode="auto">
                <a:xfrm>
                  <a:off x="-7074705" y="-58058"/>
                  <a:ext cx="2497820" cy="523220"/>
                </a:xfrm>
                <a:prstGeom prst="rect">
                  <a:avLst/>
                </a:prstGeom>
                <a:noFill/>
                <a:ln w="19050">
                  <a:solidFill>
                    <a:schemeClr val="tx1"/>
                  </a:solidFill>
                  <a:miter lim="800000"/>
                  <a:headEnd/>
                  <a:tailEnd/>
                </a:ln>
              </p:spPr>
              <p:txBody>
                <a:bodyPr>
                  <a:spAutoFit/>
                </a:bodyPr>
                <a:lstStyle/>
                <a:p>
                  <a:r>
                    <a:rPr lang="en-US" sz="1400"/>
                    <a:t>Cash (-A)  -6,000</a:t>
                  </a:r>
                </a:p>
                <a:p>
                  <a:endParaRPr lang="en-US" sz="1400"/>
                </a:p>
              </p:txBody>
            </p:sp>
            <p:sp>
              <p:nvSpPr>
                <p:cNvPr id="117790" name="TextBox 33"/>
                <p:cNvSpPr txBox="1">
                  <a:spLocks noChangeArrowheads="1"/>
                </p:cNvSpPr>
                <p:nvPr/>
              </p:nvSpPr>
              <p:spPr bwMode="auto">
                <a:xfrm>
                  <a:off x="-4255305" y="-58058"/>
                  <a:ext cx="2590800" cy="535906"/>
                </a:xfrm>
                <a:prstGeom prst="rect">
                  <a:avLst/>
                </a:prstGeom>
                <a:noFill/>
                <a:ln w="19050">
                  <a:solidFill>
                    <a:schemeClr val="tx1"/>
                  </a:solidFill>
                  <a:miter lim="800000"/>
                  <a:headEnd/>
                  <a:tailEnd/>
                </a:ln>
              </p:spPr>
              <p:txBody>
                <a:bodyPr>
                  <a:spAutoFit/>
                </a:bodyPr>
                <a:lstStyle/>
                <a:p>
                  <a:r>
                    <a:rPr lang="en-US" sz="1400"/>
                    <a:t>Discount on</a:t>
                  </a:r>
                </a:p>
                <a:p>
                  <a:r>
                    <a:rPr lang="en-US" sz="1400"/>
                    <a:t>Bonds Payable(-xL,+L)+1,470</a:t>
                  </a:r>
                </a:p>
              </p:txBody>
            </p:sp>
            <p:sp>
              <p:nvSpPr>
                <p:cNvPr id="117791" name="TextBox 34"/>
                <p:cNvSpPr txBox="1">
                  <a:spLocks noChangeArrowheads="1"/>
                </p:cNvSpPr>
                <p:nvPr/>
              </p:nvSpPr>
              <p:spPr bwMode="auto">
                <a:xfrm>
                  <a:off x="-1359705" y="-58058"/>
                  <a:ext cx="2362200" cy="535906"/>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-7,470</a:t>
                  </a:r>
                </a:p>
              </p:txBody>
            </p:sp>
          </p:grpSp>
        </p:grpSp>
      </p:grpSp>
      <p:grpSp>
        <p:nvGrpSpPr>
          <p:cNvPr id="49" name="Group 48"/>
          <p:cNvGrpSpPr>
            <a:grpSpLocks/>
          </p:cNvGrpSpPr>
          <p:nvPr/>
        </p:nvGrpSpPr>
        <p:grpSpPr bwMode="auto">
          <a:xfrm>
            <a:off x="457200" y="4267200"/>
            <a:ext cx="7943850" cy="1295400"/>
            <a:chOff x="652463" y="4016376"/>
            <a:chExt cx="7943620" cy="1295401"/>
          </a:xfrm>
        </p:grpSpPr>
        <p:grpSp>
          <p:nvGrpSpPr>
            <p:cNvPr id="117767" name="Group 24"/>
            <p:cNvGrpSpPr>
              <a:grpSpLocks/>
            </p:cNvGrpSpPr>
            <p:nvPr/>
          </p:nvGrpSpPr>
          <p:grpSpPr bwMode="auto">
            <a:xfrm>
              <a:off x="652463" y="4016376"/>
              <a:ext cx="7943620" cy="1295401"/>
              <a:chOff x="711199" y="4336107"/>
              <a:chExt cx="7749510" cy="1294236"/>
            </a:xfrm>
          </p:grpSpPr>
          <p:sp>
            <p:nvSpPr>
              <p:cNvPr id="57" name="Rounded Rectangle 56"/>
              <p:cNvSpPr/>
              <p:nvPr/>
            </p:nvSpPr>
            <p:spPr>
              <a:xfrm>
                <a:off x="740624" y="4336107"/>
                <a:ext cx="7720085" cy="129423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17775" name="Group 25"/>
              <p:cNvGrpSpPr>
                <a:grpSpLocks/>
              </p:cNvGrpSpPr>
              <p:nvPr/>
            </p:nvGrpSpPr>
            <p:grpSpPr bwMode="auto">
              <a:xfrm>
                <a:off x="711199" y="4336108"/>
                <a:ext cx="1905000" cy="387350"/>
                <a:chOff x="3505200" y="3232737"/>
                <a:chExt cx="1905000" cy="387476"/>
              </a:xfrm>
            </p:grpSpPr>
            <p:grpSp>
              <p:nvGrpSpPr>
                <p:cNvPr id="117776" name="Group 15"/>
                <p:cNvGrpSpPr>
                  <a:grpSpLocks/>
                </p:cNvGrpSpPr>
                <p:nvPr/>
              </p:nvGrpSpPr>
              <p:grpSpPr bwMode="auto">
                <a:xfrm>
                  <a:off x="3505200" y="3232737"/>
                  <a:ext cx="413658" cy="387476"/>
                  <a:chOff x="2133600" y="4870324"/>
                  <a:chExt cx="413658" cy="387476"/>
                </a:xfrm>
              </p:grpSpPr>
              <p:sp>
                <p:nvSpPr>
                  <p:cNvPr id="61"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2" name="TextBox 61"/>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17777"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17768" name="Group 44"/>
            <p:cNvGrpSpPr>
              <a:grpSpLocks/>
            </p:cNvGrpSpPr>
            <p:nvPr/>
          </p:nvGrpSpPr>
          <p:grpSpPr bwMode="auto">
            <a:xfrm>
              <a:off x="1128485" y="4389319"/>
              <a:ext cx="7242380" cy="839506"/>
              <a:chOff x="5656941" y="3416862"/>
              <a:chExt cx="7242380" cy="839506"/>
            </a:xfrm>
          </p:grpSpPr>
          <p:sp>
            <p:nvSpPr>
              <p:cNvPr id="52" name="TextBox 51"/>
              <p:cNvSpPr txBox="1"/>
              <p:nvPr/>
            </p:nvSpPr>
            <p:spPr>
              <a:xfrm>
                <a:off x="5660330" y="3424919"/>
                <a:ext cx="7235615" cy="831851"/>
              </a:xfrm>
              <a:prstGeom prst="rect">
                <a:avLst/>
              </a:prstGeom>
              <a:solidFill>
                <a:schemeClr val="accent2">
                  <a:lumMod val="20000"/>
                  <a:lumOff val="80000"/>
                </a:schemeClr>
              </a:solidFill>
            </p:spPr>
            <p:txBody>
              <a:bodyPr>
                <a:spAutoFit/>
              </a:bodyPr>
              <a:lstStyle/>
              <a:p>
                <a:pPr>
                  <a:defRPr/>
                </a:pPr>
                <a:endParaRPr lang="en-US" sz="1600" dirty="0">
                  <a:latin typeface="Arial" pitchFamily="34" charset="0"/>
                </a:endParaRPr>
              </a:p>
              <a:p>
                <a:pPr>
                  <a:defRPr/>
                </a:pPr>
                <a:endParaRPr lang="en-US" sz="1600" dirty="0">
                  <a:latin typeface="Arial" pitchFamily="34" charset="0"/>
                </a:endParaRPr>
              </a:p>
              <a:p>
                <a:pPr>
                  <a:defRPr/>
                </a:pPr>
                <a:endParaRPr lang="en-US" sz="1600" dirty="0">
                  <a:latin typeface="Arial" pitchFamily="34" charset="0"/>
                </a:endParaRPr>
              </a:p>
            </p:txBody>
          </p:sp>
          <p:grpSp>
            <p:nvGrpSpPr>
              <p:cNvPr id="117770" name="Group 73"/>
              <p:cNvGrpSpPr>
                <a:grpSpLocks/>
              </p:cNvGrpSpPr>
              <p:nvPr/>
            </p:nvGrpSpPr>
            <p:grpSpPr bwMode="auto">
              <a:xfrm>
                <a:off x="5656941" y="3416862"/>
                <a:ext cx="7242380" cy="839506"/>
                <a:chOff x="5656941" y="2546005"/>
                <a:chExt cx="7242380" cy="839506"/>
              </a:xfrm>
            </p:grpSpPr>
            <p:sp>
              <p:nvSpPr>
                <p:cNvPr id="117771" name="TextBox 53"/>
                <p:cNvSpPr txBox="1">
                  <a:spLocks noChangeArrowheads="1"/>
                </p:cNvSpPr>
                <p:nvPr/>
              </p:nvSpPr>
              <p:spPr bwMode="auto">
                <a:xfrm>
                  <a:off x="5656941" y="2554514"/>
                  <a:ext cx="5410200" cy="830997"/>
                </a:xfrm>
                <a:prstGeom prst="rect">
                  <a:avLst/>
                </a:prstGeom>
                <a:noFill/>
                <a:ln w="9525">
                  <a:noFill/>
                  <a:miter lim="800000"/>
                  <a:headEnd/>
                  <a:tailEnd/>
                </a:ln>
              </p:spPr>
              <p:txBody>
                <a:bodyPr>
                  <a:spAutoFit/>
                </a:bodyPr>
                <a:lstStyle/>
                <a:p>
                  <a:r>
                    <a:rPr lang="en-US" sz="1600"/>
                    <a:t>dr    Interest Expense (+E, -SE)</a:t>
                  </a:r>
                </a:p>
                <a:p>
                  <a:r>
                    <a:rPr lang="en-US" sz="1600"/>
                    <a:t>        cr    Discount on Bonds Payable (-L)</a:t>
                  </a:r>
                </a:p>
                <a:p>
                  <a:r>
                    <a:rPr lang="en-US" sz="1600"/>
                    <a:t>        cr    Cash (-A)</a:t>
                  </a:r>
                </a:p>
              </p:txBody>
            </p:sp>
            <p:sp>
              <p:nvSpPr>
                <p:cNvPr id="117772" name="TextBox 54"/>
                <p:cNvSpPr txBox="1">
                  <a:spLocks noChangeArrowheads="1"/>
                </p:cNvSpPr>
                <p:nvPr/>
              </p:nvSpPr>
              <p:spPr bwMode="auto">
                <a:xfrm>
                  <a:off x="11810750" y="2551886"/>
                  <a:ext cx="1088571" cy="830997"/>
                </a:xfrm>
                <a:prstGeom prst="rect">
                  <a:avLst/>
                </a:prstGeom>
                <a:noFill/>
                <a:ln w="9525">
                  <a:noFill/>
                  <a:miter lim="800000"/>
                  <a:headEnd/>
                  <a:tailEnd/>
                </a:ln>
              </p:spPr>
              <p:txBody>
                <a:bodyPr>
                  <a:spAutoFit/>
                </a:bodyPr>
                <a:lstStyle/>
                <a:p>
                  <a:pPr algn="r"/>
                  <a:endParaRPr lang="en-US" sz="1600"/>
                </a:p>
                <a:p>
                  <a:pPr algn="r"/>
                  <a:r>
                    <a:rPr lang="en-US" sz="1600"/>
                    <a:t>1,470</a:t>
                  </a:r>
                </a:p>
                <a:p>
                  <a:pPr algn="r"/>
                  <a:r>
                    <a:rPr lang="en-US" sz="1600"/>
                    <a:t>6,000</a:t>
                  </a:r>
                </a:p>
              </p:txBody>
            </p:sp>
            <p:sp>
              <p:nvSpPr>
                <p:cNvPr id="117773" name="TextBox 55"/>
                <p:cNvSpPr txBox="1">
                  <a:spLocks noChangeArrowheads="1"/>
                </p:cNvSpPr>
                <p:nvPr/>
              </p:nvSpPr>
              <p:spPr bwMode="auto">
                <a:xfrm>
                  <a:off x="10804883" y="2546005"/>
                  <a:ext cx="1088571" cy="830997"/>
                </a:xfrm>
                <a:prstGeom prst="rect">
                  <a:avLst/>
                </a:prstGeom>
                <a:noFill/>
                <a:ln w="9525">
                  <a:noFill/>
                  <a:miter lim="800000"/>
                  <a:headEnd/>
                  <a:tailEnd/>
                </a:ln>
              </p:spPr>
              <p:txBody>
                <a:bodyPr>
                  <a:spAutoFit/>
                </a:bodyPr>
                <a:lstStyle/>
                <a:p>
                  <a:pPr algn="r"/>
                  <a:r>
                    <a:rPr lang="en-US" sz="1600"/>
                    <a:t>7,470</a:t>
                  </a:r>
                </a:p>
                <a:p>
                  <a:pPr algn="r"/>
                  <a:endParaRPr lang="en-US" sz="1600"/>
                </a:p>
                <a:p>
                  <a:pPr algn="r"/>
                  <a:endParaRPr lang="en-US" sz="1600"/>
                </a:p>
              </p:txBody>
            </p:sp>
          </p:grpSp>
        </p:grpSp>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wipe(left)">
                                      <p:cBhvr>
                                        <p:cTn id="1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09" name="Picture 2"/>
          <p:cNvPicPr>
            <a:picLocks noChangeAspect="1" noChangeArrowheads="1"/>
          </p:cNvPicPr>
          <p:nvPr/>
        </p:nvPicPr>
        <p:blipFill>
          <a:blip r:embed="rId3"/>
          <a:srcRect/>
          <a:stretch>
            <a:fillRect/>
          </a:stretch>
        </p:blipFill>
        <p:spPr bwMode="auto">
          <a:xfrm>
            <a:off x="76200" y="2279650"/>
            <a:ext cx="8856663" cy="1835150"/>
          </a:xfrm>
          <a:prstGeom prst="rect">
            <a:avLst/>
          </a:prstGeom>
          <a:noFill/>
          <a:ln w="9525">
            <a:noFill/>
            <a:miter lim="800000"/>
            <a:headEnd/>
            <a:tailEnd/>
          </a:ln>
        </p:spPr>
      </p:pic>
      <p:sp>
        <p:nvSpPr>
          <p:cNvPr id="119810" name="Title 1"/>
          <p:cNvSpPr>
            <a:spLocks noGrp="1"/>
          </p:cNvSpPr>
          <p:nvPr>
            <p:ph type="title"/>
          </p:nvPr>
        </p:nvSpPr>
        <p:spPr/>
        <p:txBody>
          <a:bodyPr/>
          <a:lstStyle/>
          <a:p>
            <a:r>
              <a:rPr lang="en-US" smtClean="0"/>
              <a:t>Effective Interest Amortization</a:t>
            </a:r>
          </a:p>
        </p:txBody>
      </p:sp>
      <p:grpSp>
        <p:nvGrpSpPr>
          <p:cNvPr id="2" name="Group 3"/>
          <p:cNvGrpSpPr>
            <a:grpSpLocks/>
          </p:cNvGrpSpPr>
          <p:nvPr/>
        </p:nvGrpSpPr>
        <p:grpSpPr bwMode="auto">
          <a:xfrm>
            <a:off x="2165350" y="3460750"/>
            <a:ext cx="3422650" cy="1503363"/>
            <a:chOff x="2102121" y="2764691"/>
            <a:chExt cx="3422379" cy="1501952"/>
          </a:xfrm>
        </p:grpSpPr>
        <p:sp>
          <p:nvSpPr>
            <p:cNvPr id="5" name="TextBox 4"/>
            <p:cNvSpPr txBox="1"/>
            <p:nvPr/>
          </p:nvSpPr>
          <p:spPr>
            <a:xfrm>
              <a:off x="2102121" y="3897102"/>
              <a:ext cx="3422379" cy="369541"/>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$93,376 × 8% × 12/12 = $7,470</a:t>
              </a:r>
            </a:p>
          </p:txBody>
        </p:sp>
        <p:cxnSp>
          <p:nvCxnSpPr>
            <p:cNvPr id="6" name="Straight Arrow Connector 5"/>
            <p:cNvCxnSpPr>
              <a:stCxn id="5" idx="0"/>
            </p:cNvCxnSpPr>
            <p:nvPr/>
          </p:nvCxnSpPr>
          <p:spPr>
            <a:xfrm rot="16200000" flipV="1">
              <a:off x="2924868" y="3008660"/>
              <a:ext cx="1132411" cy="644474"/>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 name="Group 6"/>
          <p:cNvGrpSpPr>
            <a:grpSpLocks/>
          </p:cNvGrpSpPr>
          <p:nvPr/>
        </p:nvGrpSpPr>
        <p:grpSpPr bwMode="auto">
          <a:xfrm>
            <a:off x="152400" y="4114800"/>
            <a:ext cx="3551238" cy="1392238"/>
            <a:chOff x="152400" y="3408362"/>
            <a:chExt cx="3550972" cy="1392238"/>
          </a:xfrm>
        </p:grpSpPr>
        <p:sp>
          <p:nvSpPr>
            <p:cNvPr id="8" name="TextBox 7"/>
            <p:cNvSpPr txBox="1"/>
            <p:nvPr/>
          </p:nvSpPr>
          <p:spPr>
            <a:xfrm>
              <a:off x="152400" y="4430712"/>
              <a:ext cx="3550972"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$100,000 × 6% × 12/12 = $6,000</a:t>
              </a:r>
            </a:p>
          </p:txBody>
        </p:sp>
        <p:cxnSp>
          <p:nvCxnSpPr>
            <p:cNvPr id="9" name="Straight Arrow Connector 8"/>
            <p:cNvCxnSpPr>
              <a:stCxn id="8" idx="0"/>
            </p:cNvCxnSpPr>
            <p:nvPr/>
          </p:nvCxnSpPr>
          <p:spPr>
            <a:xfrm rot="16200000" flipV="1">
              <a:off x="1405600" y="3907631"/>
              <a:ext cx="1022350" cy="23811"/>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 name="Group 9"/>
          <p:cNvGrpSpPr>
            <a:grpSpLocks/>
          </p:cNvGrpSpPr>
          <p:nvPr/>
        </p:nvGrpSpPr>
        <p:grpSpPr bwMode="auto">
          <a:xfrm>
            <a:off x="5562600" y="3505200"/>
            <a:ext cx="3352800" cy="1981200"/>
            <a:chOff x="5486400" y="3810000"/>
            <a:chExt cx="3352800" cy="1981200"/>
          </a:xfrm>
        </p:grpSpPr>
        <p:sp>
          <p:nvSpPr>
            <p:cNvPr id="11" name="TextBox 10"/>
            <p:cNvSpPr txBox="1"/>
            <p:nvPr/>
          </p:nvSpPr>
          <p:spPr bwMode="auto">
            <a:xfrm>
              <a:off x="5486400" y="5421313"/>
              <a:ext cx="3352800" cy="369887"/>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a:spAutoFit/>
            </a:bodyPr>
            <a:lstStyle/>
            <a:p>
              <a:pPr algn="ctr">
                <a:defRPr/>
              </a:pPr>
              <a:r>
                <a:rPr lang="en-US" dirty="0">
                  <a:latin typeface="Arial" pitchFamily="34" charset="0"/>
                </a:rPr>
                <a:t>$93,376 + $1,470 = $94,846</a:t>
              </a:r>
            </a:p>
          </p:txBody>
        </p:sp>
        <p:cxnSp>
          <p:nvCxnSpPr>
            <p:cNvPr id="12" name="Straight Arrow Connector 11"/>
            <p:cNvCxnSpPr>
              <a:stCxn id="11" idx="0"/>
            </p:cNvCxnSpPr>
            <p:nvPr/>
          </p:nvCxnSpPr>
          <p:spPr>
            <a:xfrm rot="5400000" flipH="1" flipV="1">
              <a:off x="6852443" y="4120357"/>
              <a:ext cx="1611313" cy="990600"/>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 name="Group 12"/>
          <p:cNvGrpSpPr>
            <a:grpSpLocks/>
          </p:cNvGrpSpPr>
          <p:nvPr/>
        </p:nvGrpSpPr>
        <p:grpSpPr bwMode="auto">
          <a:xfrm>
            <a:off x="1323975" y="1371600"/>
            <a:ext cx="2790825" cy="2057400"/>
            <a:chOff x="1323924" y="1676400"/>
            <a:chExt cx="2790874" cy="2057400"/>
          </a:xfrm>
        </p:grpSpPr>
        <p:sp>
          <p:nvSpPr>
            <p:cNvPr id="14" name="TextBox 13"/>
            <p:cNvSpPr txBox="1"/>
            <p:nvPr/>
          </p:nvSpPr>
          <p:spPr bwMode="auto">
            <a:xfrm>
              <a:off x="1323924" y="1676400"/>
              <a:ext cx="2768649"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lgn="ctr">
                <a:defRPr/>
              </a:pPr>
              <a:r>
                <a:rPr lang="en-US" dirty="0">
                  <a:latin typeface="Arial" pitchFamily="34" charset="0"/>
                </a:rPr>
                <a:t>$7,470 - $6,000 = $1,470</a:t>
              </a:r>
            </a:p>
          </p:txBody>
        </p:sp>
        <p:cxnSp>
          <p:nvCxnSpPr>
            <p:cNvPr id="15" name="Straight Arrow Connector 14"/>
            <p:cNvCxnSpPr>
              <a:stCxn id="14" idx="2"/>
            </p:cNvCxnSpPr>
            <p:nvPr/>
          </p:nvCxnSpPr>
          <p:spPr>
            <a:xfrm rot="16200000" flipH="1">
              <a:off x="2567768" y="2186769"/>
              <a:ext cx="1687512" cy="1406550"/>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 name="Group 15"/>
          <p:cNvGrpSpPr>
            <a:grpSpLocks/>
          </p:cNvGrpSpPr>
          <p:nvPr/>
        </p:nvGrpSpPr>
        <p:grpSpPr bwMode="auto">
          <a:xfrm>
            <a:off x="4267200" y="1371600"/>
            <a:ext cx="2768600" cy="2057400"/>
            <a:chOff x="4267200" y="1676400"/>
            <a:chExt cx="2768814" cy="2057401"/>
          </a:xfrm>
        </p:grpSpPr>
        <p:sp>
          <p:nvSpPr>
            <p:cNvPr id="17" name="TextBox 16"/>
            <p:cNvSpPr txBox="1"/>
            <p:nvPr/>
          </p:nvSpPr>
          <p:spPr bwMode="auto">
            <a:xfrm>
              <a:off x="4267200" y="1676400"/>
              <a:ext cx="2768814" cy="369888"/>
            </a:xfrm>
            <a:prstGeom prst="rect">
              <a:avLst/>
            </a:prstGeom>
            <a:solidFill>
              <a:srgbClr val="FFFFCC"/>
            </a:solidFill>
            <a:ln w="28575">
              <a:solidFill>
                <a:schemeClr val="accent6">
                  <a:lumMod val="60000"/>
                  <a:lumOff val="40000"/>
                </a:schemeClr>
              </a:solidFill>
            </a:ln>
            <a:effectLst>
              <a:outerShdw blurRad="50800" dist="38100" dir="2700000" algn="tl" rotWithShape="0">
                <a:prstClr val="black">
                  <a:alpha val="40000"/>
                </a:prstClr>
              </a:outerShdw>
            </a:effectLst>
          </p:spPr>
          <p:txBody>
            <a:bodyPr wrap="none">
              <a:spAutoFit/>
            </a:bodyPr>
            <a:lstStyle/>
            <a:p>
              <a:pPr>
                <a:defRPr/>
              </a:pPr>
              <a:r>
                <a:rPr lang="en-US" dirty="0">
                  <a:latin typeface="Arial" pitchFamily="34" charset="0"/>
                </a:rPr>
                <a:t>$6,624 - $1,470 = $5,154</a:t>
              </a:r>
            </a:p>
          </p:txBody>
        </p:sp>
        <p:cxnSp>
          <p:nvCxnSpPr>
            <p:cNvPr id="18" name="Straight Arrow Connector 17"/>
            <p:cNvCxnSpPr>
              <a:stCxn id="17" idx="2"/>
            </p:cNvCxnSpPr>
            <p:nvPr/>
          </p:nvCxnSpPr>
          <p:spPr>
            <a:xfrm rot="16200000" flipH="1">
              <a:off x="5334941" y="2362954"/>
              <a:ext cx="1687513" cy="1054181"/>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9816" name="TextBox 4"/>
          <p:cNvSpPr txBox="1">
            <a:spLocks noChangeArrowheads="1"/>
          </p:cNvSpPr>
          <p:nvPr/>
        </p:nvSpPr>
        <p:spPr bwMode="auto">
          <a:xfrm>
            <a:off x="838200" y="1876425"/>
            <a:ext cx="7467600" cy="400050"/>
          </a:xfrm>
          <a:prstGeom prst="rect">
            <a:avLst/>
          </a:prstGeom>
          <a:noFill/>
          <a:ln w="9525">
            <a:noFill/>
            <a:miter lim="800000"/>
            <a:headEnd/>
            <a:tailEnd/>
          </a:ln>
        </p:spPr>
        <p:txBody>
          <a:bodyPr>
            <a:spAutoFit/>
          </a:bodyPr>
          <a:lstStyle/>
          <a:p>
            <a:pPr algn="ctr"/>
            <a:r>
              <a:rPr lang="en-US" sz="2000">
                <a:solidFill>
                  <a:srgbClr val="0033CC"/>
                </a:solidFill>
              </a:rPr>
              <a:t>Effective Interest Amortization of Bonds Issued at a Discount</a:t>
            </a:r>
          </a:p>
        </p:txBody>
      </p:sp>
      <p:sp>
        <p:nvSpPr>
          <p:cNvPr id="20" name="TextBox 19"/>
          <p:cNvSpPr txBox="1"/>
          <p:nvPr/>
        </p:nvSpPr>
        <p:spPr>
          <a:xfrm>
            <a:off x="720150" y="5638800"/>
            <a:ext cx="7489486" cy="861774"/>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a:defRPr/>
            </a:pPr>
            <a:r>
              <a:rPr lang="en-US" sz="2500" dirty="0"/>
              <a:t>Both Interest Expense and Discount Amortization</a:t>
            </a:r>
            <a:br>
              <a:rPr lang="en-US" sz="2500" dirty="0"/>
            </a:br>
            <a:r>
              <a:rPr lang="en-US" sz="2500" dirty="0"/>
              <a:t>increase each period. Cash interest is unchanged.</a:t>
            </a:r>
          </a:p>
        </p:txBody>
      </p:sp>
      <p:sp>
        <p:nvSpPr>
          <p:cNvPr id="21" name="Rectangle 20"/>
          <p:cNvSpPr/>
          <p:nvPr/>
        </p:nvSpPr>
        <p:spPr>
          <a:xfrm>
            <a:off x="2819400" y="3276600"/>
            <a:ext cx="1828800" cy="838200"/>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Right)">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upRigh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4" fill="hold" nodeType="clickEffect">
                                  <p:stCondLst>
                                    <p:cond delay="0"/>
                                  </p:stCondLst>
                                  <p:childTnLst>
                                    <p:anim calcmode="lin" valueType="num">
                                      <p:cBhvr additive="base">
                                        <p:cTn id="31" dur="500"/>
                                        <p:tgtEl>
                                          <p:spTgt spid="2"/>
                                        </p:tgtEl>
                                        <p:attrNameLst>
                                          <p:attrName>ppt_x</p:attrName>
                                        </p:attrNameLst>
                                      </p:cBhvr>
                                      <p:tavLst>
                                        <p:tav tm="0">
                                          <p:val>
                                            <p:strVal val="ppt_x"/>
                                          </p:val>
                                        </p:tav>
                                        <p:tav tm="100000">
                                          <p:val>
                                            <p:strVal val="ppt_x"/>
                                          </p:val>
                                        </p:tav>
                                      </p:tavLst>
                                    </p:anim>
                                    <p:anim calcmode="lin" valueType="num">
                                      <p:cBhvr additive="base">
                                        <p:cTn id="32" dur="500"/>
                                        <p:tgtEl>
                                          <p:spTgt spid="2"/>
                                        </p:tgtEl>
                                        <p:attrNameLst>
                                          <p:attrName>ppt_y</p:attrName>
                                        </p:attrNameLst>
                                      </p:cBhvr>
                                      <p:tavLst>
                                        <p:tav tm="0">
                                          <p:val>
                                            <p:strVal val="ppt_y"/>
                                          </p:val>
                                        </p:tav>
                                        <p:tav tm="100000">
                                          <p:val>
                                            <p:strVal val="1+ppt_h/2"/>
                                          </p:val>
                                        </p:tav>
                                      </p:tavLst>
                                    </p:anim>
                                    <p:set>
                                      <p:cBhvr>
                                        <p:cTn id="33" dur="1" fill="hold">
                                          <p:stCondLst>
                                            <p:cond delay="499"/>
                                          </p:stCondLst>
                                        </p:cTn>
                                        <p:tgtEl>
                                          <p:spTgt spid="2"/>
                                        </p:tgtEl>
                                        <p:attrNameLst>
                                          <p:attrName>style.visibility</p:attrName>
                                        </p:attrNameLst>
                                      </p:cBhvr>
                                      <p:to>
                                        <p:strVal val="hidden"/>
                                      </p:to>
                                    </p:set>
                                  </p:childTnLst>
                                </p:cTn>
                              </p:par>
                            </p:childTnLst>
                          </p:cTn>
                        </p:par>
                        <p:par>
                          <p:cTn id="34" fill="hold" nodeType="afterGroup">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ssolve">
                                      <p:cBhvr>
                                        <p:cTn id="37" dur="500"/>
                                        <p:tgtEl>
                                          <p:spTgt spid="21"/>
                                        </p:tgtEl>
                                      </p:cBhvr>
                                    </p:animEffect>
                                  </p:childTnLst>
                                </p:cTn>
                              </p:par>
                            </p:childTnLst>
                          </p:cTn>
                        </p:par>
                        <p:par>
                          <p:cTn id="38" fill="hold" nodeType="afterGroup">
                            <p:stCondLst>
                              <p:cond delay="1000"/>
                            </p:stCondLst>
                            <p:childTnLst>
                              <p:par>
                                <p:cTn id="39" presetID="26" presetClass="entr" presetSubtype="0"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80">
                                          <p:stCondLst>
                                            <p:cond delay="0"/>
                                          </p:stCondLst>
                                        </p:cTn>
                                        <p:tgtEl>
                                          <p:spTgt spid="20"/>
                                        </p:tgtEl>
                                      </p:cBhvr>
                                    </p:animEffect>
                                    <p:anim calcmode="lin" valueType="num">
                                      <p:cBhvr>
                                        <p:cTn id="4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7" dur="26">
                                          <p:stCondLst>
                                            <p:cond delay="650"/>
                                          </p:stCondLst>
                                        </p:cTn>
                                        <p:tgtEl>
                                          <p:spTgt spid="20"/>
                                        </p:tgtEl>
                                      </p:cBhvr>
                                      <p:to x="100000" y="60000"/>
                                    </p:animScale>
                                    <p:animScale>
                                      <p:cBhvr>
                                        <p:cTn id="48" dur="166" decel="50000">
                                          <p:stCondLst>
                                            <p:cond delay="676"/>
                                          </p:stCondLst>
                                        </p:cTn>
                                        <p:tgtEl>
                                          <p:spTgt spid="20"/>
                                        </p:tgtEl>
                                      </p:cBhvr>
                                      <p:to x="100000" y="100000"/>
                                    </p:animScale>
                                    <p:animScale>
                                      <p:cBhvr>
                                        <p:cTn id="49" dur="26">
                                          <p:stCondLst>
                                            <p:cond delay="1312"/>
                                          </p:stCondLst>
                                        </p:cTn>
                                        <p:tgtEl>
                                          <p:spTgt spid="20"/>
                                        </p:tgtEl>
                                      </p:cBhvr>
                                      <p:to x="100000" y="80000"/>
                                    </p:animScale>
                                    <p:animScale>
                                      <p:cBhvr>
                                        <p:cTn id="50" dur="166" decel="50000">
                                          <p:stCondLst>
                                            <p:cond delay="1338"/>
                                          </p:stCondLst>
                                        </p:cTn>
                                        <p:tgtEl>
                                          <p:spTgt spid="20"/>
                                        </p:tgtEl>
                                      </p:cBhvr>
                                      <p:to x="100000" y="100000"/>
                                    </p:animScale>
                                    <p:animScale>
                                      <p:cBhvr>
                                        <p:cTn id="51" dur="26">
                                          <p:stCondLst>
                                            <p:cond delay="1642"/>
                                          </p:stCondLst>
                                        </p:cTn>
                                        <p:tgtEl>
                                          <p:spTgt spid="20"/>
                                        </p:tgtEl>
                                      </p:cBhvr>
                                      <p:to x="100000" y="90000"/>
                                    </p:animScale>
                                    <p:animScale>
                                      <p:cBhvr>
                                        <p:cTn id="52" dur="166" decel="50000">
                                          <p:stCondLst>
                                            <p:cond delay="1668"/>
                                          </p:stCondLst>
                                        </p:cTn>
                                        <p:tgtEl>
                                          <p:spTgt spid="20"/>
                                        </p:tgtEl>
                                      </p:cBhvr>
                                      <p:to x="100000" y="100000"/>
                                    </p:animScale>
                                    <p:animScale>
                                      <p:cBhvr>
                                        <p:cTn id="53" dur="26">
                                          <p:stCondLst>
                                            <p:cond delay="1808"/>
                                          </p:stCondLst>
                                        </p:cTn>
                                        <p:tgtEl>
                                          <p:spTgt spid="20"/>
                                        </p:tgtEl>
                                      </p:cBhvr>
                                      <p:to x="100000" y="95000"/>
                                    </p:animScale>
                                    <p:animScale>
                                      <p:cBhvr>
                                        <p:cTn id="54"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2"/>
          <p:cNvSpPr>
            <a:spLocks noGrp="1"/>
          </p:cNvSpPr>
          <p:nvPr>
            <p:ph type="ctrTitle"/>
          </p:nvPr>
        </p:nvSpPr>
        <p:spPr/>
        <p:txBody>
          <a:bodyPr/>
          <a:lstStyle/>
          <a:p>
            <a:r>
              <a:rPr lang="en-US" smtClean="0"/>
              <a:t>Chapter 10</a:t>
            </a:r>
            <a:br>
              <a:rPr lang="en-US" smtClean="0"/>
            </a:br>
            <a:r>
              <a:rPr lang="en-US" smtClean="0"/>
              <a:t>Supplement 10C</a:t>
            </a:r>
          </a:p>
        </p:txBody>
      </p:sp>
      <p:sp>
        <p:nvSpPr>
          <p:cNvPr id="121858" name="Subtitle 3"/>
          <p:cNvSpPr>
            <a:spLocks noGrp="1"/>
          </p:cNvSpPr>
          <p:nvPr>
            <p:ph type="subTitle" idx="1"/>
          </p:nvPr>
        </p:nvSpPr>
        <p:spPr>
          <a:xfrm>
            <a:off x="1981200" y="3962400"/>
            <a:ext cx="6629400" cy="1752600"/>
          </a:xfrm>
        </p:spPr>
        <p:txBody>
          <a:bodyPr/>
          <a:lstStyle/>
          <a:p>
            <a:r>
              <a:rPr lang="en-US" smtClean="0"/>
              <a:t>Simplified Effective-Interest Amortization</a:t>
            </a:r>
          </a:p>
          <a:p>
            <a:endParaRPr lang="en-US" smtClean="0"/>
          </a:p>
        </p:txBody>
      </p:sp>
    </p:spTree>
  </p:cSld>
  <p:clrMapOvr>
    <a:masterClrMapping/>
  </p:clrMapOvr>
  <p:transition>
    <p:pull dir="l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3"/>
          <p:cNvSpPr>
            <a:spLocks noGrp="1"/>
          </p:cNvSpPr>
          <p:nvPr>
            <p:ph type="title"/>
          </p:nvPr>
        </p:nvSpPr>
        <p:spPr/>
        <p:txBody>
          <a:bodyPr/>
          <a:lstStyle/>
          <a:p>
            <a:r>
              <a:rPr lang="en-US" smtClean="0"/>
              <a:t>Accounting for Bond Issue.</a:t>
            </a:r>
          </a:p>
        </p:txBody>
      </p:sp>
      <p:grpSp>
        <p:nvGrpSpPr>
          <p:cNvPr id="123906" name="Group 8"/>
          <p:cNvGrpSpPr>
            <a:grpSpLocks/>
          </p:cNvGrpSpPr>
          <p:nvPr/>
        </p:nvGrpSpPr>
        <p:grpSpPr bwMode="auto">
          <a:xfrm>
            <a:off x="642938" y="1219200"/>
            <a:ext cx="7848600" cy="990600"/>
            <a:chOff x="642938" y="1219200"/>
            <a:chExt cx="7848600" cy="990600"/>
          </a:xfrm>
        </p:grpSpPr>
        <p:sp>
          <p:nvSpPr>
            <p:cNvPr id="6" name="Rounded Rectangle 5"/>
            <p:cNvSpPr/>
            <p:nvPr/>
          </p:nvSpPr>
          <p:spPr bwMode="auto">
            <a:xfrm>
              <a:off x="642938" y="1219200"/>
              <a:ext cx="7848600" cy="990600"/>
            </a:xfrm>
            <a:prstGeom prst="roundRect">
              <a:avLst/>
            </a:prstGeom>
            <a:solidFill>
              <a:schemeClr val="bg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3910" name="Rectangle 4"/>
            <p:cNvSpPr>
              <a:spLocks noChangeArrowheads="1"/>
            </p:cNvSpPr>
            <p:nvPr/>
          </p:nvSpPr>
          <p:spPr bwMode="auto">
            <a:xfrm>
              <a:off x="795338" y="1394936"/>
              <a:ext cx="7543800" cy="646331"/>
            </a:xfrm>
            <a:prstGeom prst="rect">
              <a:avLst/>
            </a:prstGeom>
            <a:solidFill>
              <a:schemeClr val="bg2"/>
            </a:solidFill>
            <a:ln w="9525">
              <a:noFill/>
              <a:miter lim="800000"/>
              <a:headEnd/>
              <a:tailEnd/>
            </a:ln>
          </p:spPr>
          <p:txBody>
            <a:bodyPr>
              <a:spAutoFit/>
            </a:bodyPr>
            <a:lstStyle/>
            <a:p>
              <a:pPr algn="ctr"/>
              <a:r>
                <a:rPr lang="en-US"/>
                <a:t>The shortcut method records the bonds at issuance at </a:t>
              </a:r>
              <a:r>
                <a:rPr lang="en-US">
                  <a:solidFill>
                    <a:srgbClr val="C00000"/>
                  </a:solidFill>
                </a:rPr>
                <a:t>Bonds Payable, Net</a:t>
              </a:r>
              <a:r>
                <a:rPr lang="en-US"/>
                <a:t>. That is face amount less discount or face amount plus premium.</a:t>
              </a:r>
            </a:p>
          </p:txBody>
        </p:sp>
      </p:grpSp>
      <p:sp>
        <p:nvSpPr>
          <p:cNvPr id="123907" name="Rectangle 7"/>
          <p:cNvSpPr>
            <a:spLocks noChangeArrowheads="1"/>
          </p:cNvSpPr>
          <p:nvPr/>
        </p:nvSpPr>
        <p:spPr bwMode="auto">
          <a:xfrm>
            <a:off x="609600" y="2286000"/>
            <a:ext cx="7848600" cy="646113"/>
          </a:xfrm>
          <a:prstGeom prst="rect">
            <a:avLst/>
          </a:prstGeom>
          <a:noFill/>
          <a:ln w="9525">
            <a:noFill/>
            <a:miter lim="800000"/>
            <a:headEnd/>
            <a:tailEnd/>
          </a:ln>
        </p:spPr>
        <p:txBody>
          <a:bodyPr>
            <a:spAutoFit/>
          </a:bodyPr>
          <a:lstStyle/>
          <a:p>
            <a:r>
              <a:rPr lang="en-US"/>
              <a:t>The following journal entries demonstrate how the shortcut is applied to</a:t>
            </a:r>
          </a:p>
          <a:p>
            <a:pPr algn="ctr"/>
            <a:r>
              <a:rPr lang="en-US"/>
              <a:t>bonds issued at a premium, at face value, and at a discount.</a:t>
            </a:r>
          </a:p>
        </p:txBody>
      </p:sp>
      <p:pic>
        <p:nvPicPr>
          <p:cNvPr id="22549" name="Picture 21"/>
          <p:cNvPicPr>
            <a:picLocks noChangeAspect="1" noChangeArrowheads="1"/>
          </p:cNvPicPr>
          <p:nvPr/>
        </p:nvPicPr>
        <p:blipFill>
          <a:blip r:embed="rId3"/>
          <a:srcRect/>
          <a:stretch>
            <a:fillRect/>
          </a:stretch>
        </p:blipFill>
        <p:spPr bwMode="auto">
          <a:xfrm>
            <a:off x="392113" y="3719513"/>
            <a:ext cx="8370887" cy="852487"/>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200" y="228600"/>
            <a:ext cx="8229600" cy="1139825"/>
          </a:xfrm>
        </p:spPr>
        <p:txBody>
          <a:bodyPr/>
          <a:lstStyle/>
          <a:p>
            <a:r>
              <a:rPr lang="en-US" smtClean="0"/>
              <a:t>Bond Premium</a:t>
            </a:r>
          </a:p>
        </p:txBody>
      </p:sp>
      <p:sp>
        <p:nvSpPr>
          <p:cNvPr id="3" name="Rounded Rectangle 2"/>
          <p:cNvSpPr/>
          <p:nvPr/>
        </p:nvSpPr>
        <p:spPr bwMode="auto">
          <a:xfrm>
            <a:off x="1143000" y="1447800"/>
            <a:ext cx="6858000" cy="914400"/>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 Interest (I) = Principal (P)  × Rate (R) × Time (T)</a:t>
            </a:r>
          </a:p>
          <a:p>
            <a:pPr algn="ctr">
              <a:defRPr/>
            </a:pPr>
            <a:r>
              <a:rPr lang="en-US" dirty="0">
                <a:solidFill>
                  <a:srgbClr val="0070C0"/>
                </a:solidFill>
              </a:rPr>
              <a:t>Interest Expense = Bonds Payable, Net × Market Rate × n/12</a:t>
            </a:r>
          </a:p>
          <a:p>
            <a:pPr algn="ctr">
              <a:defRPr/>
            </a:pPr>
            <a:r>
              <a:rPr lang="en-US" dirty="0">
                <a:solidFill>
                  <a:schemeClr val="tx1"/>
                </a:solidFill>
              </a:rPr>
              <a:t>Interest Expense </a:t>
            </a:r>
            <a:r>
              <a:rPr lang="en-US" dirty="0">
                <a:solidFill>
                  <a:srgbClr val="C00000"/>
                </a:solidFill>
              </a:rPr>
              <a:t>$4,290  =  $107,260 × 4% × 12/12  </a:t>
            </a:r>
          </a:p>
        </p:txBody>
      </p:sp>
      <p:grpSp>
        <p:nvGrpSpPr>
          <p:cNvPr id="19" name="Group 18"/>
          <p:cNvGrpSpPr>
            <a:grpSpLocks/>
          </p:cNvGrpSpPr>
          <p:nvPr/>
        </p:nvGrpSpPr>
        <p:grpSpPr bwMode="auto">
          <a:xfrm>
            <a:off x="457200" y="2667000"/>
            <a:ext cx="8229600" cy="1447800"/>
            <a:chOff x="366486" y="2535240"/>
            <a:chExt cx="8229600" cy="1447800"/>
          </a:xfrm>
        </p:grpSpPr>
        <p:grpSp>
          <p:nvGrpSpPr>
            <p:cNvPr id="125974" name="Group 21"/>
            <p:cNvGrpSpPr>
              <a:grpSpLocks/>
            </p:cNvGrpSpPr>
            <p:nvPr/>
          </p:nvGrpSpPr>
          <p:grpSpPr bwMode="auto">
            <a:xfrm>
              <a:off x="366486" y="2535240"/>
              <a:ext cx="8229600" cy="1447800"/>
              <a:chOff x="373958" y="2695645"/>
              <a:chExt cx="7997930" cy="1446555"/>
            </a:xfrm>
          </p:grpSpPr>
          <p:sp>
            <p:nvSpPr>
              <p:cNvPr id="35" name="Rounded Rectangle 34"/>
              <p:cNvSpPr/>
              <p:nvPr/>
            </p:nvSpPr>
            <p:spPr>
              <a:xfrm>
                <a:off x="373958" y="2695645"/>
                <a:ext cx="7997930" cy="1446555"/>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25990" name="Group 26"/>
              <p:cNvGrpSpPr>
                <a:grpSpLocks/>
              </p:cNvGrpSpPr>
              <p:nvPr/>
            </p:nvGrpSpPr>
            <p:grpSpPr bwMode="auto">
              <a:xfrm>
                <a:off x="373958" y="2722279"/>
                <a:ext cx="1925428" cy="381001"/>
                <a:chOff x="257840" y="3186475"/>
                <a:chExt cx="1925428" cy="381001"/>
              </a:xfrm>
            </p:grpSpPr>
            <p:grpSp>
              <p:nvGrpSpPr>
                <p:cNvPr id="125991" name="Group 16"/>
                <p:cNvGrpSpPr>
                  <a:grpSpLocks/>
                </p:cNvGrpSpPr>
                <p:nvPr/>
              </p:nvGrpSpPr>
              <p:grpSpPr bwMode="auto">
                <a:xfrm>
                  <a:off x="257840" y="3186475"/>
                  <a:ext cx="381001" cy="381001"/>
                  <a:chOff x="562640" y="3684300"/>
                  <a:chExt cx="381001" cy="381001"/>
                </a:xfrm>
              </p:grpSpPr>
              <p:sp>
                <p:nvSpPr>
                  <p:cNvPr id="39" name="Oval 38"/>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TextBox 39"/>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8" name="TextBox 37"/>
                <p:cNvSpPr txBox="1"/>
                <p:nvPr/>
              </p:nvSpPr>
              <p:spPr>
                <a:xfrm>
                  <a:off x="658971" y="3199495"/>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25975" name="Group 29"/>
            <p:cNvGrpSpPr>
              <a:grpSpLocks/>
            </p:cNvGrpSpPr>
            <p:nvPr/>
          </p:nvGrpSpPr>
          <p:grpSpPr bwMode="auto">
            <a:xfrm>
              <a:off x="442686" y="2967038"/>
              <a:ext cx="8077200" cy="852654"/>
              <a:chOff x="-7074705" y="-374806"/>
              <a:chExt cx="8077200" cy="852654"/>
            </a:xfrm>
          </p:grpSpPr>
          <p:grpSp>
            <p:nvGrpSpPr>
              <p:cNvPr id="125976" name="Group 16"/>
              <p:cNvGrpSpPr>
                <a:grpSpLocks/>
              </p:cNvGrpSpPr>
              <p:nvPr/>
            </p:nvGrpSpPr>
            <p:grpSpPr bwMode="auto">
              <a:xfrm>
                <a:off x="-7074705" y="-374806"/>
                <a:ext cx="8077200" cy="319088"/>
                <a:chOff x="-7074705" y="-374806"/>
                <a:chExt cx="8077200" cy="319088"/>
              </a:xfrm>
            </p:grpSpPr>
            <p:grpSp>
              <p:nvGrpSpPr>
                <p:cNvPr id="125982" name="Group 14"/>
                <p:cNvGrpSpPr>
                  <a:grpSpLocks/>
                </p:cNvGrpSpPr>
                <p:nvPr/>
              </p:nvGrpSpPr>
              <p:grpSpPr bwMode="auto">
                <a:xfrm>
                  <a:off x="-7074705" y="-374806"/>
                  <a:ext cx="8077200" cy="319088"/>
                  <a:chOff x="-7074705" y="-374806"/>
                  <a:chExt cx="8077200" cy="319088"/>
                </a:xfrm>
              </p:grpSpPr>
              <p:grpSp>
                <p:nvGrpSpPr>
                  <p:cNvPr id="125984" name="Group 13"/>
                  <p:cNvGrpSpPr>
                    <a:grpSpLocks/>
                  </p:cNvGrpSpPr>
                  <p:nvPr/>
                </p:nvGrpSpPr>
                <p:grpSpPr bwMode="auto">
                  <a:xfrm>
                    <a:off x="-7074705" y="-374805"/>
                    <a:ext cx="8061960" cy="316155"/>
                    <a:chOff x="-6655605" y="3328277"/>
                    <a:chExt cx="8061960" cy="316155"/>
                  </a:xfrm>
                </p:grpSpPr>
                <p:sp>
                  <p:nvSpPr>
                    <p:cNvPr id="125986" name="TextBox 31"/>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25987" name="TextBox 32"/>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25988"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25985" name="TextBox 30"/>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25983" name="TextBox 28"/>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25977" name="Group 22"/>
              <p:cNvGrpSpPr>
                <a:grpSpLocks/>
              </p:cNvGrpSpPr>
              <p:nvPr/>
            </p:nvGrpSpPr>
            <p:grpSpPr bwMode="auto">
              <a:xfrm>
                <a:off x="-7074705" y="-58058"/>
                <a:ext cx="8077200" cy="535906"/>
                <a:chOff x="-7074705" y="-58058"/>
                <a:chExt cx="8077200" cy="535906"/>
              </a:xfrm>
            </p:grpSpPr>
            <p:sp>
              <p:nvSpPr>
                <p:cNvPr id="125978" name="TextBox 23"/>
                <p:cNvSpPr txBox="1">
                  <a:spLocks noChangeArrowheads="1"/>
                </p:cNvSpPr>
                <p:nvPr/>
              </p:nvSpPr>
              <p:spPr bwMode="auto">
                <a:xfrm>
                  <a:off x="-7074705" y="-58057"/>
                  <a:ext cx="807720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25979" name="TextBox 24"/>
                <p:cNvSpPr txBox="1">
                  <a:spLocks noChangeArrowheads="1"/>
                </p:cNvSpPr>
                <p:nvPr/>
              </p:nvSpPr>
              <p:spPr bwMode="auto">
                <a:xfrm>
                  <a:off x="-7074705" y="-58058"/>
                  <a:ext cx="2497820" cy="523220"/>
                </a:xfrm>
                <a:prstGeom prst="rect">
                  <a:avLst/>
                </a:prstGeom>
                <a:noFill/>
                <a:ln w="19050">
                  <a:solidFill>
                    <a:schemeClr val="tx1"/>
                  </a:solidFill>
                  <a:miter lim="800000"/>
                  <a:headEnd/>
                  <a:tailEnd/>
                </a:ln>
              </p:spPr>
              <p:txBody>
                <a:bodyPr>
                  <a:spAutoFit/>
                </a:bodyPr>
                <a:lstStyle/>
                <a:p>
                  <a:r>
                    <a:rPr lang="en-US" sz="1400"/>
                    <a:t>Cash (-A)  -6,000</a:t>
                  </a:r>
                </a:p>
                <a:p>
                  <a:endParaRPr lang="en-US" sz="1400"/>
                </a:p>
              </p:txBody>
            </p:sp>
            <p:sp>
              <p:nvSpPr>
                <p:cNvPr id="125980" name="TextBox 25"/>
                <p:cNvSpPr txBox="1">
                  <a:spLocks noChangeArrowheads="1"/>
                </p:cNvSpPr>
                <p:nvPr/>
              </p:nvSpPr>
              <p:spPr bwMode="auto">
                <a:xfrm>
                  <a:off x="-4255305" y="-58056"/>
                  <a:ext cx="2590800" cy="523220"/>
                </a:xfrm>
                <a:prstGeom prst="rect">
                  <a:avLst/>
                </a:prstGeom>
                <a:noFill/>
                <a:ln w="19050">
                  <a:solidFill>
                    <a:schemeClr val="tx1"/>
                  </a:solidFill>
                  <a:miter lim="800000"/>
                  <a:headEnd/>
                  <a:tailEnd/>
                </a:ln>
              </p:spPr>
              <p:txBody>
                <a:bodyPr>
                  <a:spAutoFit/>
                </a:bodyPr>
                <a:lstStyle/>
                <a:p>
                  <a:r>
                    <a:rPr lang="en-US" sz="1400"/>
                    <a:t>Bonds</a:t>
                  </a:r>
                </a:p>
                <a:p>
                  <a:r>
                    <a:rPr lang="en-US" sz="1400"/>
                    <a:t>Payable, Net (-L)    -1,710</a:t>
                  </a:r>
                </a:p>
              </p:txBody>
            </p:sp>
            <p:sp>
              <p:nvSpPr>
                <p:cNvPr id="125981" name="TextBox 26"/>
                <p:cNvSpPr txBox="1">
                  <a:spLocks noChangeArrowheads="1"/>
                </p:cNvSpPr>
                <p:nvPr/>
              </p:nvSpPr>
              <p:spPr bwMode="auto">
                <a:xfrm>
                  <a:off x="-1359705" y="-58058"/>
                  <a:ext cx="2362200" cy="535906"/>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-4,290</a:t>
                  </a:r>
                </a:p>
              </p:txBody>
            </p:sp>
          </p:grpSp>
        </p:grpSp>
      </p:grpSp>
      <p:grpSp>
        <p:nvGrpSpPr>
          <p:cNvPr id="41" name="Group 40"/>
          <p:cNvGrpSpPr>
            <a:grpSpLocks/>
          </p:cNvGrpSpPr>
          <p:nvPr/>
        </p:nvGrpSpPr>
        <p:grpSpPr bwMode="auto">
          <a:xfrm>
            <a:off x="457200" y="4419600"/>
            <a:ext cx="7943850" cy="1295400"/>
            <a:chOff x="652463" y="4016376"/>
            <a:chExt cx="7943620" cy="1295401"/>
          </a:xfrm>
        </p:grpSpPr>
        <p:grpSp>
          <p:nvGrpSpPr>
            <p:cNvPr id="125957" name="Group 24"/>
            <p:cNvGrpSpPr>
              <a:grpSpLocks/>
            </p:cNvGrpSpPr>
            <p:nvPr/>
          </p:nvGrpSpPr>
          <p:grpSpPr bwMode="auto">
            <a:xfrm>
              <a:off x="652463" y="4016376"/>
              <a:ext cx="7943620" cy="1295401"/>
              <a:chOff x="711199" y="4336107"/>
              <a:chExt cx="7749510" cy="1294236"/>
            </a:xfrm>
          </p:grpSpPr>
          <p:sp>
            <p:nvSpPr>
              <p:cNvPr id="49" name="Rounded Rectangle 48"/>
              <p:cNvSpPr/>
              <p:nvPr/>
            </p:nvSpPr>
            <p:spPr>
              <a:xfrm>
                <a:off x="740624" y="4336107"/>
                <a:ext cx="7720085" cy="129423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25965" name="Group 25"/>
              <p:cNvGrpSpPr>
                <a:grpSpLocks/>
              </p:cNvGrpSpPr>
              <p:nvPr/>
            </p:nvGrpSpPr>
            <p:grpSpPr bwMode="auto">
              <a:xfrm>
                <a:off x="711199" y="4336108"/>
                <a:ext cx="1905000" cy="387350"/>
                <a:chOff x="3505200" y="3232737"/>
                <a:chExt cx="1905000" cy="387476"/>
              </a:xfrm>
            </p:grpSpPr>
            <p:grpSp>
              <p:nvGrpSpPr>
                <p:cNvPr id="125966" name="Group 15"/>
                <p:cNvGrpSpPr>
                  <a:grpSpLocks/>
                </p:cNvGrpSpPr>
                <p:nvPr/>
              </p:nvGrpSpPr>
              <p:grpSpPr bwMode="auto">
                <a:xfrm>
                  <a:off x="3505200" y="3232737"/>
                  <a:ext cx="413658" cy="387476"/>
                  <a:chOff x="2133600" y="4870324"/>
                  <a:chExt cx="413658" cy="387476"/>
                </a:xfrm>
              </p:grpSpPr>
              <p:sp>
                <p:nvSpPr>
                  <p:cNvPr id="5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4" name="TextBox 5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25967"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25958" name="Group 44"/>
            <p:cNvGrpSpPr>
              <a:grpSpLocks/>
            </p:cNvGrpSpPr>
            <p:nvPr/>
          </p:nvGrpSpPr>
          <p:grpSpPr bwMode="auto">
            <a:xfrm>
              <a:off x="1128485" y="4389319"/>
              <a:ext cx="7242380" cy="839506"/>
              <a:chOff x="5656941" y="3416862"/>
              <a:chExt cx="7242380" cy="839506"/>
            </a:xfrm>
          </p:grpSpPr>
          <p:sp>
            <p:nvSpPr>
              <p:cNvPr id="44" name="TextBox 43"/>
              <p:cNvSpPr txBox="1"/>
              <p:nvPr/>
            </p:nvSpPr>
            <p:spPr>
              <a:xfrm>
                <a:off x="5660330" y="3424919"/>
                <a:ext cx="7235615" cy="831851"/>
              </a:xfrm>
              <a:prstGeom prst="rect">
                <a:avLst/>
              </a:prstGeom>
              <a:solidFill>
                <a:schemeClr val="accent2">
                  <a:lumMod val="20000"/>
                  <a:lumOff val="80000"/>
                </a:schemeClr>
              </a:solidFill>
            </p:spPr>
            <p:txBody>
              <a:bodyPr>
                <a:spAutoFit/>
              </a:bodyPr>
              <a:lstStyle/>
              <a:p>
                <a:pPr>
                  <a:defRPr/>
                </a:pPr>
                <a:endParaRPr lang="en-US" sz="1600" dirty="0">
                  <a:latin typeface="Arial" pitchFamily="34" charset="0"/>
                </a:endParaRPr>
              </a:p>
              <a:p>
                <a:pPr>
                  <a:defRPr/>
                </a:pPr>
                <a:endParaRPr lang="en-US" sz="1600" dirty="0">
                  <a:latin typeface="Arial" pitchFamily="34" charset="0"/>
                </a:endParaRPr>
              </a:p>
              <a:p>
                <a:pPr>
                  <a:defRPr/>
                </a:pPr>
                <a:endParaRPr lang="en-US" sz="1600" dirty="0">
                  <a:latin typeface="Arial" pitchFamily="34" charset="0"/>
                </a:endParaRPr>
              </a:p>
            </p:txBody>
          </p:sp>
          <p:grpSp>
            <p:nvGrpSpPr>
              <p:cNvPr id="125960" name="Group 73"/>
              <p:cNvGrpSpPr>
                <a:grpSpLocks/>
              </p:cNvGrpSpPr>
              <p:nvPr/>
            </p:nvGrpSpPr>
            <p:grpSpPr bwMode="auto">
              <a:xfrm>
                <a:off x="5656941" y="3416862"/>
                <a:ext cx="7242380" cy="839506"/>
                <a:chOff x="5656941" y="2546005"/>
                <a:chExt cx="7242380" cy="839506"/>
              </a:xfrm>
            </p:grpSpPr>
            <p:sp>
              <p:nvSpPr>
                <p:cNvPr id="125961" name="TextBox 45"/>
                <p:cNvSpPr txBox="1">
                  <a:spLocks noChangeArrowheads="1"/>
                </p:cNvSpPr>
                <p:nvPr/>
              </p:nvSpPr>
              <p:spPr bwMode="auto">
                <a:xfrm>
                  <a:off x="5656941" y="2554514"/>
                  <a:ext cx="5410200" cy="830997"/>
                </a:xfrm>
                <a:prstGeom prst="rect">
                  <a:avLst/>
                </a:prstGeom>
                <a:noFill/>
                <a:ln w="9525">
                  <a:noFill/>
                  <a:miter lim="800000"/>
                  <a:headEnd/>
                  <a:tailEnd/>
                </a:ln>
              </p:spPr>
              <p:txBody>
                <a:bodyPr>
                  <a:spAutoFit/>
                </a:bodyPr>
                <a:lstStyle/>
                <a:p>
                  <a:r>
                    <a:rPr lang="en-US" sz="1600"/>
                    <a:t>dr    Interest Expense (+E, -SE)</a:t>
                  </a:r>
                </a:p>
                <a:p>
                  <a:r>
                    <a:rPr lang="en-US" sz="1600"/>
                    <a:t>dr    Bonds Payable, Net (-L)</a:t>
                  </a:r>
                </a:p>
                <a:p>
                  <a:r>
                    <a:rPr lang="en-US" sz="1600"/>
                    <a:t>        cr    Cash (-A)</a:t>
                  </a:r>
                </a:p>
              </p:txBody>
            </p:sp>
            <p:sp>
              <p:nvSpPr>
                <p:cNvPr id="125962" name="TextBox 46"/>
                <p:cNvSpPr txBox="1">
                  <a:spLocks noChangeArrowheads="1"/>
                </p:cNvSpPr>
                <p:nvPr/>
              </p:nvSpPr>
              <p:spPr bwMode="auto">
                <a:xfrm>
                  <a:off x="11810750" y="2551886"/>
                  <a:ext cx="1088571" cy="830997"/>
                </a:xfrm>
                <a:prstGeom prst="rect">
                  <a:avLst/>
                </a:prstGeom>
                <a:noFill/>
                <a:ln w="9525">
                  <a:noFill/>
                  <a:miter lim="800000"/>
                  <a:headEnd/>
                  <a:tailEnd/>
                </a:ln>
              </p:spPr>
              <p:txBody>
                <a:bodyPr>
                  <a:spAutoFit/>
                </a:bodyPr>
                <a:lstStyle/>
                <a:p>
                  <a:pPr algn="r"/>
                  <a:endParaRPr lang="en-US" sz="1600"/>
                </a:p>
                <a:p>
                  <a:pPr algn="r"/>
                  <a:endParaRPr lang="en-US" sz="1600"/>
                </a:p>
                <a:p>
                  <a:pPr algn="r"/>
                  <a:r>
                    <a:rPr lang="en-US" sz="1600"/>
                    <a:t>6,000</a:t>
                  </a:r>
                </a:p>
              </p:txBody>
            </p:sp>
            <p:sp>
              <p:nvSpPr>
                <p:cNvPr id="125963" name="TextBox 47"/>
                <p:cNvSpPr txBox="1">
                  <a:spLocks noChangeArrowheads="1"/>
                </p:cNvSpPr>
                <p:nvPr/>
              </p:nvSpPr>
              <p:spPr bwMode="auto">
                <a:xfrm>
                  <a:off x="10804883" y="2546005"/>
                  <a:ext cx="1088571" cy="830997"/>
                </a:xfrm>
                <a:prstGeom prst="rect">
                  <a:avLst/>
                </a:prstGeom>
                <a:noFill/>
                <a:ln w="9525">
                  <a:noFill/>
                  <a:miter lim="800000"/>
                  <a:headEnd/>
                  <a:tailEnd/>
                </a:ln>
              </p:spPr>
              <p:txBody>
                <a:bodyPr>
                  <a:spAutoFit/>
                </a:bodyPr>
                <a:lstStyle/>
                <a:p>
                  <a:pPr algn="r"/>
                  <a:r>
                    <a:rPr lang="en-US" sz="1600"/>
                    <a:t>4,290</a:t>
                  </a:r>
                </a:p>
                <a:p>
                  <a:pPr algn="r"/>
                  <a:r>
                    <a:rPr lang="en-US" sz="1600"/>
                    <a:t>1,710</a:t>
                  </a:r>
                </a:p>
                <a:p>
                  <a:pPr algn="r"/>
                  <a:endParaRPr lang="en-US" sz="1600"/>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left)">
                                      <p:cBhvr>
                                        <p:cTn id="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p:nvPr>
        </p:nvSpPr>
        <p:spPr/>
        <p:txBody>
          <a:bodyPr/>
          <a:lstStyle/>
          <a:p>
            <a:r>
              <a:rPr lang="en-US" smtClean="0"/>
              <a:t>Bond Discount</a:t>
            </a:r>
          </a:p>
        </p:txBody>
      </p:sp>
      <p:sp>
        <p:nvSpPr>
          <p:cNvPr id="3" name="Rounded Rectangle 2"/>
          <p:cNvSpPr/>
          <p:nvPr/>
        </p:nvSpPr>
        <p:spPr bwMode="auto">
          <a:xfrm>
            <a:off x="1066800" y="1447800"/>
            <a:ext cx="6934200" cy="914400"/>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 Interest (I) = Principal (P)  × Rate (R) × Time (T)</a:t>
            </a:r>
          </a:p>
          <a:p>
            <a:pPr algn="ctr">
              <a:defRPr/>
            </a:pPr>
            <a:r>
              <a:rPr lang="en-US" dirty="0">
                <a:solidFill>
                  <a:srgbClr val="0070C0"/>
                </a:solidFill>
              </a:rPr>
              <a:t>Interest Expense = Bonds Payable, Net × Market Rate × n/12</a:t>
            </a:r>
          </a:p>
          <a:p>
            <a:pPr algn="ctr">
              <a:defRPr/>
            </a:pPr>
            <a:r>
              <a:rPr lang="en-US" dirty="0">
                <a:solidFill>
                  <a:srgbClr val="C00000"/>
                </a:solidFill>
              </a:rPr>
              <a:t> </a:t>
            </a:r>
            <a:r>
              <a:rPr lang="en-US" dirty="0">
                <a:solidFill>
                  <a:schemeClr val="tx1"/>
                </a:solidFill>
              </a:rPr>
              <a:t>Interest Expense </a:t>
            </a:r>
            <a:r>
              <a:rPr lang="en-US" dirty="0">
                <a:solidFill>
                  <a:srgbClr val="C00000"/>
                </a:solidFill>
              </a:rPr>
              <a:t>$7,470  =  $93,376 × 8% × 12/12  </a:t>
            </a:r>
          </a:p>
        </p:txBody>
      </p:sp>
      <p:grpSp>
        <p:nvGrpSpPr>
          <p:cNvPr id="19" name="Group 18"/>
          <p:cNvGrpSpPr>
            <a:grpSpLocks/>
          </p:cNvGrpSpPr>
          <p:nvPr/>
        </p:nvGrpSpPr>
        <p:grpSpPr bwMode="auto">
          <a:xfrm>
            <a:off x="457200" y="2667000"/>
            <a:ext cx="8229600" cy="1447800"/>
            <a:chOff x="366486" y="2535240"/>
            <a:chExt cx="8229600" cy="1447800"/>
          </a:xfrm>
        </p:grpSpPr>
        <p:grpSp>
          <p:nvGrpSpPr>
            <p:cNvPr id="128022" name="Group 21"/>
            <p:cNvGrpSpPr>
              <a:grpSpLocks/>
            </p:cNvGrpSpPr>
            <p:nvPr/>
          </p:nvGrpSpPr>
          <p:grpSpPr bwMode="auto">
            <a:xfrm>
              <a:off x="366486" y="2535240"/>
              <a:ext cx="8229600" cy="1447800"/>
              <a:chOff x="373958" y="2695645"/>
              <a:chExt cx="7997930" cy="1446555"/>
            </a:xfrm>
          </p:grpSpPr>
          <p:sp>
            <p:nvSpPr>
              <p:cNvPr id="35" name="Rounded Rectangle 34"/>
              <p:cNvSpPr/>
              <p:nvPr/>
            </p:nvSpPr>
            <p:spPr>
              <a:xfrm>
                <a:off x="373958" y="2695645"/>
                <a:ext cx="7997930" cy="1446555"/>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28038" name="Group 26"/>
              <p:cNvGrpSpPr>
                <a:grpSpLocks/>
              </p:cNvGrpSpPr>
              <p:nvPr/>
            </p:nvGrpSpPr>
            <p:grpSpPr bwMode="auto">
              <a:xfrm>
                <a:off x="373958" y="2722279"/>
                <a:ext cx="1925428" cy="381001"/>
                <a:chOff x="257840" y="3186475"/>
                <a:chExt cx="1925428" cy="381001"/>
              </a:xfrm>
            </p:grpSpPr>
            <p:grpSp>
              <p:nvGrpSpPr>
                <p:cNvPr id="128039" name="Group 16"/>
                <p:cNvGrpSpPr>
                  <a:grpSpLocks/>
                </p:cNvGrpSpPr>
                <p:nvPr/>
              </p:nvGrpSpPr>
              <p:grpSpPr bwMode="auto">
                <a:xfrm>
                  <a:off x="257840" y="3186475"/>
                  <a:ext cx="381001" cy="381001"/>
                  <a:chOff x="562640" y="3684300"/>
                  <a:chExt cx="381001" cy="381001"/>
                </a:xfrm>
              </p:grpSpPr>
              <p:sp>
                <p:nvSpPr>
                  <p:cNvPr id="39" name="Oval 38"/>
                  <p:cNvSpPr/>
                  <p:nvPr/>
                </p:nvSpPr>
                <p:spPr>
                  <a:xfrm>
                    <a:off x="562640" y="3684300"/>
                    <a:ext cx="381001"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TextBox 39"/>
                  <p:cNvSpPr txBox="1"/>
                  <p:nvPr/>
                </p:nvSpPr>
                <p:spPr>
                  <a:xfrm>
                    <a:off x="562640" y="3695969"/>
                    <a:ext cx="381001"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38" name="TextBox 37"/>
                <p:cNvSpPr txBox="1"/>
                <p:nvPr/>
              </p:nvSpPr>
              <p:spPr>
                <a:xfrm>
                  <a:off x="658971" y="3199495"/>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28023" name="Group 29"/>
            <p:cNvGrpSpPr>
              <a:grpSpLocks/>
            </p:cNvGrpSpPr>
            <p:nvPr/>
          </p:nvGrpSpPr>
          <p:grpSpPr bwMode="auto">
            <a:xfrm>
              <a:off x="442686" y="2967038"/>
              <a:ext cx="8077200" cy="852654"/>
              <a:chOff x="-7074705" y="-374806"/>
              <a:chExt cx="8077200" cy="852654"/>
            </a:xfrm>
          </p:grpSpPr>
          <p:grpSp>
            <p:nvGrpSpPr>
              <p:cNvPr id="128024" name="Group 16"/>
              <p:cNvGrpSpPr>
                <a:grpSpLocks/>
              </p:cNvGrpSpPr>
              <p:nvPr/>
            </p:nvGrpSpPr>
            <p:grpSpPr bwMode="auto">
              <a:xfrm>
                <a:off x="-7074705" y="-374806"/>
                <a:ext cx="8077200" cy="319088"/>
                <a:chOff x="-7074705" y="-374806"/>
                <a:chExt cx="8077200" cy="319088"/>
              </a:xfrm>
            </p:grpSpPr>
            <p:grpSp>
              <p:nvGrpSpPr>
                <p:cNvPr id="128030" name="Group 14"/>
                <p:cNvGrpSpPr>
                  <a:grpSpLocks/>
                </p:cNvGrpSpPr>
                <p:nvPr/>
              </p:nvGrpSpPr>
              <p:grpSpPr bwMode="auto">
                <a:xfrm>
                  <a:off x="-7074705" y="-374806"/>
                  <a:ext cx="8077200" cy="319088"/>
                  <a:chOff x="-7074705" y="-374806"/>
                  <a:chExt cx="8077200" cy="319088"/>
                </a:xfrm>
              </p:grpSpPr>
              <p:grpSp>
                <p:nvGrpSpPr>
                  <p:cNvPr id="128032" name="Group 13"/>
                  <p:cNvGrpSpPr>
                    <a:grpSpLocks/>
                  </p:cNvGrpSpPr>
                  <p:nvPr/>
                </p:nvGrpSpPr>
                <p:grpSpPr bwMode="auto">
                  <a:xfrm>
                    <a:off x="-7074705" y="-374805"/>
                    <a:ext cx="8061960" cy="316155"/>
                    <a:chOff x="-6655605" y="3328277"/>
                    <a:chExt cx="8061960" cy="316155"/>
                  </a:xfrm>
                </p:grpSpPr>
                <p:sp>
                  <p:nvSpPr>
                    <p:cNvPr id="128034" name="TextBox 31"/>
                    <p:cNvSpPr txBox="1">
                      <a:spLocks noChangeArrowheads="1"/>
                    </p:cNvSpPr>
                    <p:nvPr/>
                  </p:nvSpPr>
                  <p:spPr bwMode="auto">
                    <a:xfrm>
                      <a:off x="-6640365" y="3328277"/>
                      <a:ext cx="8046720" cy="316155"/>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28035" name="TextBox 32"/>
                    <p:cNvSpPr txBox="1">
                      <a:spLocks noChangeArrowheads="1"/>
                    </p:cNvSpPr>
                    <p:nvPr/>
                  </p:nvSpPr>
                  <p:spPr bwMode="auto">
                    <a:xfrm>
                      <a:off x="-6655605" y="3329863"/>
                      <a:ext cx="2500197" cy="31456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28036" name="TextBox 8"/>
                    <p:cNvSpPr txBox="1">
                      <a:spLocks noChangeArrowheads="1"/>
                    </p:cNvSpPr>
                    <p:nvPr/>
                  </p:nvSpPr>
                  <p:spPr bwMode="auto">
                    <a:xfrm>
                      <a:off x="-4164817" y="3333750"/>
                      <a:ext cx="32861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28033" name="TextBox 30"/>
                  <p:cNvSpPr txBox="1">
                    <a:spLocks noChangeArrowheads="1"/>
                  </p:cNvSpPr>
                  <p:nvPr/>
                </p:nvSpPr>
                <p:spPr bwMode="auto">
                  <a:xfrm>
                    <a:off x="-1362049" y="-374806"/>
                    <a:ext cx="2364544" cy="319088"/>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28031" name="TextBox 28"/>
                <p:cNvSpPr txBox="1">
                  <a:spLocks noChangeArrowheads="1"/>
                </p:cNvSpPr>
                <p:nvPr/>
              </p:nvSpPr>
              <p:spPr bwMode="auto">
                <a:xfrm>
                  <a:off x="-1669267" y="-369331"/>
                  <a:ext cx="309562"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28025" name="Group 22"/>
              <p:cNvGrpSpPr>
                <a:grpSpLocks/>
              </p:cNvGrpSpPr>
              <p:nvPr/>
            </p:nvGrpSpPr>
            <p:grpSpPr bwMode="auto">
              <a:xfrm>
                <a:off x="-7074705" y="-58058"/>
                <a:ext cx="8077200" cy="535906"/>
                <a:chOff x="-7074705" y="-58058"/>
                <a:chExt cx="8077200" cy="535906"/>
              </a:xfrm>
            </p:grpSpPr>
            <p:sp>
              <p:nvSpPr>
                <p:cNvPr id="128026" name="TextBox 23"/>
                <p:cNvSpPr txBox="1">
                  <a:spLocks noChangeArrowheads="1"/>
                </p:cNvSpPr>
                <p:nvPr/>
              </p:nvSpPr>
              <p:spPr bwMode="auto">
                <a:xfrm>
                  <a:off x="-7074705" y="-58057"/>
                  <a:ext cx="807720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28027" name="TextBox 24"/>
                <p:cNvSpPr txBox="1">
                  <a:spLocks noChangeArrowheads="1"/>
                </p:cNvSpPr>
                <p:nvPr/>
              </p:nvSpPr>
              <p:spPr bwMode="auto">
                <a:xfrm>
                  <a:off x="-7074705" y="-58058"/>
                  <a:ext cx="2497820" cy="523220"/>
                </a:xfrm>
                <a:prstGeom prst="rect">
                  <a:avLst/>
                </a:prstGeom>
                <a:noFill/>
                <a:ln w="19050">
                  <a:solidFill>
                    <a:schemeClr val="tx1"/>
                  </a:solidFill>
                  <a:miter lim="800000"/>
                  <a:headEnd/>
                  <a:tailEnd/>
                </a:ln>
              </p:spPr>
              <p:txBody>
                <a:bodyPr>
                  <a:spAutoFit/>
                </a:bodyPr>
                <a:lstStyle/>
                <a:p>
                  <a:r>
                    <a:rPr lang="en-US" sz="1400"/>
                    <a:t>Cash (-A)  -6,000</a:t>
                  </a:r>
                </a:p>
                <a:p>
                  <a:endParaRPr lang="en-US" sz="1400"/>
                </a:p>
              </p:txBody>
            </p:sp>
            <p:sp>
              <p:nvSpPr>
                <p:cNvPr id="128028" name="TextBox 25"/>
                <p:cNvSpPr txBox="1">
                  <a:spLocks noChangeArrowheads="1"/>
                </p:cNvSpPr>
                <p:nvPr/>
              </p:nvSpPr>
              <p:spPr bwMode="auto">
                <a:xfrm>
                  <a:off x="-4255305" y="-58056"/>
                  <a:ext cx="2590800" cy="523220"/>
                </a:xfrm>
                <a:prstGeom prst="rect">
                  <a:avLst/>
                </a:prstGeom>
                <a:noFill/>
                <a:ln w="19050">
                  <a:solidFill>
                    <a:schemeClr val="tx1"/>
                  </a:solidFill>
                  <a:miter lim="800000"/>
                  <a:headEnd/>
                  <a:tailEnd/>
                </a:ln>
              </p:spPr>
              <p:txBody>
                <a:bodyPr>
                  <a:spAutoFit/>
                </a:bodyPr>
                <a:lstStyle/>
                <a:p>
                  <a:r>
                    <a:rPr lang="en-US" sz="1400"/>
                    <a:t>Bonds</a:t>
                  </a:r>
                </a:p>
                <a:p>
                  <a:r>
                    <a:rPr lang="en-US" sz="1400"/>
                    <a:t>Payable, Net (+L)    -1,470</a:t>
                  </a:r>
                </a:p>
              </p:txBody>
            </p:sp>
            <p:sp>
              <p:nvSpPr>
                <p:cNvPr id="128029" name="TextBox 26"/>
                <p:cNvSpPr txBox="1">
                  <a:spLocks noChangeArrowheads="1"/>
                </p:cNvSpPr>
                <p:nvPr/>
              </p:nvSpPr>
              <p:spPr bwMode="auto">
                <a:xfrm>
                  <a:off x="-1359705" y="-58058"/>
                  <a:ext cx="2362200" cy="535906"/>
                </a:xfrm>
                <a:prstGeom prst="rect">
                  <a:avLst/>
                </a:prstGeom>
                <a:noFill/>
                <a:ln w="19050">
                  <a:solidFill>
                    <a:schemeClr val="tx1"/>
                  </a:solidFill>
                  <a:miter lim="800000"/>
                  <a:headEnd/>
                  <a:tailEnd/>
                </a:ln>
              </p:spPr>
              <p:txBody>
                <a:bodyPr>
                  <a:spAutoFit/>
                </a:bodyPr>
                <a:lstStyle/>
                <a:p>
                  <a:r>
                    <a:rPr lang="en-US" sz="1400"/>
                    <a:t>Interest</a:t>
                  </a:r>
                </a:p>
                <a:p>
                  <a:r>
                    <a:rPr lang="en-US" sz="1400"/>
                    <a:t>Expense  (+E, -SE)  -7,470</a:t>
                  </a:r>
                </a:p>
              </p:txBody>
            </p:sp>
          </p:grpSp>
        </p:grpSp>
      </p:grpSp>
      <p:grpSp>
        <p:nvGrpSpPr>
          <p:cNvPr id="41" name="Group 40"/>
          <p:cNvGrpSpPr>
            <a:grpSpLocks/>
          </p:cNvGrpSpPr>
          <p:nvPr/>
        </p:nvGrpSpPr>
        <p:grpSpPr bwMode="auto">
          <a:xfrm>
            <a:off x="457200" y="4419600"/>
            <a:ext cx="7943850" cy="1295400"/>
            <a:chOff x="652463" y="4016376"/>
            <a:chExt cx="7943620" cy="1295401"/>
          </a:xfrm>
        </p:grpSpPr>
        <p:grpSp>
          <p:nvGrpSpPr>
            <p:cNvPr id="128005" name="Group 24"/>
            <p:cNvGrpSpPr>
              <a:grpSpLocks/>
            </p:cNvGrpSpPr>
            <p:nvPr/>
          </p:nvGrpSpPr>
          <p:grpSpPr bwMode="auto">
            <a:xfrm>
              <a:off x="652463" y="4016376"/>
              <a:ext cx="7943620" cy="1295401"/>
              <a:chOff x="711199" y="4336107"/>
              <a:chExt cx="7749510" cy="1294236"/>
            </a:xfrm>
          </p:grpSpPr>
          <p:sp>
            <p:nvSpPr>
              <p:cNvPr id="49" name="Rounded Rectangle 48"/>
              <p:cNvSpPr/>
              <p:nvPr/>
            </p:nvSpPr>
            <p:spPr>
              <a:xfrm>
                <a:off x="740624" y="4336107"/>
                <a:ext cx="7720085" cy="129423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28013" name="Group 25"/>
              <p:cNvGrpSpPr>
                <a:grpSpLocks/>
              </p:cNvGrpSpPr>
              <p:nvPr/>
            </p:nvGrpSpPr>
            <p:grpSpPr bwMode="auto">
              <a:xfrm>
                <a:off x="711199" y="4336108"/>
                <a:ext cx="1905000" cy="387350"/>
                <a:chOff x="3505200" y="3232737"/>
                <a:chExt cx="1905000" cy="387476"/>
              </a:xfrm>
            </p:grpSpPr>
            <p:grpSp>
              <p:nvGrpSpPr>
                <p:cNvPr id="128014" name="Group 15"/>
                <p:cNvGrpSpPr>
                  <a:grpSpLocks/>
                </p:cNvGrpSpPr>
                <p:nvPr/>
              </p:nvGrpSpPr>
              <p:grpSpPr bwMode="auto">
                <a:xfrm>
                  <a:off x="3505200" y="3232737"/>
                  <a:ext cx="413658" cy="387476"/>
                  <a:chOff x="2133600" y="4870324"/>
                  <a:chExt cx="413658" cy="387476"/>
                </a:xfrm>
              </p:grpSpPr>
              <p:sp>
                <p:nvSpPr>
                  <p:cNvPr id="5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4" name="TextBox 5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28015"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28006" name="Group 44"/>
            <p:cNvGrpSpPr>
              <a:grpSpLocks/>
            </p:cNvGrpSpPr>
            <p:nvPr/>
          </p:nvGrpSpPr>
          <p:grpSpPr bwMode="auto">
            <a:xfrm>
              <a:off x="1128485" y="4389319"/>
              <a:ext cx="7242380" cy="839506"/>
              <a:chOff x="5656941" y="3416862"/>
              <a:chExt cx="7242380" cy="839506"/>
            </a:xfrm>
          </p:grpSpPr>
          <p:sp>
            <p:nvSpPr>
              <p:cNvPr id="44" name="TextBox 43"/>
              <p:cNvSpPr txBox="1"/>
              <p:nvPr/>
            </p:nvSpPr>
            <p:spPr>
              <a:xfrm>
                <a:off x="5660330" y="3424919"/>
                <a:ext cx="7235615" cy="831851"/>
              </a:xfrm>
              <a:prstGeom prst="rect">
                <a:avLst/>
              </a:prstGeom>
              <a:solidFill>
                <a:schemeClr val="accent2">
                  <a:lumMod val="20000"/>
                  <a:lumOff val="80000"/>
                </a:schemeClr>
              </a:solidFill>
            </p:spPr>
            <p:txBody>
              <a:bodyPr>
                <a:spAutoFit/>
              </a:bodyPr>
              <a:lstStyle/>
              <a:p>
                <a:pPr>
                  <a:defRPr/>
                </a:pPr>
                <a:endParaRPr lang="en-US" sz="1600" dirty="0">
                  <a:latin typeface="Arial" pitchFamily="34" charset="0"/>
                </a:endParaRPr>
              </a:p>
              <a:p>
                <a:pPr>
                  <a:defRPr/>
                </a:pPr>
                <a:endParaRPr lang="en-US" sz="1600" dirty="0">
                  <a:latin typeface="Arial" pitchFamily="34" charset="0"/>
                </a:endParaRPr>
              </a:p>
              <a:p>
                <a:pPr>
                  <a:defRPr/>
                </a:pPr>
                <a:endParaRPr lang="en-US" sz="1600" dirty="0">
                  <a:latin typeface="Arial" pitchFamily="34" charset="0"/>
                </a:endParaRPr>
              </a:p>
            </p:txBody>
          </p:sp>
          <p:grpSp>
            <p:nvGrpSpPr>
              <p:cNvPr id="128008" name="Group 73"/>
              <p:cNvGrpSpPr>
                <a:grpSpLocks/>
              </p:cNvGrpSpPr>
              <p:nvPr/>
            </p:nvGrpSpPr>
            <p:grpSpPr bwMode="auto">
              <a:xfrm>
                <a:off x="5656941" y="3416862"/>
                <a:ext cx="7242380" cy="839506"/>
                <a:chOff x="5656941" y="2546005"/>
                <a:chExt cx="7242380" cy="839506"/>
              </a:xfrm>
            </p:grpSpPr>
            <p:sp>
              <p:nvSpPr>
                <p:cNvPr id="128009" name="TextBox 45"/>
                <p:cNvSpPr txBox="1">
                  <a:spLocks noChangeArrowheads="1"/>
                </p:cNvSpPr>
                <p:nvPr/>
              </p:nvSpPr>
              <p:spPr bwMode="auto">
                <a:xfrm>
                  <a:off x="5656941" y="2554514"/>
                  <a:ext cx="5410200" cy="830997"/>
                </a:xfrm>
                <a:prstGeom prst="rect">
                  <a:avLst/>
                </a:prstGeom>
                <a:noFill/>
                <a:ln w="9525">
                  <a:noFill/>
                  <a:miter lim="800000"/>
                  <a:headEnd/>
                  <a:tailEnd/>
                </a:ln>
              </p:spPr>
              <p:txBody>
                <a:bodyPr>
                  <a:spAutoFit/>
                </a:bodyPr>
                <a:lstStyle/>
                <a:p>
                  <a:r>
                    <a:rPr lang="en-US" sz="1600"/>
                    <a:t>dr    Interest Expense (+E, -SE)</a:t>
                  </a:r>
                </a:p>
                <a:p>
                  <a:r>
                    <a:rPr lang="en-US" sz="1600"/>
                    <a:t>        cr    Bonds Payable, Net (+L)</a:t>
                  </a:r>
                </a:p>
                <a:p>
                  <a:r>
                    <a:rPr lang="en-US" sz="1600"/>
                    <a:t>        cr    Cash (-A)</a:t>
                  </a:r>
                </a:p>
              </p:txBody>
            </p:sp>
            <p:sp>
              <p:nvSpPr>
                <p:cNvPr id="128010" name="TextBox 46"/>
                <p:cNvSpPr txBox="1">
                  <a:spLocks noChangeArrowheads="1"/>
                </p:cNvSpPr>
                <p:nvPr/>
              </p:nvSpPr>
              <p:spPr bwMode="auto">
                <a:xfrm>
                  <a:off x="11810750" y="2551886"/>
                  <a:ext cx="1088571" cy="830997"/>
                </a:xfrm>
                <a:prstGeom prst="rect">
                  <a:avLst/>
                </a:prstGeom>
                <a:noFill/>
                <a:ln w="9525">
                  <a:noFill/>
                  <a:miter lim="800000"/>
                  <a:headEnd/>
                  <a:tailEnd/>
                </a:ln>
              </p:spPr>
              <p:txBody>
                <a:bodyPr>
                  <a:spAutoFit/>
                </a:bodyPr>
                <a:lstStyle/>
                <a:p>
                  <a:pPr algn="r"/>
                  <a:endParaRPr lang="en-US" sz="1600"/>
                </a:p>
                <a:p>
                  <a:pPr algn="r"/>
                  <a:r>
                    <a:rPr lang="en-US" sz="1600"/>
                    <a:t>1,470</a:t>
                  </a:r>
                </a:p>
                <a:p>
                  <a:pPr algn="r"/>
                  <a:r>
                    <a:rPr lang="en-US" sz="1600"/>
                    <a:t>6,000</a:t>
                  </a:r>
                </a:p>
              </p:txBody>
            </p:sp>
            <p:sp>
              <p:nvSpPr>
                <p:cNvPr id="128011" name="TextBox 47"/>
                <p:cNvSpPr txBox="1">
                  <a:spLocks noChangeArrowheads="1"/>
                </p:cNvSpPr>
                <p:nvPr/>
              </p:nvSpPr>
              <p:spPr bwMode="auto">
                <a:xfrm>
                  <a:off x="10804883" y="2546005"/>
                  <a:ext cx="1088571" cy="830997"/>
                </a:xfrm>
                <a:prstGeom prst="rect">
                  <a:avLst/>
                </a:prstGeom>
                <a:noFill/>
                <a:ln w="9525">
                  <a:noFill/>
                  <a:miter lim="800000"/>
                  <a:headEnd/>
                  <a:tailEnd/>
                </a:ln>
              </p:spPr>
              <p:txBody>
                <a:bodyPr>
                  <a:spAutoFit/>
                </a:bodyPr>
                <a:lstStyle/>
                <a:p>
                  <a:pPr algn="r"/>
                  <a:r>
                    <a:rPr lang="en-US" sz="1600"/>
                    <a:t>7,470</a:t>
                  </a:r>
                </a:p>
                <a:p>
                  <a:pPr algn="r"/>
                  <a:endParaRPr lang="en-US" sz="1600"/>
                </a:p>
                <a:p>
                  <a:pPr algn="r"/>
                  <a:endParaRPr lang="en-US" sz="1600"/>
                </a:p>
              </p:txBody>
            </p:sp>
          </p:grpSp>
        </p:gr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left)">
                                      <p:cBhvr>
                                        <p:cTn id="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2"/>
          <p:cNvSpPr>
            <a:spLocks noGrp="1"/>
          </p:cNvSpPr>
          <p:nvPr>
            <p:ph type="ctrTitle"/>
          </p:nvPr>
        </p:nvSpPr>
        <p:spPr/>
        <p:txBody>
          <a:bodyPr/>
          <a:lstStyle/>
          <a:p>
            <a:r>
              <a:rPr lang="en-US" smtClean="0"/>
              <a:t>Chapter 10</a:t>
            </a:r>
            <a:br>
              <a:rPr lang="en-US" smtClean="0"/>
            </a:br>
            <a:r>
              <a:rPr lang="en-US" smtClean="0"/>
              <a:t>Solved Exercises</a:t>
            </a:r>
          </a:p>
        </p:txBody>
      </p:sp>
      <p:sp>
        <p:nvSpPr>
          <p:cNvPr id="130050" name="Subtitle 3"/>
          <p:cNvSpPr>
            <a:spLocks noGrp="1"/>
          </p:cNvSpPr>
          <p:nvPr>
            <p:ph type="subTitle" idx="1"/>
          </p:nvPr>
        </p:nvSpPr>
        <p:spPr/>
        <p:txBody>
          <a:bodyPr/>
          <a:lstStyle/>
          <a:p>
            <a:r>
              <a:rPr lang="en-US" sz="2400" smtClean="0"/>
              <a:t>M10-5, E10-2, E10-3, E10-8, E10-10, </a:t>
            </a:r>
            <a:br>
              <a:rPr lang="en-US" sz="2400" smtClean="0"/>
            </a:br>
            <a:r>
              <a:rPr lang="en-US" sz="2400" smtClean="0"/>
              <a:t>PA10-3</a:t>
            </a:r>
          </a:p>
        </p:txBody>
      </p:sp>
    </p:spTree>
  </p:cSld>
  <p:clrMapOvr>
    <a:masterClrMapping/>
  </p:clrMapOvr>
  <p:transition>
    <p:pull dir="l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p:cNvGrpSpPr>
          <p:nvPr/>
        </p:nvGrpSpPr>
        <p:grpSpPr bwMode="auto">
          <a:xfrm>
            <a:off x="1143000" y="3589338"/>
            <a:ext cx="6477000" cy="2278062"/>
            <a:chOff x="1143000" y="3589853"/>
            <a:chExt cx="6477000" cy="2277547"/>
          </a:xfrm>
        </p:grpSpPr>
        <p:grpSp>
          <p:nvGrpSpPr>
            <p:cNvPr id="132101" name="Group 3"/>
            <p:cNvGrpSpPr>
              <a:grpSpLocks/>
            </p:cNvGrpSpPr>
            <p:nvPr/>
          </p:nvGrpSpPr>
          <p:grpSpPr bwMode="auto">
            <a:xfrm>
              <a:off x="1143000" y="3589853"/>
              <a:ext cx="6477000" cy="2277547"/>
              <a:chOff x="762000" y="2209800"/>
              <a:chExt cx="6477000" cy="2277547"/>
            </a:xfrm>
          </p:grpSpPr>
          <p:sp>
            <p:nvSpPr>
              <p:cNvPr id="6" name="TextBox 5"/>
              <p:cNvSpPr txBox="1"/>
              <p:nvPr/>
            </p:nvSpPr>
            <p:spPr>
              <a:xfrm>
                <a:off x="762000" y="2209800"/>
                <a:ext cx="6477000" cy="2277547"/>
              </a:xfrm>
              <a:prstGeom prst="rect">
                <a:avLst/>
              </a:prstGeom>
              <a:solidFill>
                <a:schemeClr val="accent6">
                  <a:lumMod val="20000"/>
                  <a:lumOff val="80000"/>
                </a:schemeClr>
              </a:solidFill>
              <a:ln w="19050">
                <a:solidFill>
                  <a:schemeClr val="tx1"/>
                </a:solidFill>
              </a:ln>
            </p:spPr>
            <p:txBody>
              <a:bodyPr>
                <a:spAutoFit/>
              </a:bodyPr>
              <a:lstStyle/>
              <a:p>
                <a:pPr algn="r">
                  <a:spcBef>
                    <a:spcPts val="600"/>
                  </a:spcBef>
                  <a:defRPr/>
                </a:pPr>
                <a:r>
                  <a:rPr lang="en-US" sz="1600" dirty="0">
                    <a:latin typeface="Arial" pitchFamily="34" charset="0"/>
                  </a:rPr>
                  <a:t>As of December 31,</a:t>
                </a:r>
              </a:p>
              <a:p>
                <a:pPr>
                  <a:spcBef>
                    <a:spcPts val="600"/>
                  </a:spcBef>
                  <a:defRPr/>
                </a:pPr>
                <a:endParaRPr lang="en-US" sz="1600" dirty="0">
                  <a:latin typeface="Arial" pitchFamily="34" charset="0"/>
                </a:endParaRPr>
              </a:p>
              <a:p>
                <a:pPr>
                  <a:spcBef>
                    <a:spcPts val="600"/>
                  </a:spcBef>
                  <a:defRPr/>
                </a:pPr>
                <a:r>
                  <a:rPr lang="en-US" sz="1600" dirty="0">
                    <a:latin typeface="Arial" pitchFamily="34" charset="0"/>
                  </a:rPr>
                  <a:t>Current Liabilities:</a:t>
                </a:r>
              </a:p>
              <a:p>
                <a:pPr>
                  <a:spcBef>
                    <a:spcPts val="600"/>
                  </a:spcBef>
                  <a:defRPr/>
                </a:pPr>
                <a:r>
                  <a:rPr lang="en-US" sz="1600" dirty="0">
                    <a:latin typeface="Arial" pitchFamily="34" charset="0"/>
                  </a:rPr>
                  <a:t>    Current Portion of Long-term Debt</a:t>
                </a:r>
              </a:p>
              <a:p>
                <a:pPr>
                  <a:spcBef>
                    <a:spcPts val="600"/>
                  </a:spcBef>
                  <a:defRPr/>
                </a:pPr>
                <a:endParaRPr lang="en-US" sz="1600" dirty="0">
                  <a:latin typeface="Arial" pitchFamily="34" charset="0"/>
                </a:endParaRPr>
              </a:p>
              <a:p>
                <a:pPr>
                  <a:spcBef>
                    <a:spcPts val="600"/>
                  </a:spcBef>
                  <a:defRPr/>
                </a:pPr>
                <a:r>
                  <a:rPr lang="en-US" sz="1600" dirty="0">
                    <a:latin typeface="Arial" pitchFamily="34" charset="0"/>
                  </a:rPr>
                  <a:t>Long-term Debt</a:t>
                </a:r>
              </a:p>
              <a:p>
                <a:pPr>
                  <a:spcBef>
                    <a:spcPts val="600"/>
                  </a:spcBef>
                  <a:defRPr/>
                </a:pPr>
                <a:r>
                  <a:rPr lang="en-US" sz="1600" dirty="0">
                    <a:latin typeface="Arial" pitchFamily="34" charset="0"/>
                  </a:rPr>
                  <a:t>Total Liabilities</a:t>
                </a:r>
              </a:p>
            </p:txBody>
          </p:sp>
          <p:sp>
            <p:nvSpPr>
              <p:cNvPr id="132106" name="TextBox 6"/>
              <p:cNvSpPr txBox="1">
                <a:spLocks noChangeArrowheads="1"/>
              </p:cNvSpPr>
              <p:nvPr/>
            </p:nvSpPr>
            <p:spPr bwMode="auto">
              <a:xfrm>
                <a:off x="4876800" y="2209800"/>
                <a:ext cx="1219200" cy="2277547"/>
              </a:xfrm>
              <a:prstGeom prst="rect">
                <a:avLst/>
              </a:prstGeom>
              <a:noFill/>
              <a:ln w="9525">
                <a:noFill/>
                <a:miter lim="800000"/>
                <a:headEnd/>
                <a:tailEnd/>
              </a:ln>
            </p:spPr>
            <p:txBody>
              <a:bodyPr>
                <a:spAutoFit/>
              </a:bodyPr>
              <a:lstStyle/>
              <a:p>
                <a:pPr algn="r">
                  <a:spcBef>
                    <a:spcPts val="600"/>
                  </a:spcBef>
                </a:pPr>
                <a:endParaRPr lang="en-US" sz="1600"/>
              </a:p>
              <a:p>
                <a:pPr algn="r">
                  <a:spcBef>
                    <a:spcPts val="600"/>
                  </a:spcBef>
                </a:pPr>
                <a:r>
                  <a:rPr lang="en-US" sz="1600"/>
                  <a:t>2014</a:t>
                </a:r>
              </a:p>
              <a:p>
                <a:pPr algn="r">
                  <a:spcBef>
                    <a:spcPts val="600"/>
                  </a:spcBef>
                </a:pPr>
                <a:endParaRPr lang="en-US" sz="1600"/>
              </a:p>
              <a:p>
                <a:pPr algn="r">
                  <a:spcBef>
                    <a:spcPts val="600"/>
                  </a:spcBef>
                </a:pPr>
                <a:r>
                  <a:rPr lang="en-US" sz="1600"/>
                  <a:t>$    3,000</a:t>
                </a:r>
              </a:p>
              <a:p>
                <a:pPr algn="r">
                  <a:spcBef>
                    <a:spcPts val="600"/>
                  </a:spcBef>
                </a:pPr>
                <a:endParaRPr lang="en-US" sz="1600"/>
              </a:p>
              <a:p>
                <a:pPr algn="r">
                  <a:spcBef>
                    <a:spcPts val="600"/>
                  </a:spcBef>
                </a:pPr>
                <a:r>
                  <a:rPr lang="en-US" sz="1600" u="sng"/>
                  <a:t>    10,000</a:t>
                </a:r>
              </a:p>
              <a:p>
                <a:pPr algn="r">
                  <a:spcBef>
                    <a:spcPts val="600"/>
                  </a:spcBef>
                </a:pPr>
                <a:r>
                  <a:rPr lang="en-US" sz="1600" u="sng"/>
                  <a:t>$  13,000</a:t>
                </a:r>
              </a:p>
            </p:txBody>
          </p:sp>
          <p:sp>
            <p:nvSpPr>
              <p:cNvPr id="132107" name="TextBox 7"/>
              <p:cNvSpPr txBox="1">
                <a:spLocks noChangeArrowheads="1"/>
              </p:cNvSpPr>
              <p:nvPr/>
            </p:nvSpPr>
            <p:spPr bwMode="auto">
              <a:xfrm>
                <a:off x="6019800" y="2209800"/>
                <a:ext cx="1219200" cy="2277547"/>
              </a:xfrm>
              <a:prstGeom prst="rect">
                <a:avLst/>
              </a:prstGeom>
              <a:noFill/>
              <a:ln w="9525">
                <a:noFill/>
                <a:miter lim="800000"/>
                <a:headEnd/>
                <a:tailEnd/>
              </a:ln>
            </p:spPr>
            <p:txBody>
              <a:bodyPr>
                <a:spAutoFit/>
              </a:bodyPr>
              <a:lstStyle/>
              <a:p>
                <a:pPr algn="r">
                  <a:spcBef>
                    <a:spcPts val="600"/>
                  </a:spcBef>
                </a:pPr>
                <a:endParaRPr lang="en-US" sz="1600"/>
              </a:p>
              <a:p>
                <a:pPr algn="r">
                  <a:spcBef>
                    <a:spcPts val="600"/>
                  </a:spcBef>
                </a:pPr>
                <a:r>
                  <a:rPr lang="en-US" sz="1600"/>
                  <a:t>2013</a:t>
                </a:r>
              </a:p>
              <a:p>
                <a:pPr algn="r">
                  <a:spcBef>
                    <a:spcPts val="600"/>
                  </a:spcBef>
                </a:pPr>
                <a:endParaRPr lang="en-US" sz="1600"/>
              </a:p>
              <a:p>
                <a:pPr algn="r">
                  <a:spcBef>
                    <a:spcPts val="600"/>
                  </a:spcBef>
                </a:pPr>
                <a:r>
                  <a:rPr lang="en-US" sz="1600"/>
                  <a:t>$    2,000</a:t>
                </a:r>
              </a:p>
              <a:p>
                <a:pPr algn="r">
                  <a:spcBef>
                    <a:spcPts val="600"/>
                  </a:spcBef>
                </a:pPr>
                <a:endParaRPr lang="en-US" sz="1600"/>
              </a:p>
              <a:p>
                <a:pPr algn="r">
                  <a:spcBef>
                    <a:spcPts val="600"/>
                  </a:spcBef>
                </a:pPr>
                <a:r>
                  <a:rPr lang="en-US" sz="1600" u="sng"/>
                  <a:t>    13,000</a:t>
                </a:r>
              </a:p>
              <a:p>
                <a:pPr algn="r">
                  <a:spcBef>
                    <a:spcPts val="600"/>
                  </a:spcBef>
                </a:pPr>
                <a:r>
                  <a:rPr lang="en-US" sz="1600" u="sng"/>
                  <a:t>$  15,000</a:t>
                </a:r>
              </a:p>
            </p:txBody>
          </p:sp>
        </p:grpSp>
        <p:cxnSp>
          <p:nvCxnSpPr>
            <p:cNvPr id="10" name="Straight Connector 9"/>
            <p:cNvCxnSpPr/>
            <p:nvPr/>
          </p:nvCxnSpPr>
          <p:spPr>
            <a:xfrm>
              <a:off x="5486400" y="4267562"/>
              <a:ext cx="2133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8950" y="5818199"/>
              <a:ext cx="83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699250" y="5813437"/>
              <a:ext cx="83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228600" y="381001"/>
            <a:ext cx="8686800" cy="2826306"/>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M10-5 Reporting Current and Noncurrent Portions of Long-Term Debt</a:t>
            </a:r>
          </a:p>
          <a:p>
            <a:pPr>
              <a:defRPr/>
            </a:pPr>
            <a:r>
              <a:rPr lang="en-US" sz="2000" dirty="0"/>
              <a:t>Assume that on December 1, 2013, your company borrowed $15,000, a portion of which is to be repaid each year on November 30. </a:t>
            </a:r>
            <a:br>
              <a:rPr lang="en-US" sz="2000" dirty="0"/>
            </a:br>
            <a:r>
              <a:rPr lang="en-US" sz="2000" dirty="0"/>
              <a:t>Specifically, your company will make the following principal payments: 2014, $2,000; 2015, $3,000; 2016, $4,000; and 2017, $6,000. Show how this loan will be reported in the December 31, 2014 and 2013 balance sheets, assuming that principal payments will be made when required.</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1"/>
            <a:ext cx="8686800" cy="58909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E10-2 Recording a Note Payable through Its Time to Maturity</a:t>
            </a:r>
          </a:p>
          <a:p>
            <a:pPr>
              <a:defRPr/>
            </a:pPr>
            <a:r>
              <a:rPr lang="en-US" sz="2000" dirty="0"/>
              <a:t>Many businesses borrow money during periods of increased business activity to finance inventory and accounts receivable. Target Corporation is one of America’s largest general merchandise retailers.</a:t>
            </a:r>
          </a:p>
          <a:p>
            <a:pPr>
              <a:defRPr/>
            </a:pPr>
            <a:r>
              <a:rPr lang="en-US" sz="2000" dirty="0"/>
              <a:t>Each Christmas, Target builds up its inventory to meet the needs of Christmas shoppers. A large portion of Christmas sales are on credit. As a result, Target often collects cash from the sales several months after Christmas. Assume that on November 1, 2013, Target borrowed $6 million cash from Metropolitan Bank and signed a promissory note that matures in six months. The interest rate was 8.0 percent payable at maturity. The accounting period ends December 31.</a:t>
            </a:r>
            <a:br>
              <a:rPr lang="en-US" sz="2000" dirty="0"/>
            </a:br>
            <a:r>
              <a:rPr lang="en-US" sz="2000" dirty="0"/>
              <a:t>Required:</a:t>
            </a:r>
          </a:p>
          <a:p>
            <a:pPr marL="457200" indent="-457200">
              <a:buFont typeface="+mj-lt"/>
              <a:buAutoNum type="arabicPeriod"/>
              <a:defRPr/>
            </a:pPr>
            <a:r>
              <a:rPr lang="en-US" sz="2000" dirty="0"/>
              <a:t>Give the journal entry to record the note on November 1, 2013.</a:t>
            </a:r>
          </a:p>
          <a:p>
            <a:pPr marL="457200" indent="-457200">
              <a:buFont typeface="+mj-lt"/>
              <a:buAutoNum type="arabicPeriod"/>
              <a:defRPr/>
            </a:pPr>
            <a:r>
              <a:rPr lang="en-US" sz="2000" dirty="0"/>
              <a:t>Give any adjusting entry required on December 31, 2013.</a:t>
            </a:r>
          </a:p>
          <a:p>
            <a:pPr marL="457200" indent="-457200">
              <a:buFont typeface="+mj-lt"/>
              <a:buAutoNum type="arabicPeriod"/>
              <a:defRPr/>
            </a:pPr>
            <a:r>
              <a:rPr lang="en-US" sz="2000" dirty="0"/>
              <a:t>Give the journal entry to record payment of the note and interest on the maturity date, April 30, 2014, assuming that interest has not been recorded since December 31, 2013.</a:t>
            </a:r>
          </a:p>
        </p:txBody>
      </p:sp>
    </p:spTree>
  </p:cSld>
  <p:clrMapOvr>
    <a:masterClrMapping/>
  </p:clrMapOvr>
  <p:transition>
    <p:pull dir="l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1"/>
            <a:ext cx="8686800" cy="4426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E10-2 Recording a Note Payable through Its Time to Maturity</a:t>
            </a:r>
          </a:p>
        </p:txBody>
      </p:sp>
      <p:sp>
        <p:nvSpPr>
          <p:cNvPr id="136196" name="Rectangle 2"/>
          <p:cNvSpPr>
            <a:spLocks noChangeArrowheads="1"/>
          </p:cNvSpPr>
          <p:nvPr/>
        </p:nvSpPr>
        <p:spPr bwMode="auto">
          <a:xfrm>
            <a:off x="901700" y="1295400"/>
            <a:ext cx="2146300" cy="369888"/>
          </a:xfrm>
          <a:prstGeom prst="rect">
            <a:avLst/>
          </a:prstGeom>
          <a:noFill/>
          <a:ln w="9525">
            <a:noFill/>
            <a:miter lim="800000"/>
            <a:headEnd/>
            <a:tailEnd/>
          </a:ln>
        </p:spPr>
        <p:txBody>
          <a:bodyPr wrap="none">
            <a:spAutoFit/>
          </a:bodyPr>
          <a:lstStyle/>
          <a:p>
            <a:r>
              <a:rPr lang="en-US"/>
              <a:t>November 1, 2013:</a:t>
            </a:r>
          </a:p>
        </p:txBody>
      </p:sp>
      <p:sp>
        <p:nvSpPr>
          <p:cNvPr id="7" name="Rectangle 6"/>
          <p:cNvSpPr>
            <a:spLocks noChangeArrowheads="1"/>
          </p:cNvSpPr>
          <p:nvPr/>
        </p:nvSpPr>
        <p:spPr bwMode="auto">
          <a:xfrm>
            <a:off x="914400" y="2206625"/>
            <a:ext cx="3586163" cy="307975"/>
          </a:xfrm>
          <a:prstGeom prst="rect">
            <a:avLst/>
          </a:prstGeom>
          <a:noFill/>
          <a:ln w="9525">
            <a:noFill/>
            <a:miter lim="800000"/>
            <a:headEnd/>
            <a:tailEnd/>
          </a:ln>
        </p:spPr>
        <p:txBody>
          <a:bodyPr wrap="none">
            <a:spAutoFit/>
          </a:bodyPr>
          <a:lstStyle/>
          <a:p>
            <a:r>
              <a:rPr lang="en-US" sz="1400"/>
              <a:t>Borrowed on 6-month, 8.0%, note payable.</a:t>
            </a:r>
          </a:p>
        </p:txBody>
      </p:sp>
      <p:sp>
        <p:nvSpPr>
          <p:cNvPr id="8" name="Rectangle 7"/>
          <p:cNvSpPr>
            <a:spLocks noChangeArrowheads="1"/>
          </p:cNvSpPr>
          <p:nvPr/>
        </p:nvSpPr>
        <p:spPr bwMode="auto">
          <a:xfrm>
            <a:off x="914400" y="2817813"/>
            <a:ext cx="5562600" cy="369887"/>
          </a:xfrm>
          <a:prstGeom prst="rect">
            <a:avLst/>
          </a:prstGeom>
          <a:noFill/>
          <a:ln w="9525">
            <a:noFill/>
            <a:miter lim="800000"/>
            <a:headEnd/>
            <a:tailEnd/>
          </a:ln>
        </p:spPr>
        <p:txBody>
          <a:bodyPr>
            <a:spAutoFit/>
          </a:bodyPr>
          <a:lstStyle/>
          <a:p>
            <a:r>
              <a:rPr lang="en-US"/>
              <a:t>December 31, 2013 (end of the accounting period):</a:t>
            </a:r>
          </a:p>
        </p:txBody>
      </p:sp>
      <p:sp>
        <p:nvSpPr>
          <p:cNvPr id="10" name="Rectangle 9"/>
          <p:cNvSpPr>
            <a:spLocks noChangeArrowheads="1"/>
          </p:cNvSpPr>
          <p:nvPr/>
        </p:nvSpPr>
        <p:spPr bwMode="auto">
          <a:xfrm>
            <a:off x="914400" y="3730625"/>
            <a:ext cx="7010400" cy="307975"/>
          </a:xfrm>
          <a:prstGeom prst="rect">
            <a:avLst/>
          </a:prstGeom>
          <a:noFill/>
          <a:ln w="9525">
            <a:noFill/>
            <a:miter lim="800000"/>
            <a:headEnd/>
            <a:tailEnd/>
          </a:ln>
        </p:spPr>
        <p:txBody>
          <a:bodyPr>
            <a:spAutoFit/>
          </a:bodyPr>
          <a:lstStyle/>
          <a:p>
            <a:r>
              <a:rPr lang="en-US" sz="1400"/>
              <a:t>Adjusting entry for 2 months’ accrued interest  ($6,000,000 x 8.0% x 2/12 = $80,000).</a:t>
            </a:r>
          </a:p>
        </p:txBody>
      </p:sp>
      <p:sp>
        <p:nvSpPr>
          <p:cNvPr id="11" name="Rectangle 10"/>
          <p:cNvSpPr>
            <a:spLocks noChangeArrowheads="1"/>
          </p:cNvSpPr>
          <p:nvPr/>
        </p:nvSpPr>
        <p:spPr bwMode="auto">
          <a:xfrm>
            <a:off x="925513" y="4430713"/>
            <a:ext cx="3206750" cy="369887"/>
          </a:xfrm>
          <a:prstGeom prst="rect">
            <a:avLst/>
          </a:prstGeom>
          <a:noFill/>
          <a:ln w="9525">
            <a:noFill/>
            <a:miter lim="800000"/>
            <a:headEnd/>
            <a:tailEnd/>
          </a:ln>
        </p:spPr>
        <p:txBody>
          <a:bodyPr wrap="none">
            <a:spAutoFit/>
          </a:bodyPr>
          <a:lstStyle/>
          <a:p>
            <a:r>
              <a:rPr lang="en-US"/>
              <a:t>April 30, 2014 (maturity date):</a:t>
            </a:r>
          </a:p>
        </p:txBody>
      </p:sp>
      <p:sp>
        <p:nvSpPr>
          <p:cNvPr id="13" name="Rectangle 12"/>
          <p:cNvSpPr>
            <a:spLocks noChangeArrowheads="1"/>
          </p:cNvSpPr>
          <p:nvPr/>
        </p:nvSpPr>
        <p:spPr bwMode="auto">
          <a:xfrm>
            <a:off x="914400" y="5864225"/>
            <a:ext cx="2876550" cy="307975"/>
          </a:xfrm>
          <a:prstGeom prst="rect">
            <a:avLst/>
          </a:prstGeom>
          <a:noFill/>
          <a:ln w="9525">
            <a:noFill/>
            <a:miter lim="800000"/>
            <a:headEnd/>
            <a:tailEnd/>
          </a:ln>
        </p:spPr>
        <p:txBody>
          <a:bodyPr wrap="none">
            <a:spAutoFit/>
          </a:bodyPr>
          <a:lstStyle/>
          <a:p>
            <a:r>
              <a:rPr lang="en-US" sz="1400"/>
              <a:t>Paid note plus interest at maturity.</a:t>
            </a:r>
          </a:p>
        </p:txBody>
      </p:sp>
      <p:grpSp>
        <p:nvGrpSpPr>
          <p:cNvPr id="15" name="Group 44"/>
          <p:cNvGrpSpPr>
            <a:grpSpLocks/>
          </p:cNvGrpSpPr>
          <p:nvPr/>
        </p:nvGrpSpPr>
        <p:grpSpPr bwMode="auto">
          <a:xfrm>
            <a:off x="914400" y="1600200"/>
            <a:ext cx="7242175" cy="593725"/>
            <a:chOff x="5656941" y="3416862"/>
            <a:chExt cx="7242380" cy="593284"/>
          </a:xfrm>
        </p:grpSpPr>
        <p:sp>
          <p:nvSpPr>
            <p:cNvPr id="136215" name="TextBox 15"/>
            <p:cNvSpPr txBox="1">
              <a:spLocks noChangeArrowheads="1"/>
            </p:cNvSpPr>
            <p:nvPr/>
          </p:nvSpPr>
          <p:spPr bwMode="auto">
            <a:xfrm>
              <a:off x="5660570" y="3425371"/>
              <a:ext cx="7235369" cy="584775"/>
            </a:xfrm>
            <a:prstGeom prst="rect">
              <a:avLst/>
            </a:prstGeom>
            <a:solidFill>
              <a:schemeClr val="bg1"/>
            </a:solidFill>
            <a:ln w="9525">
              <a:noFill/>
              <a:miter lim="800000"/>
              <a:headEnd/>
              <a:tailEnd/>
            </a:ln>
          </p:spPr>
          <p:txBody>
            <a:bodyPr>
              <a:spAutoFit/>
            </a:bodyPr>
            <a:lstStyle/>
            <a:p>
              <a:endParaRPr lang="en-US" sz="1600"/>
            </a:p>
            <a:p>
              <a:endParaRPr lang="en-US" sz="1600"/>
            </a:p>
          </p:txBody>
        </p:sp>
        <p:grpSp>
          <p:nvGrpSpPr>
            <p:cNvPr id="136216" name="Group 73"/>
            <p:cNvGrpSpPr>
              <a:grpSpLocks/>
            </p:cNvGrpSpPr>
            <p:nvPr/>
          </p:nvGrpSpPr>
          <p:grpSpPr bwMode="auto">
            <a:xfrm>
              <a:off x="5656941" y="3416862"/>
              <a:ext cx="7242380" cy="593284"/>
              <a:chOff x="5656941" y="2546005"/>
              <a:chExt cx="7242380" cy="593284"/>
            </a:xfrm>
          </p:grpSpPr>
          <p:sp>
            <p:nvSpPr>
              <p:cNvPr id="136217" name="TextBox 17"/>
              <p:cNvSpPr txBox="1">
                <a:spLocks noChangeArrowheads="1"/>
              </p:cNvSpPr>
              <p:nvPr/>
            </p:nvSpPr>
            <p:spPr bwMode="auto">
              <a:xfrm>
                <a:off x="5656941" y="2554514"/>
                <a:ext cx="5410200" cy="584775"/>
              </a:xfrm>
              <a:prstGeom prst="rect">
                <a:avLst/>
              </a:prstGeom>
              <a:noFill/>
              <a:ln w="9525">
                <a:noFill/>
                <a:miter lim="800000"/>
                <a:headEnd/>
                <a:tailEnd/>
              </a:ln>
            </p:spPr>
            <p:txBody>
              <a:bodyPr>
                <a:spAutoFit/>
              </a:bodyPr>
              <a:lstStyle/>
              <a:p>
                <a:r>
                  <a:rPr lang="en-US" sz="1600"/>
                  <a:t>dr    Cash (+A)</a:t>
                </a:r>
              </a:p>
              <a:p>
                <a:r>
                  <a:rPr lang="en-US" sz="1600"/>
                  <a:t>        cr    Note Payable (+L)</a:t>
                </a:r>
              </a:p>
            </p:txBody>
          </p:sp>
          <p:sp>
            <p:nvSpPr>
              <p:cNvPr id="136218" name="TextBox 18"/>
              <p:cNvSpPr txBox="1">
                <a:spLocks noChangeArrowheads="1"/>
              </p:cNvSpPr>
              <p:nvPr/>
            </p:nvSpPr>
            <p:spPr bwMode="auto">
              <a:xfrm>
                <a:off x="11810750" y="2551886"/>
                <a:ext cx="1088571" cy="584775"/>
              </a:xfrm>
              <a:prstGeom prst="rect">
                <a:avLst/>
              </a:prstGeom>
              <a:noFill/>
              <a:ln w="9525">
                <a:noFill/>
                <a:miter lim="800000"/>
                <a:headEnd/>
                <a:tailEnd/>
              </a:ln>
            </p:spPr>
            <p:txBody>
              <a:bodyPr>
                <a:spAutoFit/>
              </a:bodyPr>
              <a:lstStyle/>
              <a:p>
                <a:pPr algn="r"/>
                <a:endParaRPr lang="en-US" sz="1600"/>
              </a:p>
              <a:p>
                <a:pPr algn="r"/>
                <a:r>
                  <a:rPr lang="en-US" sz="1600"/>
                  <a:t>6,000,000</a:t>
                </a:r>
              </a:p>
            </p:txBody>
          </p:sp>
          <p:sp>
            <p:nvSpPr>
              <p:cNvPr id="136219" name="TextBox 19"/>
              <p:cNvSpPr txBox="1">
                <a:spLocks noChangeArrowheads="1"/>
              </p:cNvSpPr>
              <p:nvPr/>
            </p:nvSpPr>
            <p:spPr bwMode="auto">
              <a:xfrm>
                <a:off x="10804883" y="2546005"/>
                <a:ext cx="1088571" cy="584775"/>
              </a:xfrm>
              <a:prstGeom prst="rect">
                <a:avLst/>
              </a:prstGeom>
              <a:noFill/>
              <a:ln w="9525">
                <a:noFill/>
                <a:miter lim="800000"/>
                <a:headEnd/>
                <a:tailEnd/>
              </a:ln>
            </p:spPr>
            <p:txBody>
              <a:bodyPr>
                <a:spAutoFit/>
              </a:bodyPr>
              <a:lstStyle/>
              <a:p>
                <a:pPr algn="r"/>
                <a:r>
                  <a:rPr lang="en-US" sz="1600"/>
                  <a:t>6,000,000</a:t>
                </a:r>
              </a:p>
              <a:p>
                <a:pPr algn="r"/>
                <a:endParaRPr lang="en-US" sz="1600"/>
              </a:p>
            </p:txBody>
          </p:sp>
        </p:grpSp>
      </p:grpSp>
      <p:grpSp>
        <p:nvGrpSpPr>
          <p:cNvPr id="27" name="Group 44"/>
          <p:cNvGrpSpPr>
            <a:grpSpLocks/>
          </p:cNvGrpSpPr>
          <p:nvPr/>
        </p:nvGrpSpPr>
        <p:grpSpPr bwMode="auto">
          <a:xfrm>
            <a:off x="914400" y="3124200"/>
            <a:ext cx="7242175" cy="593725"/>
            <a:chOff x="5656941" y="3416862"/>
            <a:chExt cx="7242380" cy="593284"/>
          </a:xfrm>
        </p:grpSpPr>
        <p:sp>
          <p:nvSpPr>
            <p:cNvPr id="136210" name="TextBox 27"/>
            <p:cNvSpPr txBox="1">
              <a:spLocks noChangeArrowheads="1"/>
            </p:cNvSpPr>
            <p:nvPr/>
          </p:nvSpPr>
          <p:spPr bwMode="auto">
            <a:xfrm>
              <a:off x="5660570" y="3425371"/>
              <a:ext cx="7235369" cy="584775"/>
            </a:xfrm>
            <a:prstGeom prst="rect">
              <a:avLst/>
            </a:prstGeom>
            <a:solidFill>
              <a:schemeClr val="bg1"/>
            </a:solidFill>
            <a:ln w="9525">
              <a:noFill/>
              <a:miter lim="800000"/>
              <a:headEnd/>
              <a:tailEnd/>
            </a:ln>
          </p:spPr>
          <p:txBody>
            <a:bodyPr>
              <a:spAutoFit/>
            </a:bodyPr>
            <a:lstStyle/>
            <a:p>
              <a:endParaRPr lang="en-US" sz="1600"/>
            </a:p>
            <a:p>
              <a:endParaRPr lang="en-US" sz="1600"/>
            </a:p>
          </p:txBody>
        </p:sp>
        <p:grpSp>
          <p:nvGrpSpPr>
            <p:cNvPr id="136211" name="Group 73"/>
            <p:cNvGrpSpPr>
              <a:grpSpLocks/>
            </p:cNvGrpSpPr>
            <p:nvPr/>
          </p:nvGrpSpPr>
          <p:grpSpPr bwMode="auto">
            <a:xfrm>
              <a:off x="5656941" y="3416862"/>
              <a:ext cx="7242380" cy="593284"/>
              <a:chOff x="5656941" y="2546005"/>
              <a:chExt cx="7242380" cy="593284"/>
            </a:xfrm>
          </p:grpSpPr>
          <p:sp>
            <p:nvSpPr>
              <p:cNvPr id="136212" name="TextBox 29"/>
              <p:cNvSpPr txBox="1">
                <a:spLocks noChangeArrowheads="1"/>
              </p:cNvSpPr>
              <p:nvPr/>
            </p:nvSpPr>
            <p:spPr bwMode="auto">
              <a:xfrm>
                <a:off x="5656941" y="2554514"/>
                <a:ext cx="5410200" cy="584775"/>
              </a:xfrm>
              <a:prstGeom prst="rect">
                <a:avLst/>
              </a:prstGeom>
              <a:noFill/>
              <a:ln w="9525">
                <a:noFill/>
                <a:miter lim="800000"/>
                <a:headEnd/>
                <a:tailEnd/>
              </a:ln>
            </p:spPr>
            <p:txBody>
              <a:bodyPr>
                <a:spAutoFit/>
              </a:bodyPr>
              <a:lstStyle/>
              <a:p>
                <a:r>
                  <a:rPr lang="en-US" sz="1600"/>
                  <a:t>dr    Interest Expense (+E, -SE)</a:t>
                </a:r>
              </a:p>
              <a:p>
                <a:r>
                  <a:rPr lang="en-US" sz="1600"/>
                  <a:t>        cr    Interest Payable (+L)</a:t>
                </a:r>
              </a:p>
            </p:txBody>
          </p:sp>
          <p:sp>
            <p:nvSpPr>
              <p:cNvPr id="136213" name="TextBox 30"/>
              <p:cNvSpPr txBox="1">
                <a:spLocks noChangeArrowheads="1"/>
              </p:cNvSpPr>
              <p:nvPr/>
            </p:nvSpPr>
            <p:spPr bwMode="auto">
              <a:xfrm>
                <a:off x="11810750" y="2551886"/>
                <a:ext cx="1088571" cy="584775"/>
              </a:xfrm>
              <a:prstGeom prst="rect">
                <a:avLst/>
              </a:prstGeom>
              <a:noFill/>
              <a:ln w="9525">
                <a:noFill/>
                <a:miter lim="800000"/>
                <a:headEnd/>
                <a:tailEnd/>
              </a:ln>
            </p:spPr>
            <p:txBody>
              <a:bodyPr>
                <a:spAutoFit/>
              </a:bodyPr>
              <a:lstStyle/>
              <a:p>
                <a:pPr algn="r"/>
                <a:endParaRPr lang="en-US" sz="1600"/>
              </a:p>
              <a:p>
                <a:pPr algn="r"/>
                <a:r>
                  <a:rPr lang="en-US" sz="1600"/>
                  <a:t>80,000</a:t>
                </a:r>
              </a:p>
            </p:txBody>
          </p:sp>
          <p:sp>
            <p:nvSpPr>
              <p:cNvPr id="136214" name="TextBox 31"/>
              <p:cNvSpPr txBox="1">
                <a:spLocks noChangeArrowheads="1"/>
              </p:cNvSpPr>
              <p:nvPr/>
            </p:nvSpPr>
            <p:spPr bwMode="auto">
              <a:xfrm>
                <a:off x="10804883" y="2546005"/>
                <a:ext cx="1088571" cy="584775"/>
              </a:xfrm>
              <a:prstGeom prst="rect">
                <a:avLst/>
              </a:prstGeom>
              <a:noFill/>
              <a:ln w="9525">
                <a:noFill/>
                <a:miter lim="800000"/>
                <a:headEnd/>
                <a:tailEnd/>
              </a:ln>
            </p:spPr>
            <p:txBody>
              <a:bodyPr>
                <a:spAutoFit/>
              </a:bodyPr>
              <a:lstStyle/>
              <a:p>
                <a:pPr algn="r"/>
                <a:r>
                  <a:rPr lang="en-US" sz="1600"/>
                  <a:t>80,000</a:t>
                </a:r>
              </a:p>
              <a:p>
                <a:pPr algn="r"/>
                <a:endParaRPr lang="en-US" sz="1600"/>
              </a:p>
            </p:txBody>
          </p:sp>
        </p:grpSp>
      </p:grpSp>
      <p:grpSp>
        <p:nvGrpSpPr>
          <p:cNvPr id="39" name="Group 44"/>
          <p:cNvGrpSpPr>
            <a:grpSpLocks/>
          </p:cNvGrpSpPr>
          <p:nvPr/>
        </p:nvGrpSpPr>
        <p:grpSpPr bwMode="auto">
          <a:xfrm>
            <a:off x="914400" y="4724400"/>
            <a:ext cx="7718425" cy="1085850"/>
            <a:chOff x="5656941" y="3416862"/>
            <a:chExt cx="7717971" cy="1085727"/>
          </a:xfrm>
        </p:grpSpPr>
        <p:sp>
          <p:nvSpPr>
            <p:cNvPr id="136205" name="TextBox 39"/>
            <p:cNvSpPr txBox="1">
              <a:spLocks noChangeArrowheads="1"/>
            </p:cNvSpPr>
            <p:nvPr/>
          </p:nvSpPr>
          <p:spPr bwMode="auto">
            <a:xfrm>
              <a:off x="5660570" y="3425371"/>
              <a:ext cx="7692571" cy="1077218"/>
            </a:xfrm>
            <a:prstGeom prst="rect">
              <a:avLst/>
            </a:prstGeom>
            <a:solidFill>
              <a:schemeClr val="bg1"/>
            </a:solidFill>
            <a:ln w="9525">
              <a:noFill/>
              <a:miter lim="800000"/>
              <a:headEnd/>
              <a:tailEnd/>
            </a:ln>
          </p:spPr>
          <p:txBody>
            <a:bodyPr>
              <a:spAutoFit/>
            </a:bodyPr>
            <a:lstStyle/>
            <a:p>
              <a:endParaRPr lang="en-US" sz="1600"/>
            </a:p>
            <a:p>
              <a:endParaRPr lang="en-US" sz="1600"/>
            </a:p>
            <a:p>
              <a:endParaRPr lang="en-US" sz="1600"/>
            </a:p>
            <a:p>
              <a:endParaRPr lang="en-US" sz="1600"/>
            </a:p>
          </p:txBody>
        </p:sp>
        <p:grpSp>
          <p:nvGrpSpPr>
            <p:cNvPr id="136206" name="Group 73"/>
            <p:cNvGrpSpPr>
              <a:grpSpLocks/>
            </p:cNvGrpSpPr>
            <p:nvPr/>
          </p:nvGrpSpPr>
          <p:grpSpPr bwMode="auto">
            <a:xfrm>
              <a:off x="5656941" y="3416862"/>
              <a:ext cx="7717971" cy="1085727"/>
              <a:chOff x="5656941" y="2546005"/>
              <a:chExt cx="7717971" cy="1085727"/>
            </a:xfrm>
          </p:grpSpPr>
          <p:sp>
            <p:nvSpPr>
              <p:cNvPr id="136207" name="TextBox 41"/>
              <p:cNvSpPr txBox="1">
                <a:spLocks noChangeArrowheads="1"/>
              </p:cNvSpPr>
              <p:nvPr/>
            </p:nvSpPr>
            <p:spPr bwMode="auto">
              <a:xfrm>
                <a:off x="5656941" y="2554514"/>
                <a:ext cx="5562600" cy="1077218"/>
              </a:xfrm>
              <a:prstGeom prst="rect">
                <a:avLst/>
              </a:prstGeom>
              <a:noFill/>
              <a:ln w="9525">
                <a:noFill/>
                <a:miter lim="800000"/>
                <a:headEnd/>
                <a:tailEnd/>
              </a:ln>
            </p:spPr>
            <p:txBody>
              <a:bodyPr>
                <a:spAutoFit/>
              </a:bodyPr>
              <a:lstStyle/>
              <a:p>
                <a:r>
                  <a:rPr lang="en-US" sz="1600"/>
                  <a:t>dr    Note Payable (-L)</a:t>
                </a:r>
              </a:p>
              <a:p>
                <a:r>
                  <a:rPr lang="en-US" sz="1600"/>
                  <a:t>dr    Interest Payable (per above) (-L)</a:t>
                </a:r>
              </a:p>
              <a:p>
                <a:r>
                  <a:rPr lang="en-US" sz="1600"/>
                  <a:t>dr    Interest Expense ($6,000,000 x 8.0% x 4/12) (+E, -SE)</a:t>
                </a:r>
              </a:p>
              <a:p>
                <a:r>
                  <a:rPr lang="en-US" sz="1600"/>
                  <a:t>        cr    Cash (-A)</a:t>
                </a:r>
              </a:p>
            </p:txBody>
          </p:sp>
          <p:sp>
            <p:nvSpPr>
              <p:cNvPr id="136208" name="TextBox 42"/>
              <p:cNvSpPr txBox="1">
                <a:spLocks noChangeArrowheads="1"/>
              </p:cNvSpPr>
              <p:nvPr/>
            </p:nvSpPr>
            <p:spPr bwMode="auto">
              <a:xfrm>
                <a:off x="12286341" y="2546005"/>
                <a:ext cx="1088571" cy="1077218"/>
              </a:xfrm>
              <a:prstGeom prst="rect">
                <a:avLst/>
              </a:prstGeom>
              <a:noFill/>
              <a:ln w="9525">
                <a:noFill/>
                <a:miter lim="800000"/>
                <a:headEnd/>
                <a:tailEnd/>
              </a:ln>
            </p:spPr>
            <p:txBody>
              <a:bodyPr>
                <a:spAutoFit/>
              </a:bodyPr>
              <a:lstStyle/>
              <a:p>
                <a:pPr algn="r"/>
                <a:endParaRPr lang="en-US" sz="1600"/>
              </a:p>
              <a:p>
                <a:pPr algn="r"/>
                <a:endParaRPr lang="en-US" sz="1600"/>
              </a:p>
              <a:p>
                <a:pPr algn="r"/>
                <a:endParaRPr lang="en-US" sz="1600"/>
              </a:p>
              <a:p>
                <a:pPr algn="r"/>
                <a:r>
                  <a:rPr lang="en-US" sz="1600"/>
                  <a:t>6,240,000</a:t>
                </a:r>
              </a:p>
            </p:txBody>
          </p:sp>
          <p:sp>
            <p:nvSpPr>
              <p:cNvPr id="136209" name="TextBox 43"/>
              <p:cNvSpPr txBox="1">
                <a:spLocks noChangeArrowheads="1"/>
              </p:cNvSpPr>
              <p:nvPr/>
            </p:nvSpPr>
            <p:spPr bwMode="auto">
              <a:xfrm>
                <a:off x="11121570" y="2546005"/>
                <a:ext cx="1088571" cy="830997"/>
              </a:xfrm>
              <a:prstGeom prst="rect">
                <a:avLst/>
              </a:prstGeom>
              <a:noFill/>
              <a:ln w="9525">
                <a:noFill/>
                <a:miter lim="800000"/>
                <a:headEnd/>
                <a:tailEnd/>
              </a:ln>
            </p:spPr>
            <p:txBody>
              <a:bodyPr>
                <a:spAutoFit/>
              </a:bodyPr>
              <a:lstStyle/>
              <a:p>
                <a:pPr algn="r"/>
                <a:r>
                  <a:rPr lang="en-US" sz="1600"/>
                  <a:t>6,000,000</a:t>
                </a:r>
              </a:p>
              <a:p>
                <a:pPr algn="r"/>
                <a:r>
                  <a:rPr lang="en-US" sz="1600"/>
                  <a:t>80,000</a:t>
                </a:r>
              </a:p>
              <a:p>
                <a:pPr algn="r"/>
                <a:r>
                  <a:rPr lang="en-US" sz="1600"/>
                  <a:t>160,000</a:t>
                </a:r>
              </a:p>
            </p:txBody>
          </p:sp>
        </p:grpSp>
      </p:gr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left)">
                                      <p:cBhvr>
                                        <p:cTn id="21" dur="500"/>
                                        <p:tgtEl>
                                          <p:spTgt spid="27"/>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strips(downRigh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wipe(left)">
                                      <p:cBhvr>
                                        <p:cTn id="35" dur="500"/>
                                        <p:tgtEl>
                                          <p:spTgt spid="39"/>
                                        </p:tgtEl>
                                      </p:cBhvr>
                                    </p:animEffect>
                                  </p:childTnLst>
                                </p:cTn>
                              </p:par>
                            </p:childTnLst>
                          </p:cTn>
                        </p:par>
                        <p:par>
                          <p:cTn id="36" fill="hold">
                            <p:stCondLst>
                              <p:cond delay="500"/>
                            </p:stCondLst>
                            <p:childTnLst>
                              <p:par>
                                <p:cTn id="37" presetID="18" presetClass="entr" presetSubtype="6"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strips(downRight)">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mtClean="0"/>
              <a:t>Measuring Liabilities</a:t>
            </a:r>
          </a:p>
        </p:txBody>
      </p:sp>
      <p:sp>
        <p:nvSpPr>
          <p:cNvPr id="27650" name="TextBox 3"/>
          <p:cNvSpPr txBox="1">
            <a:spLocks noChangeArrowheads="1"/>
          </p:cNvSpPr>
          <p:nvPr/>
        </p:nvSpPr>
        <p:spPr bwMode="auto">
          <a:xfrm>
            <a:off x="228600" y="1838325"/>
            <a:ext cx="4641850" cy="523875"/>
          </a:xfrm>
          <a:prstGeom prst="rect">
            <a:avLst/>
          </a:prstGeom>
          <a:noFill/>
          <a:ln w="9525">
            <a:noFill/>
            <a:miter lim="800000"/>
            <a:headEnd/>
            <a:tailEnd/>
          </a:ln>
        </p:spPr>
        <p:txBody>
          <a:bodyPr wrap="none">
            <a:spAutoFit/>
          </a:bodyPr>
          <a:lstStyle/>
          <a:p>
            <a:r>
              <a:rPr lang="en-US" sz="2800">
                <a:solidFill>
                  <a:srgbClr val="C00000"/>
                </a:solidFill>
              </a:rPr>
              <a:t>Initial Amount of the Liability</a:t>
            </a:r>
          </a:p>
        </p:txBody>
      </p:sp>
      <p:grpSp>
        <p:nvGrpSpPr>
          <p:cNvPr id="2" name="Group 12"/>
          <p:cNvGrpSpPr>
            <a:grpSpLocks/>
          </p:cNvGrpSpPr>
          <p:nvPr/>
        </p:nvGrpSpPr>
        <p:grpSpPr bwMode="auto">
          <a:xfrm>
            <a:off x="4876800" y="1838325"/>
            <a:ext cx="3810000" cy="523875"/>
            <a:chOff x="4953000" y="1838980"/>
            <a:chExt cx="3810000" cy="523220"/>
          </a:xfrm>
        </p:grpSpPr>
        <p:sp>
          <p:nvSpPr>
            <p:cNvPr id="5" name="TextBox 4"/>
            <p:cNvSpPr txBox="1"/>
            <p:nvPr/>
          </p:nvSpPr>
          <p:spPr>
            <a:xfrm>
              <a:off x="5959475" y="1838980"/>
              <a:ext cx="2803525" cy="523220"/>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wrap="none">
              <a:spAutoFit/>
            </a:bodyPr>
            <a:lstStyle/>
            <a:p>
              <a:pPr>
                <a:defRPr/>
              </a:pPr>
              <a:r>
                <a:rPr lang="en-US" sz="2800" dirty="0">
                  <a:solidFill>
                    <a:schemeClr val="bg1"/>
                  </a:solidFill>
                  <a:latin typeface="Arial" pitchFamily="34" charset="0"/>
                </a:rPr>
                <a:t>Cash Equivalent</a:t>
              </a:r>
            </a:p>
          </p:txBody>
        </p:sp>
        <p:sp>
          <p:nvSpPr>
            <p:cNvPr id="6" name="Right Arrow 5"/>
            <p:cNvSpPr/>
            <p:nvPr/>
          </p:nvSpPr>
          <p:spPr>
            <a:xfrm>
              <a:off x="4953000" y="1935697"/>
              <a:ext cx="990600" cy="329787"/>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TextBox 6"/>
          <p:cNvSpPr txBox="1">
            <a:spLocks noChangeArrowheads="1"/>
          </p:cNvSpPr>
          <p:nvPr/>
        </p:nvSpPr>
        <p:spPr bwMode="auto">
          <a:xfrm>
            <a:off x="306388" y="3335338"/>
            <a:ext cx="4564062" cy="522287"/>
          </a:xfrm>
          <a:prstGeom prst="rect">
            <a:avLst/>
          </a:prstGeom>
          <a:noFill/>
          <a:ln w="9525">
            <a:noFill/>
            <a:miter lim="800000"/>
            <a:headEnd/>
            <a:tailEnd/>
          </a:ln>
        </p:spPr>
        <p:txBody>
          <a:bodyPr wrap="none">
            <a:spAutoFit/>
          </a:bodyPr>
          <a:lstStyle/>
          <a:p>
            <a:r>
              <a:rPr lang="en-US" sz="2800">
                <a:solidFill>
                  <a:srgbClr val="C00000"/>
                </a:solidFill>
              </a:rPr>
              <a:t>Additional Liability Amounts</a:t>
            </a:r>
          </a:p>
        </p:txBody>
      </p:sp>
      <p:grpSp>
        <p:nvGrpSpPr>
          <p:cNvPr id="3" name="Group 13"/>
          <p:cNvGrpSpPr>
            <a:grpSpLocks/>
          </p:cNvGrpSpPr>
          <p:nvPr/>
        </p:nvGrpSpPr>
        <p:grpSpPr bwMode="auto">
          <a:xfrm>
            <a:off x="4876800" y="3335338"/>
            <a:ext cx="3889375" cy="522287"/>
            <a:chOff x="4953000" y="2839760"/>
            <a:chExt cx="3889058" cy="523220"/>
          </a:xfrm>
        </p:grpSpPr>
        <p:sp>
          <p:nvSpPr>
            <p:cNvPr id="8" name="Right Arrow 7"/>
            <p:cNvSpPr/>
            <p:nvPr/>
          </p:nvSpPr>
          <p:spPr>
            <a:xfrm>
              <a:off x="4953000" y="2936770"/>
              <a:ext cx="990519" cy="32920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8"/>
            <p:cNvSpPr txBox="1"/>
            <p:nvPr/>
          </p:nvSpPr>
          <p:spPr>
            <a:xfrm>
              <a:off x="5976855" y="2839760"/>
              <a:ext cx="2865203" cy="523220"/>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wrap="none">
              <a:spAutoFit/>
            </a:bodyPr>
            <a:lstStyle/>
            <a:p>
              <a:pPr>
                <a:defRPr/>
              </a:pPr>
              <a:r>
                <a:rPr lang="en-US" sz="2800" dirty="0">
                  <a:solidFill>
                    <a:schemeClr val="bg1"/>
                  </a:solidFill>
                  <a:latin typeface="Arial" pitchFamily="34" charset="0"/>
                </a:rPr>
                <a:t>Increase Liability</a:t>
              </a:r>
            </a:p>
          </p:txBody>
        </p:sp>
      </p:grpSp>
      <p:sp>
        <p:nvSpPr>
          <p:cNvPr id="10" name="TextBox 9"/>
          <p:cNvSpPr txBox="1">
            <a:spLocks noChangeArrowheads="1"/>
          </p:cNvSpPr>
          <p:nvPr/>
        </p:nvSpPr>
        <p:spPr bwMode="auto">
          <a:xfrm>
            <a:off x="2087563" y="5038725"/>
            <a:ext cx="2782887" cy="523875"/>
          </a:xfrm>
          <a:prstGeom prst="rect">
            <a:avLst/>
          </a:prstGeom>
          <a:noFill/>
          <a:ln w="9525">
            <a:noFill/>
            <a:miter lim="800000"/>
            <a:headEnd/>
            <a:tailEnd/>
          </a:ln>
        </p:spPr>
        <p:txBody>
          <a:bodyPr wrap="none">
            <a:spAutoFit/>
          </a:bodyPr>
          <a:lstStyle/>
          <a:p>
            <a:r>
              <a:rPr lang="en-US" sz="2800">
                <a:solidFill>
                  <a:srgbClr val="C00000"/>
                </a:solidFill>
              </a:rPr>
              <a:t>Payments Made</a:t>
            </a:r>
          </a:p>
        </p:txBody>
      </p:sp>
      <p:grpSp>
        <p:nvGrpSpPr>
          <p:cNvPr id="4" name="Group 14"/>
          <p:cNvGrpSpPr>
            <a:grpSpLocks/>
          </p:cNvGrpSpPr>
          <p:nvPr/>
        </p:nvGrpSpPr>
        <p:grpSpPr bwMode="auto">
          <a:xfrm>
            <a:off x="4843463" y="5038725"/>
            <a:ext cx="4078287" cy="523875"/>
            <a:chOff x="4920342" y="4048781"/>
            <a:chExt cx="4076890" cy="522566"/>
          </a:xfrm>
        </p:grpSpPr>
        <p:sp>
          <p:nvSpPr>
            <p:cNvPr id="11" name="Right Arrow 10"/>
            <p:cNvSpPr/>
            <p:nvPr/>
          </p:nvSpPr>
          <p:spPr>
            <a:xfrm>
              <a:off x="4920342" y="4145377"/>
              <a:ext cx="990261" cy="329375"/>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extBox 11"/>
            <p:cNvSpPr txBox="1"/>
            <p:nvPr/>
          </p:nvSpPr>
          <p:spPr>
            <a:xfrm>
              <a:off x="5972493" y="4048781"/>
              <a:ext cx="3024739" cy="522566"/>
            </a:xfrm>
            <a:prstGeom prst="rect">
              <a:avLst/>
            </a:prstGeom>
            <a:solidFill>
              <a:schemeClr val="accent2"/>
            </a:solidFill>
            <a:ln>
              <a:solidFill>
                <a:schemeClr val="tx1"/>
              </a:solidFill>
            </a:ln>
            <a:effectLst>
              <a:outerShdw blurRad="50800" dist="38100" dir="2700000" algn="tl" rotWithShape="0">
                <a:prstClr val="black">
                  <a:alpha val="40000"/>
                </a:prstClr>
              </a:outerShdw>
            </a:effectLst>
          </p:spPr>
          <p:txBody>
            <a:bodyPr wrap="none">
              <a:spAutoFit/>
            </a:bodyPr>
            <a:lstStyle/>
            <a:p>
              <a:pPr>
                <a:defRPr/>
              </a:pPr>
              <a:r>
                <a:rPr lang="en-US" sz="2800" dirty="0">
                  <a:solidFill>
                    <a:schemeClr val="bg1"/>
                  </a:solidFill>
                  <a:latin typeface="Arial" pitchFamily="34" charset="0"/>
                </a:rPr>
                <a:t>Decrease Liability</a:t>
              </a:r>
            </a:p>
          </p:txBody>
        </p:sp>
      </p:gr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nodeType="after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nodeType="afterGroup">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500"/>
                                        <p:tgtEl>
                                          <p:spTgt spid="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1"/>
            <a:ext cx="8686800" cy="58909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E10-3 Recording Payroll Costs </a:t>
            </a:r>
          </a:p>
          <a:p>
            <a:pPr>
              <a:defRPr/>
            </a:pPr>
            <a:r>
              <a:rPr lang="en-US" sz="2000" dirty="0" err="1"/>
              <a:t>McLoyd</a:t>
            </a:r>
            <a:r>
              <a:rPr lang="en-US" sz="2000" dirty="0"/>
              <a:t> Company completed the salary and wage payroll for March 2013. The payroll provided the following details:</a:t>
            </a:r>
          </a:p>
          <a:p>
            <a:pPr>
              <a:defRPr/>
            </a:pPr>
            <a:r>
              <a:rPr lang="en-US" sz="2000" b="1" dirty="0"/>
              <a:t> </a:t>
            </a:r>
          </a:p>
          <a:p>
            <a:pPr>
              <a:defRPr/>
            </a:pPr>
            <a:endParaRPr lang="en-US" sz="2000" b="1" dirty="0"/>
          </a:p>
          <a:p>
            <a:pPr>
              <a:defRPr/>
            </a:pPr>
            <a:endParaRPr lang="en-US" sz="2000" b="1" dirty="0"/>
          </a:p>
          <a:p>
            <a:pPr>
              <a:defRPr/>
            </a:pPr>
            <a:endParaRPr lang="en-US" sz="2000" b="1" dirty="0"/>
          </a:p>
          <a:p>
            <a:pPr>
              <a:defRPr/>
            </a:pPr>
            <a:r>
              <a:rPr lang="en-US" sz="2000" dirty="0"/>
              <a:t>Required:</a:t>
            </a:r>
          </a:p>
          <a:p>
            <a:pPr marL="457200" indent="-457200">
              <a:buFont typeface="+mj-lt"/>
              <a:buAutoNum type="arabicPeriod"/>
              <a:defRPr/>
            </a:pPr>
            <a:r>
              <a:rPr lang="en-US" sz="2000" dirty="0"/>
              <a:t>Considering both employee and employer payroll taxes, use the preceding information to calculate the total labor cost for the company.</a:t>
            </a:r>
          </a:p>
          <a:p>
            <a:pPr marL="457200" indent="-457200">
              <a:buFont typeface="+mj-lt"/>
              <a:buAutoNum type="arabicPeriod"/>
              <a:defRPr/>
            </a:pPr>
            <a:r>
              <a:rPr lang="en-US" sz="2000" dirty="0"/>
              <a:t>Prepare the journal entry to record the payroll for March, including employee deductions (but excluding employer payroll taxes).  Employees were paid in March but amounts withheld were not yet remitted.</a:t>
            </a:r>
          </a:p>
          <a:p>
            <a:pPr marL="457200" indent="-457200">
              <a:buFont typeface="+mj-lt"/>
              <a:buAutoNum type="arabicPeriod"/>
              <a:defRPr/>
            </a:pPr>
            <a:r>
              <a:rPr lang="en-US" sz="2000" dirty="0"/>
              <a:t>Prepare the journal entry to record the employer’s FICA taxes and unemployment taxes.</a:t>
            </a:r>
          </a:p>
        </p:txBody>
      </p:sp>
      <p:pic>
        <p:nvPicPr>
          <p:cNvPr id="138244" name="Picture 22"/>
          <p:cNvPicPr>
            <a:picLocks noChangeAspect="1" noChangeArrowheads="1"/>
          </p:cNvPicPr>
          <p:nvPr/>
        </p:nvPicPr>
        <p:blipFill>
          <a:blip r:embed="rId3"/>
          <a:srcRect/>
          <a:stretch>
            <a:fillRect/>
          </a:stretch>
        </p:blipFill>
        <p:spPr bwMode="auto">
          <a:xfrm>
            <a:off x="2247900" y="1828800"/>
            <a:ext cx="4291013" cy="914400"/>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14400" y="1143000"/>
            <a:ext cx="7315200" cy="923925"/>
          </a:xfrm>
          <a:prstGeom prst="rect">
            <a:avLst/>
          </a:prstGeom>
          <a:noFill/>
          <a:ln w="9525">
            <a:noFill/>
            <a:miter lim="800000"/>
            <a:headEnd/>
            <a:tailEnd/>
          </a:ln>
        </p:spPr>
        <p:txBody>
          <a:bodyPr>
            <a:spAutoFit/>
          </a:bodyPr>
          <a:lstStyle/>
          <a:p>
            <a:r>
              <a:rPr lang="en-US"/>
              <a:t>The total labor cost was $431,380, made up of the $400,000 in gross salaries and wages plus the $28,600 for Employer FICA taxes and $2,780 for unemployment taxes.</a:t>
            </a:r>
          </a:p>
        </p:txBody>
      </p:sp>
      <p:sp>
        <p:nvSpPr>
          <p:cNvPr id="140290" name="TextBox 2"/>
          <p:cNvSpPr txBox="1">
            <a:spLocks noChangeArrowheads="1"/>
          </p:cNvSpPr>
          <p:nvPr/>
        </p:nvSpPr>
        <p:spPr bwMode="auto">
          <a:xfrm>
            <a:off x="152400" y="1154113"/>
            <a:ext cx="863600" cy="369887"/>
          </a:xfrm>
          <a:prstGeom prst="rect">
            <a:avLst/>
          </a:prstGeom>
          <a:noFill/>
          <a:ln w="9525">
            <a:noFill/>
            <a:miter lim="800000"/>
            <a:headEnd/>
            <a:tailEnd/>
          </a:ln>
        </p:spPr>
        <p:txBody>
          <a:bodyPr wrap="none">
            <a:spAutoFit/>
          </a:bodyPr>
          <a:lstStyle/>
          <a:p>
            <a:r>
              <a:rPr lang="en-US">
                <a:solidFill>
                  <a:srgbClr val="0070C0"/>
                </a:solidFill>
              </a:rPr>
              <a:t>Req. 1</a:t>
            </a:r>
          </a:p>
        </p:txBody>
      </p:sp>
      <p:sp>
        <p:nvSpPr>
          <p:cNvPr id="4" name="TextBox 3"/>
          <p:cNvSpPr txBox="1">
            <a:spLocks noChangeArrowheads="1"/>
          </p:cNvSpPr>
          <p:nvPr/>
        </p:nvSpPr>
        <p:spPr bwMode="auto">
          <a:xfrm>
            <a:off x="152400" y="2508250"/>
            <a:ext cx="863600" cy="369888"/>
          </a:xfrm>
          <a:prstGeom prst="rect">
            <a:avLst/>
          </a:prstGeom>
          <a:noFill/>
          <a:ln w="9525">
            <a:noFill/>
            <a:miter lim="800000"/>
            <a:headEnd/>
            <a:tailEnd/>
          </a:ln>
        </p:spPr>
        <p:txBody>
          <a:bodyPr wrap="none">
            <a:spAutoFit/>
          </a:bodyPr>
          <a:lstStyle/>
          <a:p>
            <a:r>
              <a:rPr lang="en-US">
                <a:solidFill>
                  <a:srgbClr val="0070C0"/>
                </a:solidFill>
              </a:rPr>
              <a:t>Req. 2</a:t>
            </a:r>
          </a:p>
        </p:txBody>
      </p:sp>
      <p:sp>
        <p:nvSpPr>
          <p:cNvPr id="6" name="TextBox 5"/>
          <p:cNvSpPr txBox="1">
            <a:spLocks noChangeArrowheads="1"/>
          </p:cNvSpPr>
          <p:nvPr/>
        </p:nvSpPr>
        <p:spPr bwMode="auto">
          <a:xfrm>
            <a:off x="838200" y="2816225"/>
            <a:ext cx="6705600" cy="1200150"/>
          </a:xfrm>
          <a:prstGeom prst="rect">
            <a:avLst/>
          </a:prstGeom>
          <a:noFill/>
          <a:ln w="9525">
            <a:noFill/>
            <a:miter lim="800000"/>
            <a:headEnd/>
            <a:tailEnd/>
          </a:ln>
        </p:spPr>
        <p:txBody>
          <a:bodyPr>
            <a:spAutoFit/>
          </a:bodyPr>
          <a:lstStyle/>
          <a:p>
            <a:r>
              <a:rPr lang="fr-FR" i="1"/>
              <a:t>dr </a:t>
            </a:r>
            <a:r>
              <a:rPr lang="fr-FR"/>
              <a:t> Salaries and Wages Expense (+E, -SE) 	400</a:t>
            </a:r>
            <a:r>
              <a:rPr lang="en-US"/>
              <a:t>,000</a:t>
            </a:r>
          </a:p>
          <a:p>
            <a:r>
              <a:rPr lang="en-US"/>
              <a:t> </a:t>
            </a:r>
            <a:r>
              <a:rPr lang="en-US" i="1"/>
              <a:t>cr</a:t>
            </a:r>
            <a:r>
              <a:rPr lang="en-US"/>
              <a:t>  Withheld Income Taxes Payable (+L)		  37,000</a:t>
            </a:r>
          </a:p>
          <a:p>
            <a:r>
              <a:rPr lang="en-US"/>
              <a:t> </a:t>
            </a:r>
            <a:r>
              <a:rPr lang="en-US" i="1"/>
              <a:t>cr</a:t>
            </a:r>
            <a:r>
              <a:rPr lang="en-US"/>
              <a:t>  FICA Taxes Payable—Employees (+L)		  28,600</a:t>
            </a:r>
          </a:p>
          <a:p>
            <a:r>
              <a:rPr lang="en-US"/>
              <a:t> </a:t>
            </a:r>
            <a:r>
              <a:rPr lang="en-US" i="1"/>
              <a:t>cr </a:t>
            </a:r>
            <a:r>
              <a:rPr lang="en-US"/>
              <a:t> Cash (-A)					334,400</a:t>
            </a:r>
          </a:p>
        </p:txBody>
      </p:sp>
      <p:sp>
        <p:nvSpPr>
          <p:cNvPr id="7" name="TextBox 6"/>
          <p:cNvSpPr txBox="1">
            <a:spLocks noChangeArrowheads="1"/>
          </p:cNvSpPr>
          <p:nvPr/>
        </p:nvSpPr>
        <p:spPr bwMode="auto">
          <a:xfrm>
            <a:off x="838200" y="3959225"/>
            <a:ext cx="5943600" cy="307975"/>
          </a:xfrm>
          <a:prstGeom prst="rect">
            <a:avLst/>
          </a:prstGeom>
          <a:noFill/>
          <a:ln w="9525">
            <a:noFill/>
            <a:miter lim="800000"/>
            <a:headEnd/>
            <a:tailEnd/>
          </a:ln>
        </p:spPr>
        <p:txBody>
          <a:bodyPr>
            <a:spAutoFit/>
          </a:bodyPr>
          <a:lstStyle/>
          <a:p>
            <a:r>
              <a:rPr lang="en-US" sz="1400"/>
              <a:t>Payroll for March including employee deductions.</a:t>
            </a:r>
          </a:p>
        </p:txBody>
      </p:sp>
      <p:sp>
        <p:nvSpPr>
          <p:cNvPr id="8" name="TextBox 7"/>
          <p:cNvSpPr txBox="1">
            <a:spLocks noChangeArrowheads="1"/>
          </p:cNvSpPr>
          <p:nvPr/>
        </p:nvSpPr>
        <p:spPr bwMode="auto">
          <a:xfrm>
            <a:off x="914400" y="4791075"/>
            <a:ext cx="1787525" cy="369888"/>
          </a:xfrm>
          <a:prstGeom prst="rect">
            <a:avLst/>
          </a:prstGeom>
          <a:noFill/>
          <a:ln w="9525">
            <a:noFill/>
            <a:miter lim="800000"/>
            <a:headEnd/>
            <a:tailEnd/>
          </a:ln>
        </p:spPr>
        <p:txBody>
          <a:bodyPr wrap="none">
            <a:spAutoFit/>
          </a:bodyPr>
          <a:lstStyle/>
          <a:p>
            <a:r>
              <a:rPr lang="en-US"/>
              <a:t>March 31, 2013</a:t>
            </a:r>
          </a:p>
        </p:txBody>
      </p:sp>
      <p:sp>
        <p:nvSpPr>
          <p:cNvPr id="9" name="TextBox 8"/>
          <p:cNvSpPr txBox="1">
            <a:spLocks noChangeArrowheads="1"/>
          </p:cNvSpPr>
          <p:nvPr/>
        </p:nvSpPr>
        <p:spPr bwMode="auto">
          <a:xfrm>
            <a:off x="127000" y="4811713"/>
            <a:ext cx="863600" cy="369887"/>
          </a:xfrm>
          <a:prstGeom prst="rect">
            <a:avLst/>
          </a:prstGeom>
          <a:noFill/>
          <a:ln w="9525">
            <a:noFill/>
            <a:miter lim="800000"/>
            <a:headEnd/>
            <a:tailEnd/>
          </a:ln>
        </p:spPr>
        <p:txBody>
          <a:bodyPr wrap="none">
            <a:spAutoFit/>
          </a:bodyPr>
          <a:lstStyle/>
          <a:p>
            <a:r>
              <a:rPr lang="en-US">
                <a:solidFill>
                  <a:srgbClr val="0070C0"/>
                </a:solidFill>
              </a:rPr>
              <a:t>Req. 3</a:t>
            </a:r>
          </a:p>
        </p:txBody>
      </p:sp>
      <p:sp>
        <p:nvSpPr>
          <p:cNvPr id="10" name="TextBox 9"/>
          <p:cNvSpPr txBox="1">
            <a:spLocks noChangeArrowheads="1"/>
          </p:cNvSpPr>
          <p:nvPr/>
        </p:nvSpPr>
        <p:spPr bwMode="auto">
          <a:xfrm>
            <a:off x="838200" y="5084763"/>
            <a:ext cx="6477000" cy="922337"/>
          </a:xfrm>
          <a:prstGeom prst="rect">
            <a:avLst/>
          </a:prstGeom>
          <a:noFill/>
          <a:ln w="9525">
            <a:noFill/>
            <a:miter lim="800000"/>
            <a:headEnd/>
            <a:tailEnd/>
          </a:ln>
        </p:spPr>
        <p:txBody>
          <a:bodyPr>
            <a:spAutoFit/>
          </a:bodyPr>
          <a:lstStyle/>
          <a:p>
            <a:r>
              <a:rPr lang="fr-FR" i="1"/>
              <a:t>dr</a:t>
            </a:r>
            <a:r>
              <a:rPr lang="fr-FR"/>
              <a:t>  Payroll Tax Expense (+E,-SE)		31</a:t>
            </a:r>
            <a:r>
              <a:rPr lang="en-US"/>
              <a:t>,380</a:t>
            </a:r>
          </a:p>
          <a:p>
            <a:r>
              <a:rPr lang="en-US"/>
              <a:t> </a:t>
            </a:r>
            <a:r>
              <a:rPr lang="en-US" i="1"/>
              <a:t>cr</a:t>
            </a:r>
            <a:r>
              <a:rPr lang="en-US"/>
              <a:t>  FICA Taxes Payable—Employer (+L)		28,600</a:t>
            </a:r>
          </a:p>
          <a:p>
            <a:r>
              <a:rPr lang="en-US"/>
              <a:t> </a:t>
            </a:r>
            <a:r>
              <a:rPr lang="en-US" i="1"/>
              <a:t>cr</a:t>
            </a:r>
            <a:r>
              <a:rPr lang="en-US"/>
              <a:t>  Unemployment Taxes Payable (+L)		  2,780</a:t>
            </a:r>
          </a:p>
        </p:txBody>
      </p:sp>
      <p:sp>
        <p:nvSpPr>
          <p:cNvPr id="11" name="TextBox 10"/>
          <p:cNvSpPr txBox="1">
            <a:spLocks noChangeArrowheads="1"/>
          </p:cNvSpPr>
          <p:nvPr/>
        </p:nvSpPr>
        <p:spPr bwMode="auto">
          <a:xfrm>
            <a:off x="838200" y="5940425"/>
            <a:ext cx="3417888" cy="307975"/>
          </a:xfrm>
          <a:prstGeom prst="rect">
            <a:avLst/>
          </a:prstGeom>
          <a:noFill/>
          <a:ln w="9525">
            <a:noFill/>
            <a:miter lim="800000"/>
            <a:headEnd/>
            <a:tailEnd/>
          </a:ln>
        </p:spPr>
        <p:txBody>
          <a:bodyPr wrap="none">
            <a:spAutoFit/>
          </a:bodyPr>
          <a:lstStyle/>
          <a:p>
            <a:r>
              <a:rPr lang="en-US" sz="1400"/>
              <a:t>Employer payroll taxes on March payroll.</a:t>
            </a:r>
          </a:p>
        </p:txBody>
      </p:sp>
      <p:sp>
        <p:nvSpPr>
          <p:cNvPr id="12" name="TextBox 11"/>
          <p:cNvSpPr txBox="1">
            <a:spLocks noChangeArrowheads="1"/>
          </p:cNvSpPr>
          <p:nvPr/>
        </p:nvSpPr>
        <p:spPr bwMode="auto">
          <a:xfrm>
            <a:off x="935038" y="2508250"/>
            <a:ext cx="1787525" cy="369888"/>
          </a:xfrm>
          <a:prstGeom prst="rect">
            <a:avLst/>
          </a:prstGeom>
          <a:noFill/>
          <a:ln w="9525">
            <a:noFill/>
            <a:miter lim="800000"/>
            <a:headEnd/>
            <a:tailEnd/>
          </a:ln>
        </p:spPr>
        <p:txBody>
          <a:bodyPr wrap="none">
            <a:spAutoFit/>
          </a:bodyPr>
          <a:lstStyle/>
          <a:p>
            <a:r>
              <a:rPr lang="en-US"/>
              <a:t>March 31, 2013</a:t>
            </a:r>
          </a:p>
        </p:txBody>
      </p:sp>
      <p:sp>
        <p:nvSpPr>
          <p:cNvPr id="13" name="TextBox 12"/>
          <p:cNvSpPr txBox="1"/>
          <p:nvPr/>
        </p:nvSpPr>
        <p:spPr>
          <a:xfrm>
            <a:off x="228600" y="381001"/>
            <a:ext cx="8686800" cy="4426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E10-3 Recording Payroll Costs with Discussion</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nodeType="afterGroup">
                            <p:stCondLst>
                              <p:cond delay="500"/>
                            </p:stCondLst>
                            <p:childTnLst>
                              <p:par>
                                <p:cTn id="22" presetID="18" presetClass="entr" presetSubtype="6"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dissolve">
                                      <p:cBhvr>
                                        <p:cTn id="28" dur="500"/>
                                        <p:tgtEl>
                                          <p:spTgt spid="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strips(downRight)">
                                      <p:cBhvr>
                                        <p:cTn id="36" dur="500"/>
                                        <p:tgtEl>
                                          <p:spTgt spid="10"/>
                                        </p:tgtEl>
                                      </p:cBhvr>
                                    </p:animEffect>
                                  </p:childTnLst>
                                </p:cTn>
                              </p:par>
                            </p:childTnLst>
                          </p:cTn>
                        </p:par>
                        <p:par>
                          <p:cTn id="37" fill="hold" nodeType="afterGroup">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P spid="10" grpId="0"/>
      <p:bldP spid="11" grpId="0"/>
      <p:bldP spid="1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81000"/>
            <a:ext cx="7891490" cy="5209937"/>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E10-8 Preparing Journal Entries to Record Issuance of Bonds at Face Value, Payment of Interest, and Early Retirement</a:t>
            </a:r>
          </a:p>
          <a:p>
            <a:pPr>
              <a:defRPr/>
            </a:pPr>
            <a:r>
              <a:rPr lang="en-US" sz="2000" dirty="0"/>
              <a:t>On January 1, 2013, Innovative Solutions, Inc., issued $200,000 in bonds at face value. The bonds have a stated interest rate of 6 percent. The bonds mature in 10 years and pay interest once per year on December 31.</a:t>
            </a:r>
          </a:p>
          <a:p>
            <a:pPr>
              <a:defRPr/>
            </a:pPr>
            <a:r>
              <a:rPr lang="en-US" sz="2000" dirty="0"/>
              <a:t>Required:</a:t>
            </a:r>
          </a:p>
          <a:p>
            <a:pPr marL="457200" indent="-457200">
              <a:buFont typeface="+mj-lt"/>
              <a:buAutoNum type="arabicPeriod"/>
              <a:defRPr/>
            </a:pPr>
            <a:r>
              <a:rPr lang="en-US" sz="2000" dirty="0"/>
              <a:t>Prepare the journal entry to record the bond issuance.</a:t>
            </a:r>
          </a:p>
          <a:p>
            <a:pPr marL="457200" indent="-457200">
              <a:buFont typeface="+mj-lt"/>
              <a:buAutoNum type="arabicPeriod"/>
              <a:defRPr/>
            </a:pPr>
            <a:r>
              <a:rPr lang="en-US" sz="2000" dirty="0"/>
              <a:t>Prepare the journal entry to record the interest payment on December 31, 2013. Assume no interest has been accrued earlier in the year.</a:t>
            </a:r>
          </a:p>
          <a:p>
            <a:pPr marL="457200" indent="-457200">
              <a:buFont typeface="+mj-lt"/>
              <a:buAutoNum type="arabicPeriod"/>
              <a:defRPr/>
            </a:pPr>
            <a:r>
              <a:rPr lang="en-US" sz="2000" dirty="0"/>
              <a:t>Assume the bonds were retired immediately after the first interest payment at a quoted price of 101. Prepare the journal entry to record the early retirement of the bonds.</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extBox 2"/>
          <p:cNvSpPr txBox="1">
            <a:spLocks noChangeArrowheads="1"/>
          </p:cNvSpPr>
          <p:nvPr/>
        </p:nvSpPr>
        <p:spPr bwMode="auto">
          <a:xfrm>
            <a:off x="139700" y="1406525"/>
            <a:ext cx="863600" cy="369888"/>
          </a:xfrm>
          <a:prstGeom prst="rect">
            <a:avLst/>
          </a:prstGeom>
          <a:noFill/>
          <a:ln w="9525">
            <a:noFill/>
            <a:miter lim="800000"/>
            <a:headEnd/>
            <a:tailEnd/>
          </a:ln>
        </p:spPr>
        <p:txBody>
          <a:bodyPr wrap="none">
            <a:spAutoFit/>
          </a:bodyPr>
          <a:lstStyle/>
          <a:p>
            <a:r>
              <a:rPr lang="en-US">
                <a:solidFill>
                  <a:srgbClr val="0070C0"/>
                </a:solidFill>
              </a:rPr>
              <a:t>Req. 1</a:t>
            </a:r>
          </a:p>
        </p:txBody>
      </p:sp>
      <p:sp>
        <p:nvSpPr>
          <p:cNvPr id="4" name="TextBox 3"/>
          <p:cNvSpPr txBox="1">
            <a:spLocks noChangeArrowheads="1"/>
          </p:cNvSpPr>
          <p:nvPr/>
        </p:nvSpPr>
        <p:spPr bwMode="auto">
          <a:xfrm>
            <a:off x="139700" y="3025775"/>
            <a:ext cx="863600" cy="369888"/>
          </a:xfrm>
          <a:prstGeom prst="rect">
            <a:avLst/>
          </a:prstGeom>
          <a:noFill/>
          <a:ln w="9525">
            <a:noFill/>
            <a:miter lim="800000"/>
            <a:headEnd/>
            <a:tailEnd/>
          </a:ln>
        </p:spPr>
        <p:txBody>
          <a:bodyPr wrap="none">
            <a:spAutoFit/>
          </a:bodyPr>
          <a:lstStyle/>
          <a:p>
            <a:r>
              <a:rPr lang="en-US">
                <a:solidFill>
                  <a:srgbClr val="0070C0"/>
                </a:solidFill>
              </a:rPr>
              <a:t>Req. 2</a:t>
            </a:r>
          </a:p>
        </p:txBody>
      </p:sp>
      <p:sp>
        <p:nvSpPr>
          <p:cNvPr id="9" name="TextBox 8"/>
          <p:cNvSpPr txBox="1">
            <a:spLocks noChangeArrowheads="1"/>
          </p:cNvSpPr>
          <p:nvPr/>
        </p:nvSpPr>
        <p:spPr bwMode="auto">
          <a:xfrm>
            <a:off x="139700" y="5075238"/>
            <a:ext cx="863600" cy="369887"/>
          </a:xfrm>
          <a:prstGeom prst="rect">
            <a:avLst/>
          </a:prstGeom>
          <a:noFill/>
          <a:ln w="9525">
            <a:noFill/>
            <a:miter lim="800000"/>
            <a:headEnd/>
            <a:tailEnd/>
          </a:ln>
        </p:spPr>
        <p:txBody>
          <a:bodyPr wrap="none">
            <a:spAutoFit/>
          </a:bodyPr>
          <a:lstStyle/>
          <a:p>
            <a:r>
              <a:rPr lang="en-US">
                <a:solidFill>
                  <a:srgbClr val="0070C0"/>
                </a:solidFill>
              </a:rPr>
              <a:t>Req. 3</a:t>
            </a:r>
          </a:p>
        </p:txBody>
      </p:sp>
      <p:sp>
        <p:nvSpPr>
          <p:cNvPr id="13" name="TextBox 12"/>
          <p:cNvSpPr txBox="1">
            <a:spLocks noChangeArrowheads="1"/>
          </p:cNvSpPr>
          <p:nvPr/>
        </p:nvSpPr>
        <p:spPr bwMode="auto">
          <a:xfrm>
            <a:off x="990600" y="1406525"/>
            <a:ext cx="4953000" cy="646113"/>
          </a:xfrm>
          <a:prstGeom prst="rect">
            <a:avLst/>
          </a:prstGeom>
          <a:noFill/>
          <a:ln w="9525">
            <a:noFill/>
            <a:miter lim="800000"/>
            <a:headEnd/>
            <a:tailEnd/>
          </a:ln>
        </p:spPr>
        <p:txBody>
          <a:bodyPr>
            <a:spAutoFit/>
          </a:bodyPr>
          <a:lstStyle/>
          <a:p>
            <a:r>
              <a:rPr lang="en-US" i="1"/>
              <a:t>dr  </a:t>
            </a:r>
            <a:r>
              <a:rPr lang="en-US"/>
              <a:t>Cash (+A)		200,000</a:t>
            </a:r>
          </a:p>
          <a:p>
            <a:r>
              <a:rPr lang="en-US"/>
              <a:t> </a:t>
            </a:r>
            <a:r>
              <a:rPr lang="en-US" i="1"/>
              <a:t>cr</a:t>
            </a:r>
            <a:r>
              <a:rPr lang="en-US"/>
              <a:t>   Bonds Payable (+L)		200,000</a:t>
            </a:r>
          </a:p>
        </p:txBody>
      </p:sp>
      <p:sp>
        <p:nvSpPr>
          <p:cNvPr id="14" name="TextBox 13"/>
          <p:cNvSpPr txBox="1">
            <a:spLocks noChangeArrowheads="1"/>
          </p:cNvSpPr>
          <p:nvPr/>
        </p:nvSpPr>
        <p:spPr bwMode="auto">
          <a:xfrm>
            <a:off x="990600" y="3025775"/>
            <a:ext cx="5638800" cy="1200150"/>
          </a:xfrm>
          <a:prstGeom prst="rect">
            <a:avLst/>
          </a:prstGeom>
          <a:noFill/>
          <a:ln w="9525">
            <a:noFill/>
            <a:miter lim="800000"/>
            <a:headEnd/>
            <a:tailEnd/>
          </a:ln>
        </p:spPr>
        <p:txBody>
          <a:bodyPr>
            <a:spAutoFit/>
          </a:bodyPr>
          <a:lstStyle/>
          <a:p>
            <a:r>
              <a:rPr lang="en-US"/>
              <a:t> </a:t>
            </a:r>
            <a:r>
              <a:rPr lang="en-US" i="1"/>
              <a:t>dr   </a:t>
            </a:r>
            <a:r>
              <a:rPr lang="en-US"/>
              <a:t>Interest Expense (+E, -SE) 	12,000</a:t>
            </a:r>
          </a:p>
          <a:p>
            <a:r>
              <a:rPr lang="en-US" i="1"/>
              <a:t>   cr</a:t>
            </a:r>
            <a:r>
              <a:rPr lang="en-US"/>
              <a:t>     Cash (-A)				12,000</a:t>
            </a:r>
          </a:p>
          <a:p>
            <a:endParaRPr lang="en-US"/>
          </a:p>
          <a:p>
            <a:r>
              <a:rPr lang="en-US" sz="1600"/>
              <a:t>($200,000 x 6% x 12/12) = $12,000</a:t>
            </a:r>
          </a:p>
        </p:txBody>
      </p:sp>
      <p:sp>
        <p:nvSpPr>
          <p:cNvPr id="15" name="TextBox 14"/>
          <p:cNvSpPr txBox="1">
            <a:spLocks noChangeArrowheads="1"/>
          </p:cNvSpPr>
          <p:nvPr/>
        </p:nvSpPr>
        <p:spPr bwMode="auto">
          <a:xfrm>
            <a:off x="1066800" y="5075238"/>
            <a:ext cx="6781800" cy="1477962"/>
          </a:xfrm>
          <a:prstGeom prst="rect">
            <a:avLst/>
          </a:prstGeom>
          <a:noFill/>
          <a:ln w="9525">
            <a:noFill/>
            <a:miter lim="800000"/>
            <a:headEnd/>
            <a:tailEnd/>
          </a:ln>
        </p:spPr>
        <p:txBody>
          <a:bodyPr>
            <a:spAutoFit/>
          </a:bodyPr>
          <a:lstStyle/>
          <a:p>
            <a:r>
              <a:rPr lang="en-US" i="1"/>
              <a:t>dr  </a:t>
            </a:r>
            <a:r>
              <a:rPr lang="en-US"/>
              <a:t>Bonds Payable (-L)	 	200,000</a:t>
            </a:r>
          </a:p>
          <a:p>
            <a:r>
              <a:rPr lang="en-US" i="1"/>
              <a:t>dr </a:t>
            </a:r>
            <a:r>
              <a:rPr lang="en-US"/>
              <a:t>Loss on Bonds Retired (+E, -SE)	    2,000</a:t>
            </a:r>
          </a:p>
          <a:p>
            <a:r>
              <a:rPr lang="en-US"/>
              <a:t>  </a:t>
            </a:r>
            <a:r>
              <a:rPr lang="en-US" i="1"/>
              <a:t>cr</a:t>
            </a:r>
            <a:r>
              <a:rPr lang="en-US"/>
              <a:t>  Cash (-A) 				202,000</a:t>
            </a:r>
          </a:p>
          <a:p>
            <a:endParaRPr lang="en-US"/>
          </a:p>
          <a:p>
            <a:r>
              <a:rPr lang="en-US" sz="1600"/>
              <a:t>($200,000 x 101%) = $202,000</a:t>
            </a:r>
            <a:r>
              <a:rPr lang="en-US"/>
              <a:t>	</a:t>
            </a:r>
          </a:p>
        </p:txBody>
      </p:sp>
      <p:sp>
        <p:nvSpPr>
          <p:cNvPr id="8" name="TextBox 7"/>
          <p:cNvSpPr txBox="1"/>
          <p:nvPr/>
        </p:nvSpPr>
        <p:spPr>
          <a:xfrm>
            <a:off x="609600" y="152400"/>
            <a:ext cx="7891490" cy="78319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E10-8 Preparing Journal Entries to Record Issuance of Bonds at Face Value, Payment of Interest, and Early Retirement</a:t>
            </a:r>
            <a:endParaRPr lang="en-US" sz="2000" dirty="0"/>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Right)">
                                      <p:cBhvr>
                                        <p:cTn id="7" dur="500"/>
                                        <p:tgtEl>
                                          <p:spTgt spid="13"/>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strips(downRight)">
                                      <p:cBhvr>
                                        <p:cTn id="16" dur="500"/>
                                        <p:tgtEl>
                                          <p:spTgt spid="14"/>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strips(downRight)">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3" grpId="0"/>
      <p:bldP spid="14" grpId="0"/>
      <p:bldP spid="1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382000" cy="507372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E10-10 Calculating and Interpreting the Quick Ratio and Times Interest Earned Ratio</a:t>
            </a:r>
          </a:p>
          <a:p>
            <a:pPr>
              <a:defRPr/>
            </a:pPr>
            <a:r>
              <a:rPr lang="en-CA" dirty="0"/>
              <a:t>At December 31, 2010, Kraft Foods Inc. reported no short-term investments but did report the following amounts (in millions) in its financial statements:</a:t>
            </a: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Required:</a:t>
            </a:r>
          </a:p>
          <a:p>
            <a:pPr marL="457200" indent="-457200">
              <a:buFont typeface="+mj-lt"/>
              <a:buAutoNum type="arabicPeriod"/>
              <a:defRPr/>
            </a:pPr>
            <a:r>
              <a:rPr lang="en-US" dirty="0"/>
              <a:t>Compute the quick ratio and times interest earned ratio (to two decimal places) for 2010 and 2009.</a:t>
            </a:r>
          </a:p>
          <a:p>
            <a:pPr marL="457200" indent="-457200">
              <a:buFont typeface="+mj-lt"/>
              <a:buAutoNum type="arabicPeriod"/>
              <a:defRPr/>
            </a:pPr>
            <a:r>
              <a:rPr lang="en-US" dirty="0"/>
              <a:t>Did Kraft appear to have increased or decreased its ability to pay current liabilities and future interest obligations as they become due? </a:t>
            </a:r>
          </a:p>
        </p:txBody>
      </p:sp>
      <p:pic>
        <p:nvPicPr>
          <p:cNvPr id="146436" name="Picture 25"/>
          <p:cNvPicPr>
            <a:picLocks noChangeAspect="1" noChangeArrowheads="1"/>
          </p:cNvPicPr>
          <p:nvPr/>
        </p:nvPicPr>
        <p:blipFill>
          <a:blip r:embed="rId3"/>
          <a:srcRect/>
          <a:stretch>
            <a:fillRect/>
          </a:stretch>
        </p:blipFill>
        <p:spPr bwMode="auto">
          <a:xfrm>
            <a:off x="1371600" y="1752600"/>
            <a:ext cx="5943600" cy="13049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extBox 2"/>
          <p:cNvSpPr txBox="1">
            <a:spLocks noChangeArrowheads="1"/>
          </p:cNvSpPr>
          <p:nvPr/>
        </p:nvSpPr>
        <p:spPr bwMode="auto">
          <a:xfrm>
            <a:off x="139700" y="1066800"/>
            <a:ext cx="863600" cy="369888"/>
          </a:xfrm>
          <a:prstGeom prst="rect">
            <a:avLst/>
          </a:prstGeom>
          <a:noFill/>
          <a:ln w="9525">
            <a:noFill/>
            <a:miter lim="800000"/>
            <a:headEnd/>
            <a:tailEnd/>
          </a:ln>
        </p:spPr>
        <p:txBody>
          <a:bodyPr wrap="none">
            <a:spAutoFit/>
          </a:bodyPr>
          <a:lstStyle/>
          <a:p>
            <a:r>
              <a:rPr lang="en-US">
                <a:solidFill>
                  <a:srgbClr val="0070C0"/>
                </a:solidFill>
              </a:rPr>
              <a:t>Req. 1</a:t>
            </a:r>
          </a:p>
        </p:txBody>
      </p:sp>
      <p:sp>
        <p:nvSpPr>
          <p:cNvPr id="4" name="TextBox 3"/>
          <p:cNvSpPr txBox="1">
            <a:spLocks noChangeArrowheads="1"/>
          </p:cNvSpPr>
          <p:nvPr/>
        </p:nvSpPr>
        <p:spPr bwMode="auto">
          <a:xfrm>
            <a:off x="139700" y="4129088"/>
            <a:ext cx="863600" cy="369887"/>
          </a:xfrm>
          <a:prstGeom prst="rect">
            <a:avLst/>
          </a:prstGeom>
          <a:noFill/>
          <a:ln w="9525">
            <a:noFill/>
            <a:miter lim="800000"/>
            <a:headEnd/>
            <a:tailEnd/>
          </a:ln>
        </p:spPr>
        <p:txBody>
          <a:bodyPr wrap="none">
            <a:spAutoFit/>
          </a:bodyPr>
          <a:lstStyle/>
          <a:p>
            <a:r>
              <a:rPr lang="en-US">
                <a:solidFill>
                  <a:srgbClr val="0070C0"/>
                </a:solidFill>
              </a:rPr>
              <a:t>Req. 2</a:t>
            </a:r>
          </a:p>
        </p:txBody>
      </p:sp>
      <p:pic>
        <p:nvPicPr>
          <p:cNvPr id="148483" name="Picture 2"/>
          <p:cNvPicPr>
            <a:picLocks noChangeAspect="1" noChangeArrowheads="1"/>
          </p:cNvPicPr>
          <p:nvPr/>
        </p:nvPicPr>
        <p:blipFill>
          <a:blip r:embed="rId3"/>
          <a:srcRect/>
          <a:stretch>
            <a:fillRect/>
          </a:stretch>
        </p:blipFill>
        <p:spPr bwMode="auto">
          <a:xfrm>
            <a:off x="1219200" y="914400"/>
            <a:ext cx="5172075" cy="1038225"/>
          </a:xfrm>
          <a:prstGeom prst="rect">
            <a:avLst/>
          </a:prstGeom>
          <a:noFill/>
          <a:ln w="9525">
            <a:noFill/>
            <a:miter lim="800000"/>
            <a:headEnd/>
            <a:tailEnd/>
          </a:ln>
        </p:spPr>
      </p:pic>
      <p:pic>
        <p:nvPicPr>
          <p:cNvPr id="142341" name="Picture 5"/>
          <p:cNvPicPr>
            <a:picLocks noChangeAspect="1" noChangeArrowheads="1"/>
          </p:cNvPicPr>
          <p:nvPr/>
        </p:nvPicPr>
        <p:blipFill>
          <a:blip r:embed="rId4"/>
          <a:srcRect/>
          <a:stretch>
            <a:fillRect/>
          </a:stretch>
        </p:blipFill>
        <p:spPr bwMode="auto">
          <a:xfrm>
            <a:off x="971550" y="4117975"/>
            <a:ext cx="8020050" cy="638175"/>
          </a:xfrm>
          <a:prstGeom prst="rect">
            <a:avLst/>
          </a:prstGeom>
          <a:noFill/>
          <a:ln w="9525">
            <a:noFill/>
            <a:miter lim="800000"/>
            <a:headEnd/>
            <a:tailEnd/>
          </a:ln>
        </p:spPr>
      </p:pic>
      <p:sp>
        <p:nvSpPr>
          <p:cNvPr id="13" name="TextBox 12"/>
          <p:cNvSpPr txBox="1"/>
          <p:nvPr/>
        </p:nvSpPr>
        <p:spPr>
          <a:xfrm>
            <a:off x="381000" y="228600"/>
            <a:ext cx="8382000" cy="78319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E10-10 Calculating and Interpreting the Quick Ratio and Times Interest Earned Ratio</a:t>
            </a:r>
            <a:endParaRPr lang="en-US" dirty="0"/>
          </a:p>
        </p:txBody>
      </p:sp>
      <p:grpSp>
        <p:nvGrpSpPr>
          <p:cNvPr id="16" name="Group 15"/>
          <p:cNvGrpSpPr>
            <a:grpSpLocks/>
          </p:cNvGrpSpPr>
          <p:nvPr/>
        </p:nvGrpSpPr>
        <p:grpSpPr bwMode="auto">
          <a:xfrm>
            <a:off x="1371600" y="2057400"/>
            <a:ext cx="5867400" cy="646113"/>
            <a:chOff x="9448800" y="2209800"/>
            <a:chExt cx="5867400" cy="646331"/>
          </a:xfrm>
        </p:grpSpPr>
        <p:sp>
          <p:nvSpPr>
            <p:cNvPr id="148495" name="TextBox 10"/>
            <p:cNvSpPr txBox="1">
              <a:spLocks noChangeArrowheads="1"/>
            </p:cNvSpPr>
            <p:nvPr/>
          </p:nvSpPr>
          <p:spPr bwMode="auto">
            <a:xfrm>
              <a:off x="9448800" y="2286000"/>
              <a:ext cx="5867400" cy="369332"/>
            </a:xfrm>
            <a:prstGeom prst="rect">
              <a:avLst/>
            </a:prstGeom>
            <a:noFill/>
            <a:ln w="9525">
              <a:noFill/>
              <a:miter lim="800000"/>
              <a:headEnd/>
              <a:tailEnd/>
            </a:ln>
          </p:spPr>
          <p:txBody>
            <a:bodyPr>
              <a:spAutoFit/>
            </a:bodyPr>
            <a:lstStyle/>
            <a:p>
              <a:r>
                <a:rPr lang="en-US"/>
                <a:t>2010        =                                                         =     0.58</a:t>
              </a:r>
            </a:p>
          </p:txBody>
        </p:sp>
        <p:sp>
          <p:nvSpPr>
            <p:cNvPr id="148496" name="TextBox 11"/>
            <p:cNvSpPr txBox="1">
              <a:spLocks noChangeArrowheads="1"/>
            </p:cNvSpPr>
            <p:nvPr/>
          </p:nvSpPr>
          <p:spPr bwMode="auto">
            <a:xfrm>
              <a:off x="10820400" y="2209800"/>
              <a:ext cx="3276600" cy="646331"/>
            </a:xfrm>
            <a:prstGeom prst="rect">
              <a:avLst/>
            </a:prstGeom>
            <a:noFill/>
            <a:ln w="9525">
              <a:noFill/>
              <a:miter lim="800000"/>
              <a:headEnd/>
              <a:tailEnd/>
            </a:ln>
          </p:spPr>
          <p:txBody>
            <a:bodyPr>
              <a:spAutoFit/>
            </a:bodyPr>
            <a:lstStyle/>
            <a:p>
              <a:pPr algn="ctr"/>
              <a:r>
                <a:rPr lang="en-US"/>
                <a:t>$2,481 + $6,539</a:t>
              </a:r>
            </a:p>
            <a:p>
              <a:pPr algn="ctr"/>
              <a:r>
                <a:rPr lang="en-US"/>
                <a:t>$15,660</a:t>
              </a:r>
            </a:p>
          </p:txBody>
        </p:sp>
        <p:cxnSp>
          <p:nvCxnSpPr>
            <p:cNvPr id="15" name="Straight Connector 14"/>
            <p:cNvCxnSpPr>
              <a:endCxn id="148496" idx="3"/>
            </p:cNvCxnSpPr>
            <p:nvPr/>
          </p:nvCxnSpPr>
          <p:spPr>
            <a:xfrm>
              <a:off x="10744200" y="2514703"/>
              <a:ext cx="3352800" cy="19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a:grpSpLocks/>
          </p:cNvGrpSpPr>
          <p:nvPr/>
        </p:nvGrpSpPr>
        <p:grpSpPr bwMode="auto">
          <a:xfrm>
            <a:off x="1371600" y="3048000"/>
            <a:ext cx="5867400" cy="646113"/>
            <a:chOff x="9448800" y="2209800"/>
            <a:chExt cx="5867400" cy="646331"/>
          </a:xfrm>
        </p:grpSpPr>
        <p:sp>
          <p:nvSpPr>
            <p:cNvPr id="148492" name="TextBox 17"/>
            <p:cNvSpPr txBox="1">
              <a:spLocks noChangeArrowheads="1"/>
            </p:cNvSpPr>
            <p:nvPr/>
          </p:nvSpPr>
          <p:spPr bwMode="auto">
            <a:xfrm>
              <a:off x="9448800" y="2286000"/>
              <a:ext cx="5867400" cy="369332"/>
            </a:xfrm>
            <a:prstGeom prst="rect">
              <a:avLst/>
            </a:prstGeom>
            <a:noFill/>
            <a:ln w="9525">
              <a:noFill/>
              <a:miter lim="800000"/>
              <a:headEnd/>
              <a:tailEnd/>
            </a:ln>
          </p:spPr>
          <p:txBody>
            <a:bodyPr>
              <a:spAutoFit/>
            </a:bodyPr>
            <a:lstStyle/>
            <a:p>
              <a:r>
                <a:rPr lang="en-US"/>
                <a:t>2009        =                                                         =     0.64</a:t>
              </a:r>
            </a:p>
          </p:txBody>
        </p:sp>
        <p:sp>
          <p:nvSpPr>
            <p:cNvPr id="148493" name="TextBox 18"/>
            <p:cNvSpPr txBox="1">
              <a:spLocks noChangeArrowheads="1"/>
            </p:cNvSpPr>
            <p:nvPr/>
          </p:nvSpPr>
          <p:spPr bwMode="auto">
            <a:xfrm>
              <a:off x="10820400" y="2209800"/>
              <a:ext cx="3276600" cy="646331"/>
            </a:xfrm>
            <a:prstGeom prst="rect">
              <a:avLst/>
            </a:prstGeom>
            <a:noFill/>
            <a:ln w="9525">
              <a:noFill/>
              <a:miter lim="800000"/>
              <a:headEnd/>
              <a:tailEnd/>
            </a:ln>
          </p:spPr>
          <p:txBody>
            <a:bodyPr>
              <a:spAutoFit/>
            </a:bodyPr>
            <a:lstStyle/>
            <a:p>
              <a:pPr algn="ctr"/>
              <a:r>
                <a:rPr lang="en-US"/>
                <a:t>$2,101 + $5,197</a:t>
              </a:r>
            </a:p>
            <a:p>
              <a:pPr algn="ctr"/>
              <a:r>
                <a:rPr lang="en-US"/>
                <a:t>$11,491</a:t>
              </a:r>
            </a:p>
          </p:txBody>
        </p:sp>
        <p:cxnSp>
          <p:nvCxnSpPr>
            <p:cNvPr id="20" name="Straight Connector 19"/>
            <p:cNvCxnSpPr>
              <a:endCxn id="148493" idx="3"/>
            </p:cNvCxnSpPr>
            <p:nvPr/>
          </p:nvCxnSpPr>
          <p:spPr>
            <a:xfrm>
              <a:off x="10744200" y="2514703"/>
              <a:ext cx="3352800" cy="19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a:spLocks noChangeArrowheads="1"/>
          </p:cNvSpPr>
          <p:nvPr/>
        </p:nvSpPr>
        <p:spPr bwMode="auto">
          <a:xfrm>
            <a:off x="1371600" y="4887913"/>
            <a:ext cx="6781800" cy="369887"/>
          </a:xfrm>
          <a:prstGeom prst="rect">
            <a:avLst/>
          </a:prstGeom>
          <a:noFill/>
          <a:ln w="9525">
            <a:noFill/>
            <a:miter lim="800000"/>
            <a:headEnd/>
            <a:tailEnd/>
          </a:ln>
        </p:spPr>
        <p:txBody>
          <a:bodyPr>
            <a:spAutoFit/>
          </a:bodyPr>
          <a:lstStyle/>
          <a:p>
            <a:r>
              <a:rPr lang="en-US"/>
              <a:t>2010        =        ($4,114  + $ 2,024  +  $1,147)  ÷  $2,024  =  3.60</a:t>
            </a:r>
          </a:p>
        </p:txBody>
      </p:sp>
      <p:sp>
        <p:nvSpPr>
          <p:cNvPr id="26" name="TextBox 25"/>
          <p:cNvSpPr txBox="1">
            <a:spLocks noChangeArrowheads="1"/>
          </p:cNvSpPr>
          <p:nvPr/>
        </p:nvSpPr>
        <p:spPr bwMode="auto">
          <a:xfrm>
            <a:off x="1371600" y="5486400"/>
            <a:ext cx="6781800" cy="369888"/>
          </a:xfrm>
          <a:prstGeom prst="rect">
            <a:avLst/>
          </a:prstGeom>
          <a:noFill/>
          <a:ln w="9525">
            <a:noFill/>
            <a:miter lim="800000"/>
            <a:headEnd/>
            <a:tailEnd/>
          </a:ln>
        </p:spPr>
        <p:txBody>
          <a:bodyPr>
            <a:spAutoFit/>
          </a:bodyPr>
          <a:lstStyle/>
          <a:p>
            <a:r>
              <a:rPr lang="en-US"/>
              <a:t>2009        =        ($3,021  + $ 1,237  +  $1,136)  ÷  $1,237  =  4.36</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42341"/>
                                        </p:tgtEl>
                                        <p:attrNameLst>
                                          <p:attrName>style.visibility</p:attrName>
                                        </p:attrNameLst>
                                      </p:cBhvr>
                                      <p:to>
                                        <p:strVal val="visible"/>
                                      </p:to>
                                    </p:set>
                                    <p:animEffect transition="in" filter="wipe(left)">
                                      <p:cBhvr>
                                        <p:cTn id="20" dur="500"/>
                                        <p:tgtEl>
                                          <p:spTgt spid="14234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p:bldP spid="2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45507"/>
            <a:ext cx="8686800" cy="5822871"/>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1600" b="1" dirty="0"/>
              <a:t>PA10-3 Recording and Reporting Current Liabilities</a:t>
            </a:r>
          </a:p>
          <a:p>
            <a:pPr>
              <a:defRPr/>
            </a:pPr>
            <a:r>
              <a:rPr lang="en-US" sz="1600" dirty="0"/>
              <a:t>During 2013, Lakeview Company completed the following two transactions. The annual accounting period ends December 31.</a:t>
            </a:r>
          </a:p>
          <a:p>
            <a:pPr marL="457200" indent="-457200">
              <a:buFont typeface="+mj-lt"/>
              <a:buAutoNum type="alphaLcPeriod"/>
              <a:defRPr/>
            </a:pPr>
            <a:r>
              <a:rPr lang="en-US" sz="1600" dirty="0"/>
              <a:t>On December 31, 2013, calculated the payroll, which indicates gross earnings for wages ($80,000), payroll deductions for income tax ($8,000), payroll deductions for FICA ($6,000), payroll deductions for American Cancer Society ($3,000), employer contributions for FICA (matching), state unemployment taxes ($500), and federal unemployment taxes ($100). Employees were paid in cash, but these payments and the corresponding payroll deductions and employer taxes have not yet been recorded.</a:t>
            </a:r>
          </a:p>
          <a:p>
            <a:pPr marL="457200" indent="-457200">
              <a:buFont typeface="+mj-lt"/>
              <a:buAutoNum type="alphaLcPeriod"/>
              <a:defRPr/>
            </a:pPr>
            <a:r>
              <a:rPr lang="en-US" sz="1600" dirty="0"/>
              <a:t>Collected rent revenue of $6,000 on December 10, 2013, for office space that Lakeview rented to another business. The rent collected was for 30 days from December 11, 2013, to January 10, 2014, and was credited in full to Unearned Rent Revenue.</a:t>
            </a:r>
          </a:p>
          <a:p>
            <a:pPr>
              <a:defRPr/>
            </a:pPr>
            <a:endParaRPr lang="en-US" sz="1600" dirty="0"/>
          </a:p>
          <a:p>
            <a:pPr>
              <a:defRPr/>
            </a:pPr>
            <a:r>
              <a:rPr lang="en-US" sz="1600" dirty="0"/>
              <a:t>Required:</a:t>
            </a:r>
          </a:p>
          <a:p>
            <a:pPr marL="342900" indent="-342900">
              <a:buFont typeface="+mj-lt"/>
              <a:buAutoNum type="arabicPeriod"/>
              <a:defRPr/>
            </a:pPr>
            <a:r>
              <a:rPr lang="en-US" sz="1600" dirty="0"/>
              <a:t>Give the journal entries to record payroll on December 31, 2013.</a:t>
            </a:r>
          </a:p>
          <a:p>
            <a:pPr marL="342900" indent="-342900">
              <a:buFont typeface="+mj-lt"/>
              <a:buAutoNum type="arabicPeriod"/>
              <a:defRPr/>
            </a:pPr>
            <a:r>
              <a:rPr lang="en-US" sz="1600" dirty="0"/>
              <a:t>Give ( a ) the journal entry for the collection of rent on December 10, 2013, and </a:t>
            </a:r>
            <a:r>
              <a:rPr lang="en-US" sz="1600" i="1" dirty="0"/>
              <a:t>( b ) </a:t>
            </a:r>
            <a:r>
              <a:rPr lang="en-US" sz="1600" dirty="0"/>
              <a:t>the</a:t>
            </a:r>
            <a:r>
              <a:rPr lang="en-US" sz="1600" i="1" dirty="0"/>
              <a:t> </a:t>
            </a:r>
            <a:r>
              <a:rPr lang="en-US" sz="1600" dirty="0"/>
              <a:t>adjusting journal entry on December 31, 2013.</a:t>
            </a:r>
          </a:p>
          <a:p>
            <a:pPr marL="342900" indent="-342900">
              <a:buFont typeface="+mj-lt"/>
              <a:buAutoNum type="arabicPeriod"/>
              <a:defRPr/>
            </a:pPr>
            <a:r>
              <a:rPr lang="en-US" sz="1600" dirty="0"/>
              <a:t>Show how any liabilities related to these items should be reported on  the company’s balance </a:t>
            </a:r>
            <a:r>
              <a:rPr lang="da-DK" sz="1600" dirty="0"/>
              <a:t>sheet at December 31, 2013.</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Box 2"/>
          <p:cNvSpPr txBox="1">
            <a:spLocks noChangeArrowheads="1"/>
          </p:cNvSpPr>
          <p:nvPr/>
        </p:nvSpPr>
        <p:spPr bwMode="auto">
          <a:xfrm>
            <a:off x="139700" y="685800"/>
            <a:ext cx="863600" cy="369888"/>
          </a:xfrm>
          <a:prstGeom prst="rect">
            <a:avLst/>
          </a:prstGeom>
          <a:noFill/>
          <a:ln w="9525">
            <a:noFill/>
            <a:miter lim="800000"/>
            <a:headEnd/>
            <a:tailEnd/>
          </a:ln>
        </p:spPr>
        <p:txBody>
          <a:bodyPr wrap="none">
            <a:spAutoFit/>
          </a:bodyPr>
          <a:lstStyle/>
          <a:p>
            <a:r>
              <a:rPr lang="en-US">
                <a:solidFill>
                  <a:srgbClr val="0070C0"/>
                </a:solidFill>
              </a:rPr>
              <a:t>Req. 1</a:t>
            </a:r>
          </a:p>
        </p:txBody>
      </p:sp>
      <p:sp>
        <p:nvSpPr>
          <p:cNvPr id="4" name="TextBox 3"/>
          <p:cNvSpPr txBox="1">
            <a:spLocks noChangeArrowheads="1"/>
          </p:cNvSpPr>
          <p:nvPr/>
        </p:nvSpPr>
        <p:spPr bwMode="auto">
          <a:xfrm>
            <a:off x="139700" y="3897313"/>
            <a:ext cx="863600" cy="369887"/>
          </a:xfrm>
          <a:prstGeom prst="rect">
            <a:avLst/>
          </a:prstGeom>
          <a:noFill/>
          <a:ln w="9525">
            <a:noFill/>
            <a:miter lim="800000"/>
            <a:headEnd/>
            <a:tailEnd/>
          </a:ln>
        </p:spPr>
        <p:txBody>
          <a:bodyPr wrap="none">
            <a:spAutoFit/>
          </a:bodyPr>
          <a:lstStyle/>
          <a:p>
            <a:r>
              <a:rPr lang="en-US">
                <a:solidFill>
                  <a:srgbClr val="0070C0"/>
                </a:solidFill>
              </a:rPr>
              <a:t>Req. 2</a:t>
            </a:r>
          </a:p>
        </p:txBody>
      </p:sp>
      <p:sp>
        <p:nvSpPr>
          <p:cNvPr id="71684" name="TextBox 14"/>
          <p:cNvSpPr txBox="1">
            <a:spLocks noChangeArrowheads="1"/>
          </p:cNvSpPr>
          <p:nvPr/>
        </p:nvSpPr>
        <p:spPr bwMode="auto">
          <a:xfrm>
            <a:off x="914400" y="685800"/>
            <a:ext cx="6629400" cy="1477963"/>
          </a:xfrm>
          <a:prstGeom prst="rect">
            <a:avLst/>
          </a:prstGeom>
          <a:noFill/>
          <a:ln w="9525">
            <a:noFill/>
            <a:miter lim="800000"/>
            <a:headEnd/>
            <a:tailEnd/>
          </a:ln>
        </p:spPr>
        <p:txBody>
          <a:bodyPr>
            <a:spAutoFit/>
          </a:bodyPr>
          <a:lstStyle/>
          <a:p>
            <a:r>
              <a:rPr lang="en-US" i="1"/>
              <a:t>dr</a:t>
            </a:r>
            <a:r>
              <a:rPr lang="en-US"/>
              <a:t>  Wage Expense (+E, -SE)		80,000</a:t>
            </a:r>
          </a:p>
          <a:p>
            <a:r>
              <a:rPr lang="en-US"/>
              <a:t> </a:t>
            </a:r>
            <a:r>
              <a:rPr lang="en-US" i="1"/>
              <a:t>cr</a:t>
            </a:r>
            <a:r>
              <a:rPr lang="en-US"/>
              <a:t>  Withheld Income Tax Payable (+L) 		  8,000</a:t>
            </a:r>
          </a:p>
          <a:p>
            <a:r>
              <a:rPr lang="en-US"/>
              <a:t> </a:t>
            </a:r>
            <a:r>
              <a:rPr lang="en-US" i="1"/>
              <a:t>cr</a:t>
            </a:r>
            <a:r>
              <a:rPr lang="en-US"/>
              <a:t>  FICA Payable (+L)				  6,000</a:t>
            </a:r>
          </a:p>
          <a:p>
            <a:r>
              <a:rPr lang="en-US"/>
              <a:t> </a:t>
            </a:r>
            <a:r>
              <a:rPr lang="en-US" i="1"/>
              <a:t>cr</a:t>
            </a:r>
            <a:r>
              <a:rPr lang="en-US"/>
              <a:t>  American Cancer Society Payable (+L)		  3,000</a:t>
            </a:r>
          </a:p>
          <a:p>
            <a:r>
              <a:rPr lang="en-US"/>
              <a:t> </a:t>
            </a:r>
            <a:r>
              <a:rPr lang="en-US" i="1"/>
              <a:t>cr</a:t>
            </a:r>
            <a:r>
              <a:rPr lang="en-US"/>
              <a:t>  Cash (-A)					63,000</a:t>
            </a:r>
          </a:p>
        </p:txBody>
      </p:sp>
      <p:sp>
        <p:nvSpPr>
          <p:cNvPr id="71685" name="TextBox 15"/>
          <p:cNvSpPr txBox="1">
            <a:spLocks noChangeArrowheads="1"/>
          </p:cNvSpPr>
          <p:nvPr/>
        </p:nvSpPr>
        <p:spPr bwMode="auto">
          <a:xfrm>
            <a:off x="914400" y="2362200"/>
            <a:ext cx="7848600" cy="1200150"/>
          </a:xfrm>
          <a:prstGeom prst="rect">
            <a:avLst/>
          </a:prstGeom>
          <a:noFill/>
          <a:ln w="9525">
            <a:noFill/>
            <a:miter lim="800000"/>
            <a:headEnd/>
            <a:tailEnd/>
          </a:ln>
        </p:spPr>
        <p:txBody>
          <a:bodyPr>
            <a:spAutoFit/>
          </a:bodyPr>
          <a:lstStyle/>
          <a:p>
            <a:r>
              <a:rPr lang="en-US" i="1"/>
              <a:t>dr</a:t>
            </a:r>
            <a:r>
              <a:rPr lang="en-US"/>
              <a:t>  Payroll Tax Expense (+E, -SE)		  6,600</a:t>
            </a:r>
          </a:p>
          <a:p>
            <a:r>
              <a:rPr lang="en-US"/>
              <a:t> </a:t>
            </a:r>
            <a:r>
              <a:rPr lang="en-US" i="1"/>
              <a:t>cr</a:t>
            </a:r>
            <a:r>
              <a:rPr lang="en-US"/>
              <a:t>  FICA Payable (+L)				  6,000</a:t>
            </a:r>
          </a:p>
          <a:p>
            <a:r>
              <a:rPr lang="en-US"/>
              <a:t> </a:t>
            </a:r>
            <a:r>
              <a:rPr lang="en-US" i="1"/>
              <a:t>cr</a:t>
            </a:r>
            <a:r>
              <a:rPr lang="en-US"/>
              <a:t>  State Unemployment Tax Payable (+L)	     	     500</a:t>
            </a:r>
          </a:p>
          <a:p>
            <a:r>
              <a:rPr lang="en-US"/>
              <a:t> </a:t>
            </a:r>
            <a:r>
              <a:rPr lang="en-US" i="1"/>
              <a:t>cr</a:t>
            </a:r>
            <a:r>
              <a:rPr lang="en-US"/>
              <a:t>  Federal Unemployment Tax Payable (+L)	     100</a:t>
            </a:r>
          </a:p>
        </p:txBody>
      </p:sp>
      <p:sp>
        <p:nvSpPr>
          <p:cNvPr id="71686" name="TextBox 18"/>
          <p:cNvSpPr txBox="1">
            <a:spLocks noChangeArrowheads="1"/>
          </p:cNvSpPr>
          <p:nvPr/>
        </p:nvSpPr>
        <p:spPr bwMode="auto">
          <a:xfrm>
            <a:off x="914400" y="3886200"/>
            <a:ext cx="3198813" cy="369888"/>
          </a:xfrm>
          <a:prstGeom prst="rect">
            <a:avLst/>
          </a:prstGeom>
          <a:noFill/>
          <a:ln w="9525">
            <a:noFill/>
            <a:miter lim="800000"/>
            <a:headEnd/>
            <a:tailEnd/>
          </a:ln>
        </p:spPr>
        <p:txBody>
          <a:bodyPr wrap="none">
            <a:spAutoFit/>
          </a:bodyPr>
          <a:lstStyle/>
          <a:p>
            <a:r>
              <a:rPr lang="en-US"/>
              <a:t>(a)	December 10, 2013:</a:t>
            </a:r>
          </a:p>
        </p:txBody>
      </p:sp>
      <p:sp>
        <p:nvSpPr>
          <p:cNvPr id="71687" name="TextBox 19"/>
          <p:cNvSpPr txBox="1">
            <a:spLocks noChangeArrowheads="1"/>
          </p:cNvSpPr>
          <p:nvPr/>
        </p:nvSpPr>
        <p:spPr bwMode="auto">
          <a:xfrm>
            <a:off x="914400" y="4154488"/>
            <a:ext cx="7315200" cy="646112"/>
          </a:xfrm>
          <a:prstGeom prst="rect">
            <a:avLst/>
          </a:prstGeom>
          <a:noFill/>
          <a:ln w="9525">
            <a:noFill/>
            <a:miter lim="800000"/>
            <a:headEnd/>
            <a:tailEnd/>
          </a:ln>
        </p:spPr>
        <p:txBody>
          <a:bodyPr>
            <a:spAutoFit/>
          </a:bodyPr>
          <a:lstStyle/>
          <a:p>
            <a:r>
              <a:rPr lang="en-US" i="1"/>
              <a:t>dr</a:t>
            </a:r>
            <a:r>
              <a:rPr lang="en-US"/>
              <a:t>  Cash (+A)				6,000</a:t>
            </a:r>
          </a:p>
          <a:p>
            <a:r>
              <a:rPr lang="en-US"/>
              <a:t> </a:t>
            </a:r>
            <a:r>
              <a:rPr lang="en-US" i="1"/>
              <a:t> cr</a:t>
            </a:r>
            <a:r>
              <a:rPr lang="en-US"/>
              <a:t>  Unearned Rent Revenue (+L)			6,000</a:t>
            </a:r>
          </a:p>
        </p:txBody>
      </p:sp>
      <p:sp>
        <p:nvSpPr>
          <p:cNvPr id="71688" name="TextBox 20"/>
          <p:cNvSpPr txBox="1">
            <a:spLocks noChangeArrowheads="1"/>
          </p:cNvSpPr>
          <p:nvPr/>
        </p:nvSpPr>
        <p:spPr bwMode="auto">
          <a:xfrm>
            <a:off x="914400" y="4800600"/>
            <a:ext cx="4648200" cy="307975"/>
          </a:xfrm>
          <a:prstGeom prst="rect">
            <a:avLst/>
          </a:prstGeom>
          <a:noFill/>
          <a:ln w="9525">
            <a:noFill/>
            <a:miter lim="800000"/>
            <a:headEnd/>
            <a:tailEnd/>
          </a:ln>
        </p:spPr>
        <p:txBody>
          <a:bodyPr>
            <a:spAutoFit/>
          </a:bodyPr>
          <a:lstStyle/>
          <a:p>
            <a:r>
              <a:rPr lang="en-US" sz="1400"/>
              <a:t>Collection of rent revenue for one month.</a:t>
            </a:r>
          </a:p>
        </p:txBody>
      </p:sp>
      <p:sp>
        <p:nvSpPr>
          <p:cNvPr id="71689" name="TextBox 21"/>
          <p:cNvSpPr txBox="1">
            <a:spLocks noChangeArrowheads="1"/>
          </p:cNvSpPr>
          <p:nvPr/>
        </p:nvSpPr>
        <p:spPr bwMode="auto">
          <a:xfrm>
            <a:off x="915988" y="5192713"/>
            <a:ext cx="3198812" cy="369887"/>
          </a:xfrm>
          <a:prstGeom prst="rect">
            <a:avLst/>
          </a:prstGeom>
          <a:noFill/>
          <a:ln w="9525">
            <a:noFill/>
            <a:miter lim="800000"/>
            <a:headEnd/>
            <a:tailEnd/>
          </a:ln>
        </p:spPr>
        <p:txBody>
          <a:bodyPr wrap="none">
            <a:spAutoFit/>
          </a:bodyPr>
          <a:lstStyle/>
          <a:p>
            <a:r>
              <a:rPr lang="en-US"/>
              <a:t>(b)	December 31, 2013:</a:t>
            </a:r>
          </a:p>
        </p:txBody>
      </p:sp>
      <p:sp>
        <p:nvSpPr>
          <p:cNvPr id="71690" name="TextBox 22"/>
          <p:cNvSpPr txBox="1">
            <a:spLocks noChangeArrowheads="1"/>
          </p:cNvSpPr>
          <p:nvPr/>
        </p:nvSpPr>
        <p:spPr bwMode="auto">
          <a:xfrm>
            <a:off x="914400" y="5486400"/>
            <a:ext cx="7162800" cy="646113"/>
          </a:xfrm>
          <a:prstGeom prst="rect">
            <a:avLst/>
          </a:prstGeom>
          <a:noFill/>
          <a:ln w="9525">
            <a:noFill/>
            <a:miter lim="800000"/>
            <a:headEnd/>
            <a:tailEnd/>
          </a:ln>
        </p:spPr>
        <p:txBody>
          <a:bodyPr>
            <a:spAutoFit/>
          </a:bodyPr>
          <a:lstStyle/>
          <a:p>
            <a:r>
              <a:rPr lang="en-US" i="1"/>
              <a:t>dr</a:t>
            </a:r>
            <a:r>
              <a:rPr lang="en-US"/>
              <a:t>  Unearned </a:t>
            </a:r>
            <a:r>
              <a:rPr lang="fr-FR"/>
              <a:t>Rent Revenue (-L)		4</a:t>
            </a:r>
            <a:r>
              <a:rPr lang="en-US"/>
              <a:t>,000</a:t>
            </a:r>
          </a:p>
          <a:p>
            <a:r>
              <a:rPr lang="en-US"/>
              <a:t> </a:t>
            </a:r>
            <a:r>
              <a:rPr lang="en-US" i="1"/>
              <a:t> cr</a:t>
            </a:r>
            <a:r>
              <a:rPr lang="en-US"/>
              <a:t>  Rent Revenue (+R, +SE)			4,000</a:t>
            </a:r>
          </a:p>
        </p:txBody>
      </p:sp>
      <p:sp>
        <p:nvSpPr>
          <p:cNvPr id="71691" name="TextBox 23"/>
          <p:cNvSpPr txBox="1">
            <a:spLocks noChangeArrowheads="1"/>
          </p:cNvSpPr>
          <p:nvPr/>
        </p:nvSpPr>
        <p:spPr bwMode="auto">
          <a:xfrm>
            <a:off x="925513" y="6105525"/>
            <a:ext cx="7532687" cy="523875"/>
          </a:xfrm>
          <a:prstGeom prst="rect">
            <a:avLst/>
          </a:prstGeom>
          <a:noFill/>
          <a:ln w="9525">
            <a:noFill/>
            <a:miter lim="800000"/>
            <a:headEnd/>
            <a:tailEnd/>
          </a:ln>
        </p:spPr>
        <p:txBody>
          <a:bodyPr>
            <a:spAutoFit/>
          </a:bodyPr>
          <a:lstStyle/>
          <a:p>
            <a:r>
              <a:rPr lang="en-US" sz="1400"/>
              <a:t>Earned 20 days of rent and initially recorded all as unearned. Need to reduce unearned revenue for the 20 days and record it as earned revenue (20/30 x $6,000 = $4,000).</a:t>
            </a:r>
          </a:p>
        </p:txBody>
      </p:sp>
      <p:sp>
        <p:nvSpPr>
          <p:cNvPr id="12" name="TextBox 11"/>
          <p:cNvSpPr txBox="1"/>
          <p:nvPr/>
        </p:nvSpPr>
        <p:spPr>
          <a:xfrm>
            <a:off x="381000" y="245507"/>
            <a:ext cx="8382000" cy="374571"/>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1600" b="1" dirty="0"/>
              <a:t>PA10-3 Recording and Reporting Current Liabilities</a:t>
            </a:r>
            <a:endParaRPr lang="en-US" sz="1600" dirty="0"/>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dissolve">
                                      <p:cBhvr>
                                        <p:cTn id="7" dur="500"/>
                                        <p:tgtEl>
                                          <p:spTgt spid="71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684"/>
                                        </p:tgtEl>
                                        <p:attrNameLst>
                                          <p:attrName>style.visibility</p:attrName>
                                        </p:attrNameLst>
                                      </p:cBhvr>
                                      <p:to>
                                        <p:strVal val="visible"/>
                                      </p:to>
                                    </p:set>
                                    <p:animEffect transition="in" filter="strips(downRight)">
                                      <p:cBhvr>
                                        <p:cTn id="12" dur="500"/>
                                        <p:tgtEl>
                                          <p:spTgt spid="716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685"/>
                                        </p:tgtEl>
                                        <p:attrNameLst>
                                          <p:attrName>style.visibility</p:attrName>
                                        </p:attrNameLst>
                                      </p:cBhvr>
                                      <p:to>
                                        <p:strVal val="visible"/>
                                      </p:to>
                                    </p:set>
                                    <p:animEffect transition="in" filter="strips(downRight)">
                                      <p:cBhvr>
                                        <p:cTn id="17" dur="500"/>
                                        <p:tgtEl>
                                          <p:spTgt spid="71685"/>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1686"/>
                                        </p:tgtEl>
                                        <p:attrNameLst>
                                          <p:attrName>style.visibility</p:attrName>
                                        </p:attrNameLst>
                                      </p:cBhvr>
                                      <p:to>
                                        <p:strVal val="visible"/>
                                      </p:to>
                                    </p:set>
                                    <p:animEffect transition="in" filter="dissolve">
                                      <p:cBhvr>
                                        <p:cTn id="24" dur="500"/>
                                        <p:tgtEl>
                                          <p:spTgt spid="7168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71687"/>
                                        </p:tgtEl>
                                        <p:attrNameLst>
                                          <p:attrName>style.visibility</p:attrName>
                                        </p:attrNameLst>
                                      </p:cBhvr>
                                      <p:to>
                                        <p:strVal val="visible"/>
                                      </p:to>
                                    </p:set>
                                    <p:animEffect transition="in" filter="strips(downRight)">
                                      <p:cBhvr>
                                        <p:cTn id="29" dur="500"/>
                                        <p:tgtEl>
                                          <p:spTgt spid="71687"/>
                                        </p:tgtEl>
                                      </p:cBhvr>
                                    </p:animEffect>
                                  </p:childTnLst>
                                </p:cTn>
                              </p:par>
                            </p:childTnLst>
                          </p:cTn>
                        </p:par>
                        <p:par>
                          <p:cTn id="30" fill="hold" nodeType="afterGroup">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71688"/>
                                        </p:tgtEl>
                                        <p:attrNameLst>
                                          <p:attrName>style.visibility</p:attrName>
                                        </p:attrNameLst>
                                      </p:cBhvr>
                                      <p:to>
                                        <p:strVal val="visible"/>
                                      </p:to>
                                    </p:set>
                                    <p:animEffect transition="in" filter="wipe(left)">
                                      <p:cBhvr>
                                        <p:cTn id="33" dur="500"/>
                                        <p:tgtEl>
                                          <p:spTgt spid="71688"/>
                                        </p:tgtEl>
                                      </p:cBhvr>
                                    </p:animEffect>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71689"/>
                                        </p:tgtEl>
                                        <p:attrNameLst>
                                          <p:attrName>style.visibility</p:attrName>
                                        </p:attrNameLst>
                                      </p:cBhvr>
                                      <p:to>
                                        <p:strVal val="visible"/>
                                      </p:to>
                                    </p:set>
                                    <p:animEffect transition="in" filter="dissolve">
                                      <p:cBhvr>
                                        <p:cTn id="37" dur="500"/>
                                        <p:tgtEl>
                                          <p:spTgt spid="7168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71690"/>
                                        </p:tgtEl>
                                        <p:attrNameLst>
                                          <p:attrName>style.visibility</p:attrName>
                                        </p:attrNameLst>
                                      </p:cBhvr>
                                      <p:to>
                                        <p:strVal val="visible"/>
                                      </p:to>
                                    </p:set>
                                    <p:animEffect transition="in" filter="strips(downRight)">
                                      <p:cBhvr>
                                        <p:cTn id="42" dur="500"/>
                                        <p:tgtEl>
                                          <p:spTgt spid="71690"/>
                                        </p:tgtEl>
                                      </p:cBhvr>
                                    </p:animEffect>
                                  </p:childTnLst>
                                </p:cTn>
                              </p:par>
                            </p:childTnLst>
                          </p:cTn>
                        </p:par>
                        <p:par>
                          <p:cTn id="43" fill="hold" nodeType="afterGroup">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71691"/>
                                        </p:tgtEl>
                                        <p:attrNameLst>
                                          <p:attrName>style.visibility</p:attrName>
                                        </p:attrNameLst>
                                      </p:cBhvr>
                                      <p:to>
                                        <p:strVal val="visible"/>
                                      </p:to>
                                    </p:set>
                                    <p:animEffect transition="in" filter="wipe(left)">
                                      <p:cBhvr>
                                        <p:cTn id="46" dur="500"/>
                                        <p:tgtEl>
                                          <p:spTgt spid="71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4" grpId="0"/>
      <p:bldP spid="71684" grpId="0"/>
      <p:bldP spid="71685" grpId="0"/>
      <p:bldP spid="71686" grpId="0"/>
      <p:bldP spid="71687" grpId="0"/>
      <p:bldP spid="71688" grpId="0"/>
      <p:bldP spid="71689" grpId="0"/>
      <p:bldP spid="71690" grpId="0"/>
      <p:bldP spid="71691"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TextBox 2"/>
          <p:cNvSpPr txBox="1">
            <a:spLocks noChangeArrowheads="1"/>
          </p:cNvSpPr>
          <p:nvPr/>
        </p:nvSpPr>
        <p:spPr bwMode="auto">
          <a:xfrm>
            <a:off x="368300" y="763588"/>
            <a:ext cx="863600" cy="369887"/>
          </a:xfrm>
          <a:prstGeom prst="rect">
            <a:avLst/>
          </a:prstGeom>
          <a:noFill/>
          <a:ln w="9525">
            <a:noFill/>
            <a:miter lim="800000"/>
            <a:headEnd/>
            <a:tailEnd/>
          </a:ln>
        </p:spPr>
        <p:txBody>
          <a:bodyPr wrap="none">
            <a:spAutoFit/>
          </a:bodyPr>
          <a:lstStyle/>
          <a:p>
            <a:r>
              <a:rPr lang="en-US">
                <a:solidFill>
                  <a:srgbClr val="0070C0"/>
                </a:solidFill>
              </a:rPr>
              <a:t>Req. 3</a:t>
            </a:r>
          </a:p>
        </p:txBody>
      </p:sp>
      <p:sp>
        <p:nvSpPr>
          <p:cNvPr id="72708" name="TextBox 11"/>
          <p:cNvSpPr txBox="1">
            <a:spLocks noChangeArrowheads="1"/>
          </p:cNvSpPr>
          <p:nvPr/>
        </p:nvSpPr>
        <p:spPr bwMode="auto">
          <a:xfrm>
            <a:off x="1143000" y="763588"/>
            <a:ext cx="7391400" cy="2308225"/>
          </a:xfrm>
          <a:prstGeom prst="rect">
            <a:avLst/>
          </a:prstGeom>
          <a:noFill/>
          <a:ln w="9525">
            <a:noFill/>
            <a:miter lim="800000"/>
            <a:headEnd/>
            <a:tailEnd/>
          </a:ln>
        </p:spPr>
        <p:txBody>
          <a:bodyPr>
            <a:spAutoFit/>
          </a:bodyPr>
          <a:lstStyle/>
          <a:p>
            <a:r>
              <a:rPr lang="en-US"/>
              <a:t>Balance sheet at December 31, 2013:</a:t>
            </a:r>
          </a:p>
          <a:p>
            <a:r>
              <a:rPr lang="en-US"/>
              <a:t>Current Liabilities:</a:t>
            </a:r>
          </a:p>
          <a:p>
            <a:r>
              <a:rPr lang="en-US"/>
              <a:t>   Withheld Income Taxes Payable		  8,000</a:t>
            </a:r>
          </a:p>
          <a:p>
            <a:r>
              <a:rPr lang="en-US"/>
              <a:t> FICA Payable				12,000</a:t>
            </a:r>
          </a:p>
          <a:p>
            <a:r>
              <a:rPr lang="en-US"/>
              <a:t> American Cancer Society Payable	  3,000</a:t>
            </a:r>
          </a:p>
          <a:p>
            <a:r>
              <a:rPr lang="en-US"/>
              <a:t> State Unemployment Tax Payable	     500</a:t>
            </a:r>
          </a:p>
          <a:p>
            <a:r>
              <a:rPr lang="en-US"/>
              <a:t> Federal Unemployment Tax Payable	     100</a:t>
            </a:r>
          </a:p>
          <a:p>
            <a:r>
              <a:rPr lang="en-US"/>
              <a:t> Unearned Rent Revenue		  2,000</a:t>
            </a:r>
          </a:p>
        </p:txBody>
      </p:sp>
      <p:sp>
        <p:nvSpPr>
          <p:cNvPr id="7" name="TextBox 6"/>
          <p:cNvSpPr txBox="1"/>
          <p:nvPr/>
        </p:nvSpPr>
        <p:spPr>
          <a:xfrm>
            <a:off x="381000" y="245507"/>
            <a:ext cx="8382000" cy="374571"/>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1600" b="1" dirty="0"/>
              <a:t>PA10-3 Recording and Reporting Current Liabilities</a:t>
            </a:r>
            <a:endParaRPr lang="en-US" sz="1600" dirty="0"/>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wipe(left)">
                                      <p:cBhvr>
                                        <p:cTn id="7" dur="5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4"/>
          <p:cNvSpPr>
            <a:spLocks noGrp="1" noChangeArrowheads="1"/>
          </p:cNvSpPr>
          <p:nvPr>
            <p:ph type="title" idx="4294967295"/>
          </p:nvPr>
        </p:nvSpPr>
        <p:spPr>
          <a:xfrm>
            <a:off x="2266950" y="2944813"/>
            <a:ext cx="4619625" cy="788987"/>
          </a:xfrm>
        </p:spPr>
        <p:txBody>
          <a:bodyPr/>
          <a:lstStyle/>
          <a:p>
            <a:pPr eaLnBrk="1" hangingPunct="1"/>
            <a:r>
              <a:rPr lang="en-US" smtClean="0"/>
              <a:t>End of Chapter 10</a:t>
            </a:r>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t>Current Liabilities</a:t>
            </a:r>
          </a:p>
        </p:txBody>
      </p:sp>
      <p:grpSp>
        <p:nvGrpSpPr>
          <p:cNvPr id="29698" name="Group 7"/>
          <p:cNvGrpSpPr>
            <a:grpSpLocks/>
          </p:cNvGrpSpPr>
          <p:nvPr/>
        </p:nvGrpSpPr>
        <p:grpSpPr bwMode="auto">
          <a:xfrm>
            <a:off x="639763" y="1295400"/>
            <a:ext cx="7848600" cy="3276600"/>
            <a:chOff x="533400" y="1295400"/>
            <a:chExt cx="7848600" cy="1752600"/>
          </a:xfrm>
        </p:grpSpPr>
        <p:sp>
          <p:nvSpPr>
            <p:cNvPr id="5" name="Rounded Rectangle 4"/>
            <p:cNvSpPr/>
            <p:nvPr/>
          </p:nvSpPr>
          <p:spPr>
            <a:xfrm>
              <a:off x="533400" y="1295400"/>
              <a:ext cx="7848600" cy="1752600"/>
            </a:xfrm>
            <a:prstGeom prst="roundRect">
              <a:avLst/>
            </a:prstGeom>
            <a:solidFill>
              <a:srgbClr val="FFE9BD"/>
            </a:solidFill>
            <a:ln w="3810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9" name="TextBox 3"/>
            <p:cNvSpPr txBox="1">
              <a:spLocks noChangeArrowheads="1"/>
            </p:cNvSpPr>
            <p:nvPr/>
          </p:nvSpPr>
          <p:spPr bwMode="auto">
            <a:xfrm>
              <a:off x="647700" y="1386870"/>
              <a:ext cx="7620000" cy="246937"/>
            </a:xfrm>
            <a:prstGeom prst="rect">
              <a:avLst/>
            </a:prstGeom>
            <a:noFill/>
            <a:ln w="9525">
              <a:noFill/>
              <a:miter lim="800000"/>
              <a:headEnd/>
              <a:tailEnd/>
            </a:ln>
          </p:spPr>
          <p:txBody>
            <a:bodyPr>
              <a:spAutoFit/>
            </a:bodyPr>
            <a:lstStyle/>
            <a:p>
              <a:pPr algn="ctr"/>
              <a:r>
                <a:rPr lang="en-US" sz="2400">
                  <a:solidFill>
                    <a:srgbClr val="C00000"/>
                  </a:solidFill>
                </a:rPr>
                <a:t>Accounts Payable</a:t>
              </a:r>
            </a:p>
          </p:txBody>
        </p:sp>
      </p:grpSp>
      <p:grpSp>
        <p:nvGrpSpPr>
          <p:cNvPr id="3" name="Group 8"/>
          <p:cNvGrpSpPr>
            <a:grpSpLocks/>
          </p:cNvGrpSpPr>
          <p:nvPr/>
        </p:nvGrpSpPr>
        <p:grpSpPr bwMode="auto">
          <a:xfrm>
            <a:off x="642938" y="5105400"/>
            <a:ext cx="7848600" cy="990600"/>
            <a:chOff x="685800" y="3810000"/>
            <a:chExt cx="7848600" cy="2590800"/>
          </a:xfrm>
        </p:grpSpPr>
        <p:sp>
          <p:nvSpPr>
            <p:cNvPr id="6" name="Rounded Rectangle 5"/>
            <p:cNvSpPr/>
            <p:nvPr/>
          </p:nvSpPr>
          <p:spPr>
            <a:xfrm>
              <a:off x="685800" y="3810000"/>
              <a:ext cx="7848600" cy="2590800"/>
            </a:xfrm>
            <a:prstGeom prst="roundRect">
              <a:avLst/>
            </a:prstGeom>
            <a:solidFill>
              <a:srgbClr val="FFE9BD"/>
            </a:solidFill>
            <a:ln w="3810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707" name="TextBox 6"/>
            <p:cNvSpPr txBox="1">
              <a:spLocks noChangeArrowheads="1"/>
            </p:cNvSpPr>
            <p:nvPr/>
          </p:nvSpPr>
          <p:spPr bwMode="auto">
            <a:xfrm>
              <a:off x="800100" y="3951288"/>
              <a:ext cx="7620000" cy="1931890"/>
            </a:xfrm>
            <a:prstGeom prst="rect">
              <a:avLst/>
            </a:prstGeom>
            <a:noFill/>
            <a:ln w="9525">
              <a:noFill/>
              <a:miter lim="800000"/>
              <a:headEnd/>
              <a:tailEnd/>
            </a:ln>
          </p:spPr>
          <p:txBody>
            <a:bodyPr>
              <a:spAutoFit/>
            </a:bodyPr>
            <a:lstStyle/>
            <a:p>
              <a:pPr algn="ctr"/>
              <a:r>
                <a:rPr lang="en-US" sz="2400" u="sng">
                  <a:solidFill>
                    <a:srgbClr val="C00000"/>
                  </a:solidFill>
                </a:rPr>
                <a:t>Accrued Liabilities</a:t>
              </a:r>
            </a:p>
            <a:p>
              <a:pPr algn="ctr"/>
              <a:r>
                <a:rPr lang="en-US" b="1"/>
                <a:t>Liabilities that have been incurred but not yet paid. </a:t>
              </a:r>
              <a:endParaRPr lang="en-US" b="1">
                <a:solidFill>
                  <a:srgbClr val="0070C0"/>
                </a:solidFill>
              </a:endParaRPr>
            </a:p>
          </p:txBody>
        </p:sp>
      </p:grpSp>
      <p:sp>
        <p:nvSpPr>
          <p:cNvPr id="9" name="Rounded Rectangle 8"/>
          <p:cNvSpPr/>
          <p:nvPr/>
        </p:nvSpPr>
        <p:spPr>
          <a:xfrm>
            <a:off x="1828800" y="2133600"/>
            <a:ext cx="2438400" cy="91440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Increases</a:t>
            </a:r>
            <a:br>
              <a:rPr lang="en-US" b="1" dirty="0"/>
            </a:br>
            <a:r>
              <a:rPr lang="en-US" b="1" dirty="0"/>
              <a:t>(Credited)</a:t>
            </a:r>
          </a:p>
        </p:txBody>
      </p:sp>
      <p:sp>
        <p:nvSpPr>
          <p:cNvPr id="10" name="Rounded Rectangle 9"/>
          <p:cNvSpPr/>
          <p:nvPr/>
        </p:nvSpPr>
        <p:spPr>
          <a:xfrm>
            <a:off x="5029200" y="2133600"/>
            <a:ext cx="2438400" cy="91440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Decreases</a:t>
            </a:r>
          </a:p>
          <a:p>
            <a:pPr algn="ctr">
              <a:defRPr/>
            </a:pPr>
            <a:r>
              <a:rPr lang="en-US" b="1" dirty="0"/>
              <a:t>(Debited)</a:t>
            </a:r>
          </a:p>
        </p:txBody>
      </p:sp>
      <p:sp>
        <p:nvSpPr>
          <p:cNvPr id="29702" name="TextBox 10"/>
          <p:cNvSpPr txBox="1">
            <a:spLocks noChangeArrowheads="1"/>
          </p:cNvSpPr>
          <p:nvPr/>
        </p:nvSpPr>
        <p:spPr bwMode="auto">
          <a:xfrm>
            <a:off x="1828800" y="3495675"/>
            <a:ext cx="2438400" cy="923925"/>
          </a:xfrm>
          <a:prstGeom prst="rect">
            <a:avLst/>
          </a:prstGeom>
          <a:noFill/>
          <a:ln w="9525">
            <a:noFill/>
            <a:miter lim="800000"/>
            <a:headEnd/>
            <a:tailEnd/>
          </a:ln>
        </p:spPr>
        <p:txBody>
          <a:bodyPr>
            <a:spAutoFit/>
          </a:bodyPr>
          <a:lstStyle/>
          <a:p>
            <a:pPr algn="ctr"/>
            <a:r>
              <a:rPr lang="en-US" b="1"/>
              <a:t>when a company receives goods or services on credit</a:t>
            </a:r>
          </a:p>
        </p:txBody>
      </p:sp>
      <p:sp>
        <p:nvSpPr>
          <p:cNvPr id="29703" name="TextBox 11"/>
          <p:cNvSpPr txBox="1">
            <a:spLocks noChangeArrowheads="1"/>
          </p:cNvSpPr>
          <p:nvPr/>
        </p:nvSpPr>
        <p:spPr bwMode="auto">
          <a:xfrm>
            <a:off x="5029200" y="3495675"/>
            <a:ext cx="2438400" cy="647700"/>
          </a:xfrm>
          <a:prstGeom prst="rect">
            <a:avLst/>
          </a:prstGeom>
          <a:noFill/>
          <a:ln w="9525">
            <a:noFill/>
            <a:miter lim="800000"/>
            <a:headEnd/>
            <a:tailEnd/>
          </a:ln>
        </p:spPr>
        <p:txBody>
          <a:bodyPr>
            <a:spAutoFit/>
          </a:bodyPr>
          <a:lstStyle/>
          <a:p>
            <a:pPr algn="ctr"/>
            <a:r>
              <a:rPr lang="en-US" b="1"/>
              <a:t>when a company pays on its account</a:t>
            </a:r>
          </a:p>
        </p:txBody>
      </p:sp>
      <p:cxnSp>
        <p:nvCxnSpPr>
          <p:cNvPr id="14" name="Straight Arrow Connector 13"/>
          <p:cNvCxnSpPr>
            <a:stCxn id="9" idx="2"/>
            <a:endCxn id="29702" idx="0"/>
          </p:cNvCxnSpPr>
          <p:nvPr/>
        </p:nvCxnSpPr>
        <p:spPr>
          <a:xfrm rot="5400000">
            <a:off x="2824163" y="3271838"/>
            <a:ext cx="447675" cy="317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2"/>
            <a:endCxn id="29703" idx="0"/>
          </p:cNvCxnSpPr>
          <p:nvPr/>
        </p:nvCxnSpPr>
        <p:spPr>
          <a:xfrm rot="5400000">
            <a:off x="6024563" y="3271838"/>
            <a:ext cx="447675" cy="317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mtClean="0"/>
              <a:t>Accrued Payroll</a:t>
            </a:r>
          </a:p>
        </p:txBody>
      </p:sp>
      <p:grpSp>
        <p:nvGrpSpPr>
          <p:cNvPr id="31746" name="Group 6"/>
          <p:cNvGrpSpPr>
            <a:grpSpLocks/>
          </p:cNvGrpSpPr>
          <p:nvPr/>
        </p:nvGrpSpPr>
        <p:grpSpPr bwMode="auto">
          <a:xfrm>
            <a:off x="990600" y="1219200"/>
            <a:ext cx="7056438" cy="1981200"/>
            <a:chOff x="639763" y="1295401"/>
            <a:chExt cx="7056437" cy="2473146"/>
          </a:xfrm>
        </p:grpSpPr>
        <p:sp>
          <p:nvSpPr>
            <p:cNvPr id="8" name="Rounded Rectangle 7"/>
            <p:cNvSpPr/>
            <p:nvPr/>
          </p:nvSpPr>
          <p:spPr bwMode="auto">
            <a:xfrm>
              <a:off x="639763" y="1295401"/>
              <a:ext cx="6980237" cy="2286867"/>
            </a:xfrm>
            <a:prstGeom prst="roundRect">
              <a:avLst/>
            </a:prstGeom>
            <a:solidFill>
              <a:srgbClr val="FFFFCC"/>
            </a:solidFill>
            <a:ln w="38100">
              <a:solidFill>
                <a:srgbClr val="9900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9" name="TextBox 3"/>
            <p:cNvSpPr txBox="1">
              <a:spLocks noChangeArrowheads="1"/>
            </p:cNvSpPr>
            <p:nvPr/>
          </p:nvSpPr>
          <p:spPr bwMode="auto">
            <a:xfrm>
              <a:off x="754063" y="1352871"/>
              <a:ext cx="6942137" cy="2415676"/>
            </a:xfrm>
            <a:prstGeom prst="rect">
              <a:avLst/>
            </a:prstGeom>
            <a:noFill/>
            <a:ln w="9525">
              <a:noFill/>
              <a:miter lim="800000"/>
              <a:headEnd/>
              <a:tailEnd/>
            </a:ln>
          </p:spPr>
          <p:txBody>
            <a:bodyPr>
              <a:spAutoFit/>
            </a:bodyPr>
            <a:lstStyle/>
            <a:p>
              <a:pPr algn="ctr">
                <a:defRPr/>
              </a:pPr>
              <a:r>
                <a:rPr lang="en-US" sz="3200" dirty="0">
                  <a:solidFill>
                    <a:srgbClr val="7030A0"/>
                  </a:solidFill>
                  <a:latin typeface="Arial" pitchFamily="34" charset="0"/>
                </a:rPr>
                <a:t>Payroll Liabilities</a:t>
              </a:r>
            </a:p>
            <a:p>
              <a:pPr marL="342900" indent="-342900">
                <a:buFont typeface="+mj-lt"/>
                <a:buAutoNum type="arabicPeriod"/>
                <a:defRPr/>
              </a:pPr>
              <a:r>
                <a:rPr lang="en-US" sz="2400" dirty="0">
                  <a:latin typeface="Arial" pitchFamily="34" charset="0"/>
                </a:rPr>
                <a:t>Payroll Deductions</a:t>
              </a:r>
              <a:br>
                <a:rPr lang="en-US" sz="2400" dirty="0">
                  <a:latin typeface="Arial" pitchFamily="34" charset="0"/>
                </a:rPr>
              </a:br>
              <a:endParaRPr lang="en-US" sz="2400" dirty="0">
                <a:latin typeface="Arial" pitchFamily="34" charset="0"/>
              </a:endParaRPr>
            </a:p>
            <a:p>
              <a:pPr marL="342900" indent="-342900">
                <a:buFont typeface="+mj-lt"/>
                <a:buAutoNum type="arabicPeriod"/>
                <a:defRPr/>
              </a:pPr>
              <a:r>
                <a:rPr lang="en-US" sz="2400" dirty="0">
                  <a:latin typeface="Arial" pitchFamily="34" charset="0"/>
                </a:rPr>
                <a:t>Employer Payroll Taxes</a:t>
              </a:r>
            </a:p>
          </p:txBody>
        </p:sp>
      </p:grpSp>
      <p:grpSp>
        <p:nvGrpSpPr>
          <p:cNvPr id="3" name="Group 6"/>
          <p:cNvGrpSpPr>
            <a:grpSpLocks/>
          </p:cNvGrpSpPr>
          <p:nvPr/>
        </p:nvGrpSpPr>
        <p:grpSpPr bwMode="auto">
          <a:xfrm>
            <a:off x="992188" y="990600"/>
            <a:ext cx="7056437" cy="2286000"/>
            <a:chOff x="639763" y="1295401"/>
            <a:chExt cx="7056437" cy="2286000"/>
          </a:xfrm>
        </p:grpSpPr>
        <p:sp>
          <p:nvSpPr>
            <p:cNvPr id="5" name="Rounded Rectangle 4"/>
            <p:cNvSpPr/>
            <p:nvPr/>
          </p:nvSpPr>
          <p:spPr bwMode="auto">
            <a:xfrm>
              <a:off x="639763" y="1295401"/>
              <a:ext cx="6980237" cy="2286000"/>
            </a:xfrm>
            <a:prstGeom prst="roundRect">
              <a:avLst/>
            </a:prstGeom>
            <a:solidFill>
              <a:schemeClr val="bg1"/>
            </a:solidFill>
            <a:ln w="38100">
              <a:solidFill>
                <a:srgbClr val="9900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894" name="TextBox 3"/>
            <p:cNvSpPr txBox="1">
              <a:spLocks noChangeArrowheads="1"/>
            </p:cNvSpPr>
            <p:nvPr/>
          </p:nvSpPr>
          <p:spPr bwMode="auto">
            <a:xfrm>
              <a:off x="754063" y="1352551"/>
              <a:ext cx="6942137" cy="2124075"/>
            </a:xfrm>
            <a:prstGeom prst="rect">
              <a:avLst/>
            </a:prstGeom>
            <a:noFill/>
            <a:ln w="9525">
              <a:noFill/>
              <a:miter lim="800000"/>
              <a:headEnd/>
              <a:tailEnd/>
            </a:ln>
          </p:spPr>
          <p:txBody>
            <a:bodyPr>
              <a:spAutoFit/>
            </a:bodyPr>
            <a:lstStyle/>
            <a:p>
              <a:pPr algn="ctr">
                <a:defRPr/>
              </a:pPr>
              <a:r>
                <a:rPr lang="en-US" sz="2400" dirty="0">
                  <a:solidFill>
                    <a:srgbClr val="7030A0"/>
                  </a:solidFill>
                  <a:latin typeface="Arial" pitchFamily="34" charset="0"/>
                </a:rPr>
                <a:t>Payroll Deductions</a:t>
              </a:r>
            </a:p>
            <a:p>
              <a:pPr>
                <a:defRPr/>
              </a:pPr>
              <a:r>
                <a:rPr lang="en-US" dirty="0"/>
                <a:t>Payroll deductions are either required by law or voluntarily requested by employees and create a current liability for the company.  Examples include:</a:t>
              </a:r>
            </a:p>
            <a:p>
              <a:pPr marL="342900" indent="-342900">
                <a:buFont typeface="+mj-lt"/>
                <a:buAutoNum type="arabicPeriod"/>
                <a:defRPr/>
              </a:pPr>
              <a:r>
                <a:rPr lang="en-US" dirty="0">
                  <a:latin typeface="Arial" pitchFamily="34" charset="0"/>
                </a:rPr>
                <a:t>Income tax</a:t>
              </a:r>
            </a:p>
            <a:p>
              <a:pPr marL="342900" indent="-342900">
                <a:buFont typeface="+mj-lt"/>
                <a:buAutoNum type="arabicPeriod"/>
                <a:defRPr/>
              </a:pPr>
              <a:r>
                <a:rPr lang="en-US" dirty="0">
                  <a:latin typeface="Arial" pitchFamily="34" charset="0"/>
                </a:rPr>
                <a:t>FICA tax</a:t>
              </a:r>
            </a:p>
            <a:p>
              <a:pPr marL="342900" indent="-342900">
                <a:buFont typeface="+mj-lt"/>
                <a:buAutoNum type="arabicPeriod"/>
                <a:defRPr/>
              </a:pPr>
              <a:r>
                <a:rPr lang="en-US" dirty="0">
                  <a:latin typeface="Arial" pitchFamily="34" charset="0"/>
                </a:rPr>
                <a:t>Other deductions (charitable donations, union dues, etc.)</a:t>
              </a:r>
            </a:p>
          </p:txBody>
        </p:sp>
      </p:grpSp>
      <p:pic>
        <p:nvPicPr>
          <p:cNvPr id="31748" name="Picture 2"/>
          <p:cNvPicPr>
            <a:picLocks noChangeAspect="1" noChangeArrowheads="1"/>
          </p:cNvPicPr>
          <p:nvPr/>
        </p:nvPicPr>
        <p:blipFill>
          <a:blip r:embed="rId3"/>
          <a:srcRect/>
          <a:stretch>
            <a:fillRect/>
          </a:stretch>
        </p:blipFill>
        <p:spPr bwMode="auto">
          <a:xfrm>
            <a:off x="1117600" y="3378200"/>
            <a:ext cx="6654800" cy="3175000"/>
          </a:xfrm>
          <a:prstGeom prst="rect">
            <a:avLst/>
          </a:prstGeom>
          <a:noFill/>
          <a:ln w="9525">
            <a:noFill/>
            <a:miter lim="800000"/>
            <a:headEnd/>
            <a:tailEnd/>
          </a:ln>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t>Accrued Payroll</a:t>
            </a:r>
          </a:p>
        </p:txBody>
      </p:sp>
      <p:pic>
        <p:nvPicPr>
          <p:cNvPr id="33794" name="Picture 8"/>
          <p:cNvPicPr>
            <a:picLocks noChangeAspect="1" noChangeArrowheads="1"/>
          </p:cNvPicPr>
          <p:nvPr/>
        </p:nvPicPr>
        <p:blipFill>
          <a:blip r:embed="rId3"/>
          <a:srcRect/>
          <a:stretch>
            <a:fillRect/>
          </a:stretch>
        </p:blipFill>
        <p:spPr bwMode="auto">
          <a:xfrm>
            <a:off x="914400" y="1143000"/>
            <a:ext cx="7297738" cy="2895600"/>
          </a:xfrm>
          <a:prstGeom prst="rect">
            <a:avLst/>
          </a:prstGeom>
          <a:noFill/>
          <a:ln w="9525">
            <a:noFill/>
            <a:miter lim="800000"/>
            <a:headEnd/>
            <a:tailEnd/>
          </a:ln>
        </p:spPr>
      </p:pic>
      <p:grpSp>
        <p:nvGrpSpPr>
          <p:cNvPr id="33795" name="Group 9"/>
          <p:cNvGrpSpPr>
            <a:grpSpLocks/>
          </p:cNvGrpSpPr>
          <p:nvPr/>
        </p:nvGrpSpPr>
        <p:grpSpPr bwMode="auto">
          <a:xfrm>
            <a:off x="2133600" y="4267200"/>
            <a:ext cx="4876800" cy="2278063"/>
            <a:chOff x="2133600" y="4267200"/>
            <a:chExt cx="4876800" cy="2277547"/>
          </a:xfrm>
        </p:grpSpPr>
        <p:sp>
          <p:nvSpPr>
            <p:cNvPr id="33796" name="TextBox 4"/>
            <p:cNvSpPr txBox="1">
              <a:spLocks noChangeArrowheads="1"/>
            </p:cNvSpPr>
            <p:nvPr/>
          </p:nvSpPr>
          <p:spPr bwMode="auto">
            <a:xfrm>
              <a:off x="2133600" y="4267200"/>
              <a:ext cx="4876800" cy="2277547"/>
            </a:xfrm>
            <a:prstGeom prst="rect">
              <a:avLst/>
            </a:prstGeom>
            <a:solidFill>
              <a:srgbClr val="FFE9BD"/>
            </a:solidFill>
            <a:ln w="19050">
              <a:solidFill>
                <a:schemeClr val="tx1"/>
              </a:solidFill>
              <a:miter lim="800000"/>
              <a:headEnd/>
              <a:tailEnd/>
            </a:ln>
          </p:spPr>
          <p:txBody>
            <a:bodyPr>
              <a:spAutoFit/>
            </a:bodyPr>
            <a:lstStyle/>
            <a:p>
              <a:pPr>
                <a:spcBef>
                  <a:spcPts val="600"/>
                </a:spcBef>
              </a:pPr>
              <a:r>
                <a:rPr lang="en-US" sz="1600"/>
                <a:t>Gross Pay</a:t>
              </a:r>
            </a:p>
            <a:p>
              <a:pPr>
                <a:spcBef>
                  <a:spcPts val="600"/>
                </a:spcBef>
              </a:pPr>
              <a:r>
                <a:rPr lang="en-US" sz="1600"/>
                <a:t>Payroll Deductions:</a:t>
              </a:r>
            </a:p>
            <a:p>
              <a:pPr>
                <a:spcBef>
                  <a:spcPts val="600"/>
                </a:spcBef>
              </a:pPr>
              <a:r>
                <a:rPr lang="en-US" sz="1600"/>
                <a:t>    Federal Income Taxes</a:t>
              </a:r>
            </a:p>
            <a:p>
              <a:pPr>
                <a:spcBef>
                  <a:spcPts val="600"/>
                </a:spcBef>
              </a:pPr>
              <a:r>
                <a:rPr lang="en-US" sz="1600"/>
                <a:t>    FICA Taxes</a:t>
              </a:r>
            </a:p>
            <a:p>
              <a:pPr>
                <a:spcBef>
                  <a:spcPts val="600"/>
                </a:spcBef>
              </a:pPr>
              <a:r>
                <a:rPr lang="en-US" sz="1600"/>
                <a:t>    Other</a:t>
              </a:r>
            </a:p>
            <a:p>
              <a:pPr>
                <a:spcBef>
                  <a:spcPts val="600"/>
                </a:spcBef>
              </a:pPr>
              <a:r>
                <a:rPr lang="en-US" sz="1600"/>
                <a:t>    Total Payroll Deductions</a:t>
              </a:r>
            </a:p>
            <a:p>
              <a:pPr>
                <a:spcBef>
                  <a:spcPts val="600"/>
                </a:spcBef>
              </a:pPr>
              <a:r>
                <a:rPr lang="en-US" sz="1600"/>
                <a:t>Net Pay</a:t>
              </a:r>
            </a:p>
          </p:txBody>
        </p:sp>
        <p:sp>
          <p:nvSpPr>
            <p:cNvPr id="33797" name="TextBox 5"/>
            <p:cNvSpPr txBox="1">
              <a:spLocks noChangeArrowheads="1"/>
            </p:cNvSpPr>
            <p:nvPr/>
          </p:nvSpPr>
          <p:spPr bwMode="auto">
            <a:xfrm>
              <a:off x="4648200" y="4267200"/>
              <a:ext cx="1143000" cy="1631216"/>
            </a:xfrm>
            <a:prstGeom prst="rect">
              <a:avLst/>
            </a:prstGeom>
            <a:noFill/>
            <a:ln w="9525">
              <a:noFill/>
              <a:miter lim="800000"/>
              <a:headEnd/>
              <a:tailEnd/>
            </a:ln>
          </p:spPr>
          <p:txBody>
            <a:bodyPr>
              <a:spAutoFit/>
            </a:bodyPr>
            <a:lstStyle/>
            <a:p>
              <a:pPr algn="r">
                <a:spcBef>
                  <a:spcPts val="600"/>
                </a:spcBef>
              </a:pPr>
              <a:endParaRPr lang="en-US" sz="1600"/>
            </a:p>
            <a:p>
              <a:pPr algn="r">
                <a:spcBef>
                  <a:spcPts val="600"/>
                </a:spcBef>
              </a:pPr>
              <a:endParaRPr lang="en-US" sz="1600"/>
            </a:p>
            <a:p>
              <a:pPr algn="r">
                <a:spcBef>
                  <a:spcPts val="600"/>
                </a:spcBef>
              </a:pPr>
              <a:r>
                <a:rPr lang="en-US" sz="1600"/>
                <a:t>$   58.00</a:t>
              </a:r>
            </a:p>
            <a:p>
              <a:pPr algn="r">
                <a:spcBef>
                  <a:spcPts val="600"/>
                </a:spcBef>
              </a:pPr>
              <a:r>
                <a:rPr lang="en-US" sz="1600"/>
                <a:t>48.80</a:t>
              </a:r>
            </a:p>
            <a:p>
              <a:pPr algn="r">
                <a:spcBef>
                  <a:spcPts val="600"/>
                </a:spcBef>
              </a:pPr>
              <a:r>
                <a:rPr lang="en-US" sz="1600" u="sng"/>
                <a:t>     10.00</a:t>
              </a:r>
            </a:p>
          </p:txBody>
        </p:sp>
        <p:sp>
          <p:nvSpPr>
            <p:cNvPr id="33798" name="TextBox 6"/>
            <p:cNvSpPr txBox="1">
              <a:spLocks noChangeArrowheads="1"/>
            </p:cNvSpPr>
            <p:nvPr/>
          </p:nvSpPr>
          <p:spPr bwMode="auto">
            <a:xfrm>
              <a:off x="5867400" y="4267200"/>
              <a:ext cx="1143000" cy="2277547"/>
            </a:xfrm>
            <a:prstGeom prst="rect">
              <a:avLst/>
            </a:prstGeom>
            <a:noFill/>
            <a:ln w="9525">
              <a:noFill/>
              <a:miter lim="800000"/>
              <a:headEnd/>
              <a:tailEnd/>
            </a:ln>
          </p:spPr>
          <p:txBody>
            <a:bodyPr>
              <a:spAutoFit/>
            </a:bodyPr>
            <a:lstStyle/>
            <a:p>
              <a:pPr algn="r">
                <a:spcBef>
                  <a:spcPts val="600"/>
                </a:spcBef>
              </a:pPr>
              <a:r>
                <a:rPr lang="en-US" sz="1600"/>
                <a:t>$  600.00</a:t>
              </a:r>
            </a:p>
            <a:p>
              <a:pPr algn="r">
                <a:spcBef>
                  <a:spcPts val="600"/>
                </a:spcBef>
              </a:pPr>
              <a:endParaRPr lang="en-US" sz="1600"/>
            </a:p>
            <a:p>
              <a:pPr algn="r">
                <a:spcBef>
                  <a:spcPts val="600"/>
                </a:spcBef>
              </a:pPr>
              <a:endParaRPr lang="en-US" sz="1600"/>
            </a:p>
            <a:p>
              <a:pPr algn="r">
                <a:spcBef>
                  <a:spcPts val="600"/>
                </a:spcBef>
              </a:pPr>
              <a:endParaRPr lang="en-US" sz="1600"/>
            </a:p>
            <a:p>
              <a:pPr algn="r">
                <a:spcBef>
                  <a:spcPts val="600"/>
                </a:spcBef>
              </a:pPr>
              <a:endParaRPr lang="en-US" sz="1600"/>
            </a:p>
            <a:p>
              <a:pPr algn="r">
                <a:spcBef>
                  <a:spcPts val="600"/>
                </a:spcBef>
              </a:pPr>
              <a:r>
                <a:rPr lang="en-US" sz="1600" u="sng"/>
                <a:t>    116.80</a:t>
              </a:r>
            </a:p>
            <a:p>
              <a:pPr algn="r">
                <a:spcBef>
                  <a:spcPts val="600"/>
                </a:spcBef>
              </a:pPr>
              <a:r>
                <a:rPr lang="en-US" sz="1600" u="sng"/>
                <a:t>$  483.20</a:t>
              </a:r>
            </a:p>
          </p:txBody>
        </p:sp>
        <p:cxnSp>
          <p:nvCxnSpPr>
            <p:cNvPr id="9" name="Straight Connector 8"/>
            <p:cNvCxnSpPr/>
            <p:nvPr/>
          </p:nvCxnSpPr>
          <p:spPr>
            <a:xfrm>
              <a:off x="6073775" y="6495545"/>
              <a:ext cx="83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p:transition>
  <p:timing>
    <p:tnLst>
      <p:par>
        <p:cTn id="1" dur="indefinite" restart="never" nodeType="tmRoot"/>
      </p:par>
    </p:tnLst>
  </p:timing>
</p:sld>
</file>

<file path=ppt/theme/theme1.xml><?xml version="1.0" encoding="utf-8"?>
<a:theme xmlns:a="http://schemas.openxmlformats.org/drawingml/2006/main" name="Ed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7015</TotalTime>
  <Words>16236</Words>
  <Application>Microsoft Office PowerPoint</Application>
  <PresentationFormat>On-screen Show (4:3)</PresentationFormat>
  <Paragraphs>1476</Paragraphs>
  <Slides>69</Slides>
  <Notes>69</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Edge</vt:lpstr>
      <vt:lpstr>Chapter 10</vt:lpstr>
      <vt:lpstr>Learning Objective 10-1</vt:lpstr>
      <vt:lpstr>The Role of Liabilities</vt:lpstr>
      <vt:lpstr>The Role of Liabilities</vt:lpstr>
      <vt:lpstr>Learning Objective 10-2</vt:lpstr>
      <vt:lpstr>Measuring Liabilities</vt:lpstr>
      <vt:lpstr>Current Liabilities</vt:lpstr>
      <vt:lpstr>Accrued Payroll</vt:lpstr>
      <vt:lpstr>Accrued Payroll</vt:lpstr>
      <vt:lpstr>Accrued Payroll</vt:lpstr>
      <vt:lpstr>Accrued Payroll</vt:lpstr>
      <vt:lpstr>Accrued Income Taxes</vt:lpstr>
      <vt:lpstr>Notes Payable</vt:lpstr>
      <vt:lpstr>Notes Payable</vt:lpstr>
      <vt:lpstr>Notes Payable</vt:lpstr>
      <vt:lpstr>Notes Payable</vt:lpstr>
      <vt:lpstr>Notes Payable</vt:lpstr>
      <vt:lpstr>Current Portion of Long-Term Debt</vt:lpstr>
      <vt:lpstr>Additional Current Liabilities</vt:lpstr>
      <vt:lpstr>Additional Current Liabilities</vt:lpstr>
      <vt:lpstr>Additional Liabilities</vt:lpstr>
      <vt:lpstr>Additional Liabilities</vt:lpstr>
      <vt:lpstr>Learning Objective 10-3</vt:lpstr>
      <vt:lpstr>Long-Term Liabilities</vt:lpstr>
      <vt:lpstr>Bonds</vt:lpstr>
      <vt:lpstr>Bonds</vt:lpstr>
      <vt:lpstr>Bonds</vt:lpstr>
      <vt:lpstr>Bonds</vt:lpstr>
      <vt:lpstr>Bonds</vt:lpstr>
      <vt:lpstr>Interest on Bonds Issued at Face Value</vt:lpstr>
      <vt:lpstr>Interest on Bonds Issued at a Premium</vt:lpstr>
      <vt:lpstr>Interest on Bonds Issued at a Discount</vt:lpstr>
      <vt:lpstr>Bond Retirement</vt:lpstr>
      <vt:lpstr>Bond Retirement</vt:lpstr>
      <vt:lpstr>Learning Objective 10-4</vt:lpstr>
      <vt:lpstr>Contingent Liabilities</vt:lpstr>
      <vt:lpstr>Learning Objective 10-5</vt:lpstr>
      <vt:lpstr>Evaluate the Results</vt:lpstr>
      <vt:lpstr>Evaluate the Results</vt:lpstr>
      <vt:lpstr>Evaluate the Results</vt:lpstr>
      <vt:lpstr>Chapter 10 Supplement 10A</vt:lpstr>
      <vt:lpstr>Bond Premium</vt:lpstr>
      <vt:lpstr>Bond Premium</vt:lpstr>
      <vt:lpstr>Bond Discount</vt:lpstr>
      <vt:lpstr>Bond Discount</vt:lpstr>
      <vt:lpstr>Chapter 10 Supplement 10B</vt:lpstr>
      <vt:lpstr>Effective Interest Amortization</vt:lpstr>
      <vt:lpstr>Effective Interest Amortization</vt:lpstr>
      <vt:lpstr>Effective Interest Amortization</vt:lpstr>
      <vt:lpstr>Effective Interest Amortization</vt:lpstr>
      <vt:lpstr>Effective Interest Amortization</vt:lpstr>
      <vt:lpstr>Chapter 10 Supplement 10C</vt:lpstr>
      <vt:lpstr>Accounting for Bond Issue.</vt:lpstr>
      <vt:lpstr>Bond Premium</vt:lpstr>
      <vt:lpstr>Bond Discount</vt:lpstr>
      <vt:lpstr>Chapter 10 Solved Exercises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10</vt:lpstr>
    </vt:vector>
  </TitlesOfParts>
  <Company>Jon A. Booker, Ph.D., CPA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A. Booker</dc:creator>
  <cp:lastModifiedBy>Whitten, Linda</cp:lastModifiedBy>
  <cp:revision>782</cp:revision>
  <dcterms:created xsi:type="dcterms:W3CDTF">2004-06-28T16:23:55Z</dcterms:created>
  <dcterms:modified xsi:type="dcterms:W3CDTF">2013-05-14T01:12:50Z</dcterms:modified>
</cp:coreProperties>
</file>